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64" r:id="rId2"/>
    <p:sldId id="265" r:id="rId3"/>
    <p:sldId id="266" r:id="rId4"/>
    <p:sldId id="267" r:id="rId5"/>
    <p:sldId id="268" r:id="rId6"/>
    <p:sldId id="269" r:id="rId7"/>
    <p:sldId id="282" r:id="rId8"/>
    <p:sldId id="283" r:id="rId9"/>
    <p:sldId id="284" r:id="rId10"/>
    <p:sldId id="286" r:id="rId11"/>
    <p:sldId id="270" r:id="rId12"/>
    <p:sldId id="271" r:id="rId13"/>
    <p:sldId id="272" r:id="rId14"/>
    <p:sldId id="274" r:id="rId15"/>
    <p:sldId id="275" r:id="rId16"/>
    <p:sldId id="273" r:id="rId17"/>
    <p:sldId id="277" r:id="rId18"/>
    <p:sldId id="285" r:id="rId19"/>
    <p:sldId id="287" r:id="rId20"/>
    <p:sldId id="276" r:id="rId21"/>
    <p:sldId id="299" r:id="rId22"/>
    <p:sldId id="300" r:id="rId23"/>
    <p:sldId id="301" r:id="rId24"/>
    <p:sldId id="278" r:id="rId25"/>
    <p:sldId id="288" r:id="rId26"/>
    <p:sldId id="293" r:id="rId27"/>
    <p:sldId id="303" r:id="rId28"/>
    <p:sldId id="289" r:id="rId29"/>
    <p:sldId id="290" r:id="rId30"/>
    <p:sldId id="291" r:id="rId31"/>
    <p:sldId id="279" r:id="rId32"/>
    <p:sldId id="292" r:id="rId33"/>
    <p:sldId id="302" r:id="rId34"/>
    <p:sldId id="294" r:id="rId35"/>
    <p:sldId id="280" r:id="rId36"/>
    <p:sldId id="281"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46" autoAdjust="0"/>
    <p:restoredTop sz="86380" autoAdjust="0"/>
  </p:normalViewPr>
  <p:slideViewPr>
    <p:cSldViewPr>
      <p:cViewPr>
        <p:scale>
          <a:sx n="80" d="100"/>
          <a:sy n="80" d="100"/>
        </p:scale>
        <p:origin x="-108" y="-6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10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4CA37-C468-4912-8B7D-75A2741889D5}"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es-MX"/>
        </a:p>
      </dgm:t>
    </dgm:pt>
    <dgm:pt modelId="{249D328B-8BDE-4CDD-B5A9-E0C59F56BE00}">
      <dgm:prSet phldrT="[Texto]" custT="1"/>
      <dgm:spPr/>
      <dgm:t>
        <a:bodyPr/>
        <a:lstStyle/>
        <a:p>
          <a:r>
            <a:rPr lang="es-MX" sz="1600" b="1" dirty="0" smtClean="0"/>
            <a:t>SUJETOS ATÍPICOS</a:t>
          </a:r>
          <a:endParaRPr lang="es-MX" sz="1600" b="1" dirty="0"/>
        </a:p>
      </dgm:t>
    </dgm:pt>
    <dgm:pt modelId="{F424AF35-259F-4021-B489-205816908979}" type="parTrans" cxnId="{A0E3E8D6-D47A-4229-9920-2764CD4042CD}">
      <dgm:prSet/>
      <dgm:spPr/>
      <dgm:t>
        <a:bodyPr/>
        <a:lstStyle/>
        <a:p>
          <a:endParaRPr lang="es-MX"/>
        </a:p>
      </dgm:t>
    </dgm:pt>
    <dgm:pt modelId="{B837F493-057D-4524-9BC3-0B121305118F}" type="sibTrans" cxnId="{A0E3E8D6-D47A-4229-9920-2764CD4042CD}">
      <dgm:prSet/>
      <dgm:spPr/>
      <dgm:t>
        <a:bodyPr/>
        <a:lstStyle/>
        <a:p>
          <a:endParaRPr lang="es-MX"/>
        </a:p>
      </dgm:t>
    </dgm:pt>
    <dgm:pt modelId="{14D4ABD6-2B47-407B-8AF4-857D76F2F037}">
      <dgm:prSet phldrT="[Texto]"/>
      <dgm:spPr/>
      <dgm:t>
        <a:bodyPr/>
        <a:lstStyle/>
        <a:p>
          <a:r>
            <a:rPr lang="es-MX" smtClean="0"/>
            <a:t>Estados con subjetividad jurídica</a:t>
          </a:r>
          <a:endParaRPr lang="es-MX" dirty="0"/>
        </a:p>
      </dgm:t>
    </dgm:pt>
    <dgm:pt modelId="{F2641E4B-28B2-435D-9129-0EB76D80CF40}" type="parTrans" cxnId="{AC26D373-C1FA-4952-BCE0-A51FC63572C8}">
      <dgm:prSet/>
      <dgm:spPr/>
      <dgm:t>
        <a:bodyPr/>
        <a:lstStyle/>
        <a:p>
          <a:endParaRPr lang="es-MX"/>
        </a:p>
      </dgm:t>
    </dgm:pt>
    <dgm:pt modelId="{748913DE-37FC-45AF-9AA9-20A7785303E4}" type="sibTrans" cxnId="{AC26D373-C1FA-4952-BCE0-A51FC63572C8}">
      <dgm:prSet/>
      <dgm:spPr/>
      <dgm:t>
        <a:bodyPr/>
        <a:lstStyle/>
        <a:p>
          <a:endParaRPr lang="es-MX"/>
        </a:p>
      </dgm:t>
    </dgm:pt>
    <dgm:pt modelId="{445BC957-FDFF-49C9-AB0E-6410820393A2}">
      <dgm:prSet phldrT="[Texto]"/>
      <dgm:spPr/>
      <dgm:t>
        <a:bodyPr/>
        <a:lstStyle/>
        <a:p>
          <a:r>
            <a:rPr lang="es-MX" smtClean="0"/>
            <a:t>Estados con capacidad de obrar limitada</a:t>
          </a:r>
          <a:endParaRPr lang="es-MX" dirty="0"/>
        </a:p>
      </dgm:t>
    </dgm:pt>
    <dgm:pt modelId="{DBE4F338-5243-4A65-96BE-0604AE6D443E}" type="parTrans" cxnId="{D8F5745D-4BE3-40E6-AB55-7575D9AB843A}">
      <dgm:prSet/>
      <dgm:spPr/>
      <dgm:t>
        <a:bodyPr/>
        <a:lstStyle/>
        <a:p>
          <a:endParaRPr lang="es-MX"/>
        </a:p>
      </dgm:t>
    </dgm:pt>
    <dgm:pt modelId="{90C08E52-CB64-4915-A1E4-5A666A2295BE}" type="sibTrans" cxnId="{D8F5745D-4BE3-40E6-AB55-7575D9AB843A}">
      <dgm:prSet/>
      <dgm:spPr/>
      <dgm:t>
        <a:bodyPr/>
        <a:lstStyle/>
        <a:p>
          <a:endParaRPr lang="es-MX"/>
        </a:p>
      </dgm:t>
    </dgm:pt>
    <dgm:pt modelId="{76A1A4A5-B16F-426B-BB01-EB3D9B9773C5}">
      <dgm:prSet phldrT="[Texto]" custT="1"/>
      <dgm:spPr/>
      <dgm:t>
        <a:bodyPr/>
        <a:lstStyle/>
        <a:p>
          <a:r>
            <a:rPr lang="es-MX" sz="1400" b="1" dirty="0" smtClean="0"/>
            <a:t>Santa Sede</a:t>
          </a:r>
          <a:endParaRPr lang="es-MX" sz="1400" b="1" dirty="0"/>
        </a:p>
      </dgm:t>
    </dgm:pt>
    <dgm:pt modelId="{CD253E8F-0114-4D74-BA7D-1DA9E9934261}" type="parTrans" cxnId="{F3F16829-5894-4765-8A3B-8FE8E689F968}">
      <dgm:prSet/>
      <dgm:spPr/>
      <dgm:t>
        <a:bodyPr/>
        <a:lstStyle/>
        <a:p>
          <a:endParaRPr lang="es-MX"/>
        </a:p>
      </dgm:t>
    </dgm:pt>
    <dgm:pt modelId="{6596118D-2483-4B07-B428-DECE5A7F292E}" type="sibTrans" cxnId="{F3F16829-5894-4765-8A3B-8FE8E689F968}">
      <dgm:prSet/>
      <dgm:spPr/>
      <dgm:t>
        <a:bodyPr/>
        <a:lstStyle/>
        <a:p>
          <a:endParaRPr lang="es-MX"/>
        </a:p>
      </dgm:t>
    </dgm:pt>
    <dgm:pt modelId="{1A47F5FF-1BEC-4A8C-8B3C-03DE8DAE8041}">
      <dgm:prSet phldrT="[Texto]" custT="1"/>
      <dgm:spPr/>
      <dgm:t>
        <a:bodyPr/>
        <a:lstStyle/>
        <a:p>
          <a:r>
            <a:rPr lang="es-MX" sz="1400" b="1" dirty="0" smtClean="0"/>
            <a:t>Ciudad del Vaticano</a:t>
          </a:r>
          <a:endParaRPr lang="es-MX" sz="1400" b="1" dirty="0"/>
        </a:p>
      </dgm:t>
    </dgm:pt>
    <dgm:pt modelId="{0A0E10AA-D1DA-4711-A9AB-2E86DB980C60}" type="parTrans" cxnId="{49C561DE-74F4-4E09-A905-6A8EB6B5759A}">
      <dgm:prSet/>
      <dgm:spPr/>
      <dgm:t>
        <a:bodyPr/>
        <a:lstStyle/>
        <a:p>
          <a:endParaRPr lang="es-MX"/>
        </a:p>
      </dgm:t>
    </dgm:pt>
    <dgm:pt modelId="{43D54446-C2C0-4A8A-9D2D-5AE0E94AD4B6}" type="sibTrans" cxnId="{49C561DE-74F4-4E09-A905-6A8EB6B5759A}">
      <dgm:prSet/>
      <dgm:spPr/>
      <dgm:t>
        <a:bodyPr/>
        <a:lstStyle/>
        <a:p>
          <a:endParaRPr lang="es-MX"/>
        </a:p>
      </dgm:t>
    </dgm:pt>
    <dgm:pt modelId="{3B5B6BC1-B7D1-4A99-9C2A-F0AB895FE9C0}">
      <dgm:prSet/>
      <dgm:spPr/>
      <dgm:t>
        <a:bodyPr/>
        <a:lstStyle/>
        <a:p>
          <a:r>
            <a:rPr lang="es-MX" smtClean="0"/>
            <a:t>Organizaciones Internacionales</a:t>
          </a:r>
          <a:endParaRPr lang="es-MX" dirty="0"/>
        </a:p>
      </dgm:t>
    </dgm:pt>
    <dgm:pt modelId="{FF768A90-BB72-46AB-A0DB-BF06EDF4D4D5}" type="parTrans" cxnId="{28772041-1324-4689-AEC5-0EF92D10BC08}">
      <dgm:prSet/>
      <dgm:spPr/>
      <dgm:t>
        <a:bodyPr/>
        <a:lstStyle/>
        <a:p>
          <a:endParaRPr lang="es-MX"/>
        </a:p>
      </dgm:t>
    </dgm:pt>
    <dgm:pt modelId="{4FE29586-0510-4986-BC52-6011AAF3DFF5}" type="sibTrans" cxnId="{28772041-1324-4689-AEC5-0EF92D10BC08}">
      <dgm:prSet/>
      <dgm:spPr/>
      <dgm:t>
        <a:bodyPr/>
        <a:lstStyle/>
        <a:p>
          <a:endParaRPr lang="es-MX"/>
        </a:p>
      </dgm:t>
    </dgm:pt>
    <dgm:pt modelId="{64914AD6-4114-43B8-B46F-FE4606D34C75}">
      <dgm:prSet/>
      <dgm:spPr/>
      <dgm:t>
        <a:bodyPr/>
        <a:lstStyle/>
        <a:p>
          <a:r>
            <a:rPr lang="es-MX" smtClean="0"/>
            <a:t>El Individuo</a:t>
          </a:r>
          <a:endParaRPr lang="es-MX" dirty="0"/>
        </a:p>
      </dgm:t>
    </dgm:pt>
    <dgm:pt modelId="{3EEF95C7-D4B3-4C8B-9B6A-01ECDF14BAD0}" type="parTrans" cxnId="{5EA57863-9276-492C-9D09-24DB52917B07}">
      <dgm:prSet/>
      <dgm:spPr/>
      <dgm:t>
        <a:bodyPr/>
        <a:lstStyle/>
        <a:p>
          <a:endParaRPr lang="es-MX"/>
        </a:p>
      </dgm:t>
    </dgm:pt>
    <dgm:pt modelId="{235C5358-70D2-4CF2-A480-435BE5D5BD08}" type="sibTrans" cxnId="{5EA57863-9276-492C-9D09-24DB52917B07}">
      <dgm:prSet/>
      <dgm:spPr/>
      <dgm:t>
        <a:bodyPr/>
        <a:lstStyle/>
        <a:p>
          <a:endParaRPr lang="es-MX"/>
        </a:p>
      </dgm:t>
    </dgm:pt>
    <dgm:pt modelId="{D002DB02-80FE-4BFE-8CDA-F978F56A13B9}">
      <dgm:prSet/>
      <dgm:spPr/>
      <dgm:t>
        <a:bodyPr/>
        <a:lstStyle/>
        <a:p>
          <a:r>
            <a:rPr lang="es-MX" smtClean="0"/>
            <a:t>Soberana Orden de Malta</a:t>
          </a:r>
          <a:endParaRPr lang="es-MX" dirty="0"/>
        </a:p>
      </dgm:t>
    </dgm:pt>
    <dgm:pt modelId="{263B7B7F-9D2E-482F-B72C-9588B09A230D}" type="parTrans" cxnId="{52091153-AEB8-400B-80B3-41CD05B46D78}">
      <dgm:prSet/>
      <dgm:spPr/>
      <dgm:t>
        <a:bodyPr/>
        <a:lstStyle/>
        <a:p>
          <a:endParaRPr lang="es-MX"/>
        </a:p>
      </dgm:t>
    </dgm:pt>
    <dgm:pt modelId="{CF83DFF7-4D0C-4070-B67D-9018300847B9}" type="sibTrans" cxnId="{52091153-AEB8-400B-80B3-41CD05B46D78}">
      <dgm:prSet/>
      <dgm:spPr/>
      <dgm:t>
        <a:bodyPr/>
        <a:lstStyle/>
        <a:p>
          <a:endParaRPr lang="es-MX"/>
        </a:p>
      </dgm:t>
    </dgm:pt>
    <dgm:pt modelId="{4DFC5D84-390E-40C7-9DE5-B054B33138E1}">
      <dgm:prSet/>
      <dgm:spPr/>
      <dgm:t>
        <a:bodyPr/>
        <a:lstStyle/>
        <a:p>
          <a:r>
            <a:rPr lang="es-MX" smtClean="0"/>
            <a:t>Insurrectos</a:t>
          </a:r>
          <a:endParaRPr lang="es-MX" dirty="0"/>
        </a:p>
      </dgm:t>
    </dgm:pt>
    <dgm:pt modelId="{270496DE-5043-41ED-B1A8-AAC792496401}" type="parTrans" cxnId="{73333877-A01E-4B4F-B178-D097C36A8AFB}">
      <dgm:prSet/>
      <dgm:spPr/>
      <dgm:t>
        <a:bodyPr/>
        <a:lstStyle/>
        <a:p>
          <a:endParaRPr lang="es-MX"/>
        </a:p>
      </dgm:t>
    </dgm:pt>
    <dgm:pt modelId="{4D64A50E-512E-4A92-AFC8-C6C731A9DCCF}" type="sibTrans" cxnId="{73333877-A01E-4B4F-B178-D097C36A8AFB}">
      <dgm:prSet/>
      <dgm:spPr/>
      <dgm:t>
        <a:bodyPr/>
        <a:lstStyle/>
        <a:p>
          <a:endParaRPr lang="es-MX"/>
        </a:p>
      </dgm:t>
    </dgm:pt>
    <dgm:pt modelId="{F8F5D657-0775-4F38-B3E5-5903C128623C}">
      <dgm:prSet/>
      <dgm:spPr/>
      <dgm:t>
        <a:bodyPr/>
        <a:lstStyle/>
        <a:p>
          <a:r>
            <a:rPr lang="es-MX" smtClean="0"/>
            <a:t>Movimientos de Liberación Nacional</a:t>
          </a:r>
          <a:endParaRPr lang="es-MX" dirty="0"/>
        </a:p>
      </dgm:t>
    </dgm:pt>
    <dgm:pt modelId="{E7071FF7-47CE-4974-9F11-53EE5B89D1B5}" type="parTrans" cxnId="{6C46222A-F339-4F89-A1B5-03C10D126570}">
      <dgm:prSet/>
      <dgm:spPr/>
      <dgm:t>
        <a:bodyPr/>
        <a:lstStyle/>
        <a:p>
          <a:endParaRPr lang="es-MX"/>
        </a:p>
      </dgm:t>
    </dgm:pt>
    <dgm:pt modelId="{02355115-CDE7-472A-A706-DE0A72071190}" type="sibTrans" cxnId="{6C46222A-F339-4F89-A1B5-03C10D126570}">
      <dgm:prSet/>
      <dgm:spPr/>
      <dgm:t>
        <a:bodyPr/>
        <a:lstStyle/>
        <a:p>
          <a:endParaRPr lang="es-MX"/>
        </a:p>
      </dgm:t>
    </dgm:pt>
    <dgm:pt modelId="{0B4715FC-3F49-4CCD-8A84-3627D3B04380}">
      <dgm:prSet/>
      <dgm:spPr/>
      <dgm:t>
        <a:bodyPr/>
        <a:lstStyle/>
        <a:p>
          <a:r>
            <a:rPr lang="es-MX" smtClean="0"/>
            <a:t>Beligerantes</a:t>
          </a:r>
          <a:endParaRPr lang="es-MX" dirty="0"/>
        </a:p>
      </dgm:t>
    </dgm:pt>
    <dgm:pt modelId="{FCCB03A1-01B5-4CC5-9519-0506CC9165A1}" type="parTrans" cxnId="{2FB3AD5B-811F-426A-8848-03EB779B9D1C}">
      <dgm:prSet/>
      <dgm:spPr/>
      <dgm:t>
        <a:bodyPr/>
        <a:lstStyle/>
        <a:p>
          <a:endParaRPr lang="es-MX"/>
        </a:p>
      </dgm:t>
    </dgm:pt>
    <dgm:pt modelId="{5094F39C-37F7-47E2-BAD8-06F398B55B85}" type="sibTrans" cxnId="{2FB3AD5B-811F-426A-8848-03EB779B9D1C}">
      <dgm:prSet/>
      <dgm:spPr/>
      <dgm:t>
        <a:bodyPr/>
        <a:lstStyle/>
        <a:p>
          <a:endParaRPr lang="es-MX"/>
        </a:p>
      </dgm:t>
    </dgm:pt>
    <dgm:pt modelId="{9C881E6A-9DE9-472A-BDA3-87CF18FE7CB1}" type="pres">
      <dgm:prSet presAssocID="{41C4CA37-C468-4912-8B7D-75A2741889D5}" presName="cycle" presStyleCnt="0">
        <dgm:presLayoutVars>
          <dgm:chMax val="1"/>
          <dgm:dir/>
          <dgm:animLvl val="ctr"/>
          <dgm:resizeHandles val="exact"/>
        </dgm:presLayoutVars>
      </dgm:prSet>
      <dgm:spPr/>
      <dgm:t>
        <a:bodyPr/>
        <a:lstStyle/>
        <a:p>
          <a:endParaRPr lang="es-MX"/>
        </a:p>
      </dgm:t>
    </dgm:pt>
    <dgm:pt modelId="{854F06D9-E80B-41C9-B8BE-F40928E894FC}" type="pres">
      <dgm:prSet presAssocID="{249D328B-8BDE-4CDD-B5A9-E0C59F56BE00}" presName="centerShape" presStyleLbl="node0" presStyleIdx="0" presStyleCnt="1"/>
      <dgm:spPr/>
      <dgm:t>
        <a:bodyPr/>
        <a:lstStyle/>
        <a:p>
          <a:endParaRPr lang="es-MX"/>
        </a:p>
      </dgm:t>
    </dgm:pt>
    <dgm:pt modelId="{7F8DAACF-47C3-4794-AB84-3361E37B8717}" type="pres">
      <dgm:prSet presAssocID="{F2641E4B-28B2-435D-9129-0EB76D80CF40}" presName="Name9" presStyleLbl="parChTrans1D2" presStyleIdx="0" presStyleCnt="10"/>
      <dgm:spPr/>
      <dgm:t>
        <a:bodyPr/>
        <a:lstStyle/>
        <a:p>
          <a:endParaRPr lang="es-MX"/>
        </a:p>
      </dgm:t>
    </dgm:pt>
    <dgm:pt modelId="{01941A45-A16E-48A7-B75D-EA5DF0E71C19}" type="pres">
      <dgm:prSet presAssocID="{F2641E4B-28B2-435D-9129-0EB76D80CF40}" presName="connTx" presStyleLbl="parChTrans1D2" presStyleIdx="0" presStyleCnt="10"/>
      <dgm:spPr/>
      <dgm:t>
        <a:bodyPr/>
        <a:lstStyle/>
        <a:p>
          <a:endParaRPr lang="es-MX"/>
        </a:p>
      </dgm:t>
    </dgm:pt>
    <dgm:pt modelId="{A12AB4CC-1241-4A00-B1D2-2A5B549E4464}" type="pres">
      <dgm:prSet presAssocID="{14D4ABD6-2B47-407B-8AF4-857D76F2F037}" presName="node" presStyleLbl="node1" presStyleIdx="0" presStyleCnt="10">
        <dgm:presLayoutVars>
          <dgm:bulletEnabled val="1"/>
        </dgm:presLayoutVars>
      </dgm:prSet>
      <dgm:spPr/>
      <dgm:t>
        <a:bodyPr/>
        <a:lstStyle/>
        <a:p>
          <a:endParaRPr lang="es-MX"/>
        </a:p>
      </dgm:t>
    </dgm:pt>
    <dgm:pt modelId="{1EEFC93A-B977-46F2-823B-1436C213B608}" type="pres">
      <dgm:prSet presAssocID="{DBE4F338-5243-4A65-96BE-0604AE6D443E}" presName="Name9" presStyleLbl="parChTrans1D2" presStyleIdx="1" presStyleCnt="10"/>
      <dgm:spPr/>
      <dgm:t>
        <a:bodyPr/>
        <a:lstStyle/>
        <a:p>
          <a:endParaRPr lang="es-MX"/>
        </a:p>
      </dgm:t>
    </dgm:pt>
    <dgm:pt modelId="{CDE6AF06-A27F-44E8-873E-D7D766B3BBBF}" type="pres">
      <dgm:prSet presAssocID="{DBE4F338-5243-4A65-96BE-0604AE6D443E}" presName="connTx" presStyleLbl="parChTrans1D2" presStyleIdx="1" presStyleCnt="10"/>
      <dgm:spPr/>
      <dgm:t>
        <a:bodyPr/>
        <a:lstStyle/>
        <a:p>
          <a:endParaRPr lang="es-MX"/>
        </a:p>
      </dgm:t>
    </dgm:pt>
    <dgm:pt modelId="{D1C3A576-8CF4-4DC5-8012-A584157AEA33}" type="pres">
      <dgm:prSet presAssocID="{445BC957-FDFF-49C9-AB0E-6410820393A2}" presName="node" presStyleLbl="node1" presStyleIdx="1" presStyleCnt="10">
        <dgm:presLayoutVars>
          <dgm:bulletEnabled val="1"/>
        </dgm:presLayoutVars>
      </dgm:prSet>
      <dgm:spPr/>
      <dgm:t>
        <a:bodyPr/>
        <a:lstStyle/>
        <a:p>
          <a:endParaRPr lang="es-MX"/>
        </a:p>
      </dgm:t>
    </dgm:pt>
    <dgm:pt modelId="{083F4FA0-6835-48F3-B829-8816BEA56A24}" type="pres">
      <dgm:prSet presAssocID="{CD253E8F-0114-4D74-BA7D-1DA9E9934261}" presName="Name9" presStyleLbl="parChTrans1D2" presStyleIdx="2" presStyleCnt="10"/>
      <dgm:spPr/>
      <dgm:t>
        <a:bodyPr/>
        <a:lstStyle/>
        <a:p>
          <a:endParaRPr lang="es-MX"/>
        </a:p>
      </dgm:t>
    </dgm:pt>
    <dgm:pt modelId="{281855FC-7AC8-49FF-ACBE-DABDF414132D}" type="pres">
      <dgm:prSet presAssocID="{CD253E8F-0114-4D74-BA7D-1DA9E9934261}" presName="connTx" presStyleLbl="parChTrans1D2" presStyleIdx="2" presStyleCnt="10"/>
      <dgm:spPr/>
      <dgm:t>
        <a:bodyPr/>
        <a:lstStyle/>
        <a:p>
          <a:endParaRPr lang="es-MX"/>
        </a:p>
      </dgm:t>
    </dgm:pt>
    <dgm:pt modelId="{5D45E019-CCB5-4C4D-98C0-C08BEF12B586}" type="pres">
      <dgm:prSet presAssocID="{76A1A4A5-B16F-426B-BB01-EB3D9B9773C5}" presName="node" presStyleLbl="node1" presStyleIdx="2" presStyleCnt="10">
        <dgm:presLayoutVars>
          <dgm:bulletEnabled val="1"/>
        </dgm:presLayoutVars>
      </dgm:prSet>
      <dgm:spPr/>
      <dgm:t>
        <a:bodyPr/>
        <a:lstStyle/>
        <a:p>
          <a:endParaRPr lang="es-MX"/>
        </a:p>
      </dgm:t>
    </dgm:pt>
    <dgm:pt modelId="{6AC753EC-C7DF-4002-BEE3-5AE5830935DB}" type="pres">
      <dgm:prSet presAssocID="{0A0E10AA-D1DA-4711-A9AB-2E86DB980C60}" presName="Name9" presStyleLbl="parChTrans1D2" presStyleIdx="3" presStyleCnt="10"/>
      <dgm:spPr/>
      <dgm:t>
        <a:bodyPr/>
        <a:lstStyle/>
        <a:p>
          <a:endParaRPr lang="es-MX"/>
        </a:p>
      </dgm:t>
    </dgm:pt>
    <dgm:pt modelId="{63278B65-1387-433E-B032-48CCD260A409}" type="pres">
      <dgm:prSet presAssocID="{0A0E10AA-D1DA-4711-A9AB-2E86DB980C60}" presName="connTx" presStyleLbl="parChTrans1D2" presStyleIdx="3" presStyleCnt="10"/>
      <dgm:spPr/>
      <dgm:t>
        <a:bodyPr/>
        <a:lstStyle/>
        <a:p>
          <a:endParaRPr lang="es-MX"/>
        </a:p>
      </dgm:t>
    </dgm:pt>
    <dgm:pt modelId="{9198015E-CB66-4D4D-8A8D-5AE53A585D67}" type="pres">
      <dgm:prSet presAssocID="{1A47F5FF-1BEC-4A8C-8B3C-03DE8DAE8041}" presName="node" presStyleLbl="node1" presStyleIdx="3" presStyleCnt="10">
        <dgm:presLayoutVars>
          <dgm:bulletEnabled val="1"/>
        </dgm:presLayoutVars>
      </dgm:prSet>
      <dgm:spPr/>
      <dgm:t>
        <a:bodyPr/>
        <a:lstStyle/>
        <a:p>
          <a:endParaRPr lang="es-MX"/>
        </a:p>
      </dgm:t>
    </dgm:pt>
    <dgm:pt modelId="{2790392A-ED3B-4F50-A622-4079AD1078FF}" type="pres">
      <dgm:prSet presAssocID="{263B7B7F-9D2E-482F-B72C-9588B09A230D}" presName="Name9" presStyleLbl="parChTrans1D2" presStyleIdx="4" presStyleCnt="10"/>
      <dgm:spPr/>
      <dgm:t>
        <a:bodyPr/>
        <a:lstStyle/>
        <a:p>
          <a:endParaRPr lang="es-MX"/>
        </a:p>
      </dgm:t>
    </dgm:pt>
    <dgm:pt modelId="{F4288870-A987-4367-B976-FF2EAA9697BA}" type="pres">
      <dgm:prSet presAssocID="{263B7B7F-9D2E-482F-B72C-9588B09A230D}" presName="connTx" presStyleLbl="parChTrans1D2" presStyleIdx="4" presStyleCnt="10"/>
      <dgm:spPr/>
      <dgm:t>
        <a:bodyPr/>
        <a:lstStyle/>
        <a:p>
          <a:endParaRPr lang="es-MX"/>
        </a:p>
      </dgm:t>
    </dgm:pt>
    <dgm:pt modelId="{135E85A5-D4B7-4C1B-9A7C-4DE8AA081200}" type="pres">
      <dgm:prSet presAssocID="{D002DB02-80FE-4BFE-8CDA-F978F56A13B9}" presName="node" presStyleLbl="node1" presStyleIdx="4" presStyleCnt="10">
        <dgm:presLayoutVars>
          <dgm:bulletEnabled val="1"/>
        </dgm:presLayoutVars>
      </dgm:prSet>
      <dgm:spPr/>
      <dgm:t>
        <a:bodyPr/>
        <a:lstStyle/>
        <a:p>
          <a:endParaRPr lang="es-MX"/>
        </a:p>
      </dgm:t>
    </dgm:pt>
    <dgm:pt modelId="{19120DCB-00D9-4B5F-8319-0B4DDA1D3707}" type="pres">
      <dgm:prSet presAssocID="{FCCB03A1-01B5-4CC5-9519-0506CC9165A1}" presName="Name9" presStyleLbl="parChTrans1D2" presStyleIdx="5" presStyleCnt="10"/>
      <dgm:spPr/>
      <dgm:t>
        <a:bodyPr/>
        <a:lstStyle/>
        <a:p>
          <a:endParaRPr lang="es-MX"/>
        </a:p>
      </dgm:t>
    </dgm:pt>
    <dgm:pt modelId="{EE3C5E8C-5A8D-4647-84FE-59C861E8F2CA}" type="pres">
      <dgm:prSet presAssocID="{FCCB03A1-01B5-4CC5-9519-0506CC9165A1}" presName="connTx" presStyleLbl="parChTrans1D2" presStyleIdx="5" presStyleCnt="10"/>
      <dgm:spPr/>
      <dgm:t>
        <a:bodyPr/>
        <a:lstStyle/>
        <a:p>
          <a:endParaRPr lang="es-MX"/>
        </a:p>
      </dgm:t>
    </dgm:pt>
    <dgm:pt modelId="{5548A512-85ED-4F02-8319-37CAAD08CD49}" type="pres">
      <dgm:prSet presAssocID="{0B4715FC-3F49-4CCD-8A84-3627D3B04380}" presName="node" presStyleLbl="node1" presStyleIdx="5" presStyleCnt="10">
        <dgm:presLayoutVars>
          <dgm:bulletEnabled val="1"/>
        </dgm:presLayoutVars>
      </dgm:prSet>
      <dgm:spPr/>
      <dgm:t>
        <a:bodyPr/>
        <a:lstStyle/>
        <a:p>
          <a:endParaRPr lang="es-MX"/>
        </a:p>
      </dgm:t>
    </dgm:pt>
    <dgm:pt modelId="{012A916F-216C-4163-AC90-63DF81FD71A1}" type="pres">
      <dgm:prSet presAssocID="{E7071FF7-47CE-4974-9F11-53EE5B89D1B5}" presName="Name9" presStyleLbl="parChTrans1D2" presStyleIdx="6" presStyleCnt="10"/>
      <dgm:spPr/>
      <dgm:t>
        <a:bodyPr/>
        <a:lstStyle/>
        <a:p>
          <a:endParaRPr lang="es-MX"/>
        </a:p>
      </dgm:t>
    </dgm:pt>
    <dgm:pt modelId="{ED95F14F-0E4B-4193-B915-97EDA4015B8F}" type="pres">
      <dgm:prSet presAssocID="{E7071FF7-47CE-4974-9F11-53EE5B89D1B5}" presName="connTx" presStyleLbl="parChTrans1D2" presStyleIdx="6" presStyleCnt="10"/>
      <dgm:spPr/>
      <dgm:t>
        <a:bodyPr/>
        <a:lstStyle/>
        <a:p>
          <a:endParaRPr lang="es-MX"/>
        </a:p>
      </dgm:t>
    </dgm:pt>
    <dgm:pt modelId="{24A08145-5A27-4E17-A6FB-5A7433E4A89B}" type="pres">
      <dgm:prSet presAssocID="{F8F5D657-0775-4F38-B3E5-5903C128623C}" presName="node" presStyleLbl="node1" presStyleIdx="6" presStyleCnt="10">
        <dgm:presLayoutVars>
          <dgm:bulletEnabled val="1"/>
        </dgm:presLayoutVars>
      </dgm:prSet>
      <dgm:spPr/>
      <dgm:t>
        <a:bodyPr/>
        <a:lstStyle/>
        <a:p>
          <a:endParaRPr lang="es-MX"/>
        </a:p>
      </dgm:t>
    </dgm:pt>
    <dgm:pt modelId="{15CD13E5-0E12-4ED2-B844-1F242A489F87}" type="pres">
      <dgm:prSet presAssocID="{270496DE-5043-41ED-B1A8-AAC792496401}" presName="Name9" presStyleLbl="parChTrans1D2" presStyleIdx="7" presStyleCnt="10"/>
      <dgm:spPr/>
      <dgm:t>
        <a:bodyPr/>
        <a:lstStyle/>
        <a:p>
          <a:endParaRPr lang="es-MX"/>
        </a:p>
      </dgm:t>
    </dgm:pt>
    <dgm:pt modelId="{B8D07A67-29EE-4043-A242-083BE8B414BA}" type="pres">
      <dgm:prSet presAssocID="{270496DE-5043-41ED-B1A8-AAC792496401}" presName="connTx" presStyleLbl="parChTrans1D2" presStyleIdx="7" presStyleCnt="10"/>
      <dgm:spPr/>
      <dgm:t>
        <a:bodyPr/>
        <a:lstStyle/>
        <a:p>
          <a:endParaRPr lang="es-MX"/>
        </a:p>
      </dgm:t>
    </dgm:pt>
    <dgm:pt modelId="{0F4A86ED-5078-4A5B-BBD7-C9C1AC60AC60}" type="pres">
      <dgm:prSet presAssocID="{4DFC5D84-390E-40C7-9DE5-B054B33138E1}" presName="node" presStyleLbl="node1" presStyleIdx="7" presStyleCnt="10" custRadScaleRad="99093" custRadScaleInc="164">
        <dgm:presLayoutVars>
          <dgm:bulletEnabled val="1"/>
        </dgm:presLayoutVars>
      </dgm:prSet>
      <dgm:spPr/>
      <dgm:t>
        <a:bodyPr/>
        <a:lstStyle/>
        <a:p>
          <a:endParaRPr lang="es-MX"/>
        </a:p>
      </dgm:t>
    </dgm:pt>
    <dgm:pt modelId="{2E83C0AD-3177-4B1C-A6DA-308D499C8A77}" type="pres">
      <dgm:prSet presAssocID="{3EEF95C7-D4B3-4C8B-9B6A-01ECDF14BAD0}" presName="Name9" presStyleLbl="parChTrans1D2" presStyleIdx="8" presStyleCnt="10"/>
      <dgm:spPr/>
      <dgm:t>
        <a:bodyPr/>
        <a:lstStyle/>
        <a:p>
          <a:endParaRPr lang="es-MX"/>
        </a:p>
      </dgm:t>
    </dgm:pt>
    <dgm:pt modelId="{C647619A-B515-420A-A1C6-5B69EB950047}" type="pres">
      <dgm:prSet presAssocID="{3EEF95C7-D4B3-4C8B-9B6A-01ECDF14BAD0}" presName="connTx" presStyleLbl="parChTrans1D2" presStyleIdx="8" presStyleCnt="10"/>
      <dgm:spPr/>
      <dgm:t>
        <a:bodyPr/>
        <a:lstStyle/>
        <a:p>
          <a:endParaRPr lang="es-MX"/>
        </a:p>
      </dgm:t>
    </dgm:pt>
    <dgm:pt modelId="{814EFC34-70B6-4D1E-A535-470827D5FBE7}" type="pres">
      <dgm:prSet presAssocID="{64914AD6-4114-43B8-B46F-FE4606D34C75}" presName="node" presStyleLbl="node1" presStyleIdx="8" presStyleCnt="10">
        <dgm:presLayoutVars>
          <dgm:bulletEnabled val="1"/>
        </dgm:presLayoutVars>
      </dgm:prSet>
      <dgm:spPr/>
      <dgm:t>
        <a:bodyPr/>
        <a:lstStyle/>
        <a:p>
          <a:endParaRPr lang="es-MX"/>
        </a:p>
      </dgm:t>
    </dgm:pt>
    <dgm:pt modelId="{10A47555-4202-4B12-9935-E01C648A3BFE}" type="pres">
      <dgm:prSet presAssocID="{FF768A90-BB72-46AB-A0DB-BF06EDF4D4D5}" presName="Name9" presStyleLbl="parChTrans1D2" presStyleIdx="9" presStyleCnt="10"/>
      <dgm:spPr/>
      <dgm:t>
        <a:bodyPr/>
        <a:lstStyle/>
        <a:p>
          <a:endParaRPr lang="es-MX"/>
        </a:p>
      </dgm:t>
    </dgm:pt>
    <dgm:pt modelId="{51F876C6-C304-42EA-A5C2-1F9440EF3094}" type="pres">
      <dgm:prSet presAssocID="{FF768A90-BB72-46AB-A0DB-BF06EDF4D4D5}" presName="connTx" presStyleLbl="parChTrans1D2" presStyleIdx="9" presStyleCnt="10"/>
      <dgm:spPr/>
      <dgm:t>
        <a:bodyPr/>
        <a:lstStyle/>
        <a:p>
          <a:endParaRPr lang="es-MX"/>
        </a:p>
      </dgm:t>
    </dgm:pt>
    <dgm:pt modelId="{E1034B87-7FEF-4E75-92A0-95397A726218}" type="pres">
      <dgm:prSet presAssocID="{3B5B6BC1-B7D1-4A99-9C2A-F0AB895FE9C0}" presName="node" presStyleLbl="node1" presStyleIdx="9" presStyleCnt="10">
        <dgm:presLayoutVars>
          <dgm:bulletEnabled val="1"/>
        </dgm:presLayoutVars>
      </dgm:prSet>
      <dgm:spPr/>
      <dgm:t>
        <a:bodyPr/>
        <a:lstStyle/>
        <a:p>
          <a:endParaRPr lang="es-MX"/>
        </a:p>
      </dgm:t>
    </dgm:pt>
  </dgm:ptLst>
  <dgm:cxnLst>
    <dgm:cxn modelId="{65F3FE49-3418-4A1E-9434-E4B896F3112D}" type="presOf" srcId="{FCCB03A1-01B5-4CC5-9519-0506CC9165A1}" destId="{19120DCB-00D9-4B5F-8319-0B4DDA1D3707}" srcOrd="0" destOrd="0" presId="urn:microsoft.com/office/officeart/2005/8/layout/radial1"/>
    <dgm:cxn modelId="{2FB3AD5B-811F-426A-8848-03EB779B9D1C}" srcId="{249D328B-8BDE-4CDD-B5A9-E0C59F56BE00}" destId="{0B4715FC-3F49-4CCD-8A84-3627D3B04380}" srcOrd="5" destOrd="0" parTransId="{FCCB03A1-01B5-4CC5-9519-0506CC9165A1}" sibTransId="{5094F39C-37F7-47E2-BAD8-06F398B55B85}"/>
    <dgm:cxn modelId="{BBF0EBF6-02D3-4866-842D-C6811EA5863F}" type="presOf" srcId="{F2641E4B-28B2-435D-9129-0EB76D80CF40}" destId="{7F8DAACF-47C3-4794-AB84-3361E37B8717}" srcOrd="0" destOrd="0" presId="urn:microsoft.com/office/officeart/2005/8/layout/radial1"/>
    <dgm:cxn modelId="{B2C745E0-C503-47F1-A096-2553E2590C9D}" type="presOf" srcId="{CD253E8F-0114-4D74-BA7D-1DA9E9934261}" destId="{281855FC-7AC8-49FF-ACBE-DABDF414132D}" srcOrd="1" destOrd="0" presId="urn:microsoft.com/office/officeart/2005/8/layout/radial1"/>
    <dgm:cxn modelId="{AC26D373-C1FA-4952-BCE0-A51FC63572C8}" srcId="{249D328B-8BDE-4CDD-B5A9-E0C59F56BE00}" destId="{14D4ABD6-2B47-407B-8AF4-857D76F2F037}" srcOrd="0" destOrd="0" parTransId="{F2641E4B-28B2-435D-9129-0EB76D80CF40}" sibTransId="{748913DE-37FC-45AF-9AA9-20A7785303E4}"/>
    <dgm:cxn modelId="{0636E249-36CF-4673-9C49-E26EF63491C5}" type="presOf" srcId="{0A0E10AA-D1DA-4711-A9AB-2E86DB980C60}" destId="{6AC753EC-C7DF-4002-BEE3-5AE5830935DB}" srcOrd="0" destOrd="0" presId="urn:microsoft.com/office/officeart/2005/8/layout/radial1"/>
    <dgm:cxn modelId="{9C0C9FB7-172F-4CB2-87D8-195FE41CDCED}" type="presOf" srcId="{14D4ABD6-2B47-407B-8AF4-857D76F2F037}" destId="{A12AB4CC-1241-4A00-B1D2-2A5B549E4464}" srcOrd="0" destOrd="0" presId="urn:microsoft.com/office/officeart/2005/8/layout/radial1"/>
    <dgm:cxn modelId="{61A341A2-A7E1-4D4C-AAF4-305BA552ED59}" type="presOf" srcId="{F2641E4B-28B2-435D-9129-0EB76D80CF40}" destId="{01941A45-A16E-48A7-B75D-EA5DF0E71C19}" srcOrd="1" destOrd="0" presId="urn:microsoft.com/office/officeart/2005/8/layout/radial1"/>
    <dgm:cxn modelId="{6C46222A-F339-4F89-A1B5-03C10D126570}" srcId="{249D328B-8BDE-4CDD-B5A9-E0C59F56BE00}" destId="{F8F5D657-0775-4F38-B3E5-5903C128623C}" srcOrd="6" destOrd="0" parTransId="{E7071FF7-47CE-4974-9F11-53EE5B89D1B5}" sibTransId="{02355115-CDE7-472A-A706-DE0A72071190}"/>
    <dgm:cxn modelId="{73333877-A01E-4B4F-B178-D097C36A8AFB}" srcId="{249D328B-8BDE-4CDD-B5A9-E0C59F56BE00}" destId="{4DFC5D84-390E-40C7-9DE5-B054B33138E1}" srcOrd="7" destOrd="0" parTransId="{270496DE-5043-41ED-B1A8-AAC792496401}" sibTransId="{4D64A50E-512E-4A92-AFC8-C6C731A9DCCF}"/>
    <dgm:cxn modelId="{A0E3E8D6-D47A-4229-9920-2764CD4042CD}" srcId="{41C4CA37-C468-4912-8B7D-75A2741889D5}" destId="{249D328B-8BDE-4CDD-B5A9-E0C59F56BE00}" srcOrd="0" destOrd="0" parTransId="{F424AF35-259F-4021-B489-205816908979}" sibTransId="{B837F493-057D-4524-9BC3-0B121305118F}"/>
    <dgm:cxn modelId="{CC318307-496B-4F06-9DE8-A90AAC5E7FBC}" type="presOf" srcId="{DBE4F338-5243-4A65-96BE-0604AE6D443E}" destId="{CDE6AF06-A27F-44E8-873E-D7D766B3BBBF}" srcOrd="1" destOrd="0" presId="urn:microsoft.com/office/officeart/2005/8/layout/radial1"/>
    <dgm:cxn modelId="{F3F16829-5894-4765-8A3B-8FE8E689F968}" srcId="{249D328B-8BDE-4CDD-B5A9-E0C59F56BE00}" destId="{76A1A4A5-B16F-426B-BB01-EB3D9B9773C5}" srcOrd="2" destOrd="0" parTransId="{CD253E8F-0114-4D74-BA7D-1DA9E9934261}" sibTransId="{6596118D-2483-4B07-B428-DECE5A7F292E}"/>
    <dgm:cxn modelId="{4BE0FF31-D016-4A1D-9EC9-D5C0F8958095}" type="presOf" srcId="{270496DE-5043-41ED-B1A8-AAC792496401}" destId="{B8D07A67-29EE-4043-A242-083BE8B414BA}" srcOrd="1" destOrd="0" presId="urn:microsoft.com/office/officeart/2005/8/layout/radial1"/>
    <dgm:cxn modelId="{624AB3BC-1135-4E10-BDCD-A610EEB2F6B8}" type="presOf" srcId="{4DFC5D84-390E-40C7-9DE5-B054B33138E1}" destId="{0F4A86ED-5078-4A5B-BBD7-C9C1AC60AC60}" srcOrd="0" destOrd="0" presId="urn:microsoft.com/office/officeart/2005/8/layout/radial1"/>
    <dgm:cxn modelId="{D8F5745D-4BE3-40E6-AB55-7575D9AB843A}" srcId="{249D328B-8BDE-4CDD-B5A9-E0C59F56BE00}" destId="{445BC957-FDFF-49C9-AB0E-6410820393A2}" srcOrd="1" destOrd="0" parTransId="{DBE4F338-5243-4A65-96BE-0604AE6D443E}" sibTransId="{90C08E52-CB64-4915-A1E4-5A666A2295BE}"/>
    <dgm:cxn modelId="{0517C47A-8D7F-4B2A-869D-7C01D2C088C8}" type="presOf" srcId="{FCCB03A1-01B5-4CC5-9519-0506CC9165A1}" destId="{EE3C5E8C-5A8D-4647-84FE-59C861E8F2CA}" srcOrd="1" destOrd="0" presId="urn:microsoft.com/office/officeart/2005/8/layout/radial1"/>
    <dgm:cxn modelId="{65DD4CAC-01B3-43C4-8453-F2B3585757FD}" type="presOf" srcId="{3B5B6BC1-B7D1-4A99-9C2A-F0AB895FE9C0}" destId="{E1034B87-7FEF-4E75-92A0-95397A726218}" srcOrd="0" destOrd="0" presId="urn:microsoft.com/office/officeart/2005/8/layout/radial1"/>
    <dgm:cxn modelId="{EC3F51D0-22C1-408C-80BF-3A7C2C187AA8}" type="presOf" srcId="{F8F5D657-0775-4F38-B3E5-5903C128623C}" destId="{24A08145-5A27-4E17-A6FB-5A7433E4A89B}" srcOrd="0" destOrd="0" presId="urn:microsoft.com/office/officeart/2005/8/layout/radial1"/>
    <dgm:cxn modelId="{1DA78FEA-D5A5-40A1-AE7A-D0F25CC3549F}" type="presOf" srcId="{76A1A4A5-B16F-426B-BB01-EB3D9B9773C5}" destId="{5D45E019-CCB5-4C4D-98C0-C08BEF12B586}" srcOrd="0" destOrd="0" presId="urn:microsoft.com/office/officeart/2005/8/layout/radial1"/>
    <dgm:cxn modelId="{688E4A41-08DD-4D02-A159-7F82842894F2}" type="presOf" srcId="{D002DB02-80FE-4BFE-8CDA-F978F56A13B9}" destId="{135E85A5-D4B7-4C1B-9A7C-4DE8AA081200}" srcOrd="0" destOrd="0" presId="urn:microsoft.com/office/officeart/2005/8/layout/radial1"/>
    <dgm:cxn modelId="{6E10ECC0-B5E6-4E4E-9816-908D046AC392}" type="presOf" srcId="{445BC957-FDFF-49C9-AB0E-6410820393A2}" destId="{D1C3A576-8CF4-4DC5-8012-A584157AEA33}" srcOrd="0" destOrd="0" presId="urn:microsoft.com/office/officeart/2005/8/layout/radial1"/>
    <dgm:cxn modelId="{28772041-1324-4689-AEC5-0EF92D10BC08}" srcId="{249D328B-8BDE-4CDD-B5A9-E0C59F56BE00}" destId="{3B5B6BC1-B7D1-4A99-9C2A-F0AB895FE9C0}" srcOrd="9" destOrd="0" parTransId="{FF768A90-BB72-46AB-A0DB-BF06EDF4D4D5}" sibTransId="{4FE29586-0510-4986-BC52-6011AAF3DFF5}"/>
    <dgm:cxn modelId="{47E683DC-388A-4C39-ADF4-6F685DB6990C}" type="presOf" srcId="{64914AD6-4114-43B8-B46F-FE4606D34C75}" destId="{814EFC34-70B6-4D1E-A535-470827D5FBE7}" srcOrd="0" destOrd="0" presId="urn:microsoft.com/office/officeart/2005/8/layout/radial1"/>
    <dgm:cxn modelId="{CA726C45-A1A7-4FA3-BA94-C14D333378F8}" type="presOf" srcId="{FF768A90-BB72-46AB-A0DB-BF06EDF4D4D5}" destId="{51F876C6-C304-42EA-A5C2-1F9440EF3094}" srcOrd="1" destOrd="0" presId="urn:microsoft.com/office/officeart/2005/8/layout/radial1"/>
    <dgm:cxn modelId="{7E77D9B5-EF1F-4C43-A2F5-99B0C2FF3604}" type="presOf" srcId="{3EEF95C7-D4B3-4C8B-9B6A-01ECDF14BAD0}" destId="{2E83C0AD-3177-4B1C-A6DA-308D499C8A77}" srcOrd="0" destOrd="0" presId="urn:microsoft.com/office/officeart/2005/8/layout/radial1"/>
    <dgm:cxn modelId="{E7D85440-25FC-435D-B737-84DA2B85B2A9}" type="presOf" srcId="{0B4715FC-3F49-4CCD-8A84-3627D3B04380}" destId="{5548A512-85ED-4F02-8319-37CAAD08CD49}" srcOrd="0" destOrd="0" presId="urn:microsoft.com/office/officeart/2005/8/layout/radial1"/>
    <dgm:cxn modelId="{52091153-AEB8-400B-80B3-41CD05B46D78}" srcId="{249D328B-8BDE-4CDD-B5A9-E0C59F56BE00}" destId="{D002DB02-80FE-4BFE-8CDA-F978F56A13B9}" srcOrd="4" destOrd="0" parTransId="{263B7B7F-9D2E-482F-B72C-9588B09A230D}" sibTransId="{CF83DFF7-4D0C-4070-B67D-9018300847B9}"/>
    <dgm:cxn modelId="{D941BFC0-B7DF-4D8D-BBE9-615DBBAAE115}" type="presOf" srcId="{FF768A90-BB72-46AB-A0DB-BF06EDF4D4D5}" destId="{10A47555-4202-4B12-9935-E01C648A3BFE}" srcOrd="0" destOrd="0" presId="urn:microsoft.com/office/officeart/2005/8/layout/radial1"/>
    <dgm:cxn modelId="{9A099382-1268-4F09-A0A2-D9AB0BE074EC}" type="presOf" srcId="{270496DE-5043-41ED-B1A8-AAC792496401}" destId="{15CD13E5-0E12-4ED2-B844-1F242A489F87}" srcOrd="0" destOrd="0" presId="urn:microsoft.com/office/officeart/2005/8/layout/radial1"/>
    <dgm:cxn modelId="{2025DE91-E548-44B3-93D4-9B49CC219B22}" type="presOf" srcId="{0A0E10AA-D1DA-4711-A9AB-2E86DB980C60}" destId="{63278B65-1387-433E-B032-48CCD260A409}" srcOrd="1" destOrd="0" presId="urn:microsoft.com/office/officeart/2005/8/layout/radial1"/>
    <dgm:cxn modelId="{5BB9DD3F-AE27-47CC-8341-77F1C0EF9FF2}" type="presOf" srcId="{3EEF95C7-D4B3-4C8B-9B6A-01ECDF14BAD0}" destId="{C647619A-B515-420A-A1C6-5B69EB950047}" srcOrd="1" destOrd="0" presId="urn:microsoft.com/office/officeart/2005/8/layout/radial1"/>
    <dgm:cxn modelId="{89A5F998-8133-4EBD-8DD1-60E8AC14A3EB}" type="presOf" srcId="{CD253E8F-0114-4D74-BA7D-1DA9E9934261}" destId="{083F4FA0-6835-48F3-B829-8816BEA56A24}" srcOrd="0" destOrd="0" presId="urn:microsoft.com/office/officeart/2005/8/layout/radial1"/>
    <dgm:cxn modelId="{9B15C597-5976-498B-BE31-F60699379F93}" type="presOf" srcId="{E7071FF7-47CE-4974-9F11-53EE5B89D1B5}" destId="{ED95F14F-0E4B-4193-B915-97EDA4015B8F}" srcOrd="1" destOrd="0" presId="urn:microsoft.com/office/officeart/2005/8/layout/radial1"/>
    <dgm:cxn modelId="{10DB2150-94A4-4350-9D27-D0873D3CBBC6}" type="presOf" srcId="{1A47F5FF-1BEC-4A8C-8B3C-03DE8DAE8041}" destId="{9198015E-CB66-4D4D-8A8D-5AE53A585D67}" srcOrd="0" destOrd="0" presId="urn:microsoft.com/office/officeart/2005/8/layout/radial1"/>
    <dgm:cxn modelId="{D11981D5-DF94-4367-8837-CA837F725478}" type="presOf" srcId="{249D328B-8BDE-4CDD-B5A9-E0C59F56BE00}" destId="{854F06D9-E80B-41C9-B8BE-F40928E894FC}" srcOrd="0" destOrd="0" presId="urn:microsoft.com/office/officeart/2005/8/layout/radial1"/>
    <dgm:cxn modelId="{C8718F9A-718D-4E76-9CAD-CFFCE98FF66E}" type="presOf" srcId="{263B7B7F-9D2E-482F-B72C-9588B09A230D}" destId="{F4288870-A987-4367-B976-FF2EAA9697BA}" srcOrd="1" destOrd="0" presId="urn:microsoft.com/office/officeart/2005/8/layout/radial1"/>
    <dgm:cxn modelId="{B525C6AE-4E7E-4123-B0BE-89A7D2506808}" type="presOf" srcId="{41C4CA37-C468-4912-8B7D-75A2741889D5}" destId="{9C881E6A-9DE9-472A-BDA3-87CF18FE7CB1}" srcOrd="0" destOrd="0" presId="urn:microsoft.com/office/officeart/2005/8/layout/radial1"/>
    <dgm:cxn modelId="{17E9ED78-D6E2-495B-9B8A-578A3BD13CD9}" type="presOf" srcId="{E7071FF7-47CE-4974-9F11-53EE5B89D1B5}" destId="{012A916F-216C-4163-AC90-63DF81FD71A1}" srcOrd="0" destOrd="0" presId="urn:microsoft.com/office/officeart/2005/8/layout/radial1"/>
    <dgm:cxn modelId="{703AA7DD-0AD4-46E9-B0B6-50C326BBCC41}" type="presOf" srcId="{DBE4F338-5243-4A65-96BE-0604AE6D443E}" destId="{1EEFC93A-B977-46F2-823B-1436C213B608}" srcOrd="0" destOrd="0" presId="urn:microsoft.com/office/officeart/2005/8/layout/radial1"/>
    <dgm:cxn modelId="{11834F15-935B-47D3-9135-2569E989CCA3}" type="presOf" srcId="{263B7B7F-9D2E-482F-B72C-9588B09A230D}" destId="{2790392A-ED3B-4F50-A622-4079AD1078FF}" srcOrd="0" destOrd="0" presId="urn:microsoft.com/office/officeart/2005/8/layout/radial1"/>
    <dgm:cxn modelId="{5EA57863-9276-492C-9D09-24DB52917B07}" srcId="{249D328B-8BDE-4CDD-B5A9-E0C59F56BE00}" destId="{64914AD6-4114-43B8-B46F-FE4606D34C75}" srcOrd="8" destOrd="0" parTransId="{3EEF95C7-D4B3-4C8B-9B6A-01ECDF14BAD0}" sibTransId="{235C5358-70D2-4CF2-A480-435BE5D5BD08}"/>
    <dgm:cxn modelId="{49C561DE-74F4-4E09-A905-6A8EB6B5759A}" srcId="{249D328B-8BDE-4CDD-B5A9-E0C59F56BE00}" destId="{1A47F5FF-1BEC-4A8C-8B3C-03DE8DAE8041}" srcOrd="3" destOrd="0" parTransId="{0A0E10AA-D1DA-4711-A9AB-2E86DB980C60}" sibTransId="{43D54446-C2C0-4A8A-9D2D-5AE0E94AD4B6}"/>
    <dgm:cxn modelId="{9F91A0F6-E0A1-4537-AA96-B1AC37E83638}" type="presParOf" srcId="{9C881E6A-9DE9-472A-BDA3-87CF18FE7CB1}" destId="{854F06D9-E80B-41C9-B8BE-F40928E894FC}" srcOrd="0" destOrd="0" presId="urn:microsoft.com/office/officeart/2005/8/layout/radial1"/>
    <dgm:cxn modelId="{E5B694FB-F19E-40B2-B78A-84319087330B}" type="presParOf" srcId="{9C881E6A-9DE9-472A-BDA3-87CF18FE7CB1}" destId="{7F8DAACF-47C3-4794-AB84-3361E37B8717}" srcOrd="1" destOrd="0" presId="urn:microsoft.com/office/officeart/2005/8/layout/radial1"/>
    <dgm:cxn modelId="{BE9C94D1-C2CC-445A-93AE-DF82E54F510B}" type="presParOf" srcId="{7F8DAACF-47C3-4794-AB84-3361E37B8717}" destId="{01941A45-A16E-48A7-B75D-EA5DF0E71C19}" srcOrd="0" destOrd="0" presId="urn:microsoft.com/office/officeart/2005/8/layout/radial1"/>
    <dgm:cxn modelId="{79E32C4F-5025-4C88-9539-2E2D7E6722ED}" type="presParOf" srcId="{9C881E6A-9DE9-472A-BDA3-87CF18FE7CB1}" destId="{A12AB4CC-1241-4A00-B1D2-2A5B549E4464}" srcOrd="2" destOrd="0" presId="urn:microsoft.com/office/officeart/2005/8/layout/radial1"/>
    <dgm:cxn modelId="{6448951D-319D-41F1-A8A6-897E6700F760}" type="presParOf" srcId="{9C881E6A-9DE9-472A-BDA3-87CF18FE7CB1}" destId="{1EEFC93A-B977-46F2-823B-1436C213B608}" srcOrd="3" destOrd="0" presId="urn:microsoft.com/office/officeart/2005/8/layout/radial1"/>
    <dgm:cxn modelId="{0773B745-B3D1-4383-85E5-A41FA40B406F}" type="presParOf" srcId="{1EEFC93A-B977-46F2-823B-1436C213B608}" destId="{CDE6AF06-A27F-44E8-873E-D7D766B3BBBF}" srcOrd="0" destOrd="0" presId="urn:microsoft.com/office/officeart/2005/8/layout/radial1"/>
    <dgm:cxn modelId="{535AF25A-6F0C-4C3A-8905-02FDA7D15C1E}" type="presParOf" srcId="{9C881E6A-9DE9-472A-BDA3-87CF18FE7CB1}" destId="{D1C3A576-8CF4-4DC5-8012-A584157AEA33}" srcOrd="4" destOrd="0" presId="urn:microsoft.com/office/officeart/2005/8/layout/radial1"/>
    <dgm:cxn modelId="{CB9A5A07-B79A-4F1A-8F69-8825BEB66524}" type="presParOf" srcId="{9C881E6A-9DE9-472A-BDA3-87CF18FE7CB1}" destId="{083F4FA0-6835-48F3-B829-8816BEA56A24}" srcOrd="5" destOrd="0" presId="urn:microsoft.com/office/officeart/2005/8/layout/radial1"/>
    <dgm:cxn modelId="{05E558CE-B9CC-4D75-9961-BA72EAF28462}" type="presParOf" srcId="{083F4FA0-6835-48F3-B829-8816BEA56A24}" destId="{281855FC-7AC8-49FF-ACBE-DABDF414132D}" srcOrd="0" destOrd="0" presId="urn:microsoft.com/office/officeart/2005/8/layout/radial1"/>
    <dgm:cxn modelId="{06BE788E-8843-4B25-8517-9FB00F6DA87F}" type="presParOf" srcId="{9C881E6A-9DE9-472A-BDA3-87CF18FE7CB1}" destId="{5D45E019-CCB5-4C4D-98C0-C08BEF12B586}" srcOrd="6" destOrd="0" presId="urn:microsoft.com/office/officeart/2005/8/layout/radial1"/>
    <dgm:cxn modelId="{900F72DA-91A0-4F9E-A4DF-9531ACCF9EF0}" type="presParOf" srcId="{9C881E6A-9DE9-472A-BDA3-87CF18FE7CB1}" destId="{6AC753EC-C7DF-4002-BEE3-5AE5830935DB}" srcOrd="7" destOrd="0" presId="urn:microsoft.com/office/officeart/2005/8/layout/radial1"/>
    <dgm:cxn modelId="{AD800123-F8A2-438D-B68B-FEFFEC42BB2A}" type="presParOf" srcId="{6AC753EC-C7DF-4002-BEE3-5AE5830935DB}" destId="{63278B65-1387-433E-B032-48CCD260A409}" srcOrd="0" destOrd="0" presId="urn:microsoft.com/office/officeart/2005/8/layout/radial1"/>
    <dgm:cxn modelId="{3E9F5309-3423-43B6-AED4-F8C4715DE8CE}" type="presParOf" srcId="{9C881E6A-9DE9-472A-BDA3-87CF18FE7CB1}" destId="{9198015E-CB66-4D4D-8A8D-5AE53A585D67}" srcOrd="8" destOrd="0" presId="urn:microsoft.com/office/officeart/2005/8/layout/radial1"/>
    <dgm:cxn modelId="{7B6F79C8-7D00-43EF-9146-5E70A7EBDD9C}" type="presParOf" srcId="{9C881E6A-9DE9-472A-BDA3-87CF18FE7CB1}" destId="{2790392A-ED3B-4F50-A622-4079AD1078FF}" srcOrd="9" destOrd="0" presId="urn:microsoft.com/office/officeart/2005/8/layout/radial1"/>
    <dgm:cxn modelId="{87DE3C0F-6C9C-4DB7-9A93-1D6B306773BF}" type="presParOf" srcId="{2790392A-ED3B-4F50-A622-4079AD1078FF}" destId="{F4288870-A987-4367-B976-FF2EAA9697BA}" srcOrd="0" destOrd="0" presId="urn:microsoft.com/office/officeart/2005/8/layout/radial1"/>
    <dgm:cxn modelId="{4EFDF593-4B68-409A-A5EB-E48558B77E09}" type="presParOf" srcId="{9C881E6A-9DE9-472A-BDA3-87CF18FE7CB1}" destId="{135E85A5-D4B7-4C1B-9A7C-4DE8AA081200}" srcOrd="10" destOrd="0" presId="urn:microsoft.com/office/officeart/2005/8/layout/radial1"/>
    <dgm:cxn modelId="{C9D86A87-E10C-495A-BB82-B421B50EA8E3}" type="presParOf" srcId="{9C881E6A-9DE9-472A-BDA3-87CF18FE7CB1}" destId="{19120DCB-00D9-4B5F-8319-0B4DDA1D3707}" srcOrd="11" destOrd="0" presId="urn:microsoft.com/office/officeart/2005/8/layout/radial1"/>
    <dgm:cxn modelId="{A65B2FCA-F60E-4CA4-9A96-F2EC11576D50}" type="presParOf" srcId="{19120DCB-00D9-4B5F-8319-0B4DDA1D3707}" destId="{EE3C5E8C-5A8D-4647-84FE-59C861E8F2CA}" srcOrd="0" destOrd="0" presId="urn:microsoft.com/office/officeart/2005/8/layout/radial1"/>
    <dgm:cxn modelId="{C3997FCD-8452-4849-B2CB-6351FB3C2261}" type="presParOf" srcId="{9C881E6A-9DE9-472A-BDA3-87CF18FE7CB1}" destId="{5548A512-85ED-4F02-8319-37CAAD08CD49}" srcOrd="12" destOrd="0" presId="urn:microsoft.com/office/officeart/2005/8/layout/radial1"/>
    <dgm:cxn modelId="{F8A245DF-71B7-4662-A680-98D713022472}" type="presParOf" srcId="{9C881E6A-9DE9-472A-BDA3-87CF18FE7CB1}" destId="{012A916F-216C-4163-AC90-63DF81FD71A1}" srcOrd="13" destOrd="0" presId="urn:microsoft.com/office/officeart/2005/8/layout/radial1"/>
    <dgm:cxn modelId="{9BAC5621-53BF-4ECD-BE51-5EB0838AE398}" type="presParOf" srcId="{012A916F-216C-4163-AC90-63DF81FD71A1}" destId="{ED95F14F-0E4B-4193-B915-97EDA4015B8F}" srcOrd="0" destOrd="0" presId="urn:microsoft.com/office/officeart/2005/8/layout/radial1"/>
    <dgm:cxn modelId="{E9C73CEB-CDAA-49C4-BD95-A2EC4C27E929}" type="presParOf" srcId="{9C881E6A-9DE9-472A-BDA3-87CF18FE7CB1}" destId="{24A08145-5A27-4E17-A6FB-5A7433E4A89B}" srcOrd="14" destOrd="0" presId="urn:microsoft.com/office/officeart/2005/8/layout/radial1"/>
    <dgm:cxn modelId="{677C9E87-AD64-4BFC-93F5-6B80BF977D90}" type="presParOf" srcId="{9C881E6A-9DE9-472A-BDA3-87CF18FE7CB1}" destId="{15CD13E5-0E12-4ED2-B844-1F242A489F87}" srcOrd="15" destOrd="0" presId="urn:microsoft.com/office/officeart/2005/8/layout/radial1"/>
    <dgm:cxn modelId="{2FA8C3BC-3A7C-45A7-83E4-C64699120190}" type="presParOf" srcId="{15CD13E5-0E12-4ED2-B844-1F242A489F87}" destId="{B8D07A67-29EE-4043-A242-083BE8B414BA}" srcOrd="0" destOrd="0" presId="urn:microsoft.com/office/officeart/2005/8/layout/radial1"/>
    <dgm:cxn modelId="{15E92097-5F15-405E-95A6-A85B91D5DF09}" type="presParOf" srcId="{9C881E6A-9DE9-472A-BDA3-87CF18FE7CB1}" destId="{0F4A86ED-5078-4A5B-BBD7-C9C1AC60AC60}" srcOrd="16" destOrd="0" presId="urn:microsoft.com/office/officeart/2005/8/layout/radial1"/>
    <dgm:cxn modelId="{84BCEE5E-374B-426B-AF4F-FC69FAFEE34F}" type="presParOf" srcId="{9C881E6A-9DE9-472A-BDA3-87CF18FE7CB1}" destId="{2E83C0AD-3177-4B1C-A6DA-308D499C8A77}" srcOrd="17" destOrd="0" presId="urn:microsoft.com/office/officeart/2005/8/layout/radial1"/>
    <dgm:cxn modelId="{C8B28D4F-430D-4838-B792-63FCB16D53F1}" type="presParOf" srcId="{2E83C0AD-3177-4B1C-A6DA-308D499C8A77}" destId="{C647619A-B515-420A-A1C6-5B69EB950047}" srcOrd="0" destOrd="0" presId="urn:microsoft.com/office/officeart/2005/8/layout/radial1"/>
    <dgm:cxn modelId="{56AB7255-4D39-44F7-A307-5E6DFE258A9B}" type="presParOf" srcId="{9C881E6A-9DE9-472A-BDA3-87CF18FE7CB1}" destId="{814EFC34-70B6-4D1E-A535-470827D5FBE7}" srcOrd="18" destOrd="0" presId="urn:microsoft.com/office/officeart/2005/8/layout/radial1"/>
    <dgm:cxn modelId="{66043240-C074-43CD-811D-1B5F9150EC89}" type="presParOf" srcId="{9C881E6A-9DE9-472A-BDA3-87CF18FE7CB1}" destId="{10A47555-4202-4B12-9935-E01C648A3BFE}" srcOrd="19" destOrd="0" presId="urn:microsoft.com/office/officeart/2005/8/layout/radial1"/>
    <dgm:cxn modelId="{694A1D1F-C9D1-41C3-91F3-157F4A8B538E}" type="presParOf" srcId="{10A47555-4202-4B12-9935-E01C648A3BFE}" destId="{51F876C6-C304-42EA-A5C2-1F9440EF3094}" srcOrd="0" destOrd="0" presId="urn:microsoft.com/office/officeart/2005/8/layout/radial1"/>
    <dgm:cxn modelId="{6894AC95-031D-40DD-80FF-D302A415152C}" type="presParOf" srcId="{9C881E6A-9DE9-472A-BDA3-87CF18FE7CB1}" destId="{E1034B87-7FEF-4E75-92A0-95397A726218}" srcOrd="2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F06D9-E80B-41C9-B8BE-F40928E894FC}">
      <dsp:nvSpPr>
        <dsp:cNvPr id="0" name=""/>
        <dsp:cNvSpPr/>
      </dsp:nvSpPr>
      <dsp:spPr>
        <a:xfrm>
          <a:off x="3418173" y="2626790"/>
          <a:ext cx="1247277" cy="12472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smtClean="0"/>
            <a:t>SUJETOS ATÍPICOS</a:t>
          </a:r>
          <a:endParaRPr lang="es-MX" sz="1600" b="1" kern="1200" dirty="0"/>
        </a:p>
      </dsp:txBody>
      <dsp:txXfrm>
        <a:off x="3600832" y="2809449"/>
        <a:ext cx="881959" cy="881959"/>
      </dsp:txXfrm>
    </dsp:sp>
    <dsp:sp modelId="{7F8DAACF-47C3-4794-AB84-3361E37B8717}">
      <dsp:nvSpPr>
        <dsp:cNvPr id="0" name=""/>
        <dsp:cNvSpPr/>
      </dsp:nvSpPr>
      <dsp:spPr>
        <a:xfrm rot="16200000">
          <a:off x="3353588" y="1924679"/>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07400" y="1904154"/>
        <a:ext cx="68822" cy="68822"/>
      </dsp:txXfrm>
    </dsp:sp>
    <dsp:sp modelId="{A12AB4CC-1241-4A00-B1D2-2A5B549E4464}">
      <dsp:nvSpPr>
        <dsp:cNvPr id="0" name=""/>
        <dsp:cNvSpPr/>
      </dsp:nvSpPr>
      <dsp:spPr>
        <a:xfrm>
          <a:off x="3418173" y="3064"/>
          <a:ext cx="1247277" cy="124727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Estados con subjetividad jurídica</a:t>
          </a:r>
          <a:endParaRPr lang="es-MX" sz="1000" kern="1200" dirty="0"/>
        </a:p>
      </dsp:txBody>
      <dsp:txXfrm>
        <a:off x="3600832" y="185723"/>
        <a:ext cx="881959" cy="881959"/>
      </dsp:txXfrm>
    </dsp:sp>
    <dsp:sp modelId="{1EEFC93A-B977-46F2-823B-1436C213B608}">
      <dsp:nvSpPr>
        <dsp:cNvPr id="0" name=""/>
        <dsp:cNvSpPr/>
      </dsp:nvSpPr>
      <dsp:spPr>
        <a:xfrm rot="18360000">
          <a:off x="4124681" y="2175222"/>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78494" y="2154698"/>
        <a:ext cx="68822" cy="68822"/>
      </dsp:txXfrm>
    </dsp:sp>
    <dsp:sp modelId="{D1C3A576-8CF4-4DC5-8012-A584157AEA33}">
      <dsp:nvSpPr>
        <dsp:cNvPr id="0" name=""/>
        <dsp:cNvSpPr/>
      </dsp:nvSpPr>
      <dsp:spPr>
        <a:xfrm>
          <a:off x="4960360" y="504151"/>
          <a:ext cx="1247277" cy="124727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Estados con capacidad de obrar limitada</a:t>
          </a:r>
          <a:endParaRPr lang="es-MX" sz="1000" kern="1200" dirty="0"/>
        </a:p>
      </dsp:txBody>
      <dsp:txXfrm>
        <a:off x="5143019" y="686810"/>
        <a:ext cx="881959" cy="881959"/>
      </dsp:txXfrm>
    </dsp:sp>
    <dsp:sp modelId="{083F4FA0-6835-48F3-B829-8816BEA56A24}">
      <dsp:nvSpPr>
        <dsp:cNvPr id="0" name=""/>
        <dsp:cNvSpPr/>
      </dsp:nvSpPr>
      <dsp:spPr>
        <a:xfrm rot="20520000">
          <a:off x="4601243" y="2831154"/>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55056" y="2810629"/>
        <a:ext cx="68822" cy="68822"/>
      </dsp:txXfrm>
    </dsp:sp>
    <dsp:sp modelId="{5D45E019-CCB5-4C4D-98C0-C08BEF12B586}">
      <dsp:nvSpPr>
        <dsp:cNvPr id="0" name=""/>
        <dsp:cNvSpPr/>
      </dsp:nvSpPr>
      <dsp:spPr>
        <a:xfrm>
          <a:off x="5913484" y="1816014"/>
          <a:ext cx="1247277" cy="1247277"/>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t>Santa Sede</a:t>
          </a:r>
          <a:endParaRPr lang="es-MX" sz="1400" b="1" kern="1200" dirty="0"/>
        </a:p>
      </dsp:txBody>
      <dsp:txXfrm>
        <a:off x="6096143" y="1998673"/>
        <a:ext cx="881959" cy="881959"/>
      </dsp:txXfrm>
    </dsp:sp>
    <dsp:sp modelId="{6AC753EC-C7DF-4002-BEE3-5AE5830935DB}">
      <dsp:nvSpPr>
        <dsp:cNvPr id="0" name=""/>
        <dsp:cNvSpPr/>
      </dsp:nvSpPr>
      <dsp:spPr>
        <a:xfrm rot="1080000">
          <a:off x="4601243" y="3641930"/>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55056" y="3621405"/>
        <a:ext cx="68822" cy="68822"/>
      </dsp:txXfrm>
    </dsp:sp>
    <dsp:sp modelId="{9198015E-CB66-4D4D-8A8D-5AE53A585D67}">
      <dsp:nvSpPr>
        <dsp:cNvPr id="0" name=""/>
        <dsp:cNvSpPr/>
      </dsp:nvSpPr>
      <dsp:spPr>
        <a:xfrm>
          <a:off x="5913484" y="3437565"/>
          <a:ext cx="1247277" cy="124727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b="1" kern="1200" dirty="0" smtClean="0"/>
            <a:t>Ciudad del Vaticano</a:t>
          </a:r>
          <a:endParaRPr lang="es-MX" sz="1400" b="1" kern="1200" dirty="0"/>
        </a:p>
      </dsp:txBody>
      <dsp:txXfrm>
        <a:off x="6096143" y="3620224"/>
        <a:ext cx="881959" cy="881959"/>
      </dsp:txXfrm>
    </dsp:sp>
    <dsp:sp modelId="{2790392A-ED3B-4F50-A622-4079AD1078FF}">
      <dsp:nvSpPr>
        <dsp:cNvPr id="0" name=""/>
        <dsp:cNvSpPr/>
      </dsp:nvSpPr>
      <dsp:spPr>
        <a:xfrm rot="3240000">
          <a:off x="4124681" y="4297861"/>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78494" y="4277337"/>
        <a:ext cx="68822" cy="68822"/>
      </dsp:txXfrm>
    </dsp:sp>
    <dsp:sp modelId="{135E85A5-D4B7-4C1B-9A7C-4DE8AA081200}">
      <dsp:nvSpPr>
        <dsp:cNvPr id="0" name=""/>
        <dsp:cNvSpPr/>
      </dsp:nvSpPr>
      <dsp:spPr>
        <a:xfrm>
          <a:off x="4960360" y="4749428"/>
          <a:ext cx="1247277" cy="1247277"/>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Soberana Orden de Malta</a:t>
          </a:r>
          <a:endParaRPr lang="es-MX" sz="1000" kern="1200" dirty="0"/>
        </a:p>
      </dsp:txBody>
      <dsp:txXfrm>
        <a:off x="5143019" y="4932087"/>
        <a:ext cx="881959" cy="881959"/>
      </dsp:txXfrm>
    </dsp:sp>
    <dsp:sp modelId="{19120DCB-00D9-4B5F-8319-0B4DDA1D3707}">
      <dsp:nvSpPr>
        <dsp:cNvPr id="0" name=""/>
        <dsp:cNvSpPr/>
      </dsp:nvSpPr>
      <dsp:spPr>
        <a:xfrm rot="5400000">
          <a:off x="3353588" y="4548405"/>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07400" y="4527880"/>
        <a:ext cx="68822" cy="68822"/>
      </dsp:txXfrm>
    </dsp:sp>
    <dsp:sp modelId="{5548A512-85ED-4F02-8319-37CAAD08CD49}">
      <dsp:nvSpPr>
        <dsp:cNvPr id="0" name=""/>
        <dsp:cNvSpPr/>
      </dsp:nvSpPr>
      <dsp:spPr>
        <a:xfrm>
          <a:off x="3418173" y="5250515"/>
          <a:ext cx="1247277" cy="1247277"/>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Beligerantes</a:t>
          </a:r>
          <a:endParaRPr lang="es-MX" sz="1000" kern="1200" dirty="0"/>
        </a:p>
      </dsp:txBody>
      <dsp:txXfrm>
        <a:off x="3600832" y="5433174"/>
        <a:ext cx="881959" cy="881959"/>
      </dsp:txXfrm>
    </dsp:sp>
    <dsp:sp modelId="{012A916F-216C-4163-AC90-63DF81FD71A1}">
      <dsp:nvSpPr>
        <dsp:cNvPr id="0" name=""/>
        <dsp:cNvSpPr/>
      </dsp:nvSpPr>
      <dsp:spPr>
        <a:xfrm rot="7560000">
          <a:off x="2582494" y="4297861"/>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3236307" y="4277337"/>
        <a:ext cx="68822" cy="68822"/>
      </dsp:txXfrm>
    </dsp:sp>
    <dsp:sp modelId="{24A08145-5A27-4E17-A6FB-5A7433E4A89B}">
      <dsp:nvSpPr>
        <dsp:cNvPr id="0" name=""/>
        <dsp:cNvSpPr/>
      </dsp:nvSpPr>
      <dsp:spPr>
        <a:xfrm>
          <a:off x="1875985" y="4749428"/>
          <a:ext cx="1247277" cy="124727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Movimientos de Liberación Nacional</a:t>
          </a:r>
          <a:endParaRPr lang="es-MX" sz="1000" kern="1200" dirty="0"/>
        </a:p>
      </dsp:txBody>
      <dsp:txXfrm>
        <a:off x="2058644" y="4932087"/>
        <a:ext cx="881959" cy="881959"/>
      </dsp:txXfrm>
    </dsp:sp>
    <dsp:sp modelId="{15CD13E5-0E12-4ED2-B844-1F242A489F87}">
      <dsp:nvSpPr>
        <dsp:cNvPr id="0" name=""/>
        <dsp:cNvSpPr/>
      </dsp:nvSpPr>
      <dsp:spPr>
        <a:xfrm rot="9721771">
          <a:off x="2128940" y="3637616"/>
          <a:ext cx="1352650" cy="27773"/>
        </a:xfrm>
        <a:custGeom>
          <a:avLst/>
          <a:gdLst/>
          <a:ahLst/>
          <a:cxnLst/>
          <a:rect l="0" t="0" r="0" b="0"/>
          <a:pathLst>
            <a:path>
              <a:moveTo>
                <a:pt x="0" y="13886"/>
              </a:moveTo>
              <a:lnTo>
                <a:pt x="1352650"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771449" y="3617686"/>
        <a:ext cx="67632" cy="67632"/>
      </dsp:txXfrm>
    </dsp:sp>
    <dsp:sp modelId="{0F4A86ED-5078-4A5B-BBD7-C9C1AC60AC60}">
      <dsp:nvSpPr>
        <dsp:cNvPr id="0" name=""/>
        <dsp:cNvSpPr/>
      </dsp:nvSpPr>
      <dsp:spPr>
        <a:xfrm>
          <a:off x="945080" y="3428938"/>
          <a:ext cx="1247277" cy="1247277"/>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Insurrectos</a:t>
          </a:r>
          <a:endParaRPr lang="es-MX" sz="1000" kern="1200" dirty="0"/>
        </a:p>
      </dsp:txBody>
      <dsp:txXfrm>
        <a:off x="1127739" y="3611597"/>
        <a:ext cx="881959" cy="881959"/>
      </dsp:txXfrm>
    </dsp:sp>
    <dsp:sp modelId="{2E83C0AD-3177-4B1C-A6DA-308D499C8A77}">
      <dsp:nvSpPr>
        <dsp:cNvPr id="0" name=""/>
        <dsp:cNvSpPr/>
      </dsp:nvSpPr>
      <dsp:spPr>
        <a:xfrm rot="11880000">
          <a:off x="2105932" y="2831154"/>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759745" y="2810629"/>
        <a:ext cx="68822" cy="68822"/>
      </dsp:txXfrm>
    </dsp:sp>
    <dsp:sp modelId="{814EFC34-70B6-4D1E-A535-470827D5FBE7}">
      <dsp:nvSpPr>
        <dsp:cNvPr id="0" name=""/>
        <dsp:cNvSpPr/>
      </dsp:nvSpPr>
      <dsp:spPr>
        <a:xfrm>
          <a:off x="922861" y="1816014"/>
          <a:ext cx="1247277" cy="124727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El Individuo</a:t>
          </a:r>
          <a:endParaRPr lang="es-MX" sz="1000" kern="1200" dirty="0"/>
        </a:p>
      </dsp:txBody>
      <dsp:txXfrm>
        <a:off x="1105520" y="1998673"/>
        <a:ext cx="881959" cy="881959"/>
      </dsp:txXfrm>
    </dsp:sp>
    <dsp:sp modelId="{10A47555-4202-4B12-9935-E01C648A3BFE}">
      <dsp:nvSpPr>
        <dsp:cNvPr id="0" name=""/>
        <dsp:cNvSpPr/>
      </dsp:nvSpPr>
      <dsp:spPr>
        <a:xfrm rot="14040000">
          <a:off x="2582494" y="2175222"/>
          <a:ext cx="1376447" cy="27773"/>
        </a:xfrm>
        <a:custGeom>
          <a:avLst/>
          <a:gdLst/>
          <a:ahLst/>
          <a:cxnLst/>
          <a:rect l="0" t="0" r="0" b="0"/>
          <a:pathLst>
            <a:path>
              <a:moveTo>
                <a:pt x="0" y="13886"/>
              </a:moveTo>
              <a:lnTo>
                <a:pt x="1376447" y="1388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3236307" y="2154698"/>
        <a:ext cx="68822" cy="68822"/>
      </dsp:txXfrm>
    </dsp:sp>
    <dsp:sp modelId="{E1034B87-7FEF-4E75-92A0-95397A726218}">
      <dsp:nvSpPr>
        <dsp:cNvPr id="0" name=""/>
        <dsp:cNvSpPr/>
      </dsp:nvSpPr>
      <dsp:spPr>
        <a:xfrm>
          <a:off x="1875985" y="504151"/>
          <a:ext cx="1247277" cy="1247277"/>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smtClean="0"/>
            <a:t>Organizaciones Internacionales</a:t>
          </a:r>
          <a:endParaRPr lang="es-MX" sz="1000" kern="1200" dirty="0"/>
        </a:p>
      </dsp:txBody>
      <dsp:txXfrm>
        <a:off x="2058644" y="686810"/>
        <a:ext cx="881959" cy="88195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C7078F-825A-4E2D-B5E2-115FC7480271}"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AA4EC9-E4A1-4E3F-A0EA-CA0618660210}" type="slidenum">
              <a:rPr lang="es-MX" smtClean="0"/>
              <a:t>‹Nº›</a:t>
            </a:fld>
            <a:endParaRPr lang="es-MX"/>
          </a:p>
        </p:txBody>
      </p:sp>
    </p:spTree>
    <p:extLst>
      <p:ext uri="{BB962C8B-B14F-4D97-AF65-F5344CB8AC3E}">
        <p14:creationId xmlns:p14="http://schemas.microsoft.com/office/powerpoint/2010/main" val="2326710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136B26A-3285-4FF7-8829-4C1CA6FFC885}" type="datetime1">
              <a:rPr lang="es-MX" smtClean="0">
                <a:solidFill>
                  <a:srgbClr val="EEECE1"/>
                </a:solidFill>
              </a:rPr>
              <a:t>25/09/2015</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13782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EABA2B1-DB84-4CC3-8B6D-A5BE95FDB482}" type="datetime1">
              <a:rPr lang="es-MX" smtClean="0">
                <a:solidFill>
                  <a:srgbClr val="EEECE1"/>
                </a:solidFill>
              </a:rPr>
              <a:t>25/09/2015</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142770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A377016-10DC-4F9C-A82E-A3102E970A1A}" type="datetime1">
              <a:rPr lang="es-MX" smtClean="0">
                <a:solidFill>
                  <a:srgbClr val="EEECE1"/>
                </a:solidFill>
              </a:rPr>
              <a:t>25/09/2015</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907295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BB34423-2F45-4AC7-93E8-D68E462C4AEC}" type="datetime1">
              <a:rPr lang="es-MX" smtClean="0">
                <a:solidFill>
                  <a:srgbClr val="EEECE1"/>
                </a:solidFill>
              </a:rPr>
              <a:t>25/09/2015</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737613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711339A-8236-4950-9F6F-742E0ACCAFE9}" type="datetime1">
              <a:rPr lang="es-MX" smtClean="0">
                <a:solidFill>
                  <a:srgbClr val="EEECE1"/>
                </a:solidFill>
              </a:rPr>
              <a:t>25/09/2015</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72244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6FDF331-CE4D-4735-BBCE-87166C987BEE}" type="datetime1">
              <a:rPr lang="es-MX" smtClean="0">
                <a:solidFill>
                  <a:srgbClr val="EEECE1"/>
                </a:solidFill>
              </a:rPr>
              <a:t>25/09/2015</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46490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41DACAC-1E0A-4458-8834-3C5BE4ADE306}" type="datetime1">
              <a:rPr lang="es-MX" smtClean="0">
                <a:solidFill>
                  <a:srgbClr val="EEECE1"/>
                </a:solidFill>
              </a:rPr>
              <a:t>25/09/2015</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784985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6A81F5A-FEAE-4740-81ED-200D1603DEEB}" type="datetime1">
              <a:rPr lang="es-MX" smtClean="0">
                <a:solidFill>
                  <a:srgbClr val="EEECE1"/>
                </a:solidFill>
              </a:rPr>
              <a:t>25/09/2015</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355939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599521-F48F-4848-9B18-05E0E992D349}" type="datetime1">
              <a:rPr lang="es-MX" smtClean="0">
                <a:solidFill>
                  <a:srgbClr val="EEECE1"/>
                </a:solidFill>
              </a:rPr>
              <a:t>25/09/2015</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997374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D76EDEF-8417-4EA3-BDC0-88C202FA883A}" type="datetime1">
              <a:rPr lang="es-MX" smtClean="0">
                <a:solidFill>
                  <a:srgbClr val="EEECE1"/>
                </a:solidFill>
              </a:rPr>
              <a:t>25/09/2015</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208122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9E0D827F-0D9B-4E45-8B3B-D5CD376134C0}" type="datetime1">
              <a:rPr lang="es-MX" smtClean="0">
                <a:solidFill>
                  <a:srgbClr val="EEECE1"/>
                </a:solidFill>
              </a:rPr>
              <a:t>25/09/2015</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17594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AE71FF8-1AA1-456C-AE67-4F894E915D6A}" type="datetime1">
              <a:rPr lang="es-MX" smtClean="0">
                <a:solidFill>
                  <a:srgbClr val="EEECE1"/>
                </a:solidFill>
              </a:rPr>
              <a:t>25/09/2015</a:t>
            </a:fld>
            <a:endParaRPr lang="es-MX">
              <a:solidFill>
                <a:srgbClr val="EEECE1"/>
              </a:solidFill>
            </a:endParaRPr>
          </a:p>
        </p:txBody>
      </p:sp>
    </p:spTree>
    <p:extLst>
      <p:ext uri="{BB962C8B-B14F-4D97-AF65-F5344CB8AC3E}">
        <p14:creationId xmlns:p14="http://schemas.microsoft.com/office/powerpoint/2010/main" val="13898856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1"/>
            </a:solidFill>
            <a:miter lim="800000"/>
            <a:headEnd/>
            <a:tailEnd/>
          </a:ln>
        </p:spPr>
      </p:pic>
      <p:sp>
        <p:nvSpPr>
          <p:cNvPr id="2" name="1 Marcador de número de diapositiva"/>
          <p:cNvSpPr>
            <a:spLocks noGrp="1"/>
          </p:cNvSpPr>
          <p:nvPr>
            <p:ph type="sldNum" sz="quarter" idx="12"/>
          </p:nvPr>
        </p:nvSpPr>
        <p:spPr>
          <a:xfrm>
            <a:off x="7839784" y="5805264"/>
            <a:ext cx="548640" cy="396240"/>
          </a:xfrm>
        </p:spPr>
        <p:txBody>
          <a:bodyPr/>
          <a:lstStyle/>
          <a:p>
            <a:fld id="{114F6E14-26B7-447F-A4C5-187AB6119613}" type="slidenum">
              <a:rPr lang="es-MX" smtClean="0">
                <a:solidFill>
                  <a:schemeClr val="accent1"/>
                </a:solidFill>
              </a:rPr>
              <a:pPr/>
              <a:t>1</a:t>
            </a:fld>
            <a:endParaRPr lang="es-MX" dirty="0">
              <a:solidFill>
                <a:schemeClr val="accent1"/>
              </a:solidFill>
            </a:endParaRPr>
          </a:p>
        </p:txBody>
      </p:sp>
      <p:pic>
        <p:nvPicPr>
          <p:cNvPr id="37891" name="Picture 3"/>
          <p:cNvPicPr>
            <a:picLocks noChangeAspect="1" noChangeArrowheads="1"/>
          </p:cNvPicPr>
          <p:nvPr/>
        </p:nvPicPr>
        <p:blipFill>
          <a:blip r:embed="rId3"/>
          <a:srcRect/>
          <a:stretch>
            <a:fillRect/>
          </a:stretch>
        </p:blipFill>
        <p:spPr bwMode="auto">
          <a:xfrm>
            <a:off x="5004048" y="3212976"/>
            <a:ext cx="3384376"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26559517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348880"/>
            <a:ext cx="7543800" cy="1584176"/>
          </a:xfrm>
        </p:spPr>
        <p:txBody>
          <a:bodyPr/>
          <a:lstStyle/>
          <a:p>
            <a:pPr algn="ctr"/>
            <a:r>
              <a:rPr lang="es-MX" b="1" dirty="0" smtClean="0">
                <a:effectLst>
                  <a:outerShdw blurRad="38100" dist="38100" dir="2700000" algn="tl">
                    <a:srgbClr val="000000">
                      <a:alpha val="43137"/>
                    </a:srgbClr>
                  </a:outerShdw>
                </a:effectLst>
              </a:rPr>
              <a:t>SANTA SEDE</a:t>
            </a:r>
            <a:endParaRPr lang="es-MX"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10</a:t>
            </a:fld>
            <a:endParaRPr lang="es-MX"/>
          </a:p>
        </p:txBody>
      </p:sp>
    </p:spTree>
    <p:extLst>
      <p:ext uri="{BB962C8B-B14F-4D97-AF65-F5344CB8AC3E}">
        <p14:creationId xmlns:p14="http://schemas.microsoft.com/office/powerpoint/2010/main" val="15784680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3096344" cy="782960"/>
          </a:xfrm>
          <a:solidFill>
            <a:schemeClr val="accent5"/>
          </a:solidFill>
          <a:ln w="38100">
            <a:solidFill>
              <a:schemeClr val="accent1">
                <a:lumMod val="75000"/>
              </a:schemeClr>
            </a:solidFill>
          </a:ln>
        </p:spPr>
        <p:txBody>
          <a:bodyPr>
            <a:normAutofit/>
          </a:bodyPr>
          <a:lstStyle/>
          <a:p>
            <a:pPr algn="ctr"/>
            <a:r>
              <a:rPr lang="es-MX" sz="3200" b="1" dirty="0" smtClean="0">
                <a:solidFill>
                  <a:schemeClr val="bg1"/>
                </a:solidFill>
                <a:latin typeface="Arial" pitchFamily="34" charset="0"/>
                <a:cs typeface="Arial" pitchFamily="34" charset="0"/>
              </a:rPr>
              <a:t>SANTA SEDE</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323528" y="1700808"/>
            <a:ext cx="7848872" cy="1800200"/>
          </a:xfrm>
          <a:noFill/>
          <a:ln w="38100">
            <a:solidFill>
              <a:schemeClr val="accent1"/>
            </a:solidFill>
          </a:ln>
        </p:spPr>
        <p:txBody>
          <a:bodyPr>
            <a:normAutofit/>
          </a:bodyPr>
          <a:lstStyle/>
          <a:p>
            <a:pPr algn="just">
              <a:lnSpc>
                <a:spcPct val="120000"/>
              </a:lnSpc>
            </a:pPr>
            <a:r>
              <a:rPr lang="es-MX" b="1" dirty="0">
                <a:latin typeface="Arial" pitchFamily="34" charset="0"/>
                <a:cs typeface="Arial" pitchFamily="34" charset="0"/>
              </a:rPr>
              <a:t>Tipo:</a:t>
            </a:r>
            <a:r>
              <a:rPr lang="es-MX" dirty="0">
                <a:latin typeface="Arial" pitchFamily="34" charset="0"/>
                <a:cs typeface="Arial" pitchFamily="34" charset="0"/>
              </a:rPr>
              <a:t> sujeto de derecho internacional</a:t>
            </a:r>
          </a:p>
          <a:p>
            <a:pPr algn="just">
              <a:lnSpc>
                <a:spcPct val="120000"/>
              </a:lnSpc>
            </a:pPr>
            <a:r>
              <a:rPr lang="es-MX" b="1" dirty="0">
                <a:latin typeface="Arial" pitchFamily="34" charset="0"/>
                <a:cs typeface="Arial" pitchFamily="34" charset="0"/>
              </a:rPr>
              <a:t>Papa:</a:t>
            </a:r>
            <a:r>
              <a:rPr lang="es-MX" dirty="0">
                <a:latin typeface="Arial" pitchFamily="34" charset="0"/>
                <a:cs typeface="Arial" pitchFamily="34" charset="0"/>
              </a:rPr>
              <a:t> Francisco</a:t>
            </a:r>
          </a:p>
          <a:p>
            <a:pPr algn="just">
              <a:lnSpc>
                <a:spcPct val="120000"/>
              </a:lnSpc>
            </a:pPr>
            <a:r>
              <a:rPr lang="es-MX" b="1" dirty="0">
                <a:latin typeface="Arial" pitchFamily="34" charset="0"/>
                <a:cs typeface="Arial" pitchFamily="34" charset="0"/>
              </a:rPr>
              <a:t>Secretario de Estado: </a:t>
            </a:r>
            <a:r>
              <a:rPr lang="es-MX" dirty="0">
                <a:latin typeface="Arial" pitchFamily="34" charset="0"/>
                <a:cs typeface="Arial" pitchFamily="34" charset="0"/>
              </a:rPr>
              <a:t>Pietro </a:t>
            </a:r>
            <a:r>
              <a:rPr lang="es-MX" dirty="0" err="1">
                <a:latin typeface="Arial" pitchFamily="34" charset="0"/>
                <a:cs typeface="Arial" pitchFamily="34" charset="0"/>
              </a:rPr>
              <a:t>Parolin</a:t>
            </a: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11</a:t>
            </a:fld>
            <a:endParaRPr lang="es-MX"/>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56792"/>
            <a:ext cx="3960440" cy="460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7550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7848872" cy="2160240"/>
          </a:xfrm>
          <a:solidFill>
            <a:schemeClr val="accent2">
              <a:lumMod val="40000"/>
              <a:lumOff val="60000"/>
            </a:schemeClr>
          </a:solidFill>
          <a:ln>
            <a:solidFill>
              <a:schemeClr val="accent1">
                <a:lumMod val="75000"/>
              </a:schemeClr>
            </a:solidFill>
          </a:ln>
        </p:spPr>
        <p:txBody>
          <a:bodyPr>
            <a:normAutofit fontScale="92500"/>
          </a:bodyPr>
          <a:lstStyle/>
          <a:p>
            <a:pPr marL="114300" indent="0" algn="just">
              <a:buNone/>
            </a:pPr>
            <a:r>
              <a:rPr lang="es-MX" sz="2400" dirty="0">
                <a:latin typeface="Arial" pitchFamily="34" charset="0"/>
                <a:cs typeface="Arial" pitchFamily="34" charset="0"/>
              </a:rPr>
              <a:t>El canon 361 del </a:t>
            </a:r>
            <a:r>
              <a:rPr lang="es-MX" sz="2400" b="1" dirty="0">
                <a:latin typeface="Arial" pitchFamily="34" charset="0"/>
                <a:cs typeface="Arial" pitchFamily="34" charset="0"/>
              </a:rPr>
              <a:t>Codex Iuris </a:t>
            </a:r>
            <a:r>
              <a:rPr lang="es-MX" sz="2400" b="1" dirty="0" err="1">
                <a:latin typeface="Arial" pitchFamily="34" charset="0"/>
                <a:cs typeface="Arial" pitchFamily="34" charset="0"/>
              </a:rPr>
              <a:t>Canonici</a:t>
            </a:r>
            <a:r>
              <a:rPr lang="es-MX" sz="2400" dirty="0">
                <a:latin typeface="Arial" pitchFamily="34" charset="0"/>
                <a:cs typeface="Arial" pitchFamily="34" charset="0"/>
              </a:rPr>
              <a:t> establece que debe entenderse ordinariamente por Santa Sede la reunión del Romano Pontífice y de los organismos superiores de la Curia Romana, o sea las congregaciones, tribunales y oficios de los cuales se vale el Sumo Pontífice para el gobierno ordinario de la Iglesia. </a:t>
            </a:r>
            <a:endParaRPr lang="es-MX" sz="2400" dirty="0" smtClean="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smtClean="0">
              <a:latin typeface="Arial" pitchFamily="34" charset="0"/>
              <a:cs typeface="Arial" pitchFamily="34" charset="0"/>
            </a:endParaRPr>
          </a:p>
          <a:p>
            <a:pPr algn="just">
              <a:buNone/>
            </a:pPr>
            <a:endParaRPr lang="es-MX" sz="2400" dirty="0" smtClean="0">
              <a:latin typeface="Arial" pitchFamily="34" charset="0"/>
              <a:cs typeface="Arial" pitchFamily="34" charset="0"/>
            </a:endParaRPr>
          </a:p>
          <a:p>
            <a:pPr lvl="1" algn="just">
              <a:buNone/>
            </a:pPr>
            <a:endParaRPr lang="es-MX" sz="2600" i="1"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12</a:t>
            </a:fld>
            <a:endParaRPr lang="es-MX"/>
          </a:p>
        </p:txBody>
      </p:sp>
      <p:sp>
        <p:nvSpPr>
          <p:cNvPr id="4" name="1 Título"/>
          <p:cNvSpPr>
            <a:spLocks noGrp="1"/>
          </p:cNvSpPr>
          <p:nvPr>
            <p:ph type="title"/>
          </p:nvPr>
        </p:nvSpPr>
        <p:spPr>
          <a:xfrm>
            <a:off x="539552" y="476672"/>
            <a:ext cx="3456384" cy="782960"/>
          </a:xfrm>
          <a:solidFill>
            <a:schemeClr val="accent2"/>
          </a:solidFill>
          <a:ln w="38100">
            <a:solidFill>
              <a:schemeClr val="accent1">
                <a:lumMod val="75000"/>
              </a:schemeClr>
            </a:solidFill>
          </a:ln>
        </p:spPr>
        <p:txBody>
          <a:bodyPr>
            <a:normAutofit/>
          </a:bodyPr>
          <a:lstStyle/>
          <a:p>
            <a:pPr algn="ctr"/>
            <a:r>
              <a:rPr lang="es-MX" sz="3200" b="1" dirty="0" smtClean="0">
                <a:solidFill>
                  <a:schemeClr val="bg1"/>
                </a:solidFill>
                <a:latin typeface="Arial" pitchFamily="34" charset="0"/>
                <a:cs typeface="Arial" pitchFamily="34" charset="0"/>
              </a:rPr>
              <a:t>SANTA SEDE</a:t>
            </a:r>
            <a:endParaRPr lang="es-MX" sz="3200" b="1" dirty="0">
              <a:solidFill>
                <a:schemeClr val="bg1"/>
              </a:solidFill>
              <a:latin typeface="Arial" pitchFamily="34" charset="0"/>
              <a:cs typeface="Arial" pitchFamily="34"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909467"/>
            <a:ext cx="3810000" cy="225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11766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05880"/>
            <a:ext cx="3600400" cy="926976"/>
          </a:xfrm>
          <a:solidFill>
            <a:schemeClr val="accent3"/>
          </a:solidFill>
          <a:ln w="38100">
            <a:solidFill>
              <a:schemeClr val="accent1">
                <a:lumMod val="75000"/>
              </a:schemeClr>
            </a:solidFill>
          </a:ln>
        </p:spPr>
        <p:txBody>
          <a:bodyPr/>
          <a:lstStyle/>
          <a:p>
            <a:pPr algn="ctr"/>
            <a:r>
              <a:rPr lang="es-MX" sz="3200" b="1" dirty="0" smtClean="0">
                <a:latin typeface="Arial" pitchFamily="34" charset="0"/>
                <a:cs typeface="Arial" pitchFamily="34" charset="0"/>
              </a:rPr>
              <a:t>SANTA SEDE</a:t>
            </a:r>
            <a:r>
              <a:rPr lang="es-MX" dirty="0" smtClean="0"/>
              <a:t> </a:t>
            </a:r>
            <a:endParaRPr lang="es-MX" dirty="0"/>
          </a:p>
        </p:txBody>
      </p:sp>
      <p:sp>
        <p:nvSpPr>
          <p:cNvPr id="3" name="2 Marcador de contenido"/>
          <p:cNvSpPr>
            <a:spLocks noGrp="1"/>
          </p:cNvSpPr>
          <p:nvPr>
            <p:ph idx="1"/>
          </p:nvPr>
        </p:nvSpPr>
        <p:spPr>
          <a:xfrm>
            <a:off x="4427984" y="1268760"/>
            <a:ext cx="3888432" cy="4176464"/>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sz="2400" dirty="0">
                <a:latin typeface="Arial" pitchFamily="34" charset="0"/>
                <a:cs typeface="Arial" pitchFamily="34" charset="0"/>
              </a:rPr>
              <a:t>En otras ocasiones, según el sentido de los </a:t>
            </a:r>
            <a:r>
              <a:rPr lang="es-MX" sz="2400" dirty="0" smtClean="0">
                <a:latin typeface="Arial" pitchFamily="34" charset="0"/>
                <a:cs typeface="Arial" pitchFamily="34" charset="0"/>
              </a:rPr>
              <a:t>Cánones </a:t>
            </a:r>
            <a:r>
              <a:rPr lang="es-MX" sz="2400" dirty="0">
                <a:latin typeface="Arial" pitchFamily="34" charset="0"/>
                <a:cs typeface="Arial" pitchFamily="34" charset="0"/>
              </a:rPr>
              <a:t>del Codex, Santa Sede puede significar únicamente al Sumo Pontífice. Se plantea como primera cuestión si el sujeto de derecho internacional es la Iglesia Católica o la Santa Sede</a:t>
            </a:r>
            <a:r>
              <a:rPr lang="es-MX" sz="2400" dirty="0" smtClean="0">
                <a:latin typeface="Arial" pitchFamily="34" charset="0"/>
                <a:cs typeface="Arial" pitchFamily="34" charset="0"/>
              </a:rPr>
              <a:t>.</a:t>
            </a: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13</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80928"/>
            <a:ext cx="4029075" cy="268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74354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00034" y="404664"/>
            <a:ext cx="3207870" cy="913304"/>
          </a:xfrm>
          <a:solidFill>
            <a:schemeClr val="accent4"/>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SANTA SEDE    </a:t>
            </a:r>
            <a:endParaRPr lang="es-MX" sz="3200" dirty="0">
              <a:solidFill>
                <a:schemeClr val="bg1"/>
              </a:solidFill>
              <a:latin typeface="Arial" pitchFamily="34" charset="0"/>
              <a:cs typeface="Arial" pitchFamily="34" charset="0"/>
            </a:endParaRPr>
          </a:p>
        </p:txBody>
      </p:sp>
      <p:sp>
        <p:nvSpPr>
          <p:cNvPr id="5" name="4 Marcador de contenido"/>
          <p:cNvSpPr>
            <a:spLocks noGrp="1"/>
          </p:cNvSpPr>
          <p:nvPr>
            <p:ph idx="1"/>
          </p:nvPr>
        </p:nvSpPr>
        <p:spPr>
          <a:xfrm>
            <a:off x="251520" y="1412777"/>
            <a:ext cx="8435280" cy="3024336"/>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indent="0" algn="just">
              <a:lnSpc>
                <a:spcPct val="150000"/>
              </a:lnSpc>
              <a:buNone/>
            </a:pPr>
            <a:r>
              <a:rPr lang="es-MX" sz="8400" dirty="0">
                <a:latin typeface="Arial" pitchFamily="34" charset="0"/>
                <a:cs typeface="Arial" pitchFamily="34" charset="0"/>
              </a:rPr>
              <a:t>En términos generales puede decirse que la doctrina coincide en considerar a la </a:t>
            </a:r>
            <a:r>
              <a:rPr lang="es-MX" sz="8400" dirty="0" smtClean="0">
                <a:latin typeface="Arial" pitchFamily="34" charset="0"/>
                <a:cs typeface="Arial" pitchFamily="34" charset="0"/>
              </a:rPr>
              <a:t>Santa Sede </a:t>
            </a:r>
            <a:r>
              <a:rPr lang="es-MX" sz="8400" dirty="0">
                <a:latin typeface="Arial" pitchFamily="34" charset="0"/>
                <a:cs typeface="Arial" pitchFamily="34" charset="0"/>
              </a:rPr>
              <a:t>como sujeto de derecho internacional. La subjetividad internacional de la Santa Sede o Sede Apostólica se remonta a la época de Teodosio I, quien por un edicto del año 380 convierte al cristianismo en la religión oficial del Imperio. Desde entonces hasta nuestros días la Santa Sede ha participado activamente en las relaciones internacionales</a:t>
            </a:r>
            <a:r>
              <a:rPr lang="es-MX" sz="8400" dirty="0" smtClean="0">
                <a:latin typeface="Arial" pitchFamily="34" charset="0"/>
                <a:cs typeface="Arial" pitchFamily="34" charset="0"/>
              </a:rPr>
              <a:t>.</a:t>
            </a:r>
            <a:endParaRPr lang="es-MX" sz="5500" dirty="0">
              <a:latin typeface="Arial" pitchFamily="34" charset="0"/>
              <a:cs typeface="Arial" pitchFamily="34" charset="0"/>
            </a:endParaRPr>
          </a:p>
          <a:p>
            <a:pPr marL="114300" indent="0">
              <a:lnSpc>
                <a:spcPct val="150000"/>
              </a:lnSpc>
              <a:buNone/>
            </a:pPr>
            <a:r>
              <a:rPr lang="es-MX" sz="2400" dirty="0" smtClean="0">
                <a:latin typeface="Arial" pitchFamily="34" charset="0"/>
                <a:cs typeface="Arial" pitchFamily="34" charset="0"/>
              </a:rPr>
              <a:t>.</a:t>
            </a: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14</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056" y="4460816"/>
            <a:ext cx="7956376" cy="2280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67294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04664"/>
            <a:ext cx="3207300" cy="936104"/>
          </a:xfrm>
          <a:solidFill>
            <a:schemeClr val="accent5"/>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SANTA SEDE</a:t>
            </a:r>
            <a:endParaRPr lang="es-MX" sz="3200"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395536" y="1412776"/>
            <a:ext cx="7920880" cy="3240360"/>
          </a:xfrm>
          <a:solidFill>
            <a:schemeClr val="accent5">
              <a:lumMod val="20000"/>
              <a:lumOff val="80000"/>
            </a:schemeClr>
          </a:solidFill>
          <a:ln>
            <a:solidFill>
              <a:schemeClr val="accent1">
                <a:lumMod val="75000"/>
              </a:schemeClr>
            </a:solidFill>
          </a:ln>
        </p:spPr>
        <p:txBody>
          <a:bodyPr>
            <a:noAutofit/>
          </a:bodyPr>
          <a:lstStyle/>
          <a:p>
            <a:pPr marL="114300" indent="0">
              <a:lnSpc>
                <a:spcPct val="150000"/>
              </a:lnSpc>
              <a:buNone/>
            </a:pPr>
            <a:r>
              <a:rPr lang="es-MX" b="1" dirty="0">
                <a:latin typeface="Arial" pitchFamily="34" charset="0"/>
                <a:cs typeface="Arial" pitchFamily="34" charset="0"/>
              </a:rPr>
              <a:t>Tratado de Letrán</a:t>
            </a:r>
            <a:r>
              <a:rPr lang="es-MX" b="1" dirty="0" smtClean="0">
                <a:latin typeface="Arial" pitchFamily="34" charset="0"/>
                <a:cs typeface="Arial" pitchFamily="34" charset="0"/>
              </a:rPr>
              <a:t>.</a:t>
            </a:r>
          </a:p>
          <a:p>
            <a:pPr marL="114300" indent="0" algn="just">
              <a:lnSpc>
                <a:spcPct val="150000"/>
              </a:lnSpc>
              <a:buNone/>
            </a:pPr>
            <a:r>
              <a:rPr lang="es-MX" sz="2100" dirty="0">
                <a:latin typeface="Arial" pitchFamily="34" charset="0"/>
                <a:cs typeface="Arial" pitchFamily="34" charset="0"/>
              </a:rPr>
              <a:t>En el Tratado de Letrán (11 de febrero de 1929), Italia reconoce “La Soberanía de la Santa Sede”; para asegurar la </a:t>
            </a:r>
            <a:r>
              <a:rPr lang="es-MX" sz="2100" dirty="0" smtClean="0">
                <a:latin typeface="Arial" pitchFamily="34" charset="0"/>
                <a:cs typeface="Arial" pitchFamily="34" charset="0"/>
              </a:rPr>
              <a:t>misma, </a:t>
            </a:r>
            <a:r>
              <a:rPr lang="es-MX" sz="2100" dirty="0">
                <a:latin typeface="Arial" pitchFamily="34" charset="0"/>
                <a:cs typeface="Arial" pitchFamily="34" charset="0"/>
              </a:rPr>
              <a:t>se crea el nuevo Estado Pontificio (la Ciudad del Vaticano), destacando expresamente además que sus relaciones internacionales se regulan por el Derecho Internacional Público.</a:t>
            </a:r>
          </a:p>
          <a:p>
            <a:pPr marL="114300" indent="0">
              <a:lnSpc>
                <a:spcPct val="150000"/>
              </a:lnSpc>
              <a:buNone/>
            </a:pP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15</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462856"/>
            <a:ext cx="4050829" cy="235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8367823"/>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484784"/>
            <a:ext cx="7992888" cy="1656184"/>
          </a:xfrm>
          <a:noFill/>
          <a:ln w="38100">
            <a:solidFill>
              <a:schemeClr val="accent3">
                <a:lumMod val="75000"/>
              </a:schemeClr>
            </a:solidFill>
          </a:ln>
        </p:spPr>
        <p:txBody>
          <a:bodyPr>
            <a:normAutofit/>
          </a:bodyPr>
          <a:lstStyle/>
          <a:p>
            <a:pPr marL="114300" indent="0" algn="just">
              <a:buNone/>
            </a:pPr>
            <a:r>
              <a:rPr lang="es-MX" sz="2400" dirty="0">
                <a:latin typeface="Arial" pitchFamily="34" charset="0"/>
                <a:cs typeface="Arial" pitchFamily="34" charset="0"/>
              </a:rPr>
              <a:t>Cabe señalar que en el artículo 24 del Tratado </a:t>
            </a:r>
            <a:r>
              <a:rPr lang="es-MX" sz="2400" dirty="0" smtClean="0">
                <a:latin typeface="Arial" pitchFamily="34" charset="0"/>
                <a:cs typeface="Arial" pitchFamily="34" charset="0"/>
              </a:rPr>
              <a:t>queda </a:t>
            </a:r>
            <a:r>
              <a:rPr lang="es-MX" sz="2400" dirty="0">
                <a:latin typeface="Arial" pitchFamily="34" charset="0"/>
                <a:cs typeface="Arial" pitchFamily="34" charset="0"/>
              </a:rPr>
              <a:t>totalmente descartada la posibilidad del ingreso de la Santa Sede a la ONU, sin que </a:t>
            </a:r>
            <a:r>
              <a:rPr lang="es-MX" sz="2400" dirty="0" smtClean="0">
                <a:latin typeface="Arial" pitchFamily="34" charset="0"/>
                <a:cs typeface="Arial" pitchFamily="34" charset="0"/>
              </a:rPr>
              <a:t>ello </a:t>
            </a:r>
            <a:r>
              <a:rPr lang="es-MX" sz="2400" dirty="0">
                <a:latin typeface="Arial" pitchFamily="34" charset="0"/>
                <a:cs typeface="Arial" pitchFamily="34" charset="0"/>
              </a:rPr>
              <a:t>impida su participación en otras actividades.</a:t>
            </a: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16</a:t>
            </a:fld>
            <a:endParaRPr lang="es-MX"/>
          </a:p>
        </p:txBody>
      </p:sp>
      <p:sp>
        <p:nvSpPr>
          <p:cNvPr id="4" name="1 Título"/>
          <p:cNvSpPr>
            <a:spLocks noGrp="1"/>
          </p:cNvSpPr>
          <p:nvPr>
            <p:ph type="title"/>
          </p:nvPr>
        </p:nvSpPr>
        <p:spPr>
          <a:xfrm>
            <a:off x="539552" y="404664"/>
            <a:ext cx="3456384" cy="792088"/>
          </a:xfrm>
          <a:solidFill>
            <a:schemeClr val="accent3"/>
          </a:solidFill>
          <a:ln w="38100">
            <a:solidFill>
              <a:schemeClr val="accent1">
                <a:lumMod val="75000"/>
              </a:schemeClr>
            </a:solidFill>
          </a:ln>
        </p:spPr>
        <p:txBody>
          <a:bodyPr/>
          <a:lstStyle/>
          <a:p>
            <a:pPr algn="ctr"/>
            <a:r>
              <a:rPr lang="es-MX" sz="3200" b="1" dirty="0" smtClean="0">
                <a:latin typeface="Arial" pitchFamily="34" charset="0"/>
                <a:cs typeface="Arial" pitchFamily="34" charset="0"/>
              </a:rPr>
              <a:t>SANTA SEDE</a:t>
            </a:r>
            <a:r>
              <a:rPr lang="es-MX" dirty="0" smtClean="0"/>
              <a:t> </a:t>
            </a:r>
            <a:endParaRPr lang="es-MX"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276064"/>
            <a:ext cx="5974804" cy="332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08913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2952328" cy="720080"/>
          </a:xfrm>
          <a:solidFill>
            <a:schemeClr val="accent6"/>
          </a:solidFill>
          <a:ln>
            <a:solidFill>
              <a:schemeClr val="accent1">
                <a:lumMod val="75000"/>
              </a:schemeClr>
            </a:solidFill>
          </a:ln>
        </p:spPr>
        <p:txBody>
          <a:bodyPr>
            <a:normAutofit fontScale="90000"/>
          </a:bodyPr>
          <a:lstStyle/>
          <a:p>
            <a:pPr algn="ctr"/>
            <a:r>
              <a:rPr lang="es-MX" sz="3100" dirty="0" smtClean="0"/>
              <a:t/>
            </a:r>
            <a:br>
              <a:rPr lang="es-MX" sz="3100" dirty="0" smtClean="0"/>
            </a:br>
            <a:r>
              <a:rPr lang="es-MX" sz="3100" b="1" dirty="0" smtClean="0">
                <a:latin typeface="Arial" pitchFamily="34" charset="0"/>
                <a:cs typeface="Arial" pitchFamily="34" charset="0"/>
              </a:rPr>
              <a:t>SANTA  SEDE </a:t>
            </a:r>
            <a:r>
              <a:rPr lang="es-MX" b="1" dirty="0" smtClean="0">
                <a:solidFill>
                  <a:schemeClr val="bg1"/>
                </a:solidFill>
                <a:latin typeface="Arial" pitchFamily="34" charset="0"/>
                <a:cs typeface="Arial" pitchFamily="34" charset="0"/>
              </a:rPr>
              <a:t/>
            </a:r>
            <a:br>
              <a:rPr lang="es-MX" b="1" dirty="0" smtClean="0">
                <a:solidFill>
                  <a:schemeClr val="bg1"/>
                </a:solidFill>
                <a:latin typeface="Arial" pitchFamily="34" charset="0"/>
                <a:cs typeface="Arial" pitchFamily="34" charset="0"/>
              </a:rPr>
            </a:br>
            <a:endParaRPr lang="es-MX"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467544" y="1412776"/>
            <a:ext cx="7848872" cy="2016224"/>
          </a:xfrm>
          <a:solidFill>
            <a:schemeClr val="accent6">
              <a:lumMod val="40000"/>
              <a:lumOff val="60000"/>
            </a:schemeClr>
          </a:solidFill>
          <a:ln>
            <a:solidFill>
              <a:schemeClr val="accent1">
                <a:lumMod val="75000"/>
              </a:schemeClr>
            </a:solidFill>
          </a:ln>
        </p:spPr>
        <p:txBody>
          <a:bodyPr>
            <a:normAutofit/>
          </a:bodyPr>
          <a:lstStyle/>
          <a:p>
            <a:pPr marL="114300" indent="0" algn="just">
              <a:buNone/>
            </a:pPr>
            <a:r>
              <a:rPr lang="es-MX" dirty="0">
                <a:latin typeface="Arial" pitchFamily="34" charset="0"/>
                <a:cs typeface="Arial" pitchFamily="34" charset="0"/>
              </a:rPr>
              <a:t>Podemos concluir que la Santa Sede actualmente goza de una personalidad jurídica internacional al ejercer el derecho de legación, participar en la celebración de Tratados Internacionales y otros negocios jurídicos internacionales como los concordatos.</a:t>
            </a: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17</a:t>
            </a:fld>
            <a:endParaRPr lang="es-MX"/>
          </a:p>
        </p:txBody>
      </p:sp>
      <p:sp>
        <p:nvSpPr>
          <p:cNvPr id="5" name="2 Marcador de contenido"/>
          <p:cNvSpPr txBox="1">
            <a:spLocks/>
          </p:cNvSpPr>
          <p:nvPr/>
        </p:nvSpPr>
        <p:spPr>
          <a:xfrm>
            <a:off x="611560" y="3717032"/>
            <a:ext cx="3528392" cy="2592288"/>
          </a:xfrm>
          <a:prstGeom prst="rect">
            <a:avLst/>
          </a:prstGeom>
          <a:noFill/>
          <a:ln w="38100">
            <a:solidFill>
              <a:schemeClr val="accent6">
                <a:lumMod val="50000"/>
              </a:schemeClr>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2000" dirty="0">
                <a:latin typeface="Arial" pitchFamily="34" charset="0"/>
                <a:cs typeface="Arial" pitchFamily="34" charset="0"/>
              </a:rPr>
              <a:t>Un </a:t>
            </a:r>
            <a:r>
              <a:rPr lang="es-MX" sz="2000" b="1" dirty="0">
                <a:latin typeface="Arial" pitchFamily="34" charset="0"/>
                <a:cs typeface="Arial" pitchFamily="34" charset="0"/>
              </a:rPr>
              <a:t>concordato</a:t>
            </a:r>
            <a:r>
              <a:rPr lang="es-MX" sz="2000" dirty="0">
                <a:latin typeface="Arial" pitchFamily="34" charset="0"/>
                <a:cs typeface="Arial" pitchFamily="34" charset="0"/>
              </a:rPr>
              <a:t> es un acuerdo entre la Iglesia católica (Santa Sede) y un Estado para regular las relaciones entre ellos, en materias de mutuo interés. Posee la categoría jurídica de Tratado Internacional</a:t>
            </a:r>
            <a:r>
              <a:rPr lang="es-MX" sz="2000" dirty="0" smtClean="0">
                <a:latin typeface="Arial" pitchFamily="34" charset="0"/>
                <a:cs typeface="Arial" pitchFamily="34" charset="0"/>
              </a:rPr>
              <a:t>. </a:t>
            </a:r>
          </a:p>
          <a:p>
            <a:endParaRPr lang="es-MX" dirty="0"/>
          </a:p>
        </p:txBody>
      </p:sp>
      <p:sp>
        <p:nvSpPr>
          <p:cNvPr id="6" name="2 Marcador de contenido"/>
          <p:cNvSpPr txBox="1">
            <a:spLocks/>
          </p:cNvSpPr>
          <p:nvPr/>
        </p:nvSpPr>
        <p:spPr>
          <a:xfrm>
            <a:off x="4283968" y="3717032"/>
            <a:ext cx="4032448" cy="2592288"/>
          </a:xfrm>
          <a:prstGeom prst="rect">
            <a:avLst/>
          </a:prstGeom>
          <a:noFill/>
          <a:ln w="38100">
            <a:solidFill>
              <a:schemeClr val="accent6">
                <a:lumMod val="50000"/>
              </a:schemeClr>
            </a:solidFill>
          </a:ln>
        </p:spPr>
        <p:txBody>
          <a:bodyPr vert="horz" lIns="91440" tIns="45720" rIns="91440" bIns="45720" rtlCol="0">
            <a:normAutofit fontScale="2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MX" sz="8000" dirty="0">
                <a:latin typeface="Arial" pitchFamily="34" charset="0"/>
                <a:cs typeface="Arial" pitchFamily="34" charset="0"/>
              </a:rPr>
              <a:t>Respecto a los concordatos, su   origen se remonta a comienzos del siglo XII, y se aplica a ellos el d</a:t>
            </a:r>
            <a:r>
              <a:rPr lang="es-MX" sz="8000" dirty="0" smtClean="0">
                <a:latin typeface="Arial" pitchFamily="34" charset="0"/>
                <a:cs typeface="Arial" pitchFamily="34" charset="0"/>
              </a:rPr>
              <a:t>erecho internacional</a:t>
            </a:r>
            <a:r>
              <a:rPr lang="es-MX" sz="8000" dirty="0">
                <a:latin typeface="Arial" pitchFamily="34" charset="0"/>
                <a:cs typeface="Arial" pitchFamily="34" charset="0"/>
              </a:rPr>
              <a:t>, al igual que a las otras relaciones internacionales que mantiene con los Estados y las Organizaciones I</a:t>
            </a:r>
            <a:r>
              <a:rPr lang="es-MX" sz="8000" dirty="0" smtClean="0">
                <a:latin typeface="Arial" pitchFamily="34" charset="0"/>
                <a:cs typeface="Arial" pitchFamily="34" charset="0"/>
              </a:rPr>
              <a:t>nternacionales</a:t>
            </a:r>
            <a:r>
              <a:rPr lang="es-MX" sz="8000" dirty="0">
                <a:latin typeface="Arial" pitchFamily="34" charset="0"/>
                <a:cs typeface="Arial" pitchFamily="34" charset="0"/>
              </a:rPr>
              <a:t>. </a:t>
            </a:r>
          </a:p>
          <a:p>
            <a:pPr marL="114300" indent="0" algn="just">
              <a:buNone/>
            </a:pPr>
            <a:r>
              <a:rPr lang="es-MX" sz="8000" dirty="0" smtClean="0">
                <a:latin typeface="Arial" pitchFamily="34" charset="0"/>
                <a:cs typeface="Arial" pitchFamily="34" charset="0"/>
              </a:rPr>
              <a:t> </a:t>
            </a:r>
          </a:p>
          <a:p>
            <a:endParaRPr lang="es-MX" dirty="0"/>
          </a:p>
        </p:txBody>
      </p:sp>
    </p:spTree>
    <p:extLst>
      <p:ext uri="{BB962C8B-B14F-4D97-AF65-F5344CB8AC3E}">
        <p14:creationId xmlns:p14="http://schemas.microsoft.com/office/powerpoint/2010/main" val="4237103175"/>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7848872" cy="1872208"/>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MX" sz="2400" dirty="0">
                <a:latin typeface="Arial" pitchFamily="34" charset="0"/>
                <a:cs typeface="Arial" pitchFamily="34" charset="0"/>
              </a:rPr>
              <a:t>Actualmente los únicos estados que no mantienen relaciones con la Santa Sede son China, Corea del Norte, Laos, Birmania, Malasia, Afganistán, Arabia </a:t>
            </a:r>
            <a:r>
              <a:rPr lang="es-MX" sz="2400" dirty="0" smtClean="0">
                <a:latin typeface="Arial" pitchFamily="34" charset="0"/>
                <a:cs typeface="Arial" pitchFamily="34" charset="0"/>
              </a:rPr>
              <a:t>Saudita,</a:t>
            </a:r>
            <a:r>
              <a:rPr lang="es-MX" sz="2400" dirty="0">
                <a:latin typeface="Arial" pitchFamily="34" charset="0"/>
                <a:cs typeface="Arial" pitchFamily="34" charset="0"/>
              </a:rPr>
              <a:t> Omán, Somalia y Mauritania</a:t>
            </a:r>
            <a:r>
              <a:rPr lang="es-MX" sz="2400" dirty="0" smtClean="0">
                <a:latin typeface="Arial" pitchFamily="34" charset="0"/>
                <a:cs typeface="Arial" pitchFamily="34" charset="0"/>
              </a:rPr>
              <a:t>.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smtClean="0">
              <a:latin typeface="Arial" pitchFamily="34" charset="0"/>
              <a:cs typeface="Arial" pitchFamily="34" charset="0"/>
            </a:endParaRPr>
          </a:p>
          <a:p>
            <a:pPr algn="just">
              <a:buNone/>
            </a:pPr>
            <a:endParaRPr lang="es-MX" sz="2400" dirty="0" smtClean="0">
              <a:latin typeface="Arial" pitchFamily="34" charset="0"/>
              <a:cs typeface="Arial" pitchFamily="34" charset="0"/>
            </a:endParaRPr>
          </a:p>
          <a:p>
            <a:pPr lvl="1" algn="just">
              <a:buNone/>
            </a:pPr>
            <a:endParaRPr lang="es-MX" sz="2600" i="1"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18</a:t>
            </a:fld>
            <a:endParaRPr lang="es-MX"/>
          </a:p>
        </p:txBody>
      </p:sp>
      <p:sp>
        <p:nvSpPr>
          <p:cNvPr id="4" name="1 Título"/>
          <p:cNvSpPr>
            <a:spLocks noGrp="1"/>
          </p:cNvSpPr>
          <p:nvPr>
            <p:ph type="title"/>
          </p:nvPr>
        </p:nvSpPr>
        <p:spPr>
          <a:xfrm>
            <a:off x="539552" y="476672"/>
            <a:ext cx="3456384" cy="782960"/>
          </a:xfrm>
          <a:solidFill>
            <a:schemeClr val="accent2"/>
          </a:solidFill>
          <a:ln w="38100">
            <a:solidFill>
              <a:schemeClr val="accent1">
                <a:lumMod val="75000"/>
              </a:schemeClr>
            </a:solidFill>
          </a:ln>
        </p:spPr>
        <p:txBody>
          <a:bodyPr>
            <a:normAutofit/>
          </a:bodyPr>
          <a:lstStyle/>
          <a:p>
            <a:pPr algn="ctr"/>
            <a:r>
              <a:rPr lang="es-MX" sz="3200" b="1" dirty="0" smtClean="0">
                <a:solidFill>
                  <a:schemeClr val="bg1"/>
                </a:solidFill>
                <a:latin typeface="Arial" pitchFamily="34" charset="0"/>
                <a:cs typeface="Arial" pitchFamily="34" charset="0"/>
              </a:rPr>
              <a:t>SANTA SEDE</a:t>
            </a:r>
            <a:endParaRPr lang="es-MX" sz="3200" b="1" dirty="0">
              <a:solidFill>
                <a:schemeClr val="bg1"/>
              </a:solidFill>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472085"/>
            <a:ext cx="5898199" cy="2621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95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204864"/>
            <a:ext cx="7543800" cy="1944216"/>
          </a:xfrm>
        </p:spPr>
        <p:txBody>
          <a:bodyPr/>
          <a:lstStyle/>
          <a:p>
            <a:pPr algn="ctr"/>
            <a:r>
              <a:rPr lang="es-MX" b="1" dirty="0" smtClean="0">
                <a:effectLst>
                  <a:outerShdw blurRad="38100" dist="38100" dir="2700000" algn="tl">
                    <a:srgbClr val="000000">
                      <a:alpha val="43137"/>
                    </a:srgbClr>
                  </a:outerShdw>
                </a:effectLst>
              </a:rPr>
              <a:t>CIUDAD DEL VATICANO</a:t>
            </a:r>
            <a:endParaRPr lang="es-MX" b="1"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19</a:t>
            </a:fld>
            <a:endParaRPr lang="es-MX"/>
          </a:p>
        </p:txBody>
      </p:sp>
    </p:spTree>
    <p:extLst>
      <p:ext uri="{BB962C8B-B14F-4D97-AF65-F5344CB8AC3E}">
        <p14:creationId xmlns:p14="http://schemas.microsoft.com/office/powerpoint/2010/main" val="35615490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66576" y="285750"/>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algn="ctr"/>
            <a:r>
              <a:rPr lang="es-MX" sz="2000" b="1" dirty="0">
                <a:solidFill>
                  <a:srgbClr val="2F2B20"/>
                </a:solidFill>
              </a:rPr>
              <a:t>Universidad   Autónoma   del  Estado de México</a:t>
            </a:r>
          </a:p>
          <a:p>
            <a:pPr algn="ctr"/>
            <a:r>
              <a:rPr lang="es-MX" sz="2000" b="1" dirty="0">
                <a:solidFill>
                  <a:srgbClr val="2F2B20"/>
                </a:solidFill>
              </a:rPr>
              <a:t>Facultad de Economía.</a:t>
            </a:r>
          </a:p>
          <a:p>
            <a:pPr algn="ctr"/>
            <a:endParaRPr lang="es-MX" sz="2000" dirty="0">
              <a:solidFill>
                <a:srgbClr val="2F2B20"/>
              </a:solidFill>
            </a:endParaRPr>
          </a:p>
          <a:p>
            <a:pPr algn="ctr"/>
            <a:r>
              <a:rPr lang="es-MX" sz="2000" dirty="0">
                <a:solidFill>
                  <a:srgbClr val="2F2B20"/>
                </a:solidFill>
              </a:rPr>
              <a:t>Licenciatura en </a:t>
            </a:r>
            <a:r>
              <a:rPr lang="es-MX" sz="2000" dirty="0" smtClean="0">
                <a:solidFill>
                  <a:srgbClr val="2F2B20"/>
                </a:solidFill>
              </a:rPr>
              <a:t>Relaciones Económicas Internacionales </a:t>
            </a:r>
            <a:endParaRPr lang="es-MX" sz="2000" dirty="0">
              <a:solidFill>
                <a:srgbClr val="2F2B20"/>
              </a:solidFill>
            </a:endParaRPr>
          </a:p>
        </p:txBody>
      </p:sp>
      <p:pic>
        <p:nvPicPr>
          <p:cNvPr id="2050" name="Picture 2" descr="Uaemex"/>
          <p:cNvPicPr>
            <a:picLocks noChangeAspect="1" noChangeArrowheads="1"/>
          </p:cNvPicPr>
          <p:nvPr/>
        </p:nvPicPr>
        <p:blipFill>
          <a:blip r:embed="rId2"/>
          <a:srcRect/>
          <a:stretch>
            <a:fillRect/>
          </a:stretch>
        </p:blipFill>
        <p:spPr bwMode="auto">
          <a:xfrm>
            <a:off x="107504" y="279996"/>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45834" y="273199"/>
            <a:ext cx="1490662" cy="13359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a:xfrm>
            <a:off x="4066892" y="5625048"/>
            <a:ext cx="548640" cy="396240"/>
          </a:xfrm>
          <a:prstGeom prst="bracketPair">
            <a:avLst>
              <a:gd name="adj" fmla="val 38928"/>
            </a:avLst>
          </a:prstGeom>
        </p:spPr>
        <p:txBody>
          <a:bodyPr/>
          <a:lstStyle/>
          <a:p>
            <a:fld id="{114F6E14-26B7-447F-A4C5-187AB6119613}" type="slidenum">
              <a:rPr lang="es-MX" smtClean="0"/>
              <a:pPr/>
              <a:t>2</a:t>
            </a:fld>
            <a:endParaRPr lang="es-MX" dirty="0"/>
          </a:p>
        </p:txBody>
      </p:sp>
      <p:sp>
        <p:nvSpPr>
          <p:cNvPr id="3" name="2 Rectángulo"/>
          <p:cNvSpPr/>
          <p:nvPr/>
        </p:nvSpPr>
        <p:spPr>
          <a:xfrm>
            <a:off x="1000125" y="2132856"/>
            <a:ext cx="7028259" cy="288032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FFFF"/>
                </a:solidFill>
              </a:rPr>
              <a:t>DERECHO INTERNACIONAL PÚBLICO.</a:t>
            </a:r>
          </a:p>
          <a:p>
            <a:pPr algn="ctr"/>
            <a:r>
              <a:rPr lang="es-MX" sz="2400" b="1" dirty="0" smtClean="0">
                <a:solidFill>
                  <a:srgbClr val="FFFFFF"/>
                </a:solidFill>
              </a:rPr>
              <a:t>(8 Créditos)</a:t>
            </a:r>
          </a:p>
          <a:p>
            <a:pPr algn="ctr"/>
            <a:endParaRPr lang="es-MX" sz="2400" b="1" dirty="0">
              <a:solidFill>
                <a:srgbClr val="FFFFFF"/>
              </a:solidFill>
            </a:endParaRPr>
          </a:p>
          <a:p>
            <a:pPr algn="ctr"/>
            <a:r>
              <a:rPr lang="es-MX" sz="2400" b="1" dirty="0" smtClean="0">
                <a:solidFill>
                  <a:srgbClr val="FFFFFF"/>
                </a:solidFill>
              </a:rPr>
              <a:t>Tema:</a:t>
            </a:r>
            <a:r>
              <a:rPr lang="es-MX" sz="2400" b="1" i="1" dirty="0" smtClean="0">
                <a:solidFill>
                  <a:srgbClr val="FFFFFF"/>
                </a:solidFill>
              </a:rPr>
              <a:t> </a:t>
            </a:r>
            <a:r>
              <a:rPr lang="es-MX" sz="2400" b="1" i="1" dirty="0">
                <a:solidFill>
                  <a:srgbClr val="FFFFFF"/>
                </a:solidFill>
              </a:rPr>
              <a:t>Santa Sede - Ciudad del Vaticano </a:t>
            </a:r>
            <a:br>
              <a:rPr lang="es-MX" sz="2400" b="1" i="1" dirty="0">
                <a:solidFill>
                  <a:srgbClr val="FFFFFF"/>
                </a:solidFill>
              </a:rPr>
            </a:br>
            <a:r>
              <a:rPr lang="es-MX" sz="2400" i="1" dirty="0" smtClean="0">
                <a:solidFill>
                  <a:srgbClr val="FFFFFF"/>
                </a:solidFill>
              </a:rPr>
              <a:t>(Sujetos </a:t>
            </a:r>
            <a:r>
              <a:rPr lang="es-MX" sz="2400" i="1" dirty="0">
                <a:solidFill>
                  <a:srgbClr val="FFFFFF"/>
                </a:solidFill>
              </a:rPr>
              <a:t>atípicos del </a:t>
            </a:r>
            <a:r>
              <a:rPr lang="es-MX" sz="2400" i="1" dirty="0" smtClean="0">
                <a:solidFill>
                  <a:srgbClr val="FFFFFF"/>
                </a:solidFill>
              </a:rPr>
              <a:t>DIP)</a:t>
            </a:r>
            <a:r>
              <a:rPr lang="es-MX" sz="2800" i="1" dirty="0" smtClean="0">
                <a:solidFill>
                  <a:prstClr val="white"/>
                </a:solidFill>
              </a:rPr>
              <a:t> </a:t>
            </a:r>
          </a:p>
          <a:p>
            <a:pPr algn="ctr"/>
            <a:endParaRPr lang="es-MX" sz="2400" dirty="0">
              <a:solidFill>
                <a:srgbClr val="FFFFFF"/>
              </a:solidFill>
            </a:endParaRPr>
          </a:p>
          <a:p>
            <a:pPr algn="ctr"/>
            <a:r>
              <a:rPr lang="es-MX" sz="2400" b="1" dirty="0" smtClean="0">
                <a:solidFill>
                  <a:srgbClr val="FFFFFF"/>
                </a:solidFill>
              </a:rPr>
              <a:t>Elaboró: M</a:t>
            </a:r>
            <a:r>
              <a:rPr lang="es-MX" sz="2400" b="1" dirty="0">
                <a:solidFill>
                  <a:srgbClr val="FFFFFF"/>
                </a:solidFill>
              </a:rPr>
              <a:t>. en A. Gabriela Margarita Pérez Vargas.</a:t>
            </a:r>
          </a:p>
        </p:txBody>
      </p:sp>
      <p:sp>
        <p:nvSpPr>
          <p:cNvPr id="7" name="6 Rectángulo"/>
          <p:cNvSpPr/>
          <p:nvPr/>
        </p:nvSpPr>
        <p:spPr>
          <a:xfrm>
            <a:off x="5580112" y="5661248"/>
            <a:ext cx="2448272"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Septiembre de 2015.</a:t>
            </a:r>
            <a:endParaRPr lang="es-MX" b="1" dirty="0">
              <a:solidFill>
                <a:srgbClr val="FFFFFF"/>
              </a:solidFill>
            </a:endParaRPr>
          </a:p>
        </p:txBody>
      </p:sp>
    </p:spTree>
    <p:extLst>
      <p:ext uri="{BB962C8B-B14F-4D97-AF65-F5344CB8AC3E}">
        <p14:creationId xmlns:p14="http://schemas.microsoft.com/office/powerpoint/2010/main" val="307908783"/>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484784"/>
            <a:ext cx="7920880" cy="2592288"/>
          </a:xfrm>
          <a:solidFill>
            <a:schemeClr val="accent1">
              <a:lumMod val="20000"/>
              <a:lumOff val="80000"/>
            </a:schemeClr>
          </a:solidFill>
          <a:ln>
            <a:solidFill>
              <a:schemeClr val="accent1">
                <a:lumMod val="75000"/>
              </a:schemeClr>
            </a:solidFill>
          </a:ln>
        </p:spPr>
        <p:txBody>
          <a:bodyPr>
            <a:normAutofit/>
          </a:bodyPr>
          <a:lstStyle/>
          <a:p>
            <a:pPr marL="114300" indent="0" algn="just">
              <a:lnSpc>
                <a:spcPct val="150000"/>
              </a:lnSpc>
              <a:buNone/>
            </a:pPr>
            <a:r>
              <a:rPr lang="es-MX" sz="2000" dirty="0">
                <a:latin typeface="Arial" pitchFamily="34" charset="0"/>
                <a:cs typeface="Arial" pitchFamily="34" charset="0"/>
              </a:rPr>
              <a:t>La nueva naturaleza jurídica de esta nueva entidad ha sido muy discutida. Algunos autores la consideran como estado independiente unido a la Iglesia Católica por una unión personal o real. Otros, en cambio le niegan este carácter y la consideran como un simple territorio sobre el cual impera la iglesia.</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20</a:t>
            </a:fld>
            <a:endParaRPr lang="es-MX"/>
          </a:p>
        </p:txBody>
      </p:sp>
      <p:sp>
        <p:nvSpPr>
          <p:cNvPr id="6" name="1 Título"/>
          <p:cNvSpPr>
            <a:spLocks noGrp="1"/>
          </p:cNvSpPr>
          <p:nvPr>
            <p:ph type="title"/>
          </p:nvPr>
        </p:nvSpPr>
        <p:spPr>
          <a:xfrm>
            <a:off x="428596" y="404664"/>
            <a:ext cx="4863484" cy="936104"/>
          </a:xfrm>
          <a:solidFill>
            <a:schemeClr val="accent5"/>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CIUDAD DEL VATICANO </a:t>
            </a:r>
            <a:endParaRPr lang="es-MX" sz="3200" dirty="0">
              <a:solidFill>
                <a:schemeClr val="bg1"/>
              </a:solidFill>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341" y="3880321"/>
            <a:ext cx="4536923" cy="257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59778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4896544" cy="926976"/>
          </a:xfrm>
          <a:solidFill>
            <a:schemeClr val="accent3"/>
          </a:solidFill>
          <a:ln w="38100">
            <a:solidFill>
              <a:schemeClr val="accent1">
                <a:lumMod val="75000"/>
              </a:schemeClr>
            </a:solidFill>
          </a:ln>
        </p:spPr>
        <p:txBody>
          <a:bodyPr/>
          <a:lstStyle/>
          <a:p>
            <a:pPr algn="ctr"/>
            <a:r>
              <a:rPr lang="es-MX" sz="3200" b="1" dirty="0" smtClean="0">
                <a:latin typeface="Arial" pitchFamily="34" charset="0"/>
                <a:cs typeface="Arial" pitchFamily="34" charset="0"/>
              </a:rPr>
              <a:t>CIUDAD DEL VATICANO</a:t>
            </a:r>
            <a:r>
              <a:rPr lang="es-MX" dirty="0" smtClean="0"/>
              <a:t> </a:t>
            </a:r>
            <a:endParaRPr lang="es-MX" dirty="0"/>
          </a:p>
        </p:txBody>
      </p:sp>
      <p:sp>
        <p:nvSpPr>
          <p:cNvPr id="3" name="2 Marcador de contenido"/>
          <p:cNvSpPr>
            <a:spLocks noGrp="1"/>
          </p:cNvSpPr>
          <p:nvPr>
            <p:ph idx="1"/>
          </p:nvPr>
        </p:nvSpPr>
        <p:spPr>
          <a:xfrm>
            <a:off x="539552" y="1340768"/>
            <a:ext cx="7776864" cy="4176464"/>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sz="2400" dirty="0">
                <a:latin typeface="Arial" pitchFamily="34" charset="0"/>
                <a:cs typeface="Arial" pitchFamily="34" charset="0"/>
              </a:rPr>
              <a:t>La unidad de Italia, consumada en 1870, terminó con los Estados Pontificios, reduciéndolos a la Ciudad del Vaticano, y este problema no fue resuelto sino hasta el Tratado de Letrán.</a:t>
            </a:r>
          </a:p>
          <a:p>
            <a:pPr marL="114300" indent="0" algn="just">
              <a:buNone/>
            </a:pPr>
            <a:r>
              <a:rPr lang="es-MX" sz="2400" dirty="0">
                <a:latin typeface="Arial" pitchFamily="34" charset="0"/>
                <a:cs typeface="Arial" pitchFamily="34" charset="0"/>
              </a:rPr>
              <a:t>Sin embargo, en 1871, el Estado Italiano otorgó a la Santa Sede la llamada “Ley de Garantías”, por la cual reconocía el carácter especial del Papa y aseguraba su independencia absoluta respecto al jefe del Estado Italiano. Esta ley nunca fue reconocida por los papas</a:t>
            </a:r>
            <a:r>
              <a:rPr lang="es-MX" sz="2400" dirty="0" smtClean="0">
                <a:latin typeface="Arial" pitchFamily="34" charset="0"/>
                <a:cs typeface="Arial" pitchFamily="34" charset="0"/>
              </a:rPr>
              <a:t>.</a:t>
            </a: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21</a:t>
            </a:fld>
            <a:endParaRPr lang="es-MX"/>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4869160"/>
            <a:ext cx="1618157"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7844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57862"/>
            <a:ext cx="5472608" cy="882906"/>
          </a:xfrm>
          <a:solidFill>
            <a:schemeClr val="accent6"/>
          </a:solidFill>
          <a:ln>
            <a:solidFill>
              <a:schemeClr val="accent1">
                <a:lumMod val="75000"/>
              </a:schemeClr>
            </a:solidFill>
          </a:ln>
        </p:spPr>
        <p:txBody>
          <a:bodyPr>
            <a:noAutofit/>
          </a:bodyPr>
          <a:lstStyle/>
          <a:p>
            <a:pPr algn="ctr"/>
            <a:r>
              <a:rPr lang="es-MX" sz="2400" dirty="0" smtClean="0">
                <a:solidFill>
                  <a:schemeClr val="bg1"/>
                </a:solidFill>
                <a:latin typeface="Arial" pitchFamily="34" charset="0"/>
                <a:cs typeface="Arial" pitchFamily="34" charset="0"/>
              </a:rPr>
              <a:t/>
            </a:r>
            <a:br>
              <a:rPr lang="es-MX" sz="2400" dirty="0" smtClean="0">
                <a:solidFill>
                  <a:schemeClr val="bg1"/>
                </a:solidFill>
                <a:latin typeface="Arial" pitchFamily="34" charset="0"/>
                <a:cs typeface="Arial" pitchFamily="34" charset="0"/>
              </a:rPr>
            </a:br>
            <a:r>
              <a:rPr lang="es-MX" sz="32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CIUDAD DEL VATICANO</a:t>
            </a:r>
            <a:r>
              <a:rPr lang="es-MX" sz="3200" b="1" dirty="0">
                <a:solidFill>
                  <a:schemeClr val="bg1"/>
                </a:solidFill>
                <a:effectLst>
                  <a:outerShdw blurRad="38100" dist="38100" dir="2700000" algn="tl">
                    <a:srgbClr val="000000">
                      <a:alpha val="43137"/>
                    </a:srgbClr>
                  </a:outerShdw>
                </a:effectLst>
              </a:rPr>
              <a:t/>
            </a:r>
            <a:br>
              <a:rPr lang="es-MX" sz="3200" b="1" dirty="0">
                <a:solidFill>
                  <a:schemeClr val="bg1"/>
                </a:solidFill>
                <a:effectLst>
                  <a:outerShdw blurRad="38100" dist="38100" dir="2700000" algn="tl">
                    <a:srgbClr val="000000">
                      <a:alpha val="43137"/>
                    </a:srgbClr>
                  </a:outerShdw>
                </a:effectLst>
              </a:rPr>
            </a:br>
            <a:endParaRPr lang="es-MX" sz="3200" b="1" dirty="0">
              <a:solidFill>
                <a:schemeClr val="bg1"/>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29208" y="1628800"/>
            <a:ext cx="7787208" cy="1944216"/>
          </a:xfrm>
          <a:solidFill>
            <a:schemeClr val="accent6">
              <a:lumMod val="60000"/>
              <a:lumOff val="40000"/>
            </a:schemeClr>
          </a:solidFill>
        </p:spPr>
        <p:txBody>
          <a:bodyPr>
            <a:normAutofit lnSpcReduction="10000"/>
          </a:bodyPr>
          <a:lstStyle/>
          <a:p>
            <a:pPr marL="114300" lvl="0" indent="0" algn="just">
              <a:buNone/>
            </a:pPr>
            <a:r>
              <a:rPr lang="es-MX" dirty="0"/>
              <a:t>El Tratado de Letrán es firmado por Pietro </a:t>
            </a:r>
            <a:r>
              <a:rPr lang="es-MX" dirty="0" err="1"/>
              <a:t>Gasparri</a:t>
            </a:r>
            <a:r>
              <a:rPr lang="es-MX" dirty="0"/>
              <a:t>, en representación de la Santa Sede, y Benito Mussolini, primer ministro italiano, el 11 de febrero de 1929, durante el pontificado de Pío XI. Con este pacto se dio por terminada la disputa con Italia que existía desde 1870. Con el reconocimiento de este minúsculo Estado, el concordato garantizó la total independencia del Papa.</a:t>
            </a:r>
          </a:p>
          <a:p>
            <a:pPr marL="114300" lvl="0" indent="0" algn="just">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22</a:t>
            </a:fld>
            <a:endParaRPr lang="es-MX"/>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717032"/>
            <a:ext cx="400546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8520694"/>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7848872" cy="5040560"/>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MX" dirty="0">
                <a:latin typeface="Arial" pitchFamily="34" charset="0"/>
                <a:cs typeface="Arial" pitchFamily="34" charset="0"/>
              </a:rPr>
              <a:t>El Estado de la Ciudad del Vaticano alberga a la Santa Sede, máxima institución de gobierno de la Iglesia Católica. Aunque los dos nombres «Ciudad del Vaticano» y «Santa Sede» se utilizan a menudo como si fueran equivalentes, el primero se refiere al estado independiente y a su territorio, mientras que el segundo se refiere a la institución que dirige la Iglesia y que tiene personalidad jurídica propia de Derecho Internacional. </a:t>
            </a:r>
            <a:endParaRPr lang="es-MX" dirty="0" smtClean="0">
              <a:latin typeface="Arial" pitchFamily="34" charset="0"/>
              <a:cs typeface="Arial" pitchFamily="34" charset="0"/>
            </a:endParaRPr>
          </a:p>
          <a:p>
            <a:pPr marL="114300" indent="0" algn="just">
              <a:buNone/>
            </a:pPr>
            <a:r>
              <a:rPr lang="es-MX" dirty="0" smtClean="0">
                <a:latin typeface="Arial" pitchFamily="34" charset="0"/>
                <a:cs typeface="Arial" pitchFamily="34" charset="0"/>
              </a:rPr>
              <a:t>En </a:t>
            </a:r>
            <a:r>
              <a:rPr lang="es-MX" dirty="0">
                <a:latin typeface="Arial" pitchFamily="34" charset="0"/>
                <a:cs typeface="Arial" pitchFamily="34" charset="0"/>
              </a:rPr>
              <a:t>rigor, es la Santa Sede, y no el Estado Vaticano, la que mantiene relaciones diplomáticas con los demás países del mundo. Por otro lado, el Vaticano es quien da el soporte temporal y soberano (sustrato territorial) para la actividad de la Santa Sede.</a:t>
            </a:r>
          </a:p>
          <a:p>
            <a:pPr marL="114300" indent="0" algn="just">
              <a:buNone/>
            </a:pPr>
            <a:endParaRPr lang="es-MX" sz="2400" dirty="0" smtClean="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smtClean="0">
              <a:latin typeface="Arial" pitchFamily="34" charset="0"/>
              <a:cs typeface="Arial" pitchFamily="34" charset="0"/>
            </a:endParaRPr>
          </a:p>
          <a:p>
            <a:pPr algn="just">
              <a:buNone/>
            </a:pPr>
            <a:endParaRPr lang="es-MX" sz="2400" dirty="0" smtClean="0">
              <a:latin typeface="Arial" pitchFamily="34" charset="0"/>
              <a:cs typeface="Arial" pitchFamily="34" charset="0"/>
            </a:endParaRPr>
          </a:p>
          <a:p>
            <a:pPr lvl="1" algn="just">
              <a:buNone/>
            </a:pPr>
            <a:endParaRPr lang="es-MX" sz="2600" i="1"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23</a:t>
            </a:fld>
            <a:endParaRPr lang="es-MX"/>
          </a:p>
        </p:txBody>
      </p:sp>
      <p:sp>
        <p:nvSpPr>
          <p:cNvPr id="4" name="1 Título"/>
          <p:cNvSpPr>
            <a:spLocks noGrp="1"/>
          </p:cNvSpPr>
          <p:nvPr>
            <p:ph type="title"/>
          </p:nvPr>
        </p:nvSpPr>
        <p:spPr>
          <a:xfrm>
            <a:off x="539552" y="476672"/>
            <a:ext cx="4824536" cy="782960"/>
          </a:xfrm>
          <a:solidFill>
            <a:schemeClr val="accent2"/>
          </a:solidFill>
          <a:ln w="38100">
            <a:solidFill>
              <a:schemeClr val="accent1">
                <a:lumMod val="75000"/>
              </a:schemeClr>
            </a:solidFill>
          </a:ln>
        </p:spPr>
        <p:txBody>
          <a:bodyPr>
            <a:normAutofit/>
          </a:bodyPr>
          <a:lstStyle/>
          <a:p>
            <a:pPr algn="ctr"/>
            <a:r>
              <a:rPr lang="es-MX" sz="3200" b="1" dirty="0" smtClean="0">
                <a:solidFill>
                  <a:schemeClr val="bg1"/>
                </a:solidFill>
                <a:latin typeface="Arial" pitchFamily="34" charset="0"/>
                <a:cs typeface="Arial" pitchFamily="34" charset="0"/>
              </a:rPr>
              <a:t>CIUDAD DEL VATICANO</a:t>
            </a:r>
            <a:endParaRPr lang="es-MX" sz="32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92811358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5112568" cy="1080120"/>
          </a:xfrm>
          <a:solidFill>
            <a:schemeClr val="accent6"/>
          </a:solidFill>
          <a:ln>
            <a:solidFill>
              <a:schemeClr val="accent1">
                <a:lumMod val="75000"/>
              </a:schemeClr>
            </a:solidFill>
          </a:ln>
        </p:spPr>
        <p:txBody>
          <a:bodyPr>
            <a:noAutofit/>
          </a:bodyPr>
          <a:lstStyle/>
          <a:p>
            <a:pPr algn="ctr"/>
            <a:r>
              <a:rPr lang="es-MX" sz="3200" b="1" dirty="0" smtClean="0">
                <a:solidFill>
                  <a:schemeClr val="bg1"/>
                </a:solidFill>
                <a:latin typeface="Arial" pitchFamily="34" charset="0"/>
                <a:cs typeface="Arial" pitchFamily="34" charset="0"/>
              </a:rPr>
              <a:t>CIUDAD DEL VATICANO</a:t>
            </a:r>
            <a:endParaRPr lang="es-MX" sz="3200" b="1" dirty="0">
              <a:solidFill>
                <a:schemeClr val="bg1"/>
              </a:solidFill>
            </a:endParaRPr>
          </a:p>
        </p:txBody>
      </p:sp>
      <p:sp>
        <p:nvSpPr>
          <p:cNvPr id="3" name="2 Marcador de contenido"/>
          <p:cNvSpPr>
            <a:spLocks noGrp="1"/>
          </p:cNvSpPr>
          <p:nvPr>
            <p:ph idx="1"/>
          </p:nvPr>
        </p:nvSpPr>
        <p:spPr>
          <a:xfrm>
            <a:off x="467544" y="1700808"/>
            <a:ext cx="5846910" cy="3672408"/>
          </a:xfrm>
          <a:noFill/>
          <a:ln w="38100">
            <a:solidFill>
              <a:schemeClr val="accent6">
                <a:lumMod val="50000"/>
              </a:schemeClr>
            </a:solidFill>
          </a:ln>
        </p:spPr>
        <p:txBody>
          <a:bodyPr>
            <a:normAutofit/>
          </a:bodyPr>
          <a:lstStyle/>
          <a:p>
            <a:pPr marL="114300" lvl="0" indent="0" algn="just">
              <a:buNone/>
            </a:pPr>
            <a:r>
              <a:rPr lang="es-MX" dirty="0">
                <a:latin typeface="Arial" pitchFamily="34" charset="0"/>
                <a:cs typeface="Arial" pitchFamily="34" charset="0"/>
              </a:rPr>
              <a:t>Lo cierto es que el Estado Ciudad del Vaticano posee características peculiares: </a:t>
            </a:r>
          </a:p>
          <a:p>
            <a:pPr lvl="0" algn="just">
              <a:buFont typeface="Wingdings" pitchFamily="2" charset="2"/>
              <a:buChar char="§"/>
            </a:pPr>
            <a:r>
              <a:rPr lang="es-MX" dirty="0">
                <a:latin typeface="Arial" pitchFamily="34" charset="0"/>
                <a:cs typeface="Arial" pitchFamily="34" charset="0"/>
              </a:rPr>
              <a:t>Un territorio de 44 hectáreas</a:t>
            </a:r>
          </a:p>
          <a:p>
            <a:pPr lvl="0" algn="just">
              <a:buFont typeface="Wingdings" pitchFamily="2" charset="2"/>
              <a:buChar char="§"/>
            </a:pPr>
            <a:r>
              <a:rPr lang="es-MX" dirty="0">
                <a:latin typeface="Arial" pitchFamily="34" charset="0"/>
                <a:cs typeface="Arial" pitchFamily="34" charset="0"/>
              </a:rPr>
              <a:t>Su nacionalidad se otorgan en razón del cargo eclesiástico </a:t>
            </a:r>
          </a:p>
          <a:p>
            <a:pPr lvl="0" algn="just">
              <a:buFont typeface="Wingdings" pitchFamily="2" charset="2"/>
              <a:buChar char="§"/>
            </a:pPr>
            <a:r>
              <a:rPr lang="es-MX" dirty="0">
                <a:latin typeface="Arial" pitchFamily="34" charset="0"/>
                <a:cs typeface="Arial" pitchFamily="34" charset="0"/>
              </a:rPr>
              <a:t>El fin que persigue es servir de asiento territorial a la Santa Sede. </a:t>
            </a:r>
          </a:p>
          <a:p>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24</a:t>
            </a:fld>
            <a:endParaRPr lang="es-MX"/>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3" y="3990662"/>
            <a:ext cx="3960440" cy="2534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79662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84784"/>
            <a:ext cx="7848872" cy="2016224"/>
          </a:xfrm>
          <a:solidFill>
            <a:schemeClr val="accent2">
              <a:lumMod val="20000"/>
              <a:lumOff val="80000"/>
            </a:schemeClr>
          </a:solidFill>
          <a:ln>
            <a:solidFill>
              <a:schemeClr val="accent1">
                <a:lumMod val="75000"/>
              </a:schemeClr>
            </a:solidFill>
          </a:ln>
        </p:spPr>
        <p:txBody>
          <a:bodyPr>
            <a:normAutofit fontScale="85000" lnSpcReduction="20000"/>
          </a:bodyPr>
          <a:lstStyle/>
          <a:p>
            <a:pPr marL="114300" indent="0" algn="just">
              <a:buNone/>
            </a:pPr>
            <a:endParaRPr lang="es-MX" sz="2400" dirty="0" smtClean="0">
              <a:latin typeface="Arial" pitchFamily="34" charset="0"/>
              <a:cs typeface="Arial" pitchFamily="34" charset="0"/>
            </a:endParaRPr>
          </a:p>
          <a:p>
            <a:pPr marL="114300" indent="0" algn="just">
              <a:buNone/>
            </a:pPr>
            <a:r>
              <a:rPr lang="es-MX" sz="2400" dirty="0" smtClean="0">
                <a:latin typeface="Arial" pitchFamily="34" charset="0"/>
                <a:cs typeface="Arial" pitchFamily="34" charset="0"/>
              </a:rPr>
              <a:t>Al </a:t>
            </a:r>
            <a:r>
              <a:rPr lang="es-MX" sz="2400" dirty="0">
                <a:latin typeface="Arial" pitchFamily="34" charset="0"/>
                <a:cs typeface="Arial" pitchFamily="34" charset="0"/>
              </a:rPr>
              <a:t>igual que la Santa </a:t>
            </a:r>
            <a:r>
              <a:rPr lang="es-MX" sz="2400" dirty="0" smtClean="0">
                <a:latin typeface="Arial" pitchFamily="34" charset="0"/>
                <a:cs typeface="Arial" pitchFamily="34" charset="0"/>
              </a:rPr>
              <a:t>Sede, </a:t>
            </a:r>
            <a:r>
              <a:rPr lang="es-MX" sz="2400" dirty="0">
                <a:latin typeface="Arial" pitchFamily="34" charset="0"/>
                <a:cs typeface="Arial" pitchFamily="34" charset="0"/>
              </a:rPr>
              <a:t>la Ciudad del Vaticano </a:t>
            </a:r>
            <a:r>
              <a:rPr lang="es-MX" sz="2400" dirty="0" smtClean="0">
                <a:latin typeface="Arial" pitchFamily="34" charset="0"/>
                <a:cs typeface="Arial" pitchFamily="34" charset="0"/>
              </a:rPr>
              <a:t>celebra </a:t>
            </a:r>
            <a:r>
              <a:rPr lang="es-MX" sz="2400" dirty="0">
                <a:latin typeface="Arial" pitchFamily="34" charset="0"/>
                <a:cs typeface="Arial" pitchFamily="34" charset="0"/>
              </a:rPr>
              <a:t>tratados </a:t>
            </a:r>
            <a:r>
              <a:rPr lang="es-MX" sz="2400" dirty="0" smtClean="0">
                <a:latin typeface="Arial" pitchFamily="34" charset="0"/>
                <a:cs typeface="Arial" pitchFamily="34" charset="0"/>
              </a:rPr>
              <a:t>internacionales, </a:t>
            </a:r>
            <a:r>
              <a:rPr lang="es-MX" sz="2400" dirty="0">
                <a:latin typeface="Arial" pitchFamily="34" charset="0"/>
                <a:cs typeface="Arial" pitchFamily="34" charset="0"/>
              </a:rPr>
              <a:t>es miembro de organismos internacionales como la UPT, UIT, OMPI y UNIDROIT. El Vaticano no posee </a:t>
            </a:r>
            <a:r>
              <a:rPr lang="es-MX" sz="2400" dirty="0" smtClean="0">
                <a:latin typeface="Arial" pitchFamily="34" charset="0"/>
                <a:cs typeface="Arial" pitchFamily="34" charset="0"/>
              </a:rPr>
              <a:t>representación </a:t>
            </a:r>
            <a:r>
              <a:rPr lang="es-MX" sz="2400" dirty="0">
                <a:latin typeface="Arial" pitchFamily="34" charset="0"/>
                <a:cs typeface="Arial" pitchFamily="34" charset="0"/>
              </a:rPr>
              <a:t>diplomática ni consular propia. </a:t>
            </a:r>
            <a:endParaRPr lang="es-MX" sz="2400" dirty="0" smtClean="0">
              <a:latin typeface="Arial" pitchFamily="34" charset="0"/>
              <a:cs typeface="Arial" pitchFamily="34" charset="0"/>
            </a:endParaRPr>
          </a:p>
          <a:p>
            <a:pPr marL="114300" indent="0" algn="just">
              <a:buNone/>
            </a:pPr>
            <a:r>
              <a:rPr lang="es-MX" sz="2400" dirty="0" smtClean="0">
                <a:latin typeface="Arial" pitchFamily="34" charset="0"/>
                <a:cs typeface="Arial" pitchFamily="34" charset="0"/>
              </a:rPr>
              <a:t>En </a:t>
            </a:r>
            <a:r>
              <a:rPr lang="es-MX" sz="2400" dirty="0">
                <a:latin typeface="Arial" pitchFamily="34" charset="0"/>
                <a:cs typeface="Arial" pitchFamily="34" charset="0"/>
              </a:rPr>
              <a:t>lo que se refiere a las relaciones diplomáticas se hallan a cargo de la Santa Sede. </a:t>
            </a:r>
            <a:r>
              <a:rPr lang="es-MX" sz="2400" dirty="0" smtClean="0">
                <a:latin typeface="Arial" pitchFamily="34" charset="0"/>
                <a:cs typeface="Arial" pitchFamily="34" charset="0"/>
              </a:rPr>
              <a:t> </a:t>
            </a:r>
          </a:p>
          <a:p>
            <a:pPr marL="114300" indent="0" algn="just">
              <a:buNone/>
            </a:pPr>
            <a:endParaRPr lang="es-MX" sz="2400" dirty="0" smtClean="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smtClean="0">
              <a:latin typeface="Arial" pitchFamily="34" charset="0"/>
              <a:cs typeface="Arial" pitchFamily="34" charset="0"/>
            </a:endParaRPr>
          </a:p>
          <a:p>
            <a:pPr algn="just">
              <a:buNone/>
            </a:pPr>
            <a:endParaRPr lang="es-MX" sz="2400" dirty="0" smtClean="0">
              <a:latin typeface="Arial" pitchFamily="34" charset="0"/>
              <a:cs typeface="Arial" pitchFamily="34" charset="0"/>
            </a:endParaRPr>
          </a:p>
          <a:p>
            <a:pPr lvl="1" algn="just">
              <a:buNone/>
            </a:pPr>
            <a:endParaRPr lang="es-MX" sz="2600" i="1"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25</a:t>
            </a:fld>
            <a:endParaRPr lang="es-MX"/>
          </a:p>
        </p:txBody>
      </p:sp>
      <p:sp>
        <p:nvSpPr>
          <p:cNvPr id="4" name="1 Título"/>
          <p:cNvSpPr>
            <a:spLocks noGrp="1"/>
          </p:cNvSpPr>
          <p:nvPr>
            <p:ph type="title"/>
          </p:nvPr>
        </p:nvSpPr>
        <p:spPr>
          <a:xfrm>
            <a:off x="539552" y="476672"/>
            <a:ext cx="4752528" cy="782960"/>
          </a:xfrm>
          <a:solidFill>
            <a:schemeClr val="accent2"/>
          </a:solidFill>
          <a:ln w="38100">
            <a:solidFill>
              <a:schemeClr val="accent1">
                <a:lumMod val="75000"/>
              </a:schemeClr>
            </a:solidFill>
          </a:ln>
        </p:spPr>
        <p:txBody>
          <a:bodyPr>
            <a:normAutofit/>
          </a:bodyPr>
          <a:lstStyle/>
          <a:p>
            <a:pPr algn="ctr"/>
            <a:r>
              <a:rPr lang="es-MX" sz="3200" b="1" dirty="0" smtClean="0">
                <a:solidFill>
                  <a:schemeClr val="bg1"/>
                </a:solidFill>
                <a:latin typeface="Arial" pitchFamily="34" charset="0"/>
                <a:cs typeface="Arial" pitchFamily="34" charset="0"/>
              </a:rPr>
              <a:t>CIUDAD DEL VATICANO</a:t>
            </a:r>
            <a:endParaRPr lang="es-MX" sz="3200" b="1" dirty="0">
              <a:solidFill>
                <a:schemeClr val="bg1"/>
              </a:solidFill>
              <a:latin typeface="Arial" pitchFamily="34" charset="0"/>
              <a:cs typeface="Arial" pitchFamily="34" charset="0"/>
            </a:endParaRPr>
          </a:p>
        </p:txBody>
      </p:sp>
      <p:sp>
        <p:nvSpPr>
          <p:cNvPr id="6" name="2 Marcador de contenido"/>
          <p:cNvSpPr txBox="1">
            <a:spLocks/>
          </p:cNvSpPr>
          <p:nvPr/>
        </p:nvSpPr>
        <p:spPr>
          <a:xfrm>
            <a:off x="467544" y="3645024"/>
            <a:ext cx="4968552" cy="1584176"/>
          </a:xfrm>
          <a:prstGeom prst="rect">
            <a:avLst/>
          </a:prstGeom>
          <a:solidFill>
            <a:schemeClr val="accent2">
              <a:lumMod val="60000"/>
              <a:lumOff val="40000"/>
            </a:schemeClr>
          </a:solidFill>
          <a:ln>
            <a:solidFill>
              <a:schemeClr val="accent1">
                <a:lumMod val="75000"/>
              </a:schemeClr>
            </a:solidFill>
          </a:ln>
        </p:spPr>
        <p:txBody>
          <a:bodyPr vert="horz" lIns="91440" tIns="45720" rIns="91440" bIns="45720" rtlCol="0">
            <a:normAutofit fontScale="77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Font typeface="Arial" pitchFamily="34" charset="0"/>
              <a:buNone/>
            </a:pPr>
            <a:endParaRPr lang="es-MX" sz="2400" dirty="0" smtClean="0">
              <a:latin typeface="Arial" pitchFamily="34" charset="0"/>
              <a:cs typeface="Arial" pitchFamily="34" charset="0"/>
            </a:endParaRPr>
          </a:p>
          <a:p>
            <a:pPr marL="114300" indent="0" algn="just">
              <a:buNone/>
            </a:pPr>
            <a:r>
              <a:rPr lang="es-MX" sz="2400" dirty="0">
                <a:latin typeface="Arial" pitchFamily="34" charset="0"/>
                <a:cs typeface="Arial" pitchFamily="34" charset="0"/>
              </a:rPr>
              <a:t>Sin entrar en la discusión doctrinal de si es o no estado puede concluirse que la Ciudad del Vaticano posee una personalidad jurídica internacional. </a:t>
            </a:r>
            <a:endParaRPr lang="es-MX" sz="2400" dirty="0" smtClean="0">
              <a:latin typeface="Arial" pitchFamily="34" charset="0"/>
              <a:cs typeface="Arial" pitchFamily="34" charset="0"/>
            </a:endParaRPr>
          </a:p>
          <a:p>
            <a:pPr marL="114300" indent="0" algn="just">
              <a:buNone/>
            </a:pPr>
            <a:r>
              <a:rPr lang="es-MX" sz="2000" dirty="0" smtClean="0">
                <a:latin typeface="Arial" pitchFamily="34" charset="0"/>
                <a:cs typeface="Arial" pitchFamily="34" charset="0"/>
              </a:rPr>
              <a:t> </a:t>
            </a: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algn="just">
              <a:buFont typeface="Arial" pitchFamily="34" charset="0"/>
              <a:buNone/>
            </a:pPr>
            <a:endParaRPr lang="es-MX" sz="2400" dirty="0" smtClean="0">
              <a:latin typeface="Arial" pitchFamily="34" charset="0"/>
              <a:cs typeface="Arial" pitchFamily="34" charset="0"/>
            </a:endParaRPr>
          </a:p>
          <a:p>
            <a:pPr lvl="1" algn="just">
              <a:buFont typeface="Arial" pitchFamily="34" charset="0"/>
              <a:buNone/>
            </a:pPr>
            <a:endParaRPr lang="es-MX" sz="2600" i="1" dirty="0" smtClean="0">
              <a:latin typeface="Arial" pitchFamily="34" charset="0"/>
              <a:cs typeface="Arial" pitchFamily="34" charset="0"/>
            </a:endParaRPr>
          </a:p>
        </p:txBody>
      </p:sp>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2993" r="8979"/>
          <a:stretch/>
        </p:blipFill>
        <p:spPr bwMode="auto">
          <a:xfrm>
            <a:off x="4499992" y="4869160"/>
            <a:ext cx="3775597" cy="14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113639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77888"/>
            <a:ext cx="3600400" cy="1215008"/>
          </a:xfrm>
          <a:solidFill>
            <a:schemeClr val="accent3"/>
          </a:solidFill>
          <a:ln w="38100">
            <a:solidFill>
              <a:schemeClr val="accent1">
                <a:lumMod val="75000"/>
              </a:schemeClr>
            </a:solidFill>
          </a:ln>
        </p:spPr>
        <p:txBody>
          <a:bodyPr/>
          <a:lstStyle/>
          <a:p>
            <a:pPr algn="ctr"/>
            <a:r>
              <a:rPr lang="es-MX" sz="3200" b="1" dirty="0" smtClean="0">
                <a:latin typeface="Arial" pitchFamily="34" charset="0"/>
                <a:cs typeface="Arial" pitchFamily="34" charset="0"/>
              </a:rPr>
              <a:t>CIUDAD DEL VATICANO</a:t>
            </a:r>
            <a:r>
              <a:rPr lang="es-MX" dirty="0" smtClean="0"/>
              <a:t> </a:t>
            </a:r>
            <a:endParaRPr lang="es-MX" dirty="0"/>
          </a:p>
        </p:txBody>
      </p:sp>
      <p:sp>
        <p:nvSpPr>
          <p:cNvPr id="3" name="2 Marcador de contenido"/>
          <p:cNvSpPr>
            <a:spLocks noGrp="1"/>
          </p:cNvSpPr>
          <p:nvPr>
            <p:ph idx="1"/>
          </p:nvPr>
        </p:nvSpPr>
        <p:spPr>
          <a:xfrm>
            <a:off x="4355976" y="404664"/>
            <a:ext cx="3888432" cy="4176464"/>
          </a:xfrm>
          <a:solidFill>
            <a:schemeClr val="accent3">
              <a:lumMod val="40000"/>
              <a:lumOff val="60000"/>
            </a:schemeClr>
          </a:solidFill>
          <a:ln>
            <a:solidFill>
              <a:schemeClr val="accent1">
                <a:lumMod val="75000"/>
              </a:schemeClr>
            </a:solidFill>
          </a:ln>
        </p:spPr>
        <p:txBody>
          <a:bodyPr>
            <a:normAutofit/>
          </a:bodyPr>
          <a:lstStyle/>
          <a:p>
            <a:pPr marL="114300" indent="0" algn="just">
              <a:buNone/>
            </a:pPr>
            <a:r>
              <a:rPr lang="es-MX" dirty="0"/>
              <a:t>La Guardia Suiza es el cuerpo militar encargado de la seguridad de la Ciudad del Vaticano. Está tiene su cuartel frente al Palacio Apostólico Pontificio. Según el Tratado de Letrán, se ha establecido que la Policía italiana custodie, junto con la Guardia Suiza y los Servicios Vaticanos de Seguridad, la Plaza de San Pedro.</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26</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518285"/>
            <a:ext cx="3024336" cy="200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051994"/>
            <a:ext cx="3412824" cy="232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556475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56792"/>
            <a:ext cx="7543800" cy="3096344"/>
          </a:xfrm>
        </p:spPr>
        <p:txBody>
          <a:bodyPr/>
          <a:lstStyle/>
          <a:p>
            <a:pPr algn="ctr"/>
            <a:r>
              <a:rPr lang="es-MX" sz="5400" b="1" dirty="0" smtClean="0">
                <a:effectLst>
                  <a:outerShdw blurRad="38100" dist="38100" dir="2700000" algn="tl">
                    <a:srgbClr val="000000">
                      <a:alpha val="43137"/>
                    </a:srgbClr>
                  </a:outerShdw>
                </a:effectLst>
              </a:rPr>
              <a:t>SANTA SEDE -</a:t>
            </a:r>
            <a:br>
              <a:rPr lang="es-MX" sz="5400" b="1" dirty="0" smtClean="0">
                <a:effectLst>
                  <a:outerShdw blurRad="38100" dist="38100" dir="2700000" algn="tl">
                    <a:srgbClr val="000000">
                      <a:alpha val="43137"/>
                    </a:srgbClr>
                  </a:outerShdw>
                </a:effectLst>
              </a:rPr>
            </a:br>
            <a:r>
              <a:rPr lang="es-MX" sz="5400" b="1" dirty="0" smtClean="0">
                <a:effectLst>
                  <a:outerShdw blurRad="38100" dist="38100" dir="2700000" algn="tl">
                    <a:srgbClr val="000000">
                      <a:alpha val="43137"/>
                    </a:srgbClr>
                  </a:outerShdw>
                </a:effectLst>
              </a:rPr>
              <a:t>CIUDAD DEL VATICANO</a:t>
            </a:r>
            <a:br>
              <a:rPr lang="es-MX" sz="5400" b="1" dirty="0" smtClean="0">
                <a:effectLst>
                  <a:outerShdw blurRad="38100" dist="38100" dir="2700000" algn="tl">
                    <a:srgbClr val="000000">
                      <a:alpha val="43137"/>
                    </a:srgbClr>
                  </a:outerShdw>
                </a:effectLst>
              </a:rPr>
            </a:br>
            <a:r>
              <a:rPr lang="es-MX" sz="4800" dirty="0" smtClean="0">
                <a:effectLst>
                  <a:outerShdw blurRad="38100" dist="38100" dir="2700000" algn="tl">
                    <a:srgbClr val="000000">
                      <a:alpha val="43137"/>
                    </a:srgbClr>
                  </a:outerShdw>
                </a:effectLst>
              </a:rPr>
              <a:t>(Características Jurídicas)</a:t>
            </a:r>
            <a:endParaRPr lang="es-MX" sz="4800" dirty="0">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27</a:t>
            </a:fld>
            <a:endParaRPr lang="es-MX"/>
          </a:p>
        </p:txBody>
      </p:sp>
    </p:spTree>
    <p:extLst>
      <p:ext uri="{BB962C8B-B14F-4D97-AF65-F5344CB8AC3E}">
        <p14:creationId xmlns:p14="http://schemas.microsoft.com/office/powerpoint/2010/main" val="18898188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5678"/>
            <a:ext cx="5832647" cy="688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539552" y="1349896"/>
            <a:ext cx="3168352" cy="782960"/>
          </a:xfrm>
          <a:solidFill>
            <a:schemeClr val="accent3"/>
          </a:solidFill>
          <a:ln w="38100">
            <a:solidFill>
              <a:schemeClr val="accent1">
                <a:lumMod val="75000"/>
              </a:schemeClr>
            </a:solidFill>
          </a:ln>
        </p:spPr>
        <p:txBody>
          <a:bodyPr/>
          <a:lstStyle/>
          <a:p>
            <a:pPr algn="ctr"/>
            <a:r>
              <a:rPr lang="es-MX" sz="3000" b="1" dirty="0" smtClean="0">
                <a:latin typeface="Arial" pitchFamily="34" charset="0"/>
                <a:cs typeface="Arial" pitchFamily="34" charset="0"/>
              </a:rPr>
              <a:t>SANTA SEDE</a:t>
            </a:r>
            <a:r>
              <a:rPr lang="es-MX" sz="3000" dirty="0" smtClean="0"/>
              <a:t> </a:t>
            </a:r>
            <a:endParaRPr lang="es-MX" sz="3000" dirty="0"/>
          </a:p>
        </p:txBody>
      </p:sp>
      <p:sp>
        <p:nvSpPr>
          <p:cNvPr id="3" name="2 Marcador de contenido"/>
          <p:cNvSpPr>
            <a:spLocks noGrp="1"/>
          </p:cNvSpPr>
          <p:nvPr>
            <p:ph idx="1"/>
          </p:nvPr>
        </p:nvSpPr>
        <p:spPr>
          <a:xfrm>
            <a:off x="4860032" y="1916832"/>
            <a:ext cx="3456384" cy="2808312"/>
          </a:xfrm>
          <a:solidFill>
            <a:schemeClr val="accent3">
              <a:lumMod val="40000"/>
              <a:lumOff val="60000"/>
            </a:schemeClr>
          </a:solidFill>
          <a:ln>
            <a:solidFill>
              <a:schemeClr val="accent1">
                <a:lumMod val="75000"/>
              </a:schemeClr>
            </a:solidFill>
          </a:ln>
        </p:spPr>
        <p:txBody>
          <a:bodyPr>
            <a:normAutofit lnSpcReduction="10000"/>
          </a:bodyPr>
          <a:lstStyle/>
          <a:p>
            <a:pPr marL="114300" indent="0" algn="just">
              <a:buNone/>
            </a:pPr>
            <a:r>
              <a:rPr lang="es-MX" sz="2400" dirty="0"/>
              <a:t>Ahora bien el tema de la relación entre la Santa Sede y la Ciudad del Vaticano ha dado origen a numerosos estudios pendientes a determinar sus características </a:t>
            </a:r>
            <a:r>
              <a:rPr lang="es-MX" sz="2400" dirty="0" smtClean="0"/>
              <a:t> jurídicas. </a:t>
            </a:r>
            <a:endParaRPr lang="es-MX" sz="2400"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28</a:t>
            </a:fld>
            <a:endParaRPr lang="es-MX"/>
          </a:p>
        </p:txBody>
      </p:sp>
      <p:sp>
        <p:nvSpPr>
          <p:cNvPr id="6" name="1 Título"/>
          <p:cNvSpPr txBox="1">
            <a:spLocks/>
          </p:cNvSpPr>
          <p:nvPr/>
        </p:nvSpPr>
        <p:spPr>
          <a:xfrm>
            <a:off x="611560" y="3942184"/>
            <a:ext cx="3060339" cy="1070992"/>
          </a:xfrm>
          <a:prstGeom prst="rect">
            <a:avLst/>
          </a:prstGeom>
          <a:solidFill>
            <a:schemeClr val="accent3"/>
          </a:solidFill>
          <a:ln w="38100">
            <a:solidFill>
              <a:schemeClr val="accent1">
                <a:lumMod val="75000"/>
              </a:schemeClr>
            </a:solidFill>
          </a:ln>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3000" b="1" dirty="0" smtClean="0">
                <a:latin typeface="Arial" pitchFamily="34" charset="0"/>
                <a:cs typeface="Arial" pitchFamily="34" charset="0"/>
              </a:rPr>
              <a:t>CIUDAD DEL VATICANO</a:t>
            </a:r>
            <a:r>
              <a:rPr lang="es-MX" sz="3000" dirty="0" smtClean="0"/>
              <a:t> </a:t>
            </a:r>
            <a:endParaRPr lang="es-MX" sz="3000" dirty="0"/>
          </a:p>
        </p:txBody>
      </p:sp>
    </p:spTree>
    <p:extLst>
      <p:ext uri="{BB962C8B-B14F-4D97-AF65-F5344CB8AC3E}">
        <p14:creationId xmlns:p14="http://schemas.microsoft.com/office/powerpoint/2010/main" val="32900018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44050" y="404664"/>
            <a:ext cx="7456342" cy="913304"/>
          </a:xfrm>
          <a:solidFill>
            <a:schemeClr val="accent4"/>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SANTA SEDE – CIUDAD DEL VATICANO    </a:t>
            </a:r>
            <a:endParaRPr lang="es-MX" sz="3200" dirty="0">
              <a:solidFill>
                <a:schemeClr val="bg1"/>
              </a:solidFill>
              <a:latin typeface="Arial" pitchFamily="34" charset="0"/>
              <a:cs typeface="Arial" pitchFamily="34" charset="0"/>
            </a:endParaRPr>
          </a:p>
        </p:txBody>
      </p:sp>
      <p:sp>
        <p:nvSpPr>
          <p:cNvPr id="5" name="4 Marcador de contenido"/>
          <p:cNvSpPr>
            <a:spLocks noGrp="1"/>
          </p:cNvSpPr>
          <p:nvPr>
            <p:ph idx="1"/>
          </p:nvPr>
        </p:nvSpPr>
        <p:spPr>
          <a:xfrm>
            <a:off x="323528" y="1628801"/>
            <a:ext cx="8064896" cy="1368151"/>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indent="0" algn="just">
              <a:lnSpc>
                <a:spcPct val="150000"/>
              </a:lnSpc>
              <a:buNone/>
            </a:pPr>
            <a:r>
              <a:rPr lang="es-MX" sz="8800" dirty="0">
                <a:latin typeface="Arial" pitchFamily="34" charset="0"/>
                <a:cs typeface="Arial" pitchFamily="34" charset="0"/>
              </a:rPr>
              <a:t>La corriente "monista" niega la existencia de estas dos personas del derecho internacional</a:t>
            </a:r>
            <a:r>
              <a:rPr lang="es-MX" sz="5500" dirty="0">
                <a:latin typeface="Arial" pitchFamily="34" charset="0"/>
                <a:cs typeface="Arial" pitchFamily="34" charset="0"/>
              </a:rPr>
              <a:t>.</a:t>
            </a:r>
          </a:p>
          <a:p>
            <a:pPr marL="114300" indent="0" algn="just">
              <a:lnSpc>
                <a:spcPct val="150000"/>
              </a:lnSpc>
              <a:buNone/>
            </a:pPr>
            <a:endParaRPr lang="es-MX" sz="5500" dirty="0">
              <a:latin typeface="Arial" pitchFamily="34" charset="0"/>
              <a:cs typeface="Arial" pitchFamily="34" charset="0"/>
            </a:endParaRPr>
          </a:p>
          <a:p>
            <a:pPr marL="114300" indent="0">
              <a:lnSpc>
                <a:spcPct val="150000"/>
              </a:lnSpc>
              <a:buNone/>
            </a:pPr>
            <a:r>
              <a:rPr lang="es-MX" sz="2400" dirty="0" smtClean="0">
                <a:latin typeface="Arial" pitchFamily="34" charset="0"/>
                <a:cs typeface="Arial" pitchFamily="34" charset="0"/>
              </a:rPr>
              <a:t>.</a:t>
            </a: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29</a:t>
            </a:fld>
            <a:endParaRPr lang="es-MX"/>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45222"/>
            <a:ext cx="3646487"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3905" y="3451572"/>
            <a:ext cx="3646487" cy="242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3344763"/>
            <a:ext cx="2859087"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1265" y="3344763"/>
            <a:ext cx="2859087"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9108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76056" y="260648"/>
            <a:ext cx="2857496" cy="936104"/>
          </a:xfrm>
        </p:spPr>
        <p:txBody>
          <a:bodyPr>
            <a:normAutofit fontScale="90000"/>
          </a:bodyPr>
          <a:lstStyle/>
          <a:p>
            <a:pPr algn="r"/>
            <a:r>
              <a:rPr lang="es-ES" sz="3100" dirty="0" smtClean="0"/>
              <a:t/>
            </a:r>
            <a:br>
              <a:rPr lang="es-ES" sz="3100" dirty="0" smtClean="0"/>
            </a:br>
            <a:r>
              <a:rPr lang="es-ES" sz="2000" dirty="0" smtClean="0">
                <a:solidFill>
                  <a:schemeClr val="tx1">
                    <a:lumMod val="75000"/>
                    <a:lumOff val="25000"/>
                  </a:schemeClr>
                </a:solidFill>
              </a:rPr>
              <a:t>F</a:t>
            </a:r>
            <a:r>
              <a:rPr lang="es-ES" sz="1600" dirty="0" smtClean="0">
                <a:solidFill>
                  <a:schemeClr val="tx1">
                    <a:lumMod val="75000"/>
                    <a:lumOff val="25000"/>
                  </a:schemeClr>
                </a:solidFill>
              </a:rPr>
              <a:t>ACULTAD DE ECONOMÍA</a:t>
            </a:r>
            <a:br>
              <a:rPr lang="es-ES" sz="1600" dirty="0" smtClean="0">
                <a:solidFill>
                  <a:schemeClr val="tx1">
                    <a:lumMod val="75000"/>
                    <a:lumOff val="25000"/>
                  </a:schemeClr>
                </a:solidFill>
              </a:rPr>
            </a:br>
            <a:r>
              <a:rPr lang="es-ES" sz="1600" dirty="0" smtClean="0">
                <a:solidFill>
                  <a:schemeClr val="tx1">
                    <a:lumMod val="75000"/>
                    <a:lumOff val="25000"/>
                  </a:schemeClr>
                </a:solidFill>
              </a:rPr>
              <a:t>RELACIONES ECONÓMICAS INTERNACIONALES</a:t>
            </a:r>
            <a:r>
              <a:rPr lang="es-ES" dirty="0" smtClean="0">
                <a:solidFill>
                  <a:schemeClr val="tx1">
                    <a:lumMod val="75000"/>
                    <a:lumOff val="25000"/>
                  </a:schemeClr>
                </a:solidFill>
              </a:rPr>
              <a:t/>
            </a:r>
            <a:br>
              <a:rPr lang="es-ES" dirty="0" smtClean="0">
                <a:solidFill>
                  <a:schemeClr val="tx1">
                    <a:lumMod val="75000"/>
                    <a:lumOff val="25000"/>
                  </a:schemeClr>
                </a:solidFill>
              </a:rPr>
            </a:br>
            <a:endParaRPr lang="es-MX" dirty="0">
              <a:solidFill>
                <a:schemeClr val="tx1">
                  <a:lumMod val="75000"/>
                  <a:lumOff val="25000"/>
                </a:schemeClr>
              </a:solidFill>
            </a:endParaRPr>
          </a:p>
        </p:txBody>
      </p:sp>
      <p:sp>
        <p:nvSpPr>
          <p:cNvPr id="3" name="2 Marcador de número de diapositiva"/>
          <p:cNvSpPr>
            <a:spLocks noGrp="1"/>
          </p:cNvSpPr>
          <p:nvPr>
            <p:ph type="sldNum" sz="quarter" idx="12"/>
          </p:nvPr>
        </p:nvSpPr>
        <p:spPr>
          <a:xfrm>
            <a:off x="4427984" y="342680"/>
            <a:ext cx="548640" cy="396240"/>
          </a:xfrm>
        </p:spPr>
        <p:txBody>
          <a:bodyPr/>
          <a:lstStyle/>
          <a:p>
            <a:fld id="{114F6E14-26B7-447F-A4C5-187AB6119613}" type="slidenum">
              <a:rPr lang="es-MX" smtClean="0">
                <a:solidFill>
                  <a:schemeClr val="bg1"/>
                </a:solidFill>
              </a:rPr>
              <a:pPr/>
              <a:t>3</a:t>
            </a:fld>
            <a:endParaRPr lang="es-MX"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7933553" y="208250"/>
            <a:ext cx="861909" cy="772478"/>
          </a:xfrm>
          <a:prstGeom prst="rect">
            <a:avLst/>
          </a:prstGeom>
          <a:noFill/>
          <a:ln w="9525">
            <a:solidFill>
              <a:schemeClr val="accent2"/>
            </a:solidFill>
            <a:miter lim="800000"/>
            <a:headEnd/>
            <a:tailEnd/>
          </a:ln>
        </p:spPr>
      </p:pic>
      <p:sp>
        <p:nvSpPr>
          <p:cNvPr id="5" name="4 CuadroTexto"/>
          <p:cNvSpPr txBox="1"/>
          <p:nvPr/>
        </p:nvSpPr>
        <p:spPr>
          <a:xfrm>
            <a:off x="539552" y="406405"/>
            <a:ext cx="2880320" cy="646331"/>
          </a:xfrm>
          <a:prstGeom prst="rect">
            <a:avLst/>
          </a:prstGeom>
          <a:solidFill>
            <a:schemeClr val="accent2"/>
          </a:solidFill>
          <a:ln>
            <a:solidFill>
              <a:schemeClr val="tx1"/>
            </a:solidFill>
          </a:ln>
        </p:spPr>
        <p:txBody>
          <a:bodyPr wrap="square" rtlCol="0">
            <a:spAutoFit/>
          </a:bodyPr>
          <a:lstStyle/>
          <a:p>
            <a:pPr algn="ctr"/>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605011011"/>
              </p:ext>
            </p:extLst>
          </p:nvPr>
        </p:nvGraphicFramePr>
        <p:xfrm>
          <a:off x="395536" y="1196752"/>
          <a:ext cx="7968971" cy="5455920"/>
        </p:xfrm>
        <a:graphic>
          <a:graphicData uri="http://schemas.openxmlformats.org/drawingml/2006/table">
            <a:tbl>
              <a:tblPr firstRow="1" bandRow="1">
                <a:tableStyleId>{EB344D84-9AFB-497E-A393-DC336BA19D2E}</a:tableStyleId>
              </a:tblPr>
              <a:tblGrid>
                <a:gridCol w="7409745"/>
                <a:gridCol w="559226"/>
              </a:tblGrid>
              <a:tr h="2952328">
                <a:tc>
                  <a:txBody>
                    <a:bodyPr/>
                    <a:lstStyle/>
                    <a:p>
                      <a:pPr algn="r"/>
                      <a:r>
                        <a:rPr lang="es-MX" sz="2200" dirty="0" smtClean="0">
                          <a:solidFill>
                            <a:schemeClr val="tx1">
                              <a:lumMod val="75000"/>
                              <a:lumOff val="25000"/>
                            </a:schemeClr>
                          </a:solidFill>
                        </a:rPr>
                        <a:t>Guión</a:t>
                      </a:r>
                      <a:r>
                        <a:rPr lang="es-MX" sz="2200" baseline="0" dirty="0" smtClean="0">
                          <a:solidFill>
                            <a:schemeClr val="tx1">
                              <a:lumMod val="75000"/>
                              <a:lumOff val="25000"/>
                            </a:schemeClr>
                          </a:solidFill>
                        </a:rPr>
                        <a:t> Explicativo</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Ciudad del Vaticano – Santa Sede</a:t>
                      </a:r>
                    </a:p>
                    <a:p>
                      <a:pPr algn="r"/>
                      <a:r>
                        <a:rPr lang="es-MX" sz="2200" b="0" baseline="0" dirty="0" smtClean="0">
                          <a:solidFill>
                            <a:schemeClr val="tx1">
                              <a:lumMod val="75000"/>
                              <a:lumOff val="25000"/>
                            </a:schemeClr>
                          </a:solidFill>
                        </a:rPr>
                        <a:t>(Sujetos Atípicos del Derecho Internacional Público)</a:t>
                      </a:r>
                    </a:p>
                    <a:p>
                      <a:pPr algn="r"/>
                      <a:r>
                        <a:rPr lang="es-MX" sz="2200" b="0" baseline="0" dirty="0" smtClean="0">
                          <a:solidFill>
                            <a:schemeClr val="tx1">
                              <a:lumMod val="75000"/>
                              <a:lumOff val="25000"/>
                            </a:schemeClr>
                          </a:solidFill>
                        </a:rPr>
                        <a:t>Introducción</a:t>
                      </a:r>
                    </a:p>
                    <a:p>
                      <a:pPr algn="r"/>
                      <a:r>
                        <a:rPr lang="es-MX" sz="2200" b="0" baseline="0" dirty="0" smtClean="0">
                          <a:solidFill>
                            <a:schemeClr val="tx1">
                              <a:lumMod val="75000"/>
                              <a:lumOff val="25000"/>
                            </a:schemeClr>
                          </a:solidFill>
                        </a:rPr>
                        <a:t>Concepto</a:t>
                      </a:r>
                      <a:r>
                        <a:rPr lang="es-MX" sz="2200" baseline="0" dirty="0" smtClean="0">
                          <a:solidFill>
                            <a:schemeClr val="tx1">
                              <a:lumMod val="75000"/>
                              <a:lumOff val="25000"/>
                            </a:schemeClr>
                          </a:solidFill>
                        </a:rPr>
                        <a:t> </a:t>
                      </a:r>
                      <a:endParaRPr lang="es-MX" sz="2200" dirty="0" smtClean="0">
                        <a:solidFill>
                          <a:schemeClr val="tx1">
                            <a:lumMod val="75000"/>
                            <a:lumOff val="25000"/>
                          </a:schemeClr>
                        </a:solidFill>
                      </a:endParaRPr>
                    </a:p>
                    <a:p>
                      <a:pPr algn="r"/>
                      <a:endParaRPr lang="es-ES" sz="2200" baseline="0" dirty="0" smtClean="0">
                        <a:solidFill>
                          <a:schemeClr val="tx1">
                            <a:lumMod val="75000"/>
                            <a:lumOff val="25000"/>
                          </a:schemeClr>
                        </a:solidFill>
                      </a:endParaRPr>
                    </a:p>
                    <a:p>
                      <a:pPr algn="r"/>
                      <a:r>
                        <a:rPr lang="es-ES" sz="2200" baseline="0" dirty="0" smtClean="0">
                          <a:solidFill>
                            <a:schemeClr val="tx1">
                              <a:lumMod val="75000"/>
                              <a:lumOff val="25000"/>
                            </a:schemeClr>
                          </a:solidFill>
                        </a:rPr>
                        <a:t>Santa Sede</a:t>
                      </a:r>
                    </a:p>
                    <a:p>
                      <a:pPr algn="r"/>
                      <a:r>
                        <a:rPr lang="es-ES" sz="2200" baseline="0" dirty="0" smtClean="0">
                          <a:solidFill>
                            <a:schemeClr val="tx1">
                              <a:lumMod val="75000"/>
                              <a:lumOff val="25000"/>
                            </a:schemeClr>
                          </a:solidFill>
                        </a:rPr>
                        <a:t>Ciudad del Vaticano</a:t>
                      </a:r>
                    </a:p>
                    <a:p>
                      <a:pPr algn="r"/>
                      <a:r>
                        <a:rPr lang="es-ES" sz="2200" baseline="0" dirty="0" smtClean="0">
                          <a:solidFill>
                            <a:schemeClr val="tx1">
                              <a:lumMod val="75000"/>
                              <a:lumOff val="25000"/>
                            </a:schemeClr>
                          </a:solidFill>
                        </a:rPr>
                        <a:t>Santa Sede – Ciudad del Vaticano </a:t>
                      </a:r>
                    </a:p>
                    <a:p>
                      <a:pPr algn="r"/>
                      <a:r>
                        <a:rPr lang="es-ES" sz="2200" b="0" baseline="0" dirty="0" smtClean="0">
                          <a:solidFill>
                            <a:schemeClr val="tx1">
                              <a:lumMod val="75000"/>
                              <a:lumOff val="25000"/>
                            </a:schemeClr>
                          </a:solidFill>
                        </a:rPr>
                        <a:t>(Características jurídicas)</a:t>
                      </a:r>
                    </a:p>
                    <a:p>
                      <a:pPr algn="r"/>
                      <a:r>
                        <a:rPr lang="es-ES" sz="2200" b="0" baseline="0" dirty="0" smtClean="0">
                          <a:solidFill>
                            <a:schemeClr val="tx1">
                              <a:lumMod val="75000"/>
                              <a:lumOff val="25000"/>
                            </a:schemeClr>
                          </a:solidFill>
                        </a:rPr>
                        <a:t>Corriente monista</a:t>
                      </a:r>
                    </a:p>
                    <a:p>
                      <a:pPr algn="r"/>
                      <a:r>
                        <a:rPr lang="es-ES" sz="2200" b="0" baseline="0" dirty="0" smtClean="0">
                          <a:solidFill>
                            <a:schemeClr val="tx1">
                              <a:lumMod val="75000"/>
                              <a:lumOff val="25000"/>
                            </a:schemeClr>
                          </a:solidFill>
                        </a:rPr>
                        <a:t>Doctrina dualista</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Conclusiones</a:t>
                      </a:r>
                    </a:p>
                    <a:p>
                      <a:pPr algn="r"/>
                      <a:r>
                        <a:rPr lang="es-MX" sz="2200" dirty="0" smtClean="0">
                          <a:solidFill>
                            <a:schemeClr val="tx1">
                              <a:lumMod val="75000"/>
                              <a:lumOff val="25000"/>
                            </a:schemeClr>
                          </a:solidFill>
                        </a:rPr>
                        <a:t>Referencias</a:t>
                      </a:r>
                      <a:endParaRPr lang="es-MX" sz="2200" dirty="0">
                        <a:solidFill>
                          <a:schemeClr val="tx1">
                            <a:lumMod val="75000"/>
                            <a:lumOff val="25000"/>
                          </a:schemeClr>
                        </a:solidFill>
                      </a:endParaRPr>
                    </a:p>
                  </a:txBody>
                  <a:tcPr>
                    <a:solidFill>
                      <a:schemeClr val="accent2">
                        <a:lumMod val="40000"/>
                        <a:lumOff val="60000"/>
                      </a:schemeClr>
                    </a:solidFill>
                  </a:tcPr>
                </a:tc>
                <a:tc>
                  <a:txBody>
                    <a:bodyPr/>
                    <a:lstStyle/>
                    <a:p>
                      <a:pPr algn="r"/>
                      <a:r>
                        <a:rPr lang="es-MX" sz="2200" dirty="0" smtClean="0">
                          <a:solidFill>
                            <a:schemeClr val="tx1">
                              <a:lumMod val="75000"/>
                              <a:lumOff val="25000"/>
                            </a:schemeClr>
                          </a:solidFill>
                        </a:rPr>
                        <a:t>4</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6</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7</a:t>
                      </a:r>
                    </a:p>
                    <a:p>
                      <a:pPr algn="r"/>
                      <a:r>
                        <a:rPr lang="es-MX" sz="2200" dirty="0" smtClean="0">
                          <a:solidFill>
                            <a:schemeClr val="tx1">
                              <a:lumMod val="75000"/>
                              <a:lumOff val="25000"/>
                            </a:schemeClr>
                          </a:solidFill>
                        </a:rPr>
                        <a:t>8</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10</a:t>
                      </a:r>
                    </a:p>
                    <a:p>
                      <a:pPr algn="r"/>
                      <a:r>
                        <a:rPr lang="es-MX" sz="2200" dirty="0" smtClean="0">
                          <a:solidFill>
                            <a:schemeClr val="tx1">
                              <a:lumMod val="75000"/>
                              <a:lumOff val="25000"/>
                            </a:schemeClr>
                          </a:solidFill>
                        </a:rPr>
                        <a:t>19</a:t>
                      </a:r>
                    </a:p>
                    <a:p>
                      <a:pPr algn="r"/>
                      <a:r>
                        <a:rPr lang="es-MX" sz="2200" dirty="0" smtClean="0">
                          <a:solidFill>
                            <a:schemeClr val="tx1">
                              <a:lumMod val="75000"/>
                              <a:lumOff val="25000"/>
                            </a:schemeClr>
                          </a:solidFill>
                        </a:rPr>
                        <a:t>27</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29</a:t>
                      </a:r>
                    </a:p>
                    <a:p>
                      <a:pPr algn="r"/>
                      <a:r>
                        <a:rPr lang="es-MX" sz="2200" dirty="0" smtClean="0">
                          <a:solidFill>
                            <a:schemeClr val="tx1">
                              <a:lumMod val="75000"/>
                              <a:lumOff val="25000"/>
                            </a:schemeClr>
                          </a:solidFill>
                        </a:rPr>
                        <a:t>30</a:t>
                      </a:r>
                    </a:p>
                    <a:p>
                      <a:pPr algn="r"/>
                      <a:endParaRPr lang="es-MX" sz="2200" dirty="0" smtClean="0">
                        <a:solidFill>
                          <a:schemeClr val="tx1">
                            <a:lumMod val="75000"/>
                            <a:lumOff val="25000"/>
                          </a:schemeClr>
                        </a:solidFill>
                      </a:endParaRPr>
                    </a:p>
                    <a:p>
                      <a:pPr algn="r"/>
                      <a:r>
                        <a:rPr lang="es-MX" sz="2200" dirty="0" smtClean="0">
                          <a:solidFill>
                            <a:schemeClr val="tx1">
                              <a:lumMod val="75000"/>
                              <a:lumOff val="25000"/>
                            </a:schemeClr>
                          </a:solidFill>
                        </a:rPr>
                        <a:t>34</a:t>
                      </a:r>
                    </a:p>
                    <a:p>
                      <a:pPr algn="r"/>
                      <a:r>
                        <a:rPr lang="es-MX" sz="2200" dirty="0" smtClean="0">
                          <a:solidFill>
                            <a:schemeClr val="tx1">
                              <a:lumMod val="75000"/>
                              <a:lumOff val="25000"/>
                            </a:schemeClr>
                          </a:solidFill>
                        </a:rPr>
                        <a:t>35</a:t>
                      </a:r>
                      <a:endParaRPr lang="es-MX" sz="2200" dirty="0">
                        <a:solidFill>
                          <a:schemeClr val="tx1">
                            <a:lumMod val="75000"/>
                            <a:lumOff val="25000"/>
                          </a:schemeClr>
                        </a:solidFill>
                      </a:endParaRPr>
                    </a:p>
                  </a:txBody>
                  <a:tcPr>
                    <a:solidFill>
                      <a:schemeClr val="accent2">
                        <a:lumMod val="60000"/>
                        <a:lumOff val="40000"/>
                      </a:schemeClr>
                    </a:solidFill>
                  </a:tcPr>
                </a:tc>
              </a:tr>
            </a:tbl>
          </a:graphicData>
        </a:graphic>
      </p:graphicFrame>
    </p:spTree>
    <p:extLst>
      <p:ext uri="{BB962C8B-B14F-4D97-AF65-F5344CB8AC3E}">
        <p14:creationId xmlns:p14="http://schemas.microsoft.com/office/powerpoint/2010/main" val="1299403618"/>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04664"/>
            <a:ext cx="7815812" cy="936104"/>
          </a:xfrm>
          <a:solidFill>
            <a:schemeClr val="accent5"/>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SANTA SEDE – CIUDAD DEL VATICANO</a:t>
            </a:r>
            <a:endParaRPr lang="es-MX" sz="3200"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395536" y="1484784"/>
            <a:ext cx="7920880" cy="1728192"/>
          </a:xfrm>
          <a:solidFill>
            <a:schemeClr val="accent5">
              <a:lumMod val="20000"/>
              <a:lumOff val="80000"/>
            </a:schemeClr>
          </a:solidFill>
          <a:ln>
            <a:solidFill>
              <a:schemeClr val="accent1">
                <a:lumMod val="75000"/>
              </a:schemeClr>
            </a:solidFill>
          </a:ln>
        </p:spPr>
        <p:txBody>
          <a:bodyPr>
            <a:noAutofit/>
          </a:bodyPr>
          <a:lstStyle/>
          <a:p>
            <a:pPr marL="114300" indent="0">
              <a:lnSpc>
                <a:spcPct val="150000"/>
              </a:lnSpc>
              <a:buNone/>
            </a:pPr>
            <a:r>
              <a:rPr lang="es-MX" sz="2100" dirty="0">
                <a:latin typeface="Arial" pitchFamily="34" charset="0"/>
                <a:cs typeface="Arial" pitchFamily="34" charset="0"/>
              </a:rPr>
              <a:t>La corriente doctrinaria "dualista" está integrada por los autores que se consideran que la Santa Sede y la Ciudad del Vaticano son dos sujetos distintos de derecho internacional.</a:t>
            </a:r>
          </a:p>
          <a:p>
            <a:pPr marL="114300" indent="0">
              <a:lnSpc>
                <a:spcPct val="150000"/>
              </a:lnSpc>
              <a:buNone/>
            </a:pPr>
            <a:endParaRPr lang="es-MX" sz="2100" dirty="0">
              <a:latin typeface="Arial" pitchFamily="34" charset="0"/>
              <a:cs typeface="Arial" pitchFamily="34" charset="0"/>
            </a:endParaRPr>
          </a:p>
          <a:p>
            <a:pPr marL="114300" indent="0">
              <a:lnSpc>
                <a:spcPct val="150000"/>
              </a:lnSpc>
              <a:buNone/>
            </a:pP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30</a:t>
            </a:fld>
            <a:endParaRPr lang="es-MX"/>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3673832"/>
            <a:ext cx="3303720" cy="220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673832"/>
            <a:ext cx="3312368" cy="220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149700"/>
            <a:ext cx="10731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0282530"/>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57862"/>
            <a:ext cx="7560840" cy="954914"/>
          </a:xfrm>
          <a:solidFill>
            <a:schemeClr val="accent6"/>
          </a:solidFill>
          <a:ln>
            <a:solidFill>
              <a:schemeClr val="accent1">
                <a:lumMod val="75000"/>
              </a:schemeClr>
            </a:solidFill>
          </a:ln>
        </p:spPr>
        <p:txBody>
          <a:bodyPr>
            <a:noAutofit/>
          </a:bodyPr>
          <a:lstStyle/>
          <a:p>
            <a:pPr algn="ctr"/>
            <a:r>
              <a:rPr lang="es-MX" sz="2400" dirty="0" smtClean="0">
                <a:solidFill>
                  <a:schemeClr val="bg1"/>
                </a:solidFill>
                <a:latin typeface="Arial" pitchFamily="34" charset="0"/>
                <a:cs typeface="Arial" pitchFamily="34" charset="0"/>
              </a:rPr>
              <a:t/>
            </a:r>
            <a:br>
              <a:rPr lang="es-MX" sz="2400" dirty="0" smtClean="0">
                <a:solidFill>
                  <a:schemeClr val="bg1"/>
                </a:solidFill>
                <a:latin typeface="Arial" pitchFamily="34" charset="0"/>
                <a:cs typeface="Arial" pitchFamily="34" charset="0"/>
              </a:rPr>
            </a:br>
            <a:r>
              <a:rPr lang="es-MX" sz="3200" dirty="0" smtClean="0">
                <a:solidFill>
                  <a:schemeClr val="bg1"/>
                </a:solidFill>
                <a:latin typeface="Arial" pitchFamily="34" charset="0"/>
                <a:cs typeface="Arial" pitchFamily="34" charset="0"/>
              </a:rPr>
              <a:t>SANTA SEDE – CIUDAD DEL VATICANO</a:t>
            </a:r>
            <a:r>
              <a:rPr lang="es-MX" sz="3200" dirty="0">
                <a:solidFill>
                  <a:schemeClr val="bg1"/>
                </a:solidFill>
              </a:rPr>
              <a:t/>
            </a:r>
            <a:br>
              <a:rPr lang="es-MX" sz="3200" dirty="0">
                <a:solidFill>
                  <a:schemeClr val="bg1"/>
                </a:solidFill>
              </a:rPr>
            </a:br>
            <a:endParaRPr lang="es-MX" sz="3200" dirty="0">
              <a:solidFill>
                <a:schemeClr val="bg1"/>
              </a:solidFill>
            </a:endParaRPr>
          </a:p>
        </p:txBody>
      </p:sp>
      <p:sp>
        <p:nvSpPr>
          <p:cNvPr id="3" name="2 Marcador de contenido"/>
          <p:cNvSpPr>
            <a:spLocks noGrp="1"/>
          </p:cNvSpPr>
          <p:nvPr>
            <p:ph idx="1"/>
          </p:nvPr>
        </p:nvSpPr>
        <p:spPr>
          <a:xfrm>
            <a:off x="457200" y="1844824"/>
            <a:ext cx="7787208" cy="1944216"/>
          </a:xfrm>
          <a:solidFill>
            <a:schemeClr val="accent6">
              <a:lumMod val="60000"/>
              <a:lumOff val="40000"/>
            </a:schemeClr>
          </a:solidFill>
        </p:spPr>
        <p:txBody>
          <a:bodyPr>
            <a:normAutofit/>
          </a:bodyPr>
          <a:lstStyle/>
          <a:p>
            <a:pPr marL="114300" lvl="0" indent="0" algn="just">
              <a:buNone/>
            </a:pPr>
            <a:r>
              <a:rPr lang="es-MX" dirty="0">
                <a:latin typeface="Arial" pitchFamily="34" charset="0"/>
                <a:cs typeface="Arial" pitchFamily="34" charset="0"/>
              </a:rPr>
              <a:t>Las concepciones varían acerca de la naturaleza de la relación que media entre ambas personas internacionales. Algunos autores pretenden aplicar ciertos esquemas generales del derecho internacional y así hablan de una </a:t>
            </a:r>
            <a:r>
              <a:rPr lang="es-MX" dirty="0" smtClean="0">
                <a:latin typeface="Arial" pitchFamily="34" charset="0"/>
                <a:cs typeface="Arial" pitchFamily="34" charset="0"/>
              </a:rPr>
              <a:t>unión personal, </a:t>
            </a:r>
            <a:r>
              <a:rPr lang="es-MX" dirty="0">
                <a:latin typeface="Arial" pitchFamily="34" charset="0"/>
                <a:cs typeface="Arial" pitchFamily="34" charset="0"/>
              </a:rPr>
              <a:t>de unión real o de una relación de vasallaje</a:t>
            </a:r>
            <a:r>
              <a:rPr lang="es-MX" dirty="0" smtClean="0">
                <a:latin typeface="Arial" pitchFamily="34" charset="0"/>
                <a:cs typeface="Arial" pitchFamily="34" charset="0"/>
              </a:rPr>
              <a:t>.</a:t>
            </a: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31</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717032"/>
            <a:ext cx="538031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26935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84784"/>
            <a:ext cx="7848872" cy="1872208"/>
          </a:xfrm>
          <a:solidFill>
            <a:schemeClr val="accent2">
              <a:lumMod val="40000"/>
              <a:lumOff val="60000"/>
            </a:schemeClr>
          </a:solidFill>
          <a:ln>
            <a:solidFill>
              <a:schemeClr val="accent1">
                <a:lumMod val="75000"/>
              </a:schemeClr>
            </a:solidFill>
          </a:ln>
        </p:spPr>
        <p:txBody>
          <a:bodyPr>
            <a:normAutofit lnSpcReduction="10000"/>
          </a:bodyPr>
          <a:lstStyle/>
          <a:p>
            <a:pPr marL="114300" indent="0" algn="just">
              <a:buNone/>
            </a:pPr>
            <a:r>
              <a:rPr lang="es-MX" sz="2400" dirty="0">
                <a:latin typeface="Arial" pitchFamily="34" charset="0"/>
                <a:cs typeface="Arial" pitchFamily="34" charset="0"/>
              </a:rPr>
              <a:t>En nuestra opinión es irrelevante el nombre que se dé a la relación entre la Santa Sede y la Ciudad del </a:t>
            </a:r>
            <a:r>
              <a:rPr lang="es-MX" sz="2400" dirty="0" smtClean="0">
                <a:latin typeface="Arial" pitchFamily="34" charset="0"/>
                <a:cs typeface="Arial" pitchFamily="34" charset="0"/>
              </a:rPr>
              <a:t>Vaticano, </a:t>
            </a:r>
            <a:r>
              <a:rPr lang="es-MX" sz="2400" dirty="0">
                <a:latin typeface="Arial" pitchFamily="34" charset="0"/>
                <a:cs typeface="Arial" pitchFamily="34" charset="0"/>
              </a:rPr>
              <a:t>el marco jurídico de la misma aparece de forma general en los artículos </a:t>
            </a:r>
            <a:r>
              <a:rPr lang="es-MX" sz="2400" dirty="0" smtClean="0">
                <a:latin typeface="Arial" pitchFamily="34" charset="0"/>
                <a:cs typeface="Arial" pitchFamily="34" charset="0"/>
              </a:rPr>
              <a:t>3° y 4° del Tratado </a:t>
            </a:r>
            <a:r>
              <a:rPr lang="es-MX" sz="2400" dirty="0">
                <a:latin typeface="Arial" pitchFamily="34" charset="0"/>
                <a:cs typeface="Arial" pitchFamily="34" charset="0"/>
              </a:rPr>
              <a:t>de Letrán los cuales establecen lo siguiente</a:t>
            </a:r>
            <a:r>
              <a:rPr lang="es-MX" sz="2400" dirty="0" smtClean="0">
                <a:latin typeface="Arial" pitchFamily="34" charset="0"/>
                <a:cs typeface="Arial" pitchFamily="34" charset="0"/>
              </a:rPr>
              <a:t>: </a:t>
            </a: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smtClean="0">
              <a:latin typeface="Arial" pitchFamily="34" charset="0"/>
              <a:cs typeface="Arial" pitchFamily="34" charset="0"/>
            </a:endParaRPr>
          </a:p>
          <a:p>
            <a:pPr algn="just">
              <a:buNone/>
            </a:pPr>
            <a:endParaRPr lang="es-MX" sz="2400" dirty="0" smtClean="0">
              <a:latin typeface="Arial" pitchFamily="34" charset="0"/>
              <a:cs typeface="Arial" pitchFamily="34" charset="0"/>
            </a:endParaRPr>
          </a:p>
          <a:p>
            <a:pPr lvl="1" algn="just">
              <a:buNone/>
            </a:pPr>
            <a:endParaRPr lang="es-MX" sz="2600" i="1" dirty="0" smtClean="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32</a:t>
            </a:fld>
            <a:endParaRPr lang="es-MX"/>
          </a:p>
        </p:txBody>
      </p:sp>
      <p:sp>
        <p:nvSpPr>
          <p:cNvPr id="4" name="1 Título"/>
          <p:cNvSpPr>
            <a:spLocks noGrp="1"/>
          </p:cNvSpPr>
          <p:nvPr>
            <p:ph type="title"/>
          </p:nvPr>
        </p:nvSpPr>
        <p:spPr>
          <a:xfrm>
            <a:off x="539552" y="476672"/>
            <a:ext cx="7776864" cy="782960"/>
          </a:xfrm>
          <a:solidFill>
            <a:schemeClr val="accent2"/>
          </a:solidFill>
          <a:ln w="38100">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SANTA SEDE – CIUDAD DEL VATICANO</a:t>
            </a:r>
            <a:endParaRPr lang="es-MX" sz="3200" dirty="0">
              <a:solidFill>
                <a:schemeClr val="bg1"/>
              </a:solidFill>
              <a:latin typeface="Arial" pitchFamily="34" charset="0"/>
              <a:cs typeface="Arial" pitchFamily="34" charset="0"/>
            </a:endParaRPr>
          </a:p>
        </p:txBody>
      </p:sp>
      <p:sp>
        <p:nvSpPr>
          <p:cNvPr id="6" name="2 Marcador de contenido"/>
          <p:cNvSpPr txBox="1">
            <a:spLocks/>
          </p:cNvSpPr>
          <p:nvPr/>
        </p:nvSpPr>
        <p:spPr>
          <a:xfrm>
            <a:off x="467544" y="3645024"/>
            <a:ext cx="4104456" cy="3024336"/>
          </a:xfrm>
          <a:prstGeom prst="rect">
            <a:avLst/>
          </a:prstGeom>
          <a:solidFill>
            <a:schemeClr val="accent2"/>
          </a:solidFill>
          <a:ln>
            <a:solidFill>
              <a:schemeClr val="accent1">
                <a:lumMod val="75000"/>
              </a:schemeClr>
            </a:solidFill>
          </a:ln>
        </p:spPr>
        <p:txBody>
          <a:bodyPr vert="horz" lIns="91440" tIns="45720" rIns="91440" bIns="45720" rtlCol="0">
            <a:normAutofit fontScale="2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7200" b="1" dirty="0" smtClean="0">
                <a:latin typeface="Arial" pitchFamily="34" charset="0"/>
                <a:cs typeface="Arial" pitchFamily="34" charset="0"/>
              </a:rPr>
              <a:t>Artículo 3°</a:t>
            </a:r>
            <a:r>
              <a:rPr lang="es-MX" sz="7200" dirty="0" smtClean="0">
                <a:latin typeface="Arial" pitchFamily="34" charset="0"/>
                <a:cs typeface="Arial" pitchFamily="34" charset="0"/>
              </a:rPr>
              <a:t>.  </a:t>
            </a:r>
            <a:r>
              <a:rPr lang="es-MX" sz="7200" dirty="0">
                <a:latin typeface="Arial" pitchFamily="34" charset="0"/>
                <a:cs typeface="Arial" pitchFamily="34" charset="0"/>
              </a:rPr>
              <a:t>Italia reconoce a la Santa Sede la plena propiedad y </a:t>
            </a:r>
            <a:r>
              <a:rPr lang="es-MX" sz="7200" dirty="0" smtClean="0">
                <a:latin typeface="Arial" pitchFamily="34" charset="0"/>
                <a:cs typeface="Arial" pitchFamily="34" charset="0"/>
              </a:rPr>
              <a:t>la </a:t>
            </a:r>
            <a:r>
              <a:rPr lang="es-MX" sz="7200" dirty="0">
                <a:latin typeface="Arial" pitchFamily="34" charset="0"/>
                <a:cs typeface="Arial" pitchFamily="34" charset="0"/>
              </a:rPr>
              <a:t>exclusiva y absoluta potestad y jurisdicción soberana sobre el Vaticano tal como actualmente está constituido por los especiales fines y con las modalidades estipuladas en el presente tratado. Los límites de dicha ciudad son los indicados en el plano que constituye el anexo primero del presente tratado del cual forma parte integrante</a:t>
            </a:r>
            <a:r>
              <a:rPr lang="es-MX" sz="4500" dirty="0">
                <a:latin typeface="Arial" pitchFamily="34" charset="0"/>
                <a:cs typeface="Arial" pitchFamily="34" charset="0"/>
              </a:rPr>
              <a:t>.</a:t>
            </a:r>
          </a:p>
          <a:p>
            <a:pPr marL="114300" indent="0" algn="just">
              <a:buNone/>
            </a:pPr>
            <a:r>
              <a:rPr lang="es-MX" sz="4500" dirty="0" smtClean="0">
                <a:latin typeface="Arial" pitchFamily="34" charset="0"/>
                <a:cs typeface="Arial" pitchFamily="34" charset="0"/>
              </a:rPr>
              <a:t> </a:t>
            </a:r>
          </a:p>
          <a:p>
            <a:pPr marL="114300" indent="0" algn="just">
              <a:buNone/>
            </a:pPr>
            <a:r>
              <a:rPr lang="es-MX" sz="2000" dirty="0" smtClean="0">
                <a:latin typeface="Arial" pitchFamily="34" charset="0"/>
                <a:cs typeface="Arial" pitchFamily="34" charset="0"/>
              </a:rPr>
              <a:t> </a:t>
            </a: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algn="just">
              <a:buFont typeface="Arial" pitchFamily="34" charset="0"/>
              <a:buNone/>
            </a:pPr>
            <a:endParaRPr lang="es-MX" sz="2400" dirty="0" smtClean="0">
              <a:latin typeface="Arial" pitchFamily="34" charset="0"/>
              <a:cs typeface="Arial" pitchFamily="34" charset="0"/>
            </a:endParaRPr>
          </a:p>
          <a:p>
            <a:pPr lvl="1" algn="just">
              <a:buFont typeface="Arial" pitchFamily="34" charset="0"/>
              <a:buNone/>
            </a:pPr>
            <a:endParaRPr lang="es-MX" sz="2600" i="1" dirty="0" smtClean="0">
              <a:latin typeface="Arial" pitchFamily="34" charset="0"/>
              <a:cs typeface="Arial" pitchFamily="34" charset="0"/>
            </a:endParaRPr>
          </a:p>
        </p:txBody>
      </p:sp>
      <p:sp>
        <p:nvSpPr>
          <p:cNvPr id="9" name="2 Marcador de contenido"/>
          <p:cNvSpPr txBox="1">
            <a:spLocks/>
          </p:cNvSpPr>
          <p:nvPr/>
        </p:nvSpPr>
        <p:spPr>
          <a:xfrm>
            <a:off x="4788024" y="3645024"/>
            <a:ext cx="3528392" cy="3024336"/>
          </a:xfrm>
          <a:prstGeom prst="rect">
            <a:avLst/>
          </a:prstGeom>
          <a:solidFill>
            <a:schemeClr val="accent2"/>
          </a:solidFill>
          <a:ln>
            <a:solidFill>
              <a:schemeClr val="accent1">
                <a:lumMod val="75000"/>
              </a:schemeClr>
            </a:solidFill>
          </a:ln>
        </p:spPr>
        <p:txBody>
          <a:bodyPr vert="horz" lIns="91440" tIns="45720" rIns="91440" bIns="45720" rtlCol="0">
            <a:normAutofit fontScale="2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7200" b="1" dirty="0" smtClean="0">
                <a:latin typeface="Arial" pitchFamily="34" charset="0"/>
                <a:cs typeface="Arial" pitchFamily="34" charset="0"/>
              </a:rPr>
              <a:t>Artículo </a:t>
            </a:r>
            <a:r>
              <a:rPr lang="es-MX" sz="7200" b="1" dirty="0">
                <a:latin typeface="Arial" pitchFamily="34" charset="0"/>
                <a:cs typeface="Arial" pitchFamily="34" charset="0"/>
              </a:rPr>
              <a:t>4°</a:t>
            </a:r>
            <a:r>
              <a:rPr lang="es-MX" sz="7200" dirty="0">
                <a:latin typeface="Arial" pitchFamily="34" charset="0"/>
                <a:cs typeface="Arial" pitchFamily="34" charset="0"/>
              </a:rPr>
              <a:t>. La soberanía y la jurisdicción exclusiva que Italia reconoce a la Santa Sede sobre la Ciudad del Vaticano supone que en la misma no puede llevarse efecto ninguna injerencia por parte del gobierno italiano y que no existe otra autoridad en ella que la de la Santa Sede.</a:t>
            </a:r>
            <a:endParaRPr lang="es-MX" sz="4500" dirty="0">
              <a:latin typeface="Arial" pitchFamily="34" charset="0"/>
              <a:cs typeface="Arial" pitchFamily="34" charset="0"/>
            </a:endParaRPr>
          </a:p>
          <a:p>
            <a:pPr marL="114300" indent="0" algn="just">
              <a:buNone/>
            </a:pPr>
            <a:r>
              <a:rPr lang="es-MX" sz="4500" dirty="0" smtClean="0">
                <a:latin typeface="Arial" pitchFamily="34" charset="0"/>
                <a:cs typeface="Arial" pitchFamily="34" charset="0"/>
              </a:rPr>
              <a:t> </a:t>
            </a:r>
          </a:p>
          <a:p>
            <a:pPr marL="114300" indent="0" algn="just">
              <a:buNone/>
            </a:pPr>
            <a:r>
              <a:rPr lang="es-MX" sz="2000" dirty="0" smtClean="0">
                <a:latin typeface="Arial" pitchFamily="34" charset="0"/>
                <a:cs typeface="Arial" pitchFamily="34" charset="0"/>
              </a:rPr>
              <a:t> </a:t>
            </a: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marL="114300" indent="0" algn="just">
              <a:buFont typeface="Arial" pitchFamily="34" charset="0"/>
              <a:buNone/>
            </a:pPr>
            <a:endParaRPr lang="es-MX" sz="2400" dirty="0" smtClean="0">
              <a:latin typeface="Arial" pitchFamily="34" charset="0"/>
              <a:cs typeface="Arial" pitchFamily="34" charset="0"/>
            </a:endParaRPr>
          </a:p>
          <a:p>
            <a:pPr algn="just">
              <a:buFont typeface="Arial" pitchFamily="34" charset="0"/>
              <a:buNone/>
            </a:pPr>
            <a:endParaRPr lang="es-MX" sz="2400" dirty="0" smtClean="0">
              <a:latin typeface="Arial" pitchFamily="34" charset="0"/>
              <a:cs typeface="Arial" pitchFamily="34" charset="0"/>
            </a:endParaRPr>
          </a:p>
          <a:p>
            <a:pPr lvl="1" algn="just">
              <a:buFont typeface="Arial" pitchFamily="34" charset="0"/>
              <a:buNone/>
            </a:pPr>
            <a:endParaRPr lang="es-MX" sz="2600" i="1" dirty="0" smtClean="0">
              <a:latin typeface="Arial" pitchFamily="34" charset="0"/>
              <a:cs typeface="Arial" pitchFamily="34" charset="0"/>
            </a:endParaRPr>
          </a:p>
        </p:txBody>
      </p:sp>
    </p:spTree>
    <p:extLst>
      <p:ext uri="{BB962C8B-B14F-4D97-AF65-F5344CB8AC3E}">
        <p14:creationId xmlns:p14="http://schemas.microsoft.com/office/powerpoint/2010/main" val="9646696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304800" y="5410200"/>
            <a:ext cx="8011616" cy="1162072"/>
          </a:xfrm>
          <a:solidFill>
            <a:schemeClr val="accent3">
              <a:lumMod val="75000"/>
            </a:schemeClr>
          </a:solidFill>
        </p:spPr>
        <p:txBody>
          <a:bodyPr>
            <a:normAutofit/>
          </a:bodyPr>
          <a:lstStyle/>
          <a:p>
            <a:pPr algn="just"/>
            <a:r>
              <a:rPr lang="es-MX" sz="2000" dirty="0" smtClean="0">
                <a:solidFill>
                  <a:schemeClr val="bg1"/>
                </a:solidFill>
              </a:rPr>
              <a:t>A</a:t>
            </a:r>
            <a:r>
              <a:rPr lang="es-MX" sz="2000" cap="none" dirty="0" smtClean="0">
                <a:solidFill>
                  <a:schemeClr val="bg1"/>
                </a:solidFill>
              </a:rPr>
              <a:t>unque los dos nombres</a:t>
            </a:r>
            <a:r>
              <a:rPr lang="es-MX" sz="2000" dirty="0" smtClean="0">
                <a:solidFill>
                  <a:schemeClr val="bg1"/>
                </a:solidFill>
              </a:rPr>
              <a:t>  C</a:t>
            </a:r>
            <a:r>
              <a:rPr lang="es-MX" sz="2000" cap="none" dirty="0" smtClean="0">
                <a:solidFill>
                  <a:schemeClr val="bg1"/>
                </a:solidFill>
              </a:rPr>
              <a:t>iudad del Vaticano y Santa Sede se utilizan como si fueran equivalentes , el primero se refiere al estado independiente y a su territorio,  mientras que el segundo se refiere a la institución que dirige la Iglesia.</a:t>
            </a:r>
            <a:endParaRPr lang="es-MX" sz="2000" dirty="0">
              <a:solidFill>
                <a:schemeClr val="bg1"/>
              </a:solidFill>
            </a:endParaRPr>
          </a:p>
        </p:txBody>
      </p:sp>
      <p:sp>
        <p:nvSpPr>
          <p:cNvPr id="8" name="7 Marcador de texto"/>
          <p:cNvSpPr>
            <a:spLocks noGrp="1"/>
          </p:cNvSpPr>
          <p:nvPr>
            <p:ph type="body" idx="1"/>
          </p:nvPr>
        </p:nvSpPr>
        <p:spPr>
          <a:xfrm>
            <a:off x="457200" y="404664"/>
            <a:ext cx="3657600" cy="639762"/>
          </a:xfrm>
        </p:spPr>
        <p:txBody>
          <a:bodyPr>
            <a:normAutofit/>
          </a:bodyPr>
          <a:lstStyle/>
          <a:p>
            <a:pPr algn="ctr"/>
            <a:r>
              <a:rPr lang="es-MX" sz="2800" dirty="0" smtClean="0">
                <a:solidFill>
                  <a:schemeClr val="accent3">
                    <a:lumMod val="50000"/>
                  </a:schemeClr>
                </a:solidFill>
              </a:rPr>
              <a:t>CIUDAD DEL VATICANO</a:t>
            </a:r>
            <a:endParaRPr lang="es-MX" sz="2800" dirty="0">
              <a:solidFill>
                <a:schemeClr val="accent3">
                  <a:lumMod val="50000"/>
                </a:schemeClr>
              </a:solidFill>
            </a:endParaRPr>
          </a:p>
        </p:txBody>
      </p:sp>
      <p:sp>
        <p:nvSpPr>
          <p:cNvPr id="10" name="9 Marcador de texto"/>
          <p:cNvSpPr>
            <a:spLocks noGrp="1"/>
          </p:cNvSpPr>
          <p:nvPr>
            <p:ph type="body" sz="half" idx="3"/>
          </p:nvPr>
        </p:nvSpPr>
        <p:spPr>
          <a:xfrm>
            <a:off x="4355976" y="332656"/>
            <a:ext cx="3657600" cy="639762"/>
          </a:xfrm>
        </p:spPr>
        <p:txBody>
          <a:bodyPr>
            <a:normAutofit/>
          </a:bodyPr>
          <a:lstStyle/>
          <a:p>
            <a:pPr algn="ctr"/>
            <a:r>
              <a:rPr lang="es-MX" sz="2800" dirty="0" smtClean="0">
                <a:solidFill>
                  <a:schemeClr val="accent3">
                    <a:lumMod val="50000"/>
                  </a:schemeClr>
                </a:solidFill>
              </a:rPr>
              <a:t>SANTA SEDE</a:t>
            </a:r>
            <a:endParaRPr lang="es-MX" sz="2800" dirty="0">
              <a:solidFill>
                <a:schemeClr val="accent3">
                  <a:lumMod val="50000"/>
                </a:schemeClr>
              </a:solidFill>
            </a:endParaRPr>
          </a:p>
        </p:txBody>
      </p:sp>
      <p:sp>
        <p:nvSpPr>
          <p:cNvPr id="9" name="8 Marcador de contenido"/>
          <p:cNvSpPr>
            <a:spLocks noGrp="1"/>
          </p:cNvSpPr>
          <p:nvPr>
            <p:ph sz="quarter" idx="2"/>
          </p:nvPr>
        </p:nvSpPr>
        <p:spPr>
          <a:xfrm>
            <a:off x="457200" y="1268760"/>
            <a:ext cx="3657600" cy="3951288"/>
          </a:xfrm>
          <a:solidFill>
            <a:schemeClr val="accent3">
              <a:lumMod val="40000"/>
              <a:lumOff val="60000"/>
            </a:schemeClr>
          </a:solidFill>
          <a:ln w="28575">
            <a:solidFill>
              <a:schemeClr val="accent3">
                <a:lumMod val="50000"/>
              </a:schemeClr>
            </a:solidFill>
          </a:ln>
        </p:spPr>
        <p:txBody>
          <a:bodyPr>
            <a:normAutofit fontScale="92500" lnSpcReduction="10000"/>
          </a:bodyPr>
          <a:lstStyle/>
          <a:p>
            <a:r>
              <a:rPr lang="es-MX" dirty="0" smtClean="0"/>
              <a:t>El Papa es el jefe del Estado del Vaticano.</a:t>
            </a:r>
          </a:p>
          <a:p>
            <a:r>
              <a:rPr lang="es-MX" dirty="0" smtClean="0"/>
              <a:t>La Ciudad del Vaticano alberga a la Santa Sede.</a:t>
            </a:r>
          </a:p>
          <a:p>
            <a:r>
              <a:rPr lang="es-MX" dirty="0" smtClean="0"/>
              <a:t>El Vaticano no posee representación diplomática ni consular propia.</a:t>
            </a:r>
          </a:p>
          <a:p>
            <a:r>
              <a:rPr lang="es-MX" dirty="0" smtClean="0"/>
              <a:t>La Ciudad del Vaticano no es miembro de la Organización de las Naciones Unidas.</a:t>
            </a:r>
            <a:endParaRPr lang="es-MX" dirty="0"/>
          </a:p>
        </p:txBody>
      </p:sp>
      <p:sp>
        <p:nvSpPr>
          <p:cNvPr id="11" name="10 Marcador de contenido"/>
          <p:cNvSpPr>
            <a:spLocks noGrp="1"/>
          </p:cNvSpPr>
          <p:nvPr>
            <p:ph sz="quarter" idx="4"/>
          </p:nvPr>
        </p:nvSpPr>
        <p:spPr>
          <a:xfrm>
            <a:off x="4419600" y="1268760"/>
            <a:ext cx="3657600" cy="3951288"/>
          </a:xfrm>
          <a:solidFill>
            <a:schemeClr val="accent3">
              <a:lumMod val="40000"/>
              <a:lumOff val="60000"/>
            </a:schemeClr>
          </a:solidFill>
          <a:ln w="28575">
            <a:solidFill>
              <a:schemeClr val="accent3">
                <a:lumMod val="50000"/>
              </a:schemeClr>
            </a:solidFill>
          </a:ln>
        </p:spPr>
        <p:txBody>
          <a:bodyPr>
            <a:normAutofit fontScale="92500" lnSpcReduction="10000"/>
          </a:bodyPr>
          <a:lstStyle/>
          <a:p>
            <a:r>
              <a:rPr lang="es-MX" dirty="0" smtClean="0"/>
              <a:t>El Papa es la cabeza suprema de la Iglesia Católica.</a:t>
            </a:r>
          </a:p>
          <a:p>
            <a:r>
              <a:rPr lang="es-MX" dirty="0" smtClean="0"/>
              <a:t>La Santa Sede es la máxima institución de la Iglesia.</a:t>
            </a:r>
          </a:p>
          <a:p>
            <a:r>
              <a:rPr lang="es-MX" dirty="0" smtClean="0"/>
              <a:t>La Santa Sede se encarga de las relaciones diplomáticas.</a:t>
            </a:r>
          </a:p>
          <a:p>
            <a:r>
              <a:rPr lang="es-MX" dirty="0" smtClean="0"/>
              <a:t>La Santa Sede es observador permanente de las Naciones Unidas.</a:t>
            </a:r>
            <a:endParaRPr lang="es-MX"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33</a:t>
            </a:fld>
            <a:endParaRPr lang="es-MX"/>
          </a:p>
        </p:txBody>
      </p:sp>
    </p:spTree>
    <p:extLst>
      <p:ext uri="{BB962C8B-B14F-4D97-AF65-F5344CB8AC3E}">
        <p14:creationId xmlns:p14="http://schemas.microsoft.com/office/powerpoint/2010/main" val="2755315572"/>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51520" y="1052736"/>
            <a:ext cx="7992888" cy="5589240"/>
          </a:xfrm>
          <a:solidFill>
            <a:schemeClr val="accent4">
              <a:lumMod val="20000"/>
              <a:lumOff val="80000"/>
            </a:schemeClr>
          </a:solidFill>
          <a:ln>
            <a:solidFill>
              <a:schemeClr val="accent1">
                <a:lumMod val="75000"/>
              </a:schemeClr>
            </a:solidFill>
          </a:ln>
        </p:spPr>
        <p:txBody>
          <a:bodyPr>
            <a:normAutofit fontScale="25000" lnSpcReduction="20000"/>
          </a:bodyPr>
          <a:lstStyle/>
          <a:p>
            <a:pPr marL="114300" lvl="0" indent="0">
              <a:lnSpc>
                <a:spcPct val="150000"/>
              </a:lnSpc>
              <a:buNone/>
            </a:pPr>
            <a:endParaRPr lang="es-ES" sz="2400" dirty="0" smtClean="0"/>
          </a:p>
          <a:p>
            <a:pPr marL="114300" lvl="0" indent="0" algn="just">
              <a:lnSpc>
                <a:spcPct val="150000"/>
              </a:lnSpc>
              <a:buNone/>
            </a:pPr>
            <a:r>
              <a:rPr lang="es-ES" sz="6400" dirty="0" smtClean="0">
                <a:latin typeface="Arial" pitchFamily="34" charset="0"/>
                <a:cs typeface="Arial" pitchFamily="34" charset="0"/>
              </a:rPr>
              <a:t>Es </a:t>
            </a:r>
            <a:r>
              <a:rPr lang="es-ES" sz="6400" dirty="0">
                <a:latin typeface="Arial" pitchFamily="34" charset="0"/>
                <a:cs typeface="Arial" pitchFamily="34" charset="0"/>
              </a:rPr>
              <a:t>sujeto de Derecho Internacional Público todo ente físico o jurídico que tenga derechos u obligaciones derivados de una norma jurídica internacional</a:t>
            </a:r>
            <a:r>
              <a:rPr lang="es-ES" sz="6400" dirty="0" smtClean="0">
                <a:latin typeface="Arial" pitchFamily="34" charset="0"/>
                <a:cs typeface="Arial" pitchFamily="34" charset="0"/>
              </a:rPr>
              <a:t>.</a:t>
            </a:r>
          </a:p>
          <a:p>
            <a:pPr marL="114300" lvl="0" indent="0" algn="just">
              <a:lnSpc>
                <a:spcPct val="150000"/>
              </a:lnSpc>
              <a:buNone/>
            </a:pPr>
            <a:endParaRPr lang="es-ES" sz="6400" dirty="0" smtClean="0">
              <a:latin typeface="Arial" pitchFamily="34" charset="0"/>
              <a:cs typeface="Arial" pitchFamily="34" charset="0"/>
            </a:endParaRPr>
          </a:p>
          <a:p>
            <a:pPr marL="114300" lvl="0" indent="0" algn="just">
              <a:lnSpc>
                <a:spcPct val="150000"/>
              </a:lnSpc>
              <a:buNone/>
            </a:pPr>
            <a:r>
              <a:rPr lang="es-ES" sz="6400" dirty="0" smtClean="0">
                <a:latin typeface="Arial" pitchFamily="34" charset="0"/>
                <a:cs typeface="Arial" pitchFamily="34" charset="0"/>
              </a:rPr>
              <a:t>Los </a:t>
            </a:r>
            <a:r>
              <a:rPr lang="es-ES" sz="6400" dirty="0">
                <a:latin typeface="Arial" pitchFamily="34" charset="0"/>
                <a:cs typeface="Arial" pitchFamily="34" charset="0"/>
              </a:rPr>
              <a:t>sujetos atípicos del derecho internacional. son sujetos que se apartan del modelo Estado y que, por lo mismo, son denominados atípicos</a:t>
            </a:r>
            <a:r>
              <a:rPr lang="es-ES" sz="6400" dirty="0" smtClean="0">
                <a:latin typeface="Arial" pitchFamily="34" charset="0"/>
                <a:cs typeface="Arial" pitchFamily="34" charset="0"/>
              </a:rPr>
              <a:t>.</a:t>
            </a:r>
          </a:p>
          <a:p>
            <a:pPr marL="114300" lvl="0" indent="0" algn="just">
              <a:lnSpc>
                <a:spcPct val="150000"/>
              </a:lnSpc>
              <a:buNone/>
            </a:pPr>
            <a:endParaRPr lang="es-ES" sz="6400" dirty="0" smtClean="0">
              <a:latin typeface="Arial" pitchFamily="34" charset="0"/>
              <a:cs typeface="Arial" pitchFamily="34" charset="0"/>
            </a:endParaRPr>
          </a:p>
          <a:p>
            <a:pPr marL="114300" lvl="0" indent="0" algn="just">
              <a:lnSpc>
                <a:spcPct val="150000"/>
              </a:lnSpc>
              <a:buNone/>
            </a:pPr>
            <a:r>
              <a:rPr lang="es-MX" sz="6400" dirty="0" smtClean="0">
                <a:latin typeface="Arial" pitchFamily="34" charset="0"/>
                <a:cs typeface="Arial" pitchFamily="34" charset="0"/>
              </a:rPr>
              <a:t>Actualmente </a:t>
            </a:r>
            <a:r>
              <a:rPr lang="es-MX" sz="6400" dirty="0">
                <a:latin typeface="Arial" pitchFamily="34" charset="0"/>
                <a:cs typeface="Arial" pitchFamily="34" charset="0"/>
              </a:rPr>
              <a:t>la Santa Sede goza de una personalidad jurídica internacional al ejercer el derecho de legación, participar en la celebración de los tratados internacionales y otros negocios jurídicos internacionales  como los concordatos</a:t>
            </a:r>
            <a:r>
              <a:rPr lang="es-MX" sz="6400" dirty="0" smtClean="0">
                <a:latin typeface="Arial" pitchFamily="34" charset="0"/>
                <a:cs typeface="Arial" pitchFamily="34" charset="0"/>
              </a:rPr>
              <a:t>.</a:t>
            </a:r>
          </a:p>
          <a:p>
            <a:pPr marL="114300" lvl="0" indent="0" algn="just">
              <a:lnSpc>
                <a:spcPct val="150000"/>
              </a:lnSpc>
              <a:buNone/>
            </a:pPr>
            <a:endParaRPr lang="es-MX" sz="6400" dirty="0">
              <a:latin typeface="Arial" pitchFamily="34" charset="0"/>
              <a:cs typeface="Arial" pitchFamily="34" charset="0"/>
            </a:endParaRPr>
          </a:p>
          <a:p>
            <a:pPr marL="114300" lvl="0" indent="0" algn="just">
              <a:lnSpc>
                <a:spcPct val="150000"/>
              </a:lnSpc>
              <a:buNone/>
            </a:pPr>
            <a:r>
              <a:rPr lang="es-MX" sz="6400" dirty="0" smtClean="0">
                <a:latin typeface="Arial" pitchFamily="34" charset="0"/>
                <a:cs typeface="Arial" pitchFamily="34" charset="0"/>
              </a:rPr>
              <a:t>El </a:t>
            </a:r>
            <a:r>
              <a:rPr lang="es-MX" sz="6400" dirty="0">
                <a:latin typeface="Arial" pitchFamily="34" charset="0"/>
                <a:cs typeface="Arial" pitchFamily="34" charset="0"/>
              </a:rPr>
              <a:t>Estado de la Ciudad del Vaticano alberga la Santa Sede, máxima institución de gobierno de la Iglesia Católica. Aunque los dos nombres «Ciudad del Vaticano» y «Santa Sede» se utilizan a menudo como si fueran equivalentes, el primero se refiere al estado independiente y a su territorio, mientras que el segundo se refiere a la institución que dirige la Iglesia y que tiene personalidad jurídica propia (de Derecho internacional).</a:t>
            </a:r>
          </a:p>
          <a:p>
            <a:pPr marL="114300" lvl="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500034" y="332656"/>
            <a:ext cx="3639918" cy="792088"/>
          </a:xfrm>
          <a:solidFill>
            <a:schemeClr val="accent4"/>
          </a:solidFill>
          <a:ln>
            <a:solidFill>
              <a:schemeClr val="accent1">
                <a:lumMod val="75000"/>
              </a:schemeClr>
            </a:solidFill>
          </a:ln>
        </p:spPr>
        <p:txBody>
          <a:bodyPr>
            <a:normAutofit/>
          </a:bodyPr>
          <a:lstStyle/>
          <a:p>
            <a:pPr algn="ctr"/>
            <a:r>
              <a:rPr lang="es-MX" sz="3200" dirty="0" smtClean="0">
                <a:solidFill>
                  <a:schemeClr val="bg1"/>
                </a:solidFill>
                <a:latin typeface="Arial" pitchFamily="34" charset="0"/>
                <a:cs typeface="Arial" pitchFamily="34" charset="0"/>
              </a:rPr>
              <a:t>CONCLUSIONES   </a:t>
            </a:r>
            <a:endParaRPr lang="es-MX" sz="3200" dirty="0">
              <a:solidFill>
                <a:schemeClr val="bg1"/>
              </a:solidFill>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34</a:t>
            </a:fld>
            <a:endParaRPr lang="es-MX"/>
          </a:p>
        </p:txBody>
      </p:sp>
    </p:spTree>
    <p:extLst>
      <p:ext uri="{BB962C8B-B14F-4D97-AF65-F5344CB8AC3E}">
        <p14:creationId xmlns:p14="http://schemas.microsoft.com/office/powerpoint/2010/main" val="10054776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3063284" cy="840156"/>
          </a:xfrm>
          <a:solidFill>
            <a:schemeClr val="accent1">
              <a:lumMod val="75000"/>
            </a:schemeClr>
          </a:solidFill>
        </p:spPr>
        <p:txBody>
          <a:bodyPr>
            <a:normAutofit/>
          </a:bodyPr>
          <a:lstStyle/>
          <a:p>
            <a:r>
              <a:rPr lang="es-MX" sz="3200" b="1" dirty="0" smtClean="0">
                <a:solidFill>
                  <a:schemeClr val="bg1"/>
                </a:solidFill>
                <a:latin typeface="Arial" pitchFamily="34" charset="0"/>
                <a:cs typeface="Arial" pitchFamily="34" charset="0"/>
              </a:rPr>
              <a:t>REFERENCIAS</a:t>
            </a:r>
            <a:endParaRPr lang="es-MX" sz="3200" b="1" dirty="0">
              <a:solidFill>
                <a:schemeClr val="bg1"/>
              </a:solidFill>
              <a:latin typeface="Arial" pitchFamily="34" charset="0"/>
              <a:cs typeface="Arial" pitchFamily="34" charset="0"/>
            </a:endParaRPr>
          </a:p>
        </p:txBody>
      </p:sp>
      <p:sp>
        <p:nvSpPr>
          <p:cNvPr id="3" name="2 Marcador de contenido"/>
          <p:cNvSpPr>
            <a:spLocks noGrp="1"/>
          </p:cNvSpPr>
          <p:nvPr>
            <p:ph idx="1"/>
          </p:nvPr>
        </p:nvSpPr>
        <p:spPr>
          <a:xfrm>
            <a:off x="457200" y="1484784"/>
            <a:ext cx="7859216" cy="4896544"/>
          </a:xfrm>
          <a:ln w="38100">
            <a:solidFill>
              <a:schemeClr val="accent1">
                <a:lumMod val="75000"/>
              </a:schemeClr>
            </a:solidFill>
          </a:ln>
        </p:spPr>
        <p:txBody>
          <a:bodyPr>
            <a:normAutofit fontScale="92500" lnSpcReduction="10000"/>
          </a:bodyPr>
          <a:lstStyle/>
          <a:p>
            <a:r>
              <a:rPr lang="es-ES" sz="1800" dirty="0"/>
              <a:t>Arellano, C. (2009). Primer curso de </a:t>
            </a:r>
            <a:r>
              <a:rPr lang="es-MX" sz="1800" dirty="0"/>
              <a:t>derecho internacional público. 7ª. Edición. Editorial Porrúa. México.</a:t>
            </a:r>
          </a:p>
          <a:p>
            <a:r>
              <a:rPr lang="es-ES" sz="1800" dirty="0"/>
              <a:t>Castro, J. y C. </a:t>
            </a:r>
            <a:r>
              <a:rPr lang="es-ES" sz="1800" dirty="0" err="1"/>
              <a:t>Agramón</a:t>
            </a:r>
            <a:r>
              <a:rPr lang="es-ES" sz="1800" dirty="0"/>
              <a:t> (2010). Diccionario de </a:t>
            </a:r>
            <a:r>
              <a:rPr lang="es-MX" sz="1800" dirty="0"/>
              <a:t>Derecho Internacional Público. 2ª. Edición. Oxford </a:t>
            </a:r>
            <a:r>
              <a:rPr lang="es-MX" sz="1800" dirty="0" err="1"/>
              <a:t>University</a:t>
            </a:r>
            <a:r>
              <a:rPr lang="es-MX" sz="1800" dirty="0"/>
              <a:t> </a:t>
            </a:r>
            <a:r>
              <a:rPr lang="es-MX" sz="1800" dirty="0" err="1"/>
              <a:t>Press</a:t>
            </a:r>
            <a:r>
              <a:rPr lang="es-MX" sz="1800" dirty="0"/>
              <a:t>. </a:t>
            </a:r>
            <a:r>
              <a:rPr lang="es-MX" sz="1800" dirty="0" err="1"/>
              <a:t>Méxcio</a:t>
            </a:r>
            <a:r>
              <a:rPr lang="es-MX" sz="1800" dirty="0"/>
              <a:t>.</a:t>
            </a:r>
          </a:p>
          <a:p>
            <a:r>
              <a:rPr lang="es-ES" sz="1800" dirty="0"/>
              <a:t>Constitución Política de los Estados Unidos Mexicanos.</a:t>
            </a:r>
            <a:endParaRPr lang="es-MX" sz="1800" dirty="0"/>
          </a:p>
          <a:p>
            <a:r>
              <a:rPr lang="es-ES" sz="1800" dirty="0"/>
              <a:t>Corzo, V. y E. Corzo (2012). La aplicación del Derecho Internacional en México: una visión crítica. Instituto Nacional de Ciencias Penales: Instituto Matías Romero. 1ª. Edición México.</a:t>
            </a:r>
            <a:endParaRPr lang="es-MX" sz="1800" dirty="0"/>
          </a:p>
          <a:p>
            <a:r>
              <a:rPr lang="es-ES" sz="1800" dirty="0"/>
              <a:t>Gómez-Robledo, A. (2008). </a:t>
            </a:r>
            <a:r>
              <a:rPr lang="es-MX" sz="1800" dirty="0"/>
              <a:t>Derecho Internacional: temas selectos. 5ª. Edición. Universidad Nacional Autónoma de México. México.</a:t>
            </a:r>
          </a:p>
          <a:p>
            <a:r>
              <a:rPr lang="es-ES" sz="1800" dirty="0"/>
              <a:t>Moreno, J. Barrena, G. y F. López (2011). </a:t>
            </a:r>
            <a:r>
              <a:rPr lang="es-MX" sz="1800" dirty="0"/>
              <a:t>Derecho Internacional Público. 1ª. Edición. Oxford </a:t>
            </a:r>
            <a:r>
              <a:rPr lang="es-MX" sz="1800" dirty="0" err="1"/>
              <a:t>University</a:t>
            </a:r>
            <a:r>
              <a:rPr lang="es-MX" sz="1800" dirty="0"/>
              <a:t> </a:t>
            </a:r>
            <a:r>
              <a:rPr lang="es-MX" sz="1800" dirty="0" err="1"/>
              <a:t>Press</a:t>
            </a:r>
            <a:r>
              <a:rPr lang="es-MX" sz="1800" dirty="0"/>
              <a:t>. México.</a:t>
            </a:r>
          </a:p>
          <a:p>
            <a:r>
              <a:rPr lang="es-MX" sz="1800" dirty="0"/>
              <a:t>Ortiz, L. (2004). Derecho Internacional Público. Colección de Textos Jurídicos Universitarios. Oxford </a:t>
            </a:r>
            <a:r>
              <a:rPr lang="es-MX" sz="1800" dirty="0" err="1"/>
              <a:t>University</a:t>
            </a:r>
            <a:r>
              <a:rPr lang="es-MX" sz="1800" dirty="0"/>
              <a:t> </a:t>
            </a:r>
            <a:r>
              <a:rPr lang="es-MX" sz="1800" dirty="0" err="1"/>
              <a:t>Press</a:t>
            </a:r>
            <a:r>
              <a:rPr lang="es-MX" sz="1800" dirty="0"/>
              <a:t>. México. </a:t>
            </a:r>
          </a:p>
          <a:p>
            <a:r>
              <a:rPr lang="es-MX" sz="1800" dirty="0"/>
              <a:t>Sepúlveda, C. (2009). Derecho Internacional. Editorial Porrúa. 26ª edición. México.</a:t>
            </a:r>
          </a:p>
          <a:p>
            <a:r>
              <a:rPr lang="es-MX" sz="1800" dirty="0" err="1"/>
              <a:t>Seara</a:t>
            </a:r>
            <a:r>
              <a:rPr lang="es-MX" sz="1800" dirty="0"/>
              <a:t>, M. (2012). Derecho Internacional Público. 24ª. Edición. Editorial Porrúa. México.</a:t>
            </a:r>
          </a:p>
          <a:p>
            <a:pPr algn="just"/>
            <a:r>
              <a:rPr lang="es-MX" sz="1800" dirty="0">
                <a:cs typeface="Arial" pitchFamily="34" charset="0"/>
              </a:rPr>
              <a:t>Organización de las Naciones Unidas. http://www.un.org/es/ </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35</a:t>
            </a:fld>
            <a:endParaRPr lang="es-MX"/>
          </a:p>
        </p:txBody>
      </p:sp>
    </p:spTree>
    <p:extLst>
      <p:ext uri="{BB962C8B-B14F-4D97-AF65-F5344CB8AC3E}">
        <p14:creationId xmlns:p14="http://schemas.microsoft.com/office/powerpoint/2010/main" val="9484084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2936" y="188640"/>
            <a:ext cx="2857496" cy="936104"/>
          </a:xfrm>
        </p:spPr>
        <p:txBody>
          <a:bodyPr>
            <a:normAutofit fontScale="90000"/>
          </a:bodyPr>
          <a:lstStyle/>
          <a:p>
            <a:pPr algn="r"/>
            <a:r>
              <a:rPr lang="es-ES" sz="3100" dirty="0" smtClean="0"/>
              <a:t/>
            </a:r>
            <a:br>
              <a:rPr lang="es-ES" sz="3100" dirty="0" smtClean="0"/>
            </a:br>
            <a:r>
              <a:rPr lang="es-ES" sz="2200" dirty="0" smtClean="0">
                <a:solidFill>
                  <a:schemeClr val="accent1">
                    <a:lumMod val="75000"/>
                  </a:schemeClr>
                </a:solidFill>
              </a:rPr>
              <a:t>F</a:t>
            </a:r>
            <a:r>
              <a:rPr lang="es-ES" sz="1800" dirty="0" smtClean="0">
                <a:solidFill>
                  <a:schemeClr val="accent1">
                    <a:lumMod val="75000"/>
                  </a:schemeClr>
                </a:solidFill>
              </a:rPr>
              <a:t>ACULTAD DE ECONOMÍA</a:t>
            </a:r>
            <a:br>
              <a:rPr lang="es-ES" sz="1800" dirty="0" smtClean="0">
                <a:solidFill>
                  <a:schemeClr val="accent1">
                    <a:lumMod val="75000"/>
                  </a:schemeClr>
                </a:solidFill>
              </a:rPr>
            </a:br>
            <a:r>
              <a:rPr lang="es-ES" sz="1800" dirty="0" smtClean="0">
                <a:solidFill>
                  <a:schemeClr val="accent1">
                    <a:lumMod val="75000"/>
                  </a:schemeClr>
                </a:solidFill>
              </a:rPr>
              <a:t>RELACIONES ECONÓMICAS INTERNACIONALES</a:t>
            </a:r>
            <a:r>
              <a:rPr lang="es-ES" dirty="0" smtClean="0">
                <a:solidFill>
                  <a:schemeClr val="accent3">
                    <a:lumMod val="50000"/>
                  </a:schemeClr>
                </a:solidFill>
              </a:rPr>
              <a:t/>
            </a:r>
            <a:br>
              <a:rPr lang="es-ES" dirty="0" smtClean="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36</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755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4644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150152612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2936" y="188640"/>
            <a:ext cx="2857496" cy="720080"/>
          </a:xfrm>
        </p:spPr>
        <p:txBody>
          <a:bodyPr>
            <a:normAutofit fontScale="90000"/>
          </a:bodyPr>
          <a:lstStyle/>
          <a:p>
            <a:pPr algn="r"/>
            <a:r>
              <a:rPr lang="es-ES" sz="3100" dirty="0" smtClean="0"/>
              <a:t/>
            </a:r>
            <a:br>
              <a:rPr lang="es-ES" sz="3100" dirty="0" smtClean="0"/>
            </a:br>
            <a:r>
              <a:rPr lang="es-ES" sz="2000" dirty="0" smtClean="0">
                <a:solidFill>
                  <a:schemeClr val="tx1">
                    <a:lumMod val="75000"/>
                    <a:lumOff val="25000"/>
                  </a:schemeClr>
                </a:solidFill>
              </a:rPr>
              <a:t>F</a:t>
            </a:r>
            <a:r>
              <a:rPr lang="es-ES" sz="1600" dirty="0" smtClean="0">
                <a:solidFill>
                  <a:schemeClr val="tx1">
                    <a:lumMod val="75000"/>
                    <a:lumOff val="25000"/>
                  </a:schemeClr>
                </a:solidFill>
              </a:rPr>
              <a:t>ACULTAD DE ECONOMÍA</a:t>
            </a:r>
            <a:br>
              <a:rPr lang="es-ES" sz="1600" dirty="0" smtClean="0">
                <a:solidFill>
                  <a:schemeClr val="tx1">
                    <a:lumMod val="75000"/>
                    <a:lumOff val="25000"/>
                  </a:schemeClr>
                </a:solidFill>
              </a:rPr>
            </a:br>
            <a:r>
              <a:rPr lang="es-ES" sz="1600" dirty="0" smtClean="0">
                <a:solidFill>
                  <a:schemeClr val="tx1">
                    <a:lumMod val="75000"/>
                    <a:lumOff val="25000"/>
                  </a:schemeClr>
                </a:solidFill>
              </a:rPr>
              <a:t>RELACIONES ECONÓMICAS INTERNACIONALES</a:t>
            </a: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a:t>
            </a:fld>
            <a:endParaRPr lang="es-MX" dirty="0">
              <a:solidFill>
                <a:schemeClr val="bg1"/>
              </a:solidFill>
            </a:endParaRPr>
          </a:p>
        </p:txBody>
      </p:sp>
      <p:pic>
        <p:nvPicPr>
          <p:cNvPr id="4"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533664" y="1007152"/>
            <a:ext cx="7987763" cy="3200876"/>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smtClean="0">
                <a:ln>
                  <a:solidFill>
                    <a:prstClr val="black">
                      <a:lumMod val="65000"/>
                      <a:lumOff val="35000"/>
                    </a:prstClr>
                  </a:solidFill>
                </a:ln>
                <a:solidFill>
                  <a:schemeClr val="tx2">
                    <a:lumMod val="75000"/>
                  </a:schemeClr>
                </a:solidFill>
                <a:latin typeface="Verdana" pitchFamily="34" charset="0"/>
                <a:ea typeface="Times New Roman" pitchFamily="18" charset="0"/>
                <a:cs typeface="Times New Roman" pitchFamily="18" charset="0"/>
              </a:rPr>
              <a:t>GUIÓN EXPLICATIVO.</a:t>
            </a:r>
          </a:p>
          <a:p>
            <a:pPr fontAlgn="base">
              <a:spcBef>
                <a:spcPct val="0"/>
              </a:spcBef>
              <a:spcAft>
                <a:spcPct val="0"/>
              </a:spcAft>
            </a:pPr>
            <a:endParaRPr lang="es-MX" sz="2400" b="1" dirty="0">
              <a:ln>
                <a:solidFill>
                  <a:prstClr val="black">
                    <a:lumMod val="65000"/>
                    <a:lumOff val="35000"/>
                  </a:prstClr>
                </a:solidFill>
              </a:ln>
              <a:solidFill>
                <a:srgbClr val="4F81BD">
                  <a:lumMod val="50000"/>
                </a:srgb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smtClean="0">
                <a:ln>
                  <a:solidFill>
                    <a:prstClr val="black">
                      <a:lumMod val="65000"/>
                      <a:lumOff val="35000"/>
                    </a:prstClr>
                  </a:solidFill>
                </a:ln>
                <a:solidFill>
                  <a:schemeClr val="tx1">
                    <a:lumMod val="75000"/>
                    <a:lumOff val="25000"/>
                  </a:schemeClr>
                </a:solidFill>
                <a:latin typeface="Verdana" pitchFamily="34" charset="0"/>
                <a:ea typeface="Times New Roman" pitchFamily="18" charset="0"/>
                <a:cs typeface="Times New Roman" pitchFamily="18" charset="0"/>
              </a:rPr>
              <a:t>Propósito de la Unidad de Aprendizaje.</a:t>
            </a:r>
            <a:endParaRPr lang="es-MX" sz="1600" b="1" dirty="0" smtClean="0">
              <a:ln>
                <a:solidFill>
                  <a:prstClr val="black">
                    <a:lumMod val="65000"/>
                    <a:lumOff val="35000"/>
                  </a:prstClr>
                </a:solidFill>
              </a:ln>
              <a:solidFill>
                <a:schemeClr val="tx1">
                  <a:lumMod val="75000"/>
                  <a:lumOff val="25000"/>
                </a:scheme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1000" b="1" dirty="0" smtClean="0">
                <a:solidFill>
                  <a:srgbClr val="4F81BD">
                    <a:lumMod val="50000"/>
                  </a:srgbClr>
                </a:solidFill>
                <a:latin typeface="Verdana" pitchFamily="34" charset="0"/>
                <a:ea typeface="Times New Roman" pitchFamily="18" charset="0"/>
                <a:cs typeface="Arial" pitchFamily="34" charset="0"/>
              </a:rPr>
              <a:t>.</a:t>
            </a:r>
            <a:r>
              <a:rPr lang="es-MX" sz="2400" b="1" dirty="0" smtClean="0">
                <a:solidFill>
                  <a:srgbClr val="4F81BD">
                    <a:lumMod val="50000"/>
                  </a:srgbClr>
                </a:solidFill>
                <a:latin typeface="Verdana" pitchFamily="34" charset="0"/>
                <a:ea typeface="Times New Roman" pitchFamily="18" charset="0"/>
                <a:cs typeface="Arial" pitchFamily="34" charset="0"/>
              </a:rPr>
              <a:t/>
            </a:r>
            <a:br>
              <a:rPr lang="es-MX" sz="2400" b="1" dirty="0" smtClean="0">
                <a:solidFill>
                  <a:srgbClr val="4F81BD">
                    <a:lumMod val="50000"/>
                  </a:srgbClr>
                </a:solidFill>
                <a:latin typeface="Verdana" pitchFamily="34" charset="0"/>
                <a:ea typeface="Times New Roman" pitchFamily="18" charset="0"/>
                <a:cs typeface="Arial" pitchFamily="34" charset="0"/>
              </a:rPr>
            </a:br>
            <a:r>
              <a:rPr lang="es-MX" sz="2400" dirty="0" smtClean="0">
                <a:solidFill>
                  <a:prstClr val="black"/>
                </a:solidFill>
              </a:rPr>
              <a:t>Analizar </a:t>
            </a:r>
            <a:r>
              <a:rPr lang="es-MX" sz="2400" dirty="0">
                <a:solidFill>
                  <a:prstClr val="black"/>
                </a:solidFill>
              </a:rPr>
              <a:t>las relaciones internacionales desde un punto de vista principalmente aplicable a los Estados y desplazándose hacia los otros sujetos de derecho internacional, identificando  su fundamento en la práctica legislativa internacional.</a:t>
            </a:r>
          </a:p>
          <a:p>
            <a:pPr algn="just" fontAlgn="base">
              <a:spcBef>
                <a:spcPct val="0"/>
              </a:spcBef>
              <a:spcAft>
                <a:spcPct val="0"/>
              </a:spcAft>
            </a:pPr>
            <a:endParaRPr lang="es-MX" sz="2400" dirty="0" smtClean="0">
              <a:solidFill>
                <a:prstClr val="black"/>
              </a:solidFill>
              <a:latin typeface="Arial" pitchFamily="34" charset="0"/>
              <a:cs typeface="Arial" pitchFamily="34" charset="0"/>
            </a:endParaRPr>
          </a:p>
        </p:txBody>
      </p:sp>
      <p:sp>
        <p:nvSpPr>
          <p:cNvPr id="7" name="6 Rectángulo"/>
          <p:cNvSpPr/>
          <p:nvPr/>
        </p:nvSpPr>
        <p:spPr>
          <a:xfrm>
            <a:off x="533664" y="4293095"/>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b="1" dirty="0">
                <a:solidFill>
                  <a:prstClr val="white"/>
                </a:solidFill>
              </a:rPr>
              <a:t>Este </a:t>
            </a:r>
            <a:r>
              <a:rPr lang="es-MX" b="1" dirty="0" smtClean="0">
                <a:solidFill>
                  <a:prstClr val="white"/>
                </a:solidFill>
              </a:rPr>
              <a:t>propósito </a:t>
            </a:r>
            <a:r>
              <a:rPr lang="es-MX" b="1" dirty="0">
                <a:solidFill>
                  <a:prstClr val="white"/>
                </a:solidFill>
              </a:rPr>
              <a:t>hace referencia a la unidad de </a:t>
            </a:r>
            <a:r>
              <a:rPr lang="es-MX" b="1" dirty="0" smtClean="0">
                <a:solidFill>
                  <a:prstClr val="white"/>
                </a:solidFill>
              </a:rPr>
              <a:t>aprendizaje “Derecho Internacional Público” </a:t>
            </a:r>
            <a:r>
              <a:rPr lang="es-MX" b="1" dirty="0">
                <a:solidFill>
                  <a:prstClr val="white"/>
                </a:solidFill>
              </a:rPr>
              <a:t>que se oferta en la licenciatura de </a:t>
            </a:r>
            <a:r>
              <a:rPr lang="es-MX" b="1" dirty="0" smtClean="0">
                <a:solidFill>
                  <a:prstClr val="white"/>
                </a:solidFill>
              </a:rPr>
              <a:t>Relaciones Económicas Internacionales, </a:t>
            </a:r>
            <a:r>
              <a:rPr lang="es-MX" b="1" dirty="0">
                <a:solidFill>
                  <a:prstClr val="white"/>
                </a:solidFill>
              </a:rPr>
              <a:t>dentro del núcleo de formación sustantivo, con carácter obligatorio y un valor de </a:t>
            </a:r>
            <a:r>
              <a:rPr lang="es-MX" b="1" dirty="0" smtClean="0">
                <a:solidFill>
                  <a:prstClr val="white"/>
                </a:solidFill>
              </a:rPr>
              <a:t>8 </a:t>
            </a:r>
            <a:r>
              <a:rPr lang="es-MX" b="1" dirty="0">
                <a:solidFill>
                  <a:prstClr val="white"/>
                </a:solidFill>
              </a:rPr>
              <a:t>créditos.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407" y="4221088"/>
            <a:ext cx="22320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044684"/>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29600" cy="2088232"/>
          </a:xfrm>
          <a:solidFill>
            <a:schemeClr val="accent1">
              <a:lumMod val="40000"/>
              <a:lumOff val="6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PROPÓSITO</a:t>
            </a:r>
          </a:p>
          <a:p>
            <a:pPr marL="0" indent="0" algn="just">
              <a:buNone/>
            </a:pPr>
            <a:r>
              <a:rPr lang="es-MX" sz="2400" dirty="0"/>
              <a:t>Analizar a los </a:t>
            </a:r>
            <a:r>
              <a:rPr lang="es-MX" sz="2400" dirty="0" smtClean="0"/>
              <a:t>“sujetos atípicos del </a:t>
            </a:r>
            <a:r>
              <a:rPr lang="es-MX" sz="2400" dirty="0"/>
              <a:t>derecho internacional” su desenvolvimiento efectivo, sus características similares y a la vez disímiles con respecto al Estado y, su integración con los otros actores en el plano internacional.</a:t>
            </a:r>
          </a:p>
          <a:p>
            <a:pPr marL="0" indent="0" algn="just">
              <a:buNone/>
            </a:pPr>
            <a:endParaRPr lang="es-E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899592" y="4581128"/>
            <a:ext cx="7704856" cy="1872208"/>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dirty="0">
                <a:solidFill>
                  <a:prstClr val="white"/>
                </a:solidFill>
              </a:rPr>
              <a:t>Estructura metodológica:</a:t>
            </a:r>
            <a:r>
              <a:rPr lang="es-MX" sz="2000" dirty="0">
                <a:solidFill>
                  <a:prstClr val="white"/>
                </a:solidFill>
              </a:rPr>
              <a:t> este material </a:t>
            </a:r>
            <a:r>
              <a:rPr lang="es-ES" sz="2000" dirty="0">
                <a:solidFill>
                  <a:prstClr val="white"/>
                </a:solidFill>
              </a:rPr>
              <a:t>cuenta con un sistema de almacenaje con dimensiones y materiales adecuados: </a:t>
            </a:r>
            <a:r>
              <a:rPr lang="es-ES" sz="2000" b="1" dirty="0">
                <a:solidFill>
                  <a:prstClr val="white"/>
                </a:solidFill>
              </a:rPr>
              <a:t>Microsoft PowerPoint 2010. </a:t>
            </a:r>
            <a:r>
              <a:rPr lang="es-ES" sz="2000" dirty="0">
                <a:solidFill>
                  <a:prstClr val="white"/>
                </a:solidFill>
              </a:rPr>
              <a:t>Está</a:t>
            </a:r>
            <a:r>
              <a:rPr lang="es-MX" sz="2000" dirty="0">
                <a:solidFill>
                  <a:prstClr val="white"/>
                </a:solidFill>
              </a:rPr>
              <a:t> diseñado en forma clara y sencilla, y presenta lo más sobresaliente respecto </a:t>
            </a:r>
            <a:r>
              <a:rPr lang="es-MX" sz="2000" dirty="0" smtClean="0">
                <a:solidFill>
                  <a:prstClr val="white"/>
                </a:solidFill>
              </a:rPr>
              <a:t>las características de la Ciudad del Vaticano-Santa Sede, como sujetos atípicos del derecho internacional público, tema a desarrollar en el punto </a:t>
            </a:r>
            <a:r>
              <a:rPr lang="es-MX" sz="2000" b="1" dirty="0" smtClean="0">
                <a:solidFill>
                  <a:prstClr val="white"/>
                </a:solidFill>
              </a:rPr>
              <a:t>3.5. Sujetos Atípicos del DIP. </a:t>
            </a:r>
            <a:endParaRPr lang="es-MX" sz="2000" b="1" dirty="0">
              <a:solidFill>
                <a:prstClr val="white"/>
              </a:solidFill>
            </a:endParaRPr>
          </a:p>
        </p:txBody>
      </p:sp>
      <p:pic>
        <p:nvPicPr>
          <p:cNvPr id="7"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8" name="1 Título"/>
          <p:cNvSpPr>
            <a:spLocks noGrp="1"/>
          </p:cNvSpPr>
          <p:nvPr>
            <p:ph type="title"/>
          </p:nvPr>
        </p:nvSpPr>
        <p:spPr>
          <a:xfrm>
            <a:off x="5602936" y="44624"/>
            <a:ext cx="2857496" cy="936104"/>
          </a:xfrm>
        </p:spPr>
        <p:txBody>
          <a:bodyPr>
            <a:normAutofit fontScale="90000"/>
          </a:bodyPr>
          <a:lstStyle/>
          <a:p>
            <a:pPr algn="r"/>
            <a:r>
              <a:rPr lang="es-ES" sz="3100" dirty="0" smtClean="0"/>
              <a:t/>
            </a:r>
            <a:br>
              <a:rPr lang="es-ES" sz="3100" dirty="0" smtClean="0"/>
            </a:br>
            <a:r>
              <a:rPr lang="es-ES" sz="2000" dirty="0" smtClean="0"/>
              <a:t>F</a:t>
            </a:r>
            <a:r>
              <a:rPr lang="es-ES" sz="1600" dirty="0" smtClean="0"/>
              <a:t>ACULTAD DE ECONOMÍA</a:t>
            </a:r>
            <a:br>
              <a:rPr lang="es-ES" sz="1600" dirty="0" smtClean="0"/>
            </a:br>
            <a:r>
              <a:rPr lang="es-ES" sz="1600" dirty="0" smtClean="0"/>
              <a:t>RELACIONES ECONÓMICAS INTERNACIONALES</a:t>
            </a:r>
            <a:r>
              <a:rPr lang="es-ES" dirty="0" smtClean="0"/>
              <a:t/>
            </a:r>
            <a:br>
              <a:rPr lang="es-ES" dirty="0" smtClean="0"/>
            </a:br>
            <a:endParaRPr lang="es-MX" dirty="0"/>
          </a:p>
        </p:txBody>
      </p:sp>
      <p:sp>
        <p:nvSpPr>
          <p:cNvPr id="9" name="8 Rectángulo"/>
          <p:cNvSpPr/>
          <p:nvPr/>
        </p:nvSpPr>
        <p:spPr>
          <a:xfrm>
            <a:off x="461656" y="3212976"/>
            <a:ext cx="5766528"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rgbClr val="4F81BD">
                    <a:lumMod val="50000"/>
                  </a:srgbClr>
                </a:solidFill>
              </a:rPr>
              <a:t>Este es el propósito que refiere la unidad de competencia </a:t>
            </a:r>
            <a:r>
              <a:rPr lang="es-ES" dirty="0" smtClean="0">
                <a:solidFill>
                  <a:srgbClr val="4F81BD">
                    <a:lumMod val="50000"/>
                  </a:srgbClr>
                </a:solidFill>
              </a:rPr>
              <a:t>3</a:t>
            </a:r>
            <a:r>
              <a:rPr lang="es-MX" dirty="0" smtClean="0">
                <a:solidFill>
                  <a:srgbClr val="4F81BD">
                    <a:lumMod val="50000"/>
                  </a:srgbClr>
                </a:solidFill>
              </a:rPr>
              <a:t> “</a:t>
            </a:r>
            <a:r>
              <a:rPr lang="es-MX" b="1" dirty="0" smtClean="0">
                <a:solidFill>
                  <a:srgbClr val="4F81BD">
                    <a:lumMod val="50000"/>
                  </a:srgbClr>
                </a:solidFill>
              </a:rPr>
              <a:t>Sujetos del Derecho Internacional Público</a:t>
            </a:r>
            <a:r>
              <a:rPr lang="es-MX" dirty="0">
                <a:solidFill>
                  <a:srgbClr val="4F81BD">
                    <a:lumMod val="50000"/>
                  </a:srgbClr>
                </a:solidFill>
              </a:rPr>
              <a:t>”</a:t>
            </a:r>
            <a:r>
              <a:rPr lang="es-MX" b="1" dirty="0" smtClean="0">
                <a:solidFill>
                  <a:srgbClr val="4F81BD">
                    <a:lumMod val="50000"/>
                  </a:srgbClr>
                </a:solidFill>
              </a:rPr>
              <a:t>. </a:t>
            </a:r>
            <a:r>
              <a:rPr lang="es-MX" dirty="0" smtClean="0">
                <a:solidFill>
                  <a:srgbClr val="4F81BD">
                    <a:lumMod val="50000"/>
                  </a:srgbClr>
                </a:solidFill>
              </a:rPr>
              <a:t> </a:t>
            </a:r>
            <a:r>
              <a:rPr lang="es-MX" dirty="0">
                <a:solidFill>
                  <a:srgbClr val="4F81BD">
                    <a:lumMod val="50000"/>
                  </a:srgbClr>
                </a:solidFill>
              </a:rPr>
              <a:t>El tiempo destinado para desarrollar el presente tema en el aula es </a:t>
            </a:r>
            <a:r>
              <a:rPr lang="es-MX">
                <a:solidFill>
                  <a:srgbClr val="4F81BD">
                    <a:lumMod val="50000"/>
                  </a:srgbClr>
                </a:solidFill>
              </a:rPr>
              <a:t>de 3</a:t>
            </a:r>
            <a:r>
              <a:rPr lang="es-MX" smtClean="0">
                <a:solidFill>
                  <a:srgbClr val="4F81BD">
                    <a:lumMod val="50000"/>
                  </a:srgbClr>
                </a:solidFill>
              </a:rPr>
              <a:t> </a:t>
            </a:r>
            <a:r>
              <a:rPr lang="es-MX" dirty="0" smtClean="0">
                <a:solidFill>
                  <a:srgbClr val="4F81BD">
                    <a:lumMod val="50000"/>
                  </a:srgbClr>
                </a:solidFill>
              </a:rPr>
              <a:t>clases.</a:t>
            </a:r>
            <a:endParaRPr lang="es-MX" dirty="0">
              <a:solidFill>
                <a:srgbClr val="4F81BD">
                  <a:lumMod val="50000"/>
                </a:srgbClr>
              </a:solidFill>
            </a:endParaRPr>
          </a:p>
        </p:txBody>
      </p:sp>
      <p:sp>
        <p:nvSpPr>
          <p:cNvPr id="5" name="4 CuadroTexto"/>
          <p:cNvSpPr txBox="1"/>
          <p:nvPr/>
        </p:nvSpPr>
        <p:spPr>
          <a:xfrm>
            <a:off x="539552" y="283295"/>
            <a:ext cx="5090240" cy="707886"/>
          </a:xfrm>
          <a:prstGeom prst="rect">
            <a:avLst/>
          </a:prstGeom>
          <a:noFill/>
        </p:spPr>
        <p:txBody>
          <a:bodyPr wrap="none" rtlCol="0">
            <a:spAutoFit/>
          </a:bodyPr>
          <a:lstStyle/>
          <a:p>
            <a:r>
              <a:rPr lang="es-MX" sz="4000" dirty="0" smtClean="0">
                <a:solidFill>
                  <a:schemeClr val="tx2"/>
                </a:solidFill>
                <a:latin typeface="Arial Black" pitchFamily="34" charset="0"/>
                <a:cs typeface="Aharoni" pitchFamily="2" charset="-79"/>
              </a:rPr>
              <a:t>Guión Explicativo</a:t>
            </a:r>
            <a:endParaRPr lang="es-MX" sz="4000" dirty="0">
              <a:solidFill>
                <a:schemeClr val="tx2"/>
              </a:solidFill>
              <a:latin typeface="Arial Black" pitchFamily="34" charset="0"/>
              <a:cs typeface="Aharoni" pitchFamily="2" charset="-79"/>
            </a:endParaRPr>
          </a:p>
        </p:txBody>
      </p:sp>
    </p:spTree>
    <p:extLst>
      <p:ext uri="{BB962C8B-B14F-4D97-AF65-F5344CB8AC3E}">
        <p14:creationId xmlns:p14="http://schemas.microsoft.com/office/powerpoint/2010/main" val="15727348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276872"/>
            <a:ext cx="7543800" cy="2222103"/>
          </a:xfrm>
          <a:solidFill>
            <a:schemeClr val="accent1">
              <a:lumMod val="20000"/>
              <a:lumOff val="80000"/>
            </a:schemeClr>
          </a:solidFill>
          <a:ln w="38100">
            <a:solidFill>
              <a:schemeClr val="accent1">
                <a:lumMod val="75000"/>
              </a:schemeClr>
            </a:solidFill>
          </a:ln>
          <a:scene3d>
            <a:camera prst="isometricOffAxis1Righ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s-MX" sz="4400" b="1" dirty="0">
                <a:effectLst>
                  <a:outerShdw blurRad="38100" dist="38100" dir="2700000" algn="tl">
                    <a:srgbClr val="000000">
                      <a:alpha val="43137"/>
                    </a:srgbClr>
                  </a:outerShdw>
                </a:effectLst>
              </a:rPr>
              <a:t>Santa Sede - Ciudad del Vaticano </a:t>
            </a:r>
            <a:br>
              <a:rPr lang="es-MX" sz="4400" b="1" dirty="0">
                <a:effectLst>
                  <a:outerShdw blurRad="38100" dist="38100" dir="2700000" algn="tl">
                    <a:srgbClr val="000000">
                      <a:alpha val="43137"/>
                    </a:srgbClr>
                  </a:outerShdw>
                </a:effectLst>
              </a:rPr>
            </a:br>
            <a:r>
              <a:rPr lang="es-MX" sz="4400" dirty="0" smtClean="0">
                <a:effectLst>
                  <a:outerShdw blurRad="38100" dist="38100" dir="2700000" algn="tl">
                    <a:srgbClr val="000000">
                      <a:alpha val="43137"/>
                    </a:srgbClr>
                  </a:outerShdw>
                </a:effectLst>
              </a:rPr>
              <a:t>(</a:t>
            </a:r>
            <a:r>
              <a:rPr lang="es-MX" sz="4000" dirty="0" smtClean="0"/>
              <a:t>Sujetos </a:t>
            </a:r>
            <a:r>
              <a:rPr lang="es-MX" sz="4000" dirty="0"/>
              <a:t>atípicos del </a:t>
            </a:r>
            <a:r>
              <a:rPr lang="es-MX" sz="4000" dirty="0" smtClean="0"/>
              <a:t>DIP</a:t>
            </a:r>
            <a:r>
              <a:rPr lang="es-MX" sz="4000" dirty="0" smtClean="0">
                <a:effectLst>
                  <a:outerShdw blurRad="38100" dist="38100" dir="2700000" algn="tl">
                    <a:srgbClr val="000000">
                      <a:alpha val="43137"/>
                    </a:srgbClr>
                  </a:outerShdw>
                </a:effectLst>
              </a:rPr>
              <a:t>)</a:t>
            </a:r>
            <a:r>
              <a:rPr lang="es-MX" sz="4000" dirty="0" smtClean="0"/>
              <a:t/>
            </a:r>
            <a:br>
              <a:rPr lang="es-MX" sz="4000" dirty="0" smtClean="0"/>
            </a:br>
            <a:r>
              <a:rPr lang="es-MX" sz="4000" dirty="0" smtClean="0"/>
              <a:t> </a:t>
            </a:r>
            <a:endParaRPr lang="es-MX" sz="4000" i="1" dirty="0"/>
          </a:p>
        </p:txBody>
      </p:sp>
      <p:sp>
        <p:nvSpPr>
          <p:cNvPr id="4" name="3 Marcador de número de diapositiva"/>
          <p:cNvSpPr>
            <a:spLocks noGrp="1"/>
          </p:cNvSpPr>
          <p:nvPr>
            <p:ph type="sldNum" sz="quarter" idx="12"/>
          </p:nvPr>
        </p:nvSpPr>
        <p:spPr/>
        <p:txBody>
          <a:bodyPr/>
          <a:lstStyle/>
          <a:p>
            <a:fld id="{114F6E14-26B7-447F-A4C5-187AB6119613}" type="slidenum">
              <a:rPr lang="es-MX" smtClean="0"/>
              <a:pPr/>
              <a:t>6</a:t>
            </a:fld>
            <a:endParaRPr lang="es-MX"/>
          </a:p>
        </p:txBody>
      </p:sp>
    </p:spTree>
    <p:extLst>
      <p:ext uri="{BB962C8B-B14F-4D97-AF65-F5344CB8AC3E}">
        <p14:creationId xmlns:p14="http://schemas.microsoft.com/office/powerpoint/2010/main" val="27537840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214313" y="1525839"/>
            <a:ext cx="8174111" cy="5143521"/>
          </a:xfrm>
          <a:ln w="38100">
            <a:solidFill>
              <a:schemeClr val="accent2"/>
            </a:solidFill>
          </a:ln>
        </p:spPr>
        <p:txBody>
          <a:bodyPr>
            <a:normAutofit/>
          </a:bodyPr>
          <a:lstStyle/>
          <a:p>
            <a:pPr algn="just"/>
            <a:r>
              <a:rPr lang="es-ES" dirty="0" smtClean="0">
                <a:latin typeface="Arial" pitchFamily="34" charset="0"/>
                <a:cs typeface="Arial" pitchFamily="34" charset="0"/>
              </a:rPr>
              <a:t>Al hablar de </a:t>
            </a:r>
            <a:r>
              <a:rPr lang="es-ES" b="1" dirty="0" smtClean="0">
                <a:latin typeface="Arial" pitchFamily="34" charset="0"/>
                <a:cs typeface="Arial" pitchFamily="34" charset="0"/>
              </a:rPr>
              <a:t>sujetos de derecho internacional público</a:t>
            </a:r>
            <a:r>
              <a:rPr lang="es-ES" dirty="0" smtClean="0">
                <a:latin typeface="Arial" pitchFamily="34" charset="0"/>
                <a:cs typeface="Arial" pitchFamily="34" charset="0"/>
              </a:rPr>
              <a:t>, nos referimos a todo ente físico o jurídico que tenga derechos u obligaciones derivados de una norma jurídica internacional.</a:t>
            </a:r>
          </a:p>
          <a:p>
            <a:pPr algn="just"/>
            <a:endParaRPr lang="es-ES" dirty="0" smtClean="0">
              <a:latin typeface="Arial" pitchFamily="34" charset="0"/>
              <a:cs typeface="Arial" pitchFamily="34" charset="0"/>
            </a:endParaRPr>
          </a:p>
          <a:p>
            <a:pPr algn="just"/>
            <a:r>
              <a:rPr lang="es-ES" dirty="0" smtClean="0">
                <a:latin typeface="Arial" pitchFamily="34" charset="0"/>
                <a:cs typeface="Arial" pitchFamily="34" charset="0"/>
              </a:rPr>
              <a:t>El derecho internacional contemporáneo ha sido testigo de la aparición de otros actores en su escenario que se apartan del modelo de Estado y que por lo mismo son denominados </a:t>
            </a:r>
            <a:r>
              <a:rPr lang="es-ES" b="1" dirty="0" smtClean="0">
                <a:latin typeface="Arial" pitchFamily="34" charset="0"/>
                <a:cs typeface="Arial" pitchFamily="34" charset="0"/>
              </a:rPr>
              <a:t>Sujetos Atípicos del Derecho Internacional Público.</a:t>
            </a:r>
          </a:p>
          <a:p>
            <a:pPr algn="just"/>
            <a:endParaRPr lang="es-ES" b="1" dirty="0" smtClean="0">
              <a:latin typeface="Arial" pitchFamily="34" charset="0"/>
              <a:cs typeface="Arial" pitchFamily="34" charset="0"/>
            </a:endParaRPr>
          </a:p>
          <a:p>
            <a:pPr algn="just"/>
            <a:r>
              <a:rPr lang="es-ES" dirty="0" smtClean="0">
                <a:latin typeface="Arial" pitchFamily="34" charset="0"/>
                <a:cs typeface="Arial" pitchFamily="34" charset="0"/>
              </a:rPr>
              <a:t>Estos sujetos atípicos presentan características similares y a la vez muy disímiles con respecto a los del derecho internacional clásico: los Estados.</a:t>
            </a:r>
            <a:endParaRPr lang="es-ES" dirty="0" smtClean="0">
              <a:latin typeface="Bernard MT Condensed" pitchFamily="18" charset="0"/>
            </a:endParaRPr>
          </a:p>
        </p:txBody>
      </p:sp>
      <p:sp>
        <p:nvSpPr>
          <p:cNvPr id="4" name="3 Rectángulo"/>
          <p:cNvSpPr/>
          <p:nvPr/>
        </p:nvSpPr>
        <p:spPr>
          <a:xfrm>
            <a:off x="303025" y="345430"/>
            <a:ext cx="4378122" cy="923330"/>
          </a:xfrm>
          <a:prstGeom prst="rect">
            <a:avLst/>
          </a:prstGeom>
          <a:solidFill>
            <a:schemeClr val="accent2">
              <a:lumMod val="60000"/>
              <a:lumOff val="40000"/>
            </a:schemeClr>
          </a:solidFill>
          <a:ln>
            <a:solidFill>
              <a:schemeClr val="accent2"/>
            </a:solidFill>
          </a:ln>
        </p:spPr>
        <p:txBody>
          <a:bodyPr wrap="none">
            <a:spAutoFit/>
          </a:bodyPr>
          <a:lstStyle/>
          <a:p>
            <a:pPr algn="ctr" fontAlgn="auto">
              <a:spcBef>
                <a:spcPts val="0"/>
              </a:spcBef>
              <a:spcAft>
                <a:spcPts val="0"/>
              </a:spcAft>
              <a:defRPr/>
            </a:pPr>
            <a:r>
              <a:rPr lang="es-ES" sz="54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latin typeface="Arial" pitchFamily="34" charset="0"/>
                <a:cs typeface="Arial" pitchFamily="34" charset="0"/>
              </a:rPr>
              <a:t>Introducción</a:t>
            </a:r>
            <a:endParaRPr lang="es-ES" sz="5400" b="1" dirty="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7</a:t>
            </a:fld>
            <a:endParaRPr lang="es-MX"/>
          </a:p>
        </p:txBody>
      </p:sp>
    </p:spTree>
    <p:extLst>
      <p:ext uri="{BB962C8B-B14F-4D97-AF65-F5344CB8AC3E}">
        <p14:creationId xmlns:p14="http://schemas.microsoft.com/office/powerpoint/2010/main" val="4050523020"/>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214313" y="1628799"/>
            <a:ext cx="7958087" cy="4254475"/>
          </a:xfrm>
        </p:spPr>
        <p:txBody>
          <a:bodyPr/>
          <a:lstStyle/>
          <a:p>
            <a:pPr algn="just"/>
            <a:r>
              <a:rPr lang="es-ES" sz="2400" dirty="0" smtClean="0">
                <a:latin typeface="Arial" pitchFamily="34" charset="0"/>
                <a:cs typeface="Arial" pitchFamily="34" charset="0"/>
              </a:rPr>
              <a:t>El Derecho Internacional clásico a sufrido algunos cambios, como la ampliación de su esfera de aplicación a otros sujetos que se apartan del modelo de Estado y que por lo mismo son denominados Sujetos Atípicos del Derecho Internacional Público.</a:t>
            </a:r>
            <a:endParaRPr lang="es-MX" sz="2400" dirty="0" smtClean="0">
              <a:latin typeface="Arial" pitchFamily="34" charset="0"/>
              <a:cs typeface="Arial" pitchFamily="34" charset="0"/>
            </a:endParaRPr>
          </a:p>
          <a:p>
            <a:pPr algn="just"/>
            <a:endParaRPr lang="es-ES" dirty="0" smtClean="0">
              <a:latin typeface="Bernard MT Condensed" pitchFamily="18" charset="0"/>
            </a:endParaRPr>
          </a:p>
        </p:txBody>
      </p:sp>
      <p:sp>
        <p:nvSpPr>
          <p:cNvPr id="4" name="3 Rectángulo"/>
          <p:cNvSpPr/>
          <p:nvPr/>
        </p:nvSpPr>
        <p:spPr>
          <a:xfrm>
            <a:off x="280006" y="345430"/>
            <a:ext cx="3377848" cy="923330"/>
          </a:xfrm>
          <a:prstGeom prst="rect">
            <a:avLst/>
          </a:prstGeom>
          <a:solidFill>
            <a:schemeClr val="tx2">
              <a:lumMod val="20000"/>
              <a:lumOff val="80000"/>
            </a:schemeClr>
          </a:solidFill>
          <a:ln w="28575">
            <a:solidFill>
              <a:schemeClr val="accent1">
                <a:lumMod val="75000"/>
              </a:schemeClr>
            </a:solidFill>
          </a:ln>
        </p:spPr>
        <p:txBody>
          <a:bodyPr wrap="none">
            <a:spAutoFit/>
          </a:bodyPr>
          <a:lstStyle/>
          <a:p>
            <a:pPr algn="ctr" fontAlgn="auto">
              <a:spcBef>
                <a:spcPts val="0"/>
              </a:spcBef>
              <a:spcAft>
                <a:spcPts val="0"/>
              </a:spcAft>
              <a:defRPr/>
            </a:pPr>
            <a:r>
              <a:rPr lang="es-ES" sz="5400" b="1" dirty="0">
                <a:ln w="12700">
                  <a:solidFill>
                    <a:schemeClr val="tx2">
                      <a:satMod val="155000"/>
                    </a:schemeClr>
                  </a:solidFill>
                  <a:prstDash val="solid"/>
                </a:ln>
                <a:solidFill>
                  <a:schemeClr val="accent1">
                    <a:lumMod val="75000"/>
                  </a:schemeClr>
                </a:solidFill>
                <a:latin typeface="Arial" pitchFamily="34" charset="0"/>
                <a:cs typeface="Arial" pitchFamily="34" charset="0"/>
              </a:rPr>
              <a:t>Concepto</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8</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9201" y="3769203"/>
            <a:ext cx="3656975" cy="261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1692603"/>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extLst>
              <p:ext uri="{D42A27DB-BD31-4B8C-83A1-F6EECF244321}">
                <p14:modId xmlns:p14="http://schemas.microsoft.com/office/powerpoint/2010/main" val="2501179994"/>
              </p:ext>
            </p:extLst>
          </p:nvPr>
        </p:nvGraphicFramePr>
        <p:xfrm>
          <a:off x="323528" y="168502"/>
          <a:ext cx="808362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559A74B9-CAFF-4650-A221-91685748E060}" type="slidenum">
              <a:rPr lang="es-MX" smtClean="0"/>
              <a:pPr/>
              <a:t>9</a:t>
            </a:fld>
            <a:endParaRPr lang="es-MX"/>
          </a:p>
        </p:txBody>
      </p:sp>
    </p:spTree>
    <p:extLst>
      <p:ext uri="{BB962C8B-B14F-4D97-AF65-F5344CB8AC3E}">
        <p14:creationId xmlns:p14="http://schemas.microsoft.com/office/powerpoint/2010/main" val="3893204142"/>
      </p:ext>
    </p:extLst>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TotalTime>
  <Words>2267</Words>
  <Application>Microsoft Office PowerPoint</Application>
  <PresentationFormat>Presentación en pantalla (4:3)</PresentationFormat>
  <Paragraphs>243</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Adyacencia</vt:lpstr>
      <vt:lpstr>Presentación de PowerPoint</vt:lpstr>
      <vt:lpstr>Presentación de PowerPoint</vt:lpstr>
      <vt:lpstr> FACULTAD DE ECONOMÍA RELACIONES ECONÓMICAS INTERNACIONALES </vt:lpstr>
      <vt:lpstr> FACULTAD DE ECONOMÍA RELACIONES ECONÓMICAS INTERNACIONALES </vt:lpstr>
      <vt:lpstr> FACULTAD DE ECONOMÍA RELACIONES ECONÓMICAS INTERNACIONALES </vt:lpstr>
      <vt:lpstr>Santa Sede - Ciudad del Vaticano  (Sujetos atípicos del DIP)  </vt:lpstr>
      <vt:lpstr>Presentación de PowerPoint</vt:lpstr>
      <vt:lpstr>Presentación de PowerPoint</vt:lpstr>
      <vt:lpstr>Presentación de PowerPoint</vt:lpstr>
      <vt:lpstr>SANTA SEDE</vt:lpstr>
      <vt:lpstr>SANTA SEDE</vt:lpstr>
      <vt:lpstr>SANTA SEDE</vt:lpstr>
      <vt:lpstr>SANTA SEDE </vt:lpstr>
      <vt:lpstr>SANTA SEDE    </vt:lpstr>
      <vt:lpstr>SANTA SEDE</vt:lpstr>
      <vt:lpstr>SANTA SEDE </vt:lpstr>
      <vt:lpstr> SANTA  SEDE  </vt:lpstr>
      <vt:lpstr>SANTA SEDE</vt:lpstr>
      <vt:lpstr>CIUDAD DEL VATICANO</vt:lpstr>
      <vt:lpstr>CIUDAD DEL VATICANO </vt:lpstr>
      <vt:lpstr>CIUDAD DEL VATICANO </vt:lpstr>
      <vt:lpstr> CIUDAD DEL VATICANO </vt:lpstr>
      <vt:lpstr>CIUDAD DEL VATICANO</vt:lpstr>
      <vt:lpstr>CIUDAD DEL VATICANO</vt:lpstr>
      <vt:lpstr>CIUDAD DEL VATICANO</vt:lpstr>
      <vt:lpstr>CIUDAD DEL VATICANO </vt:lpstr>
      <vt:lpstr>SANTA SEDE - CIUDAD DEL VATICANO (Características Jurídicas)</vt:lpstr>
      <vt:lpstr>SANTA SEDE </vt:lpstr>
      <vt:lpstr>SANTA SEDE – CIUDAD DEL VATICANO    </vt:lpstr>
      <vt:lpstr>SANTA SEDE – CIUDAD DEL VATICANO</vt:lpstr>
      <vt:lpstr> SANTA SEDE – CIUDAD DEL VATICANO </vt:lpstr>
      <vt:lpstr>SANTA SEDE – CIUDAD DEL VATICANO</vt:lpstr>
      <vt:lpstr>Aunque los dos nombres  Ciudad del Vaticano y Santa Sede se utilizan como si fueran equivalentes , el primero se refiere al estado independiente y a su territorio,  mientras que el segundo se refiere a la institución que dirige la Iglesia.</vt:lpstr>
      <vt:lpstr>CONCLUSIONES   </vt:lpstr>
      <vt:lpstr>REFERENCIAS</vt:lpstr>
      <vt:lpstr> FACULTAD DE ECONOMÍA RELACIONES ECONÓMICAS INTERNACIONALES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Ciudad del Vaticano – Santa Sede Sujetos atípicos del DIP</dc:title>
  <dc:creator>GABRIELA PEREZ VARGAS</dc:creator>
  <cp:lastModifiedBy>GABRIELA PEREZ VARGAS</cp:lastModifiedBy>
  <cp:revision>37</cp:revision>
  <dcterms:created xsi:type="dcterms:W3CDTF">2015-09-04T00:58:10Z</dcterms:created>
  <dcterms:modified xsi:type="dcterms:W3CDTF">2015-09-25T17:25:35Z</dcterms:modified>
</cp:coreProperties>
</file>