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</p:sldMasterIdLst>
  <p:notesMasterIdLst>
    <p:notesMasterId r:id="rId67"/>
  </p:notesMasterIdLst>
  <p:handoutMasterIdLst>
    <p:handoutMasterId r:id="rId68"/>
  </p:handoutMasterIdLst>
  <p:sldIdLst>
    <p:sldId id="284" r:id="rId2"/>
    <p:sldId id="285" r:id="rId3"/>
    <p:sldId id="256" r:id="rId4"/>
    <p:sldId id="325" r:id="rId5"/>
    <p:sldId id="294" r:id="rId6"/>
    <p:sldId id="295" r:id="rId7"/>
    <p:sldId id="296" r:id="rId8"/>
    <p:sldId id="340" r:id="rId9"/>
    <p:sldId id="281" r:id="rId10"/>
    <p:sldId id="266" r:id="rId11"/>
    <p:sldId id="282" r:id="rId12"/>
    <p:sldId id="326" r:id="rId13"/>
    <p:sldId id="327" r:id="rId14"/>
    <p:sldId id="328" r:id="rId15"/>
    <p:sldId id="329" r:id="rId16"/>
    <p:sldId id="258" r:id="rId17"/>
    <p:sldId id="259" r:id="rId18"/>
    <p:sldId id="330" r:id="rId19"/>
    <p:sldId id="283" r:id="rId20"/>
    <p:sldId id="331" r:id="rId21"/>
    <p:sldId id="332" r:id="rId22"/>
    <p:sldId id="261" r:id="rId23"/>
    <p:sldId id="333" r:id="rId24"/>
    <p:sldId id="262" r:id="rId25"/>
    <p:sldId id="334" r:id="rId26"/>
    <p:sldId id="263" r:id="rId27"/>
    <p:sldId id="336" r:id="rId28"/>
    <p:sldId id="360" r:id="rId29"/>
    <p:sldId id="339" r:id="rId30"/>
    <p:sldId id="335" r:id="rId31"/>
    <p:sldId id="264" r:id="rId32"/>
    <p:sldId id="337" r:id="rId33"/>
    <p:sldId id="338" r:id="rId34"/>
    <p:sldId id="341" r:id="rId35"/>
    <p:sldId id="265" r:id="rId36"/>
    <p:sldId id="276" r:id="rId37"/>
    <p:sldId id="278" r:id="rId38"/>
    <p:sldId id="286" r:id="rId39"/>
    <p:sldId id="277" r:id="rId40"/>
    <p:sldId id="342" r:id="rId41"/>
    <p:sldId id="343" r:id="rId42"/>
    <p:sldId id="345" r:id="rId43"/>
    <p:sldId id="344" r:id="rId44"/>
    <p:sldId id="346" r:id="rId45"/>
    <p:sldId id="267" r:id="rId46"/>
    <p:sldId id="287" r:id="rId47"/>
    <p:sldId id="348" r:id="rId48"/>
    <p:sldId id="288" r:id="rId49"/>
    <p:sldId id="347" r:id="rId50"/>
    <p:sldId id="300" r:id="rId51"/>
    <p:sldId id="349" r:id="rId52"/>
    <p:sldId id="350" r:id="rId53"/>
    <p:sldId id="351" r:id="rId54"/>
    <p:sldId id="315" r:id="rId55"/>
    <p:sldId id="353" r:id="rId56"/>
    <p:sldId id="359" r:id="rId57"/>
    <p:sldId id="354" r:id="rId58"/>
    <p:sldId id="357" r:id="rId59"/>
    <p:sldId id="358" r:id="rId60"/>
    <p:sldId id="321" r:id="rId61"/>
    <p:sldId id="352" r:id="rId62"/>
    <p:sldId id="298" r:id="rId63"/>
    <p:sldId id="323" r:id="rId64"/>
    <p:sldId id="324" r:id="rId65"/>
    <p:sldId id="361" r:id="rId6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996600"/>
    <a:srgbClr val="003300"/>
    <a:srgbClr val="336600"/>
    <a:srgbClr val="800000"/>
    <a:srgbClr val="009900"/>
    <a:srgbClr val="FF3399"/>
    <a:srgbClr val="FF0000"/>
    <a:srgbClr val="660033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859" autoAdjust="0"/>
    <p:restoredTop sz="94500" autoAdjust="0"/>
  </p:normalViewPr>
  <p:slideViewPr>
    <p:cSldViewPr>
      <p:cViewPr varScale="1">
        <p:scale>
          <a:sx n="74" d="100"/>
          <a:sy n="74" d="100"/>
        </p:scale>
        <p:origin x="109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71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478EC2A-C296-4CB5-8163-5131ED427CAA}" type="doc">
      <dgm:prSet loTypeId="urn:microsoft.com/office/officeart/2008/layout/HorizontalMultiLevelHierarchy" loCatId="hierarchy" qsTypeId="urn:microsoft.com/office/officeart/2005/8/quickstyle/3d7" qsCatId="3D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D00B29D3-EB80-4392-89B2-489FF4D05C4D}">
      <dgm:prSet phldrT="[Texto]"/>
      <dgm:spPr/>
      <dgm:t>
        <a:bodyPr/>
        <a:lstStyle/>
        <a:p>
          <a:r>
            <a:rPr lang="es-MX" smtClean="0"/>
            <a:t>Probabilidad</a:t>
          </a:r>
          <a:endParaRPr lang="es-MX" dirty="0"/>
        </a:p>
      </dgm:t>
    </dgm:pt>
    <dgm:pt modelId="{7C58179F-EAF5-4C1C-8DF0-83EF11B2866B}" type="parTrans" cxnId="{F414596A-5B7F-4239-969D-1C2FE0F97975}">
      <dgm:prSet/>
      <dgm:spPr/>
      <dgm:t>
        <a:bodyPr/>
        <a:lstStyle/>
        <a:p>
          <a:endParaRPr lang="es-MX"/>
        </a:p>
      </dgm:t>
    </dgm:pt>
    <dgm:pt modelId="{FF5513DA-6BA2-4168-A5BE-4DFDC975B50A}" type="sibTrans" cxnId="{F414596A-5B7F-4239-969D-1C2FE0F97975}">
      <dgm:prSet/>
      <dgm:spPr/>
      <dgm:t>
        <a:bodyPr/>
        <a:lstStyle/>
        <a:p>
          <a:endParaRPr lang="es-MX"/>
        </a:p>
      </dgm:t>
    </dgm:pt>
    <dgm:pt modelId="{7EB0EAF9-7ACE-442F-961E-98D5B564B8C8}">
      <dgm:prSet phldrT="[Texto]"/>
      <dgm:spPr/>
      <dgm:t>
        <a:bodyPr/>
        <a:lstStyle/>
        <a:p>
          <a:r>
            <a:rPr lang="es-MX" smtClean="0"/>
            <a:t>Clásica</a:t>
          </a:r>
          <a:endParaRPr lang="es-MX" dirty="0"/>
        </a:p>
      </dgm:t>
    </dgm:pt>
    <dgm:pt modelId="{F30BA99D-B352-41A1-A2C6-E0808068AE5F}" type="parTrans" cxnId="{F9282FB6-2A92-4D3A-BA65-2C39FA5D8D06}">
      <dgm:prSet/>
      <dgm:spPr/>
      <dgm:t>
        <a:bodyPr/>
        <a:lstStyle/>
        <a:p>
          <a:endParaRPr lang="es-MX"/>
        </a:p>
      </dgm:t>
    </dgm:pt>
    <dgm:pt modelId="{E51AB7FB-3352-4862-AC91-D0A2DD3C72C4}" type="sibTrans" cxnId="{F9282FB6-2A92-4D3A-BA65-2C39FA5D8D06}">
      <dgm:prSet/>
      <dgm:spPr/>
      <dgm:t>
        <a:bodyPr/>
        <a:lstStyle/>
        <a:p>
          <a:endParaRPr lang="es-MX"/>
        </a:p>
      </dgm:t>
    </dgm:pt>
    <dgm:pt modelId="{83223B56-B86A-4E89-B88B-BAF2310C5A27}">
      <dgm:prSet phldrT="[Texto]"/>
      <dgm:spPr/>
      <dgm:t>
        <a:bodyPr/>
        <a:lstStyle/>
        <a:p>
          <a:r>
            <a:rPr lang="es-MX" dirty="0" smtClean="0"/>
            <a:t>Empírica</a:t>
          </a:r>
          <a:endParaRPr lang="es-MX" dirty="0"/>
        </a:p>
      </dgm:t>
    </dgm:pt>
    <dgm:pt modelId="{B757C684-BDD5-4B4D-954C-1A1DC3C3DD6F}" type="parTrans" cxnId="{66EBCF52-42B6-464B-9BE2-51EAA9074235}">
      <dgm:prSet/>
      <dgm:spPr/>
      <dgm:t>
        <a:bodyPr/>
        <a:lstStyle/>
        <a:p>
          <a:endParaRPr lang="es-MX"/>
        </a:p>
      </dgm:t>
    </dgm:pt>
    <dgm:pt modelId="{64FCDD89-CDED-4DE9-A35F-A668FB132BAB}" type="sibTrans" cxnId="{66EBCF52-42B6-464B-9BE2-51EAA9074235}">
      <dgm:prSet/>
      <dgm:spPr/>
      <dgm:t>
        <a:bodyPr/>
        <a:lstStyle/>
        <a:p>
          <a:endParaRPr lang="es-MX"/>
        </a:p>
      </dgm:t>
    </dgm:pt>
    <dgm:pt modelId="{FF44CCAA-136C-4410-8E7F-92F2479D70B7}">
      <dgm:prSet phldrT="[Texto]"/>
      <dgm:spPr/>
      <dgm:t>
        <a:bodyPr/>
        <a:lstStyle/>
        <a:p>
          <a:r>
            <a:rPr lang="es-MX" smtClean="0"/>
            <a:t>Subjetiva</a:t>
          </a:r>
          <a:endParaRPr lang="es-MX" dirty="0"/>
        </a:p>
      </dgm:t>
    </dgm:pt>
    <dgm:pt modelId="{B331E4A9-6526-4FD5-BC31-01FF4F2E4F72}" type="parTrans" cxnId="{417FC8DA-EA3A-4A2D-BABB-5F908BF3E0FA}">
      <dgm:prSet/>
      <dgm:spPr/>
      <dgm:t>
        <a:bodyPr/>
        <a:lstStyle/>
        <a:p>
          <a:endParaRPr lang="es-MX"/>
        </a:p>
      </dgm:t>
    </dgm:pt>
    <dgm:pt modelId="{E0F5A6CC-9521-46EC-8489-5D3CAB0363C8}" type="sibTrans" cxnId="{417FC8DA-EA3A-4A2D-BABB-5F908BF3E0FA}">
      <dgm:prSet/>
      <dgm:spPr/>
      <dgm:t>
        <a:bodyPr/>
        <a:lstStyle/>
        <a:p>
          <a:endParaRPr lang="es-MX"/>
        </a:p>
      </dgm:t>
    </dgm:pt>
    <dgm:pt modelId="{4A43A349-ECCF-4113-8070-A7E947283DDC}" type="pres">
      <dgm:prSet presAssocID="{F478EC2A-C296-4CB5-8163-5131ED427CAA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B160031-209C-4D66-B9E1-9022CE90D590}" type="pres">
      <dgm:prSet presAssocID="{D00B29D3-EB80-4392-89B2-489FF4D05C4D}" presName="root1" presStyleCnt="0"/>
      <dgm:spPr/>
      <dgm:t>
        <a:bodyPr/>
        <a:lstStyle/>
        <a:p>
          <a:endParaRPr lang="es-MX"/>
        </a:p>
      </dgm:t>
    </dgm:pt>
    <dgm:pt modelId="{F6CC9206-06BC-44A1-B0CE-F97D783454F4}" type="pres">
      <dgm:prSet presAssocID="{D00B29D3-EB80-4392-89B2-489FF4D05C4D}" presName="LevelOneTextNode" presStyleLbl="node0" presStyleIdx="0" presStyleCnt="1" custLinFactNeighborX="-262" custLinFactNeighborY="-4696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74F54326-A9F9-4C78-B8D6-14E5E2A1F34A}" type="pres">
      <dgm:prSet presAssocID="{D00B29D3-EB80-4392-89B2-489FF4D05C4D}" presName="level2hierChild" presStyleCnt="0"/>
      <dgm:spPr/>
      <dgm:t>
        <a:bodyPr/>
        <a:lstStyle/>
        <a:p>
          <a:endParaRPr lang="es-MX"/>
        </a:p>
      </dgm:t>
    </dgm:pt>
    <dgm:pt modelId="{478B20BF-F2D6-40ED-94C2-4C7C1CDCB830}" type="pres">
      <dgm:prSet presAssocID="{F30BA99D-B352-41A1-A2C6-E0808068AE5F}" presName="conn2-1" presStyleLbl="parChTrans1D2" presStyleIdx="0" presStyleCnt="3"/>
      <dgm:spPr/>
      <dgm:t>
        <a:bodyPr/>
        <a:lstStyle/>
        <a:p>
          <a:endParaRPr lang="es-MX"/>
        </a:p>
      </dgm:t>
    </dgm:pt>
    <dgm:pt modelId="{257F8A44-A312-45B9-A456-49B8961E9BD5}" type="pres">
      <dgm:prSet presAssocID="{F30BA99D-B352-41A1-A2C6-E0808068AE5F}" presName="connTx" presStyleLbl="parChTrans1D2" presStyleIdx="0" presStyleCnt="3"/>
      <dgm:spPr/>
      <dgm:t>
        <a:bodyPr/>
        <a:lstStyle/>
        <a:p>
          <a:endParaRPr lang="es-MX"/>
        </a:p>
      </dgm:t>
    </dgm:pt>
    <dgm:pt modelId="{3FBA291E-3C26-4BCD-8B98-594572B8472A}" type="pres">
      <dgm:prSet presAssocID="{7EB0EAF9-7ACE-442F-961E-98D5B564B8C8}" presName="root2" presStyleCnt="0"/>
      <dgm:spPr/>
      <dgm:t>
        <a:bodyPr/>
        <a:lstStyle/>
        <a:p>
          <a:endParaRPr lang="es-MX"/>
        </a:p>
      </dgm:t>
    </dgm:pt>
    <dgm:pt modelId="{1EC24ADA-BBFB-467E-A5B6-4F5E48F42F7E}" type="pres">
      <dgm:prSet presAssocID="{7EB0EAF9-7ACE-442F-961E-98D5B564B8C8}" presName="LevelTwoTextNode" presStyleLbl="node2" presStyleIdx="0" presStyleCnt="3" custLinFactNeighborX="2153" custLinFactNeighborY="-67078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97FA5F91-6E60-44B6-99B4-03AF334AA7F8}" type="pres">
      <dgm:prSet presAssocID="{7EB0EAF9-7ACE-442F-961E-98D5B564B8C8}" presName="level3hierChild" presStyleCnt="0"/>
      <dgm:spPr/>
      <dgm:t>
        <a:bodyPr/>
        <a:lstStyle/>
        <a:p>
          <a:endParaRPr lang="es-MX"/>
        </a:p>
      </dgm:t>
    </dgm:pt>
    <dgm:pt modelId="{31FA4ECE-F468-4EEF-B2A7-15726064BA90}" type="pres">
      <dgm:prSet presAssocID="{B757C684-BDD5-4B4D-954C-1A1DC3C3DD6F}" presName="conn2-1" presStyleLbl="parChTrans1D2" presStyleIdx="1" presStyleCnt="3"/>
      <dgm:spPr/>
      <dgm:t>
        <a:bodyPr/>
        <a:lstStyle/>
        <a:p>
          <a:endParaRPr lang="es-MX"/>
        </a:p>
      </dgm:t>
    </dgm:pt>
    <dgm:pt modelId="{C4789228-4896-474C-8F8A-F2F89ACBE54C}" type="pres">
      <dgm:prSet presAssocID="{B757C684-BDD5-4B4D-954C-1A1DC3C3DD6F}" presName="connTx" presStyleLbl="parChTrans1D2" presStyleIdx="1" presStyleCnt="3"/>
      <dgm:spPr/>
      <dgm:t>
        <a:bodyPr/>
        <a:lstStyle/>
        <a:p>
          <a:endParaRPr lang="es-MX"/>
        </a:p>
      </dgm:t>
    </dgm:pt>
    <dgm:pt modelId="{CB1A30F6-1B6F-40CD-8788-C6A64EB0F739}" type="pres">
      <dgm:prSet presAssocID="{83223B56-B86A-4E89-B88B-BAF2310C5A27}" presName="root2" presStyleCnt="0"/>
      <dgm:spPr/>
      <dgm:t>
        <a:bodyPr/>
        <a:lstStyle/>
        <a:p>
          <a:endParaRPr lang="es-MX"/>
        </a:p>
      </dgm:t>
    </dgm:pt>
    <dgm:pt modelId="{44E78F9C-2F2E-4FDC-8484-89F10ED096B6}" type="pres">
      <dgm:prSet presAssocID="{83223B56-B86A-4E89-B88B-BAF2310C5A27}" presName="LevelTwoTextNode" presStyleLbl="node2" presStyleIdx="1" presStyleCnt="3" custLinFactNeighborX="-1076" custLinFactNeighborY="-2824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46A2D1C4-5431-4951-A24D-827AACC5BDE4}" type="pres">
      <dgm:prSet presAssocID="{83223B56-B86A-4E89-B88B-BAF2310C5A27}" presName="level3hierChild" presStyleCnt="0"/>
      <dgm:spPr/>
      <dgm:t>
        <a:bodyPr/>
        <a:lstStyle/>
        <a:p>
          <a:endParaRPr lang="es-MX"/>
        </a:p>
      </dgm:t>
    </dgm:pt>
    <dgm:pt modelId="{7B2D5AE5-FE6F-442B-9924-E4249A98EF79}" type="pres">
      <dgm:prSet presAssocID="{B331E4A9-6526-4FD5-BC31-01FF4F2E4F72}" presName="conn2-1" presStyleLbl="parChTrans1D2" presStyleIdx="2" presStyleCnt="3"/>
      <dgm:spPr/>
      <dgm:t>
        <a:bodyPr/>
        <a:lstStyle/>
        <a:p>
          <a:endParaRPr lang="es-MX"/>
        </a:p>
      </dgm:t>
    </dgm:pt>
    <dgm:pt modelId="{402F231E-9612-4C5E-BB90-685D1ECEC270}" type="pres">
      <dgm:prSet presAssocID="{B331E4A9-6526-4FD5-BC31-01FF4F2E4F72}" presName="connTx" presStyleLbl="parChTrans1D2" presStyleIdx="2" presStyleCnt="3"/>
      <dgm:spPr/>
      <dgm:t>
        <a:bodyPr/>
        <a:lstStyle/>
        <a:p>
          <a:endParaRPr lang="es-MX"/>
        </a:p>
      </dgm:t>
    </dgm:pt>
    <dgm:pt modelId="{8283DA7B-E34A-41C1-8115-0A21589F4206}" type="pres">
      <dgm:prSet presAssocID="{FF44CCAA-136C-4410-8E7F-92F2479D70B7}" presName="root2" presStyleCnt="0"/>
      <dgm:spPr/>
      <dgm:t>
        <a:bodyPr/>
        <a:lstStyle/>
        <a:p>
          <a:endParaRPr lang="es-MX"/>
        </a:p>
      </dgm:t>
    </dgm:pt>
    <dgm:pt modelId="{DDC38C65-8131-4CC0-9FCD-07397E89629F}" type="pres">
      <dgm:prSet presAssocID="{FF44CCAA-136C-4410-8E7F-92F2479D70B7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9A52514E-0A91-4AC2-8960-EB1A6901021B}" type="pres">
      <dgm:prSet presAssocID="{FF44CCAA-136C-4410-8E7F-92F2479D70B7}" presName="level3hierChild" presStyleCnt="0"/>
      <dgm:spPr/>
      <dgm:t>
        <a:bodyPr/>
        <a:lstStyle/>
        <a:p>
          <a:endParaRPr lang="es-MX"/>
        </a:p>
      </dgm:t>
    </dgm:pt>
  </dgm:ptLst>
  <dgm:cxnLst>
    <dgm:cxn modelId="{D427ADD3-9877-43E2-AC9D-36EDFB96BAD6}" type="presOf" srcId="{F30BA99D-B352-41A1-A2C6-E0808068AE5F}" destId="{257F8A44-A312-45B9-A456-49B8961E9BD5}" srcOrd="1" destOrd="0" presId="urn:microsoft.com/office/officeart/2008/layout/HorizontalMultiLevelHierarchy"/>
    <dgm:cxn modelId="{27330AD8-F904-4A11-ACEB-E792C546FA81}" type="presOf" srcId="{B331E4A9-6526-4FD5-BC31-01FF4F2E4F72}" destId="{402F231E-9612-4C5E-BB90-685D1ECEC270}" srcOrd="1" destOrd="0" presId="urn:microsoft.com/office/officeart/2008/layout/HorizontalMultiLevelHierarchy"/>
    <dgm:cxn modelId="{B5C601E7-D833-4E7A-BF8A-37528D60F784}" type="presOf" srcId="{F478EC2A-C296-4CB5-8163-5131ED427CAA}" destId="{4A43A349-ECCF-4113-8070-A7E947283DDC}" srcOrd="0" destOrd="0" presId="urn:microsoft.com/office/officeart/2008/layout/HorizontalMultiLevelHierarchy"/>
    <dgm:cxn modelId="{D49610E7-1605-42CD-9518-91E4AB535B1C}" type="presOf" srcId="{B331E4A9-6526-4FD5-BC31-01FF4F2E4F72}" destId="{7B2D5AE5-FE6F-442B-9924-E4249A98EF79}" srcOrd="0" destOrd="0" presId="urn:microsoft.com/office/officeart/2008/layout/HorizontalMultiLevelHierarchy"/>
    <dgm:cxn modelId="{66EBCF52-42B6-464B-9BE2-51EAA9074235}" srcId="{D00B29D3-EB80-4392-89B2-489FF4D05C4D}" destId="{83223B56-B86A-4E89-B88B-BAF2310C5A27}" srcOrd="1" destOrd="0" parTransId="{B757C684-BDD5-4B4D-954C-1A1DC3C3DD6F}" sibTransId="{64FCDD89-CDED-4DE9-A35F-A668FB132BAB}"/>
    <dgm:cxn modelId="{120A6C45-0540-4B93-99BF-EAAA0E79F363}" type="presOf" srcId="{83223B56-B86A-4E89-B88B-BAF2310C5A27}" destId="{44E78F9C-2F2E-4FDC-8484-89F10ED096B6}" srcOrd="0" destOrd="0" presId="urn:microsoft.com/office/officeart/2008/layout/HorizontalMultiLevelHierarchy"/>
    <dgm:cxn modelId="{94AC8EE8-E630-4B30-823D-F458AF2E9E22}" type="presOf" srcId="{F30BA99D-B352-41A1-A2C6-E0808068AE5F}" destId="{478B20BF-F2D6-40ED-94C2-4C7C1CDCB830}" srcOrd="0" destOrd="0" presId="urn:microsoft.com/office/officeart/2008/layout/HorizontalMultiLevelHierarchy"/>
    <dgm:cxn modelId="{F9282FB6-2A92-4D3A-BA65-2C39FA5D8D06}" srcId="{D00B29D3-EB80-4392-89B2-489FF4D05C4D}" destId="{7EB0EAF9-7ACE-442F-961E-98D5B564B8C8}" srcOrd="0" destOrd="0" parTransId="{F30BA99D-B352-41A1-A2C6-E0808068AE5F}" sibTransId="{E51AB7FB-3352-4862-AC91-D0A2DD3C72C4}"/>
    <dgm:cxn modelId="{417FC8DA-EA3A-4A2D-BABB-5F908BF3E0FA}" srcId="{D00B29D3-EB80-4392-89B2-489FF4D05C4D}" destId="{FF44CCAA-136C-4410-8E7F-92F2479D70B7}" srcOrd="2" destOrd="0" parTransId="{B331E4A9-6526-4FD5-BC31-01FF4F2E4F72}" sibTransId="{E0F5A6CC-9521-46EC-8489-5D3CAB0363C8}"/>
    <dgm:cxn modelId="{9E943FE0-E303-460F-9410-28B5617A2D4E}" type="presOf" srcId="{B757C684-BDD5-4B4D-954C-1A1DC3C3DD6F}" destId="{31FA4ECE-F468-4EEF-B2A7-15726064BA90}" srcOrd="0" destOrd="0" presId="urn:microsoft.com/office/officeart/2008/layout/HorizontalMultiLevelHierarchy"/>
    <dgm:cxn modelId="{D9F30C2A-1431-43AE-A2C6-499D562EB337}" type="presOf" srcId="{7EB0EAF9-7ACE-442F-961E-98D5B564B8C8}" destId="{1EC24ADA-BBFB-467E-A5B6-4F5E48F42F7E}" srcOrd="0" destOrd="0" presId="urn:microsoft.com/office/officeart/2008/layout/HorizontalMultiLevelHierarchy"/>
    <dgm:cxn modelId="{49B7D5E1-6343-4FA2-AD6B-778C8AA32EF9}" type="presOf" srcId="{D00B29D3-EB80-4392-89B2-489FF4D05C4D}" destId="{F6CC9206-06BC-44A1-B0CE-F97D783454F4}" srcOrd="0" destOrd="0" presId="urn:microsoft.com/office/officeart/2008/layout/HorizontalMultiLevelHierarchy"/>
    <dgm:cxn modelId="{D366123B-BFEA-41A8-8297-655B750DCEA7}" type="presOf" srcId="{B757C684-BDD5-4B4D-954C-1A1DC3C3DD6F}" destId="{C4789228-4896-474C-8F8A-F2F89ACBE54C}" srcOrd="1" destOrd="0" presId="urn:microsoft.com/office/officeart/2008/layout/HorizontalMultiLevelHierarchy"/>
    <dgm:cxn modelId="{F414596A-5B7F-4239-969D-1C2FE0F97975}" srcId="{F478EC2A-C296-4CB5-8163-5131ED427CAA}" destId="{D00B29D3-EB80-4392-89B2-489FF4D05C4D}" srcOrd="0" destOrd="0" parTransId="{7C58179F-EAF5-4C1C-8DF0-83EF11B2866B}" sibTransId="{FF5513DA-6BA2-4168-A5BE-4DFDC975B50A}"/>
    <dgm:cxn modelId="{CF577C32-0C17-4DFE-8996-F6084E93CC47}" type="presOf" srcId="{FF44CCAA-136C-4410-8E7F-92F2479D70B7}" destId="{DDC38C65-8131-4CC0-9FCD-07397E89629F}" srcOrd="0" destOrd="0" presId="urn:microsoft.com/office/officeart/2008/layout/HorizontalMultiLevelHierarchy"/>
    <dgm:cxn modelId="{2EB6B592-0F5C-40C1-9D80-E302EA110220}" type="presParOf" srcId="{4A43A349-ECCF-4113-8070-A7E947283DDC}" destId="{2B160031-209C-4D66-B9E1-9022CE90D590}" srcOrd="0" destOrd="0" presId="urn:microsoft.com/office/officeart/2008/layout/HorizontalMultiLevelHierarchy"/>
    <dgm:cxn modelId="{41EF5EED-45DC-4165-8FD8-28386AF21867}" type="presParOf" srcId="{2B160031-209C-4D66-B9E1-9022CE90D590}" destId="{F6CC9206-06BC-44A1-B0CE-F97D783454F4}" srcOrd="0" destOrd="0" presId="urn:microsoft.com/office/officeart/2008/layout/HorizontalMultiLevelHierarchy"/>
    <dgm:cxn modelId="{7F69967E-4210-42D5-8BFA-AFEABBCE033F}" type="presParOf" srcId="{2B160031-209C-4D66-B9E1-9022CE90D590}" destId="{74F54326-A9F9-4C78-B8D6-14E5E2A1F34A}" srcOrd="1" destOrd="0" presId="urn:microsoft.com/office/officeart/2008/layout/HorizontalMultiLevelHierarchy"/>
    <dgm:cxn modelId="{4350C3F5-FF3D-425F-B4FA-24178AA9DFFB}" type="presParOf" srcId="{74F54326-A9F9-4C78-B8D6-14E5E2A1F34A}" destId="{478B20BF-F2D6-40ED-94C2-4C7C1CDCB830}" srcOrd="0" destOrd="0" presId="urn:microsoft.com/office/officeart/2008/layout/HorizontalMultiLevelHierarchy"/>
    <dgm:cxn modelId="{CCB9F0F7-3938-480D-952F-2C15E7885850}" type="presParOf" srcId="{478B20BF-F2D6-40ED-94C2-4C7C1CDCB830}" destId="{257F8A44-A312-45B9-A456-49B8961E9BD5}" srcOrd="0" destOrd="0" presId="urn:microsoft.com/office/officeart/2008/layout/HorizontalMultiLevelHierarchy"/>
    <dgm:cxn modelId="{5455F892-8C82-4842-B4D2-5FA710A1D9C7}" type="presParOf" srcId="{74F54326-A9F9-4C78-B8D6-14E5E2A1F34A}" destId="{3FBA291E-3C26-4BCD-8B98-594572B8472A}" srcOrd="1" destOrd="0" presId="urn:microsoft.com/office/officeart/2008/layout/HorizontalMultiLevelHierarchy"/>
    <dgm:cxn modelId="{BBD177F4-50C2-4EA3-A80F-39E60440E864}" type="presParOf" srcId="{3FBA291E-3C26-4BCD-8B98-594572B8472A}" destId="{1EC24ADA-BBFB-467E-A5B6-4F5E48F42F7E}" srcOrd="0" destOrd="0" presId="urn:microsoft.com/office/officeart/2008/layout/HorizontalMultiLevelHierarchy"/>
    <dgm:cxn modelId="{46F49C32-FBE4-484B-9637-34337D197AB4}" type="presParOf" srcId="{3FBA291E-3C26-4BCD-8B98-594572B8472A}" destId="{97FA5F91-6E60-44B6-99B4-03AF334AA7F8}" srcOrd="1" destOrd="0" presId="urn:microsoft.com/office/officeart/2008/layout/HorizontalMultiLevelHierarchy"/>
    <dgm:cxn modelId="{DA9AB224-B8BA-4AA9-B538-9F3141721020}" type="presParOf" srcId="{74F54326-A9F9-4C78-B8D6-14E5E2A1F34A}" destId="{31FA4ECE-F468-4EEF-B2A7-15726064BA90}" srcOrd="2" destOrd="0" presId="urn:microsoft.com/office/officeart/2008/layout/HorizontalMultiLevelHierarchy"/>
    <dgm:cxn modelId="{CCCAA4BC-BE7C-41DA-87F4-F4EEFE1F2B40}" type="presParOf" srcId="{31FA4ECE-F468-4EEF-B2A7-15726064BA90}" destId="{C4789228-4896-474C-8F8A-F2F89ACBE54C}" srcOrd="0" destOrd="0" presId="urn:microsoft.com/office/officeart/2008/layout/HorizontalMultiLevelHierarchy"/>
    <dgm:cxn modelId="{7A2EB9EE-3919-4AF1-A84A-3D53357694D9}" type="presParOf" srcId="{74F54326-A9F9-4C78-B8D6-14E5E2A1F34A}" destId="{CB1A30F6-1B6F-40CD-8788-C6A64EB0F739}" srcOrd="3" destOrd="0" presId="urn:microsoft.com/office/officeart/2008/layout/HorizontalMultiLevelHierarchy"/>
    <dgm:cxn modelId="{6C5CF2B8-8AF7-4FBE-BFD0-132ED0057A37}" type="presParOf" srcId="{CB1A30F6-1B6F-40CD-8788-C6A64EB0F739}" destId="{44E78F9C-2F2E-4FDC-8484-89F10ED096B6}" srcOrd="0" destOrd="0" presId="urn:microsoft.com/office/officeart/2008/layout/HorizontalMultiLevelHierarchy"/>
    <dgm:cxn modelId="{0CFD0225-217B-4474-AC6D-8753BA83974F}" type="presParOf" srcId="{CB1A30F6-1B6F-40CD-8788-C6A64EB0F739}" destId="{46A2D1C4-5431-4951-A24D-827AACC5BDE4}" srcOrd="1" destOrd="0" presId="urn:microsoft.com/office/officeart/2008/layout/HorizontalMultiLevelHierarchy"/>
    <dgm:cxn modelId="{DF8032C7-2D1F-47B9-82DC-B07AFE4C837F}" type="presParOf" srcId="{74F54326-A9F9-4C78-B8D6-14E5E2A1F34A}" destId="{7B2D5AE5-FE6F-442B-9924-E4249A98EF79}" srcOrd="4" destOrd="0" presId="urn:microsoft.com/office/officeart/2008/layout/HorizontalMultiLevelHierarchy"/>
    <dgm:cxn modelId="{593BF8B8-2162-429B-8EFC-27A29122C635}" type="presParOf" srcId="{7B2D5AE5-FE6F-442B-9924-E4249A98EF79}" destId="{402F231E-9612-4C5E-BB90-685D1ECEC270}" srcOrd="0" destOrd="0" presId="urn:microsoft.com/office/officeart/2008/layout/HorizontalMultiLevelHierarchy"/>
    <dgm:cxn modelId="{689688DA-3CEA-4345-88C5-817764DF14FD}" type="presParOf" srcId="{74F54326-A9F9-4C78-B8D6-14E5E2A1F34A}" destId="{8283DA7B-E34A-41C1-8115-0A21589F4206}" srcOrd="5" destOrd="0" presId="urn:microsoft.com/office/officeart/2008/layout/HorizontalMultiLevelHierarchy"/>
    <dgm:cxn modelId="{45769894-40E3-4E2C-B39C-A5E5DB5AE1EB}" type="presParOf" srcId="{8283DA7B-E34A-41C1-8115-0A21589F4206}" destId="{DDC38C65-8131-4CC0-9FCD-07397E89629F}" srcOrd="0" destOrd="0" presId="urn:microsoft.com/office/officeart/2008/layout/HorizontalMultiLevelHierarchy"/>
    <dgm:cxn modelId="{7BA12372-6695-4513-88CD-31187A57C83A}" type="presParOf" srcId="{8283DA7B-E34A-41C1-8115-0A21589F4206}" destId="{9A52514E-0A91-4AC2-8960-EB1A6901021B}" srcOrd="1" destOrd="0" presId="urn:microsoft.com/office/officeart/2008/layout/HorizontalMultiLevelHierarchy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478EC2A-C296-4CB5-8163-5131ED427CAA}" type="doc">
      <dgm:prSet loTypeId="urn:microsoft.com/office/officeart/2008/layout/HorizontalMultiLevelHierarchy" loCatId="hierarchy" qsTypeId="urn:microsoft.com/office/officeart/2005/8/quickstyle/3d7" qsCatId="3D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D00B29D3-EB80-4392-89B2-489FF4D05C4D}">
      <dgm:prSet phldrT="[Texto]"/>
      <dgm:spPr/>
      <dgm:t>
        <a:bodyPr/>
        <a:lstStyle/>
        <a:p>
          <a:r>
            <a:rPr lang="es-MX" dirty="0" smtClean="0"/>
            <a:t>Estadística</a:t>
          </a:r>
          <a:endParaRPr lang="es-MX" dirty="0"/>
        </a:p>
      </dgm:t>
    </dgm:pt>
    <dgm:pt modelId="{7C58179F-EAF5-4C1C-8DF0-83EF11B2866B}" type="parTrans" cxnId="{F414596A-5B7F-4239-969D-1C2FE0F97975}">
      <dgm:prSet/>
      <dgm:spPr/>
      <dgm:t>
        <a:bodyPr/>
        <a:lstStyle/>
        <a:p>
          <a:endParaRPr lang="es-MX"/>
        </a:p>
      </dgm:t>
    </dgm:pt>
    <dgm:pt modelId="{FF5513DA-6BA2-4168-A5BE-4DFDC975B50A}" type="sibTrans" cxnId="{F414596A-5B7F-4239-969D-1C2FE0F97975}">
      <dgm:prSet/>
      <dgm:spPr/>
      <dgm:t>
        <a:bodyPr/>
        <a:lstStyle/>
        <a:p>
          <a:endParaRPr lang="es-MX"/>
        </a:p>
      </dgm:t>
    </dgm:pt>
    <dgm:pt modelId="{7EB0EAF9-7ACE-442F-961E-98D5B564B8C8}">
      <dgm:prSet phldrT="[Texto]"/>
      <dgm:spPr/>
      <dgm:t>
        <a:bodyPr/>
        <a:lstStyle/>
        <a:p>
          <a:r>
            <a:rPr lang="es-MX" dirty="0" smtClean="0"/>
            <a:t>Descriptiva</a:t>
          </a:r>
          <a:endParaRPr lang="es-MX" dirty="0"/>
        </a:p>
      </dgm:t>
    </dgm:pt>
    <dgm:pt modelId="{F30BA99D-B352-41A1-A2C6-E0808068AE5F}" type="parTrans" cxnId="{F9282FB6-2A92-4D3A-BA65-2C39FA5D8D06}">
      <dgm:prSet/>
      <dgm:spPr/>
      <dgm:t>
        <a:bodyPr/>
        <a:lstStyle/>
        <a:p>
          <a:endParaRPr lang="es-MX"/>
        </a:p>
      </dgm:t>
    </dgm:pt>
    <dgm:pt modelId="{E51AB7FB-3352-4862-AC91-D0A2DD3C72C4}" type="sibTrans" cxnId="{F9282FB6-2A92-4D3A-BA65-2C39FA5D8D06}">
      <dgm:prSet/>
      <dgm:spPr/>
      <dgm:t>
        <a:bodyPr/>
        <a:lstStyle/>
        <a:p>
          <a:endParaRPr lang="es-MX"/>
        </a:p>
      </dgm:t>
    </dgm:pt>
    <dgm:pt modelId="{FF44CCAA-136C-4410-8E7F-92F2479D70B7}">
      <dgm:prSet phldrT="[Texto]"/>
      <dgm:spPr/>
      <dgm:t>
        <a:bodyPr/>
        <a:lstStyle/>
        <a:p>
          <a:r>
            <a:rPr lang="es-MX" dirty="0" smtClean="0"/>
            <a:t>Inferencial</a:t>
          </a:r>
          <a:endParaRPr lang="es-MX" dirty="0"/>
        </a:p>
      </dgm:t>
    </dgm:pt>
    <dgm:pt modelId="{B331E4A9-6526-4FD5-BC31-01FF4F2E4F72}" type="parTrans" cxnId="{417FC8DA-EA3A-4A2D-BABB-5F908BF3E0FA}">
      <dgm:prSet/>
      <dgm:spPr/>
      <dgm:t>
        <a:bodyPr/>
        <a:lstStyle/>
        <a:p>
          <a:endParaRPr lang="es-MX"/>
        </a:p>
      </dgm:t>
    </dgm:pt>
    <dgm:pt modelId="{E0F5A6CC-9521-46EC-8489-5D3CAB0363C8}" type="sibTrans" cxnId="{417FC8DA-EA3A-4A2D-BABB-5F908BF3E0FA}">
      <dgm:prSet/>
      <dgm:spPr/>
      <dgm:t>
        <a:bodyPr/>
        <a:lstStyle/>
        <a:p>
          <a:endParaRPr lang="es-MX"/>
        </a:p>
      </dgm:t>
    </dgm:pt>
    <dgm:pt modelId="{4A43A349-ECCF-4113-8070-A7E947283DDC}" type="pres">
      <dgm:prSet presAssocID="{F478EC2A-C296-4CB5-8163-5131ED427CAA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B160031-209C-4D66-B9E1-9022CE90D590}" type="pres">
      <dgm:prSet presAssocID="{D00B29D3-EB80-4392-89B2-489FF4D05C4D}" presName="root1" presStyleCnt="0"/>
      <dgm:spPr/>
      <dgm:t>
        <a:bodyPr/>
        <a:lstStyle/>
        <a:p>
          <a:endParaRPr lang="es-MX"/>
        </a:p>
      </dgm:t>
    </dgm:pt>
    <dgm:pt modelId="{F6CC9206-06BC-44A1-B0CE-F97D783454F4}" type="pres">
      <dgm:prSet presAssocID="{D00B29D3-EB80-4392-89B2-489FF4D05C4D}" presName="LevelOneTextNode" presStyleLbl="node0" presStyleIdx="0" presStyleCnt="1" custLinFactNeighborX="-262" custLinFactNeighborY="-4696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74F54326-A9F9-4C78-B8D6-14E5E2A1F34A}" type="pres">
      <dgm:prSet presAssocID="{D00B29D3-EB80-4392-89B2-489FF4D05C4D}" presName="level2hierChild" presStyleCnt="0"/>
      <dgm:spPr/>
      <dgm:t>
        <a:bodyPr/>
        <a:lstStyle/>
        <a:p>
          <a:endParaRPr lang="es-MX"/>
        </a:p>
      </dgm:t>
    </dgm:pt>
    <dgm:pt modelId="{478B20BF-F2D6-40ED-94C2-4C7C1CDCB830}" type="pres">
      <dgm:prSet presAssocID="{F30BA99D-B352-41A1-A2C6-E0808068AE5F}" presName="conn2-1" presStyleLbl="parChTrans1D2" presStyleIdx="0" presStyleCnt="2"/>
      <dgm:spPr/>
      <dgm:t>
        <a:bodyPr/>
        <a:lstStyle/>
        <a:p>
          <a:endParaRPr lang="es-MX"/>
        </a:p>
      </dgm:t>
    </dgm:pt>
    <dgm:pt modelId="{257F8A44-A312-45B9-A456-49B8961E9BD5}" type="pres">
      <dgm:prSet presAssocID="{F30BA99D-B352-41A1-A2C6-E0808068AE5F}" presName="connTx" presStyleLbl="parChTrans1D2" presStyleIdx="0" presStyleCnt="2"/>
      <dgm:spPr/>
      <dgm:t>
        <a:bodyPr/>
        <a:lstStyle/>
        <a:p>
          <a:endParaRPr lang="es-MX"/>
        </a:p>
      </dgm:t>
    </dgm:pt>
    <dgm:pt modelId="{3FBA291E-3C26-4BCD-8B98-594572B8472A}" type="pres">
      <dgm:prSet presAssocID="{7EB0EAF9-7ACE-442F-961E-98D5B564B8C8}" presName="root2" presStyleCnt="0"/>
      <dgm:spPr/>
      <dgm:t>
        <a:bodyPr/>
        <a:lstStyle/>
        <a:p>
          <a:endParaRPr lang="es-MX"/>
        </a:p>
      </dgm:t>
    </dgm:pt>
    <dgm:pt modelId="{1EC24ADA-BBFB-467E-A5B6-4F5E48F42F7E}" type="pres">
      <dgm:prSet presAssocID="{7EB0EAF9-7ACE-442F-961E-98D5B564B8C8}" presName="LevelTwoTextNode" presStyleLbl="node2" presStyleIdx="0" presStyleCnt="2" custLinFactNeighborX="1500" custLinFactNeighborY="-6527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97FA5F91-6E60-44B6-99B4-03AF334AA7F8}" type="pres">
      <dgm:prSet presAssocID="{7EB0EAF9-7ACE-442F-961E-98D5B564B8C8}" presName="level3hierChild" presStyleCnt="0"/>
      <dgm:spPr/>
      <dgm:t>
        <a:bodyPr/>
        <a:lstStyle/>
        <a:p>
          <a:endParaRPr lang="es-MX"/>
        </a:p>
      </dgm:t>
    </dgm:pt>
    <dgm:pt modelId="{7B2D5AE5-FE6F-442B-9924-E4249A98EF79}" type="pres">
      <dgm:prSet presAssocID="{B331E4A9-6526-4FD5-BC31-01FF4F2E4F72}" presName="conn2-1" presStyleLbl="parChTrans1D2" presStyleIdx="1" presStyleCnt="2"/>
      <dgm:spPr/>
      <dgm:t>
        <a:bodyPr/>
        <a:lstStyle/>
        <a:p>
          <a:endParaRPr lang="es-MX"/>
        </a:p>
      </dgm:t>
    </dgm:pt>
    <dgm:pt modelId="{402F231E-9612-4C5E-BB90-685D1ECEC270}" type="pres">
      <dgm:prSet presAssocID="{B331E4A9-6526-4FD5-BC31-01FF4F2E4F72}" presName="connTx" presStyleLbl="parChTrans1D2" presStyleIdx="1" presStyleCnt="2"/>
      <dgm:spPr/>
      <dgm:t>
        <a:bodyPr/>
        <a:lstStyle/>
        <a:p>
          <a:endParaRPr lang="es-MX"/>
        </a:p>
      </dgm:t>
    </dgm:pt>
    <dgm:pt modelId="{8283DA7B-E34A-41C1-8115-0A21589F4206}" type="pres">
      <dgm:prSet presAssocID="{FF44CCAA-136C-4410-8E7F-92F2479D70B7}" presName="root2" presStyleCnt="0"/>
      <dgm:spPr/>
      <dgm:t>
        <a:bodyPr/>
        <a:lstStyle/>
        <a:p>
          <a:endParaRPr lang="es-MX"/>
        </a:p>
      </dgm:t>
    </dgm:pt>
    <dgm:pt modelId="{DDC38C65-8131-4CC0-9FCD-07397E89629F}" type="pres">
      <dgm:prSet presAssocID="{FF44CCAA-136C-4410-8E7F-92F2479D70B7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9A52514E-0A91-4AC2-8960-EB1A6901021B}" type="pres">
      <dgm:prSet presAssocID="{FF44CCAA-136C-4410-8E7F-92F2479D70B7}" presName="level3hierChild" presStyleCnt="0"/>
      <dgm:spPr/>
      <dgm:t>
        <a:bodyPr/>
        <a:lstStyle/>
        <a:p>
          <a:endParaRPr lang="es-MX"/>
        </a:p>
      </dgm:t>
    </dgm:pt>
  </dgm:ptLst>
  <dgm:cxnLst>
    <dgm:cxn modelId="{6DF152CD-AA09-4909-BE68-324C0F479A0A}" type="presOf" srcId="{FF44CCAA-136C-4410-8E7F-92F2479D70B7}" destId="{DDC38C65-8131-4CC0-9FCD-07397E89629F}" srcOrd="0" destOrd="0" presId="urn:microsoft.com/office/officeart/2008/layout/HorizontalMultiLevelHierarchy"/>
    <dgm:cxn modelId="{417FC8DA-EA3A-4A2D-BABB-5F908BF3E0FA}" srcId="{D00B29D3-EB80-4392-89B2-489FF4D05C4D}" destId="{FF44CCAA-136C-4410-8E7F-92F2479D70B7}" srcOrd="1" destOrd="0" parTransId="{B331E4A9-6526-4FD5-BC31-01FF4F2E4F72}" sibTransId="{E0F5A6CC-9521-46EC-8489-5D3CAB0363C8}"/>
    <dgm:cxn modelId="{131F49BE-8E0C-4129-887F-CAA4BAF8D042}" type="presOf" srcId="{7EB0EAF9-7ACE-442F-961E-98D5B564B8C8}" destId="{1EC24ADA-BBFB-467E-A5B6-4F5E48F42F7E}" srcOrd="0" destOrd="0" presId="urn:microsoft.com/office/officeart/2008/layout/HorizontalMultiLevelHierarchy"/>
    <dgm:cxn modelId="{1A47BBA5-7145-4F06-9008-BB38811F6B36}" type="presOf" srcId="{F478EC2A-C296-4CB5-8163-5131ED427CAA}" destId="{4A43A349-ECCF-4113-8070-A7E947283DDC}" srcOrd="0" destOrd="0" presId="urn:microsoft.com/office/officeart/2008/layout/HorizontalMultiLevelHierarchy"/>
    <dgm:cxn modelId="{3299DCF1-8593-4CB4-9CB3-6E50FAD5978C}" type="presOf" srcId="{F30BA99D-B352-41A1-A2C6-E0808068AE5F}" destId="{478B20BF-F2D6-40ED-94C2-4C7C1CDCB830}" srcOrd="0" destOrd="0" presId="urn:microsoft.com/office/officeart/2008/layout/HorizontalMultiLevelHierarchy"/>
    <dgm:cxn modelId="{F414596A-5B7F-4239-969D-1C2FE0F97975}" srcId="{F478EC2A-C296-4CB5-8163-5131ED427CAA}" destId="{D00B29D3-EB80-4392-89B2-489FF4D05C4D}" srcOrd="0" destOrd="0" parTransId="{7C58179F-EAF5-4C1C-8DF0-83EF11B2866B}" sibTransId="{FF5513DA-6BA2-4168-A5BE-4DFDC975B50A}"/>
    <dgm:cxn modelId="{C0A0433E-3F09-47D3-8732-1007042518AC}" type="presOf" srcId="{B331E4A9-6526-4FD5-BC31-01FF4F2E4F72}" destId="{7B2D5AE5-FE6F-442B-9924-E4249A98EF79}" srcOrd="0" destOrd="0" presId="urn:microsoft.com/office/officeart/2008/layout/HorizontalMultiLevelHierarchy"/>
    <dgm:cxn modelId="{3EF492DA-CFF0-48E7-BAA1-34F616981FA2}" type="presOf" srcId="{D00B29D3-EB80-4392-89B2-489FF4D05C4D}" destId="{F6CC9206-06BC-44A1-B0CE-F97D783454F4}" srcOrd="0" destOrd="0" presId="urn:microsoft.com/office/officeart/2008/layout/HorizontalMultiLevelHierarchy"/>
    <dgm:cxn modelId="{5F2B46B8-0344-4572-BA27-88BFB8F46EB9}" type="presOf" srcId="{F30BA99D-B352-41A1-A2C6-E0808068AE5F}" destId="{257F8A44-A312-45B9-A456-49B8961E9BD5}" srcOrd="1" destOrd="0" presId="urn:microsoft.com/office/officeart/2008/layout/HorizontalMultiLevelHierarchy"/>
    <dgm:cxn modelId="{F9282FB6-2A92-4D3A-BA65-2C39FA5D8D06}" srcId="{D00B29D3-EB80-4392-89B2-489FF4D05C4D}" destId="{7EB0EAF9-7ACE-442F-961E-98D5B564B8C8}" srcOrd="0" destOrd="0" parTransId="{F30BA99D-B352-41A1-A2C6-E0808068AE5F}" sibTransId="{E51AB7FB-3352-4862-AC91-D0A2DD3C72C4}"/>
    <dgm:cxn modelId="{520B4BC4-6068-4DE0-97F5-1BADAF3BC2C4}" type="presOf" srcId="{B331E4A9-6526-4FD5-BC31-01FF4F2E4F72}" destId="{402F231E-9612-4C5E-BB90-685D1ECEC270}" srcOrd="1" destOrd="0" presId="urn:microsoft.com/office/officeart/2008/layout/HorizontalMultiLevelHierarchy"/>
    <dgm:cxn modelId="{9A9012B2-C195-4AFF-9B9C-C0FED73C0AB6}" type="presParOf" srcId="{4A43A349-ECCF-4113-8070-A7E947283DDC}" destId="{2B160031-209C-4D66-B9E1-9022CE90D590}" srcOrd="0" destOrd="0" presId="urn:microsoft.com/office/officeart/2008/layout/HorizontalMultiLevelHierarchy"/>
    <dgm:cxn modelId="{DC9AD91F-83D8-49E4-A0F5-0A520D5730D6}" type="presParOf" srcId="{2B160031-209C-4D66-B9E1-9022CE90D590}" destId="{F6CC9206-06BC-44A1-B0CE-F97D783454F4}" srcOrd="0" destOrd="0" presId="urn:microsoft.com/office/officeart/2008/layout/HorizontalMultiLevelHierarchy"/>
    <dgm:cxn modelId="{E4768347-EA3E-485E-9E7D-010400229E9A}" type="presParOf" srcId="{2B160031-209C-4D66-B9E1-9022CE90D590}" destId="{74F54326-A9F9-4C78-B8D6-14E5E2A1F34A}" srcOrd="1" destOrd="0" presId="urn:microsoft.com/office/officeart/2008/layout/HorizontalMultiLevelHierarchy"/>
    <dgm:cxn modelId="{8D5D05C2-623F-407D-A069-768BDFF36DF2}" type="presParOf" srcId="{74F54326-A9F9-4C78-B8D6-14E5E2A1F34A}" destId="{478B20BF-F2D6-40ED-94C2-4C7C1CDCB830}" srcOrd="0" destOrd="0" presId="urn:microsoft.com/office/officeart/2008/layout/HorizontalMultiLevelHierarchy"/>
    <dgm:cxn modelId="{42A43C40-8605-4A6B-B05A-96F10F890806}" type="presParOf" srcId="{478B20BF-F2D6-40ED-94C2-4C7C1CDCB830}" destId="{257F8A44-A312-45B9-A456-49B8961E9BD5}" srcOrd="0" destOrd="0" presId="urn:microsoft.com/office/officeart/2008/layout/HorizontalMultiLevelHierarchy"/>
    <dgm:cxn modelId="{CEF8E94A-E6D2-41E4-B4B4-1C57FBF7F768}" type="presParOf" srcId="{74F54326-A9F9-4C78-B8D6-14E5E2A1F34A}" destId="{3FBA291E-3C26-4BCD-8B98-594572B8472A}" srcOrd="1" destOrd="0" presId="urn:microsoft.com/office/officeart/2008/layout/HorizontalMultiLevelHierarchy"/>
    <dgm:cxn modelId="{DE698E75-471E-4EBD-95A1-833D5C5984CB}" type="presParOf" srcId="{3FBA291E-3C26-4BCD-8B98-594572B8472A}" destId="{1EC24ADA-BBFB-467E-A5B6-4F5E48F42F7E}" srcOrd="0" destOrd="0" presId="urn:microsoft.com/office/officeart/2008/layout/HorizontalMultiLevelHierarchy"/>
    <dgm:cxn modelId="{D1E135B9-A70C-45D3-8345-188F6C5E8DA7}" type="presParOf" srcId="{3FBA291E-3C26-4BCD-8B98-594572B8472A}" destId="{97FA5F91-6E60-44B6-99B4-03AF334AA7F8}" srcOrd="1" destOrd="0" presId="urn:microsoft.com/office/officeart/2008/layout/HorizontalMultiLevelHierarchy"/>
    <dgm:cxn modelId="{C4DCA7C2-69A1-4A50-9C0E-C37EF1CFDBD1}" type="presParOf" srcId="{74F54326-A9F9-4C78-B8D6-14E5E2A1F34A}" destId="{7B2D5AE5-FE6F-442B-9924-E4249A98EF79}" srcOrd="2" destOrd="0" presId="urn:microsoft.com/office/officeart/2008/layout/HorizontalMultiLevelHierarchy"/>
    <dgm:cxn modelId="{2B108AA2-89C0-4DE1-8F12-25183DA7ECBA}" type="presParOf" srcId="{7B2D5AE5-FE6F-442B-9924-E4249A98EF79}" destId="{402F231E-9612-4C5E-BB90-685D1ECEC270}" srcOrd="0" destOrd="0" presId="urn:microsoft.com/office/officeart/2008/layout/HorizontalMultiLevelHierarchy"/>
    <dgm:cxn modelId="{ED086897-D837-4D9A-BFB1-087694B7B74C}" type="presParOf" srcId="{74F54326-A9F9-4C78-B8D6-14E5E2A1F34A}" destId="{8283DA7B-E34A-41C1-8115-0A21589F4206}" srcOrd="3" destOrd="0" presId="urn:microsoft.com/office/officeart/2008/layout/HorizontalMultiLevelHierarchy"/>
    <dgm:cxn modelId="{AC6288FB-0040-4A9B-9A56-4773A2A2D5E3}" type="presParOf" srcId="{8283DA7B-E34A-41C1-8115-0A21589F4206}" destId="{DDC38C65-8131-4CC0-9FCD-07397E89629F}" srcOrd="0" destOrd="0" presId="urn:microsoft.com/office/officeart/2008/layout/HorizontalMultiLevelHierarchy"/>
    <dgm:cxn modelId="{AFB43FBA-3E5A-421F-B7DB-74F992D88A3F}" type="presParOf" srcId="{8283DA7B-E34A-41C1-8115-0A21589F4206}" destId="{9A52514E-0A91-4AC2-8960-EB1A6901021B}" srcOrd="1" destOrd="0" presId="urn:microsoft.com/office/officeart/2008/layout/HorizontalMultiLevelHierarchy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s-E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es-E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cs typeface="Arial" charset="0"/>
              </a:defRPr>
            </a:lvl1pPr>
          </a:lstStyle>
          <a:p>
            <a:fld id="{EDE151E5-BB3B-41C8-8F71-592B0D99413D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153257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s-ES"/>
          </a:p>
        </p:txBody>
      </p:sp>
      <p:sp>
        <p:nvSpPr>
          <p:cNvPr id="264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es-ES"/>
          </a:p>
        </p:txBody>
      </p:sp>
      <p:sp>
        <p:nvSpPr>
          <p:cNvPr id="264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64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los estilos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264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s-ES"/>
          </a:p>
        </p:txBody>
      </p:sp>
      <p:sp>
        <p:nvSpPr>
          <p:cNvPr id="264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cs typeface="Arial" charset="0"/>
              </a:defRPr>
            </a:lvl1pPr>
          </a:lstStyle>
          <a:p>
            <a:fld id="{19948D37-8AA7-49EA-9587-3B2133CB68BF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566379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948D37-8AA7-49EA-9587-3B2133CB68BF}" type="slidenum">
              <a:rPr lang="es-ES" smtClean="0"/>
              <a:pPr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978775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948D37-8AA7-49EA-9587-3B2133CB68BF}" type="slidenum">
              <a:rPr lang="es-ES" smtClean="0"/>
              <a:pPr/>
              <a:t>50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5572934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948D37-8AA7-49EA-9587-3B2133CB68BF}" type="slidenum">
              <a:rPr lang="es-ES" smtClean="0"/>
              <a:pPr/>
              <a:t>52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50932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948D37-8AA7-49EA-9587-3B2133CB68BF}" type="slidenum">
              <a:rPr lang="es-ES" smtClean="0"/>
              <a:pPr/>
              <a:t>54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158881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948D37-8AA7-49EA-9587-3B2133CB68BF}" type="slidenum">
              <a:rPr lang="es-ES" smtClean="0"/>
              <a:pPr/>
              <a:t>58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759687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948D37-8AA7-49EA-9587-3B2133CB68BF}" type="slidenum">
              <a:rPr lang="es-ES" smtClean="0"/>
              <a:pPr/>
              <a:t>59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9287297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948D37-8AA7-49EA-9587-3B2133CB68BF}" type="slidenum">
              <a:rPr lang="es-ES" smtClean="0"/>
              <a:pPr/>
              <a:t>60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307486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948D37-8AA7-49EA-9587-3B2133CB68BF}" type="slidenum">
              <a:rPr lang="es-ES" smtClean="0"/>
              <a:pPr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982533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948D37-8AA7-49EA-9587-3B2133CB68BF}" type="slidenum">
              <a:rPr lang="es-ES" smtClean="0"/>
              <a:pPr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403900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948D37-8AA7-49EA-9587-3B2133CB68BF}" type="slidenum">
              <a:rPr lang="es-ES" smtClean="0"/>
              <a:pPr/>
              <a:t>17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291967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948D37-8AA7-49EA-9587-3B2133CB68BF}" type="slidenum">
              <a:rPr lang="es-ES" smtClean="0"/>
              <a:pPr/>
              <a:t>24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407770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948D37-8AA7-49EA-9587-3B2133CB68BF}" type="slidenum">
              <a:rPr lang="es-ES" smtClean="0"/>
              <a:pPr/>
              <a:t>27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697481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948D37-8AA7-49EA-9587-3B2133CB68BF}" type="slidenum">
              <a:rPr lang="es-ES" smtClean="0"/>
              <a:pPr/>
              <a:t>28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537742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948D37-8AA7-49EA-9587-3B2133CB68BF}" type="slidenum">
              <a:rPr lang="es-ES" smtClean="0"/>
              <a:pPr/>
              <a:t>34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418756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948D37-8AA7-49EA-9587-3B2133CB68BF}" type="slidenum">
              <a:rPr lang="es-ES" smtClean="0"/>
              <a:pPr/>
              <a:t>44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762857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833" name="Rectangle 41"/>
          <p:cNvSpPr>
            <a:spLocks noGrp="1" noChangeArrowheads="1"/>
          </p:cNvSpPr>
          <p:nvPr>
            <p:ph type="ctrTitle"/>
          </p:nvPr>
        </p:nvSpPr>
        <p:spPr>
          <a:xfrm>
            <a:off x="176213" y="4149725"/>
            <a:ext cx="8856662" cy="836613"/>
          </a:xfrm>
        </p:spPr>
        <p:txBody>
          <a:bodyPr/>
          <a:lstStyle>
            <a:lvl1pPr>
              <a:defRPr sz="38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289834" name="Rectangle 42"/>
          <p:cNvSpPr>
            <a:spLocks noGrp="1" noChangeArrowheads="1"/>
          </p:cNvSpPr>
          <p:nvPr>
            <p:ph type="subTitle" idx="1"/>
          </p:nvPr>
        </p:nvSpPr>
        <p:spPr>
          <a:xfrm>
            <a:off x="179388" y="5132388"/>
            <a:ext cx="8836025" cy="649287"/>
          </a:xfrm>
        </p:spPr>
        <p:txBody>
          <a:bodyPr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289845" name="Rectangle 53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289846" name="Rectangle 5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289847" name="Rectangle 5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7AAE1E8-21AB-46B2-A8AC-80637613EFFC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8F5CEA-0EC6-4B09-8604-4157F6B0611D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1150" y="476250"/>
            <a:ext cx="2087563" cy="59769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476250"/>
            <a:ext cx="6113462" cy="59769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4BEE02-3F47-49CA-B0A4-6F4037A89084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147470-5521-4032-AC0C-E5C75E2C9237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08473C-8FF9-451B-957A-36D79952F2EC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288" y="1484313"/>
            <a:ext cx="4100512" cy="4968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4313"/>
            <a:ext cx="4100513" cy="4968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C26D4B-9C63-4A08-826B-BF58631E9A8D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114196-8F7C-45FD-843C-D78EF76C93B2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7871F5-A407-4284-A60D-1CB76DAD15D8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096408-EAB6-40D5-BE0E-B281278F1910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559E60-31A9-4A07-B295-7D21E2AB312C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DE4B43-A272-4E53-9A31-ED0862F2BE1F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alphaModFix amt="25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809" name="Rectangle 41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476250"/>
            <a:ext cx="8353425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288810" name="Rectangle 4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288" y="1484313"/>
            <a:ext cx="8353425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los estilos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288846" name="Rectangle 7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pitchFamily="18" charset="0"/>
              </a:defRPr>
            </a:lvl1pPr>
          </a:lstStyle>
          <a:p>
            <a:endParaRPr lang="es-ES"/>
          </a:p>
        </p:txBody>
      </p:sp>
      <p:sp>
        <p:nvSpPr>
          <p:cNvPr id="288847" name="Rectangle 7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</a:defRPr>
            </a:lvl1pPr>
          </a:lstStyle>
          <a:p>
            <a:endParaRPr lang="es-ES"/>
          </a:p>
        </p:txBody>
      </p:sp>
      <p:sp>
        <p:nvSpPr>
          <p:cNvPr id="288848" name="Rectangle 8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  <a:cs typeface="Arial" charset="0"/>
              </a:defRPr>
            </a:lvl1pPr>
          </a:lstStyle>
          <a:p>
            <a:fld id="{64490DB4-5D9A-4628-80A5-0654F1D00618}" type="slidenum">
              <a:rPr lang="es-ES"/>
              <a:pPr/>
              <a:t>‹Nº›</a:t>
            </a:fld>
            <a:endParaRPr lang="es-E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gi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/imagenes/" TargetMode="External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0" y="0"/>
            <a:ext cx="9108504" cy="6858000"/>
          </a:xfrm>
          <a:prstGeom prst="rect">
            <a:avLst/>
          </a:prstGeom>
          <a:solidFill>
            <a:schemeClr val="tx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6" name="Picture 2" descr="Uaemex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552" y="1052736"/>
            <a:ext cx="2592288" cy="2536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28185" y="3140968"/>
            <a:ext cx="2016224" cy="2494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73120030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>
                <a:solidFill>
                  <a:srgbClr val="C00000"/>
                </a:solidFill>
                <a:latin typeface="Calibri" pitchFamily="34" charset="0"/>
              </a:rPr>
              <a:t>Definiciones:</a:t>
            </a:r>
            <a:endParaRPr lang="es-MX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319" y="1531959"/>
            <a:ext cx="8209129" cy="4968875"/>
          </a:xfrm>
        </p:spPr>
        <p:txBody>
          <a:bodyPr/>
          <a:lstStyle/>
          <a:p>
            <a:pPr algn="just">
              <a:buNone/>
            </a:pPr>
            <a:r>
              <a:rPr lang="es-MX" sz="2800" b="1" dirty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s-MX" sz="2800" b="1" dirty="0" smtClean="0">
                <a:solidFill>
                  <a:schemeClr val="bg1"/>
                </a:solidFill>
                <a:latin typeface="Calibri" pitchFamily="34" charset="0"/>
              </a:rPr>
              <a:t>   </a:t>
            </a:r>
            <a:r>
              <a:rPr lang="es-MX" sz="2400" b="1" dirty="0" smtClean="0">
                <a:solidFill>
                  <a:schemeClr val="accent2">
                    <a:lumMod val="50000"/>
                  </a:schemeClr>
                </a:solidFill>
              </a:rPr>
              <a:t>Para </a:t>
            </a:r>
            <a:r>
              <a:rPr lang="es-MX" sz="2400" b="1" dirty="0">
                <a:solidFill>
                  <a:schemeClr val="accent2">
                    <a:lumMod val="50000"/>
                  </a:schemeClr>
                </a:solidFill>
              </a:rPr>
              <a:t>Allen (2002)</a:t>
            </a:r>
            <a:r>
              <a:rPr lang="es-ES" sz="2400" b="1" dirty="0">
                <a:solidFill>
                  <a:schemeClr val="accent2">
                    <a:lumMod val="50000"/>
                  </a:schemeClr>
                </a:solidFill>
              </a:rPr>
              <a:t>, es la expresión del grado de desconocimiento de una condición futura y es la que se encarga de evaluar todas aquellas actividades en donde se tiene incertidumbre acerca de los resultados que se pueden </a:t>
            </a:r>
            <a:r>
              <a:rPr lang="es-ES" sz="2400" b="1" dirty="0" smtClean="0">
                <a:solidFill>
                  <a:schemeClr val="accent2">
                    <a:lumMod val="50000"/>
                  </a:schemeClr>
                </a:solidFill>
              </a:rPr>
              <a:t>esperar.</a:t>
            </a:r>
          </a:p>
          <a:p>
            <a:pPr algn="just">
              <a:buNone/>
            </a:pPr>
            <a:endParaRPr lang="es-ES" sz="2400" b="1" dirty="0">
              <a:solidFill>
                <a:schemeClr val="accent2">
                  <a:lumMod val="50000"/>
                </a:schemeClr>
              </a:solidFill>
            </a:endParaRPr>
          </a:p>
          <a:p>
            <a:pPr algn="just">
              <a:buNone/>
            </a:pPr>
            <a:r>
              <a:rPr lang="es-ES" sz="2400" b="1" dirty="0" smtClean="0">
                <a:solidFill>
                  <a:schemeClr val="accent2">
                    <a:lumMod val="50000"/>
                  </a:schemeClr>
                </a:solidFill>
              </a:rPr>
              <a:t>   Para Rodríguez (2007), </a:t>
            </a:r>
            <a:r>
              <a:rPr lang="es-MX" sz="2400" b="1" dirty="0">
                <a:solidFill>
                  <a:schemeClr val="accent2">
                    <a:lumMod val="50000"/>
                  </a:schemeClr>
                </a:solidFill>
              </a:rPr>
              <a:t>e</a:t>
            </a:r>
            <a:r>
              <a:rPr lang="es-MX" sz="2400" b="1" dirty="0" smtClean="0">
                <a:solidFill>
                  <a:schemeClr val="accent2">
                    <a:lumMod val="50000"/>
                  </a:schemeClr>
                </a:solidFill>
              </a:rPr>
              <a:t>s </a:t>
            </a:r>
            <a:r>
              <a:rPr lang="es-MX" sz="2400" b="1" dirty="0">
                <a:solidFill>
                  <a:schemeClr val="accent2">
                    <a:lumMod val="50000"/>
                  </a:schemeClr>
                </a:solidFill>
              </a:rPr>
              <a:t>el conjunto de posibilidades de que un evento ocurra o no en un momento y tiempo determinados</a:t>
            </a:r>
            <a:r>
              <a:rPr lang="es-MX" sz="2400" b="1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r>
              <a:rPr lang="es-MX" sz="2400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r>
              <a:rPr lang="es-MX" sz="2400" dirty="0" smtClean="0"/>
              <a:t> </a:t>
            </a:r>
            <a:endParaRPr lang="es-ES" sz="24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just">
              <a:buNone/>
            </a:pPr>
            <a:endParaRPr lang="es-MX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87426" name="Picture 2" descr="bullseye2.gif (14007 bytes)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1643050"/>
            <a:ext cx="323847" cy="323848"/>
          </a:xfrm>
          <a:prstGeom prst="rect">
            <a:avLst/>
          </a:prstGeom>
          <a:noFill/>
        </p:spPr>
      </p:pic>
      <p:pic>
        <p:nvPicPr>
          <p:cNvPr id="5" name="Picture 2" descr="bullseye2.gif (14007 bytes)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5229200"/>
            <a:ext cx="323847" cy="323848"/>
          </a:xfrm>
          <a:prstGeom prst="rect">
            <a:avLst/>
          </a:prstGeom>
          <a:noFill/>
        </p:spPr>
      </p:pic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47470-5521-4032-AC0C-E5C75E2C9237}" type="slidenum">
              <a:rPr lang="es-ES" smtClean="0"/>
              <a:pPr/>
              <a:t>10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288" y="1746273"/>
            <a:ext cx="8353425" cy="4968875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es-MX" b="1" dirty="0" smtClean="0">
                <a:solidFill>
                  <a:srgbClr val="000099"/>
                </a:solidFill>
                <a:latin typeface="Calibri" pitchFamily="34" charset="0"/>
              </a:rPr>
              <a:t>“</a:t>
            </a:r>
            <a:r>
              <a:rPr lang="es-MX" b="1" dirty="0">
                <a:solidFill>
                  <a:srgbClr val="800000"/>
                </a:solidFill>
                <a:latin typeface="Calibri" pitchFamily="34" charset="0"/>
              </a:rPr>
              <a:t> </a:t>
            </a:r>
            <a:r>
              <a:rPr lang="es-MX" b="1" dirty="0" smtClean="0">
                <a:solidFill>
                  <a:schemeClr val="accent2">
                    <a:lumMod val="50000"/>
                  </a:schemeClr>
                </a:solidFill>
              </a:rPr>
              <a:t>Probabilidad   </a:t>
            </a:r>
            <a:r>
              <a:rPr lang="es-MX" b="1" dirty="0">
                <a:solidFill>
                  <a:schemeClr val="accent2">
                    <a:lumMod val="50000"/>
                  </a:schemeClr>
                </a:solidFill>
              </a:rPr>
              <a:t>es aquella que </a:t>
            </a:r>
            <a:r>
              <a:rPr lang="es-MX" b="1" dirty="0" smtClean="0">
                <a:solidFill>
                  <a:schemeClr val="accent2">
                    <a:lumMod val="50000"/>
                  </a:schemeClr>
                </a:solidFill>
              </a:rPr>
              <a:t>se encarga </a:t>
            </a:r>
            <a:r>
              <a:rPr lang="es-MX" b="1" dirty="0">
                <a:solidFill>
                  <a:schemeClr val="accent2">
                    <a:lumMod val="50000"/>
                  </a:schemeClr>
                </a:solidFill>
              </a:rPr>
              <a:t>de proponer modelos </a:t>
            </a:r>
            <a:r>
              <a:rPr lang="es-MX" b="1" dirty="0" smtClean="0">
                <a:solidFill>
                  <a:schemeClr val="accent2">
                    <a:lumMod val="50000"/>
                  </a:schemeClr>
                </a:solidFill>
              </a:rPr>
              <a:t>que puedan </a:t>
            </a:r>
            <a:r>
              <a:rPr lang="es-MX" b="1" dirty="0">
                <a:solidFill>
                  <a:schemeClr val="accent2">
                    <a:lumMod val="50000"/>
                  </a:schemeClr>
                </a:solidFill>
              </a:rPr>
              <a:t>predecir los </a:t>
            </a:r>
            <a:r>
              <a:rPr lang="es-MX" b="1" dirty="0" smtClean="0">
                <a:solidFill>
                  <a:schemeClr val="accent2">
                    <a:lumMod val="50000"/>
                  </a:schemeClr>
                </a:solidFill>
              </a:rPr>
              <a:t>fenómenos aleatorios”</a:t>
            </a:r>
            <a:endParaRPr lang="es-MX" b="1" dirty="0">
              <a:solidFill>
                <a:schemeClr val="accent2">
                  <a:lumMod val="50000"/>
                </a:schemeClr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>
                <a:solidFill>
                  <a:srgbClr val="C00000"/>
                </a:solidFill>
                <a:latin typeface="Calibri" pitchFamily="34" charset="0"/>
              </a:rPr>
              <a:t>Definiciones:</a:t>
            </a:r>
            <a:endParaRPr lang="es-MX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319" y="1531959"/>
            <a:ext cx="8209129" cy="4968875"/>
          </a:xfrm>
        </p:spPr>
        <p:txBody>
          <a:bodyPr/>
          <a:lstStyle/>
          <a:p>
            <a:pPr algn="just">
              <a:buNone/>
            </a:pPr>
            <a:r>
              <a:rPr lang="es-MX" sz="2800" b="1" dirty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s-MX" sz="2800" b="1" dirty="0" smtClean="0">
                <a:solidFill>
                  <a:schemeClr val="bg1"/>
                </a:solidFill>
                <a:latin typeface="Calibri" pitchFamily="34" charset="0"/>
              </a:rPr>
              <a:t>   </a:t>
            </a:r>
            <a:r>
              <a:rPr lang="es-MX" sz="2400" b="1" dirty="0" smtClean="0">
                <a:solidFill>
                  <a:schemeClr val="accent2">
                    <a:lumMod val="50000"/>
                  </a:schemeClr>
                </a:solidFill>
              </a:rPr>
              <a:t>Para </a:t>
            </a:r>
            <a:r>
              <a:rPr lang="es-MX" sz="2400" b="1" dirty="0" err="1" smtClean="0">
                <a:solidFill>
                  <a:schemeClr val="accent2">
                    <a:lumMod val="50000"/>
                  </a:schemeClr>
                </a:solidFill>
              </a:rPr>
              <a:t>Spiegel</a:t>
            </a:r>
            <a:r>
              <a:rPr lang="es-MX" sz="2400" b="1" dirty="0" smtClean="0">
                <a:solidFill>
                  <a:schemeClr val="accent2">
                    <a:lumMod val="50000"/>
                  </a:schemeClr>
                </a:solidFill>
              </a:rPr>
              <a:t> (1991), </a:t>
            </a:r>
            <a:r>
              <a:rPr lang="es-MX" sz="2400" b="1" dirty="0">
                <a:solidFill>
                  <a:schemeClr val="accent2">
                    <a:lumMod val="50000"/>
                  </a:schemeClr>
                </a:solidFill>
              </a:rPr>
              <a:t>l</a:t>
            </a:r>
            <a:r>
              <a:rPr lang="es-MX" sz="2400" b="1" dirty="0" smtClean="0">
                <a:solidFill>
                  <a:schemeClr val="accent2">
                    <a:lumMod val="50000"/>
                  </a:schemeClr>
                </a:solidFill>
              </a:rPr>
              <a:t>a </a:t>
            </a:r>
            <a:r>
              <a:rPr lang="es-MX" sz="2400" b="1" dirty="0">
                <a:solidFill>
                  <a:schemeClr val="accent2">
                    <a:lumMod val="50000"/>
                  </a:schemeClr>
                </a:solidFill>
              </a:rPr>
              <a:t>estadística es una ciencia con base matemática referente a la recolección, análisis e interpretación de datos, que busca explicar condiciones regulares en fenómenos de tipo </a:t>
            </a:r>
            <a:r>
              <a:rPr lang="es-MX" sz="2400" b="1" dirty="0" smtClean="0">
                <a:solidFill>
                  <a:schemeClr val="accent2">
                    <a:lumMod val="50000"/>
                  </a:schemeClr>
                </a:solidFill>
              </a:rPr>
              <a:t>aleatorio.</a:t>
            </a:r>
            <a:endParaRPr lang="es-MX" sz="2400" b="1" dirty="0">
              <a:solidFill>
                <a:schemeClr val="accent2">
                  <a:lumMod val="50000"/>
                </a:schemeClr>
              </a:solidFill>
            </a:endParaRPr>
          </a:p>
          <a:p>
            <a:pPr algn="just">
              <a:buNone/>
            </a:pPr>
            <a:endParaRPr lang="es-ES" sz="2400" b="1" dirty="0">
              <a:solidFill>
                <a:schemeClr val="accent2">
                  <a:lumMod val="50000"/>
                </a:schemeClr>
              </a:solidFill>
            </a:endParaRPr>
          </a:p>
          <a:p>
            <a:pPr algn="just">
              <a:buNone/>
            </a:pPr>
            <a:r>
              <a:rPr lang="es-ES" sz="2400" b="1" dirty="0" smtClean="0">
                <a:solidFill>
                  <a:schemeClr val="accent2">
                    <a:lumMod val="50000"/>
                  </a:schemeClr>
                </a:solidFill>
              </a:rPr>
              <a:t>   </a:t>
            </a:r>
            <a:endParaRPr lang="es-MX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87426" name="Picture 2" descr="bullseye2.gif (14007 bytes)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643050"/>
            <a:ext cx="323847" cy="323848"/>
          </a:xfrm>
          <a:prstGeom prst="rect">
            <a:avLst/>
          </a:prstGeom>
          <a:noFill/>
        </p:spPr>
      </p:pic>
      <p:pic>
        <p:nvPicPr>
          <p:cNvPr id="5" name="Picture 2" descr="bullseye2.gif (14007 bytes)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5229200"/>
            <a:ext cx="323847" cy="3238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7012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196752"/>
            <a:ext cx="8353425" cy="4968875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es-MX" b="1" dirty="0" smtClean="0">
                <a:solidFill>
                  <a:srgbClr val="000099"/>
                </a:solidFill>
                <a:latin typeface="Calibri" pitchFamily="34" charset="0"/>
              </a:rPr>
              <a:t>   “</a:t>
            </a:r>
            <a:r>
              <a:rPr lang="es-MX" b="1" dirty="0">
                <a:solidFill>
                  <a:srgbClr val="000099"/>
                </a:solidFill>
                <a:latin typeface="Calibri" pitchFamily="34" charset="0"/>
              </a:rPr>
              <a:t>Estadística    es aquella que nos </a:t>
            </a:r>
            <a:r>
              <a:rPr lang="es-MX" b="1" dirty="0" smtClean="0">
                <a:solidFill>
                  <a:srgbClr val="000099"/>
                </a:solidFill>
                <a:latin typeface="Calibri" pitchFamily="34" charset="0"/>
              </a:rPr>
              <a:t>ofrece métodos </a:t>
            </a:r>
            <a:r>
              <a:rPr lang="es-MX" b="1" dirty="0">
                <a:solidFill>
                  <a:srgbClr val="000099"/>
                </a:solidFill>
                <a:latin typeface="Calibri" pitchFamily="34" charset="0"/>
              </a:rPr>
              <a:t>y técnicas que permiten entender los datos a partir de </a:t>
            </a:r>
            <a:r>
              <a:rPr lang="es-MX" b="1" dirty="0" smtClean="0">
                <a:solidFill>
                  <a:srgbClr val="000099"/>
                </a:solidFill>
                <a:latin typeface="Calibri" pitchFamily="34" charset="0"/>
              </a:rPr>
              <a:t>modelos</a:t>
            </a:r>
            <a:r>
              <a:rPr lang="es-MX" b="1" dirty="0" smtClean="0">
                <a:solidFill>
                  <a:schemeClr val="accent2">
                    <a:lumMod val="50000"/>
                  </a:schemeClr>
                </a:solidFill>
              </a:rPr>
              <a:t>”</a:t>
            </a:r>
            <a:endParaRPr lang="es-MX" b="1" dirty="0">
              <a:solidFill>
                <a:schemeClr val="accent2">
                  <a:lumMod val="50000"/>
                </a:schemeClr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9487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7999"/>
          </a:xfrm>
          <a:solidFill>
            <a:srgbClr val="CCCCFF"/>
          </a:solidFill>
        </p:spPr>
        <p:txBody>
          <a:bodyPr/>
          <a:lstStyle/>
          <a:p>
            <a:endParaRPr lang="es-MX" sz="2800" b="1" dirty="0" smtClean="0"/>
          </a:p>
          <a:p>
            <a:endParaRPr lang="es-MX" sz="2800" b="1" dirty="0"/>
          </a:p>
          <a:p>
            <a:endParaRPr lang="es-MX" sz="2800" b="1" dirty="0" smtClean="0"/>
          </a:p>
          <a:p>
            <a:endParaRPr lang="es-MX" sz="2800" b="1" dirty="0"/>
          </a:p>
          <a:p>
            <a:endParaRPr lang="es-MX" sz="2800" b="1" dirty="0" smtClean="0"/>
          </a:p>
          <a:p>
            <a:pPr marL="0" indent="0">
              <a:buNone/>
            </a:pPr>
            <a:endParaRPr lang="es-MX" sz="2800" b="1" dirty="0"/>
          </a:p>
        </p:txBody>
      </p:sp>
      <p:pic>
        <p:nvPicPr>
          <p:cNvPr id="4" name="Imagen 3" descr="http://images.slideplayer.es/13/4187806/slides/slide_2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294898"/>
            <a:ext cx="7344816" cy="508643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95288" y="476250"/>
            <a:ext cx="8353425" cy="719138"/>
          </a:xfrm>
        </p:spPr>
        <p:txBody>
          <a:bodyPr/>
          <a:lstStyle/>
          <a:p>
            <a:r>
              <a:rPr lang="es-MX" sz="45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Importancia</a:t>
            </a:r>
            <a:endParaRPr lang="es-MX" sz="4500" b="1" dirty="0">
              <a:solidFill>
                <a:schemeClr val="accent2">
                  <a:lumMod val="50000"/>
                </a:schemeClr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2974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7999"/>
          </a:xfrm>
          <a:solidFill>
            <a:srgbClr val="CCCCFF"/>
          </a:solidFill>
        </p:spPr>
        <p:txBody>
          <a:bodyPr/>
          <a:lstStyle/>
          <a:p>
            <a:endParaRPr lang="es-MX" sz="2800" b="1" dirty="0" smtClean="0"/>
          </a:p>
          <a:p>
            <a:endParaRPr lang="es-MX" sz="2800" b="1" dirty="0"/>
          </a:p>
          <a:p>
            <a:endParaRPr lang="es-MX" sz="2800" b="1" dirty="0" smtClean="0"/>
          </a:p>
          <a:p>
            <a:endParaRPr lang="es-MX" sz="2800" b="1" dirty="0"/>
          </a:p>
          <a:p>
            <a:endParaRPr lang="es-MX" sz="2800" b="1" dirty="0" smtClean="0"/>
          </a:p>
          <a:p>
            <a:pPr marL="0" indent="0">
              <a:buNone/>
            </a:pPr>
            <a:endParaRPr lang="es-MX" sz="2800" b="1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95288" y="476250"/>
            <a:ext cx="8353425" cy="719138"/>
          </a:xfrm>
        </p:spPr>
        <p:txBody>
          <a:bodyPr/>
          <a:lstStyle/>
          <a:p>
            <a:r>
              <a:rPr lang="es-MX" sz="45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Importancia</a:t>
            </a:r>
            <a:endParaRPr lang="es-MX" sz="4500" b="1" dirty="0">
              <a:solidFill>
                <a:schemeClr val="accent2">
                  <a:lumMod val="50000"/>
                </a:schemeClr>
              </a:solidFill>
              <a:latin typeface="Calibri" pitchFamily="34" charset="0"/>
            </a:endParaRPr>
          </a:p>
        </p:txBody>
      </p:sp>
      <p:pic>
        <p:nvPicPr>
          <p:cNvPr id="6" name="Picture 2" descr="http://1.bp.blogspot.com/_4lKTJS_TZSE/SlUWCmMTGjI/AAAAAAAAAAc/aYOsuWYDyUk/S226/estadisticas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671638"/>
            <a:ext cx="3096344" cy="4349650"/>
          </a:xfrm>
          <a:prstGeom prst="rect">
            <a:avLst/>
          </a:prstGeom>
          <a:noFill/>
          <a:extLst/>
        </p:spPr>
      </p:pic>
      <p:sp>
        <p:nvSpPr>
          <p:cNvPr id="8" name="Subtítulo 2"/>
          <p:cNvSpPr>
            <a:spLocks noGrp="1"/>
          </p:cNvSpPr>
          <p:nvPr/>
        </p:nvSpPr>
        <p:spPr>
          <a:xfrm>
            <a:off x="4067944" y="1671638"/>
            <a:ext cx="4176464" cy="434965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vert="horz" wrap="square" lIns="91440" tIns="45720" rIns="91440" bIns="45720" rtlCol="0">
            <a:noAutofit/>
          </a:bodyPr>
          <a:lstStyle/>
          <a:p>
            <a:pPr>
              <a:lnSpc>
                <a:spcPct val="90000"/>
              </a:lnSpc>
            </a:pPr>
            <a:r>
              <a:rPr lang="es-MX" sz="2400" b="1" kern="1200" dirty="0">
                <a:solidFill>
                  <a:schemeClr val="accent2">
                    <a:lumMod val="75000"/>
                  </a:schemeClr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¿PORQUE ES IMPORTANTE ESTUDIAR ESTADÍSTICA</a:t>
            </a:r>
            <a:r>
              <a:rPr lang="es-MX" sz="2400" b="1" kern="1200" dirty="0" smtClean="0">
                <a:solidFill>
                  <a:schemeClr val="accent2">
                    <a:lumMod val="75000"/>
                  </a:schemeClr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>
              <a:lnSpc>
                <a:spcPct val="90000"/>
              </a:lnSpc>
            </a:pPr>
            <a:endParaRPr lang="es-MX" sz="2400" b="1" dirty="0">
              <a:solidFill>
                <a:schemeClr val="accent2">
                  <a:lumMod val="7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lang="es-MX" sz="2400" b="1" kern="1200" dirty="0">
                <a:solidFill>
                  <a:schemeClr val="accent2">
                    <a:lumMod val="75000"/>
                  </a:schemeClr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Hablar de estadística es hablar de datos sobre un fenómeno, acontecimiento, situación;</a:t>
            </a:r>
            <a:br>
              <a:rPr lang="es-MX" sz="2400" b="1" kern="1200" dirty="0">
                <a:solidFill>
                  <a:schemeClr val="accent2">
                    <a:lumMod val="75000"/>
                  </a:schemeClr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s-MX" sz="2400" b="1" kern="1200" dirty="0">
                <a:solidFill>
                  <a:schemeClr val="accent2">
                    <a:lumMod val="75000"/>
                  </a:schemeClr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dichos datos recopilados, organizados y resumidos para ser analizados, nos ayudan de cierta forma a conocer o a entender y reconocer diversas situaciones.</a:t>
            </a:r>
            <a:endParaRPr lang="es-MX" sz="2400" b="1" dirty="0">
              <a:solidFill>
                <a:schemeClr val="accent2">
                  <a:lumMod val="7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3255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476250"/>
            <a:ext cx="8353425" cy="1309676"/>
          </a:xfrm>
        </p:spPr>
        <p:txBody>
          <a:bodyPr/>
          <a:lstStyle/>
          <a:p>
            <a:pPr algn="ctr"/>
            <a:r>
              <a:rPr lang="es-MX" sz="45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Relación entre Probabilidad y Estadística</a:t>
            </a:r>
            <a:endParaRPr lang="es-MX" sz="4500" b="1" dirty="0">
              <a:solidFill>
                <a:schemeClr val="accent2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6" name="Cloud 5"/>
          <p:cNvSpPr/>
          <p:nvPr/>
        </p:nvSpPr>
        <p:spPr bwMode="auto">
          <a:xfrm>
            <a:off x="1547664" y="2132856"/>
            <a:ext cx="6552728" cy="3888432"/>
          </a:xfrm>
          <a:prstGeom prst="cloud">
            <a:avLst/>
          </a:prstGeom>
          <a:solidFill>
            <a:srgbClr val="FF7C80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s-MX" sz="2400" dirty="0">
                <a:solidFill>
                  <a:srgbClr val="800000"/>
                </a:solidFill>
              </a:rPr>
              <a:t>De esta manera, el Cálculo de </a:t>
            </a:r>
            <a:endParaRPr lang="es-MX" sz="2400" dirty="0" smtClean="0">
              <a:solidFill>
                <a:srgbClr val="800000"/>
              </a:solidFill>
            </a:endParaRPr>
          </a:p>
          <a:p>
            <a:r>
              <a:rPr lang="es-MX" sz="2400" dirty="0">
                <a:solidFill>
                  <a:srgbClr val="800000"/>
                </a:solidFill>
              </a:rPr>
              <a:t>l</a:t>
            </a:r>
            <a:r>
              <a:rPr lang="es-MX" sz="2400" dirty="0" smtClean="0">
                <a:solidFill>
                  <a:srgbClr val="800000"/>
                </a:solidFill>
              </a:rPr>
              <a:t>as </a:t>
            </a:r>
            <a:r>
              <a:rPr lang="es-MX" sz="2400" b="1" dirty="0" smtClean="0">
                <a:solidFill>
                  <a:srgbClr val="800000"/>
                </a:solidFill>
              </a:rPr>
              <a:t>Probabilidad </a:t>
            </a:r>
            <a:r>
              <a:rPr lang="es-MX" sz="2400" dirty="0" smtClean="0">
                <a:solidFill>
                  <a:srgbClr val="800000"/>
                </a:solidFill>
              </a:rPr>
              <a:t>es </a:t>
            </a:r>
            <a:r>
              <a:rPr lang="es-MX" sz="2400" dirty="0">
                <a:solidFill>
                  <a:srgbClr val="800000"/>
                </a:solidFill>
              </a:rPr>
              <a:t>una teoría </a:t>
            </a:r>
            <a:endParaRPr lang="es-MX" sz="2400" dirty="0" smtClean="0">
              <a:solidFill>
                <a:srgbClr val="800000"/>
              </a:solidFill>
            </a:endParaRPr>
          </a:p>
          <a:p>
            <a:r>
              <a:rPr lang="es-MX" sz="2400" dirty="0" smtClean="0">
                <a:solidFill>
                  <a:srgbClr val="800000"/>
                </a:solidFill>
              </a:rPr>
              <a:t>matemática </a:t>
            </a:r>
            <a:r>
              <a:rPr lang="es-MX" sz="2400" dirty="0">
                <a:solidFill>
                  <a:srgbClr val="800000"/>
                </a:solidFill>
              </a:rPr>
              <a:t>y la</a:t>
            </a:r>
            <a:r>
              <a:rPr lang="es-MX" sz="2400" b="1" dirty="0">
                <a:solidFill>
                  <a:srgbClr val="800000"/>
                </a:solidFill>
              </a:rPr>
              <a:t> Estadística </a:t>
            </a:r>
            <a:endParaRPr lang="es-MX" sz="2400" b="1" dirty="0" smtClean="0">
              <a:solidFill>
                <a:srgbClr val="800000"/>
              </a:solidFill>
            </a:endParaRPr>
          </a:p>
          <a:p>
            <a:r>
              <a:rPr lang="es-MX" sz="2400" dirty="0" smtClean="0">
                <a:solidFill>
                  <a:srgbClr val="800000"/>
                </a:solidFill>
              </a:rPr>
              <a:t>es </a:t>
            </a:r>
            <a:r>
              <a:rPr lang="es-MX" sz="2400" dirty="0">
                <a:solidFill>
                  <a:srgbClr val="800000"/>
                </a:solidFill>
              </a:rPr>
              <a:t>una </a:t>
            </a:r>
            <a:r>
              <a:rPr lang="es-MX" sz="2400" dirty="0" smtClean="0">
                <a:solidFill>
                  <a:srgbClr val="800000"/>
                </a:solidFill>
              </a:rPr>
              <a:t>ciencia </a:t>
            </a:r>
            <a:r>
              <a:rPr lang="es-MX" sz="2400" dirty="0">
                <a:solidFill>
                  <a:srgbClr val="800000"/>
                </a:solidFill>
              </a:rPr>
              <a:t>aplicada donde </a:t>
            </a:r>
            <a:endParaRPr lang="es-MX" sz="2400" dirty="0" smtClean="0">
              <a:solidFill>
                <a:srgbClr val="800000"/>
              </a:solidFill>
            </a:endParaRPr>
          </a:p>
          <a:p>
            <a:r>
              <a:rPr lang="es-MX" sz="2400" dirty="0" smtClean="0">
                <a:solidFill>
                  <a:srgbClr val="800000"/>
                </a:solidFill>
              </a:rPr>
              <a:t>hay </a:t>
            </a:r>
            <a:r>
              <a:rPr lang="es-MX" sz="2400" dirty="0">
                <a:solidFill>
                  <a:srgbClr val="800000"/>
                </a:solidFill>
              </a:rPr>
              <a:t>que dar un contenido </a:t>
            </a:r>
            <a:endParaRPr lang="es-MX" sz="2400" dirty="0" smtClean="0">
              <a:solidFill>
                <a:srgbClr val="800000"/>
              </a:solidFill>
            </a:endParaRPr>
          </a:p>
          <a:p>
            <a:r>
              <a:rPr lang="es-MX" sz="2400" dirty="0" smtClean="0">
                <a:solidFill>
                  <a:srgbClr val="800000"/>
                </a:solidFill>
              </a:rPr>
              <a:t>concreto </a:t>
            </a:r>
            <a:r>
              <a:rPr lang="es-MX" sz="2400" dirty="0">
                <a:solidFill>
                  <a:srgbClr val="800000"/>
                </a:solidFill>
              </a:rPr>
              <a:t>a la noción de </a:t>
            </a:r>
            <a:endParaRPr lang="es-MX" sz="2400" dirty="0" smtClean="0">
              <a:solidFill>
                <a:srgbClr val="800000"/>
              </a:solidFill>
            </a:endParaRPr>
          </a:p>
          <a:p>
            <a:r>
              <a:rPr lang="es-MX" sz="2400" dirty="0" smtClean="0">
                <a:solidFill>
                  <a:srgbClr val="800000"/>
                </a:solidFill>
              </a:rPr>
              <a:t>Probabilidad.</a:t>
            </a:r>
            <a:r>
              <a:rPr lang="es-MX" sz="2400" dirty="0" smtClean="0">
                <a:solidFill>
                  <a:srgbClr val="800000"/>
                </a:solidFill>
                <a:latin typeface="Calibri" pitchFamily="34" charset="0"/>
              </a:rPr>
              <a:t> </a:t>
            </a:r>
            <a:endParaRPr kumimoji="0" lang="es-MX" sz="2400" b="0" i="0" u="none" strike="noStrike" cap="none" normalizeH="0" baseline="0" dirty="0" smtClean="0">
              <a:ln>
                <a:noFill/>
              </a:ln>
              <a:solidFill>
                <a:srgbClr val="80000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2411" y="620689"/>
            <a:ext cx="8605869" cy="5832500"/>
          </a:xfrm>
        </p:spPr>
        <p:txBody>
          <a:bodyPr/>
          <a:lstStyle/>
          <a:p>
            <a:pPr algn="just">
              <a:buNone/>
            </a:pPr>
            <a:r>
              <a:rPr lang="es-MX" sz="4400" b="1" dirty="0" smtClean="0">
                <a:solidFill>
                  <a:srgbClr val="800000"/>
                </a:solidFill>
                <a:latin typeface="Calibri" pitchFamily="34" charset="0"/>
              </a:rPr>
              <a:t>Clasificación de la Probabilidad</a:t>
            </a:r>
            <a:endParaRPr lang="es-MX" sz="4400" b="1" dirty="0">
              <a:solidFill>
                <a:srgbClr val="800000"/>
              </a:solidFill>
              <a:latin typeface="Calibri" pitchFamily="34" charset="0"/>
            </a:endParaRP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2047590755"/>
              </p:ext>
            </p:extLst>
          </p:nvPr>
        </p:nvGraphicFramePr>
        <p:xfrm>
          <a:off x="1043608" y="1484783"/>
          <a:ext cx="6768752" cy="49684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47470-5521-4032-AC0C-E5C75E2C9237}" type="slidenum">
              <a:rPr lang="es-ES" smtClean="0"/>
              <a:pPr/>
              <a:t>17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2411" y="620689"/>
            <a:ext cx="8605869" cy="5832500"/>
          </a:xfrm>
        </p:spPr>
        <p:txBody>
          <a:bodyPr/>
          <a:lstStyle/>
          <a:p>
            <a:pPr algn="just">
              <a:buNone/>
            </a:pPr>
            <a:r>
              <a:rPr lang="es-MX" sz="4400" b="1" dirty="0" smtClean="0">
                <a:solidFill>
                  <a:srgbClr val="800000"/>
                </a:solidFill>
                <a:latin typeface="Calibri" pitchFamily="34" charset="0"/>
              </a:rPr>
              <a:t>Clasificación de la Estadística</a:t>
            </a:r>
            <a:endParaRPr lang="es-MX" sz="4400" b="1" dirty="0">
              <a:solidFill>
                <a:srgbClr val="800000"/>
              </a:solidFill>
              <a:latin typeface="Calibri" pitchFamily="34" charset="0"/>
            </a:endParaRP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608375478"/>
              </p:ext>
            </p:extLst>
          </p:nvPr>
        </p:nvGraphicFramePr>
        <p:xfrm>
          <a:off x="1043608" y="1484783"/>
          <a:ext cx="6768752" cy="49684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7239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3419872" y="6165304"/>
            <a:ext cx="2605084" cy="432048"/>
          </a:xfrm>
          <a:prstGeom prst="rect">
            <a:avLst/>
          </a:prstGeom>
          <a:noFill/>
          <a:ln w="127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5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  <a:cs typeface="Calibri" pitchFamily="34" charset="0"/>
              </a:rPr>
              <a:t>www.google/imagenes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idx="1"/>
          </p:nvPr>
        </p:nvSpPr>
        <p:spPr>
          <a:xfrm>
            <a:off x="395288" y="1124745"/>
            <a:ext cx="8353425" cy="5328444"/>
          </a:xfrm>
        </p:spPr>
        <p:txBody>
          <a:bodyPr/>
          <a:lstStyle/>
          <a:p>
            <a:pPr lvl="0"/>
            <a:r>
              <a:rPr lang="es-MX" b="1" dirty="0">
                <a:solidFill>
                  <a:srgbClr val="006600"/>
                </a:solidFill>
              </a:rPr>
              <a:t>Clásica:</a:t>
            </a:r>
            <a:r>
              <a:rPr lang="es-MX" dirty="0">
                <a:solidFill>
                  <a:srgbClr val="006600"/>
                </a:solidFill>
              </a:rPr>
              <a:t> En esta  un suceso puede ocurrir de N maneras mutuamente excluyentes e igualmente probables y  n de ellas poseen una característica </a:t>
            </a:r>
            <a:r>
              <a:rPr lang="es-MX" dirty="0" smtClean="0">
                <a:solidFill>
                  <a:srgbClr val="006600"/>
                </a:solidFill>
              </a:rPr>
              <a:t>A</a:t>
            </a:r>
            <a:endParaRPr lang="es-MX" dirty="0">
              <a:solidFill>
                <a:srgbClr val="006600"/>
              </a:solidFill>
            </a:endParaRPr>
          </a:p>
        </p:txBody>
      </p:sp>
      <p:pic>
        <p:nvPicPr>
          <p:cNvPr id="1026" name="Picture 2" descr="image: dado [3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717032"/>
            <a:ext cx="200977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0" y="0"/>
            <a:ext cx="1691680" cy="6858000"/>
          </a:xfrm>
          <a:prstGeom prst="rect">
            <a:avLst/>
          </a:prstGeom>
          <a:solidFill>
            <a:schemeClr val="tx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64514" name="Picture 2" descr="Uaemex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01" y="791562"/>
            <a:ext cx="1563971" cy="1413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1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0083" y="2632636"/>
            <a:ext cx="1315205" cy="138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 bwMode="auto">
          <a:xfrm>
            <a:off x="1619672" y="-27384"/>
            <a:ext cx="7524328" cy="6885384"/>
          </a:xfrm>
          <a:prstGeom prst="rect">
            <a:avLst/>
          </a:prstGeom>
          <a:solidFill>
            <a:srgbClr val="002060"/>
          </a:solidFill>
          <a:ln w="381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8" name="6 CuadroTexto"/>
          <p:cNvSpPr txBox="1"/>
          <p:nvPr/>
        </p:nvSpPr>
        <p:spPr>
          <a:xfrm>
            <a:off x="1619672" y="-27384"/>
            <a:ext cx="8496944" cy="7294305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600" b="1" dirty="0">
                <a:latin typeface="Calibri" pitchFamily="34" charset="0"/>
                <a:cs typeface="Calibri" pitchFamily="34" charset="0"/>
              </a:rPr>
              <a:t>Universidad </a:t>
            </a:r>
            <a:r>
              <a:rPr lang="es-MX" sz="2600" b="1" dirty="0" smtClean="0">
                <a:latin typeface="Calibri" pitchFamily="34" charset="0"/>
                <a:cs typeface="Calibri" pitchFamily="34" charset="0"/>
              </a:rPr>
              <a:t>Autónoma del Estado de </a:t>
            </a:r>
            <a:r>
              <a:rPr lang="es-MX" sz="2600" b="1" dirty="0">
                <a:latin typeface="Calibri" pitchFamily="34" charset="0"/>
                <a:cs typeface="Calibri" pitchFamily="34" charset="0"/>
              </a:rPr>
              <a:t>México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 sz="2600" b="1" dirty="0">
              <a:latin typeface="Calibri" pitchFamily="34" charset="0"/>
              <a:cs typeface="Calibri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600" b="1" dirty="0">
                <a:latin typeface="Calibri" pitchFamily="34" charset="0"/>
                <a:cs typeface="Calibri" pitchFamily="34" charset="0"/>
              </a:rPr>
              <a:t>Facultad de </a:t>
            </a:r>
            <a:r>
              <a:rPr lang="es-MX" sz="2600" b="1" dirty="0" smtClean="0">
                <a:latin typeface="Calibri" pitchFamily="34" charset="0"/>
                <a:cs typeface="Calibri" pitchFamily="34" charset="0"/>
              </a:rPr>
              <a:t>Economía</a:t>
            </a:r>
            <a:endParaRPr lang="es-MX" sz="2600" b="1" dirty="0">
              <a:latin typeface="Calibri" pitchFamily="34" charset="0"/>
              <a:cs typeface="Calibri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 sz="2600" b="1" dirty="0">
              <a:latin typeface="Calibri" pitchFamily="34" charset="0"/>
              <a:cs typeface="Calibri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600" b="1" dirty="0" smtClean="0">
                <a:latin typeface="Calibri" pitchFamily="34" charset="0"/>
                <a:cs typeface="Calibri" pitchFamily="34" charset="0"/>
              </a:rPr>
              <a:t>Licenciatura: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600" b="1" dirty="0" smtClean="0">
                <a:latin typeface="Calibri" pitchFamily="34" charset="0"/>
                <a:cs typeface="Calibri" pitchFamily="34" charset="0"/>
              </a:rPr>
              <a:t>Relaciones Económicas Internacionales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 sz="2600" b="1" dirty="0">
              <a:latin typeface="Calibri" pitchFamily="34" charset="0"/>
              <a:cs typeface="Calibri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600" b="1" dirty="0" smtClean="0">
                <a:solidFill>
                  <a:srgbClr val="FFC000"/>
                </a:solidFill>
                <a:latin typeface="Calibri" pitchFamily="34" charset="0"/>
                <a:cs typeface="Calibri" pitchFamily="34" charset="0"/>
              </a:rPr>
              <a:t>Unidad de Aprendizaje: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600" b="1" dirty="0" smtClean="0">
                <a:solidFill>
                  <a:srgbClr val="FFC000"/>
                </a:solidFill>
                <a:latin typeface="Calibri" pitchFamily="34" charset="0"/>
                <a:cs typeface="Calibri" pitchFamily="34" charset="0"/>
              </a:rPr>
              <a:t>«Probabilidad y Estadística»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600" b="1" dirty="0" smtClean="0">
                <a:latin typeface="Calibri" pitchFamily="34" charset="0"/>
                <a:cs typeface="Calibri" pitchFamily="34" charset="0"/>
              </a:rPr>
              <a:t>(8 </a:t>
            </a:r>
            <a:r>
              <a:rPr lang="es-MX" sz="2600" b="1" dirty="0">
                <a:latin typeface="Calibri" pitchFamily="34" charset="0"/>
                <a:cs typeface="Calibri" pitchFamily="34" charset="0"/>
              </a:rPr>
              <a:t>Créditos</a:t>
            </a:r>
            <a:r>
              <a:rPr lang="es-MX" sz="2600" b="1" dirty="0" smtClean="0">
                <a:latin typeface="Calibri" pitchFamily="34" charset="0"/>
                <a:cs typeface="Calibri" pitchFamily="34" charset="0"/>
              </a:rPr>
              <a:t>)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600" b="1" dirty="0" smtClean="0">
                <a:latin typeface="Calibri" pitchFamily="34" charset="0"/>
                <a:cs typeface="Calibri" pitchFamily="34" charset="0"/>
              </a:rPr>
              <a:t>Clave: E01402</a:t>
            </a:r>
            <a:endParaRPr lang="es-MX" sz="2600" b="1" dirty="0">
              <a:latin typeface="Calibri" pitchFamily="34" charset="0"/>
              <a:cs typeface="Calibri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 sz="2600" b="1" dirty="0">
              <a:latin typeface="Calibri" pitchFamily="34" charset="0"/>
              <a:cs typeface="Calibri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600" b="1" dirty="0">
                <a:latin typeface="Calibri" pitchFamily="34" charset="0"/>
                <a:cs typeface="Calibri" pitchFamily="34" charset="0"/>
              </a:rPr>
              <a:t>Tema: </a:t>
            </a:r>
            <a:r>
              <a:rPr lang="es-MX" sz="2600" b="1" dirty="0" smtClean="0">
                <a:latin typeface="Calibri" pitchFamily="34" charset="0"/>
                <a:cs typeface="Calibri" pitchFamily="34" charset="0"/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600" b="1" dirty="0" smtClean="0">
                <a:latin typeface="Calibri" pitchFamily="34" charset="0"/>
                <a:cs typeface="Calibri" pitchFamily="34" charset="0"/>
              </a:rPr>
              <a:t>Probabilidad</a:t>
            </a:r>
            <a:endParaRPr lang="es-MX" sz="2600" b="1" dirty="0">
              <a:latin typeface="Calibri" pitchFamily="34" charset="0"/>
              <a:cs typeface="Calibri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 sz="2600" b="1" dirty="0">
              <a:latin typeface="Calibri" pitchFamily="34" charset="0"/>
              <a:cs typeface="Calibri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600" b="1" dirty="0">
                <a:latin typeface="Calibri" pitchFamily="34" charset="0"/>
                <a:cs typeface="Calibri" pitchFamily="34" charset="0"/>
              </a:rPr>
              <a:t>Elaboró: </a:t>
            </a:r>
            <a:r>
              <a:rPr lang="es-MX" sz="2600" b="1" dirty="0" smtClean="0">
                <a:latin typeface="Calibri" pitchFamily="34" charset="0"/>
                <a:cs typeface="Calibri" pitchFamily="34" charset="0"/>
              </a:rPr>
              <a:t>Edna Edith Solano Meneses.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600" b="1" dirty="0" smtClean="0">
                <a:latin typeface="Calibri" pitchFamily="34" charset="0"/>
                <a:cs typeface="Calibri" pitchFamily="34" charset="0"/>
              </a:rPr>
              <a:t>                                                       </a:t>
            </a:r>
            <a:r>
              <a:rPr lang="es-MX" sz="2000" b="1" dirty="0" smtClean="0">
                <a:latin typeface="Calibri" pitchFamily="34" charset="0"/>
                <a:cs typeface="Calibri" pitchFamily="34" charset="0"/>
              </a:rPr>
              <a:t>AGOSTO 2015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 sz="2600" b="1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44347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45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4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3419872" y="6165304"/>
            <a:ext cx="2605084" cy="432048"/>
          </a:xfrm>
          <a:prstGeom prst="rect">
            <a:avLst/>
          </a:prstGeom>
          <a:noFill/>
          <a:ln w="127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5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  <a:cs typeface="Calibri" pitchFamily="34" charset="0"/>
              </a:rPr>
              <a:t>www.google/imagenes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idx="1"/>
          </p:nvPr>
        </p:nvSpPr>
        <p:spPr>
          <a:xfrm>
            <a:off x="395289" y="692696"/>
            <a:ext cx="7849120" cy="5760493"/>
          </a:xfrm>
        </p:spPr>
        <p:txBody>
          <a:bodyPr/>
          <a:lstStyle/>
          <a:p>
            <a:pPr lvl="0" algn="just"/>
            <a:r>
              <a:rPr lang="es-MX" b="1" dirty="0" err="1" smtClean="0">
                <a:solidFill>
                  <a:schemeClr val="accent2">
                    <a:lumMod val="50000"/>
                  </a:schemeClr>
                </a:solidFill>
              </a:rPr>
              <a:t>Frecuencial</a:t>
            </a:r>
            <a:r>
              <a:rPr lang="es-MX" b="1" dirty="0" smtClean="0">
                <a:solidFill>
                  <a:schemeClr val="accent2">
                    <a:lumMod val="50000"/>
                  </a:schemeClr>
                </a:solidFill>
              </a:rPr>
              <a:t>:</a:t>
            </a:r>
            <a:r>
              <a:rPr lang="es-MX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s-MX" dirty="0" smtClean="0">
                <a:solidFill>
                  <a:schemeClr val="accent2">
                    <a:lumMod val="50000"/>
                  </a:schemeClr>
                </a:solidFill>
              </a:rPr>
              <a:t>También empírica,  </a:t>
            </a:r>
            <a:r>
              <a:rPr lang="es-MX" dirty="0">
                <a:solidFill>
                  <a:schemeClr val="accent2">
                    <a:lumMod val="50000"/>
                  </a:schemeClr>
                </a:solidFill>
              </a:rPr>
              <a:t>determina la probabilidad sobre la base de la proporción de veces que ocurre un evento favorable en un número de observaciones. </a:t>
            </a:r>
          </a:p>
        </p:txBody>
      </p:sp>
      <p:pic>
        <p:nvPicPr>
          <p:cNvPr id="2050" name="Picture 2" descr="https://encrypted-tbn1.gstatic.com/images?q=tbn:ANd9GcQlc2XLmerAeuK_Kip51qeiJTDGQIlTYdoUcdh3zMqhtkzrxV8uJ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7783" y="3573016"/>
            <a:ext cx="4488433" cy="2244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2322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3419872" y="6165304"/>
            <a:ext cx="2605084" cy="432048"/>
          </a:xfrm>
          <a:prstGeom prst="rect">
            <a:avLst/>
          </a:prstGeom>
          <a:noFill/>
          <a:ln w="127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5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  <a:cs typeface="Calibri" pitchFamily="34" charset="0"/>
              </a:rPr>
              <a:t>www.google/imagenes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idx="1"/>
          </p:nvPr>
        </p:nvSpPr>
        <p:spPr>
          <a:xfrm>
            <a:off x="899591" y="692696"/>
            <a:ext cx="7344817" cy="5760493"/>
          </a:xfrm>
        </p:spPr>
        <p:txBody>
          <a:bodyPr/>
          <a:lstStyle/>
          <a:p>
            <a:pPr lvl="0" algn="just"/>
            <a:r>
              <a:rPr lang="es-MX" b="1" dirty="0" smtClean="0">
                <a:solidFill>
                  <a:srgbClr val="FF0000"/>
                </a:solidFill>
              </a:rPr>
              <a:t>Subjetiva. P</a:t>
            </a:r>
            <a:r>
              <a:rPr lang="es-MX" dirty="0" smtClean="0">
                <a:solidFill>
                  <a:srgbClr val="FF0000"/>
                </a:solidFill>
              </a:rPr>
              <a:t>robabilidad </a:t>
            </a:r>
            <a:r>
              <a:rPr lang="es-MX" dirty="0">
                <a:solidFill>
                  <a:srgbClr val="FF0000"/>
                </a:solidFill>
              </a:rPr>
              <a:t>de ocurrencia de un suceso basado en la experiencia previa, la opinión personal o la intuición del </a:t>
            </a:r>
            <a:r>
              <a:rPr lang="es-MX" dirty="0" smtClean="0">
                <a:solidFill>
                  <a:srgbClr val="FF0000"/>
                </a:solidFill>
              </a:rPr>
              <a:t>individuo.</a:t>
            </a:r>
            <a:endParaRPr lang="es-MX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3074" name="Picture 2" descr="http://filosofia.laguia2000.com/wp-content/uploads/2012/11/intersubjetivo-300x2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3429000"/>
            <a:ext cx="3384376" cy="2369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1516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55776" y="1460521"/>
            <a:ext cx="6048672" cy="4968875"/>
          </a:xfrm>
        </p:spPr>
        <p:txBody>
          <a:bodyPr/>
          <a:lstStyle/>
          <a:p>
            <a:pPr marL="0" indent="0" algn="just">
              <a:buNone/>
            </a:pPr>
            <a:r>
              <a:rPr lang="es-ES" sz="2800" b="1" dirty="0">
                <a:solidFill>
                  <a:schemeClr val="bg2"/>
                </a:solidFill>
              </a:rPr>
              <a:t>Descriptiva</a:t>
            </a:r>
            <a:r>
              <a:rPr lang="es-ES" sz="2800" dirty="0">
                <a:solidFill>
                  <a:schemeClr val="bg2"/>
                </a:solidFill>
              </a:rPr>
              <a:t>: Es la técnica que encarga de la recopilación, presentación, tratamiento y análisis de los datos, con el objeto de resumir, describir las características de un conjunto de datos y por lo general toman forma de tablas y </a:t>
            </a:r>
            <a:r>
              <a:rPr lang="es-ES" sz="2800" dirty="0" smtClean="0">
                <a:solidFill>
                  <a:schemeClr val="bg2"/>
                </a:solidFill>
              </a:rPr>
              <a:t>gráficas</a:t>
            </a:r>
            <a:r>
              <a:rPr lang="es-MX" sz="3000" dirty="0">
                <a:solidFill>
                  <a:schemeClr val="bg2"/>
                </a:solidFill>
                <a:latin typeface="Calibri" pitchFamily="34" charset="0"/>
              </a:rPr>
              <a:t>.</a:t>
            </a:r>
            <a:endParaRPr lang="es-MX" sz="3000" dirty="0" smtClean="0">
              <a:latin typeface="Calibri" pitchFamily="34" charset="0"/>
            </a:endParaRPr>
          </a:p>
          <a:p>
            <a:pPr marL="0" indent="0" algn="just">
              <a:buNone/>
            </a:pPr>
            <a:endParaRPr lang="es-MX" sz="3000" dirty="0" smtClean="0">
              <a:latin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98031" y="5013176"/>
            <a:ext cx="1953689" cy="432048"/>
          </a:xfrm>
          <a:prstGeom prst="rect">
            <a:avLst/>
          </a:prstGeom>
          <a:noFill/>
          <a:ln w="127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2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  <a:cs typeface="Calibri" pitchFamily="34" charset="0"/>
              </a:rPr>
              <a:t>www.google/imagenes</a:t>
            </a:r>
          </a:p>
        </p:txBody>
      </p:sp>
      <p:pic>
        <p:nvPicPr>
          <p:cNvPr id="4098" name="Picture 2" descr="https://bibliotecadeinvestigaciones.files.wordpress.com/2012/02/estadistica-3.jpg?w=240&amp;h=24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00" y="1601807"/>
            <a:ext cx="2286000" cy="3267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3808" y="1460521"/>
            <a:ext cx="5760640" cy="4968875"/>
          </a:xfrm>
        </p:spPr>
        <p:txBody>
          <a:bodyPr/>
          <a:lstStyle/>
          <a:p>
            <a:pPr marL="0" indent="0" algn="just">
              <a:buNone/>
            </a:pPr>
            <a:r>
              <a:rPr lang="es-ES" sz="2800" b="1" dirty="0">
                <a:solidFill>
                  <a:srgbClr val="660066"/>
                </a:solidFill>
              </a:rPr>
              <a:t>Inferencial</a:t>
            </a:r>
            <a:r>
              <a:rPr lang="es-ES" sz="2800" dirty="0">
                <a:solidFill>
                  <a:srgbClr val="660066"/>
                </a:solidFill>
              </a:rPr>
              <a:t>: Técnica mediante la cual se sacan conclusiones o generalizaciones acerca de parámetros de una población basándose en el estadígrafo o estadígrafos de una muestra de </a:t>
            </a:r>
            <a:r>
              <a:rPr lang="es-ES" sz="2800" dirty="0" smtClean="0">
                <a:solidFill>
                  <a:srgbClr val="660066"/>
                </a:solidFill>
              </a:rPr>
              <a:t>población</a:t>
            </a:r>
            <a:endParaRPr lang="es-MX" sz="3000" dirty="0" smtClean="0">
              <a:solidFill>
                <a:srgbClr val="660066"/>
              </a:solidFill>
              <a:latin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98031" y="5013176"/>
            <a:ext cx="1953689" cy="432048"/>
          </a:xfrm>
          <a:prstGeom prst="rect">
            <a:avLst/>
          </a:prstGeom>
          <a:noFill/>
          <a:ln w="127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2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  <a:cs typeface="Calibri" pitchFamily="34" charset="0"/>
              </a:rPr>
              <a:t>www.google/imagenes</a:t>
            </a:r>
          </a:p>
        </p:txBody>
      </p:sp>
      <p:pic>
        <p:nvPicPr>
          <p:cNvPr id="5122" name="Picture 2" descr="http://3.bp.blogspot.com/-O665gFx7y-c/UJFNnaF0ntI/AAAAAAAAADI/-LNFxYjVmTc/s1600/GRAFICO+ESTADISTIC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031" y="1487816"/>
            <a:ext cx="2745777" cy="3237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860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288" y="1857364"/>
            <a:ext cx="8353425" cy="4429156"/>
          </a:xfrm>
        </p:spPr>
        <p:txBody>
          <a:bodyPr/>
          <a:lstStyle/>
          <a:p>
            <a:pPr algn="just"/>
            <a:r>
              <a:rPr lang="es-MX" sz="2800" b="1" dirty="0">
                <a:solidFill>
                  <a:srgbClr val="663300"/>
                </a:solidFill>
              </a:rPr>
              <a:t>Experimento: </a:t>
            </a:r>
            <a:r>
              <a:rPr lang="es-MX" sz="2800" dirty="0">
                <a:solidFill>
                  <a:srgbClr val="663300"/>
                </a:solidFill>
              </a:rPr>
              <a:t>es el proceso mediante el cual se obtiene una observación o medición y que puede producir un valor numérico. </a:t>
            </a:r>
          </a:p>
          <a:p>
            <a:pPr algn="just"/>
            <a:r>
              <a:rPr lang="es-MX" sz="2800" b="1" dirty="0">
                <a:solidFill>
                  <a:srgbClr val="996600"/>
                </a:solidFill>
              </a:rPr>
              <a:t>Evento simple: </a:t>
            </a:r>
            <a:r>
              <a:rPr lang="es-MX" sz="2800" dirty="0">
                <a:solidFill>
                  <a:srgbClr val="996600"/>
                </a:solidFill>
              </a:rPr>
              <a:t>es el resultado que se observa en una sola repetición del </a:t>
            </a:r>
            <a:r>
              <a:rPr lang="es-MX" sz="2800" dirty="0" smtClean="0">
                <a:solidFill>
                  <a:srgbClr val="996600"/>
                </a:solidFill>
              </a:rPr>
              <a:t>experimento</a:t>
            </a:r>
          </a:p>
          <a:p>
            <a:pPr algn="just"/>
            <a:r>
              <a:rPr lang="es-MX" sz="2800" b="1" dirty="0">
                <a:solidFill>
                  <a:srgbClr val="663300"/>
                </a:solidFill>
              </a:rPr>
              <a:t>Evento mutuamente excluyente: </a:t>
            </a:r>
            <a:r>
              <a:rPr lang="es-MX" sz="2800" dirty="0">
                <a:solidFill>
                  <a:srgbClr val="663300"/>
                </a:solidFill>
              </a:rPr>
              <a:t>eventos en los que se cumple la característica de que NO pueden suceder al mismo tiempo</a:t>
            </a:r>
            <a:endParaRPr lang="es-MX" sz="2800" dirty="0" smtClean="0">
              <a:solidFill>
                <a:srgbClr val="663300"/>
              </a:solidFill>
              <a:latin typeface="Calibri" pitchFamily="34" charset="0"/>
            </a:endParaRPr>
          </a:p>
          <a:p>
            <a:pPr algn="just"/>
            <a:endParaRPr lang="es-MX" sz="2800" dirty="0">
              <a:latin typeface="Calibri" pitchFamily="34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19169" y="476250"/>
            <a:ext cx="8353425" cy="719138"/>
          </a:xfrm>
        </p:spPr>
        <p:txBody>
          <a:bodyPr/>
          <a:lstStyle/>
          <a:p>
            <a:r>
              <a:rPr lang="es-MX" sz="4500" b="1" dirty="0" smtClean="0">
                <a:solidFill>
                  <a:srgbClr val="663300"/>
                </a:solidFill>
                <a:latin typeface="Calibri" pitchFamily="34" charset="0"/>
              </a:rPr>
              <a:t>Principios de probabilidad</a:t>
            </a:r>
            <a:endParaRPr lang="es-MX" sz="4500" b="1" dirty="0">
              <a:solidFill>
                <a:srgbClr val="663300"/>
              </a:solidFill>
              <a:latin typeface="Calibri" pitchFamily="34" charset="0"/>
            </a:endParaRPr>
          </a:p>
        </p:txBody>
      </p:sp>
      <p:sp>
        <p:nvSpPr>
          <p:cNvPr id="5" name="Curved Left Arrow 4"/>
          <p:cNvSpPr/>
          <p:nvPr/>
        </p:nvSpPr>
        <p:spPr bwMode="auto">
          <a:xfrm rot="20318410">
            <a:off x="7395710" y="439304"/>
            <a:ext cx="1280048" cy="1512168"/>
          </a:xfrm>
          <a:prstGeom prst="curvedLeftArrow">
            <a:avLst/>
          </a:prstGeom>
          <a:solidFill>
            <a:srgbClr val="996600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47470-5521-4032-AC0C-E5C75E2C9237}" type="slidenum">
              <a:rPr lang="es-ES" smtClean="0"/>
              <a:pPr/>
              <a:t>24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288" y="1857364"/>
            <a:ext cx="8353425" cy="4429156"/>
          </a:xfrm>
        </p:spPr>
        <p:txBody>
          <a:bodyPr/>
          <a:lstStyle/>
          <a:p>
            <a:pPr algn="just"/>
            <a:r>
              <a:rPr lang="es-MX" sz="2800" b="1" dirty="0">
                <a:solidFill>
                  <a:srgbClr val="663300"/>
                </a:solidFill>
              </a:rPr>
              <a:t>Espacio </a:t>
            </a:r>
            <a:r>
              <a:rPr lang="es-MX" sz="2800" b="1" dirty="0" err="1">
                <a:solidFill>
                  <a:srgbClr val="663300"/>
                </a:solidFill>
              </a:rPr>
              <a:t>muestral</a:t>
            </a:r>
            <a:r>
              <a:rPr lang="es-MX" sz="2800" b="1" dirty="0">
                <a:solidFill>
                  <a:srgbClr val="663300"/>
                </a:solidFill>
              </a:rPr>
              <a:t>: </a:t>
            </a:r>
            <a:r>
              <a:rPr lang="es-MX" sz="2800" dirty="0">
                <a:solidFill>
                  <a:srgbClr val="663300"/>
                </a:solidFill>
              </a:rPr>
              <a:t>son todos los resultados obtenidos en un experimento y está representado por S o Ω y a cada  elemento se le denomina punto </a:t>
            </a:r>
            <a:r>
              <a:rPr lang="es-MX" sz="2800" dirty="0" err="1" smtClean="0">
                <a:solidFill>
                  <a:srgbClr val="663300"/>
                </a:solidFill>
              </a:rPr>
              <a:t>muestral</a:t>
            </a:r>
            <a:endParaRPr lang="es-MX" sz="2800" dirty="0">
              <a:solidFill>
                <a:srgbClr val="663300"/>
              </a:solidFill>
              <a:latin typeface="Calibri" pitchFamily="34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19169" y="476250"/>
            <a:ext cx="8353425" cy="719138"/>
          </a:xfrm>
        </p:spPr>
        <p:txBody>
          <a:bodyPr/>
          <a:lstStyle/>
          <a:p>
            <a:r>
              <a:rPr lang="es-MX" sz="4500" b="1" dirty="0" smtClean="0">
                <a:solidFill>
                  <a:srgbClr val="663300"/>
                </a:solidFill>
                <a:latin typeface="Calibri" pitchFamily="34" charset="0"/>
              </a:rPr>
              <a:t>Principios de probabilidad</a:t>
            </a:r>
            <a:endParaRPr lang="es-MX" sz="4500" b="1" dirty="0">
              <a:solidFill>
                <a:srgbClr val="663300"/>
              </a:solidFill>
              <a:latin typeface="Calibri" pitchFamily="34" charset="0"/>
            </a:endParaRPr>
          </a:p>
        </p:txBody>
      </p:sp>
      <p:sp>
        <p:nvSpPr>
          <p:cNvPr id="5" name="Curved Left Arrow 4"/>
          <p:cNvSpPr/>
          <p:nvPr/>
        </p:nvSpPr>
        <p:spPr bwMode="auto">
          <a:xfrm rot="20318410">
            <a:off x="7395710" y="439304"/>
            <a:ext cx="1280048" cy="1512168"/>
          </a:xfrm>
          <a:prstGeom prst="curvedLeftArrow">
            <a:avLst/>
          </a:prstGeom>
          <a:solidFill>
            <a:srgbClr val="996600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4431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476672"/>
            <a:ext cx="8353425" cy="3132583"/>
          </a:xfrm>
        </p:spPr>
        <p:txBody>
          <a:bodyPr/>
          <a:lstStyle/>
          <a:p>
            <a:r>
              <a:rPr lang="es-MX" sz="2400" dirty="0" smtClean="0"/>
              <a:t> </a:t>
            </a:r>
            <a:r>
              <a:rPr lang="es-MX" sz="2400" b="1" dirty="0" smtClean="0">
                <a:solidFill>
                  <a:schemeClr val="accent6">
                    <a:lumMod val="50000"/>
                  </a:schemeClr>
                </a:solidFill>
              </a:rPr>
              <a:t>EJEMPLO</a:t>
            </a:r>
          </a:p>
          <a:p>
            <a:pPr marL="0" indent="0">
              <a:buNone/>
            </a:pPr>
            <a:r>
              <a:rPr lang="es-MX" sz="2400" b="1" dirty="0" smtClean="0">
                <a:solidFill>
                  <a:schemeClr val="accent6">
                    <a:lumMod val="50000"/>
                  </a:schemeClr>
                </a:solidFill>
              </a:rPr>
              <a:t>Una </a:t>
            </a:r>
            <a:r>
              <a:rPr lang="es-MX" sz="2400" b="1" dirty="0">
                <a:solidFill>
                  <a:schemeClr val="accent6">
                    <a:lumMod val="50000"/>
                  </a:schemeClr>
                </a:solidFill>
              </a:rPr>
              <a:t>persona tiene una moneda y en unos momentos va a lanzarla al aire y por supuesto existe la incertidumbre sobre el resultado de tal acción, veamos la interpretación de cada uno de los términos. </a:t>
            </a:r>
            <a:endParaRPr lang="es-MX" sz="24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s-MX" sz="2400" b="1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s-MX" sz="2400" b="1" dirty="0">
                <a:solidFill>
                  <a:schemeClr val="accent6">
                    <a:lumMod val="50000"/>
                  </a:schemeClr>
                </a:solidFill>
              </a:rPr>
              <a:t>Experimento: </a:t>
            </a:r>
            <a:r>
              <a:rPr lang="es-MX" sz="2400" b="1" dirty="0">
                <a:solidFill>
                  <a:srgbClr val="C00000"/>
                </a:solidFill>
              </a:rPr>
              <a:t>lanzar una </a:t>
            </a:r>
            <a:r>
              <a:rPr lang="es-MX" sz="2400" b="1" dirty="0" smtClean="0">
                <a:solidFill>
                  <a:srgbClr val="C00000"/>
                </a:solidFill>
              </a:rPr>
              <a:t>moneda</a:t>
            </a:r>
            <a:r>
              <a:rPr lang="es-MX" sz="24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es-MX" sz="2400" b="1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s-MX" sz="2400" b="1" dirty="0">
                <a:solidFill>
                  <a:schemeClr val="accent6">
                    <a:lumMod val="50000"/>
                  </a:schemeClr>
                </a:solidFill>
              </a:rPr>
              <a:t>Evento: </a:t>
            </a:r>
            <a:r>
              <a:rPr lang="es-MX" sz="2400" b="1" dirty="0">
                <a:solidFill>
                  <a:srgbClr val="C00000"/>
                </a:solidFill>
              </a:rPr>
              <a:t>Cada una de las respuestas de esta actividad,</a:t>
            </a:r>
            <a:r>
              <a:rPr lang="es-MX" sz="24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s-MX" sz="24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es-MX" sz="2400" b="1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s-MX" sz="2400" b="1" dirty="0" smtClean="0">
                <a:solidFill>
                  <a:schemeClr val="accent6">
                    <a:lumMod val="50000"/>
                  </a:schemeClr>
                </a:solidFill>
              </a:rPr>
              <a:t>Espacio </a:t>
            </a:r>
            <a:r>
              <a:rPr lang="es-MX" sz="2400" b="1" dirty="0" err="1">
                <a:solidFill>
                  <a:schemeClr val="accent6">
                    <a:lumMod val="50000"/>
                  </a:schemeClr>
                </a:solidFill>
              </a:rPr>
              <a:t>muestral</a:t>
            </a:r>
            <a:r>
              <a:rPr lang="es-MX" sz="2400" b="1" dirty="0">
                <a:solidFill>
                  <a:schemeClr val="accent6">
                    <a:lumMod val="50000"/>
                  </a:schemeClr>
                </a:solidFill>
              </a:rPr>
              <a:t>. </a:t>
            </a:r>
          </a:p>
          <a:p>
            <a:pPr marL="0" indent="0">
              <a:buNone/>
            </a:pPr>
            <a:r>
              <a:rPr lang="es-MX" sz="24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es-MX" sz="24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>
              <a:buNone/>
            </a:pPr>
            <a:endParaRPr lang="es-MX" sz="3800" dirty="0">
              <a:solidFill>
                <a:srgbClr val="FFC000"/>
              </a:solidFill>
              <a:latin typeface="Calibri" pitchFamily="34" charset="0"/>
            </a:endParaRPr>
          </a:p>
        </p:txBody>
      </p:sp>
      <p:pic>
        <p:nvPicPr>
          <p:cNvPr id="486404" name="Picture 4" descr="bullseye.gif (11774 bytes)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76672"/>
            <a:ext cx="381000" cy="381000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 bwMode="auto">
          <a:xfrm>
            <a:off x="6220130" y="6381328"/>
            <a:ext cx="2605084" cy="432048"/>
          </a:xfrm>
          <a:prstGeom prst="rect">
            <a:avLst/>
          </a:prstGeom>
          <a:noFill/>
          <a:ln w="127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5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  <a:cs typeface="Calibri" pitchFamily="34" charset="0"/>
              </a:rPr>
              <a:t>www.google/imagenes/ejecutivas</a:t>
            </a:r>
          </a:p>
        </p:txBody>
      </p:sp>
      <p:pic>
        <p:nvPicPr>
          <p:cNvPr id="6148" name="Picture 4" descr="http://www.matmor.unam.mx/clubmate/images/nov2011/aguilaso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5298" y="4365104"/>
            <a:ext cx="3529664" cy="1800200"/>
          </a:xfrm>
          <a:prstGeom prst="rect">
            <a:avLst/>
          </a:prstGeom>
          <a:noFill/>
          <a:effectLst>
            <a:outerShdw blurRad="50800" dist="38100" dir="2700000" algn="tl" rotWithShape="0">
              <a:srgbClr val="D6D6D6"/>
            </a:outerShdw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7999"/>
          </a:xfrm>
          <a:solidFill>
            <a:srgbClr val="CCCCFF"/>
          </a:solidFill>
        </p:spPr>
        <p:txBody>
          <a:bodyPr/>
          <a:lstStyle/>
          <a:p>
            <a:endParaRPr lang="es-MX" sz="2800" b="1" dirty="0" smtClean="0"/>
          </a:p>
          <a:p>
            <a:endParaRPr lang="es-MX" sz="2800" b="1" dirty="0"/>
          </a:p>
          <a:p>
            <a:endParaRPr lang="es-MX" sz="2800" b="1" dirty="0" smtClean="0"/>
          </a:p>
          <a:p>
            <a:pPr marL="0" indent="0">
              <a:buNone/>
            </a:pPr>
            <a:r>
              <a:rPr lang="es-MX" sz="2800" b="1" dirty="0" smtClean="0"/>
              <a:t>        </a:t>
            </a:r>
          </a:p>
          <a:p>
            <a:pPr marL="0" indent="0">
              <a:buNone/>
            </a:pPr>
            <a:r>
              <a:rPr lang="es-MX" sz="2800" b="1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s-MX" sz="2800" b="1" dirty="0" smtClean="0">
                <a:solidFill>
                  <a:schemeClr val="bg1">
                    <a:lumMod val="75000"/>
                  </a:schemeClr>
                </a:solidFill>
              </a:rPr>
              <a:t>       P(A </a:t>
            </a:r>
            <a:r>
              <a:rPr lang="es-MX" sz="2800" b="1" dirty="0">
                <a:solidFill>
                  <a:schemeClr val="bg1">
                    <a:lumMod val="75000"/>
                  </a:schemeClr>
                </a:solidFill>
              </a:rPr>
              <a:t>o B) = P(A) + P (B)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95288" y="476250"/>
            <a:ext cx="8353425" cy="719138"/>
          </a:xfrm>
        </p:spPr>
        <p:txBody>
          <a:bodyPr/>
          <a:lstStyle/>
          <a:p>
            <a:r>
              <a:rPr lang="es-MX" sz="45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Reglas Básicas de la Probabilidad</a:t>
            </a:r>
            <a:endParaRPr lang="es-MX" sz="4500" b="1" dirty="0">
              <a:solidFill>
                <a:schemeClr val="accent2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6" name="Rectángulo redondeado 5"/>
          <p:cNvSpPr/>
          <p:nvPr/>
        </p:nvSpPr>
        <p:spPr>
          <a:xfrm>
            <a:off x="999787" y="1973799"/>
            <a:ext cx="5256584" cy="720080"/>
          </a:xfrm>
          <a:prstGeom prst="roundRect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s-MX"/>
          </a:p>
        </p:txBody>
      </p:sp>
      <p:sp>
        <p:nvSpPr>
          <p:cNvPr id="8" name="Llamada rectangular 7"/>
          <p:cNvSpPr/>
          <p:nvPr/>
        </p:nvSpPr>
        <p:spPr bwMode="auto">
          <a:xfrm>
            <a:off x="6660232" y="1195388"/>
            <a:ext cx="2088481" cy="793452"/>
          </a:xfrm>
          <a:prstGeom prst="wedgeRectCallout">
            <a:avLst>
              <a:gd name="adj1" fmla="val -55583"/>
              <a:gd name="adj2" fmla="val 81857"/>
            </a:avLst>
          </a:prstGeom>
          <a:solidFill>
            <a:schemeClr val="tx1">
              <a:lumMod val="75000"/>
            </a:schemeClr>
          </a:solidFill>
          <a:ln w="12700" cap="sq" cmpd="sng" algn="ctr">
            <a:solidFill>
              <a:srgbClr val="9966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Regla  especial 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de la adición</a:t>
            </a:r>
            <a:endParaRPr kumimoji="0" lang="es-MX" sz="1800" b="1" i="0" u="none" strike="noStrike" normalizeH="0" baseline="0" dirty="0" smtClean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Verdana" pitchFamily="34" charset="0"/>
            </a:endParaRPr>
          </a:p>
        </p:txBody>
      </p:sp>
      <p:sp>
        <p:nvSpPr>
          <p:cNvPr id="9" name="Llamada rectangular 8"/>
          <p:cNvSpPr/>
          <p:nvPr/>
        </p:nvSpPr>
        <p:spPr bwMode="auto">
          <a:xfrm>
            <a:off x="6642028" y="3208419"/>
            <a:ext cx="2088481" cy="793452"/>
          </a:xfrm>
          <a:prstGeom prst="wedgeRectCallout">
            <a:avLst>
              <a:gd name="adj1" fmla="val -55583"/>
              <a:gd name="adj2" fmla="val 81857"/>
            </a:avLst>
          </a:prstGeom>
          <a:solidFill>
            <a:schemeClr val="tx1">
              <a:lumMod val="75000"/>
            </a:schemeClr>
          </a:solidFill>
          <a:ln w="12700" cap="sq" cmpd="sng" algn="ctr">
            <a:solidFill>
              <a:srgbClr val="9966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Regla  general 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de la adición</a:t>
            </a:r>
            <a:endParaRPr kumimoji="0" lang="es-MX" sz="1800" b="1" i="0" u="none" strike="noStrike" normalizeH="0" baseline="0" dirty="0" smtClean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Verdana" pitchFamily="34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611560" y="4592436"/>
            <a:ext cx="721704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b="1" dirty="0">
                <a:solidFill>
                  <a:schemeClr val="bg1">
                    <a:lumMod val="75000"/>
                  </a:schemeClr>
                </a:solidFill>
                <a:latin typeface="+mn-lt"/>
                <a:ea typeface="Times New Roman" panose="02020603050405020304" pitchFamily="18" charset="0"/>
              </a:rPr>
              <a:t>P(A o B) = P(A) + P (B) - P(A y B) </a:t>
            </a:r>
            <a:endParaRPr lang="es-MX" sz="2800" b="1" dirty="0">
              <a:solidFill>
                <a:schemeClr val="bg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1" name="Rectángulo redondeado 10"/>
          <p:cNvSpPr/>
          <p:nvPr/>
        </p:nvSpPr>
        <p:spPr>
          <a:xfrm>
            <a:off x="468728" y="4398597"/>
            <a:ext cx="7128792" cy="720080"/>
          </a:xfrm>
          <a:prstGeom prst="roundRect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s-MX"/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47470-5521-4032-AC0C-E5C75E2C9237}" type="slidenum">
              <a:rPr lang="es-ES" smtClean="0"/>
              <a:pPr/>
              <a:t>27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86783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631" y="1"/>
            <a:ext cx="9144000" cy="6857999"/>
          </a:xfrm>
          <a:solidFill>
            <a:srgbClr val="CCCCFF"/>
          </a:solidFill>
        </p:spPr>
        <p:txBody>
          <a:bodyPr/>
          <a:lstStyle/>
          <a:p>
            <a:endParaRPr lang="es-MX" sz="2800" b="1" dirty="0" smtClean="0"/>
          </a:p>
          <a:p>
            <a:endParaRPr lang="es-MX" sz="2800" b="1" dirty="0"/>
          </a:p>
          <a:p>
            <a:endParaRPr lang="es-MX" sz="2800" b="1" dirty="0" smtClean="0"/>
          </a:p>
          <a:p>
            <a:pPr marL="0" indent="0">
              <a:buNone/>
            </a:pPr>
            <a:r>
              <a:rPr lang="es-MX" sz="2800" b="1" dirty="0" smtClean="0"/>
              <a:t>        </a:t>
            </a:r>
          </a:p>
          <a:p>
            <a:pPr marL="0" indent="0">
              <a:buNone/>
            </a:pPr>
            <a:r>
              <a:rPr lang="es-MX" sz="2800" b="1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s-MX" sz="2800" b="1" dirty="0" smtClean="0">
                <a:solidFill>
                  <a:schemeClr val="bg1">
                    <a:lumMod val="75000"/>
                  </a:schemeClr>
                </a:solidFill>
              </a:rPr>
              <a:t>       P(A </a:t>
            </a:r>
            <a:r>
              <a:rPr lang="es-MX" sz="2800" b="1" dirty="0">
                <a:solidFill>
                  <a:schemeClr val="bg1">
                    <a:lumMod val="75000"/>
                  </a:schemeClr>
                </a:solidFill>
              </a:rPr>
              <a:t>y</a:t>
            </a:r>
            <a:r>
              <a:rPr lang="es-MX" sz="2800" b="1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s-MX" sz="2800" b="1" dirty="0">
                <a:solidFill>
                  <a:schemeClr val="bg1">
                    <a:lumMod val="75000"/>
                  </a:schemeClr>
                </a:solidFill>
              </a:rPr>
              <a:t>B) = P(A) + P (</a:t>
            </a:r>
            <a:r>
              <a:rPr lang="es-MX" sz="2800" b="1" dirty="0" smtClean="0">
                <a:solidFill>
                  <a:schemeClr val="bg1">
                    <a:lumMod val="75000"/>
                  </a:schemeClr>
                </a:solidFill>
              </a:rPr>
              <a:t>B/A)</a:t>
            </a:r>
            <a:endParaRPr lang="es-MX" sz="2800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95288" y="476250"/>
            <a:ext cx="8353425" cy="719138"/>
          </a:xfrm>
        </p:spPr>
        <p:txBody>
          <a:bodyPr/>
          <a:lstStyle/>
          <a:p>
            <a:r>
              <a:rPr lang="es-MX" sz="45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Reglas Básicas de la Probabilidad</a:t>
            </a:r>
            <a:endParaRPr lang="es-MX" sz="4500" b="1" dirty="0">
              <a:solidFill>
                <a:schemeClr val="accent2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6" name="Rectángulo redondeado 5"/>
          <p:cNvSpPr/>
          <p:nvPr/>
        </p:nvSpPr>
        <p:spPr>
          <a:xfrm>
            <a:off x="971600" y="2076202"/>
            <a:ext cx="5256584" cy="755632"/>
          </a:xfrm>
          <a:prstGeom prst="roundRect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s-MX"/>
          </a:p>
        </p:txBody>
      </p:sp>
      <p:sp>
        <p:nvSpPr>
          <p:cNvPr id="8" name="Llamada rectangular 7"/>
          <p:cNvSpPr/>
          <p:nvPr/>
        </p:nvSpPr>
        <p:spPr bwMode="auto">
          <a:xfrm>
            <a:off x="5983328" y="1088910"/>
            <a:ext cx="2712132" cy="793452"/>
          </a:xfrm>
          <a:prstGeom prst="wedgeRectCallout">
            <a:avLst>
              <a:gd name="adj1" fmla="val -55583"/>
              <a:gd name="adj2" fmla="val 81857"/>
            </a:avLst>
          </a:prstGeom>
          <a:solidFill>
            <a:schemeClr val="tx1">
              <a:lumMod val="75000"/>
            </a:schemeClr>
          </a:solidFill>
          <a:ln w="12700" cap="sq" cmpd="sng" algn="ctr">
            <a:solidFill>
              <a:srgbClr val="9966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Regla  </a:t>
            </a:r>
            <a:r>
              <a:rPr lang="es-MX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general</a:t>
            </a:r>
            <a:r>
              <a:rPr lang="es-MX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</a:t>
            </a:r>
            <a:endParaRPr lang="es-MX" b="1" dirty="0" smtClean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de la </a:t>
            </a:r>
            <a:r>
              <a:rPr lang="es-MX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multiplicación</a:t>
            </a:r>
            <a:endParaRPr kumimoji="0" lang="es-MX" sz="1800" b="1" i="0" u="none" strike="noStrike" normalizeH="0" baseline="0" dirty="0" smtClean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Verdana" pitchFamily="34" charset="0"/>
            </a:endParaRPr>
          </a:p>
        </p:txBody>
      </p:sp>
      <p:sp>
        <p:nvSpPr>
          <p:cNvPr id="9" name="Llamada rectangular 8"/>
          <p:cNvSpPr/>
          <p:nvPr/>
        </p:nvSpPr>
        <p:spPr bwMode="auto">
          <a:xfrm>
            <a:off x="5940152" y="3218489"/>
            <a:ext cx="2604628" cy="793452"/>
          </a:xfrm>
          <a:prstGeom prst="wedgeRectCallout">
            <a:avLst>
              <a:gd name="adj1" fmla="val -55583"/>
              <a:gd name="adj2" fmla="val 81857"/>
            </a:avLst>
          </a:prstGeom>
          <a:solidFill>
            <a:schemeClr val="tx1">
              <a:lumMod val="75000"/>
            </a:schemeClr>
          </a:solidFill>
          <a:ln w="12700" cap="sq" cmpd="sng" algn="ctr">
            <a:solidFill>
              <a:srgbClr val="9966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Regla  </a:t>
            </a:r>
            <a:r>
              <a:rPr lang="es-MX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especial</a:t>
            </a:r>
            <a:r>
              <a:rPr lang="es-MX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</a:t>
            </a:r>
            <a:endParaRPr lang="es-MX" b="1" dirty="0" smtClean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de la </a:t>
            </a:r>
            <a:r>
              <a:rPr lang="es-MX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multiplicación</a:t>
            </a:r>
            <a:endParaRPr kumimoji="0" lang="es-MX" sz="1800" b="1" i="0" u="none" strike="noStrike" normalizeH="0" baseline="0" dirty="0" smtClean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Verdana" pitchFamily="34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611560" y="4592436"/>
            <a:ext cx="50401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b="1" dirty="0">
                <a:solidFill>
                  <a:schemeClr val="bg1">
                    <a:lumMod val="75000"/>
                  </a:schemeClr>
                </a:solidFill>
                <a:latin typeface="+mn-lt"/>
                <a:ea typeface="Times New Roman" panose="02020603050405020304" pitchFamily="18" charset="0"/>
              </a:rPr>
              <a:t>P(A </a:t>
            </a:r>
            <a:r>
              <a:rPr lang="es-MX" sz="2800" b="1" dirty="0" smtClean="0">
                <a:solidFill>
                  <a:schemeClr val="bg1">
                    <a:lumMod val="75000"/>
                  </a:schemeClr>
                </a:solidFill>
                <a:latin typeface="+mn-lt"/>
                <a:ea typeface="Times New Roman" panose="02020603050405020304" pitchFamily="18" charset="0"/>
              </a:rPr>
              <a:t>y </a:t>
            </a:r>
            <a:r>
              <a:rPr lang="es-MX" sz="2800" b="1" dirty="0">
                <a:solidFill>
                  <a:schemeClr val="bg1">
                    <a:lumMod val="75000"/>
                  </a:schemeClr>
                </a:solidFill>
                <a:latin typeface="+mn-lt"/>
                <a:ea typeface="Times New Roman" panose="02020603050405020304" pitchFamily="18" charset="0"/>
              </a:rPr>
              <a:t>B) = P(A) </a:t>
            </a:r>
            <a:r>
              <a:rPr lang="es-MX" sz="2800" b="1" dirty="0" smtClean="0">
                <a:solidFill>
                  <a:schemeClr val="bg1">
                    <a:lumMod val="75000"/>
                  </a:schemeClr>
                </a:solidFill>
                <a:latin typeface="+mn-lt"/>
                <a:ea typeface="Times New Roman" panose="02020603050405020304" pitchFamily="18" charset="0"/>
              </a:rPr>
              <a:t>* </a:t>
            </a:r>
            <a:r>
              <a:rPr lang="es-MX" sz="2800" b="1" dirty="0">
                <a:solidFill>
                  <a:schemeClr val="bg1">
                    <a:lumMod val="75000"/>
                  </a:schemeClr>
                </a:solidFill>
                <a:latin typeface="+mn-lt"/>
                <a:ea typeface="Times New Roman" panose="02020603050405020304" pitchFamily="18" charset="0"/>
              </a:rPr>
              <a:t>P (</a:t>
            </a:r>
            <a:r>
              <a:rPr lang="es-MX" sz="2800" b="1" dirty="0" smtClean="0">
                <a:solidFill>
                  <a:schemeClr val="bg1">
                    <a:lumMod val="75000"/>
                  </a:schemeClr>
                </a:solidFill>
                <a:latin typeface="+mn-lt"/>
                <a:ea typeface="Times New Roman" panose="02020603050405020304" pitchFamily="18" charset="0"/>
              </a:rPr>
              <a:t>B</a:t>
            </a:r>
            <a:r>
              <a:rPr lang="es-MX" sz="2800" b="1" dirty="0">
                <a:solidFill>
                  <a:schemeClr val="bg1">
                    <a:lumMod val="75000"/>
                  </a:schemeClr>
                </a:solidFill>
                <a:latin typeface="+mn-lt"/>
                <a:ea typeface="Times New Roman" panose="02020603050405020304" pitchFamily="18" charset="0"/>
              </a:rPr>
              <a:t>)</a:t>
            </a:r>
            <a:r>
              <a:rPr lang="es-MX" sz="2800" b="1" dirty="0" smtClean="0">
                <a:solidFill>
                  <a:schemeClr val="bg1">
                    <a:lumMod val="75000"/>
                  </a:schemeClr>
                </a:solidFill>
                <a:latin typeface="+mn-lt"/>
                <a:ea typeface="Times New Roman" panose="02020603050405020304" pitchFamily="18" charset="0"/>
              </a:rPr>
              <a:t> </a:t>
            </a:r>
            <a:endParaRPr lang="es-MX" sz="2800" b="1" dirty="0">
              <a:solidFill>
                <a:schemeClr val="bg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1" name="Rectángulo redondeado 10"/>
          <p:cNvSpPr/>
          <p:nvPr/>
        </p:nvSpPr>
        <p:spPr>
          <a:xfrm>
            <a:off x="468728" y="4398597"/>
            <a:ext cx="5182994" cy="720080"/>
          </a:xfrm>
          <a:prstGeom prst="roundRect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s-MX"/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47470-5521-4032-AC0C-E5C75E2C9237}" type="slidenum">
              <a:rPr lang="es-ES" smtClean="0"/>
              <a:pPr/>
              <a:t>28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11946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28596" y="2714620"/>
            <a:ext cx="8353425" cy="1516059"/>
          </a:xfrm>
        </p:spPr>
        <p:txBody>
          <a:bodyPr/>
          <a:lstStyle/>
          <a:p>
            <a:pPr algn="ctr">
              <a:buNone/>
            </a:pPr>
            <a:r>
              <a:rPr lang="es-MX" sz="60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Calibri" pitchFamily="34" charset="0"/>
              </a:rPr>
              <a:t>TEOREMA DE BAYES</a:t>
            </a:r>
            <a:endParaRPr lang="es-MX" sz="6000" b="1" dirty="0">
              <a:solidFill>
                <a:srgbClr val="FF0000"/>
              </a:solidFill>
              <a:effectLst>
                <a:reflection blurRad="6350" stA="55000" endA="300" endPos="45500" dir="5400000" sy="-100000" algn="bl" rotWithShape="0"/>
              </a:effectLst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9668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99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5000" b="1" dirty="0" smtClean="0">
                <a:solidFill>
                  <a:schemeClr val="bg2"/>
                </a:solidFill>
                <a:latin typeface="Calibri" pitchFamily="34" charset="0"/>
              </a:rPr>
              <a:t>PROBABILIDAD Y ESTADÍSTICA</a:t>
            </a:r>
            <a:endParaRPr lang="en-GB" sz="5000" b="1" dirty="0">
              <a:solidFill>
                <a:schemeClr val="bg2"/>
              </a:solidFill>
              <a:latin typeface="Calibri" pitchFamily="34" charset="0"/>
            </a:endParaRPr>
          </a:p>
        </p:txBody>
      </p:sp>
      <p:sp>
        <p:nvSpPr>
          <p:cNvPr id="46899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GB" sz="4500" b="1" i="1" dirty="0" smtClean="0">
                <a:solidFill>
                  <a:schemeClr val="bg1"/>
                </a:solidFill>
                <a:latin typeface="Calibri" pitchFamily="34" charset="0"/>
              </a:rPr>
              <a:t>PROBABILIDAD</a:t>
            </a:r>
            <a:endParaRPr lang="en-GB" sz="4500" b="1" i="1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>
                <a:solidFill>
                  <a:srgbClr val="003300"/>
                </a:solidFill>
                <a:latin typeface="Calibri" pitchFamily="34" charset="0"/>
              </a:rPr>
              <a:t>Teorema de </a:t>
            </a:r>
            <a:r>
              <a:rPr lang="es-MX" b="1" dirty="0" err="1" smtClean="0">
                <a:solidFill>
                  <a:srgbClr val="003300"/>
                </a:solidFill>
                <a:latin typeface="Calibri" pitchFamily="34" charset="0"/>
              </a:rPr>
              <a:t>Bayes</a:t>
            </a:r>
            <a:endParaRPr lang="es-MX" b="1" dirty="0">
              <a:solidFill>
                <a:srgbClr val="003300"/>
              </a:solidFill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319" y="1531959"/>
            <a:ext cx="8209129" cy="4968875"/>
          </a:xfrm>
        </p:spPr>
        <p:txBody>
          <a:bodyPr/>
          <a:lstStyle/>
          <a:p>
            <a:pPr algn="just">
              <a:buNone/>
            </a:pPr>
            <a:r>
              <a:rPr lang="es-MX" sz="2800" b="1" dirty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s-MX" sz="2800" b="1" dirty="0" smtClean="0">
                <a:solidFill>
                  <a:schemeClr val="bg1"/>
                </a:solidFill>
                <a:latin typeface="Calibri" pitchFamily="34" charset="0"/>
              </a:rPr>
              <a:t>   </a:t>
            </a:r>
            <a:r>
              <a:rPr lang="es-ES" sz="2400" b="1" dirty="0" smtClean="0">
                <a:solidFill>
                  <a:srgbClr val="006600"/>
                </a:solidFill>
              </a:rPr>
              <a:t>En </a:t>
            </a:r>
            <a:r>
              <a:rPr lang="es-ES" sz="2400" b="1" dirty="0">
                <a:solidFill>
                  <a:srgbClr val="006600"/>
                </a:solidFill>
              </a:rPr>
              <a:t>la teoría de probabilidad el teorema de </a:t>
            </a:r>
            <a:r>
              <a:rPr lang="es-ES" sz="2400" b="1" dirty="0" err="1">
                <a:solidFill>
                  <a:srgbClr val="006600"/>
                </a:solidFill>
              </a:rPr>
              <a:t>Bayes</a:t>
            </a:r>
            <a:r>
              <a:rPr lang="es-ES" sz="2400" b="1" dirty="0">
                <a:solidFill>
                  <a:srgbClr val="006600"/>
                </a:solidFill>
              </a:rPr>
              <a:t> es fundamental pues</a:t>
            </a:r>
            <a:r>
              <a:rPr lang="es-ES" sz="2400" b="1" u="sng" baseline="30000" dirty="0">
                <a:solidFill>
                  <a:srgbClr val="006600"/>
                </a:solidFill>
              </a:rPr>
              <a:t>[]</a:t>
            </a:r>
            <a:r>
              <a:rPr lang="es-ES" sz="2400" b="1" dirty="0">
                <a:solidFill>
                  <a:srgbClr val="006600"/>
                </a:solidFill>
              </a:rPr>
              <a:t> expresa la probabilidad condicional de un evento aleatorio A dado B en términos de la distribución de probabilidad condicional del evento B dado A. (</a:t>
            </a:r>
            <a:r>
              <a:rPr lang="es-ES" sz="2400" b="1" dirty="0" smtClean="0">
                <a:solidFill>
                  <a:srgbClr val="006600"/>
                </a:solidFill>
              </a:rPr>
              <a:t>Wolepole,2012</a:t>
            </a:r>
            <a:r>
              <a:rPr lang="es-ES" sz="2400" b="1" dirty="0">
                <a:solidFill>
                  <a:srgbClr val="006600"/>
                </a:solidFill>
              </a:rPr>
              <a:t>)</a:t>
            </a:r>
            <a:endParaRPr lang="es-MX" sz="2400" b="1" dirty="0">
              <a:solidFill>
                <a:srgbClr val="006600"/>
              </a:solidFill>
            </a:endParaRPr>
          </a:p>
          <a:p>
            <a:pPr algn="just">
              <a:buNone/>
            </a:pPr>
            <a:r>
              <a:rPr lang="es-MX" sz="2400" b="1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r>
              <a:rPr lang="es-MX" sz="2400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r>
              <a:rPr lang="es-MX" sz="2400" dirty="0" smtClean="0"/>
              <a:t> </a:t>
            </a:r>
            <a:endParaRPr lang="es-ES" sz="24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just">
              <a:buNone/>
            </a:pPr>
            <a:endParaRPr lang="es-MX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87426" name="Picture 2" descr="bullseye2.gif (14007 bytes)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643050"/>
            <a:ext cx="323847" cy="323848"/>
          </a:xfrm>
          <a:prstGeom prst="rect">
            <a:avLst/>
          </a:prstGeom>
          <a:noFill/>
        </p:spPr>
      </p:pic>
      <p:pic>
        <p:nvPicPr>
          <p:cNvPr id="7170" name="Picture 2" descr="https://visionhelp.files.wordpress.com/2010/10/bayes-image-with-formul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883" y="4157637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7803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289" y="2204864"/>
            <a:ext cx="7705104" cy="3960440"/>
          </a:xfrm>
        </p:spPr>
        <p:txBody>
          <a:bodyPr/>
          <a:lstStyle/>
          <a:p>
            <a:pPr algn="ctr">
              <a:buNone/>
            </a:pPr>
            <a:r>
              <a:rPr lang="es-MX" dirty="0" smtClean="0">
                <a:solidFill>
                  <a:srgbClr val="FFC000"/>
                </a:solidFill>
                <a:latin typeface="Calibri" pitchFamily="34" charset="0"/>
              </a:rPr>
              <a:t>.</a:t>
            </a:r>
          </a:p>
          <a:p>
            <a:pPr>
              <a:lnSpc>
                <a:spcPct val="150000"/>
              </a:lnSpc>
              <a:buNone/>
            </a:pPr>
            <a:r>
              <a:rPr lang="es-MX" b="1" dirty="0">
                <a:solidFill>
                  <a:schemeClr val="bg1">
                    <a:lumMod val="75000"/>
                  </a:schemeClr>
                </a:solidFill>
              </a:rPr>
              <a:t>El Teorema </a:t>
            </a:r>
            <a:r>
              <a:rPr lang="es-MX" b="1" dirty="0" smtClean="0">
                <a:solidFill>
                  <a:schemeClr val="bg1">
                    <a:lumMod val="75000"/>
                  </a:schemeClr>
                </a:solidFill>
              </a:rPr>
              <a:t>de </a:t>
            </a:r>
            <a:r>
              <a:rPr lang="es-MX" b="1" dirty="0" err="1" smtClean="0">
                <a:solidFill>
                  <a:schemeClr val="bg1">
                    <a:lumMod val="75000"/>
                  </a:schemeClr>
                </a:solidFill>
              </a:rPr>
              <a:t>Bayes</a:t>
            </a:r>
            <a:r>
              <a:rPr lang="es-MX" b="1" dirty="0" smtClean="0">
                <a:solidFill>
                  <a:schemeClr val="bg1">
                    <a:lumMod val="75000"/>
                  </a:schemeClr>
                </a:solidFill>
              </a:rPr>
              <a:t> sostiene </a:t>
            </a:r>
          </a:p>
          <a:p>
            <a:pPr>
              <a:lnSpc>
                <a:spcPct val="150000"/>
              </a:lnSpc>
              <a:buNone/>
            </a:pPr>
            <a:r>
              <a:rPr lang="es-MX" b="1" dirty="0" smtClean="0">
                <a:solidFill>
                  <a:schemeClr val="bg1">
                    <a:lumMod val="75000"/>
                  </a:schemeClr>
                </a:solidFill>
              </a:rPr>
              <a:t>que la actualización </a:t>
            </a:r>
            <a:r>
              <a:rPr lang="es-MX" b="1" dirty="0">
                <a:solidFill>
                  <a:schemeClr val="bg1">
                    <a:lumMod val="75000"/>
                  </a:schemeClr>
                </a:solidFill>
              </a:rPr>
              <a:t>se </a:t>
            </a:r>
            <a:r>
              <a:rPr lang="es-MX" b="1" dirty="0" smtClean="0">
                <a:solidFill>
                  <a:schemeClr val="bg1">
                    <a:lumMod val="75000"/>
                  </a:schemeClr>
                </a:solidFill>
              </a:rPr>
              <a:t>realiza</a:t>
            </a:r>
          </a:p>
          <a:p>
            <a:pPr>
              <a:lnSpc>
                <a:spcPct val="150000"/>
              </a:lnSpc>
              <a:buNone/>
            </a:pPr>
            <a:r>
              <a:rPr lang="es-MX" b="1" dirty="0" smtClean="0">
                <a:solidFill>
                  <a:schemeClr val="bg1">
                    <a:lumMod val="75000"/>
                  </a:schemeClr>
                </a:solidFill>
              </a:rPr>
              <a:t>multiplicando </a:t>
            </a:r>
            <a:r>
              <a:rPr lang="es-MX" b="1" dirty="0">
                <a:solidFill>
                  <a:schemeClr val="bg1">
                    <a:lumMod val="75000"/>
                  </a:schemeClr>
                </a:solidFill>
              </a:rPr>
              <a:t>la probabilidad </a:t>
            </a:r>
            <a:endParaRPr lang="es-MX" b="1" dirty="0" smtClean="0">
              <a:solidFill>
                <a:schemeClr val="bg1">
                  <a:lumMod val="75000"/>
                </a:schemeClr>
              </a:solidFill>
            </a:endParaRPr>
          </a:p>
          <a:p>
            <a:pPr>
              <a:lnSpc>
                <a:spcPct val="150000"/>
              </a:lnSpc>
              <a:buNone/>
            </a:pPr>
            <a:r>
              <a:rPr lang="es-MX" b="1" dirty="0" smtClean="0">
                <a:solidFill>
                  <a:schemeClr val="bg1">
                    <a:lumMod val="75000"/>
                  </a:schemeClr>
                </a:solidFill>
              </a:rPr>
              <a:t>a priori </a:t>
            </a:r>
            <a:r>
              <a:rPr lang="es-MX" b="1" dirty="0">
                <a:solidFill>
                  <a:schemeClr val="bg1">
                    <a:lumMod val="75000"/>
                  </a:schemeClr>
                </a:solidFill>
              </a:rPr>
              <a:t>por P(A/B)/P(A).</a:t>
            </a:r>
            <a:endParaRPr lang="es-MX" dirty="0">
              <a:solidFill>
                <a:schemeClr val="bg1">
                  <a:lumMod val="75000"/>
                </a:schemeClr>
              </a:solidFill>
            </a:endParaRPr>
          </a:p>
          <a:p>
            <a:pPr>
              <a:lnSpc>
                <a:spcPct val="150000"/>
              </a:lnSpc>
              <a:buNone/>
            </a:pPr>
            <a:endParaRPr lang="es-MX" dirty="0">
              <a:solidFill>
                <a:schemeClr val="bg1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4" name="51 Flecha a la derecha con bandas"/>
          <p:cNvSpPr/>
          <p:nvPr/>
        </p:nvSpPr>
        <p:spPr>
          <a:xfrm rot="8990205" flipV="1">
            <a:off x="6685466" y="1893839"/>
            <a:ext cx="2073094" cy="1054569"/>
          </a:xfrm>
          <a:prstGeom prst="stripedRightArrow">
            <a:avLst/>
          </a:prstGeom>
          <a:gradFill rotWithShape="1">
            <a:gsLst>
              <a:gs pos="0">
                <a:srgbClr val="4F81BD">
                  <a:shade val="51000"/>
                  <a:satMod val="130000"/>
                </a:srgbClr>
              </a:gs>
              <a:gs pos="80000">
                <a:srgbClr val="4F81BD">
                  <a:shade val="93000"/>
                  <a:satMod val="130000"/>
                </a:srgbClr>
              </a:gs>
              <a:gs pos="100000">
                <a:srgbClr val="4F81BD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s-MX" sz="2400" b="1" dirty="0" smtClean="0">
                <a:solidFill>
                  <a:srgbClr val="FFFFF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Recorda</a:t>
            </a:r>
            <a:r>
              <a:rPr lang="es-MX" sz="24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r</a:t>
            </a:r>
            <a:endParaRPr lang="es-MX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54591" y="0"/>
            <a:ext cx="9144000" cy="6857999"/>
          </a:xfrm>
          <a:solidFill>
            <a:srgbClr val="CCCCFF"/>
          </a:solidFill>
        </p:spPr>
        <p:txBody>
          <a:bodyPr/>
          <a:lstStyle/>
          <a:p>
            <a:endParaRPr lang="es-MX" sz="2800" b="1" dirty="0" smtClean="0"/>
          </a:p>
          <a:p>
            <a:endParaRPr lang="es-MX" sz="2800" b="1" dirty="0"/>
          </a:p>
          <a:p>
            <a:endParaRPr lang="es-MX" sz="2800" b="1" dirty="0" smtClean="0"/>
          </a:p>
          <a:p>
            <a:pPr marL="0" indent="0">
              <a:buNone/>
            </a:pPr>
            <a:r>
              <a:rPr lang="es-MX" sz="2800" b="1" dirty="0" smtClean="0"/>
              <a:t>        </a:t>
            </a:r>
          </a:p>
          <a:p>
            <a:pPr marL="0" indent="0">
              <a:buNone/>
            </a:pPr>
            <a:r>
              <a:rPr lang="es-MX" sz="2800" b="1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s-MX" sz="2800" b="1" dirty="0" smtClean="0">
                <a:solidFill>
                  <a:schemeClr val="bg1">
                    <a:lumMod val="75000"/>
                  </a:schemeClr>
                </a:solidFill>
              </a:rPr>
              <a:t>       </a:t>
            </a:r>
            <a:endParaRPr lang="es-MX" sz="2800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95288" y="116632"/>
            <a:ext cx="8353425" cy="4557464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s-MX" sz="2000" dirty="0">
                <a:solidFill>
                  <a:schemeClr val="bg1">
                    <a:lumMod val="75000"/>
                  </a:schemeClr>
                </a:solidFill>
              </a:rPr>
              <a:t>Tres máquinas, A, B y C, producen el 45%, 30% y 25%, respectivamente, del total de las piezas producidas en una fábrica. Los porcentajes de producción defectuosa de estas máquinas son del 3%, 4% y 5</a:t>
            </a:r>
            <a:r>
              <a:rPr lang="es-MX" sz="2000" dirty="0" smtClean="0">
                <a:solidFill>
                  <a:schemeClr val="bg1">
                    <a:lumMod val="75000"/>
                  </a:schemeClr>
                </a:solidFill>
              </a:rPr>
              <a:t>%. </a:t>
            </a:r>
            <a:br>
              <a:rPr lang="es-MX" sz="2000" dirty="0" smtClean="0">
                <a:solidFill>
                  <a:schemeClr val="bg1">
                    <a:lumMod val="75000"/>
                  </a:schemeClr>
                </a:solidFill>
              </a:rPr>
            </a:br>
            <a:r>
              <a:rPr lang="es-MX" sz="2000" dirty="0" smtClean="0">
                <a:solidFill>
                  <a:schemeClr val="bg1"/>
                </a:solidFill>
              </a:rPr>
              <a:t>Para </a:t>
            </a:r>
            <a:r>
              <a:rPr lang="es-MX" sz="2000" dirty="0">
                <a:solidFill>
                  <a:schemeClr val="bg1"/>
                </a:solidFill>
              </a:rPr>
              <a:t>calcular la probabilidad de que la pieza elegida sea defectuosa, P(D), por la propiedad de la probabilidad total, </a:t>
            </a:r>
            <a:br>
              <a:rPr lang="es-MX" sz="2000" dirty="0">
                <a:solidFill>
                  <a:schemeClr val="bg1"/>
                </a:solidFill>
              </a:rPr>
            </a:br>
            <a:r>
              <a:rPr lang="es-MX" sz="2000" dirty="0">
                <a:solidFill>
                  <a:schemeClr val="bg1">
                    <a:lumMod val="75000"/>
                  </a:schemeClr>
                </a:solidFill>
              </a:rPr>
              <a:t/>
            </a:r>
            <a:br>
              <a:rPr lang="es-MX" sz="2000" dirty="0">
                <a:solidFill>
                  <a:schemeClr val="bg1">
                    <a:lumMod val="75000"/>
                  </a:schemeClr>
                </a:solidFill>
              </a:rPr>
            </a:br>
            <a:endParaRPr lang="es-MX" sz="2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2" name="Rectángulo redondeado 11"/>
          <p:cNvSpPr/>
          <p:nvPr/>
        </p:nvSpPr>
        <p:spPr>
          <a:xfrm>
            <a:off x="755576" y="3759696"/>
            <a:ext cx="3006270" cy="254962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s-MX"/>
          </a:p>
        </p:txBody>
      </p:sp>
      <p:pic>
        <p:nvPicPr>
          <p:cNvPr id="13" name="Imagen 12" descr="http://thales.cica.es/rd/Recursos/rd98/Matematicas/28/iejer8-1-arbol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3899146"/>
            <a:ext cx="2718238" cy="2194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 descr="http://www.ejemplos10.com/images/ejemplo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68202"/>
            <a:ext cx="2304256" cy="7461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4200526" y="4161815"/>
            <a:ext cx="454818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s-MX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P(D) = P(A) · P(D/A) + P(B) · P(D/B) + P(C) · P(D/C) =</a:t>
            </a:r>
            <a:br>
              <a:rPr kumimoji="0" lang="en-US" altLang="es-MX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kumimoji="0" lang="en-US" altLang="es-MX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5" name="Imagen 1" descr="http://thales.cica.es/rd/Recursos/rd98/Matematicas/28/iespacio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7200"/>
            <a:ext cx="371475" cy="14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4176713" y="5057251"/>
            <a:ext cx="399568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s-MX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= 0.45 · 0.03 + 0.30 · 0.04 + 0.25 · 0.05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s-MX" sz="1600" dirty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s-MX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= 0.038 </a:t>
            </a:r>
            <a:endParaRPr kumimoji="0" lang="en-US" altLang="es-MX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4317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7999"/>
          </a:xfrm>
          <a:solidFill>
            <a:srgbClr val="CCCCFF"/>
          </a:solidFill>
        </p:spPr>
        <p:txBody>
          <a:bodyPr/>
          <a:lstStyle/>
          <a:p>
            <a:endParaRPr lang="es-MX" sz="2800" b="1" dirty="0" smtClean="0"/>
          </a:p>
          <a:p>
            <a:endParaRPr lang="es-MX" sz="2800" b="1" dirty="0"/>
          </a:p>
          <a:p>
            <a:endParaRPr lang="es-MX" sz="2800" b="1" dirty="0" smtClean="0"/>
          </a:p>
          <a:p>
            <a:pPr marL="0" indent="0">
              <a:buNone/>
            </a:pPr>
            <a:r>
              <a:rPr lang="es-MX" sz="2800" b="1" dirty="0" smtClean="0"/>
              <a:t>        </a:t>
            </a:r>
          </a:p>
          <a:p>
            <a:pPr marL="0" indent="0">
              <a:buNone/>
            </a:pPr>
            <a:r>
              <a:rPr lang="es-MX" sz="2800" b="1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s-MX" sz="2800" b="1" dirty="0" smtClean="0">
                <a:solidFill>
                  <a:schemeClr val="bg1">
                    <a:lumMod val="75000"/>
                  </a:schemeClr>
                </a:solidFill>
              </a:rPr>
              <a:t>       </a:t>
            </a:r>
            <a:endParaRPr lang="es-MX" sz="2800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95288" y="116632"/>
            <a:ext cx="8353425" cy="455746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s-MX" sz="2000" dirty="0">
                <a:solidFill>
                  <a:schemeClr val="bg1">
                    <a:lumMod val="75000"/>
                  </a:schemeClr>
                </a:solidFill>
              </a:rPr>
              <a:t>Tres máquinas, A, B y C, producen el 45%, 30% y 25%, respectivamente, del total de las piezas producidas en una fábrica. Los porcentajes de producción defectuosa de estas máquinas son del 3%, 4% y 5</a:t>
            </a:r>
            <a:r>
              <a:rPr lang="es-MX" sz="2000" dirty="0" smtClean="0">
                <a:solidFill>
                  <a:schemeClr val="bg1">
                    <a:lumMod val="75000"/>
                  </a:schemeClr>
                </a:solidFill>
              </a:rPr>
              <a:t>%. </a:t>
            </a:r>
            <a:br>
              <a:rPr lang="es-MX" sz="2000" dirty="0" smtClean="0">
                <a:solidFill>
                  <a:schemeClr val="bg1">
                    <a:lumMod val="75000"/>
                  </a:schemeClr>
                </a:solidFill>
              </a:rPr>
            </a:br>
            <a:r>
              <a:rPr lang="es-MX" sz="2000" dirty="0">
                <a:solidFill>
                  <a:schemeClr val="bg1">
                    <a:lumMod val="75000"/>
                  </a:schemeClr>
                </a:solidFill>
              </a:rPr>
              <a:t/>
            </a:r>
            <a:br>
              <a:rPr lang="es-MX" sz="2000" dirty="0">
                <a:solidFill>
                  <a:schemeClr val="bg1">
                    <a:lumMod val="75000"/>
                  </a:schemeClr>
                </a:solidFill>
              </a:rPr>
            </a:br>
            <a:r>
              <a:rPr lang="es-MX" sz="2000" dirty="0" smtClean="0">
                <a:solidFill>
                  <a:schemeClr val="bg1">
                    <a:lumMod val="75000"/>
                  </a:schemeClr>
                </a:solidFill>
              </a:rPr>
              <a:t>A)Tomamos</a:t>
            </a:r>
            <a:r>
              <a:rPr lang="es-MX" sz="2000" dirty="0">
                <a:solidFill>
                  <a:schemeClr val="bg1">
                    <a:lumMod val="75000"/>
                  </a:schemeClr>
                </a:solidFill>
              </a:rPr>
              <a:t>, al azar, una pieza y resulta ser defectuosa; calcula la probabilidad de haber sido producida por la máquina B. </a:t>
            </a:r>
            <a:br>
              <a:rPr lang="es-MX" sz="2000" dirty="0">
                <a:solidFill>
                  <a:schemeClr val="bg1">
                    <a:lumMod val="75000"/>
                  </a:schemeClr>
                </a:solidFill>
              </a:rPr>
            </a:br>
            <a:r>
              <a:rPr lang="es-MX" sz="2000" dirty="0">
                <a:solidFill>
                  <a:schemeClr val="bg1">
                    <a:lumMod val="75000"/>
                  </a:schemeClr>
                </a:solidFill>
              </a:rPr>
              <a:t/>
            </a:r>
            <a:br>
              <a:rPr lang="es-MX" sz="2000" dirty="0">
                <a:solidFill>
                  <a:schemeClr val="bg1">
                    <a:lumMod val="75000"/>
                  </a:schemeClr>
                </a:solidFill>
              </a:rPr>
            </a:br>
            <a:endParaRPr lang="es-MX" sz="2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2" name="Rectángulo redondeado 11"/>
          <p:cNvSpPr/>
          <p:nvPr/>
        </p:nvSpPr>
        <p:spPr>
          <a:xfrm>
            <a:off x="755576" y="3759696"/>
            <a:ext cx="3006270" cy="254962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s-MX"/>
          </a:p>
        </p:txBody>
      </p:sp>
      <p:pic>
        <p:nvPicPr>
          <p:cNvPr id="13" name="Imagen 12" descr="http://thales.cica.es/rd/Recursos/rd98/Matematicas/28/iejer8-1-arbol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3899146"/>
            <a:ext cx="2718238" cy="2194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Imagen 13" descr="http://thales.cica.es/rd/Recursos/rd98/Matematicas/28/iejer8-1-b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57133" y="3759696"/>
            <a:ext cx="4846320" cy="2549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 descr="http://www.ejemplos10.com/images/ejemplo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68202"/>
            <a:ext cx="2304256" cy="7461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016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28596" y="2714620"/>
            <a:ext cx="8353425" cy="1516059"/>
          </a:xfrm>
        </p:spPr>
        <p:txBody>
          <a:bodyPr/>
          <a:lstStyle/>
          <a:p>
            <a:pPr algn="ctr">
              <a:buNone/>
            </a:pPr>
            <a:r>
              <a:rPr lang="es-MX" sz="60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Calibri" pitchFamily="34" charset="0"/>
              </a:rPr>
              <a:t>PERMUTACIONES Y COMBINACIONES</a:t>
            </a:r>
            <a:endParaRPr lang="es-MX" sz="6000" b="1" dirty="0">
              <a:solidFill>
                <a:srgbClr val="FF0000"/>
              </a:solidFill>
              <a:effectLst>
                <a:reflection blurRad="6350" stA="55000" endA="300" endPos="45500" dir="5400000" sy="-100000" algn="bl" rotWithShape="0"/>
              </a:effectLst>
              <a:latin typeface="Calibri" pitchFamily="34" charset="0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47470-5521-4032-AC0C-E5C75E2C9237}" type="slidenum">
              <a:rPr lang="es-ES" smtClean="0"/>
              <a:pPr/>
              <a:t>34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98743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156" y="434218"/>
            <a:ext cx="8353425" cy="719138"/>
          </a:xfrm>
        </p:spPr>
        <p:txBody>
          <a:bodyPr/>
          <a:lstStyle/>
          <a:p>
            <a:pPr algn="ctr"/>
            <a:r>
              <a:rPr lang="es-MX" sz="3800" b="1" dirty="0" smtClean="0">
                <a:solidFill>
                  <a:srgbClr val="800000"/>
                </a:solidFill>
                <a:latin typeface="Calibri" pitchFamily="34" charset="0"/>
              </a:rPr>
              <a:t>PRINCIPIOS DE CONTEO</a:t>
            </a:r>
            <a:endParaRPr lang="es-MX" sz="3800" b="1" dirty="0">
              <a:solidFill>
                <a:srgbClr val="800000"/>
              </a:solidFill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2045" y="1674835"/>
            <a:ext cx="7996235" cy="4968875"/>
          </a:xfrm>
        </p:spPr>
        <p:txBody>
          <a:bodyPr/>
          <a:lstStyle/>
          <a:p>
            <a:pPr algn="just">
              <a:buNone/>
            </a:pPr>
            <a:r>
              <a:rPr lang="es-MX" sz="2900" dirty="0" smtClean="0">
                <a:solidFill>
                  <a:schemeClr val="tx1"/>
                </a:solidFill>
                <a:latin typeface="Calibri" pitchFamily="34" charset="0"/>
              </a:rPr>
              <a:t>.</a:t>
            </a:r>
            <a:endParaRPr lang="es-MX" sz="2900" dirty="0" smtClean="0">
              <a:latin typeface="Calibri" pitchFamily="34" charset="0"/>
            </a:endParaRPr>
          </a:p>
          <a:p>
            <a:pPr algn="just"/>
            <a:endParaRPr lang="es-MX" sz="2900" dirty="0">
              <a:latin typeface="Calibri" pitchFamily="34" charset="0"/>
            </a:endParaRPr>
          </a:p>
        </p:txBody>
      </p:sp>
      <p:pic>
        <p:nvPicPr>
          <p:cNvPr id="8" name="Picture 2" descr="arrowa.gif (2637 bytes)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5999624">
            <a:off x="421553" y="3732935"/>
            <a:ext cx="438150" cy="551479"/>
          </a:xfrm>
          <a:prstGeom prst="rect">
            <a:avLst/>
          </a:prstGeom>
          <a:noFill/>
          <a:effectLst>
            <a:outerShdw blurRad="50800" dist="50800" dir="5400000" algn="ctr" rotWithShape="0">
              <a:srgbClr val="FF9933"/>
            </a:outerShdw>
          </a:effectLst>
        </p:spPr>
      </p:pic>
      <p:pic>
        <p:nvPicPr>
          <p:cNvPr id="9" name="Picture 2" descr="arrowa.gif (2637 bytes)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5999624">
            <a:off x="421552" y="4609353"/>
            <a:ext cx="438150" cy="551479"/>
          </a:xfrm>
          <a:prstGeom prst="rect">
            <a:avLst/>
          </a:prstGeom>
          <a:noFill/>
          <a:effectLst>
            <a:outerShdw blurRad="50800" dist="50800" dir="5400000" algn="ctr" rotWithShape="0">
              <a:srgbClr val="FF9933"/>
            </a:outerShdw>
          </a:effectLst>
        </p:spPr>
      </p:pic>
      <p:pic>
        <p:nvPicPr>
          <p:cNvPr id="10" name="Picture 2" descr="arrowa.gif (2637 bytes)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5999624">
            <a:off x="421553" y="5418824"/>
            <a:ext cx="438150" cy="551479"/>
          </a:xfrm>
          <a:prstGeom prst="rect">
            <a:avLst/>
          </a:prstGeom>
          <a:noFill/>
          <a:effectLst>
            <a:outerShdw blurRad="50800" dist="50800" dir="5400000" algn="ctr" rotWithShape="0">
              <a:srgbClr val="FF9933"/>
            </a:outerShdw>
          </a:effectLst>
        </p:spPr>
      </p:pic>
      <p:sp>
        <p:nvSpPr>
          <p:cNvPr id="4" name="Rectángulo 3"/>
          <p:cNvSpPr/>
          <p:nvPr/>
        </p:nvSpPr>
        <p:spPr>
          <a:xfrm>
            <a:off x="932700" y="1372326"/>
            <a:ext cx="7590973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50000"/>
              </a:lnSpc>
              <a:spcAft>
                <a:spcPts val="0"/>
              </a:spcAft>
            </a:pPr>
            <a:r>
              <a:rPr lang="es-MX" sz="2000" b="1" dirty="0" smtClean="0">
                <a:solidFill>
                  <a:srgbClr val="8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El </a:t>
            </a:r>
            <a:r>
              <a:rPr lang="es-MX" sz="2000" b="1" dirty="0">
                <a:solidFill>
                  <a:srgbClr val="8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análisis combinatorio permite </a:t>
            </a:r>
            <a:r>
              <a:rPr lang="es-MX" sz="2000" b="1" dirty="0" smtClean="0">
                <a:solidFill>
                  <a:srgbClr val="8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enumerar los posibles sucesos cuando es difícil y muy complejo.</a:t>
            </a:r>
            <a:endParaRPr lang="es-MX" sz="2000" b="1" dirty="0">
              <a:solidFill>
                <a:srgbClr val="8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s-MX" sz="2000" b="1" dirty="0">
                <a:solidFill>
                  <a:srgbClr val="8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Para facilitar la cuenta se analizan tres fórmulas   para contar</a:t>
            </a:r>
            <a:r>
              <a:rPr lang="es-MX" sz="2000" b="1" dirty="0" smtClean="0">
                <a:solidFill>
                  <a:srgbClr val="8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: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es-MX" sz="2000" b="1" dirty="0">
              <a:solidFill>
                <a:srgbClr val="8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s-MX" sz="2000" b="1" dirty="0">
                <a:solidFill>
                  <a:srgbClr val="8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a).-La fórmula de la </a:t>
            </a:r>
            <a:r>
              <a:rPr lang="es-MX" sz="2000" b="1" dirty="0" smtClean="0">
                <a:solidFill>
                  <a:srgbClr val="8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multiplicación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es-MX" sz="2000" b="1" dirty="0">
              <a:solidFill>
                <a:srgbClr val="8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s-MX" sz="2000" b="1" dirty="0">
                <a:solidFill>
                  <a:srgbClr val="8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b).-La fórmula de las permutaciones </a:t>
            </a:r>
            <a:endParaRPr lang="es-MX" sz="2000" b="1" dirty="0" smtClean="0">
              <a:solidFill>
                <a:srgbClr val="80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s-MX" sz="2000" b="1" dirty="0" smtClean="0">
                <a:solidFill>
                  <a:srgbClr val="8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endParaRPr lang="es-MX" sz="2000" b="1" dirty="0">
              <a:solidFill>
                <a:srgbClr val="8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s-MX" sz="2000" b="1" dirty="0">
                <a:solidFill>
                  <a:srgbClr val="8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c).-La fórmula de las combinaciones</a:t>
            </a:r>
            <a:endParaRPr lang="es-MX" sz="2000" b="1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132856"/>
            <a:ext cx="8353425" cy="4392488"/>
          </a:xfrm>
        </p:spPr>
        <p:txBody>
          <a:bodyPr/>
          <a:lstStyle/>
          <a:p>
            <a:pPr marL="0" indent="0">
              <a:buNone/>
            </a:pPr>
            <a:r>
              <a:rPr lang="es-MX" sz="2400" b="1" dirty="0" smtClean="0">
                <a:solidFill>
                  <a:srgbClr val="006600"/>
                </a:solidFill>
              </a:rPr>
              <a:t>FÓRMULA </a:t>
            </a:r>
            <a:r>
              <a:rPr lang="es-MX" sz="2400" b="1" dirty="0">
                <a:solidFill>
                  <a:srgbClr val="006600"/>
                </a:solidFill>
              </a:rPr>
              <a:t>DE </a:t>
            </a:r>
            <a:r>
              <a:rPr lang="es-MX" sz="2400" b="1" dirty="0" smtClean="0">
                <a:solidFill>
                  <a:srgbClr val="006600"/>
                </a:solidFill>
              </a:rPr>
              <a:t>LA MULTIPLICACIÓN</a:t>
            </a:r>
            <a:endParaRPr lang="es-MX" sz="2400" dirty="0">
              <a:solidFill>
                <a:srgbClr val="006600"/>
              </a:solidFill>
            </a:endParaRPr>
          </a:p>
          <a:p>
            <a:r>
              <a:rPr lang="es-MX" sz="2800" dirty="0">
                <a:solidFill>
                  <a:srgbClr val="006600"/>
                </a:solidFill>
              </a:rPr>
              <a:t>Si hay </a:t>
            </a:r>
            <a:r>
              <a:rPr lang="es-MX" sz="2800" b="1" i="1" dirty="0">
                <a:solidFill>
                  <a:srgbClr val="006600"/>
                </a:solidFill>
              </a:rPr>
              <a:t>m</a:t>
            </a:r>
            <a:r>
              <a:rPr lang="es-MX" sz="2800" dirty="0">
                <a:solidFill>
                  <a:srgbClr val="006600"/>
                </a:solidFill>
              </a:rPr>
              <a:t> formas de hacer una cosa y </a:t>
            </a:r>
            <a:r>
              <a:rPr lang="es-MX" sz="2800" b="1" i="1" dirty="0">
                <a:solidFill>
                  <a:srgbClr val="006600"/>
                </a:solidFill>
              </a:rPr>
              <a:t>n</a:t>
            </a:r>
            <a:r>
              <a:rPr lang="es-MX" sz="2800" dirty="0">
                <a:solidFill>
                  <a:srgbClr val="006600"/>
                </a:solidFill>
              </a:rPr>
              <a:t> formas de hacer otra cosa  hay </a:t>
            </a:r>
            <a:r>
              <a:rPr lang="es-MX" sz="2800" b="1" i="1" dirty="0">
                <a:solidFill>
                  <a:srgbClr val="006600"/>
                </a:solidFill>
              </a:rPr>
              <a:t>m x n</a:t>
            </a:r>
            <a:r>
              <a:rPr lang="es-MX" sz="2800" dirty="0">
                <a:solidFill>
                  <a:srgbClr val="006600"/>
                </a:solidFill>
              </a:rPr>
              <a:t> formas de hacer </a:t>
            </a:r>
            <a:r>
              <a:rPr lang="es-MX" sz="2800" dirty="0" smtClean="0">
                <a:solidFill>
                  <a:srgbClr val="006600"/>
                </a:solidFill>
              </a:rPr>
              <a:t>ambas</a:t>
            </a:r>
          </a:p>
          <a:p>
            <a:pPr marL="0" indent="0">
              <a:buNone/>
            </a:pPr>
            <a:r>
              <a:rPr lang="es-MX" sz="2800" dirty="0" smtClean="0">
                <a:solidFill>
                  <a:srgbClr val="006600"/>
                </a:solidFill>
              </a:rPr>
              <a:t>                                                           Número </a:t>
            </a:r>
            <a:r>
              <a:rPr lang="es-MX" sz="2800" dirty="0">
                <a:solidFill>
                  <a:srgbClr val="006600"/>
                </a:solidFill>
              </a:rPr>
              <a:t>total de disposiciones= (m) (n</a:t>
            </a:r>
            <a:r>
              <a:rPr lang="es-MX" sz="2800" dirty="0" smtClean="0">
                <a:solidFill>
                  <a:srgbClr val="006600"/>
                </a:solidFill>
              </a:rPr>
              <a:t>)</a:t>
            </a:r>
          </a:p>
          <a:p>
            <a:pPr marL="0" indent="0">
              <a:buNone/>
            </a:pPr>
            <a:endParaRPr lang="es-MX" sz="2800" dirty="0">
              <a:solidFill>
                <a:srgbClr val="006600"/>
              </a:solidFill>
            </a:endParaRPr>
          </a:p>
          <a:p>
            <a:r>
              <a:rPr lang="es-MX" sz="2800" dirty="0">
                <a:solidFill>
                  <a:srgbClr val="006600"/>
                </a:solidFill>
              </a:rPr>
              <a:t>Esta fórmula se puede generalizar para 2 </a:t>
            </a:r>
            <a:r>
              <a:rPr lang="es-MX" sz="2800" dirty="0" err="1">
                <a:solidFill>
                  <a:srgbClr val="006600"/>
                </a:solidFill>
              </a:rPr>
              <a:t>ó</a:t>
            </a:r>
            <a:r>
              <a:rPr lang="es-MX" sz="2800" dirty="0">
                <a:solidFill>
                  <a:srgbClr val="006600"/>
                </a:solidFill>
              </a:rPr>
              <a:t> más eventos</a:t>
            </a:r>
          </a:p>
        </p:txBody>
      </p:sp>
      <p:sp>
        <p:nvSpPr>
          <p:cNvPr id="2" name="Rectángulo redondeado 1"/>
          <p:cNvSpPr/>
          <p:nvPr/>
        </p:nvSpPr>
        <p:spPr bwMode="auto">
          <a:xfrm>
            <a:off x="323528" y="4293096"/>
            <a:ext cx="8136904" cy="864096"/>
          </a:xfrm>
          <a:prstGeom prst="roundRect">
            <a:avLst/>
          </a:prstGeom>
          <a:noFill/>
          <a:ln>
            <a:headEnd type="none" w="sm" len="sm"/>
            <a:tailEnd type="none" w="sm" len="sm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pic>
        <p:nvPicPr>
          <p:cNvPr id="5" name="Picture 2" descr="http://dieumsnh.qfb.umich.mx/PROBABILIDAD/diagramas_archivos/image0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88640"/>
            <a:ext cx="2688233" cy="185447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2.bp.blogspot.com/_ZccPHOXAivo/TJ2GjnCvSqI/AAAAAAAAAJ0/s16USibZGVY/s320/Diagrama+de+arbol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692696"/>
            <a:ext cx="6696744" cy="52028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/>
          <p:nvPr/>
        </p:nvSpPr>
        <p:spPr bwMode="auto">
          <a:xfrm>
            <a:off x="5580112" y="6021288"/>
            <a:ext cx="3240360" cy="432048"/>
          </a:xfrm>
          <a:prstGeom prst="rect">
            <a:avLst/>
          </a:prstGeom>
          <a:noFill/>
          <a:ln w="127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500" b="0" i="0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  <a:cs typeface="Calibri" pitchFamily="34" charset="0"/>
                <a:hlinkClick r:id="rId3"/>
              </a:rPr>
              <a:t>www.google/imagenes/</a:t>
            </a:r>
            <a:r>
              <a:rPr kumimoji="0" lang="es-MX" sz="1500" b="0" i="0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  <a:cs typeface="Calibri" pitchFamily="34" charset="0"/>
              </a:rPr>
              <a:t> diagrama</a:t>
            </a:r>
            <a:r>
              <a:rPr kumimoji="0" lang="es-MX" sz="1500" b="0" i="0" strike="noStrike" cap="none" normalizeH="0" dirty="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  <a:cs typeface="Calibri" pitchFamily="34" charset="0"/>
              </a:rPr>
              <a:t>  </a:t>
            </a:r>
            <a:r>
              <a:rPr kumimoji="0" lang="es-MX" sz="1500" b="0" i="0" strike="noStrike" cap="none" normalizeH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  <a:cs typeface="Calibri" pitchFamily="34" charset="0"/>
              </a:rPr>
              <a:t>arbol</a:t>
            </a:r>
            <a:endParaRPr kumimoji="0" lang="es-MX" sz="1500" b="0" i="0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843641"/>
            <a:ext cx="8353425" cy="4608512"/>
          </a:xfrm>
        </p:spPr>
        <p:txBody>
          <a:bodyPr/>
          <a:lstStyle/>
          <a:p>
            <a:pPr marL="0" indent="0">
              <a:buNone/>
            </a:pPr>
            <a:r>
              <a:rPr lang="es-MX" b="1" dirty="0">
                <a:solidFill>
                  <a:srgbClr val="C00000"/>
                </a:solidFill>
              </a:rPr>
              <a:t>COMBINACIONES</a:t>
            </a:r>
            <a:endParaRPr lang="es-MX" dirty="0">
              <a:solidFill>
                <a:srgbClr val="C00000"/>
              </a:solidFill>
            </a:endParaRPr>
          </a:p>
          <a:p>
            <a:r>
              <a:rPr lang="es-MX" dirty="0">
                <a:solidFill>
                  <a:srgbClr val="C00000"/>
                </a:solidFill>
              </a:rPr>
              <a:t>Si el orden de los objetos es </a:t>
            </a:r>
            <a:r>
              <a:rPr lang="es-MX" b="1" dirty="0">
                <a:solidFill>
                  <a:srgbClr val="C00000"/>
                </a:solidFill>
              </a:rPr>
              <a:t>no </a:t>
            </a:r>
            <a:r>
              <a:rPr lang="es-MX" b="1" dirty="0" smtClean="0">
                <a:solidFill>
                  <a:srgbClr val="C00000"/>
                </a:solidFill>
              </a:rPr>
              <a:t>importante</a:t>
            </a:r>
            <a:r>
              <a:rPr lang="es-MX" dirty="0" smtClean="0">
                <a:solidFill>
                  <a:srgbClr val="C00000"/>
                </a:solidFill>
              </a:rPr>
              <a:t> </a:t>
            </a:r>
            <a:endParaRPr lang="es-MX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es-MX" dirty="0" smtClean="0">
                <a:solidFill>
                  <a:srgbClr val="C00000"/>
                </a:solidFill>
              </a:rPr>
              <a:t>Ejemplo: En </a:t>
            </a:r>
            <a:r>
              <a:rPr lang="es-MX" dirty="0">
                <a:solidFill>
                  <a:srgbClr val="C00000"/>
                </a:solidFill>
              </a:rPr>
              <a:t>una  ensalada de frutas es una combinación de manzanas, uvas y bananas </a:t>
            </a:r>
            <a:r>
              <a:rPr lang="es-MX" b="1" dirty="0">
                <a:solidFill>
                  <a:srgbClr val="C00000"/>
                </a:solidFill>
              </a:rPr>
              <a:t>no</a:t>
            </a:r>
            <a:r>
              <a:rPr lang="es-MX" dirty="0">
                <a:solidFill>
                  <a:srgbClr val="C00000"/>
                </a:solidFill>
              </a:rPr>
              <a:t> </a:t>
            </a:r>
            <a:r>
              <a:rPr lang="es-MX" b="1" dirty="0">
                <a:solidFill>
                  <a:srgbClr val="C00000"/>
                </a:solidFill>
              </a:rPr>
              <a:t>importa</a:t>
            </a:r>
            <a:r>
              <a:rPr lang="es-MX" dirty="0">
                <a:solidFill>
                  <a:srgbClr val="C00000"/>
                </a:solidFill>
              </a:rPr>
              <a:t> en qué orden ponemos  las frutas, </a:t>
            </a:r>
            <a:r>
              <a:rPr lang="es-MX" dirty="0" smtClean="0">
                <a:solidFill>
                  <a:srgbClr val="C00000"/>
                </a:solidFill>
              </a:rPr>
              <a:t>finalmente </a:t>
            </a:r>
            <a:r>
              <a:rPr lang="es-MX" dirty="0">
                <a:solidFill>
                  <a:srgbClr val="C00000"/>
                </a:solidFill>
              </a:rPr>
              <a:t>es la misma ensalada</a:t>
            </a:r>
            <a:r>
              <a:rPr lang="es-MX" dirty="0" smtClean="0">
                <a:solidFill>
                  <a:srgbClr val="C00000"/>
                </a:solidFill>
                <a:latin typeface="Calibri" pitchFamily="34" charset="0"/>
              </a:rPr>
              <a:t>. </a:t>
            </a:r>
          </a:p>
          <a:p>
            <a:pPr algn="just"/>
            <a:endParaRPr lang="es-MX" dirty="0"/>
          </a:p>
        </p:txBody>
      </p:sp>
      <p:pic>
        <p:nvPicPr>
          <p:cNvPr id="4098" name="Picture 2" descr="http://www.1001consejos.com/wp-content/uploads/2011/05/ensalada-de-fruta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6" y="332656"/>
            <a:ext cx="2688232" cy="151098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8522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0215223"/>
              </p:ext>
            </p:extLst>
          </p:nvPr>
        </p:nvGraphicFramePr>
        <p:xfrm>
          <a:off x="5940150" y="1988840"/>
          <a:ext cx="2808316" cy="204174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02079"/>
                <a:gridCol w="702079"/>
                <a:gridCol w="702079"/>
                <a:gridCol w="702079"/>
              </a:tblGrid>
              <a:tr h="51681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>
                          <a:solidFill>
                            <a:schemeClr val="tx1"/>
                          </a:solidFill>
                          <a:effectLst/>
                        </a:rPr>
                        <a:t>(1,1)</a:t>
                      </a:r>
                      <a:endParaRPr lang="es-MX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>
                          <a:solidFill>
                            <a:schemeClr val="tx1"/>
                          </a:solidFill>
                          <a:effectLst/>
                        </a:rPr>
                        <a:t>(1,2)</a:t>
                      </a:r>
                      <a:endParaRPr lang="es-MX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>
                          <a:solidFill>
                            <a:schemeClr val="tx1"/>
                          </a:solidFill>
                          <a:effectLst/>
                        </a:rPr>
                        <a:t>(1,3)</a:t>
                      </a:r>
                      <a:endParaRPr lang="es-MX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>
                          <a:solidFill>
                            <a:schemeClr val="tx1"/>
                          </a:solidFill>
                          <a:effectLst/>
                        </a:rPr>
                        <a:t>(1,4)</a:t>
                      </a:r>
                      <a:endParaRPr lang="es-MX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00FF"/>
                    </a:solidFill>
                  </a:tcPr>
                </a:tc>
              </a:tr>
              <a:tr h="49129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200" b="1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>
                          <a:solidFill>
                            <a:schemeClr val="tx1"/>
                          </a:solidFill>
                          <a:effectLst/>
                        </a:rPr>
                        <a:t>(2,2)</a:t>
                      </a:r>
                      <a:endParaRPr lang="es-MX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>
                          <a:solidFill>
                            <a:schemeClr val="tx1"/>
                          </a:solidFill>
                          <a:effectLst/>
                        </a:rPr>
                        <a:t>(2,3)</a:t>
                      </a:r>
                      <a:endParaRPr lang="es-MX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>
                          <a:solidFill>
                            <a:schemeClr val="tx1"/>
                          </a:solidFill>
                          <a:effectLst/>
                        </a:rPr>
                        <a:t>(2,4)</a:t>
                      </a:r>
                      <a:endParaRPr lang="es-MX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00FF"/>
                    </a:solidFill>
                  </a:tcPr>
                </a:tc>
              </a:tr>
              <a:tr h="51681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 b="1">
                          <a:solidFill>
                            <a:srgbClr val="C00000"/>
                          </a:solidFill>
                          <a:effectLst/>
                        </a:rPr>
                        <a:t> </a:t>
                      </a:r>
                      <a:endParaRPr lang="es-MX" sz="1200" b="1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>
                          <a:solidFill>
                            <a:srgbClr val="C00000"/>
                          </a:solidFill>
                          <a:effectLst/>
                        </a:rPr>
                        <a:t> </a:t>
                      </a:r>
                      <a:endParaRPr lang="es-MX" sz="12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>
                          <a:solidFill>
                            <a:schemeClr val="tx1"/>
                          </a:solidFill>
                          <a:effectLst/>
                        </a:rPr>
                        <a:t>(3,3)</a:t>
                      </a:r>
                      <a:endParaRPr lang="es-MX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>
                          <a:solidFill>
                            <a:schemeClr val="tx1"/>
                          </a:solidFill>
                          <a:effectLst/>
                        </a:rPr>
                        <a:t>(3,4)</a:t>
                      </a:r>
                      <a:endParaRPr lang="es-MX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00FF"/>
                    </a:solidFill>
                  </a:tcPr>
                </a:tc>
              </a:tr>
              <a:tr h="51681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 b="1">
                          <a:solidFill>
                            <a:srgbClr val="C00000"/>
                          </a:solidFill>
                          <a:effectLst/>
                        </a:rPr>
                        <a:t>  </a:t>
                      </a:r>
                      <a:endParaRPr lang="es-MX" sz="1200" b="1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 b="1">
                          <a:solidFill>
                            <a:srgbClr val="C00000"/>
                          </a:solidFill>
                          <a:effectLst/>
                        </a:rPr>
                        <a:t> </a:t>
                      </a:r>
                      <a:endParaRPr lang="es-MX" sz="1200" b="1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 b="1">
                          <a:solidFill>
                            <a:srgbClr val="C00000"/>
                          </a:solidFill>
                          <a:effectLst/>
                        </a:rPr>
                        <a:t> </a:t>
                      </a:r>
                      <a:endParaRPr lang="es-MX" sz="1200" b="1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>
                          <a:solidFill>
                            <a:schemeClr val="tx1"/>
                          </a:solidFill>
                          <a:effectLst/>
                        </a:rPr>
                        <a:t>(4,4)</a:t>
                      </a:r>
                      <a:endParaRPr lang="es-MX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00FF"/>
                    </a:solidFill>
                  </a:tcPr>
                </a:tc>
              </a:tr>
            </a:tbl>
          </a:graphicData>
        </a:graphic>
      </p:graphicFrame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79512" y="836712"/>
            <a:ext cx="5544616" cy="2646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2600" b="1" i="0" u="none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COMBINACIÓN CON</a:t>
            </a:r>
            <a:r>
              <a:rPr kumimoji="0" lang="es-MX" altLang="es-MX" sz="2600" b="1" i="0" u="none" strike="noStrike" cap="none" normalizeH="0" dirty="0" smtClean="0">
                <a:ln>
                  <a:noFill/>
                </a:ln>
                <a:solidFill>
                  <a:srgbClr val="660033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s-MX" altLang="es-MX" sz="2600" b="1" i="0" u="none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REPETICIÓN</a:t>
            </a:r>
            <a:endParaRPr kumimoji="0" lang="es-MX" altLang="es-MX" sz="2600" b="0" i="0" u="none" strike="noStrike" cap="none" normalizeH="0" baseline="0" dirty="0" smtClean="0">
              <a:ln>
                <a:noFill/>
              </a:ln>
              <a:solidFill>
                <a:srgbClr val="660033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2800" b="0" i="0" u="none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</a:t>
            </a:r>
            <a:r>
              <a:rPr kumimoji="0" lang="es-MX" altLang="es-MX" sz="2800" b="0" i="0" u="none" strike="noStrike" cap="none" normalizeH="0" baseline="0" dirty="0" err="1" smtClean="0">
                <a:ln>
                  <a:noFill/>
                </a:ln>
                <a:solidFill>
                  <a:srgbClr val="660033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</a:t>
            </a:r>
            <a:r>
              <a:rPr kumimoji="0" lang="es-MX" altLang="es-MX" sz="2800" b="0" i="0" u="none" strike="noStrike" cap="none" normalizeH="0" baseline="-30000" dirty="0" err="1" smtClean="0">
                <a:ln>
                  <a:noFill/>
                </a:ln>
                <a:solidFill>
                  <a:srgbClr val="660033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</a:t>
            </a:r>
            <a:r>
              <a:rPr kumimoji="0" lang="es-MX" altLang="es-MX" sz="2800" b="0" i="0" u="none" strike="noStrike" cap="none" normalizeH="0" baseline="-30000" dirty="0" smtClean="0">
                <a:ln>
                  <a:noFill/>
                </a:ln>
                <a:solidFill>
                  <a:srgbClr val="660033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</a:t>
            </a:r>
            <a:r>
              <a:rPr kumimoji="0" lang="es-MX" altLang="es-MX" sz="2800" b="0" i="0" u="none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= </a:t>
            </a:r>
            <a:r>
              <a:rPr kumimoji="0" lang="es-MX" altLang="es-MX" sz="2800" b="0" i="0" u="sng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 n+r-1)!</a:t>
            </a:r>
            <a:endParaRPr kumimoji="0" lang="es-MX" altLang="es-MX" sz="2800" b="0" i="0" u="none" strike="noStrike" cap="none" normalizeH="0" baseline="0" dirty="0" smtClean="0">
              <a:ln>
                <a:noFill/>
              </a:ln>
              <a:solidFill>
                <a:srgbClr val="660033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2800" b="0" i="0" u="none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r!(n-1)!</a:t>
            </a:r>
            <a:endParaRPr kumimoji="0" lang="es-MX" altLang="es-MX" sz="2800" b="0" i="0" u="none" strike="noStrike" cap="none" normalizeH="0" baseline="0" dirty="0" smtClean="0">
              <a:ln>
                <a:noFill/>
              </a:ln>
              <a:solidFill>
                <a:srgbClr val="660033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2800" b="0" i="0" u="none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Ejemplo: tenemos el conjunto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2800" b="0" i="0" u="none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X= {1, 2, 3, 4}  y se desea formar pares.</a:t>
            </a:r>
            <a:endParaRPr kumimoji="0" lang="es-MX" altLang="es-MX" sz="2800" b="0" i="0" u="none" strike="noStrike" cap="none" normalizeH="0" baseline="0" dirty="0" smtClean="0">
              <a:ln>
                <a:noFill/>
              </a:ln>
              <a:solidFill>
                <a:srgbClr val="660033"/>
              </a:solidFill>
              <a:effectLst/>
            </a:endParaRPr>
          </a:p>
        </p:txBody>
      </p:sp>
      <p:sp>
        <p:nvSpPr>
          <p:cNvPr id="5" name="Flecha arriba 4"/>
          <p:cNvSpPr>
            <a:spLocks noChangeArrowheads="1"/>
          </p:cNvSpPr>
          <p:nvPr/>
        </p:nvSpPr>
        <p:spPr bwMode="auto">
          <a:xfrm rot="2903614">
            <a:off x="7101420" y="4394541"/>
            <a:ext cx="485775" cy="1300163"/>
          </a:xfrm>
          <a:prstGeom prst="upArrow">
            <a:avLst>
              <a:gd name="adj1" fmla="val 50000"/>
              <a:gd name="adj2" fmla="val 66928"/>
            </a:avLst>
          </a:prstGeom>
          <a:solidFill>
            <a:srgbClr val="FF00FF"/>
          </a:solidFill>
          <a:ln>
            <a:solidFill>
              <a:schemeClr val="tx2">
                <a:lumMod val="50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ot="0" vert="eaVert" wrap="square" lIns="91440" tIns="45720" rIns="91440" bIns="45720" anchor="t" anchorCtr="0" upright="1">
            <a:noAutofit/>
          </a:bodyPr>
          <a:lstStyle/>
          <a:p>
            <a:endParaRPr lang="es-MX">
              <a:ln w="0"/>
              <a:gradFill>
                <a:gsLst>
                  <a:gs pos="21000">
                    <a:srgbClr val="53575C"/>
                  </a:gs>
                  <a:gs pos="88000">
                    <a:srgbClr val="C5C7CA"/>
                  </a:gs>
                </a:gsLst>
                <a:lin ang="5400000"/>
              </a:gradFill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403648" y="4221089"/>
            <a:ext cx="4791733" cy="2436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MX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Incluimos aquellos números  que se repitan      </a:t>
            </a:r>
            <a:endParaRPr kumimoji="0" lang="es-MX" altLang="es-MX" sz="2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Como (1,1), (2,2) </a:t>
            </a:r>
            <a:r>
              <a:rPr kumimoji="0" lang="es-MX" altLang="es-MX" sz="24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etc</a:t>
            </a:r>
            <a:r>
              <a:rPr kumimoji="0" lang="es-MX" altLang="es-MX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endParaRPr kumimoji="0" lang="es-MX" altLang="es-MX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                                  </a:t>
            </a:r>
            <a:r>
              <a:rPr kumimoji="0" lang="es-MX" altLang="es-MX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Resultado</a:t>
            </a:r>
            <a:r>
              <a:rPr kumimoji="0" lang="es-MX" altLang="es-MX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= </a:t>
            </a:r>
            <a:r>
              <a:rPr kumimoji="0" lang="es-MX" altLang="es-MX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10 posibilidades</a:t>
            </a:r>
            <a:endParaRPr kumimoji="0" lang="es-MX" altLang="es-MX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MX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>
            <a:off x="3275856" y="116632"/>
            <a:ext cx="2160240" cy="504056"/>
          </a:xfrm>
          <a:prstGeom prst="rect">
            <a:avLst/>
          </a:prstGeom>
          <a:noFill/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5000" b="1" i="1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Índice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8732813"/>
              </p:ext>
            </p:extLst>
          </p:nvPr>
        </p:nvGraphicFramePr>
        <p:xfrm>
          <a:off x="611560" y="1196752"/>
          <a:ext cx="8064895" cy="5232083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4248471"/>
                <a:gridCol w="3240360"/>
                <a:gridCol w="576064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 dirty="0" smtClean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Objetivo</a:t>
                      </a:r>
                      <a:r>
                        <a:rPr lang="es-MX" sz="2500" b="1" dirty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 </a:t>
                      </a: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…………………………………</a:t>
                      </a:r>
                      <a:endParaRPr lang="es-MX" sz="2500" b="1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 dirty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6</a:t>
                      </a: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 dirty="0" smtClean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Introducción</a:t>
                      </a:r>
                      <a:r>
                        <a:rPr lang="es-MX" sz="2500" b="1" dirty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 </a:t>
                      </a: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…………………………………</a:t>
                      </a:r>
                      <a:endParaRPr lang="es-MX" sz="2500" b="1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 dirty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7</a:t>
                      </a: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 dirty="0" smtClean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Probabilidad</a:t>
                      </a:r>
                      <a:r>
                        <a:rPr lang="es-MX" sz="2500" b="1" dirty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 </a:t>
                      </a: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 dirty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…………………………………</a:t>
                      </a: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 dirty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8</a:t>
                      </a: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 dirty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Definiciones </a:t>
                      </a:r>
                      <a:r>
                        <a:rPr lang="es-MX" sz="2500" b="1" dirty="0" smtClean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de</a:t>
                      </a:r>
                      <a:r>
                        <a:rPr lang="es-MX" sz="2500" b="1" baseline="0" dirty="0" smtClean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 probabilidad y Estadística</a:t>
                      </a: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 dirty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…………………………………</a:t>
                      </a: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 dirty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9</a:t>
                      </a: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 dirty="0" smtClean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Clasificación</a:t>
                      </a:r>
                      <a:r>
                        <a:rPr lang="es-MX" sz="2500" b="1" dirty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 </a:t>
                      </a: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 dirty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…………………………………</a:t>
                      </a: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 dirty="0" smtClean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17</a:t>
                      </a: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 dirty="0" smtClean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Principios</a:t>
                      </a:r>
                      <a:r>
                        <a:rPr lang="es-MX" sz="2500" b="1" baseline="0" dirty="0" smtClean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 de Probabilidad</a:t>
                      </a: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 dirty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…………………………………</a:t>
                      </a: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 dirty="0" smtClean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24</a:t>
                      </a: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 dirty="0" smtClean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Reglas</a:t>
                      </a:r>
                      <a:r>
                        <a:rPr lang="es-MX" sz="2500" b="1" baseline="0" dirty="0" smtClean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 básicas</a:t>
                      </a: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…………………………………</a:t>
                      </a:r>
                      <a:endParaRPr lang="es-MX" sz="2500" b="1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 dirty="0" smtClean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27</a:t>
                      </a: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 dirty="0" smtClean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Teorema</a:t>
                      </a:r>
                      <a:r>
                        <a:rPr lang="es-MX" sz="2500" b="1" baseline="0" dirty="0" smtClean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 de </a:t>
                      </a:r>
                      <a:r>
                        <a:rPr lang="es-MX" sz="2500" b="1" baseline="0" dirty="0" err="1" smtClean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Bayes</a:t>
                      </a: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…………………………………</a:t>
                      </a:r>
                      <a:endParaRPr lang="es-MX" sz="2500" b="1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 dirty="0" smtClean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29</a:t>
                      </a: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 dirty="0" smtClean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Permutaciones</a:t>
                      </a:r>
                      <a:r>
                        <a:rPr lang="es-MX" sz="2500" b="1" baseline="0" dirty="0" smtClean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 y combinaciones</a:t>
                      </a: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…………………………………</a:t>
                      </a:r>
                      <a:endParaRPr lang="es-MX" sz="2500" b="1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 dirty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22</a:t>
                      </a: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 dirty="0" smtClean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Variables</a:t>
                      </a:r>
                      <a:r>
                        <a:rPr lang="es-MX" sz="2500" b="1" baseline="0" dirty="0" smtClean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 aleatorias</a:t>
                      </a: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 dirty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…………………………………</a:t>
                      </a: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 dirty="0" smtClean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44</a:t>
                      </a: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5570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030193"/>
              </p:ext>
            </p:extLst>
          </p:nvPr>
        </p:nvGraphicFramePr>
        <p:xfrm>
          <a:off x="5940150" y="1988840"/>
          <a:ext cx="2808316" cy="204174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02079"/>
                <a:gridCol w="702079"/>
                <a:gridCol w="702079"/>
                <a:gridCol w="702079"/>
              </a:tblGrid>
              <a:tr h="51681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</a:rPr>
                        <a:t>X</a:t>
                      </a:r>
                      <a:endParaRPr lang="es-MX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>
                          <a:solidFill>
                            <a:schemeClr val="tx1"/>
                          </a:solidFill>
                          <a:effectLst/>
                        </a:rPr>
                        <a:t>(1,2)</a:t>
                      </a:r>
                      <a:endParaRPr lang="es-MX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>
                          <a:solidFill>
                            <a:schemeClr val="tx1"/>
                          </a:solidFill>
                          <a:effectLst/>
                        </a:rPr>
                        <a:t>(1,3)</a:t>
                      </a:r>
                      <a:endParaRPr lang="es-MX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>
                          <a:solidFill>
                            <a:schemeClr val="tx1"/>
                          </a:solidFill>
                          <a:effectLst/>
                        </a:rPr>
                        <a:t>(1,4)</a:t>
                      </a:r>
                      <a:endParaRPr lang="es-MX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00FF"/>
                    </a:solidFill>
                  </a:tcPr>
                </a:tc>
              </a:tr>
              <a:tr h="49129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200" b="1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es-MX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>
                          <a:solidFill>
                            <a:schemeClr val="tx1"/>
                          </a:solidFill>
                          <a:effectLst/>
                        </a:rPr>
                        <a:t>(2,3)</a:t>
                      </a:r>
                      <a:endParaRPr lang="es-MX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>
                          <a:solidFill>
                            <a:schemeClr val="tx1"/>
                          </a:solidFill>
                          <a:effectLst/>
                        </a:rPr>
                        <a:t>(2,4)</a:t>
                      </a:r>
                      <a:endParaRPr lang="es-MX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00FF"/>
                    </a:solidFill>
                  </a:tcPr>
                </a:tc>
              </a:tr>
              <a:tr h="51681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 b="1">
                          <a:solidFill>
                            <a:srgbClr val="C00000"/>
                          </a:solidFill>
                          <a:effectLst/>
                        </a:rPr>
                        <a:t> </a:t>
                      </a:r>
                      <a:endParaRPr lang="es-MX" sz="1200" b="1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>
                          <a:solidFill>
                            <a:srgbClr val="C00000"/>
                          </a:solidFill>
                          <a:effectLst/>
                        </a:rPr>
                        <a:t> </a:t>
                      </a:r>
                      <a:endParaRPr lang="es-MX" sz="12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es-MX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>
                          <a:solidFill>
                            <a:schemeClr val="tx1"/>
                          </a:solidFill>
                          <a:effectLst/>
                        </a:rPr>
                        <a:t>(3,4)</a:t>
                      </a:r>
                      <a:endParaRPr lang="es-MX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00FF"/>
                    </a:solidFill>
                  </a:tcPr>
                </a:tc>
              </a:tr>
              <a:tr h="51681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 b="1">
                          <a:solidFill>
                            <a:srgbClr val="C00000"/>
                          </a:solidFill>
                          <a:effectLst/>
                        </a:rPr>
                        <a:t>  </a:t>
                      </a:r>
                      <a:endParaRPr lang="es-MX" sz="1200" b="1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 b="1">
                          <a:solidFill>
                            <a:srgbClr val="C00000"/>
                          </a:solidFill>
                          <a:effectLst/>
                        </a:rPr>
                        <a:t> </a:t>
                      </a:r>
                      <a:endParaRPr lang="es-MX" sz="1200" b="1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 b="1">
                          <a:solidFill>
                            <a:srgbClr val="C00000"/>
                          </a:solidFill>
                          <a:effectLst/>
                        </a:rPr>
                        <a:t> </a:t>
                      </a:r>
                      <a:endParaRPr lang="es-MX" sz="1200" b="1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es-MX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CCCCFF"/>
                    </a:solidFill>
                  </a:tcPr>
                </a:tc>
              </a:tr>
            </a:tbl>
          </a:graphicData>
        </a:graphic>
      </p:graphicFrame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79512" y="836712"/>
            <a:ext cx="5544616" cy="2646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2600" b="1" i="0" u="none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COMBINACIÓN SIN</a:t>
            </a:r>
            <a:r>
              <a:rPr kumimoji="0" lang="es-MX" altLang="es-MX" sz="2600" b="1" i="0" u="none" strike="noStrike" cap="none" normalizeH="0" dirty="0" smtClean="0">
                <a:ln>
                  <a:noFill/>
                </a:ln>
                <a:solidFill>
                  <a:srgbClr val="660033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s-MX" altLang="es-MX" sz="2600" b="1" i="0" u="none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REPETICIÓN</a:t>
            </a:r>
            <a:endParaRPr kumimoji="0" lang="es-MX" altLang="es-MX" sz="2600" b="0" i="0" u="none" strike="noStrike" cap="none" normalizeH="0" baseline="0" dirty="0" smtClean="0">
              <a:ln>
                <a:noFill/>
              </a:ln>
              <a:solidFill>
                <a:srgbClr val="660033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2800" b="0" i="0" u="none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</a:t>
            </a:r>
            <a:r>
              <a:rPr kumimoji="0" lang="es-MX" altLang="es-MX" sz="2800" b="0" i="0" u="none" strike="noStrike" cap="none" normalizeH="0" baseline="0" dirty="0" err="1" smtClean="0">
                <a:ln>
                  <a:noFill/>
                </a:ln>
                <a:solidFill>
                  <a:srgbClr val="660033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</a:t>
            </a:r>
            <a:r>
              <a:rPr kumimoji="0" lang="es-MX" altLang="es-MX" sz="2800" b="0" i="0" u="none" strike="noStrike" cap="none" normalizeH="0" baseline="-30000" dirty="0" err="1" smtClean="0">
                <a:ln>
                  <a:noFill/>
                </a:ln>
                <a:solidFill>
                  <a:srgbClr val="660033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</a:t>
            </a:r>
            <a:r>
              <a:rPr kumimoji="0" lang="es-MX" altLang="es-MX" sz="2800" b="0" i="0" u="none" strike="noStrike" cap="none" normalizeH="0" baseline="-30000" dirty="0" smtClean="0">
                <a:ln>
                  <a:noFill/>
                </a:ln>
                <a:solidFill>
                  <a:srgbClr val="660033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</a:t>
            </a:r>
            <a:r>
              <a:rPr kumimoji="0" lang="es-MX" altLang="es-MX" sz="2800" b="0" i="0" u="none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= </a:t>
            </a:r>
            <a:r>
              <a:rPr kumimoji="0" lang="es-MX" altLang="es-MX" sz="2800" b="0" i="0" u="sng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n!</a:t>
            </a:r>
            <a:endParaRPr kumimoji="0" lang="es-MX" altLang="es-MX" sz="2800" b="0" i="0" u="none" strike="noStrike" cap="none" normalizeH="0" baseline="0" dirty="0" smtClean="0">
              <a:ln>
                <a:noFill/>
              </a:ln>
              <a:solidFill>
                <a:srgbClr val="660033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2800" b="0" i="0" u="none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r!(n-1)!</a:t>
            </a:r>
            <a:endParaRPr kumimoji="0" lang="es-MX" altLang="es-MX" sz="2800" b="0" i="0" u="none" strike="noStrike" cap="none" normalizeH="0" baseline="0" dirty="0" smtClean="0">
              <a:ln>
                <a:noFill/>
              </a:ln>
              <a:solidFill>
                <a:srgbClr val="660033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2800" b="0" i="0" u="none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Ejemplo: tenemos el conjunto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2800" b="0" i="0" u="none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X= {1, 2, 3, 4}  y se desea formar pares.</a:t>
            </a:r>
            <a:endParaRPr kumimoji="0" lang="es-MX" altLang="es-MX" sz="2800" b="0" i="0" u="none" strike="noStrike" cap="none" normalizeH="0" baseline="0" dirty="0" smtClean="0">
              <a:ln>
                <a:noFill/>
              </a:ln>
              <a:solidFill>
                <a:srgbClr val="660033"/>
              </a:solidFill>
              <a:effectLst/>
            </a:endParaRPr>
          </a:p>
        </p:txBody>
      </p:sp>
      <p:sp>
        <p:nvSpPr>
          <p:cNvPr id="5" name="Flecha arriba 4"/>
          <p:cNvSpPr>
            <a:spLocks noChangeArrowheads="1"/>
          </p:cNvSpPr>
          <p:nvPr/>
        </p:nvSpPr>
        <p:spPr bwMode="auto">
          <a:xfrm rot="2903614">
            <a:off x="7101420" y="4394541"/>
            <a:ext cx="485775" cy="1300163"/>
          </a:xfrm>
          <a:prstGeom prst="upArrow">
            <a:avLst>
              <a:gd name="adj1" fmla="val 50000"/>
              <a:gd name="adj2" fmla="val 66928"/>
            </a:avLst>
          </a:prstGeom>
          <a:solidFill>
            <a:srgbClr val="FF00FF"/>
          </a:solidFill>
          <a:ln>
            <a:solidFill>
              <a:schemeClr val="tx2">
                <a:lumMod val="50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ot="0" vert="eaVert" wrap="square" lIns="91440" tIns="45720" rIns="91440" bIns="45720" anchor="t" anchorCtr="0" upright="1">
            <a:noAutofit/>
          </a:bodyPr>
          <a:lstStyle/>
          <a:p>
            <a:endParaRPr lang="es-MX">
              <a:ln w="0"/>
              <a:gradFill>
                <a:gsLst>
                  <a:gs pos="21000">
                    <a:srgbClr val="53575C"/>
                  </a:gs>
                  <a:gs pos="88000">
                    <a:srgbClr val="C5C7CA"/>
                  </a:gs>
                </a:gsLst>
                <a:lin ang="5400000"/>
              </a:gradFill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403648" y="4221089"/>
            <a:ext cx="4791733" cy="2436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MX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altLang="es-MX" sz="2400" b="1" dirty="0" smtClean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</a:t>
            </a:r>
            <a:r>
              <a:rPr lang="es-MX" altLang="es-MX" sz="2400" dirty="0" smtClean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s-MX" altLang="es-MX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Incluimos aquellos números  que se repitan      </a:t>
            </a:r>
            <a:endParaRPr kumimoji="0" lang="es-MX" altLang="es-MX" sz="2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Como (1,1), (2,2) </a:t>
            </a:r>
            <a:r>
              <a:rPr kumimoji="0" lang="es-MX" altLang="es-MX" sz="24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etc</a:t>
            </a:r>
            <a:r>
              <a:rPr kumimoji="0" lang="es-MX" altLang="es-MX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endParaRPr kumimoji="0" lang="es-MX" altLang="es-MX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                                  </a:t>
            </a:r>
            <a:r>
              <a:rPr kumimoji="0" lang="es-MX" altLang="es-MX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Resultado</a:t>
            </a:r>
            <a:r>
              <a:rPr kumimoji="0" lang="es-MX" altLang="es-MX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= </a:t>
            </a:r>
            <a:r>
              <a:rPr lang="es-MX" altLang="es-MX" sz="2400" b="1" dirty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6</a:t>
            </a:r>
            <a:r>
              <a:rPr kumimoji="0" lang="es-MX" altLang="es-MX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posibilidades</a:t>
            </a:r>
            <a:endParaRPr kumimoji="0" lang="es-MX" altLang="es-MX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MX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315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060848"/>
            <a:ext cx="8353425" cy="4608512"/>
          </a:xfrm>
        </p:spPr>
        <p:txBody>
          <a:bodyPr/>
          <a:lstStyle/>
          <a:p>
            <a:pPr marL="0" indent="0">
              <a:buNone/>
            </a:pPr>
            <a:r>
              <a:rPr lang="es-MX" b="1" dirty="0" smtClean="0">
                <a:solidFill>
                  <a:srgbClr val="C00000"/>
                </a:solidFill>
              </a:rPr>
              <a:t>PERMUTACIONES</a:t>
            </a:r>
            <a:endParaRPr lang="es-MX" dirty="0">
              <a:solidFill>
                <a:srgbClr val="C00000"/>
              </a:solidFill>
            </a:endParaRPr>
          </a:p>
          <a:p>
            <a:r>
              <a:rPr lang="es-MX" dirty="0">
                <a:solidFill>
                  <a:srgbClr val="C00000"/>
                </a:solidFill>
              </a:rPr>
              <a:t>Si el orden de los objetos es </a:t>
            </a:r>
            <a:r>
              <a:rPr lang="es-MX" b="1" dirty="0" smtClean="0">
                <a:solidFill>
                  <a:srgbClr val="C00000"/>
                </a:solidFill>
              </a:rPr>
              <a:t>si es  importante</a:t>
            </a:r>
            <a:r>
              <a:rPr lang="es-MX" dirty="0" smtClean="0">
                <a:solidFill>
                  <a:srgbClr val="C00000"/>
                </a:solidFill>
              </a:rPr>
              <a:t> </a:t>
            </a:r>
            <a:endParaRPr lang="es-MX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es-MX" dirty="0" smtClean="0">
                <a:solidFill>
                  <a:srgbClr val="C00000"/>
                </a:solidFill>
              </a:rPr>
              <a:t>Ejemplo: </a:t>
            </a:r>
            <a:r>
              <a:rPr lang="es-MX" i="1" dirty="0" smtClean="0">
                <a:solidFill>
                  <a:srgbClr val="C00000"/>
                </a:solidFill>
              </a:rPr>
              <a:t>la </a:t>
            </a:r>
            <a:r>
              <a:rPr lang="es-MX" i="1" dirty="0">
                <a:solidFill>
                  <a:srgbClr val="C00000"/>
                </a:solidFill>
              </a:rPr>
              <a:t>cerradura es 472"</a:t>
            </a:r>
            <a:r>
              <a:rPr lang="es-MX" dirty="0">
                <a:solidFill>
                  <a:srgbClr val="C00000"/>
                </a:solidFill>
              </a:rPr>
              <a:t>: ahora </a:t>
            </a:r>
            <a:r>
              <a:rPr lang="es-MX" b="1" dirty="0">
                <a:solidFill>
                  <a:srgbClr val="C00000"/>
                </a:solidFill>
              </a:rPr>
              <a:t>SI importa</a:t>
            </a:r>
            <a:r>
              <a:rPr lang="es-MX" dirty="0">
                <a:solidFill>
                  <a:srgbClr val="C00000"/>
                </a:solidFill>
              </a:rPr>
              <a:t> el orden. "724" no funcionaría, ni "247". Tiene que ser exactamente 4-7-2 y es una permutación.</a:t>
            </a:r>
            <a:r>
              <a:rPr lang="es-MX" dirty="0" smtClean="0">
                <a:solidFill>
                  <a:srgbClr val="C00000"/>
                </a:solidFill>
                <a:latin typeface="Calibri" pitchFamily="34" charset="0"/>
              </a:rPr>
              <a:t>. </a:t>
            </a:r>
          </a:p>
          <a:p>
            <a:pPr algn="just"/>
            <a:endParaRPr lang="es-MX" dirty="0"/>
          </a:p>
        </p:txBody>
      </p:sp>
      <p:pic>
        <p:nvPicPr>
          <p:cNvPr id="6146" name="Picture 2" descr="http://1.bp.blogspot.com/-l14bFQL2qyA/UdXvMSGYTCI/AAAAAAAADMU/8lbs5NYaPuE/s300/candad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06329"/>
            <a:ext cx="1843641" cy="184364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7218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79512" y="852100"/>
            <a:ext cx="5688632" cy="26161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altLang="es-MX" sz="2600" b="1" dirty="0" smtClean="0">
                <a:solidFill>
                  <a:srgbClr val="66003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PERMUTACI</a:t>
            </a:r>
            <a:r>
              <a:rPr kumimoji="0" lang="es-MX" altLang="es-MX" sz="2600" b="1" i="0" u="none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ÓN CON</a:t>
            </a:r>
            <a:r>
              <a:rPr kumimoji="0" lang="es-MX" altLang="es-MX" sz="2600" b="1" i="0" u="none" strike="noStrike" cap="none" normalizeH="0" dirty="0" smtClean="0">
                <a:ln>
                  <a:noFill/>
                </a:ln>
                <a:solidFill>
                  <a:srgbClr val="660033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s-MX" altLang="es-MX" sz="2600" b="1" i="0" u="none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REPETICIÓN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MX" sz="2600" b="0" i="0" u="none" strike="noStrike" cap="none" normalizeH="0" baseline="0" dirty="0" smtClean="0">
              <a:ln>
                <a:noFill/>
              </a:ln>
              <a:solidFill>
                <a:srgbClr val="660033"/>
              </a:solidFill>
              <a:effectLst/>
            </a:endParaRPr>
          </a:p>
          <a:p>
            <a:pPr lvl="0" algn="ctr" eaLnBrk="0" hangingPunct="0"/>
            <a:r>
              <a:rPr lang="es-MX" sz="2800" b="1" dirty="0">
                <a:solidFill>
                  <a:srgbClr val="660033"/>
                </a:solidFill>
              </a:rPr>
              <a:t>PR</a:t>
            </a:r>
            <a:r>
              <a:rPr lang="es-MX" sz="2800" b="1" baseline="-25000" dirty="0">
                <a:solidFill>
                  <a:srgbClr val="660033"/>
                </a:solidFill>
              </a:rPr>
              <a:t> n</a:t>
            </a:r>
            <a:r>
              <a:rPr lang="es-MX" sz="2800" b="1" dirty="0">
                <a:solidFill>
                  <a:srgbClr val="660033"/>
                </a:solidFill>
              </a:rPr>
              <a:t> = </a:t>
            </a:r>
            <a:r>
              <a:rPr lang="es-MX" sz="2800" b="1" dirty="0" err="1">
                <a:solidFill>
                  <a:srgbClr val="660033"/>
                </a:solidFill>
              </a:rPr>
              <a:t>n</a:t>
            </a:r>
            <a:r>
              <a:rPr lang="es-MX" sz="2800" b="1" baseline="30000" dirty="0" err="1">
                <a:solidFill>
                  <a:srgbClr val="660033"/>
                </a:solidFill>
              </a:rPr>
              <a:t>r</a:t>
            </a:r>
            <a:endParaRPr kumimoji="0" lang="es-MX" altLang="es-MX" sz="2800" b="1" i="0" u="none" strike="noStrike" cap="none" normalizeH="0" baseline="0" dirty="0" smtClean="0">
              <a:ln>
                <a:noFill/>
              </a:ln>
              <a:solidFill>
                <a:srgbClr val="660033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2800" b="0" i="0" u="none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Ejemplo: tenemos el conjunto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2800" b="0" i="0" u="none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X= {1, 2, 3, 4}  y se desea formar pares.</a:t>
            </a:r>
            <a:endParaRPr kumimoji="0" lang="es-MX" altLang="es-MX" sz="2800" b="0" i="0" u="none" strike="noStrike" cap="none" normalizeH="0" baseline="0" dirty="0" smtClean="0">
              <a:ln>
                <a:noFill/>
              </a:ln>
              <a:solidFill>
                <a:srgbClr val="660033"/>
              </a:solidFill>
              <a:effectLst/>
            </a:endParaRPr>
          </a:p>
        </p:txBody>
      </p:sp>
      <p:sp>
        <p:nvSpPr>
          <p:cNvPr id="5" name="Flecha arriba 4"/>
          <p:cNvSpPr>
            <a:spLocks noChangeArrowheads="1"/>
          </p:cNvSpPr>
          <p:nvPr/>
        </p:nvSpPr>
        <p:spPr bwMode="auto">
          <a:xfrm rot="2903614">
            <a:off x="7101420" y="4394541"/>
            <a:ext cx="485775" cy="1300163"/>
          </a:xfrm>
          <a:prstGeom prst="upArrow">
            <a:avLst>
              <a:gd name="adj1" fmla="val 50000"/>
              <a:gd name="adj2" fmla="val 66928"/>
            </a:avLst>
          </a:prstGeom>
          <a:solidFill>
            <a:srgbClr val="FF00FF"/>
          </a:solidFill>
          <a:ln>
            <a:solidFill>
              <a:schemeClr val="tx2">
                <a:lumMod val="50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ot="0" vert="eaVert" wrap="square" lIns="91440" tIns="45720" rIns="91440" bIns="45720" anchor="t" anchorCtr="0" upright="1">
            <a:noAutofit/>
          </a:bodyPr>
          <a:lstStyle/>
          <a:p>
            <a:endParaRPr lang="es-MX">
              <a:ln w="0"/>
              <a:gradFill>
                <a:gsLst>
                  <a:gs pos="21000">
                    <a:srgbClr val="53575C"/>
                  </a:gs>
                  <a:gs pos="88000">
                    <a:srgbClr val="C5C7CA"/>
                  </a:gs>
                </a:gsLst>
                <a:lin ang="5400000"/>
              </a:gradFill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899592" y="3717032"/>
            <a:ext cx="4791733" cy="2805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MX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lvl="0" eaLnBrk="0" hangingPunct="0"/>
            <a:r>
              <a:rPr lang="es-MX" sz="2400" dirty="0" smtClean="0">
                <a:solidFill>
                  <a:srgbClr val="FF0000"/>
                </a:solidFill>
              </a:rPr>
              <a:t>SI </a:t>
            </a:r>
            <a:r>
              <a:rPr lang="es-MX" sz="2400" dirty="0">
                <a:solidFill>
                  <a:srgbClr val="FF0000"/>
                </a:solidFill>
              </a:rPr>
              <a:t>Incluimos aquellos números  que se repitan, además SI nos interesa  el orden; (1,2) , (</a:t>
            </a:r>
            <a:r>
              <a:rPr lang="es-MX" sz="2400" dirty="0" smtClean="0">
                <a:solidFill>
                  <a:srgbClr val="FF0000"/>
                </a:solidFill>
              </a:rPr>
              <a:t>2,1</a:t>
            </a:r>
            <a:r>
              <a:rPr lang="es-MX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lvl="0" eaLnBrk="0" hangingPunct="0"/>
            <a:endParaRPr lang="es-MX" altLang="es-MX" sz="2400" dirty="0">
              <a:solidFill>
                <a:srgbClr val="C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lvl="0" eaLnBrk="0" hangingPunct="0"/>
            <a:r>
              <a:rPr kumimoji="0" lang="es-MX" altLang="es-MX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Resultado</a:t>
            </a:r>
            <a:r>
              <a:rPr kumimoji="0" lang="es-MX" altLang="es-MX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= </a:t>
            </a:r>
            <a:r>
              <a:rPr kumimoji="0" lang="es-MX" altLang="es-MX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12 posibilidades</a:t>
            </a:r>
            <a:endParaRPr kumimoji="0" lang="es-MX" altLang="es-MX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MX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7729899"/>
              </p:ext>
            </p:extLst>
          </p:nvPr>
        </p:nvGraphicFramePr>
        <p:xfrm>
          <a:off x="6300192" y="1916832"/>
          <a:ext cx="2416360" cy="23042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04090"/>
                <a:gridCol w="604090"/>
                <a:gridCol w="604090"/>
                <a:gridCol w="604090"/>
              </a:tblGrid>
              <a:tr h="57606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es-MX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>
                          <a:solidFill>
                            <a:schemeClr val="tx1"/>
                          </a:solidFill>
                          <a:effectLst/>
                        </a:rPr>
                        <a:t>(1,2)</a:t>
                      </a:r>
                      <a:endParaRPr lang="es-MX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339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 b="1">
                          <a:solidFill>
                            <a:schemeClr val="tx1"/>
                          </a:solidFill>
                          <a:effectLst/>
                        </a:rPr>
                        <a:t>(1,3)</a:t>
                      </a:r>
                      <a:endParaRPr lang="es-MX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339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 b="1">
                          <a:solidFill>
                            <a:schemeClr val="tx1"/>
                          </a:solidFill>
                          <a:effectLst/>
                        </a:rPr>
                        <a:t>(1,4)</a:t>
                      </a:r>
                      <a:endParaRPr lang="es-MX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3399"/>
                    </a:solidFill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 b="1">
                          <a:solidFill>
                            <a:schemeClr val="tx1"/>
                          </a:solidFill>
                          <a:effectLst/>
                        </a:rPr>
                        <a:t>(2,1)</a:t>
                      </a:r>
                      <a:endParaRPr lang="es-MX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339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es-MX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>
                          <a:solidFill>
                            <a:schemeClr val="tx1"/>
                          </a:solidFill>
                          <a:effectLst/>
                        </a:rPr>
                        <a:t>(2,3)</a:t>
                      </a:r>
                      <a:endParaRPr lang="es-MX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339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 b="1">
                          <a:solidFill>
                            <a:schemeClr val="tx1"/>
                          </a:solidFill>
                          <a:effectLst/>
                        </a:rPr>
                        <a:t>(2,4)</a:t>
                      </a:r>
                      <a:endParaRPr lang="es-MX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3399"/>
                    </a:solidFill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 b="1">
                          <a:solidFill>
                            <a:schemeClr val="tx1"/>
                          </a:solidFill>
                          <a:effectLst/>
                        </a:rPr>
                        <a:t>(3,1)</a:t>
                      </a:r>
                      <a:endParaRPr lang="es-MX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339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 b="1">
                          <a:solidFill>
                            <a:schemeClr val="tx1"/>
                          </a:solidFill>
                          <a:effectLst/>
                        </a:rPr>
                        <a:t>(3,2)</a:t>
                      </a:r>
                      <a:endParaRPr lang="es-MX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339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es-MX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>
                          <a:solidFill>
                            <a:schemeClr val="tx1"/>
                          </a:solidFill>
                          <a:effectLst/>
                        </a:rPr>
                        <a:t>(3,4)</a:t>
                      </a:r>
                      <a:endParaRPr lang="es-MX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3399"/>
                    </a:solidFill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 b="1">
                          <a:solidFill>
                            <a:schemeClr val="tx1"/>
                          </a:solidFill>
                          <a:effectLst/>
                        </a:rPr>
                        <a:t>(4,1)</a:t>
                      </a:r>
                      <a:endParaRPr lang="es-MX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339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 b="1">
                          <a:solidFill>
                            <a:schemeClr val="tx1"/>
                          </a:solidFill>
                          <a:effectLst/>
                        </a:rPr>
                        <a:t>(4,2)</a:t>
                      </a:r>
                      <a:endParaRPr lang="es-MX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339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 b="1">
                          <a:solidFill>
                            <a:schemeClr val="tx1"/>
                          </a:solidFill>
                          <a:effectLst/>
                        </a:rPr>
                        <a:t>(4,3)</a:t>
                      </a:r>
                      <a:endParaRPr lang="es-MX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339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es-MX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Flecha arriba 6"/>
          <p:cNvSpPr>
            <a:spLocks noChangeArrowheads="1"/>
          </p:cNvSpPr>
          <p:nvPr/>
        </p:nvSpPr>
        <p:spPr bwMode="auto">
          <a:xfrm rot="3532940">
            <a:off x="6407150" y="10010775"/>
            <a:ext cx="485775" cy="1300163"/>
          </a:xfrm>
          <a:prstGeom prst="upArrow">
            <a:avLst>
              <a:gd name="adj1" fmla="val 50000"/>
              <a:gd name="adj2" fmla="val 66928"/>
            </a:avLst>
          </a:prstGeom>
          <a:solidFill>
            <a:srgbClr val="92D050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rot="0" vert="eaVert" wrap="square" lIns="91440" tIns="45720" rIns="91440" bIns="45720" anchor="t" anchorCtr="0" upright="1">
            <a:noAutofit/>
          </a:bodyPr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27638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/>
          <p:cNvGraphicFramePr>
            <a:graphicFrameLocks noGrp="1"/>
          </p:cNvGraphicFramePr>
          <p:nvPr/>
        </p:nvGraphicFramePr>
        <p:xfrm>
          <a:off x="5940150" y="1988840"/>
          <a:ext cx="2808316" cy="204174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02079"/>
                <a:gridCol w="702079"/>
                <a:gridCol w="702079"/>
                <a:gridCol w="702079"/>
              </a:tblGrid>
              <a:tr h="51681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</a:rPr>
                        <a:t>X</a:t>
                      </a:r>
                      <a:endParaRPr lang="es-MX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>
                          <a:solidFill>
                            <a:schemeClr val="tx1"/>
                          </a:solidFill>
                          <a:effectLst/>
                        </a:rPr>
                        <a:t>(1,2)</a:t>
                      </a:r>
                      <a:endParaRPr lang="es-MX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>
                          <a:solidFill>
                            <a:schemeClr val="tx1"/>
                          </a:solidFill>
                          <a:effectLst/>
                        </a:rPr>
                        <a:t>(1,3)</a:t>
                      </a:r>
                      <a:endParaRPr lang="es-MX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>
                          <a:solidFill>
                            <a:schemeClr val="tx1"/>
                          </a:solidFill>
                          <a:effectLst/>
                        </a:rPr>
                        <a:t>(1,4)</a:t>
                      </a:r>
                      <a:endParaRPr lang="es-MX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00FF"/>
                    </a:solidFill>
                  </a:tcPr>
                </a:tc>
              </a:tr>
              <a:tr h="49129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200" b="1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es-MX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>
                          <a:solidFill>
                            <a:schemeClr val="tx1"/>
                          </a:solidFill>
                          <a:effectLst/>
                        </a:rPr>
                        <a:t>(2,3)</a:t>
                      </a:r>
                      <a:endParaRPr lang="es-MX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>
                          <a:solidFill>
                            <a:schemeClr val="tx1"/>
                          </a:solidFill>
                          <a:effectLst/>
                        </a:rPr>
                        <a:t>(2,4)</a:t>
                      </a:r>
                      <a:endParaRPr lang="es-MX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00FF"/>
                    </a:solidFill>
                  </a:tcPr>
                </a:tc>
              </a:tr>
              <a:tr h="51681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 b="1">
                          <a:solidFill>
                            <a:srgbClr val="C00000"/>
                          </a:solidFill>
                          <a:effectLst/>
                        </a:rPr>
                        <a:t> </a:t>
                      </a:r>
                      <a:endParaRPr lang="es-MX" sz="1200" b="1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>
                          <a:solidFill>
                            <a:srgbClr val="C00000"/>
                          </a:solidFill>
                          <a:effectLst/>
                        </a:rPr>
                        <a:t> </a:t>
                      </a:r>
                      <a:endParaRPr lang="es-MX" sz="12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es-MX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>
                          <a:solidFill>
                            <a:schemeClr val="tx1"/>
                          </a:solidFill>
                          <a:effectLst/>
                        </a:rPr>
                        <a:t>(3,4)</a:t>
                      </a:r>
                      <a:endParaRPr lang="es-MX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00FF"/>
                    </a:solidFill>
                  </a:tcPr>
                </a:tc>
              </a:tr>
              <a:tr h="51681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 b="1">
                          <a:solidFill>
                            <a:srgbClr val="C00000"/>
                          </a:solidFill>
                          <a:effectLst/>
                        </a:rPr>
                        <a:t>  </a:t>
                      </a:r>
                      <a:endParaRPr lang="es-MX" sz="1200" b="1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 b="1">
                          <a:solidFill>
                            <a:srgbClr val="C00000"/>
                          </a:solidFill>
                          <a:effectLst/>
                        </a:rPr>
                        <a:t> </a:t>
                      </a:r>
                      <a:endParaRPr lang="es-MX" sz="1200" b="1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 b="1">
                          <a:solidFill>
                            <a:srgbClr val="C00000"/>
                          </a:solidFill>
                          <a:effectLst/>
                        </a:rPr>
                        <a:t> </a:t>
                      </a:r>
                      <a:endParaRPr lang="es-MX" sz="1200" b="1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es-MX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CCCCFF"/>
                    </a:solidFill>
                  </a:tcPr>
                </a:tc>
              </a:tr>
            </a:tbl>
          </a:graphicData>
        </a:graphic>
      </p:graphicFrame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79512" y="405826"/>
            <a:ext cx="5544616" cy="35086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altLang="es-MX" sz="2600" b="1" dirty="0" smtClean="0">
                <a:solidFill>
                  <a:srgbClr val="66003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PERMUTACION</a:t>
            </a:r>
            <a:r>
              <a:rPr kumimoji="0" lang="es-MX" altLang="es-MX" sz="2600" b="1" i="0" u="none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SIN</a:t>
            </a:r>
            <a:r>
              <a:rPr kumimoji="0" lang="es-MX" altLang="es-MX" sz="2600" b="1" i="0" u="none" strike="noStrike" cap="none" normalizeH="0" dirty="0" smtClean="0">
                <a:ln>
                  <a:noFill/>
                </a:ln>
                <a:solidFill>
                  <a:srgbClr val="660033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s-MX" altLang="es-MX" sz="2600" b="1" i="0" u="none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REPETICIÓN</a:t>
            </a:r>
            <a:endParaRPr kumimoji="0" lang="es-MX" altLang="es-MX" sz="2600" b="0" i="0" u="none" strike="noStrike" cap="none" normalizeH="0" baseline="0" dirty="0" smtClean="0">
              <a:ln>
                <a:noFill/>
              </a:ln>
              <a:solidFill>
                <a:srgbClr val="660033"/>
              </a:solidFill>
              <a:effectLst/>
            </a:endParaRPr>
          </a:p>
          <a:p>
            <a:r>
              <a:rPr lang="es-MX" sz="2800" b="1" dirty="0" smtClean="0">
                <a:solidFill>
                  <a:srgbClr val="800000"/>
                </a:solidFill>
              </a:rPr>
              <a:t>       P</a:t>
            </a:r>
            <a:r>
              <a:rPr lang="es-MX" sz="2800" b="1" baseline="-25000" dirty="0" smtClean="0">
                <a:solidFill>
                  <a:srgbClr val="800000"/>
                </a:solidFill>
              </a:rPr>
              <a:t> </a:t>
            </a:r>
            <a:r>
              <a:rPr lang="es-MX" sz="2800" b="1" baseline="-25000" dirty="0">
                <a:solidFill>
                  <a:srgbClr val="800000"/>
                </a:solidFill>
              </a:rPr>
              <a:t>n</a:t>
            </a:r>
            <a:r>
              <a:rPr lang="es-MX" sz="2800" b="1" dirty="0">
                <a:solidFill>
                  <a:srgbClr val="800000"/>
                </a:solidFill>
              </a:rPr>
              <a:t> = </a:t>
            </a:r>
            <a:r>
              <a:rPr lang="es-MX" sz="2800" b="1" u="sng" dirty="0">
                <a:solidFill>
                  <a:srgbClr val="800000"/>
                </a:solidFill>
              </a:rPr>
              <a:t>  n</a:t>
            </a:r>
            <a:r>
              <a:rPr lang="es-MX" sz="2800" b="1" u="sng" dirty="0" smtClean="0">
                <a:solidFill>
                  <a:srgbClr val="800000"/>
                </a:solidFill>
              </a:rPr>
              <a:t>!</a:t>
            </a:r>
            <a:r>
              <a:rPr lang="es-MX" sz="2800" b="1" dirty="0" smtClean="0">
                <a:solidFill>
                  <a:srgbClr val="800000"/>
                </a:solidFill>
              </a:rPr>
              <a:t>                                                                   </a:t>
            </a:r>
          </a:p>
          <a:p>
            <a:r>
              <a:rPr lang="es-MX" sz="2800" b="1" dirty="0">
                <a:solidFill>
                  <a:srgbClr val="800000"/>
                </a:solidFill>
              </a:rPr>
              <a:t> </a:t>
            </a:r>
            <a:r>
              <a:rPr lang="es-MX" sz="2800" b="1" dirty="0" smtClean="0">
                <a:solidFill>
                  <a:srgbClr val="800000"/>
                </a:solidFill>
              </a:rPr>
              <a:t>             (</a:t>
            </a:r>
            <a:r>
              <a:rPr lang="es-MX" sz="2800" b="1" dirty="0">
                <a:solidFill>
                  <a:srgbClr val="800000"/>
                </a:solidFill>
              </a:rPr>
              <a:t>n-r)!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MX" sz="2800" b="0" i="0" u="none" strike="noStrike" cap="none" normalizeH="0" baseline="0" dirty="0" smtClean="0">
              <a:ln>
                <a:noFill/>
              </a:ln>
              <a:solidFill>
                <a:srgbClr val="660033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MX" altLang="es-MX" sz="2800" dirty="0">
              <a:solidFill>
                <a:srgbClr val="660033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2800" b="0" i="0" u="none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Ejemplo: tenemos el conjunto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2800" b="0" i="0" u="none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X= {1, 2, 3, 4}  y se desea formar pares.</a:t>
            </a:r>
            <a:endParaRPr kumimoji="0" lang="es-MX" altLang="es-MX" sz="2800" b="0" i="0" u="none" strike="noStrike" cap="none" normalizeH="0" baseline="0" dirty="0" smtClean="0">
              <a:ln>
                <a:noFill/>
              </a:ln>
              <a:solidFill>
                <a:srgbClr val="660033"/>
              </a:solidFill>
              <a:effectLst/>
            </a:endParaRPr>
          </a:p>
        </p:txBody>
      </p:sp>
      <p:sp>
        <p:nvSpPr>
          <p:cNvPr id="5" name="Flecha arriba 4"/>
          <p:cNvSpPr>
            <a:spLocks noChangeArrowheads="1"/>
          </p:cNvSpPr>
          <p:nvPr/>
        </p:nvSpPr>
        <p:spPr bwMode="auto">
          <a:xfrm rot="2903614">
            <a:off x="7101420" y="4394541"/>
            <a:ext cx="485775" cy="1300163"/>
          </a:xfrm>
          <a:prstGeom prst="upArrow">
            <a:avLst>
              <a:gd name="adj1" fmla="val 50000"/>
              <a:gd name="adj2" fmla="val 66928"/>
            </a:avLst>
          </a:prstGeom>
          <a:solidFill>
            <a:srgbClr val="FF00FF"/>
          </a:solidFill>
          <a:ln>
            <a:solidFill>
              <a:schemeClr val="tx2">
                <a:lumMod val="50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ot="0" vert="eaVert" wrap="square" lIns="91440" tIns="45720" rIns="91440" bIns="45720" anchor="t" anchorCtr="0" upright="1">
            <a:noAutofit/>
          </a:bodyPr>
          <a:lstStyle/>
          <a:p>
            <a:endParaRPr lang="es-MX">
              <a:ln w="0"/>
              <a:gradFill>
                <a:gsLst>
                  <a:gs pos="21000">
                    <a:srgbClr val="53575C"/>
                  </a:gs>
                  <a:gs pos="88000">
                    <a:srgbClr val="C5C7CA"/>
                  </a:gs>
                </a:gsLst>
                <a:lin ang="5400000"/>
              </a:gradFill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403648" y="4221089"/>
            <a:ext cx="4791733" cy="2436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MX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altLang="es-MX" sz="2400" b="1" dirty="0" smtClean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</a:t>
            </a:r>
            <a:r>
              <a:rPr lang="es-MX" altLang="es-MX" sz="2400" dirty="0" smtClean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s-MX" altLang="es-MX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Incluimos aquellos números  que se repitan      </a:t>
            </a:r>
            <a:endParaRPr kumimoji="0" lang="es-MX" altLang="es-MX" sz="2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Como (1,1), (2,2) </a:t>
            </a:r>
            <a:r>
              <a:rPr kumimoji="0" lang="es-MX" altLang="es-MX" sz="24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etc</a:t>
            </a:r>
            <a:r>
              <a:rPr kumimoji="0" lang="es-MX" altLang="es-MX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endParaRPr kumimoji="0" lang="es-MX" altLang="es-MX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                                  </a:t>
            </a:r>
            <a:r>
              <a:rPr kumimoji="0" lang="es-MX" altLang="es-MX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Resultado</a:t>
            </a:r>
            <a:r>
              <a:rPr kumimoji="0" lang="es-MX" altLang="es-MX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= </a:t>
            </a:r>
            <a:r>
              <a:rPr lang="es-MX" altLang="es-MX" sz="2400" b="1" dirty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6</a:t>
            </a:r>
            <a:r>
              <a:rPr kumimoji="0" lang="es-MX" altLang="es-MX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posibilidades</a:t>
            </a:r>
            <a:endParaRPr kumimoji="0" lang="es-MX" altLang="es-MX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MX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0036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67544" y="2780928"/>
            <a:ext cx="8353425" cy="2241839"/>
          </a:xfrm>
        </p:spPr>
        <p:txBody>
          <a:bodyPr/>
          <a:lstStyle/>
          <a:p>
            <a:pPr algn="ctr">
              <a:buNone/>
            </a:pPr>
            <a:r>
              <a:rPr lang="es-MX" sz="5400" b="1" dirty="0" smtClean="0">
                <a:solidFill>
                  <a:srgbClr val="009900"/>
                </a:solidFill>
                <a:effectLst>
                  <a:reflection blurRad="6350" stA="55000" endA="300" endPos="45500" dir="5400000" sy="-100000" algn="bl" rotWithShape="0"/>
                </a:effectLst>
                <a:latin typeface="Calibri" pitchFamily="34" charset="0"/>
              </a:rPr>
              <a:t>VARIABLES ALEATORIAS</a:t>
            </a:r>
          </a:p>
          <a:p>
            <a:pPr algn="ctr">
              <a:buNone/>
            </a:pPr>
            <a:r>
              <a:rPr lang="es-MX" sz="5400" b="1" dirty="0" smtClean="0">
                <a:solidFill>
                  <a:srgbClr val="009900"/>
                </a:solidFill>
                <a:effectLst>
                  <a:reflection blurRad="6350" stA="55000" endA="300" endPos="45500" dir="5400000" sy="-100000" algn="bl" rotWithShape="0"/>
                </a:effectLst>
                <a:latin typeface="Calibri" pitchFamily="34" charset="0"/>
              </a:rPr>
              <a:t>Y </a:t>
            </a:r>
          </a:p>
          <a:p>
            <a:pPr algn="ctr">
              <a:buNone/>
            </a:pPr>
            <a:r>
              <a:rPr lang="es-MX" sz="5400" b="1" dirty="0" smtClean="0">
                <a:solidFill>
                  <a:srgbClr val="009900"/>
                </a:solidFill>
                <a:effectLst>
                  <a:reflection blurRad="6350" stA="55000" endA="300" endPos="45500" dir="5400000" sy="-100000" algn="bl" rotWithShape="0"/>
                </a:effectLst>
                <a:latin typeface="Calibri" pitchFamily="34" charset="0"/>
              </a:rPr>
              <a:t>DISTRIBUCIONES DE PROBABILIDAD</a:t>
            </a:r>
            <a:endParaRPr lang="es-MX" sz="5400" b="1" dirty="0">
              <a:solidFill>
                <a:srgbClr val="009900"/>
              </a:solidFill>
              <a:effectLst>
                <a:reflection blurRad="6350" stA="55000" endA="300" endPos="45500" dir="5400000" sy="-100000" algn="bl" rotWithShape="0"/>
              </a:effectLst>
              <a:latin typeface="Calibri" pitchFamily="34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17" y="313305"/>
            <a:ext cx="3567340" cy="277803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47470-5521-4032-AC0C-E5C75E2C9237}" type="slidenum">
              <a:rPr lang="es-ES" smtClean="0"/>
              <a:pPr/>
              <a:t>44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70392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287" y="503650"/>
            <a:ext cx="8353425" cy="1516059"/>
          </a:xfrm>
        </p:spPr>
        <p:txBody>
          <a:bodyPr/>
          <a:lstStyle/>
          <a:p>
            <a:pPr marL="0" indent="0">
              <a:buNone/>
            </a:pPr>
            <a:r>
              <a:rPr lang="es-MX" b="1" dirty="0">
                <a:solidFill>
                  <a:srgbClr val="003300"/>
                </a:solidFill>
              </a:rPr>
              <a:t>VARIABLES </a:t>
            </a:r>
            <a:r>
              <a:rPr lang="es-MX" b="1" dirty="0" smtClean="0">
                <a:solidFill>
                  <a:srgbClr val="003300"/>
                </a:solidFill>
              </a:rPr>
              <a:t>ALEATORIAS</a:t>
            </a:r>
            <a:endParaRPr lang="es-MX" dirty="0">
              <a:solidFill>
                <a:srgbClr val="003300"/>
              </a:solidFill>
            </a:endParaRPr>
          </a:p>
          <a:p>
            <a:pPr marL="0" indent="0" algn="just">
              <a:buNone/>
            </a:pPr>
            <a:r>
              <a:rPr lang="es-MX" dirty="0">
                <a:solidFill>
                  <a:srgbClr val="003300"/>
                </a:solidFill>
              </a:rPr>
              <a:t>R</a:t>
            </a:r>
            <a:r>
              <a:rPr lang="es-MX" dirty="0" smtClean="0">
                <a:solidFill>
                  <a:srgbClr val="003300"/>
                </a:solidFill>
              </a:rPr>
              <a:t>elación </a:t>
            </a:r>
            <a:r>
              <a:rPr lang="es-MX" dirty="0">
                <a:solidFill>
                  <a:srgbClr val="003300"/>
                </a:solidFill>
              </a:rPr>
              <a:t>entre los sucesos del espacio </a:t>
            </a:r>
            <a:r>
              <a:rPr lang="es-MX" dirty="0" err="1">
                <a:solidFill>
                  <a:srgbClr val="003300"/>
                </a:solidFill>
              </a:rPr>
              <a:t>muestral</a:t>
            </a:r>
            <a:r>
              <a:rPr lang="es-MX" dirty="0">
                <a:solidFill>
                  <a:srgbClr val="003300"/>
                </a:solidFill>
              </a:rPr>
              <a:t> y el valor numérico que se les </a:t>
            </a:r>
            <a:r>
              <a:rPr lang="es-MX" dirty="0" smtClean="0">
                <a:solidFill>
                  <a:srgbClr val="003300"/>
                </a:solidFill>
              </a:rPr>
              <a:t>asigna. </a:t>
            </a:r>
          </a:p>
          <a:p>
            <a:pPr marL="0" indent="0" algn="just">
              <a:buNone/>
            </a:pPr>
            <a:endParaRPr lang="es-MX" dirty="0"/>
          </a:p>
          <a:p>
            <a:pPr marL="0" indent="0">
              <a:buNone/>
            </a:pPr>
            <a:r>
              <a:rPr lang="es-MX" dirty="0"/>
              <a:t> </a:t>
            </a:r>
            <a:r>
              <a:rPr lang="es-MX" dirty="0" smtClean="0"/>
              <a:t>        </a:t>
            </a:r>
            <a:r>
              <a:rPr lang="es-MX" b="1" dirty="0" smtClean="0">
                <a:solidFill>
                  <a:srgbClr val="336600"/>
                </a:solidFill>
              </a:rPr>
              <a:t>Función </a:t>
            </a:r>
            <a:r>
              <a:rPr lang="es-MX" b="1" dirty="0">
                <a:solidFill>
                  <a:srgbClr val="336600"/>
                </a:solidFill>
              </a:rPr>
              <a:t>que asigna un valor numérico a cada suceso elemental del espacio </a:t>
            </a:r>
            <a:r>
              <a:rPr lang="es-MX" b="1" dirty="0" err="1">
                <a:solidFill>
                  <a:srgbClr val="336600"/>
                </a:solidFill>
              </a:rPr>
              <a:t>muestral</a:t>
            </a:r>
            <a:r>
              <a:rPr lang="es-MX" dirty="0"/>
              <a:t>. </a:t>
            </a:r>
          </a:p>
          <a:p>
            <a:pPr algn="ctr">
              <a:buNone/>
            </a:pPr>
            <a:endParaRPr lang="es-MX" sz="6000" dirty="0">
              <a:solidFill>
                <a:srgbClr val="FFC000"/>
              </a:solidFill>
              <a:effectLst>
                <a:reflection blurRad="6350" stA="55000" endA="300" endPos="45500" dir="5400000" sy="-100000" algn="bl" rotWithShape="0"/>
              </a:effectLst>
              <a:latin typeface="Calibri" pitchFamily="34" charset="0"/>
            </a:endParaRPr>
          </a:p>
        </p:txBody>
      </p:sp>
      <p:pic>
        <p:nvPicPr>
          <p:cNvPr id="490498" name="Picture 2" descr="pin03.gif (5204 bytes)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8247350">
            <a:off x="171553" y="3299417"/>
            <a:ext cx="1000125" cy="790576"/>
          </a:xfrm>
          <a:prstGeom prst="rect">
            <a:avLst/>
          </a:prstGeom>
          <a:noFill/>
        </p:spPr>
      </p:pic>
      <p:pic>
        <p:nvPicPr>
          <p:cNvPr id="5" name="Picture 2" descr="pin03.gif (5204 bytes)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769638">
            <a:off x="7647361" y="3452167"/>
            <a:ext cx="1000125" cy="790576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 bwMode="auto">
          <a:xfrm>
            <a:off x="1263761" y="6315871"/>
            <a:ext cx="2605084" cy="432048"/>
          </a:xfrm>
          <a:prstGeom prst="rect">
            <a:avLst/>
          </a:prstGeom>
          <a:noFill/>
          <a:ln w="127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s-MX" sz="1500" dirty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vhttp://</a:t>
            </a:r>
            <a:r>
              <a:rPr lang="es-MX" sz="15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es.slideshare.net/HOLAXD/estadistica-grficos</a:t>
            </a:r>
            <a:endParaRPr kumimoji="0" lang="es-MX" sz="15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2240" y="4947801"/>
            <a:ext cx="1903477" cy="14548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552" y="4789376"/>
            <a:ext cx="1752600" cy="17716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692696"/>
            <a:ext cx="8353425" cy="4968875"/>
          </a:xfrm>
        </p:spPr>
        <p:txBody>
          <a:bodyPr/>
          <a:lstStyle/>
          <a:p>
            <a:pPr marL="0" indent="0" algn="just">
              <a:buNone/>
            </a:pPr>
            <a:r>
              <a:rPr lang="es-MX" dirty="0">
                <a:solidFill>
                  <a:srgbClr val="336600"/>
                </a:solidFill>
              </a:rPr>
              <a:t>Una  variable aleatoria puede tomar un número numerable o no numerable de valores, dando lugar a dos tipos de variable aleatoria: </a:t>
            </a:r>
            <a:r>
              <a:rPr lang="es-MX" b="1" dirty="0">
                <a:solidFill>
                  <a:srgbClr val="336600"/>
                </a:solidFill>
              </a:rPr>
              <a:t>discreta y continua</a:t>
            </a:r>
            <a:r>
              <a:rPr lang="es-MX" dirty="0">
                <a:solidFill>
                  <a:srgbClr val="336600"/>
                </a:solidFill>
              </a:rPr>
              <a:t>. </a:t>
            </a:r>
          </a:p>
          <a:p>
            <a:pPr marL="0" indent="0" algn="just">
              <a:buNone/>
            </a:pPr>
            <a:endParaRPr lang="es-MX" dirty="0">
              <a:latin typeface="Calibri" pitchFamily="34" charset="0"/>
              <a:cs typeface="Calibri" pitchFamily="34" charset="0"/>
            </a:endParaRPr>
          </a:p>
          <a:p>
            <a:pPr algn="just"/>
            <a:endParaRPr lang="es-MX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1268" name="Picture 4" descr="http://i.ytimg.com/vi/n0T_HcJ7oak/maxres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177133"/>
            <a:ext cx="5904656" cy="338818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630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692696"/>
            <a:ext cx="8353425" cy="4968875"/>
          </a:xfrm>
        </p:spPr>
        <p:txBody>
          <a:bodyPr/>
          <a:lstStyle/>
          <a:p>
            <a:pPr marL="0" indent="0" algn="just">
              <a:buNone/>
            </a:pPr>
            <a:r>
              <a:rPr lang="es-MX" dirty="0" smtClean="0">
                <a:solidFill>
                  <a:srgbClr val="336600"/>
                </a:solidFill>
              </a:rPr>
              <a:t>Clasificación: </a:t>
            </a:r>
            <a:r>
              <a:rPr lang="es-MX" b="1" dirty="0" smtClean="0">
                <a:solidFill>
                  <a:srgbClr val="336600"/>
                </a:solidFill>
              </a:rPr>
              <a:t>discreta </a:t>
            </a:r>
            <a:r>
              <a:rPr lang="es-MX" b="1" dirty="0">
                <a:solidFill>
                  <a:srgbClr val="336600"/>
                </a:solidFill>
              </a:rPr>
              <a:t>y continua</a:t>
            </a:r>
            <a:r>
              <a:rPr lang="es-MX" dirty="0">
                <a:solidFill>
                  <a:srgbClr val="336600"/>
                </a:solidFill>
              </a:rPr>
              <a:t>. </a:t>
            </a:r>
          </a:p>
          <a:p>
            <a:pPr marL="0" indent="0" algn="just">
              <a:buNone/>
            </a:pPr>
            <a:endParaRPr lang="es-MX" dirty="0">
              <a:latin typeface="Calibri" pitchFamily="34" charset="0"/>
              <a:cs typeface="Calibri" pitchFamily="34" charset="0"/>
            </a:endParaRPr>
          </a:p>
          <a:p>
            <a:pPr algn="just"/>
            <a:endParaRPr lang="es-MX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" name="Imagen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772816"/>
            <a:ext cx="6408712" cy="41208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33844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3417" y="995350"/>
            <a:ext cx="8353425" cy="719138"/>
          </a:xfrm>
        </p:spPr>
        <p:txBody>
          <a:bodyPr/>
          <a:lstStyle/>
          <a:p>
            <a:r>
              <a:rPr lang="es-MX" sz="4300" b="1" dirty="0" smtClean="0">
                <a:solidFill>
                  <a:srgbClr val="3366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latin typeface="Calibri" pitchFamily="34" charset="0"/>
              </a:rPr>
              <a:t>VARIABLE DISCRETA</a:t>
            </a:r>
            <a:endParaRPr lang="es-MX" sz="4300" b="1" dirty="0">
              <a:solidFill>
                <a:srgbClr val="336600"/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288" y="2060849"/>
            <a:ext cx="8353425" cy="3240360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es-MX" b="1" dirty="0" smtClean="0">
                <a:solidFill>
                  <a:srgbClr val="336600"/>
                </a:solidFill>
              </a:rPr>
              <a:t>Variable </a:t>
            </a:r>
            <a:r>
              <a:rPr lang="es-MX" b="1" dirty="0">
                <a:solidFill>
                  <a:srgbClr val="336600"/>
                </a:solidFill>
              </a:rPr>
              <a:t>aleatoria discreta</a:t>
            </a:r>
            <a:r>
              <a:rPr lang="es-MX" dirty="0">
                <a:solidFill>
                  <a:srgbClr val="336600"/>
                </a:solidFill>
              </a:rPr>
              <a:t>.-Se dice que una variable aleatoria X es discreta si puede tomar un número finito o infinito, pero numerable, de posibles valores. </a:t>
            </a:r>
          </a:p>
          <a:p>
            <a:pPr algn="just"/>
            <a:endParaRPr lang="es-MX" dirty="0">
              <a:latin typeface="Calibri" pitchFamily="34" charset="0"/>
              <a:cs typeface="Calibri" pitchFamily="34" charset="0"/>
            </a:endParaRPr>
          </a:p>
          <a:p>
            <a:pPr algn="just"/>
            <a:endParaRPr lang="es-MX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6136" y="4232350"/>
            <a:ext cx="2839581" cy="217025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86050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3417" y="995350"/>
            <a:ext cx="8353425" cy="719138"/>
          </a:xfrm>
        </p:spPr>
        <p:txBody>
          <a:bodyPr/>
          <a:lstStyle/>
          <a:p>
            <a:r>
              <a:rPr lang="es-MX" sz="4300" b="1" dirty="0" smtClean="0">
                <a:solidFill>
                  <a:srgbClr val="3366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latin typeface="Calibri" pitchFamily="34" charset="0"/>
              </a:rPr>
              <a:t>VARIABLE CONTINUA</a:t>
            </a:r>
            <a:endParaRPr lang="es-MX" sz="4300" b="1" dirty="0">
              <a:solidFill>
                <a:srgbClr val="336600"/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1106" y="1844824"/>
            <a:ext cx="8353425" cy="3240360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es-MX" sz="2800" b="1" dirty="0">
                <a:solidFill>
                  <a:srgbClr val="336600"/>
                </a:solidFill>
              </a:rPr>
              <a:t>Variable aleatoria continua</a:t>
            </a:r>
            <a:r>
              <a:rPr lang="es-MX" sz="2800" dirty="0">
                <a:solidFill>
                  <a:srgbClr val="336600"/>
                </a:solidFill>
              </a:rPr>
              <a:t>.-Se dice que una variable aleatoria X es continua si puede tomar un número infinito (no numerable) de valores, o bien, si puede tomar un número infinito de valores correspondientes a los puntos de uno o más intervalos de la recta real</a:t>
            </a:r>
            <a:r>
              <a:rPr lang="es-MX" dirty="0"/>
              <a:t>. </a:t>
            </a:r>
          </a:p>
          <a:p>
            <a:pPr algn="just"/>
            <a:endParaRPr lang="es-MX" dirty="0">
              <a:latin typeface="Calibri" pitchFamily="34" charset="0"/>
              <a:cs typeface="Calibri" pitchFamily="34" charset="0"/>
            </a:endParaRPr>
          </a:p>
          <a:p>
            <a:pPr algn="just"/>
            <a:r>
              <a:rPr lang="es-MX" sz="1050" dirty="0"/>
              <a:t>Fuente: Imagen recuperada de http://probabilidad2013a.blogspot.mx/2013/05/distribucion-de-probabilidad-con_6.html </a:t>
            </a:r>
          </a:p>
          <a:p>
            <a:pPr algn="just"/>
            <a:endParaRPr lang="es-MX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2240" y="4725144"/>
            <a:ext cx="1752600" cy="17716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36088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3794191"/>
              </p:ext>
            </p:extLst>
          </p:nvPr>
        </p:nvGraphicFramePr>
        <p:xfrm>
          <a:off x="539552" y="1484784"/>
          <a:ext cx="8136904" cy="2964182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3888432"/>
                <a:gridCol w="3312368"/>
                <a:gridCol w="936104"/>
              </a:tblGrid>
              <a:tr h="3796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 dirty="0" smtClean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Distribuciones</a:t>
                      </a:r>
                      <a:r>
                        <a:rPr lang="es-MX" sz="2500" b="1" baseline="0" dirty="0" smtClean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 discretas</a:t>
                      </a: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…………………………………</a:t>
                      </a:r>
                      <a:endParaRPr lang="es-MX" sz="2500" b="1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 dirty="0" smtClean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50</a:t>
                      </a: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</a:tr>
              <a:tr h="3796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 dirty="0" smtClean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Distribuciones</a:t>
                      </a:r>
                      <a:r>
                        <a:rPr lang="es-MX" sz="2500" b="1" baseline="0" dirty="0" smtClean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 continuas</a:t>
                      </a: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…………………………………</a:t>
                      </a:r>
                      <a:endParaRPr lang="es-MX" sz="2500" b="1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 dirty="0" smtClean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52</a:t>
                      </a: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</a:tr>
              <a:tr h="3796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 dirty="0" smtClean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Ejercicios</a:t>
                      </a: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 dirty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…………………………………</a:t>
                      </a: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 dirty="0" smtClean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54</a:t>
                      </a: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</a:tr>
              <a:tr h="3796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 dirty="0" smtClean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Caso Práctico 1</a:t>
                      </a: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 dirty="0" smtClean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…………………………………</a:t>
                      </a: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 dirty="0" smtClean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58</a:t>
                      </a: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</a:tr>
              <a:tr h="3796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 dirty="0" smtClean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Caso Práctico 2</a:t>
                      </a: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 dirty="0" smtClean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…………………………………</a:t>
                      </a: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 dirty="0" smtClean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59</a:t>
                      </a: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</a:tr>
              <a:tr h="3796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 dirty="0" smtClean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Referencias</a:t>
                      </a: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 dirty="0" smtClean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…………………………………</a:t>
                      </a: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 dirty="0" smtClean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60</a:t>
                      </a: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</a:tr>
              <a:tr h="3796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 dirty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Guión Explicativo</a:t>
                      </a: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 dirty="0" smtClean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…………………………………</a:t>
                      </a: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 dirty="0" smtClean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62</a:t>
                      </a: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3258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060" y="260648"/>
            <a:ext cx="8464579" cy="868363"/>
          </a:xfrm>
        </p:spPr>
        <p:txBody>
          <a:bodyPr/>
          <a:lstStyle/>
          <a:p>
            <a:r>
              <a:rPr lang="es-MX" sz="4500" b="1" dirty="0" smtClean="0">
                <a:latin typeface="Calibri" pitchFamily="34" charset="0"/>
              </a:rPr>
              <a:t> </a:t>
            </a:r>
            <a:endParaRPr lang="es-MX" sz="4500" b="1" dirty="0"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7334" y="908720"/>
            <a:ext cx="8642350" cy="4962525"/>
          </a:xfrm>
        </p:spPr>
        <p:txBody>
          <a:bodyPr/>
          <a:lstStyle/>
          <a:p>
            <a:pPr marL="0" indent="0" algn="ctr">
              <a:buNone/>
            </a:pPr>
            <a:r>
              <a:rPr lang="es-MX" b="1" dirty="0" smtClean="0">
                <a:solidFill>
                  <a:srgbClr val="996600"/>
                </a:solidFill>
              </a:rPr>
              <a:t>DISTRIBUCIONES </a:t>
            </a:r>
            <a:r>
              <a:rPr lang="es-MX" b="1" dirty="0">
                <a:solidFill>
                  <a:srgbClr val="996600"/>
                </a:solidFill>
              </a:rPr>
              <a:t>DE PROBABILIDADES DISCRETAS</a:t>
            </a:r>
            <a:r>
              <a:rPr lang="es-MX" dirty="0">
                <a:solidFill>
                  <a:srgbClr val="996600"/>
                </a:solidFill>
              </a:rPr>
              <a:t> </a:t>
            </a:r>
          </a:p>
          <a:p>
            <a:pPr marL="0" indent="0">
              <a:buNone/>
            </a:pPr>
            <a:r>
              <a:rPr lang="es-MX" dirty="0" smtClean="0">
                <a:solidFill>
                  <a:srgbClr val="996600"/>
                </a:solidFill>
              </a:rPr>
              <a:t> </a:t>
            </a:r>
          </a:p>
          <a:p>
            <a:r>
              <a:rPr lang="es-MX" b="1" dirty="0" smtClean="0">
                <a:solidFill>
                  <a:srgbClr val="FF6600"/>
                </a:solidFill>
              </a:rPr>
              <a:t>Una variable aleatoria es discreta Cuando asumen un número limitado de valores y sus distribuciones de probabilidad son</a:t>
            </a:r>
            <a:endParaRPr lang="es-MX" b="1" dirty="0">
              <a:solidFill>
                <a:srgbClr val="FF6600"/>
              </a:solidFill>
              <a:latin typeface="Calibri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47470-5521-4032-AC0C-E5C75E2C9237}" type="slidenum">
              <a:rPr lang="es-ES" smtClean="0"/>
              <a:pPr/>
              <a:t>50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94086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060" y="260648"/>
            <a:ext cx="8464579" cy="868363"/>
          </a:xfrm>
        </p:spPr>
        <p:txBody>
          <a:bodyPr/>
          <a:lstStyle/>
          <a:p>
            <a:r>
              <a:rPr lang="es-MX" sz="4500" b="1" dirty="0" smtClean="0">
                <a:latin typeface="Calibri" pitchFamily="34" charset="0"/>
              </a:rPr>
              <a:t> </a:t>
            </a:r>
            <a:endParaRPr lang="es-MX" sz="4500" b="1" dirty="0"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7334" y="908720"/>
            <a:ext cx="8642350" cy="4962525"/>
          </a:xfrm>
        </p:spPr>
        <p:txBody>
          <a:bodyPr/>
          <a:lstStyle/>
          <a:p>
            <a:pPr marL="0" indent="0" algn="ctr">
              <a:buNone/>
            </a:pPr>
            <a:r>
              <a:rPr lang="es-MX" b="1" dirty="0" smtClean="0">
                <a:solidFill>
                  <a:srgbClr val="996600"/>
                </a:solidFill>
              </a:rPr>
              <a:t>DISTRIBUCIONES </a:t>
            </a:r>
            <a:r>
              <a:rPr lang="es-MX" b="1" dirty="0">
                <a:solidFill>
                  <a:srgbClr val="996600"/>
                </a:solidFill>
              </a:rPr>
              <a:t>DE PROBABILIDADES DISCRETAS</a:t>
            </a:r>
            <a:r>
              <a:rPr lang="es-MX" dirty="0">
                <a:solidFill>
                  <a:srgbClr val="996600"/>
                </a:solidFill>
              </a:rPr>
              <a:t> </a:t>
            </a:r>
          </a:p>
          <a:p>
            <a:pPr algn="ctr"/>
            <a:r>
              <a:rPr lang="es-MX" dirty="0" smtClean="0">
                <a:solidFill>
                  <a:srgbClr val="FF6600"/>
                </a:solidFill>
              </a:rPr>
              <a:t>Bernoulli</a:t>
            </a:r>
            <a:endParaRPr lang="es-MX" dirty="0">
              <a:solidFill>
                <a:srgbClr val="FF6600"/>
              </a:solidFill>
            </a:endParaRPr>
          </a:p>
          <a:p>
            <a:pPr algn="ctr"/>
            <a:r>
              <a:rPr lang="es-MX" dirty="0">
                <a:solidFill>
                  <a:srgbClr val="FF6600"/>
                </a:solidFill>
              </a:rPr>
              <a:t>Binomial</a:t>
            </a:r>
          </a:p>
          <a:p>
            <a:pPr algn="ctr"/>
            <a:r>
              <a:rPr lang="es-MX" dirty="0" err="1">
                <a:solidFill>
                  <a:srgbClr val="FF6600"/>
                </a:solidFill>
              </a:rPr>
              <a:t>Multinomial</a:t>
            </a:r>
            <a:r>
              <a:rPr lang="es-MX" dirty="0">
                <a:solidFill>
                  <a:srgbClr val="FF6600"/>
                </a:solidFill>
              </a:rPr>
              <a:t>                                       </a:t>
            </a:r>
          </a:p>
          <a:p>
            <a:pPr algn="ctr"/>
            <a:r>
              <a:rPr lang="es-MX" dirty="0" err="1">
                <a:solidFill>
                  <a:srgbClr val="FF6600"/>
                </a:solidFill>
              </a:rPr>
              <a:t>Hipergeométrica</a:t>
            </a:r>
            <a:r>
              <a:rPr lang="es-MX" dirty="0">
                <a:solidFill>
                  <a:srgbClr val="FF6600"/>
                </a:solidFill>
              </a:rPr>
              <a:t>                                                                                </a:t>
            </a:r>
          </a:p>
          <a:p>
            <a:pPr algn="ctr"/>
            <a:r>
              <a:rPr lang="es-MX" dirty="0" err="1">
                <a:solidFill>
                  <a:srgbClr val="FF6600"/>
                </a:solidFill>
              </a:rPr>
              <a:t>Poisson</a:t>
            </a:r>
            <a:endParaRPr lang="es-MX" dirty="0">
              <a:solidFill>
                <a:srgbClr val="FF6600"/>
              </a:solidFill>
            </a:endParaRPr>
          </a:p>
          <a:p>
            <a:pPr marL="0" indent="0">
              <a:buNone/>
            </a:pPr>
            <a:endParaRPr lang="es-MX" dirty="0" smtClean="0">
              <a:solidFill>
                <a:srgbClr val="99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916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060" y="260648"/>
            <a:ext cx="8464579" cy="868363"/>
          </a:xfrm>
        </p:spPr>
        <p:txBody>
          <a:bodyPr/>
          <a:lstStyle/>
          <a:p>
            <a:r>
              <a:rPr lang="es-MX" sz="4500" b="1" dirty="0" smtClean="0">
                <a:latin typeface="Calibri" pitchFamily="34" charset="0"/>
              </a:rPr>
              <a:t> </a:t>
            </a:r>
            <a:endParaRPr lang="es-MX" sz="4500" b="1" dirty="0"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7334" y="908720"/>
            <a:ext cx="8642350" cy="4962525"/>
          </a:xfrm>
        </p:spPr>
        <p:txBody>
          <a:bodyPr/>
          <a:lstStyle/>
          <a:p>
            <a:pPr marL="0" indent="0" algn="ctr">
              <a:buNone/>
            </a:pPr>
            <a:r>
              <a:rPr lang="es-MX" b="1" dirty="0" smtClean="0">
                <a:solidFill>
                  <a:srgbClr val="996600"/>
                </a:solidFill>
              </a:rPr>
              <a:t>DISTRIBUCIONES </a:t>
            </a:r>
            <a:r>
              <a:rPr lang="es-MX" b="1" dirty="0">
                <a:solidFill>
                  <a:srgbClr val="996600"/>
                </a:solidFill>
              </a:rPr>
              <a:t>DE </a:t>
            </a:r>
            <a:r>
              <a:rPr lang="es-MX" b="1" dirty="0" smtClean="0">
                <a:solidFill>
                  <a:srgbClr val="996600"/>
                </a:solidFill>
              </a:rPr>
              <a:t>PROBABILIDAD CONTINUA</a:t>
            </a:r>
            <a:r>
              <a:rPr lang="es-MX" dirty="0" smtClean="0">
                <a:solidFill>
                  <a:srgbClr val="996600"/>
                </a:solidFill>
              </a:rPr>
              <a:t> </a:t>
            </a:r>
            <a:endParaRPr lang="es-MX" dirty="0">
              <a:solidFill>
                <a:srgbClr val="996600"/>
              </a:solidFill>
            </a:endParaRPr>
          </a:p>
          <a:p>
            <a:pPr marL="0" indent="0" algn="ctr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dirty="0" smtClean="0">
                <a:solidFill>
                  <a:srgbClr val="FF6600"/>
                </a:solidFill>
              </a:rPr>
              <a:t>Son </a:t>
            </a:r>
            <a:r>
              <a:rPr lang="es-MX" dirty="0">
                <a:solidFill>
                  <a:srgbClr val="FF6600"/>
                </a:solidFill>
              </a:rPr>
              <a:t>aquellas donde las variables en estudio pueden asumir cualquier valor dentro de determinados límites; por ejemplo, la estatura de un estudiante</a:t>
            </a:r>
          </a:p>
          <a:p>
            <a:pPr marL="0" indent="0">
              <a:buNone/>
            </a:pPr>
            <a:endParaRPr lang="es-MX" dirty="0" smtClean="0">
              <a:solidFill>
                <a:srgbClr val="FF6600"/>
              </a:solidFill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47470-5521-4032-AC0C-E5C75E2C9237}" type="slidenum">
              <a:rPr lang="es-ES" smtClean="0"/>
              <a:pPr/>
              <a:t>52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91273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060" y="260648"/>
            <a:ext cx="8464579" cy="868363"/>
          </a:xfrm>
        </p:spPr>
        <p:txBody>
          <a:bodyPr/>
          <a:lstStyle/>
          <a:p>
            <a:r>
              <a:rPr lang="es-MX" sz="4500" b="1" dirty="0" smtClean="0">
                <a:latin typeface="Calibri" pitchFamily="34" charset="0"/>
              </a:rPr>
              <a:t> </a:t>
            </a:r>
            <a:endParaRPr lang="es-MX" sz="4500" b="1" dirty="0"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7334" y="908720"/>
            <a:ext cx="8642350" cy="4962525"/>
          </a:xfrm>
        </p:spPr>
        <p:txBody>
          <a:bodyPr/>
          <a:lstStyle/>
          <a:p>
            <a:pPr marL="0" indent="0" algn="ctr">
              <a:buNone/>
            </a:pPr>
            <a:r>
              <a:rPr lang="es-MX" b="1" dirty="0" smtClean="0">
                <a:solidFill>
                  <a:srgbClr val="996600"/>
                </a:solidFill>
              </a:rPr>
              <a:t>DISTRIBUCIONES </a:t>
            </a:r>
            <a:r>
              <a:rPr lang="es-MX" b="1" dirty="0">
                <a:solidFill>
                  <a:srgbClr val="996600"/>
                </a:solidFill>
              </a:rPr>
              <a:t>DE </a:t>
            </a:r>
            <a:r>
              <a:rPr lang="es-MX" b="1" dirty="0" smtClean="0">
                <a:solidFill>
                  <a:srgbClr val="996600"/>
                </a:solidFill>
              </a:rPr>
              <a:t>PROBABILIDAD CONTINUA</a:t>
            </a:r>
            <a:r>
              <a:rPr lang="es-MX" dirty="0" smtClean="0">
                <a:solidFill>
                  <a:srgbClr val="996600"/>
                </a:solidFill>
              </a:rPr>
              <a:t> </a:t>
            </a:r>
            <a:endParaRPr lang="es-MX" dirty="0">
              <a:solidFill>
                <a:srgbClr val="996600"/>
              </a:solidFill>
            </a:endParaRPr>
          </a:p>
          <a:p>
            <a:pPr marL="0" indent="0" algn="ctr">
              <a:buNone/>
            </a:pPr>
            <a:endParaRPr lang="es-MX" dirty="0" smtClean="0"/>
          </a:p>
          <a:p>
            <a:pPr algn="ctr"/>
            <a:r>
              <a:rPr lang="es-MX" dirty="0" smtClean="0"/>
              <a:t>    </a:t>
            </a:r>
            <a:r>
              <a:rPr lang="es-MX" b="1" dirty="0" smtClean="0">
                <a:solidFill>
                  <a:srgbClr val="FF6600"/>
                </a:solidFill>
              </a:rPr>
              <a:t>Uniforme</a:t>
            </a:r>
            <a:endParaRPr lang="es-MX" b="1" dirty="0">
              <a:solidFill>
                <a:srgbClr val="FF6600"/>
              </a:solidFill>
            </a:endParaRPr>
          </a:p>
          <a:p>
            <a:pPr algn="ctr"/>
            <a:r>
              <a:rPr lang="es-MX" b="1" dirty="0">
                <a:solidFill>
                  <a:srgbClr val="FF6600"/>
                </a:solidFill>
              </a:rPr>
              <a:t>	Normal</a:t>
            </a:r>
          </a:p>
          <a:p>
            <a:pPr algn="ctr"/>
            <a:r>
              <a:rPr lang="es-MX" b="1" dirty="0">
                <a:solidFill>
                  <a:srgbClr val="FF6600"/>
                </a:solidFill>
              </a:rPr>
              <a:t>	Exponencial</a:t>
            </a:r>
          </a:p>
          <a:p>
            <a:pPr marL="0" indent="0">
              <a:buNone/>
            </a:pPr>
            <a:endParaRPr lang="es-MX" dirty="0">
              <a:solidFill>
                <a:srgbClr val="FF6600"/>
              </a:solidFill>
            </a:endParaRPr>
          </a:p>
          <a:p>
            <a:pPr marL="0" indent="0">
              <a:buNone/>
            </a:pPr>
            <a:endParaRPr lang="es-MX" dirty="0" smtClean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6061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3495" y="1128713"/>
            <a:ext cx="8353425" cy="4968875"/>
          </a:xfrm>
        </p:spPr>
        <p:txBody>
          <a:bodyPr/>
          <a:lstStyle/>
          <a:p>
            <a:pPr>
              <a:buNone/>
            </a:pPr>
            <a:r>
              <a:rPr lang="es-MX" sz="2000" b="1" u="sng" dirty="0" smtClean="0">
                <a:solidFill>
                  <a:schemeClr val="bg2"/>
                </a:solidFill>
              </a:rPr>
              <a:t>Instrucciones</a:t>
            </a:r>
            <a:r>
              <a:rPr lang="es-MX" sz="2000" b="1" dirty="0">
                <a:solidFill>
                  <a:schemeClr val="bg2"/>
                </a:solidFill>
              </a:rPr>
              <a:t>: Elige  y marca la </a:t>
            </a:r>
            <a:r>
              <a:rPr lang="es-MX" sz="2000" b="1" dirty="0" smtClean="0">
                <a:solidFill>
                  <a:schemeClr val="bg2"/>
                </a:solidFill>
              </a:rPr>
              <a:t>respuesta correcta </a:t>
            </a:r>
            <a:r>
              <a:rPr lang="es-MX" sz="2000" b="1" dirty="0">
                <a:solidFill>
                  <a:schemeClr val="bg2"/>
                </a:solidFill>
              </a:rPr>
              <a:t>para </a:t>
            </a:r>
            <a:endParaRPr lang="es-MX" sz="2000" b="1" dirty="0" smtClean="0">
              <a:solidFill>
                <a:schemeClr val="bg2"/>
              </a:solidFill>
            </a:endParaRPr>
          </a:p>
          <a:p>
            <a:pPr>
              <a:buNone/>
            </a:pPr>
            <a:r>
              <a:rPr lang="es-MX" sz="2000" b="1" dirty="0" smtClean="0">
                <a:solidFill>
                  <a:schemeClr val="bg2"/>
                </a:solidFill>
              </a:rPr>
              <a:t>cada </a:t>
            </a:r>
            <a:r>
              <a:rPr lang="es-MX" sz="2000" b="1" dirty="0">
                <a:solidFill>
                  <a:schemeClr val="bg2"/>
                </a:solidFill>
              </a:rPr>
              <a:t>pregunta</a:t>
            </a:r>
          </a:p>
          <a:p>
            <a:pPr algn="just">
              <a:buNone/>
            </a:pPr>
            <a:endParaRPr lang="es-MX" sz="3000" dirty="0">
              <a:solidFill>
                <a:schemeClr val="bg1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54186" y="260350"/>
            <a:ext cx="8642350" cy="868363"/>
          </a:xfrm>
        </p:spPr>
        <p:txBody>
          <a:bodyPr/>
          <a:lstStyle/>
          <a:p>
            <a:r>
              <a:rPr lang="es-MX" sz="4500" b="1" dirty="0" smtClean="0">
                <a:effectLst>
                  <a:reflection blurRad="6350" stA="55000" endA="300" endPos="45500" dir="5400000" sy="-100000" algn="bl" rotWithShape="0"/>
                </a:effectLst>
                <a:latin typeface="Calibri" pitchFamily="34" charset="0"/>
              </a:rPr>
              <a:t/>
            </a:r>
            <a:br>
              <a:rPr lang="es-MX" sz="4500" b="1" dirty="0" smtClean="0">
                <a:effectLst>
                  <a:reflection blurRad="6350" stA="55000" endA="300" endPos="45500" dir="5400000" sy="-100000" algn="bl" rotWithShape="0"/>
                </a:effectLst>
                <a:latin typeface="Calibri" pitchFamily="34" charset="0"/>
              </a:rPr>
            </a:br>
            <a:r>
              <a:rPr lang="es-MX" sz="4500" b="1" dirty="0" smtClean="0">
                <a:solidFill>
                  <a:schemeClr val="bg2"/>
                </a:solidFill>
                <a:effectLst/>
                <a:latin typeface="Calibri" pitchFamily="34" charset="0"/>
              </a:rPr>
              <a:t>Ejercicios</a:t>
            </a:r>
          </a:p>
        </p:txBody>
      </p:sp>
      <p:graphicFrame>
        <p:nvGraphicFramePr>
          <p:cNvPr id="18" name="Tabla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5656452"/>
              </p:ext>
            </p:extLst>
          </p:nvPr>
        </p:nvGraphicFramePr>
        <p:xfrm>
          <a:off x="423495" y="2132856"/>
          <a:ext cx="8353425" cy="21336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353425"/>
              </a:tblGrid>
              <a:tr h="648074">
                <a:tc>
                  <a:txBody>
                    <a:bodyPr/>
                    <a:lstStyle/>
                    <a:p>
                      <a:pPr marL="457200" indent="-457200">
                        <a:spcAft>
                          <a:spcPts val="0"/>
                        </a:spcAft>
                        <a:buAutoNum type="arabicPeriod"/>
                      </a:pPr>
                      <a:r>
                        <a:rPr lang="es-MX" sz="2000" dirty="0" smtClean="0">
                          <a:solidFill>
                            <a:schemeClr val="bg2"/>
                          </a:solidFill>
                          <a:effectLst/>
                        </a:rPr>
                        <a:t>¿</a:t>
                      </a:r>
                      <a:r>
                        <a:rPr lang="es-MX" sz="2000" dirty="0">
                          <a:solidFill>
                            <a:schemeClr val="bg2"/>
                          </a:solidFill>
                          <a:effectLst/>
                        </a:rPr>
                        <a:t>Cuál de los siguientes enunciados es correcto en probabilidad? </a:t>
                      </a:r>
                      <a:endParaRPr lang="es-MX" sz="2000" dirty="0" smtClean="0">
                        <a:solidFill>
                          <a:schemeClr val="bg2"/>
                        </a:solidFill>
                        <a:effectLst/>
                      </a:endParaRPr>
                    </a:p>
                    <a:p>
                      <a:pPr marL="0" indent="0">
                        <a:spcAft>
                          <a:spcPts val="0"/>
                        </a:spcAft>
                        <a:buNone/>
                      </a:pPr>
                      <a:endParaRPr lang="es-MX" sz="2000" dirty="0">
                        <a:solidFill>
                          <a:schemeClr val="bg2"/>
                        </a:solidFill>
                        <a:effectLst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284479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s-MX" sz="2000" b="0" dirty="0">
                          <a:solidFill>
                            <a:schemeClr val="bg2"/>
                          </a:solidFill>
                          <a:effectLst/>
                        </a:rPr>
                        <a:t>Varia de 0 a 1</a:t>
                      </a:r>
                      <a:endParaRPr lang="es-MX" sz="2000" b="0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284479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s-MX" sz="2000" b="0" dirty="0">
                          <a:solidFill>
                            <a:schemeClr val="bg2"/>
                          </a:solidFill>
                          <a:effectLst/>
                        </a:rPr>
                        <a:t>Debe asumir valores negativos</a:t>
                      </a:r>
                      <a:endParaRPr lang="es-MX" sz="2000" b="0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284479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s-MX" sz="2000" b="0" dirty="0">
                          <a:solidFill>
                            <a:schemeClr val="bg2"/>
                          </a:solidFill>
                          <a:effectLst/>
                        </a:rPr>
                        <a:t>Debe ser mayor a 1 </a:t>
                      </a:r>
                      <a:endParaRPr lang="es-MX" sz="2000" b="0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284479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s-MX" sz="2000" b="0" dirty="0">
                          <a:solidFill>
                            <a:schemeClr val="bg2"/>
                          </a:solidFill>
                          <a:effectLst/>
                        </a:rPr>
                        <a:t>Puede reportase únicamente en decimales</a:t>
                      </a:r>
                      <a:endParaRPr lang="es-MX" sz="2000" b="0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</a:tbl>
          </a:graphicData>
        </a:graphic>
      </p:graphicFrame>
      <p:graphicFrame>
        <p:nvGraphicFramePr>
          <p:cNvPr id="19" name="Tabla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0645140"/>
              </p:ext>
            </p:extLst>
          </p:nvPr>
        </p:nvGraphicFramePr>
        <p:xfrm>
          <a:off x="423494" y="4634548"/>
          <a:ext cx="8353425" cy="19202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353425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800" dirty="0">
                          <a:solidFill>
                            <a:schemeClr val="bg2"/>
                          </a:solidFill>
                          <a:effectLst/>
                        </a:rPr>
                        <a:t>2. Un experimento es: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es-MX" sz="1800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s-MX" sz="1800" b="0" dirty="0">
                          <a:solidFill>
                            <a:schemeClr val="bg2"/>
                          </a:solidFill>
                          <a:effectLst/>
                        </a:rPr>
                        <a:t>Un conjunto  de eventos</a:t>
                      </a:r>
                      <a:endParaRPr lang="es-MX" sz="1800" b="0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s-MX" sz="1800" b="0" dirty="0">
                          <a:solidFill>
                            <a:schemeClr val="bg2"/>
                          </a:solidFill>
                          <a:effectLst/>
                        </a:rPr>
                        <a:t>Un conjunto de resultados</a:t>
                      </a:r>
                      <a:endParaRPr lang="es-MX" sz="1800" b="0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s-MX" sz="1800" b="0" dirty="0">
                          <a:solidFill>
                            <a:schemeClr val="bg2"/>
                          </a:solidFill>
                          <a:effectLst/>
                        </a:rPr>
                        <a:t>Siempre  mayor a 1 </a:t>
                      </a:r>
                      <a:endParaRPr lang="es-MX" sz="1800" b="0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s-MX" sz="1800" b="0" dirty="0">
                          <a:solidFill>
                            <a:schemeClr val="bg2"/>
                          </a:solidFill>
                          <a:effectLst/>
                        </a:rPr>
                        <a:t>El acto de tomar medidas de la observación de alguna actividad</a:t>
                      </a:r>
                      <a:endParaRPr lang="es-MX" sz="1800" b="0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s-MX" sz="1800" b="0" dirty="0">
                          <a:solidFill>
                            <a:schemeClr val="bg2"/>
                          </a:solidFill>
                          <a:effectLst/>
                        </a:rPr>
                        <a:t>Ninguna de las anteriores</a:t>
                      </a:r>
                      <a:endParaRPr lang="es-MX" sz="1800" b="0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</a:tbl>
          </a:graphicData>
        </a:graphic>
      </p:graphicFrame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47470-5521-4032-AC0C-E5C75E2C9237}" type="slidenum">
              <a:rPr lang="es-ES" smtClean="0"/>
              <a:pPr/>
              <a:t>54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65847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12515159"/>
              </p:ext>
            </p:extLst>
          </p:nvPr>
        </p:nvGraphicFramePr>
        <p:xfrm>
          <a:off x="291294" y="1052736"/>
          <a:ext cx="8353425" cy="162849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353425"/>
              </a:tblGrid>
              <a:tr h="5312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800" dirty="0"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3. ¿Cuáles de las anteriores no es un tipo de  probabilidad? </a:t>
                      </a:r>
                    </a:p>
                  </a:txBody>
                  <a:tcPr marL="68580" marR="68580" marT="0" marB="0">
                    <a:noFill/>
                  </a:tcPr>
                </a:tc>
              </a:tr>
              <a:tr h="265605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s-MX" sz="1800" b="0" dirty="0"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Subjetiva</a:t>
                      </a:r>
                      <a:endParaRPr lang="es-MX" sz="1800" b="0" dirty="0">
                        <a:solidFill>
                          <a:schemeClr val="bg2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265605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s-MX" sz="1800" b="0" dirty="0"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Independiente</a:t>
                      </a:r>
                      <a:endParaRPr lang="es-MX" sz="1800" b="0" dirty="0">
                        <a:solidFill>
                          <a:schemeClr val="bg2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265605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s-MX" sz="1800" b="0" dirty="0"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Empírica </a:t>
                      </a:r>
                      <a:endParaRPr lang="es-MX" sz="1800" b="0" dirty="0">
                        <a:solidFill>
                          <a:schemeClr val="bg2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265605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s-MX" sz="1800" b="0" dirty="0"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Clásica</a:t>
                      </a:r>
                      <a:endParaRPr lang="es-MX" sz="1800" b="0" dirty="0">
                        <a:solidFill>
                          <a:schemeClr val="bg2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8805213"/>
              </p:ext>
            </p:extLst>
          </p:nvPr>
        </p:nvGraphicFramePr>
        <p:xfrm>
          <a:off x="323528" y="3573016"/>
          <a:ext cx="8350298" cy="211397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350298"/>
              </a:tblGrid>
              <a:tr h="4680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800" dirty="0"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4. Dos eventos son independientes si</a:t>
                      </a:r>
                      <a:r>
                        <a:rPr lang="es-MX" sz="1800" dirty="0" smtClean="0"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:</a:t>
                      </a:r>
                      <a:endParaRPr lang="es-MX" sz="1800" dirty="0">
                        <a:solidFill>
                          <a:schemeClr val="bg2"/>
                        </a:solidFill>
                        <a:effectLst/>
                        <a:latin typeface="+mn-lt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234026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s-MX" sz="1800" b="0" dirty="0"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En virtud de haber ocurrido uno el otro no puede ocurrir</a:t>
                      </a:r>
                      <a:endParaRPr lang="es-MX" sz="1800" b="0" dirty="0">
                        <a:solidFill>
                          <a:schemeClr val="bg2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234026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s-MX" sz="1800" b="0" dirty="0"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La probabilidad  de que ocurra es mayor a 1</a:t>
                      </a:r>
                      <a:endParaRPr lang="es-MX" sz="1800" b="0" dirty="0">
                        <a:solidFill>
                          <a:schemeClr val="bg2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234026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s-MX" sz="1800" b="0" dirty="0"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No podemos  contar los posibles resultados</a:t>
                      </a:r>
                      <a:endParaRPr lang="es-MX" sz="1800" b="0" dirty="0">
                        <a:solidFill>
                          <a:schemeClr val="bg2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468052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s-MX" sz="1800" b="0" dirty="0"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La probabilidad de que uno de los eventos ocurra no afecta a la probabilidad de que también el otro ocurra.</a:t>
                      </a:r>
                      <a:endParaRPr lang="es-MX" sz="1800" b="0" dirty="0">
                        <a:solidFill>
                          <a:schemeClr val="bg2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234026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s-MX" sz="1800" b="0" dirty="0"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Ninguna de las anteriores</a:t>
                      </a:r>
                      <a:endParaRPr lang="es-MX" sz="1800" b="0" dirty="0">
                        <a:solidFill>
                          <a:schemeClr val="bg2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2816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5447408"/>
              </p:ext>
            </p:extLst>
          </p:nvPr>
        </p:nvGraphicFramePr>
        <p:xfrm>
          <a:off x="467544" y="836712"/>
          <a:ext cx="8468987" cy="168618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468987"/>
              </a:tblGrid>
              <a:tr h="3145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800" dirty="0"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5. La regla especial de adición se usa para </a:t>
                      </a:r>
                      <a:r>
                        <a:rPr lang="es-MX" sz="1800" dirty="0" smtClean="0"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combinar</a:t>
                      </a:r>
                      <a:endParaRPr lang="es-MX" sz="1800" dirty="0">
                        <a:solidFill>
                          <a:schemeClr val="bg2"/>
                        </a:solidFill>
                        <a:effectLst/>
                        <a:latin typeface="+mn-lt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271251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s-MX" sz="1800" b="0" dirty="0"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Eventos independientes.</a:t>
                      </a:r>
                      <a:endParaRPr lang="es-MX" sz="1800" b="0" dirty="0">
                        <a:solidFill>
                          <a:schemeClr val="bg2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271251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s-MX" sz="1800" b="0" dirty="0"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Eventos mutuamente excluyentes</a:t>
                      </a:r>
                      <a:endParaRPr lang="es-MX" sz="1800" b="0" dirty="0">
                        <a:solidFill>
                          <a:schemeClr val="bg2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271251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s-MX" sz="1800" b="0" dirty="0"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Eventos cuya suma es mayor a 1</a:t>
                      </a:r>
                      <a:endParaRPr lang="es-MX" sz="1800" b="0" dirty="0">
                        <a:solidFill>
                          <a:schemeClr val="bg2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271251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s-MX" sz="1800" b="0" dirty="0"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Eventos basados en probabilidad subjetiva</a:t>
                      </a:r>
                      <a:endParaRPr lang="es-MX" sz="1800" b="0" dirty="0">
                        <a:solidFill>
                          <a:schemeClr val="bg2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271251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s-MX" sz="1800" b="0" dirty="0"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La unión de probabilidades</a:t>
                      </a:r>
                      <a:endParaRPr lang="es-MX" sz="1800" b="0" dirty="0">
                        <a:solidFill>
                          <a:schemeClr val="bg2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</a:tbl>
          </a:graphicData>
        </a:graphic>
      </p:graphicFrame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8191441"/>
              </p:ext>
            </p:extLst>
          </p:nvPr>
        </p:nvGraphicFramePr>
        <p:xfrm>
          <a:off x="491522" y="3212976"/>
          <a:ext cx="8300400" cy="167593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300400"/>
              </a:tblGrid>
              <a:tr h="2793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800" dirty="0"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6. Usamos la Regla General de la Multiplicación para combinar</a:t>
                      </a:r>
                      <a:endParaRPr lang="es-MX" sz="1800" dirty="0">
                        <a:solidFill>
                          <a:schemeClr val="bg2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279322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s-MX" sz="1800" b="0" dirty="0"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Eventos que son independientes</a:t>
                      </a:r>
                      <a:endParaRPr lang="es-MX" sz="1800" b="0" dirty="0">
                        <a:solidFill>
                          <a:schemeClr val="bg2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279322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s-MX" sz="1800" b="0" dirty="0"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Eventos mutuamente excluyentes</a:t>
                      </a:r>
                      <a:endParaRPr lang="es-MX" sz="1800" b="0" dirty="0">
                        <a:solidFill>
                          <a:schemeClr val="bg2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279322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s-MX" sz="1800" b="0" dirty="0"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Eventos cuya suma es mayor a 1.00</a:t>
                      </a:r>
                      <a:endParaRPr lang="es-MX" sz="1800" b="0" dirty="0">
                        <a:solidFill>
                          <a:schemeClr val="bg2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279322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s-MX" sz="1800" b="0" dirty="0"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Eventos basados en probabilidad subjetiva</a:t>
                      </a:r>
                      <a:endParaRPr lang="es-MX" sz="1800" b="0" dirty="0">
                        <a:solidFill>
                          <a:schemeClr val="bg2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279322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s-MX" sz="1800" b="0" dirty="0"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La unión de probabilidades.</a:t>
                      </a:r>
                      <a:endParaRPr lang="es-MX" sz="1800" b="0" dirty="0">
                        <a:solidFill>
                          <a:schemeClr val="bg2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59140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878980"/>
              </p:ext>
            </p:extLst>
          </p:nvPr>
        </p:nvGraphicFramePr>
        <p:xfrm>
          <a:off x="404261" y="836712"/>
          <a:ext cx="8337438" cy="208823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337438"/>
              </a:tblGrid>
              <a:tr h="62631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7.Cuando la probabilidad de un evento se encuentra al restar uno a la probabilidad de no ocurrencia, estamos usando: </a:t>
                      </a:r>
                      <a:endParaRPr lang="es-MX" sz="1800" dirty="0">
                        <a:solidFill>
                          <a:schemeClr val="bg2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292198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s-MX" sz="1800" b="0" dirty="0" smtClean="0"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Probabilidad </a:t>
                      </a:r>
                      <a:r>
                        <a:rPr lang="es-MX" sz="1800" b="0" dirty="0"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subjetiva </a:t>
                      </a:r>
                      <a:endParaRPr lang="es-MX" sz="1800" b="0" dirty="0">
                        <a:solidFill>
                          <a:schemeClr val="bg2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292198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s-MX" sz="1800" b="0" dirty="0" smtClean="0"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La </a:t>
                      </a:r>
                      <a:r>
                        <a:rPr lang="es-MX" sz="1800" b="0" dirty="0"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regla del complemento. </a:t>
                      </a:r>
                      <a:endParaRPr lang="es-MX" sz="1800" b="0" dirty="0">
                        <a:solidFill>
                          <a:schemeClr val="bg2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292198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s-MX" sz="1800" b="0" dirty="0" smtClean="0"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La </a:t>
                      </a:r>
                      <a:r>
                        <a:rPr lang="es-MX" sz="1800" b="0" dirty="0"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regla general de la adición. </a:t>
                      </a:r>
                      <a:endParaRPr lang="es-MX" sz="1800" b="0" dirty="0">
                        <a:solidFill>
                          <a:schemeClr val="bg2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292198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s-MX" sz="1800" b="0" dirty="0" smtClean="0"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La </a:t>
                      </a:r>
                      <a:r>
                        <a:rPr lang="es-MX" sz="1800" b="0" dirty="0"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regla especial de la multiplicación </a:t>
                      </a:r>
                      <a:endParaRPr lang="es-MX" sz="1800" b="0" dirty="0">
                        <a:solidFill>
                          <a:schemeClr val="bg2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293126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s-MX" sz="1800" b="0" dirty="0" smtClean="0"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Unión </a:t>
                      </a:r>
                      <a:r>
                        <a:rPr lang="es-MX" sz="1800" b="0" dirty="0"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de probabilidades </a:t>
                      </a:r>
                      <a:endParaRPr lang="es-MX" sz="1800" b="0" dirty="0">
                        <a:solidFill>
                          <a:schemeClr val="bg2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</a:tbl>
          </a:graphicData>
        </a:graphic>
      </p:graphicFrame>
      <p:graphicFrame>
        <p:nvGraphicFramePr>
          <p:cNvPr id="9" name="Tab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3779284"/>
              </p:ext>
            </p:extLst>
          </p:nvPr>
        </p:nvGraphicFramePr>
        <p:xfrm>
          <a:off x="438453" y="3789040"/>
          <a:ext cx="8303246" cy="23317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303246"/>
              </a:tblGrid>
              <a:tr h="30551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8. El Teorema de </a:t>
                      </a:r>
                      <a:r>
                        <a:rPr lang="es-MX" sz="1800" dirty="0" err="1"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Bayes</a:t>
                      </a:r>
                      <a:r>
                        <a:rPr lang="es-MX" sz="1800" dirty="0"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 </a:t>
                      </a:r>
                      <a:endParaRPr lang="es-MX" sz="1800" dirty="0">
                        <a:solidFill>
                          <a:schemeClr val="bg2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305516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s-MX" sz="1800" b="0" dirty="0" smtClean="0"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Es </a:t>
                      </a:r>
                      <a:r>
                        <a:rPr lang="es-MX" sz="1800" b="0" dirty="0"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un ejemplo de probabilidad subjetiva </a:t>
                      </a:r>
                      <a:endParaRPr lang="es-MX" sz="1800" b="0" dirty="0">
                        <a:solidFill>
                          <a:schemeClr val="bg2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305516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s-MX" sz="1800" b="0" dirty="0"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Asume valores menores a 0. </a:t>
                      </a:r>
                      <a:endParaRPr lang="es-MX" sz="1800" b="0" dirty="0">
                        <a:solidFill>
                          <a:schemeClr val="bg2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235431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s-MX" sz="1800" b="0" dirty="0" smtClean="0"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Usado </a:t>
                      </a:r>
                      <a:r>
                        <a:rPr lang="es-MX" sz="1800" b="0" dirty="0"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para revisar una probabilidad </a:t>
                      </a:r>
                      <a:r>
                        <a:rPr lang="es-MX" sz="1800" b="0" dirty="0" smtClean="0"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basado </a:t>
                      </a:r>
                      <a:r>
                        <a:rPr lang="es-MX" sz="1800" b="0" dirty="0"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en información </a:t>
                      </a:r>
                      <a:r>
                        <a:rPr lang="es-MX" sz="1800" b="0" dirty="0" smtClean="0"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nueva.</a:t>
                      </a:r>
                      <a:endParaRPr lang="es-MX" sz="1800" b="0" dirty="0">
                        <a:solidFill>
                          <a:schemeClr val="bg2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305516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s-MX" sz="1800" b="0" dirty="0"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Se determina usando la regla del complemento. </a:t>
                      </a:r>
                      <a:endParaRPr lang="es-MX" sz="1800" b="0" dirty="0">
                        <a:solidFill>
                          <a:schemeClr val="bg2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305516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endParaRPr lang="es-MX" sz="1800" b="0" dirty="0">
                        <a:solidFill>
                          <a:schemeClr val="bg2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6606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7999"/>
          </a:xfrm>
          <a:solidFill>
            <a:srgbClr val="CCCCFF"/>
          </a:solidFill>
        </p:spPr>
        <p:txBody>
          <a:bodyPr/>
          <a:lstStyle/>
          <a:p>
            <a:pPr>
              <a:lnSpc>
                <a:spcPct val="150000"/>
              </a:lnSpc>
              <a:spcAft>
                <a:spcPts val="0"/>
              </a:spcAft>
            </a:pPr>
            <a:endParaRPr lang="es-MX" sz="2400" dirty="0" smtClean="0">
              <a:solidFill>
                <a:srgbClr val="000000"/>
              </a:solidFill>
              <a:ea typeface="Calibri" panose="020F0502020204030204" pitchFamily="34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endParaRPr lang="es-MX" sz="2400" dirty="0">
              <a:solidFill>
                <a:srgbClr val="000000"/>
              </a:solidFill>
              <a:ea typeface="Calibri" panose="020F0502020204030204" pitchFamily="34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s-MX" sz="2000" dirty="0" smtClean="0">
                <a:solidFill>
                  <a:srgbClr val="000000"/>
                </a:solidFill>
                <a:ea typeface="Calibri" panose="020F0502020204030204" pitchFamily="34" charset="0"/>
              </a:rPr>
              <a:t>En </a:t>
            </a:r>
            <a:r>
              <a:rPr lang="es-MX" sz="2000" dirty="0">
                <a:solidFill>
                  <a:srgbClr val="000000"/>
                </a:solidFill>
                <a:ea typeface="Calibri" panose="020F0502020204030204" pitchFamily="34" charset="0"/>
              </a:rPr>
              <a:t>una compañía compran aparatos eléctricos de dos proveedores. 60% son comprados en Eléctrica Mayo, y el resto en Productos </a:t>
            </a:r>
            <a:r>
              <a:rPr lang="es-MX" sz="2000" dirty="0" err="1">
                <a:solidFill>
                  <a:srgbClr val="000000"/>
                </a:solidFill>
                <a:ea typeface="Calibri" panose="020F0502020204030204" pitchFamily="34" charset="0"/>
              </a:rPr>
              <a:t>Harmon</a:t>
            </a:r>
            <a:r>
              <a:rPr lang="es-MX" sz="2000" dirty="0">
                <a:solidFill>
                  <a:srgbClr val="000000"/>
                </a:solidFill>
                <a:ea typeface="Calibri" panose="020F0502020204030204" pitchFamily="34" charset="0"/>
              </a:rPr>
              <a:t>. El nivel de calidad de Eléctrica Mayo es mejor que el de Productos </a:t>
            </a:r>
            <a:r>
              <a:rPr lang="es-MX" sz="2000" dirty="0" err="1">
                <a:solidFill>
                  <a:srgbClr val="000000"/>
                </a:solidFill>
                <a:ea typeface="Calibri" panose="020F0502020204030204" pitchFamily="34" charset="0"/>
              </a:rPr>
              <a:t>Harmon</a:t>
            </a:r>
            <a:r>
              <a:rPr lang="es-MX" sz="2000" dirty="0">
                <a:solidFill>
                  <a:srgbClr val="000000"/>
                </a:solidFill>
                <a:ea typeface="Calibri" panose="020F0502020204030204" pitchFamily="34" charset="0"/>
              </a:rPr>
              <a:t>. 5% de los aparatos comprados en Eléctrica Mayo necesitan mantenimiento adicional, mientras que 8% de los de Productos </a:t>
            </a:r>
            <a:r>
              <a:rPr lang="es-MX" sz="2000" dirty="0" err="1">
                <a:solidFill>
                  <a:srgbClr val="000000"/>
                </a:solidFill>
                <a:ea typeface="Calibri" panose="020F0502020204030204" pitchFamily="34" charset="0"/>
              </a:rPr>
              <a:t>Harmon</a:t>
            </a:r>
            <a:r>
              <a:rPr lang="es-MX" sz="2000" dirty="0">
                <a:solidFill>
                  <a:srgbClr val="000000"/>
                </a:solidFill>
                <a:ea typeface="Calibri" panose="020F0502020204030204" pitchFamily="34" charset="0"/>
              </a:rPr>
              <a:t> lo necesitan. Un aparato eléctrico fue seleccionado al azar y se encontró defectuoso. ¿Cuál es la probabilidad de que haya sido comprado en Productos </a:t>
            </a:r>
            <a:r>
              <a:rPr lang="es-MX" sz="2000" dirty="0" err="1">
                <a:solidFill>
                  <a:srgbClr val="000000"/>
                </a:solidFill>
                <a:ea typeface="Calibri" panose="020F0502020204030204" pitchFamily="34" charset="0"/>
              </a:rPr>
              <a:t>Harmon</a:t>
            </a:r>
            <a:r>
              <a:rPr lang="es-MX" sz="2000" dirty="0">
                <a:solidFill>
                  <a:srgbClr val="000000"/>
                </a:solidFill>
                <a:ea typeface="Calibri" panose="020F0502020204030204" pitchFamily="34" charset="0"/>
              </a:rPr>
              <a:t>?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endParaRPr lang="es-MX" sz="2400" dirty="0">
              <a:solidFill>
                <a:srgbClr val="000000"/>
              </a:solidFill>
              <a:ea typeface="Calibri" panose="020F0502020204030204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95288" y="476250"/>
            <a:ext cx="8353425" cy="719138"/>
          </a:xfrm>
        </p:spPr>
        <p:txBody>
          <a:bodyPr/>
          <a:lstStyle/>
          <a:p>
            <a:pPr algn="ctr"/>
            <a:r>
              <a:rPr lang="es-MX" sz="4800" b="1" i="1" dirty="0" smtClean="0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Calibri" pitchFamily="34" charset="0"/>
              </a:rPr>
              <a:t>Caso Práctico 1</a:t>
            </a:r>
            <a:endParaRPr lang="es-MX" sz="4500" b="1" dirty="0">
              <a:solidFill>
                <a:schemeClr val="accent2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47470-5521-4032-AC0C-E5C75E2C9237}" type="slidenum">
              <a:rPr lang="es-ES" smtClean="0"/>
              <a:pPr/>
              <a:t>58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53733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7999"/>
          </a:xfrm>
          <a:solidFill>
            <a:srgbClr val="CCCCFF"/>
          </a:solidFill>
        </p:spPr>
        <p:txBody>
          <a:bodyPr/>
          <a:lstStyle/>
          <a:p>
            <a:pPr>
              <a:lnSpc>
                <a:spcPct val="150000"/>
              </a:lnSpc>
              <a:spcAft>
                <a:spcPts val="0"/>
              </a:spcAft>
            </a:pPr>
            <a:endParaRPr lang="es-MX" sz="2400" dirty="0" smtClean="0">
              <a:solidFill>
                <a:srgbClr val="000000"/>
              </a:solidFill>
              <a:ea typeface="Calibri" panose="020F0502020204030204" pitchFamily="34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endParaRPr lang="es-MX" sz="2400" dirty="0">
              <a:solidFill>
                <a:srgbClr val="000000"/>
              </a:solidFill>
              <a:ea typeface="Calibri" panose="020F0502020204030204" pitchFamily="34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endParaRPr lang="es-MX" sz="2000" dirty="0" smtClean="0">
              <a:solidFill>
                <a:srgbClr val="000000"/>
              </a:solidFill>
              <a:ea typeface="Calibri" panose="020F0502020204030204" pitchFamily="34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s-MX" sz="2000" dirty="0" smtClean="0">
                <a:solidFill>
                  <a:srgbClr val="000000"/>
                </a:solidFill>
                <a:ea typeface="Calibri" panose="020F0502020204030204" pitchFamily="34" charset="0"/>
              </a:rPr>
              <a:t>Se </a:t>
            </a:r>
            <a:r>
              <a:rPr lang="es-MX" sz="2000" dirty="0">
                <a:solidFill>
                  <a:srgbClr val="000000"/>
                </a:solidFill>
                <a:ea typeface="Calibri" panose="020F0502020204030204" pitchFamily="34" charset="0"/>
              </a:rPr>
              <a:t>recibieron dos cajas de camisas para hombre, provenientes de la fábrica. La caja 1 contenía 25 camisas deportivas y 15 de vestir. En la caja 2 había 30 deportivas y 10 de vestir. Se seleccionó al azar una de las cajas y de ésta se eligió, también aleatoriamente, una camisa para inspeccionarla. La prenda era deportiva</a:t>
            </a:r>
            <a:r>
              <a:rPr lang="es-MX" sz="2000" b="1" dirty="0">
                <a:solidFill>
                  <a:srgbClr val="000000"/>
                </a:solidFill>
                <a:ea typeface="Calibri" panose="020F0502020204030204" pitchFamily="34" charset="0"/>
              </a:rPr>
              <a:t>. </a:t>
            </a:r>
            <a:endParaRPr lang="es-MX" sz="2000" dirty="0">
              <a:solidFill>
                <a:srgbClr val="000000"/>
              </a:solidFill>
              <a:ea typeface="Calibri" panose="020F0502020204030204" pitchFamily="34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s-MX" sz="2000" dirty="0">
                <a:solidFill>
                  <a:srgbClr val="000000"/>
                </a:solidFill>
                <a:ea typeface="Calibri" panose="020F0502020204030204" pitchFamily="34" charset="0"/>
              </a:rPr>
              <a:t>Dada esta información, ¿cuál es la probabilidad de que dicha camisa provenga de la caja 1?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endParaRPr lang="es-MX" sz="2400" dirty="0">
              <a:solidFill>
                <a:srgbClr val="000000"/>
              </a:solidFill>
              <a:ea typeface="Calibri" panose="020F0502020204030204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95288" y="476250"/>
            <a:ext cx="8353425" cy="719138"/>
          </a:xfrm>
        </p:spPr>
        <p:txBody>
          <a:bodyPr/>
          <a:lstStyle/>
          <a:p>
            <a:pPr algn="ctr"/>
            <a:r>
              <a:rPr lang="es-MX" sz="4800" b="1" i="1" dirty="0" smtClean="0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Calibri" pitchFamily="34" charset="0"/>
              </a:rPr>
              <a:t>Caso Práctico 2</a:t>
            </a:r>
            <a:endParaRPr lang="es-MX" sz="4500" b="1" dirty="0">
              <a:solidFill>
                <a:schemeClr val="accent2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47470-5521-4032-AC0C-E5C75E2C9237}" type="slidenum">
              <a:rPr lang="es-ES" smtClean="0"/>
              <a:pPr/>
              <a:t>59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34733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>
            <a:off x="3059832" y="260648"/>
            <a:ext cx="2880320" cy="504056"/>
          </a:xfrm>
          <a:prstGeom prst="rect">
            <a:avLst/>
          </a:prstGeom>
          <a:noFill/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50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Objetivo</a:t>
            </a:r>
          </a:p>
        </p:txBody>
      </p:sp>
      <p:sp>
        <p:nvSpPr>
          <p:cNvPr id="4" name="Rectangle 3"/>
          <p:cNvSpPr/>
          <p:nvPr/>
        </p:nvSpPr>
        <p:spPr bwMode="auto">
          <a:xfrm>
            <a:off x="683568" y="1844824"/>
            <a:ext cx="8064896" cy="4032448"/>
          </a:xfrm>
          <a:prstGeom prst="rect">
            <a:avLst/>
          </a:prstGeom>
          <a:noFill/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es-ES" sz="30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Conocer los conceptos  básicos de </a:t>
            </a:r>
            <a:r>
              <a:rPr lang="es-ES" sz="30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la, «</a:t>
            </a:r>
            <a:r>
              <a:rPr lang="es-ES" sz="3000" b="1" i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probabilidad» con la idea </a:t>
            </a:r>
            <a:r>
              <a:rPr lang="es-ES" sz="30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fundamental de que los alumnos </a:t>
            </a:r>
            <a:r>
              <a:rPr lang="es-MX" sz="30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puedan introducirse en </a:t>
            </a:r>
            <a:r>
              <a:rPr lang="es-MX" sz="30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el campo de la </a:t>
            </a:r>
            <a:r>
              <a:rPr lang="es-MX" sz="30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probabilidad y estadística , </a:t>
            </a:r>
            <a:r>
              <a:rPr lang="es-MX" sz="30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como parte fundamental de su formación; para generar habilidades </a:t>
            </a:r>
            <a:r>
              <a:rPr lang="es-MX" sz="30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y razonamientos, que les auxiliarán para </a:t>
            </a:r>
            <a:r>
              <a:rPr lang="es-ES" sz="30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desarrollar </a:t>
            </a:r>
            <a:r>
              <a:rPr lang="es-MX" sz="30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mecanismo de análisis para apoyar la toma de decisiones.</a:t>
            </a:r>
            <a:endParaRPr kumimoji="0" lang="es-MX" sz="3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8473C-8FF9-451B-957A-36D79952F2EC}" type="slidenum">
              <a:rPr lang="es-ES" smtClean="0"/>
              <a:pPr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91120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44624"/>
            <a:ext cx="7772400" cy="914400"/>
          </a:xfrm>
        </p:spPr>
        <p:txBody>
          <a:bodyPr/>
          <a:lstStyle/>
          <a:p>
            <a:pPr algn="ctr"/>
            <a:r>
              <a:rPr lang="es-MX" b="1" i="1" dirty="0" smtClean="0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Calibri" pitchFamily="34" charset="0"/>
              </a:rPr>
              <a:t>Referencias</a:t>
            </a:r>
            <a:endParaRPr lang="es-MX" b="1" i="1" dirty="0">
              <a:solidFill>
                <a:schemeClr val="bg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Calibri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387660" y="1412776"/>
            <a:ext cx="7772400" cy="4572000"/>
          </a:xfrm>
        </p:spPr>
        <p:txBody>
          <a:bodyPr>
            <a:normAutofit/>
          </a:bodyPr>
          <a:lstStyle/>
          <a:p>
            <a:pPr algn="just"/>
            <a:endParaRPr lang="es-MX" dirty="0" smtClean="0">
              <a:solidFill>
                <a:schemeClr val="accent2"/>
              </a:solidFill>
              <a:latin typeface="Calibri" pitchFamily="34" charset="0"/>
            </a:endParaRPr>
          </a:p>
          <a:p>
            <a:endParaRPr lang="es-MX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395287" y="764704"/>
            <a:ext cx="8353425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5000"/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5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endParaRPr lang="es-MX" sz="2800" dirty="0" smtClean="0"/>
          </a:p>
          <a:p>
            <a:pPr lvl="0">
              <a:lnSpc>
                <a:spcPct val="150000"/>
              </a:lnSpc>
            </a:pPr>
            <a:r>
              <a:rPr lang="es-MX" sz="2000" dirty="0">
                <a:solidFill>
                  <a:srgbClr val="002060"/>
                </a:solidFill>
              </a:rPr>
              <a:t>Allen, L. (2000). </a:t>
            </a:r>
            <a:r>
              <a:rPr lang="es-MX" sz="2000" i="1" dirty="0">
                <a:solidFill>
                  <a:srgbClr val="002060"/>
                </a:solidFill>
              </a:rPr>
              <a:t>Estadística aplicada a los negocios y la economía</a:t>
            </a:r>
            <a:r>
              <a:rPr lang="es-MX" sz="2000" dirty="0">
                <a:solidFill>
                  <a:srgbClr val="002060"/>
                </a:solidFill>
              </a:rPr>
              <a:t>. México. Tercera edición. Editorial Mc Graw </a:t>
            </a:r>
            <a:r>
              <a:rPr lang="es-MX" sz="2000" dirty="0" smtClean="0">
                <a:solidFill>
                  <a:srgbClr val="002060"/>
                </a:solidFill>
              </a:rPr>
              <a:t>Hill</a:t>
            </a:r>
            <a:r>
              <a:rPr lang="es-MX" sz="2000" dirty="0">
                <a:solidFill>
                  <a:srgbClr val="002060"/>
                </a:solidFill>
              </a:rPr>
              <a:t> </a:t>
            </a:r>
          </a:p>
          <a:p>
            <a:pPr lvl="0">
              <a:lnSpc>
                <a:spcPct val="150000"/>
              </a:lnSpc>
            </a:pPr>
            <a:r>
              <a:rPr lang="es-MX" sz="2000" dirty="0">
                <a:solidFill>
                  <a:srgbClr val="002060"/>
                </a:solidFill>
              </a:rPr>
              <a:t>Díaz, A. (2013). </a:t>
            </a:r>
            <a:r>
              <a:rPr lang="es-MX" sz="2000" i="1" dirty="0">
                <a:solidFill>
                  <a:srgbClr val="002060"/>
                </a:solidFill>
              </a:rPr>
              <a:t>Estadística Aplicada a la Administración y la Economía</a:t>
            </a:r>
            <a:r>
              <a:rPr lang="es-MX" sz="2000" dirty="0">
                <a:solidFill>
                  <a:srgbClr val="002060"/>
                </a:solidFill>
              </a:rPr>
              <a:t>.  México. Mc Graw </a:t>
            </a:r>
            <a:r>
              <a:rPr lang="es-MX" sz="2000" dirty="0" smtClean="0">
                <a:solidFill>
                  <a:srgbClr val="002060"/>
                </a:solidFill>
              </a:rPr>
              <a:t>Hill</a:t>
            </a:r>
            <a:endParaRPr lang="es-MX" sz="2000" dirty="0">
              <a:solidFill>
                <a:srgbClr val="002060"/>
              </a:solidFill>
            </a:endParaRPr>
          </a:p>
          <a:p>
            <a:pPr lvl="0">
              <a:lnSpc>
                <a:spcPct val="150000"/>
              </a:lnSpc>
            </a:pPr>
            <a:r>
              <a:rPr lang="es-MX" sz="2000" dirty="0" err="1">
                <a:solidFill>
                  <a:srgbClr val="002060"/>
                </a:solidFill>
              </a:rPr>
              <a:t>Levine</a:t>
            </a:r>
            <a:r>
              <a:rPr lang="es-MX" sz="2000" dirty="0">
                <a:solidFill>
                  <a:srgbClr val="002060"/>
                </a:solidFill>
              </a:rPr>
              <a:t>, D. (2014). </a:t>
            </a:r>
            <a:r>
              <a:rPr lang="es-MX" sz="2000" i="1" dirty="0">
                <a:solidFill>
                  <a:srgbClr val="002060"/>
                </a:solidFill>
              </a:rPr>
              <a:t>Estadística para administración</a:t>
            </a:r>
            <a:r>
              <a:rPr lang="es-MX" sz="2000" dirty="0">
                <a:solidFill>
                  <a:srgbClr val="002060"/>
                </a:solidFill>
              </a:rPr>
              <a:t>. México Sexta edición. Editorial Pearson</a:t>
            </a:r>
            <a:r>
              <a:rPr lang="es-MX" sz="2000" dirty="0" smtClean="0">
                <a:solidFill>
                  <a:srgbClr val="002060"/>
                </a:solidFill>
              </a:rPr>
              <a:t>.</a:t>
            </a:r>
            <a:r>
              <a:rPr lang="es-MX" sz="2000" dirty="0">
                <a:solidFill>
                  <a:srgbClr val="002060"/>
                </a:solidFill>
              </a:rPr>
              <a:t> </a:t>
            </a:r>
          </a:p>
          <a:p>
            <a:pPr lvl="0">
              <a:lnSpc>
                <a:spcPct val="150000"/>
              </a:lnSpc>
            </a:pPr>
            <a:r>
              <a:rPr lang="es-MX" sz="2000" dirty="0" err="1">
                <a:solidFill>
                  <a:srgbClr val="002060"/>
                </a:solidFill>
              </a:rPr>
              <a:t>Lind</a:t>
            </a:r>
            <a:r>
              <a:rPr lang="es-MX" sz="2000" dirty="0">
                <a:solidFill>
                  <a:srgbClr val="002060"/>
                </a:solidFill>
              </a:rPr>
              <a:t>, D. (2012). </a:t>
            </a:r>
            <a:r>
              <a:rPr lang="es-MX" sz="2000" i="1" dirty="0">
                <a:solidFill>
                  <a:srgbClr val="002060"/>
                </a:solidFill>
              </a:rPr>
              <a:t>Estadística Aplicada a los negocios y la economía</a:t>
            </a:r>
            <a:r>
              <a:rPr lang="es-MX" sz="2000" dirty="0">
                <a:solidFill>
                  <a:srgbClr val="002060"/>
                </a:solidFill>
              </a:rPr>
              <a:t>. México. Décimo Quinta edición. Editorial Mc Graw </a:t>
            </a:r>
            <a:r>
              <a:rPr lang="es-MX" sz="2000" dirty="0" smtClean="0">
                <a:solidFill>
                  <a:srgbClr val="002060"/>
                </a:solidFill>
              </a:rPr>
              <a:t>Hill</a:t>
            </a:r>
            <a:endParaRPr lang="es-MX" sz="2000" dirty="0">
              <a:solidFill>
                <a:srgbClr val="002060"/>
              </a:solidFill>
            </a:endParaRPr>
          </a:p>
          <a:p>
            <a:pPr lvl="0">
              <a:lnSpc>
                <a:spcPct val="150000"/>
              </a:lnSpc>
            </a:pPr>
            <a:r>
              <a:rPr lang="es-MX" sz="2000" dirty="0" err="1">
                <a:solidFill>
                  <a:srgbClr val="002060"/>
                </a:solidFill>
              </a:rPr>
              <a:t>Newbold</a:t>
            </a:r>
            <a:r>
              <a:rPr lang="es-MX" sz="2000" dirty="0">
                <a:solidFill>
                  <a:srgbClr val="002060"/>
                </a:solidFill>
              </a:rPr>
              <a:t>, P. (2010). </a:t>
            </a:r>
            <a:r>
              <a:rPr lang="es-MX" sz="2000" i="1" dirty="0">
                <a:solidFill>
                  <a:srgbClr val="002060"/>
                </a:solidFill>
              </a:rPr>
              <a:t>Estadística para administración y economía</a:t>
            </a:r>
            <a:r>
              <a:rPr lang="es-MX" sz="2000" dirty="0">
                <a:solidFill>
                  <a:srgbClr val="002060"/>
                </a:solidFill>
              </a:rPr>
              <a:t>. México. Sexta edición. Editorial Pearson.  </a:t>
            </a: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47470-5521-4032-AC0C-E5C75E2C9237}" type="slidenum">
              <a:rPr lang="es-ES" smtClean="0"/>
              <a:pPr/>
              <a:t>60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83679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44624"/>
            <a:ext cx="7772400" cy="914400"/>
          </a:xfrm>
        </p:spPr>
        <p:txBody>
          <a:bodyPr/>
          <a:lstStyle/>
          <a:p>
            <a:pPr algn="ctr"/>
            <a:r>
              <a:rPr lang="es-MX" b="1" i="1" dirty="0" smtClean="0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Calibri" pitchFamily="34" charset="0"/>
              </a:rPr>
              <a:t>Referencias</a:t>
            </a:r>
            <a:endParaRPr lang="es-MX" b="1" i="1" dirty="0">
              <a:solidFill>
                <a:schemeClr val="bg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Calibri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387660" y="1412776"/>
            <a:ext cx="7772400" cy="4572000"/>
          </a:xfrm>
        </p:spPr>
        <p:txBody>
          <a:bodyPr>
            <a:normAutofit/>
          </a:bodyPr>
          <a:lstStyle/>
          <a:p>
            <a:pPr algn="just"/>
            <a:endParaRPr lang="es-MX" dirty="0" smtClean="0">
              <a:solidFill>
                <a:schemeClr val="accent2"/>
              </a:solidFill>
              <a:latin typeface="Calibri" pitchFamily="34" charset="0"/>
            </a:endParaRPr>
          </a:p>
          <a:p>
            <a:endParaRPr lang="es-MX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395287" y="959024"/>
            <a:ext cx="8353425" cy="5422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5000"/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5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lvl="0" indent="0">
              <a:buNone/>
            </a:pPr>
            <a:r>
              <a:rPr lang="es-MX" sz="1600" dirty="0">
                <a:solidFill>
                  <a:srgbClr val="002060"/>
                </a:solidFill>
              </a:rPr>
              <a:t> </a:t>
            </a:r>
          </a:p>
          <a:p>
            <a:pPr lvl="0">
              <a:lnSpc>
                <a:spcPct val="150000"/>
              </a:lnSpc>
            </a:pPr>
            <a:r>
              <a:rPr lang="es-MX" sz="2000" dirty="0">
                <a:solidFill>
                  <a:srgbClr val="002060"/>
                </a:solidFill>
              </a:rPr>
              <a:t>Nieves, A. (2010). </a:t>
            </a:r>
            <a:r>
              <a:rPr lang="es-MX" sz="2000" i="1" dirty="0">
                <a:solidFill>
                  <a:srgbClr val="002060"/>
                </a:solidFill>
              </a:rPr>
              <a:t>Probabilidad y Estadística un enfoque moderno</a:t>
            </a:r>
            <a:r>
              <a:rPr lang="es-MX" sz="2000" dirty="0">
                <a:solidFill>
                  <a:srgbClr val="002060"/>
                </a:solidFill>
              </a:rPr>
              <a:t>. México. Primera edición. Editorial Mc Graw Hill</a:t>
            </a:r>
            <a:r>
              <a:rPr lang="es-MX" sz="2000" dirty="0" smtClean="0">
                <a:solidFill>
                  <a:srgbClr val="002060"/>
                </a:solidFill>
              </a:rPr>
              <a:t>.</a:t>
            </a:r>
            <a:endParaRPr lang="es-MX" sz="2000" dirty="0">
              <a:solidFill>
                <a:srgbClr val="002060"/>
              </a:solidFill>
            </a:endParaRPr>
          </a:p>
          <a:p>
            <a:pPr lvl="0">
              <a:lnSpc>
                <a:spcPct val="150000"/>
              </a:lnSpc>
            </a:pPr>
            <a:r>
              <a:rPr lang="es-MX" sz="2000" dirty="0" err="1">
                <a:solidFill>
                  <a:srgbClr val="002060"/>
                </a:solidFill>
              </a:rPr>
              <a:t>Spiegel,M</a:t>
            </a:r>
            <a:r>
              <a:rPr lang="es-MX" sz="2000" dirty="0">
                <a:solidFill>
                  <a:srgbClr val="002060"/>
                </a:solidFill>
              </a:rPr>
              <a:t>.(2013). </a:t>
            </a:r>
            <a:r>
              <a:rPr lang="es-MX" sz="2000" i="1" dirty="0">
                <a:solidFill>
                  <a:srgbClr val="002060"/>
                </a:solidFill>
              </a:rPr>
              <a:t>Probabilidad y Estadística.</a:t>
            </a:r>
            <a:r>
              <a:rPr lang="es-MX" sz="2000" dirty="0">
                <a:solidFill>
                  <a:srgbClr val="002060"/>
                </a:solidFill>
              </a:rPr>
              <a:t> México. Cuarta edición. Editorial Mc. Graw Hill Educación</a:t>
            </a:r>
            <a:r>
              <a:rPr lang="es-MX" sz="2000" dirty="0" smtClean="0">
                <a:solidFill>
                  <a:srgbClr val="002060"/>
                </a:solidFill>
              </a:rPr>
              <a:t>.</a:t>
            </a:r>
            <a:endParaRPr lang="es-MX" sz="2000" dirty="0">
              <a:solidFill>
                <a:srgbClr val="002060"/>
              </a:solidFill>
            </a:endParaRPr>
          </a:p>
          <a:p>
            <a:pPr lvl="0">
              <a:lnSpc>
                <a:spcPct val="150000"/>
              </a:lnSpc>
            </a:pPr>
            <a:r>
              <a:rPr lang="es-MX" sz="2000" dirty="0" err="1">
                <a:solidFill>
                  <a:srgbClr val="002060"/>
                </a:solidFill>
              </a:rPr>
              <a:t>Wackerly</a:t>
            </a:r>
            <a:r>
              <a:rPr lang="es-MX" sz="2000" dirty="0">
                <a:solidFill>
                  <a:srgbClr val="002060"/>
                </a:solidFill>
              </a:rPr>
              <a:t>, D. (2008). </a:t>
            </a:r>
            <a:r>
              <a:rPr lang="es-MX" sz="2000" i="1" dirty="0">
                <a:solidFill>
                  <a:srgbClr val="002060"/>
                </a:solidFill>
              </a:rPr>
              <a:t>Estadística Matemática con aplicaciones</a:t>
            </a:r>
            <a:r>
              <a:rPr lang="es-MX" sz="2000" dirty="0">
                <a:solidFill>
                  <a:srgbClr val="002060"/>
                </a:solidFill>
              </a:rPr>
              <a:t>. México. Séptima edición . Editorial </a:t>
            </a:r>
            <a:r>
              <a:rPr lang="es-MX" sz="2000" dirty="0" smtClean="0">
                <a:solidFill>
                  <a:srgbClr val="002060"/>
                </a:solidFill>
              </a:rPr>
              <a:t>CENCAGE</a:t>
            </a:r>
            <a:endParaRPr lang="es-MX" sz="2000" dirty="0">
              <a:solidFill>
                <a:srgbClr val="002060"/>
              </a:solidFill>
            </a:endParaRPr>
          </a:p>
          <a:p>
            <a:pPr lvl="0">
              <a:lnSpc>
                <a:spcPct val="150000"/>
              </a:lnSpc>
            </a:pPr>
            <a:r>
              <a:rPr lang="es-MX" sz="2000" dirty="0" err="1">
                <a:solidFill>
                  <a:srgbClr val="002060"/>
                </a:solidFill>
              </a:rPr>
              <a:t>Wolepole</a:t>
            </a:r>
            <a:r>
              <a:rPr lang="es-MX" sz="2000" dirty="0">
                <a:solidFill>
                  <a:srgbClr val="002060"/>
                </a:solidFill>
              </a:rPr>
              <a:t>, R. (2012). </a:t>
            </a:r>
            <a:r>
              <a:rPr lang="es-MX" sz="2000" i="1" dirty="0">
                <a:solidFill>
                  <a:srgbClr val="002060"/>
                </a:solidFill>
              </a:rPr>
              <a:t>Probabilidad y Estadística  para ingeniería y ciencias</a:t>
            </a:r>
            <a:r>
              <a:rPr lang="es-MX" sz="2000" dirty="0">
                <a:solidFill>
                  <a:srgbClr val="002060"/>
                </a:solidFill>
              </a:rPr>
              <a:t>. México. Novena edición. Editorial Prentice Hall. </a:t>
            </a:r>
          </a:p>
          <a:p>
            <a:pPr>
              <a:lnSpc>
                <a:spcPct val="150000"/>
              </a:lnSpc>
            </a:pPr>
            <a:r>
              <a:rPr lang="es-MX" sz="2000" dirty="0">
                <a:solidFill>
                  <a:srgbClr val="002060"/>
                </a:solidFill>
              </a:rPr>
              <a:t>Google. Imágenes diversas,</a:t>
            </a:r>
            <a:r>
              <a:rPr lang="es-ES_tradnl" sz="2000" dirty="0">
                <a:solidFill>
                  <a:srgbClr val="002060"/>
                </a:solidFill>
              </a:rPr>
              <a:t/>
            </a:r>
            <a:br>
              <a:rPr lang="es-ES_tradnl" sz="2000" dirty="0">
                <a:solidFill>
                  <a:srgbClr val="002060"/>
                </a:solidFill>
              </a:rPr>
            </a:br>
            <a:endParaRPr lang="es-MX" sz="2000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8684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2028" y="404664"/>
            <a:ext cx="8353425" cy="719138"/>
          </a:xfrm>
        </p:spPr>
        <p:txBody>
          <a:bodyPr/>
          <a:lstStyle/>
          <a:p>
            <a:pPr algn="ctr"/>
            <a:r>
              <a:rPr lang="es-MX" b="1" i="1" dirty="0" smtClean="0"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cs typeface="Calibri" pitchFamily="34" charset="0"/>
              </a:rPr>
              <a:t>Guión Explicativo</a:t>
            </a:r>
            <a:endParaRPr lang="es-MX" b="1" i="1" dirty="0">
              <a:solidFill>
                <a:schemeClr val="bg1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2 Marcador de contenido"/>
          <p:cNvSpPr txBox="1">
            <a:spLocks/>
          </p:cNvSpPr>
          <p:nvPr/>
        </p:nvSpPr>
        <p:spPr bwMode="auto">
          <a:xfrm>
            <a:off x="539552" y="1556792"/>
            <a:ext cx="8208912" cy="5184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just" fontAlgn="auto">
              <a:spcAft>
                <a:spcPts val="0"/>
              </a:spcAft>
              <a:buNone/>
              <a:defRPr/>
            </a:pPr>
            <a:r>
              <a:rPr lang="es-MX" sz="2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PROPOSITO:</a:t>
            </a:r>
            <a:r>
              <a:rPr lang="es-MX" sz="2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s-MX" sz="24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Dar a conocer al </a:t>
            </a:r>
            <a:r>
              <a:rPr lang="es-MX" sz="2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alumno los elementos</a:t>
            </a:r>
            <a:r>
              <a:rPr lang="es-ES" sz="24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básicos de la, «</a:t>
            </a:r>
            <a:r>
              <a:rPr lang="es-ES" sz="2400" b="1" i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probabilidad» </a:t>
            </a:r>
            <a:r>
              <a:rPr lang="es-MX" sz="2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s-MX" sz="24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como parte fundamental de su formación; para generar habilidades y razonamientos, que les auxiliarán para </a:t>
            </a:r>
            <a:r>
              <a:rPr lang="es-ES" sz="24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desarrollar </a:t>
            </a:r>
            <a:r>
              <a:rPr lang="es-MX" sz="24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mecanismo de análisis para apoyar la toma de </a:t>
            </a:r>
            <a:r>
              <a:rPr lang="es-MX" sz="2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decisiones.</a:t>
            </a:r>
            <a:endParaRPr lang="es-MX" sz="240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pPr marL="0" indent="0" algn="just" fontAlgn="auto">
              <a:spcAft>
                <a:spcPts val="0"/>
              </a:spcAft>
              <a:buNone/>
              <a:defRPr/>
            </a:pPr>
            <a:r>
              <a:rPr lang="es-MX" sz="2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El </a:t>
            </a:r>
            <a:r>
              <a:rPr lang="es-MX" sz="24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material didáctico </a:t>
            </a:r>
            <a:r>
              <a:rPr lang="es-MX" sz="2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incluye </a:t>
            </a:r>
            <a:r>
              <a:rPr lang="es-MX" sz="24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lo más sobresaliente </a:t>
            </a:r>
            <a:r>
              <a:rPr lang="es-MX" sz="2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de la Introducción a la  probabilidad, </a:t>
            </a:r>
            <a:r>
              <a:rPr lang="es-MX" sz="24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desde su concepto, </a:t>
            </a:r>
            <a:r>
              <a:rPr lang="es-MX" sz="2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características, clasificación, principios, etc. </a:t>
            </a:r>
          </a:p>
          <a:p>
            <a:pPr marL="0" indent="0" algn="just" fontAlgn="auto">
              <a:spcAft>
                <a:spcPts val="0"/>
              </a:spcAft>
              <a:buNone/>
              <a:defRPr/>
            </a:pPr>
            <a:r>
              <a:rPr lang="es-MX" sz="2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La </a:t>
            </a:r>
            <a:r>
              <a:rPr lang="es-MX" sz="24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estructura metodológica esta diseñada para que el material en general se utilice para dar a conocer en forma clara y sencilla los aspectos técnico </a:t>
            </a:r>
            <a:r>
              <a:rPr lang="es-MX" sz="2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y operacionales de la probabilidad.</a:t>
            </a:r>
            <a:endParaRPr lang="es-MX" sz="2500" dirty="0" smtClean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pPr algn="just"/>
            <a:endParaRPr lang="es-MX" sz="2500" dirty="0" smtClean="0">
              <a:solidFill>
                <a:schemeClr val="accent2"/>
              </a:solidFill>
              <a:latin typeface="Calibri" pitchFamily="34" charset="0"/>
            </a:endParaRPr>
          </a:p>
          <a:p>
            <a:endParaRPr lang="es-MX" sz="2500" dirty="0"/>
          </a:p>
        </p:txBody>
      </p:sp>
    </p:spTree>
    <p:extLst>
      <p:ext uri="{BB962C8B-B14F-4D97-AF65-F5344CB8AC3E}">
        <p14:creationId xmlns:p14="http://schemas.microsoft.com/office/powerpoint/2010/main" val="2427064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2 Marcador de contenido"/>
          <p:cNvSpPr txBox="1">
            <a:spLocks/>
          </p:cNvSpPr>
          <p:nvPr/>
        </p:nvSpPr>
        <p:spPr bwMode="auto">
          <a:xfrm>
            <a:off x="107504" y="1340768"/>
            <a:ext cx="8712968" cy="5976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342900" lvl="1" indent="-7938" algn="just">
              <a:buFont typeface="Wingdings" pitchFamily="2" charset="2"/>
              <a:buChar char="Ø"/>
              <a:defRPr/>
            </a:pPr>
            <a:r>
              <a:rPr lang="es-MX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De la diapositiva </a:t>
            </a:r>
            <a:r>
              <a:rPr lang="es-MX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num</a:t>
            </a:r>
            <a:r>
              <a:rPr lang="es-MX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. 1 a la 7  se </a:t>
            </a:r>
            <a:r>
              <a:rPr lang="es-MX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da a conocer la presentación del trabajo, contenido y objetivo</a:t>
            </a:r>
            <a:r>
              <a:rPr lang="es-MX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.</a:t>
            </a:r>
          </a:p>
          <a:p>
            <a:pPr marL="342900" lvl="1" indent="-7938" algn="just">
              <a:buFont typeface="Wingdings" pitchFamily="2" charset="2"/>
              <a:buChar char="Ø"/>
              <a:defRPr/>
            </a:pPr>
            <a:r>
              <a:rPr lang="es-MX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En la dispositiva </a:t>
            </a:r>
            <a:r>
              <a:rPr lang="es-MX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num</a:t>
            </a:r>
            <a:r>
              <a:rPr lang="es-MX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. 9  a 11 se encuentra la definición de probabilidad</a:t>
            </a:r>
          </a:p>
          <a:p>
            <a:pPr marL="342900" lvl="1" indent="-7938" algn="just">
              <a:buFont typeface="Wingdings" pitchFamily="2" charset="2"/>
              <a:buChar char="Ø"/>
              <a:defRPr/>
            </a:pPr>
            <a:r>
              <a:rPr lang="es-MX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De la diapositiva </a:t>
            </a:r>
            <a:r>
              <a:rPr lang="es-MX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num</a:t>
            </a:r>
            <a:r>
              <a:rPr lang="es-MX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. 12y 13 se encuentran diferentes definiciones  de </a:t>
            </a:r>
            <a:r>
              <a:rPr lang="es-MX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estadistica</a:t>
            </a:r>
            <a:endParaRPr lang="es-MX" dirty="0" smtClean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pPr marL="342900" lvl="1" indent="-7938" algn="just">
              <a:buFont typeface="Wingdings" pitchFamily="2" charset="2"/>
              <a:buChar char="Ø"/>
              <a:defRPr/>
            </a:pPr>
            <a:r>
              <a:rPr lang="es-MX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Las relación entre probabilidad y estadística se encuentra en la 16. </a:t>
            </a:r>
          </a:p>
          <a:p>
            <a:pPr marL="342900" lvl="1" indent="-7938" algn="just">
              <a:buFont typeface="Wingdings" pitchFamily="2" charset="2"/>
              <a:buChar char="Ø"/>
              <a:defRPr/>
            </a:pPr>
            <a:r>
              <a:rPr lang="es-MX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En la diapositiva </a:t>
            </a:r>
            <a:r>
              <a:rPr lang="es-MX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num</a:t>
            </a:r>
            <a:r>
              <a:rPr lang="es-MX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. 17  se muestra la clasificación  de la probabilidad</a:t>
            </a:r>
          </a:p>
          <a:p>
            <a:pPr marL="342900" lvl="1" indent="-7938" algn="just">
              <a:buFont typeface="Wingdings" pitchFamily="2" charset="2"/>
              <a:buChar char="Ø"/>
              <a:defRPr/>
            </a:pPr>
            <a:r>
              <a:rPr lang="es-MX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En la diapositiva </a:t>
            </a:r>
            <a:r>
              <a:rPr lang="es-MX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num</a:t>
            </a:r>
            <a:r>
              <a:rPr lang="es-MX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. 18 se muestra la clasificación de la estadística</a:t>
            </a:r>
          </a:p>
          <a:p>
            <a:pPr marL="342900" lvl="1" indent="-7938" algn="just">
              <a:buFont typeface="Wingdings" pitchFamily="2" charset="2"/>
              <a:buChar char="Ø"/>
              <a:defRPr/>
            </a:pPr>
            <a:endParaRPr lang="es-MX" dirty="0" smtClean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pPr marL="342900" lvl="1" indent="-7938" algn="just">
              <a:buFont typeface="Wingdings" pitchFamily="2" charset="2"/>
              <a:buChar char="Ø"/>
              <a:defRPr/>
            </a:pPr>
            <a:endParaRPr lang="es-MX" dirty="0" smtClean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pPr marL="342900" lvl="1" indent="-7938" algn="just">
              <a:buFont typeface="Wingdings" pitchFamily="2" charset="2"/>
              <a:buChar char="Ø"/>
              <a:defRPr/>
            </a:pPr>
            <a:endParaRPr lang="es-MX" dirty="0" smtClean="0">
              <a:latin typeface="Calibri" pitchFamily="34" charset="0"/>
              <a:cs typeface="Calibri" pitchFamily="34" charset="0"/>
            </a:endParaRPr>
          </a:p>
          <a:p>
            <a:pPr marL="342900" lvl="1" indent="-7938" algn="just">
              <a:buFont typeface="Wingdings" pitchFamily="2" charset="2"/>
              <a:buChar char="Ø"/>
              <a:defRPr/>
            </a:pPr>
            <a:endParaRPr lang="es-MX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5989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 txBox="1">
            <a:spLocks/>
          </p:cNvSpPr>
          <p:nvPr/>
        </p:nvSpPr>
        <p:spPr bwMode="auto">
          <a:xfrm>
            <a:off x="251520" y="404664"/>
            <a:ext cx="8640960" cy="5976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342900" lvl="1" indent="-7938" algn="just">
              <a:buFont typeface="Wingdings" pitchFamily="2" charset="2"/>
              <a:buChar char="Ø"/>
              <a:defRPr/>
            </a:pPr>
            <a:endParaRPr lang="es-MX" dirty="0" smtClean="0">
              <a:latin typeface="Calibri" pitchFamily="34" charset="0"/>
              <a:cs typeface="Calibri" pitchFamily="34" charset="0"/>
            </a:endParaRPr>
          </a:p>
          <a:p>
            <a:pPr marL="342900" lvl="1" indent="-7938" algn="just">
              <a:buFont typeface="Wingdings" pitchFamily="2" charset="2"/>
              <a:buChar char="Ø"/>
              <a:defRPr/>
            </a:pPr>
            <a:endParaRPr lang="es-MX" dirty="0" smtClean="0">
              <a:latin typeface="Calibri" pitchFamily="34" charset="0"/>
              <a:cs typeface="Calibri" pitchFamily="34" charset="0"/>
            </a:endParaRPr>
          </a:p>
          <a:p>
            <a:pPr marL="342900" lvl="1" indent="-7938" algn="just">
              <a:buFont typeface="Wingdings" pitchFamily="2" charset="2"/>
              <a:buChar char="Ø"/>
              <a:defRPr/>
            </a:pPr>
            <a:r>
              <a:rPr lang="es-MX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La explicación de la clasificación de probabilidad se encuentra en la diapositiva </a:t>
            </a:r>
            <a:r>
              <a:rPr lang="es-MX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num</a:t>
            </a:r>
            <a:r>
              <a:rPr lang="es-MX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. 1 a la 21.</a:t>
            </a:r>
          </a:p>
          <a:p>
            <a:pPr marL="342900" lvl="1" indent="-7938" algn="just">
              <a:buFont typeface="Wingdings" pitchFamily="2" charset="2"/>
              <a:buChar char="Ø"/>
              <a:defRPr/>
            </a:pPr>
            <a:r>
              <a:rPr lang="es-MX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De la diapositiva </a:t>
            </a:r>
            <a:r>
              <a:rPr lang="es-MX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num</a:t>
            </a:r>
            <a:r>
              <a:rPr lang="es-MX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. 22 a la 23 se habla de la explicación de la clasificación de la estadística.</a:t>
            </a:r>
          </a:p>
          <a:p>
            <a:pPr marL="342900" lvl="1" indent="-7938" algn="just">
              <a:buFont typeface="Wingdings" pitchFamily="2" charset="2"/>
              <a:buChar char="Ø"/>
              <a:defRPr/>
            </a:pPr>
            <a:r>
              <a:rPr lang="es-MX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Los principios de la probabilidad se  encuentran en las diapositivas </a:t>
            </a:r>
            <a:r>
              <a:rPr lang="es-MX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num</a:t>
            </a:r>
            <a:r>
              <a:rPr lang="es-MX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. 24 a 26.</a:t>
            </a:r>
          </a:p>
          <a:p>
            <a:pPr marL="342900" lvl="1" indent="-7938" algn="just">
              <a:buFont typeface="Wingdings" pitchFamily="2" charset="2"/>
              <a:buChar char="Ø"/>
              <a:defRPr/>
            </a:pPr>
            <a:r>
              <a:rPr lang="es-MX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En la diapositiva de la 27 y 28 se encuentran las reglas básicas de la probabilidad</a:t>
            </a:r>
          </a:p>
          <a:p>
            <a:pPr marL="342900" lvl="1" indent="-7938" algn="just">
              <a:buFont typeface="Wingdings" pitchFamily="2" charset="2"/>
              <a:buChar char="Ø"/>
              <a:defRPr/>
            </a:pPr>
            <a:r>
              <a:rPr lang="es-MX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En la diapositiva </a:t>
            </a:r>
            <a:r>
              <a:rPr lang="es-MX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num</a:t>
            </a:r>
            <a:r>
              <a:rPr lang="es-MX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. 29 a 33 se establece el Teorema de </a:t>
            </a:r>
            <a:r>
              <a:rPr lang="es-MX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Bayes</a:t>
            </a:r>
            <a:r>
              <a:rPr lang="es-MX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y su explicación.</a:t>
            </a:r>
          </a:p>
          <a:p>
            <a:pPr marL="342900" lvl="1" indent="-7938" algn="just">
              <a:buFont typeface="Wingdings" pitchFamily="2" charset="2"/>
              <a:buChar char="Ø"/>
              <a:defRPr/>
            </a:pPr>
            <a:r>
              <a:rPr lang="es-MX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Las permutaciones y combinaciones se explica de </a:t>
            </a:r>
            <a:r>
              <a:rPr lang="es-MX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la diapositiva </a:t>
            </a:r>
            <a:r>
              <a:rPr lang="es-MX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num</a:t>
            </a:r>
            <a:r>
              <a:rPr lang="es-MX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. 34 a la 43. </a:t>
            </a:r>
            <a:endParaRPr lang="es-MX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pPr marL="342900" lvl="1" indent="-7938" algn="just">
              <a:buFont typeface="Wingdings" pitchFamily="2" charset="2"/>
              <a:buChar char="Ø"/>
              <a:defRPr/>
            </a:pPr>
            <a:endParaRPr lang="es-MX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3988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 txBox="1">
            <a:spLocks/>
          </p:cNvSpPr>
          <p:nvPr/>
        </p:nvSpPr>
        <p:spPr bwMode="auto">
          <a:xfrm>
            <a:off x="251520" y="404664"/>
            <a:ext cx="8640960" cy="5976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342900" lvl="1" indent="-7938" algn="just">
              <a:buFont typeface="Wingdings" pitchFamily="2" charset="2"/>
              <a:buChar char="Ø"/>
              <a:defRPr/>
            </a:pPr>
            <a:endParaRPr lang="es-MX" dirty="0" smtClean="0">
              <a:latin typeface="Calibri" pitchFamily="34" charset="0"/>
              <a:cs typeface="Calibri" pitchFamily="34" charset="0"/>
            </a:endParaRPr>
          </a:p>
          <a:p>
            <a:pPr marL="342900" lvl="1" indent="-7938" algn="just">
              <a:buFont typeface="Wingdings" pitchFamily="2" charset="2"/>
              <a:buChar char="Ø"/>
              <a:defRPr/>
            </a:pPr>
            <a:endParaRPr lang="es-MX" dirty="0" smtClean="0">
              <a:latin typeface="Calibri" pitchFamily="34" charset="0"/>
              <a:cs typeface="Calibri" pitchFamily="34" charset="0"/>
            </a:endParaRPr>
          </a:p>
          <a:p>
            <a:pPr marL="342900" lvl="1" indent="-7938" algn="just">
              <a:buFont typeface="Wingdings" pitchFamily="2" charset="2"/>
              <a:buChar char="Ø"/>
              <a:defRPr/>
            </a:pPr>
            <a:r>
              <a:rPr lang="es-MX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La </a:t>
            </a:r>
            <a:r>
              <a:rPr lang="es-MX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definición de variable aleatoria </a:t>
            </a:r>
            <a:r>
              <a:rPr lang="es-MX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se </a:t>
            </a:r>
            <a:r>
              <a:rPr lang="es-MX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encuentra en la diapositiva </a:t>
            </a:r>
            <a:r>
              <a:rPr lang="es-MX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num</a:t>
            </a:r>
            <a:r>
              <a:rPr lang="es-MX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. </a:t>
            </a:r>
            <a:r>
              <a:rPr lang="es-MX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44 </a:t>
            </a:r>
            <a:r>
              <a:rPr lang="es-MX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a la </a:t>
            </a:r>
            <a:r>
              <a:rPr lang="es-MX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49</a:t>
            </a:r>
            <a:r>
              <a:rPr lang="es-MX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.</a:t>
            </a:r>
            <a:endParaRPr lang="es-MX" dirty="0" smtClean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pPr marL="342900" lvl="1" indent="-7938" algn="just">
              <a:buFont typeface="Wingdings" pitchFamily="2" charset="2"/>
              <a:buChar char="Ø"/>
              <a:defRPr/>
            </a:pPr>
            <a:r>
              <a:rPr lang="es-MX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En</a:t>
            </a:r>
            <a:r>
              <a:rPr lang="es-MX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s-MX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la diapositiva </a:t>
            </a:r>
            <a:r>
              <a:rPr lang="es-MX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num</a:t>
            </a:r>
            <a:r>
              <a:rPr lang="es-MX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. </a:t>
            </a:r>
            <a:r>
              <a:rPr lang="es-MX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50</a:t>
            </a:r>
            <a:r>
              <a:rPr lang="es-MX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se presentan las distribuciones discretas</a:t>
            </a:r>
            <a:endParaRPr lang="es-MX" dirty="0" smtClean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pPr marL="342900" lvl="1" indent="-7938" algn="just">
              <a:buFont typeface="Wingdings" pitchFamily="2" charset="2"/>
              <a:buChar char="Ø"/>
              <a:defRPr/>
            </a:pPr>
            <a:r>
              <a:rPr lang="es-MX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Los </a:t>
            </a:r>
            <a:r>
              <a:rPr lang="es-MX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distribuciones continuas se  </a:t>
            </a:r>
            <a:r>
              <a:rPr lang="es-MX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encuentran en </a:t>
            </a:r>
            <a:r>
              <a:rPr lang="es-MX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la diapositiva </a:t>
            </a:r>
            <a:r>
              <a:rPr lang="es-MX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num</a:t>
            </a:r>
            <a:r>
              <a:rPr lang="es-MX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. </a:t>
            </a:r>
            <a:r>
              <a:rPr lang="es-MX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52</a:t>
            </a:r>
            <a:endParaRPr lang="es-MX" dirty="0" smtClean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pPr marL="342900" lvl="1" indent="-7938" algn="just">
              <a:buFont typeface="Wingdings" pitchFamily="2" charset="2"/>
              <a:buChar char="Ø"/>
              <a:defRPr/>
            </a:pPr>
            <a:r>
              <a:rPr lang="es-MX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En la </a:t>
            </a:r>
            <a:r>
              <a:rPr lang="es-MX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diapositiva 54 a 57  </a:t>
            </a:r>
            <a:r>
              <a:rPr lang="es-MX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se </a:t>
            </a:r>
            <a:r>
              <a:rPr lang="es-MX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encuentran ejercicios relativos a los temas explicados. </a:t>
            </a:r>
          </a:p>
          <a:p>
            <a:pPr marL="342900" lvl="1" indent="-7938" algn="just">
              <a:buFont typeface="Wingdings" pitchFamily="2" charset="2"/>
              <a:buChar char="Ø"/>
              <a:defRPr/>
            </a:pPr>
            <a:r>
              <a:rPr lang="es-MX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En </a:t>
            </a:r>
            <a:r>
              <a:rPr lang="es-MX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la diapositiva </a:t>
            </a:r>
            <a:r>
              <a:rPr lang="es-MX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num</a:t>
            </a:r>
            <a:r>
              <a:rPr lang="es-MX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. </a:t>
            </a:r>
            <a:r>
              <a:rPr lang="es-MX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58 y 59 se presentan dos casos prácticos.</a:t>
            </a:r>
            <a:endParaRPr lang="es-MX" dirty="0" smtClean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pPr marL="342900" lvl="1" indent="-7938" algn="just">
              <a:buFont typeface="Wingdings" pitchFamily="2" charset="2"/>
              <a:buChar char="Ø"/>
              <a:defRPr/>
            </a:pPr>
            <a:r>
              <a:rPr lang="es-MX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Las referencia   consultadas </a:t>
            </a:r>
            <a:r>
              <a:rPr lang="es-MX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para la realización del presente material se cita en la diapositiva </a:t>
            </a:r>
            <a:r>
              <a:rPr lang="es-MX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num</a:t>
            </a:r>
            <a:r>
              <a:rPr lang="es-MX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. </a:t>
            </a:r>
            <a:r>
              <a:rPr lang="es-MX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60</a:t>
            </a:r>
            <a:r>
              <a:rPr lang="es-MX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. </a:t>
            </a:r>
            <a:endParaRPr lang="es-MX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pPr marL="342900" lvl="1" indent="-7938" algn="just">
              <a:buFont typeface="Wingdings" pitchFamily="2" charset="2"/>
              <a:buChar char="Ø"/>
              <a:defRPr/>
            </a:pPr>
            <a:endParaRPr lang="es-MX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2735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1 Título"/>
          <p:cNvSpPr>
            <a:spLocks noGrp="1"/>
          </p:cNvSpPr>
          <p:nvPr>
            <p:ph type="title"/>
          </p:nvPr>
        </p:nvSpPr>
        <p:spPr>
          <a:xfrm>
            <a:off x="457200" y="404019"/>
            <a:ext cx="8291513" cy="720725"/>
          </a:xfrm>
          <a:ln>
            <a:noFill/>
          </a:ln>
        </p:spPr>
        <p:txBody>
          <a:bodyPr/>
          <a:lstStyle/>
          <a:p>
            <a:pPr algn="ctr" eaLnBrk="1" hangingPunct="1"/>
            <a:r>
              <a:rPr lang="es-MX" sz="5000" b="1" i="1" dirty="0" smtClean="0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Introducción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575556" y="1700808"/>
            <a:ext cx="8244916" cy="4608512"/>
          </a:xfrm>
          <a:prstGeom prst="rect">
            <a:avLst/>
          </a:prstGeom>
          <a:noFill/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es-MX" sz="30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Hoy en día la probabilidad tiene un papel sumamente importante dentro del desarrollo profesional; debido a que necesariamente requieren analizar series de datos , que apoye y ayude en la toma de decisiones ; por tal razón el presente trabajo da a conocer los elementos más sobresalientes de la probabilidad, que es el eje inicial de la aplicación de la economía.</a:t>
            </a:r>
            <a:endParaRPr lang="es-MX" sz="32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kumimoji="0" lang="es-MX" sz="3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47470-5521-4032-AC0C-E5C75E2C9237}" type="slidenum">
              <a:rPr lang="es-ES" smtClean="0"/>
              <a:pPr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97941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28596" y="2714620"/>
            <a:ext cx="8353425" cy="1516059"/>
          </a:xfrm>
        </p:spPr>
        <p:txBody>
          <a:bodyPr/>
          <a:lstStyle/>
          <a:p>
            <a:pPr algn="ctr">
              <a:buNone/>
            </a:pPr>
            <a:r>
              <a:rPr lang="es-MX" sz="60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Calibri" pitchFamily="34" charset="0"/>
              </a:rPr>
              <a:t>DEFINICIÓN</a:t>
            </a:r>
            <a:endParaRPr lang="es-MX" sz="6000" b="1" dirty="0">
              <a:solidFill>
                <a:srgbClr val="FF0000"/>
              </a:solidFill>
              <a:effectLst>
                <a:reflection blurRad="6350" stA="55000" endA="300" endPos="45500" dir="5400000" sy="-100000" algn="bl" rotWithShape="0"/>
              </a:effectLst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599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7999"/>
          </a:xfrm>
          <a:solidFill>
            <a:srgbClr val="CCCCFF"/>
          </a:solidFill>
        </p:spPr>
        <p:txBody>
          <a:bodyPr/>
          <a:lstStyle/>
          <a:p>
            <a:endParaRPr lang="es-MX" sz="2800" b="1" dirty="0" smtClean="0"/>
          </a:p>
          <a:p>
            <a:endParaRPr lang="es-MX" sz="2800" b="1" dirty="0"/>
          </a:p>
          <a:p>
            <a:endParaRPr lang="es-MX" sz="2800" b="1" dirty="0" smtClean="0"/>
          </a:p>
          <a:p>
            <a:endParaRPr lang="es-MX" sz="2800" b="1" dirty="0"/>
          </a:p>
          <a:p>
            <a:endParaRPr lang="es-MX" sz="2800" b="1" dirty="0" smtClean="0"/>
          </a:p>
          <a:p>
            <a:endParaRPr lang="es-MX" sz="2800" b="1" dirty="0"/>
          </a:p>
          <a:p>
            <a:pPr marL="0" indent="0">
              <a:buNone/>
            </a:pPr>
            <a:r>
              <a:rPr lang="es-MX" sz="2800" b="1" dirty="0" smtClean="0"/>
              <a:t>     </a:t>
            </a:r>
            <a:r>
              <a:rPr lang="es-MX" sz="2800" b="1" dirty="0" smtClean="0">
                <a:solidFill>
                  <a:schemeClr val="accent2">
                    <a:lumMod val="50000"/>
                  </a:schemeClr>
                </a:solidFill>
              </a:rPr>
              <a:t>La </a:t>
            </a:r>
            <a:r>
              <a:rPr lang="es-MX" sz="2800" b="1" dirty="0">
                <a:solidFill>
                  <a:schemeClr val="accent2">
                    <a:lumMod val="50000"/>
                  </a:schemeClr>
                </a:solidFill>
              </a:rPr>
              <a:t>probabilidad constituye una rama </a:t>
            </a:r>
            <a:r>
              <a:rPr lang="es-MX" sz="2800" b="1" dirty="0" smtClean="0">
                <a:solidFill>
                  <a:schemeClr val="accent2">
                    <a:lumMod val="50000"/>
                  </a:schemeClr>
                </a:solidFill>
              </a:rPr>
              <a:t>de</a:t>
            </a:r>
          </a:p>
          <a:p>
            <a:pPr marL="0" indent="0">
              <a:buNone/>
            </a:pPr>
            <a:r>
              <a:rPr lang="es-MX" sz="2800" b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s-MX" sz="2800" b="1" dirty="0" smtClean="0">
                <a:solidFill>
                  <a:schemeClr val="accent2">
                    <a:lumMod val="50000"/>
                  </a:schemeClr>
                </a:solidFill>
              </a:rPr>
              <a:t>    </a:t>
            </a:r>
            <a:r>
              <a:rPr lang="es-MX" sz="2800" b="1" dirty="0">
                <a:solidFill>
                  <a:schemeClr val="accent2">
                    <a:lumMod val="50000"/>
                  </a:schemeClr>
                </a:solidFill>
              </a:rPr>
              <a:t>las matemáticas que se ocupa de </a:t>
            </a:r>
            <a:r>
              <a:rPr lang="es-MX" sz="2800" b="1" dirty="0" smtClean="0">
                <a:solidFill>
                  <a:schemeClr val="accent2">
                    <a:lumMod val="50000"/>
                  </a:schemeClr>
                </a:solidFill>
              </a:rPr>
              <a:t>medir</a:t>
            </a:r>
          </a:p>
          <a:p>
            <a:pPr marL="0" indent="0">
              <a:buNone/>
            </a:pPr>
            <a:r>
              <a:rPr lang="es-MX" sz="2800" b="1" dirty="0">
                <a:solidFill>
                  <a:schemeClr val="accent2">
                    <a:lumMod val="50000"/>
                  </a:schemeClr>
                </a:solidFill>
              </a:rPr>
              <a:t>  </a:t>
            </a:r>
            <a:r>
              <a:rPr lang="es-MX" sz="2800" b="1" dirty="0" smtClean="0">
                <a:solidFill>
                  <a:schemeClr val="accent2">
                    <a:lumMod val="50000"/>
                  </a:schemeClr>
                </a:solidFill>
              </a:rPr>
              <a:t>   o </a:t>
            </a:r>
            <a:r>
              <a:rPr lang="es-MX" sz="2800" b="1" dirty="0">
                <a:solidFill>
                  <a:schemeClr val="accent2">
                    <a:lumMod val="50000"/>
                  </a:schemeClr>
                </a:solidFill>
              </a:rPr>
              <a:t>determinar cuantitativamente la </a:t>
            </a:r>
            <a:r>
              <a:rPr lang="es-MX" sz="28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</a:p>
          <a:p>
            <a:pPr marL="0" indent="0">
              <a:buNone/>
            </a:pPr>
            <a:r>
              <a:rPr lang="es-MX" sz="2800" b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s-MX" sz="2800" b="1" dirty="0" smtClean="0">
                <a:solidFill>
                  <a:schemeClr val="accent2">
                    <a:lumMod val="50000"/>
                  </a:schemeClr>
                </a:solidFill>
              </a:rPr>
              <a:t>    posibilidad </a:t>
            </a:r>
            <a:r>
              <a:rPr lang="es-MX" sz="2800" b="1" dirty="0">
                <a:solidFill>
                  <a:schemeClr val="accent2">
                    <a:lumMod val="50000"/>
                  </a:schemeClr>
                </a:solidFill>
              </a:rPr>
              <a:t>de que un suceso o </a:t>
            </a:r>
            <a:endParaRPr lang="es-MX" sz="28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s-MX" sz="2800" b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s-MX" sz="2800" b="1" dirty="0" smtClean="0">
                <a:solidFill>
                  <a:schemeClr val="accent2">
                    <a:lumMod val="50000"/>
                  </a:schemeClr>
                </a:solidFill>
              </a:rPr>
              <a:t>    experimento </a:t>
            </a:r>
            <a:r>
              <a:rPr lang="es-MX" sz="2800" b="1" dirty="0">
                <a:solidFill>
                  <a:schemeClr val="accent2">
                    <a:lumMod val="50000"/>
                  </a:schemeClr>
                </a:solidFill>
              </a:rPr>
              <a:t>produzca un determinado </a:t>
            </a:r>
            <a:endParaRPr lang="es-MX" sz="28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s-MX" sz="2800" b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s-MX" sz="2800" b="1" dirty="0" smtClean="0">
                <a:solidFill>
                  <a:schemeClr val="accent2">
                    <a:lumMod val="50000"/>
                  </a:schemeClr>
                </a:solidFill>
              </a:rPr>
              <a:t>    resultado.”</a:t>
            </a:r>
            <a:endParaRPr lang="es-MX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0" name="Imagen 19" descr="http://www.importancia.org/wp-content/uploads/PROBABILIDAD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404664"/>
            <a:ext cx="3391535" cy="25438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mpetition">
  <a:themeElements>
    <a:clrScheme name="Competition 1">
      <a:dk1>
        <a:srgbClr val="000000"/>
      </a:dk1>
      <a:lt1>
        <a:srgbClr val="FFFFFF"/>
      </a:lt1>
      <a:dk2>
        <a:srgbClr val="001968"/>
      </a:dk2>
      <a:lt2>
        <a:srgbClr val="FFFFFF"/>
      </a:lt2>
      <a:accent1>
        <a:srgbClr val="A0E2FA"/>
      </a:accent1>
      <a:accent2>
        <a:srgbClr val="B5B0FA"/>
      </a:accent2>
      <a:accent3>
        <a:srgbClr val="AAABB9"/>
      </a:accent3>
      <a:accent4>
        <a:srgbClr val="DADADA"/>
      </a:accent4>
      <a:accent5>
        <a:srgbClr val="CDEEFC"/>
      </a:accent5>
      <a:accent6>
        <a:srgbClr val="A49FE3"/>
      </a:accent6>
      <a:hlink>
        <a:srgbClr val="F4D1C8"/>
      </a:hlink>
      <a:folHlink>
        <a:srgbClr val="D18009"/>
      </a:folHlink>
    </a:clrScheme>
    <a:fontScheme name="Competition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Competition 1">
        <a:dk1>
          <a:srgbClr val="000000"/>
        </a:dk1>
        <a:lt1>
          <a:srgbClr val="FFFFFF"/>
        </a:lt1>
        <a:dk2>
          <a:srgbClr val="001968"/>
        </a:dk2>
        <a:lt2>
          <a:srgbClr val="FFFFFF"/>
        </a:lt2>
        <a:accent1>
          <a:srgbClr val="A0E2FA"/>
        </a:accent1>
        <a:accent2>
          <a:srgbClr val="B5B0FA"/>
        </a:accent2>
        <a:accent3>
          <a:srgbClr val="AAABB9"/>
        </a:accent3>
        <a:accent4>
          <a:srgbClr val="DADADA"/>
        </a:accent4>
        <a:accent5>
          <a:srgbClr val="CDEEFC"/>
        </a:accent5>
        <a:accent6>
          <a:srgbClr val="A49FE3"/>
        </a:accent6>
        <a:hlink>
          <a:srgbClr val="F4D1C8"/>
        </a:hlink>
        <a:folHlink>
          <a:srgbClr val="D1800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2005</TotalTime>
  <Words>2765</Words>
  <Application>Microsoft Office PowerPoint</Application>
  <PresentationFormat>Presentación en pantalla (4:3)</PresentationFormat>
  <Paragraphs>489</Paragraphs>
  <Slides>65</Slides>
  <Notes>15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65</vt:i4>
      </vt:variant>
    </vt:vector>
  </HeadingPairs>
  <TitlesOfParts>
    <vt:vector size="72" baseType="lpstr">
      <vt:lpstr>Arial</vt:lpstr>
      <vt:lpstr>Calibri</vt:lpstr>
      <vt:lpstr>Cambria</vt:lpstr>
      <vt:lpstr>Times New Roman</vt:lpstr>
      <vt:lpstr>Verdana</vt:lpstr>
      <vt:lpstr>Wingdings</vt:lpstr>
      <vt:lpstr>Competition</vt:lpstr>
      <vt:lpstr>Presentación de PowerPoint</vt:lpstr>
      <vt:lpstr>Presentación de PowerPoint</vt:lpstr>
      <vt:lpstr>PROBABILIDAD Y ESTADÍSTICA</vt:lpstr>
      <vt:lpstr>Presentación de PowerPoint</vt:lpstr>
      <vt:lpstr>Presentación de PowerPoint</vt:lpstr>
      <vt:lpstr>Presentación de PowerPoint</vt:lpstr>
      <vt:lpstr>Introducción</vt:lpstr>
      <vt:lpstr>Presentación de PowerPoint</vt:lpstr>
      <vt:lpstr>Presentación de PowerPoint</vt:lpstr>
      <vt:lpstr>Definiciones:</vt:lpstr>
      <vt:lpstr>Presentación de PowerPoint</vt:lpstr>
      <vt:lpstr>Definiciones:</vt:lpstr>
      <vt:lpstr>Presentación de PowerPoint</vt:lpstr>
      <vt:lpstr>Importancia</vt:lpstr>
      <vt:lpstr>Importancia</vt:lpstr>
      <vt:lpstr>Relación entre Probabilidad y Estadística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Principios de probabilidad</vt:lpstr>
      <vt:lpstr>Principios de probabilidad</vt:lpstr>
      <vt:lpstr>Presentación de PowerPoint</vt:lpstr>
      <vt:lpstr>Reglas Básicas de la Probabilidad</vt:lpstr>
      <vt:lpstr>Reglas Básicas de la Probabilidad</vt:lpstr>
      <vt:lpstr>Presentación de PowerPoint</vt:lpstr>
      <vt:lpstr>Teorema de Bayes</vt:lpstr>
      <vt:lpstr>Presentación de PowerPoint</vt:lpstr>
      <vt:lpstr>Tres máquinas, A, B y C, producen el 45%, 30% y 25%, respectivamente, del total de las piezas producidas en una fábrica. Los porcentajes de producción defectuosa de estas máquinas son del 3%, 4% y 5%.  Para calcular la probabilidad de que la pieza elegida sea defectuosa, P(D), por la propiedad de la probabilidad total,   </vt:lpstr>
      <vt:lpstr>Tres máquinas, A, B y C, producen el 45%, 30% y 25%, respectivamente, del total de las piezas producidas en una fábrica. Los porcentajes de producción defectuosa de estas máquinas son del 3%, 4% y 5%.   A)Tomamos, al azar, una pieza y resulta ser defectuosa; calcula la probabilidad de haber sido producida por la máquina B.   </vt:lpstr>
      <vt:lpstr>Presentación de PowerPoint</vt:lpstr>
      <vt:lpstr>PRINCIPIOS DE CONTEO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VARIABLE DISCRETA</vt:lpstr>
      <vt:lpstr>VARIABLE CONTINUA</vt:lpstr>
      <vt:lpstr> </vt:lpstr>
      <vt:lpstr> </vt:lpstr>
      <vt:lpstr> </vt:lpstr>
      <vt:lpstr> </vt:lpstr>
      <vt:lpstr> Ejercicios</vt:lpstr>
      <vt:lpstr>Presentación de PowerPoint</vt:lpstr>
      <vt:lpstr>Presentación de PowerPoint</vt:lpstr>
      <vt:lpstr>Presentación de PowerPoint</vt:lpstr>
      <vt:lpstr>Caso Práctico 1</vt:lpstr>
      <vt:lpstr>Caso Práctico 2</vt:lpstr>
      <vt:lpstr>Referencias</vt:lpstr>
      <vt:lpstr>Referencias</vt:lpstr>
      <vt:lpstr>Guión Explicativo</vt:lpstr>
      <vt:lpstr>Presentación de PowerPoint</vt:lpstr>
      <vt:lpstr>Presentación de PowerPoint</vt:lpstr>
      <vt:lpstr>Presentación de PowerPoint</vt:lpstr>
    </vt:vector>
  </TitlesOfParts>
  <Company>Template Central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PROBABILIDAD</dc:title>
  <dc:creator>EDNA SOLANO</dc:creator>
  <cp:lastModifiedBy>ACER</cp:lastModifiedBy>
  <cp:revision>300</cp:revision>
  <dcterms:created xsi:type="dcterms:W3CDTF">2000-08-03T01:43:40Z</dcterms:created>
  <dcterms:modified xsi:type="dcterms:W3CDTF">2015-09-29T01:05:36Z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TC011408063082</vt:lpwstr>
  </property>
</Properties>
</file>