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9"/>
  </p:notesMasterIdLst>
  <p:sldIdLst>
    <p:sldId id="274" r:id="rId2"/>
    <p:sldId id="318" r:id="rId3"/>
    <p:sldId id="319" r:id="rId4"/>
    <p:sldId id="275" r:id="rId5"/>
    <p:sldId id="283" r:id="rId6"/>
    <p:sldId id="297" r:id="rId7"/>
    <p:sldId id="296" r:id="rId8"/>
    <p:sldId id="284" r:id="rId9"/>
    <p:sldId id="282" r:id="rId10"/>
    <p:sldId id="291" r:id="rId11"/>
    <p:sldId id="298" r:id="rId12"/>
    <p:sldId id="299" r:id="rId13"/>
    <p:sldId id="300" r:id="rId14"/>
    <p:sldId id="301" r:id="rId15"/>
    <p:sldId id="286" r:id="rId16"/>
    <p:sldId id="285" r:id="rId17"/>
    <p:sldId id="302" r:id="rId18"/>
    <p:sldId id="303" r:id="rId19"/>
    <p:sldId id="304" r:id="rId20"/>
    <p:sldId id="305" r:id="rId21"/>
    <p:sldId id="289" r:id="rId22"/>
    <p:sldId id="290" r:id="rId23"/>
    <p:sldId id="287" r:id="rId24"/>
    <p:sldId id="288" r:id="rId25"/>
    <p:sldId id="306" r:id="rId26"/>
    <p:sldId id="308" r:id="rId27"/>
    <p:sldId id="309" r:id="rId28"/>
    <p:sldId id="310" r:id="rId29"/>
    <p:sldId id="312" r:id="rId30"/>
    <p:sldId id="313" r:id="rId31"/>
    <p:sldId id="311" r:id="rId32"/>
    <p:sldId id="314" r:id="rId33"/>
    <p:sldId id="315" r:id="rId34"/>
    <p:sldId id="316" r:id="rId35"/>
    <p:sldId id="307" r:id="rId36"/>
    <p:sldId id="320" r:id="rId37"/>
    <p:sldId id="317"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00"/>
    <a:srgbClr val="FF3300"/>
    <a:srgbClr val="0064B2"/>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86989" autoAdjust="0"/>
  </p:normalViewPr>
  <p:slideViewPr>
    <p:cSldViewPr>
      <p:cViewPr varScale="1">
        <p:scale>
          <a:sx n="65" d="100"/>
          <a:sy n="65" d="100"/>
        </p:scale>
        <p:origin x="153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0BEBE1-CE36-4C68-9D76-6DBE796B27C1}" type="datetimeFigureOut">
              <a:rPr lang="es-MX" smtClean="0"/>
              <a:t>31/08/2015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50C9B1-0C74-4CB0-A20B-6EF8652D202D}" type="slidenum">
              <a:rPr lang="es-MX" smtClean="0"/>
              <a:t>‹Nº›</a:t>
            </a:fld>
            <a:endParaRPr lang="es-MX"/>
          </a:p>
        </p:txBody>
      </p:sp>
    </p:spTree>
    <p:extLst>
      <p:ext uri="{BB962C8B-B14F-4D97-AF65-F5344CB8AC3E}">
        <p14:creationId xmlns:p14="http://schemas.microsoft.com/office/powerpoint/2010/main" val="891784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a:t>
            </a:fld>
            <a:endParaRPr lang="es-MX"/>
          </a:p>
        </p:txBody>
      </p:sp>
    </p:spTree>
    <p:extLst>
      <p:ext uri="{BB962C8B-B14F-4D97-AF65-F5344CB8AC3E}">
        <p14:creationId xmlns:p14="http://schemas.microsoft.com/office/powerpoint/2010/main" val="3019919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14</a:t>
            </a:fld>
            <a:endParaRPr lang="es-MX"/>
          </a:p>
        </p:txBody>
      </p:sp>
    </p:spTree>
    <p:extLst>
      <p:ext uri="{BB962C8B-B14F-4D97-AF65-F5344CB8AC3E}">
        <p14:creationId xmlns:p14="http://schemas.microsoft.com/office/powerpoint/2010/main" val="3166137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15</a:t>
            </a:fld>
            <a:endParaRPr lang="es-MX"/>
          </a:p>
        </p:txBody>
      </p:sp>
    </p:spTree>
    <p:extLst>
      <p:ext uri="{BB962C8B-B14F-4D97-AF65-F5344CB8AC3E}">
        <p14:creationId xmlns:p14="http://schemas.microsoft.com/office/powerpoint/2010/main" val="275259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16</a:t>
            </a:fld>
            <a:endParaRPr lang="es-MX"/>
          </a:p>
        </p:txBody>
      </p:sp>
    </p:spTree>
    <p:extLst>
      <p:ext uri="{BB962C8B-B14F-4D97-AF65-F5344CB8AC3E}">
        <p14:creationId xmlns:p14="http://schemas.microsoft.com/office/powerpoint/2010/main" val="2054474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17</a:t>
            </a:fld>
            <a:endParaRPr lang="es-MX"/>
          </a:p>
        </p:txBody>
      </p:sp>
    </p:spTree>
    <p:extLst>
      <p:ext uri="{BB962C8B-B14F-4D97-AF65-F5344CB8AC3E}">
        <p14:creationId xmlns:p14="http://schemas.microsoft.com/office/powerpoint/2010/main" val="2759083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18</a:t>
            </a:fld>
            <a:endParaRPr lang="es-MX"/>
          </a:p>
        </p:txBody>
      </p:sp>
    </p:spTree>
    <p:extLst>
      <p:ext uri="{BB962C8B-B14F-4D97-AF65-F5344CB8AC3E}">
        <p14:creationId xmlns:p14="http://schemas.microsoft.com/office/powerpoint/2010/main" val="39720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19</a:t>
            </a:fld>
            <a:endParaRPr lang="es-MX"/>
          </a:p>
        </p:txBody>
      </p:sp>
    </p:spTree>
    <p:extLst>
      <p:ext uri="{BB962C8B-B14F-4D97-AF65-F5344CB8AC3E}">
        <p14:creationId xmlns:p14="http://schemas.microsoft.com/office/powerpoint/2010/main" val="8646418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20</a:t>
            </a:fld>
            <a:endParaRPr lang="es-MX"/>
          </a:p>
        </p:txBody>
      </p:sp>
    </p:spTree>
    <p:extLst>
      <p:ext uri="{BB962C8B-B14F-4D97-AF65-F5344CB8AC3E}">
        <p14:creationId xmlns:p14="http://schemas.microsoft.com/office/powerpoint/2010/main" val="484143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21</a:t>
            </a:fld>
            <a:endParaRPr lang="es-MX"/>
          </a:p>
        </p:txBody>
      </p:sp>
    </p:spTree>
    <p:extLst>
      <p:ext uri="{BB962C8B-B14F-4D97-AF65-F5344CB8AC3E}">
        <p14:creationId xmlns:p14="http://schemas.microsoft.com/office/powerpoint/2010/main" val="1398500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22</a:t>
            </a:fld>
            <a:endParaRPr lang="es-MX"/>
          </a:p>
        </p:txBody>
      </p:sp>
    </p:spTree>
    <p:extLst>
      <p:ext uri="{BB962C8B-B14F-4D97-AF65-F5344CB8AC3E}">
        <p14:creationId xmlns:p14="http://schemas.microsoft.com/office/powerpoint/2010/main" val="76300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23</a:t>
            </a:fld>
            <a:endParaRPr lang="es-MX"/>
          </a:p>
        </p:txBody>
      </p:sp>
    </p:spTree>
    <p:extLst>
      <p:ext uri="{BB962C8B-B14F-4D97-AF65-F5344CB8AC3E}">
        <p14:creationId xmlns:p14="http://schemas.microsoft.com/office/powerpoint/2010/main" val="1058876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6</a:t>
            </a:fld>
            <a:endParaRPr lang="es-MX"/>
          </a:p>
        </p:txBody>
      </p:sp>
    </p:spTree>
    <p:extLst>
      <p:ext uri="{BB962C8B-B14F-4D97-AF65-F5344CB8AC3E}">
        <p14:creationId xmlns:p14="http://schemas.microsoft.com/office/powerpoint/2010/main" val="4184748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24</a:t>
            </a:fld>
            <a:endParaRPr lang="es-MX"/>
          </a:p>
        </p:txBody>
      </p:sp>
    </p:spTree>
    <p:extLst>
      <p:ext uri="{BB962C8B-B14F-4D97-AF65-F5344CB8AC3E}">
        <p14:creationId xmlns:p14="http://schemas.microsoft.com/office/powerpoint/2010/main" val="718271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25</a:t>
            </a:fld>
            <a:endParaRPr lang="es-MX"/>
          </a:p>
        </p:txBody>
      </p:sp>
    </p:spTree>
    <p:extLst>
      <p:ext uri="{BB962C8B-B14F-4D97-AF65-F5344CB8AC3E}">
        <p14:creationId xmlns:p14="http://schemas.microsoft.com/office/powerpoint/2010/main" val="1566947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26</a:t>
            </a:fld>
            <a:endParaRPr lang="es-MX"/>
          </a:p>
        </p:txBody>
      </p:sp>
    </p:spTree>
    <p:extLst>
      <p:ext uri="{BB962C8B-B14F-4D97-AF65-F5344CB8AC3E}">
        <p14:creationId xmlns:p14="http://schemas.microsoft.com/office/powerpoint/2010/main" val="3241984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27</a:t>
            </a:fld>
            <a:endParaRPr lang="es-MX"/>
          </a:p>
        </p:txBody>
      </p:sp>
    </p:spTree>
    <p:extLst>
      <p:ext uri="{BB962C8B-B14F-4D97-AF65-F5344CB8AC3E}">
        <p14:creationId xmlns:p14="http://schemas.microsoft.com/office/powerpoint/2010/main" val="29217798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28</a:t>
            </a:fld>
            <a:endParaRPr lang="es-MX"/>
          </a:p>
        </p:txBody>
      </p:sp>
    </p:spTree>
    <p:extLst>
      <p:ext uri="{BB962C8B-B14F-4D97-AF65-F5344CB8AC3E}">
        <p14:creationId xmlns:p14="http://schemas.microsoft.com/office/powerpoint/2010/main" val="3141818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29</a:t>
            </a:fld>
            <a:endParaRPr lang="es-MX"/>
          </a:p>
        </p:txBody>
      </p:sp>
    </p:spTree>
    <p:extLst>
      <p:ext uri="{BB962C8B-B14F-4D97-AF65-F5344CB8AC3E}">
        <p14:creationId xmlns:p14="http://schemas.microsoft.com/office/powerpoint/2010/main" val="12538641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30</a:t>
            </a:fld>
            <a:endParaRPr lang="es-MX"/>
          </a:p>
        </p:txBody>
      </p:sp>
    </p:spTree>
    <p:extLst>
      <p:ext uri="{BB962C8B-B14F-4D97-AF65-F5344CB8AC3E}">
        <p14:creationId xmlns:p14="http://schemas.microsoft.com/office/powerpoint/2010/main" val="23401757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31</a:t>
            </a:fld>
            <a:endParaRPr lang="es-MX"/>
          </a:p>
        </p:txBody>
      </p:sp>
    </p:spTree>
    <p:extLst>
      <p:ext uri="{BB962C8B-B14F-4D97-AF65-F5344CB8AC3E}">
        <p14:creationId xmlns:p14="http://schemas.microsoft.com/office/powerpoint/2010/main" val="1319418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32</a:t>
            </a:fld>
            <a:endParaRPr lang="es-MX"/>
          </a:p>
        </p:txBody>
      </p:sp>
    </p:spTree>
    <p:extLst>
      <p:ext uri="{BB962C8B-B14F-4D97-AF65-F5344CB8AC3E}">
        <p14:creationId xmlns:p14="http://schemas.microsoft.com/office/powerpoint/2010/main" val="25467245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33</a:t>
            </a:fld>
            <a:endParaRPr lang="es-MX"/>
          </a:p>
        </p:txBody>
      </p:sp>
    </p:spTree>
    <p:extLst>
      <p:ext uri="{BB962C8B-B14F-4D97-AF65-F5344CB8AC3E}">
        <p14:creationId xmlns:p14="http://schemas.microsoft.com/office/powerpoint/2010/main" val="2898575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7</a:t>
            </a:fld>
            <a:endParaRPr lang="es-MX"/>
          </a:p>
        </p:txBody>
      </p:sp>
    </p:spTree>
    <p:extLst>
      <p:ext uri="{BB962C8B-B14F-4D97-AF65-F5344CB8AC3E}">
        <p14:creationId xmlns:p14="http://schemas.microsoft.com/office/powerpoint/2010/main" val="38362070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34</a:t>
            </a:fld>
            <a:endParaRPr lang="es-MX"/>
          </a:p>
        </p:txBody>
      </p:sp>
    </p:spTree>
    <p:extLst>
      <p:ext uri="{BB962C8B-B14F-4D97-AF65-F5344CB8AC3E}">
        <p14:creationId xmlns:p14="http://schemas.microsoft.com/office/powerpoint/2010/main" val="9598824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35</a:t>
            </a:fld>
            <a:endParaRPr lang="es-MX"/>
          </a:p>
        </p:txBody>
      </p:sp>
    </p:spTree>
    <p:extLst>
      <p:ext uri="{BB962C8B-B14F-4D97-AF65-F5344CB8AC3E}">
        <p14:creationId xmlns:p14="http://schemas.microsoft.com/office/powerpoint/2010/main" val="4172673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8</a:t>
            </a:fld>
            <a:endParaRPr lang="es-MX"/>
          </a:p>
        </p:txBody>
      </p:sp>
    </p:spTree>
    <p:extLst>
      <p:ext uri="{BB962C8B-B14F-4D97-AF65-F5344CB8AC3E}">
        <p14:creationId xmlns:p14="http://schemas.microsoft.com/office/powerpoint/2010/main" val="1764013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9</a:t>
            </a:fld>
            <a:endParaRPr lang="es-MX"/>
          </a:p>
        </p:txBody>
      </p:sp>
    </p:spTree>
    <p:extLst>
      <p:ext uri="{BB962C8B-B14F-4D97-AF65-F5344CB8AC3E}">
        <p14:creationId xmlns:p14="http://schemas.microsoft.com/office/powerpoint/2010/main" val="2388974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10</a:t>
            </a:fld>
            <a:endParaRPr lang="es-MX"/>
          </a:p>
        </p:txBody>
      </p:sp>
    </p:spTree>
    <p:extLst>
      <p:ext uri="{BB962C8B-B14F-4D97-AF65-F5344CB8AC3E}">
        <p14:creationId xmlns:p14="http://schemas.microsoft.com/office/powerpoint/2010/main" val="2217850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11</a:t>
            </a:fld>
            <a:endParaRPr lang="es-MX"/>
          </a:p>
        </p:txBody>
      </p:sp>
    </p:spTree>
    <p:extLst>
      <p:ext uri="{BB962C8B-B14F-4D97-AF65-F5344CB8AC3E}">
        <p14:creationId xmlns:p14="http://schemas.microsoft.com/office/powerpoint/2010/main" val="1858961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12</a:t>
            </a:fld>
            <a:endParaRPr lang="es-MX"/>
          </a:p>
        </p:txBody>
      </p:sp>
    </p:spTree>
    <p:extLst>
      <p:ext uri="{BB962C8B-B14F-4D97-AF65-F5344CB8AC3E}">
        <p14:creationId xmlns:p14="http://schemas.microsoft.com/office/powerpoint/2010/main" val="4215558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13</a:t>
            </a:fld>
            <a:endParaRPr lang="es-MX"/>
          </a:p>
        </p:txBody>
      </p:sp>
    </p:spTree>
    <p:extLst>
      <p:ext uri="{BB962C8B-B14F-4D97-AF65-F5344CB8AC3E}">
        <p14:creationId xmlns:p14="http://schemas.microsoft.com/office/powerpoint/2010/main" val="164113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3730" name="Group 2"/>
          <p:cNvGrpSpPr>
            <a:grpSpLocks/>
          </p:cNvGrpSpPr>
          <p:nvPr/>
        </p:nvGrpSpPr>
        <p:grpSpPr bwMode="auto">
          <a:xfrm>
            <a:off x="0" y="2438400"/>
            <a:ext cx="9009063" cy="1052513"/>
            <a:chOff x="0" y="1536"/>
            <a:chExt cx="5675" cy="663"/>
          </a:xfrm>
        </p:grpSpPr>
        <p:grpSp>
          <p:nvGrpSpPr>
            <p:cNvPr id="73731" name="Group 3"/>
            <p:cNvGrpSpPr>
              <a:grpSpLocks/>
            </p:cNvGrpSpPr>
            <p:nvPr/>
          </p:nvGrpSpPr>
          <p:grpSpPr bwMode="auto">
            <a:xfrm>
              <a:off x="183" y="1604"/>
              <a:ext cx="448" cy="299"/>
              <a:chOff x="720" y="336"/>
              <a:chExt cx="624" cy="432"/>
            </a:xfrm>
          </p:grpSpPr>
          <p:sp>
            <p:nvSpPr>
              <p:cNvPr id="7373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MX"/>
              </a:p>
            </p:txBody>
          </p:sp>
          <p:sp>
            <p:nvSpPr>
              <p:cNvPr id="7373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MX"/>
              </a:p>
            </p:txBody>
          </p:sp>
        </p:grpSp>
        <p:grpSp>
          <p:nvGrpSpPr>
            <p:cNvPr id="73734" name="Group 6"/>
            <p:cNvGrpSpPr>
              <a:grpSpLocks/>
            </p:cNvGrpSpPr>
            <p:nvPr/>
          </p:nvGrpSpPr>
          <p:grpSpPr bwMode="auto">
            <a:xfrm>
              <a:off x="261" y="1870"/>
              <a:ext cx="465" cy="299"/>
              <a:chOff x="912" y="2640"/>
              <a:chExt cx="672" cy="432"/>
            </a:xfrm>
          </p:grpSpPr>
          <p:sp>
            <p:nvSpPr>
              <p:cNvPr id="7373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MX"/>
              </a:p>
            </p:txBody>
          </p:sp>
          <p:sp>
            <p:nvSpPr>
              <p:cNvPr id="7373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MX"/>
              </a:p>
            </p:txBody>
          </p:sp>
        </p:grpSp>
        <p:sp>
          <p:nvSpPr>
            <p:cNvPr id="7373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MX"/>
            </a:p>
          </p:txBody>
        </p:sp>
        <p:sp>
          <p:nvSpPr>
            <p:cNvPr id="7373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MX"/>
            </a:p>
          </p:txBody>
        </p:sp>
        <p:sp>
          <p:nvSpPr>
            <p:cNvPr id="7373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MX"/>
            </a:p>
          </p:txBody>
        </p:sp>
      </p:grpSp>
      <p:sp>
        <p:nvSpPr>
          <p:cNvPr id="73740"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7374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7374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7374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7374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6951691E-2460-4668-B69A-05ED26A7FF3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F2FFE55-F49D-4043-B45C-4AB311FC5ABB}"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FA1C0CF-FA4B-41E6-B2C9-789D979040CF}"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1182688" y="2017713"/>
            <a:ext cx="7772400" cy="4114800"/>
          </a:xfrm>
        </p:spPr>
        <p:txBody>
          <a:bodyPr/>
          <a:lstStyle/>
          <a:p>
            <a:endParaRPr lang="es-MX"/>
          </a:p>
        </p:txBody>
      </p:sp>
      <p:sp>
        <p:nvSpPr>
          <p:cNvPr id="4" name="3 Marcador de fecha"/>
          <p:cNvSpPr>
            <a:spLocks noGrp="1"/>
          </p:cNvSpPr>
          <p:nvPr>
            <p:ph type="dt" sz="half" idx="10"/>
          </p:nvPr>
        </p:nvSpPr>
        <p:spPr>
          <a:xfrm>
            <a:off x="1162050" y="6243638"/>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657600" y="6243638"/>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042150" y="6243638"/>
            <a:ext cx="1905000" cy="457200"/>
          </a:xfrm>
        </p:spPr>
        <p:txBody>
          <a:bodyPr/>
          <a:lstStyle>
            <a:lvl1pPr>
              <a:defRPr/>
            </a:lvl1pPr>
          </a:lstStyle>
          <a:p>
            <a:fld id="{500731A1-E320-408C-9158-ABBA10D0CC1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81059C4-7618-43F7-9E38-60A96424D5A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392DBB9-4D9A-4FB1-B62D-7382F0A4C8E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C233FEB-C9BC-4D59-A6BA-0E52B6FC37E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91B79F5-F7AD-4A23-898F-AC14F374035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98CC2E4-D38F-4E1D-A3E3-1E1A047A2640}"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AE424094-C906-4A86-9288-1138C74CD56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2EB6F65-BA07-4316-B22C-FB2F7FBADBC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1365F3E-775B-434E-B01B-7D871E70D0D3}"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s-MX" sz="2400"/>
          </a:p>
        </p:txBody>
      </p:sp>
      <p:sp>
        <p:nvSpPr>
          <p:cNvPr id="7270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0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s-MX" sz="2400"/>
          </a:p>
        </p:txBody>
      </p:sp>
      <p:sp>
        <p:nvSpPr>
          <p:cNvPr id="7270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1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s-MX" sz="2400"/>
          </a:p>
        </p:txBody>
      </p:sp>
      <p:sp>
        <p:nvSpPr>
          <p:cNvPr id="7271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s-MX" sz="2400"/>
          </a:p>
        </p:txBody>
      </p:sp>
      <p:sp>
        <p:nvSpPr>
          <p:cNvPr id="7271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1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7271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271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7271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7271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91DACBCC-42B8-424B-8D06-A64810166E40}"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economia.gob.m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siicex.gob.mx/portalSiicex/SICETECA/Decretos/Programas/Drawback/drawbackw.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files.gossler.com.mx/sandbox/groups/bibliotecaparaclientes/wiki/28bc1/attachments/e1748/Bolet%C3%ADn%20Devoluci%C3%B3n%20de%20impuestos%20de%20Com%20Ext.pdf?sessionID=963069f2637d150e119792cffd469af99403e809"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promexico.gob.mx/" TargetMode="External"/><Relationship Id="rId2" Type="http://schemas.openxmlformats.org/officeDocument/2006/relationships/hyperlink" Target="http://www.economia.gob.m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
        <p:nvSpPr>
          <p:cNvPr id="7" name="Rectangle 9"/>
          <p:cNvSpPr>
            <a:spLocks noChangeArrowheads="1"/>
          </p:cNvSpPr>
          <p:nvPr/>
        </p:nvSpPr>
        <p:spPr bwMode="auto">
          <a:xfrm>
            <a:off x="693736" y="4221088"/>
            <a:ext cx="7982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smtClean="0">
                <a:solidFill>
                  <a:srgbClr val="660033"/>
                </a:solidFill>
                <a:effectLst>
                  <a:outerShdw blurRad="38100" dist="38100" dir="2700000" algn="tl">
                    <a:srgbClr val="000000">
                      <a:alpha val="43137"/>
                    </a:srgbClr>
                  </a:outerShdw>
                </a:effectLst>
              </a:rPr>
              <a:t>Devolución </a:t>
            </a:r>
            <a:r>
              <a:rPr lang="es-MX" altLang="es-MX" sz="2800" b="1" dirty="0">
                <a:solidFill>
                  <a:srgbClr val="660033"/>
                </a:solidFill>
                <a:effectLst>
                  <a:outerShdw blurRad="38100" dist="38100" dir="2700000" algn="tl">
                    <a:srgbClr val="000000">
                      <a:alpha val="43137"/>
                    </a:srgbClr>
                  </a:outerShdw>
                </a:effectLst>
              </a:rPr>
              <a:t>del impuesto general de i</a:t>
            </a:r>
            <a:r>
              <a:rPr lang="es-MX" altLang="es-MX" sz="2800" b="1" dirty="0" smtClean="0">
                <a:solidFill>
                  <a:srgbClr val="660033"/>
                </a:solidFill>
                <a:effectLst>
                  <a:outerShdw blurRad="38100" dist="38100" dir="2700000" algn="tl">
                    <a:srgbClr val="000000">
                      <a:alpha val="43137"/>
                    </a:srgbClr>
                  </a:outerShdw>
                </a:effectLst>
              </a:rPr>
              <a:t>mportación. Programa DRAWBACK</a:t>
            </a:r>
            <a:endParaRPr lang="es-MX" altLang="es-MX" sz="2800" b="1" dirty="0">
              <a:solidFill>
                <a:srgbClr val="660033"/>
              </a:solidFill>
              <a:effectLst>
                <a:outerShdw blurRad="38100" dist="38100" dir="2700000" algn="tl">
                  <a:srgbClr val="000000">
                    <a:alpha val="43137"/>
                  </a:srgbClr>
                </a:outerShdw>
              </a:effectLst>
            </a:endParaRPr>
          </a:p>
        </p:txBody>
      </p:sp>
      <p:sp>
        <p:nvSpPr>
          <p:cNvPr id="8" name="Rectangle 7"/>
          <p:cNvSpPr>
            <a:spLocks noChangeArrowheads="1"/>
          </p:cNvSpPr>
          <p:nvPr/>
        </p:nvSpPr>
        <p:spPr bwMode="auto">
          <a:xfrm>
            <a:off x="970584" y="5733256"/>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4" name="Rectangle 7"/>
          <p:cNvSpPr>
            <a:spLocks noChangeArrowheads="1"/>
          </p:cNvSpPr>
          <p:nvPr/>
        </p:nvSpPr>
        <p:spPr bwMode="auto">
          <a:xfrm>
            <a:off x="6084168" y="6156012"/>
            <a:ext cx="27363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a:t>5</a:t>
            </a:r>
            <a:r>
              <a:rPr lang="es-CO" altLang="es-MX" sz="1800" b="1" dirty="0" smtClean="0"/>
              <a:t> de Agosto de 2015</a:t>
            </a:r>
            <a:endParaRPr lang="es-MX" altLang="es-MX" sz="1800" b="1" dirty="0"/>
          </a:p>
        </p:txBody>
      </p:sp>
    </p:spTree>
    <p:extLst>
      <p:ext uri="{BB962C8B-B14F-4D97-AF65-F5344CB8AC3E}">
        <p14:creationId xmlns:p14="http://schemas.microsoft.com/office/powerpoint/2010/main" val="3226293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Objetivo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30243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El Programa de devolución de impuestos de Importación a los Exportadores (DRAWBACK) es un instrumento de </a:t>
            </a:r>
            <a:r>
              <a:rPr lang="es-MX" sz="2200" kern="0" dirty="0" smtClean="0">
                <a:latin typeface="Century Gothic" pitchFamily="34" charset="0"/>
              </a:rPr>
              <a:t>fomento a </a:t>
            </a:r>
            <a:r>
              <a:rPr lang="es-MX" sz="2200" kern="0" dirty="0">
                <a:latin typeface="Century Gothic" pitchFamily="34" charset="0"/>
              </a:rPr>
              <a:t>las exportaciones, mediante el cual se </a:t>
            </a:r>
            <a:r>
              <a:rPr lang="es-MX" sz="2400" b="1" kern="0" dirty="0">
                <a:solidFill>
                  <a:srgbClr val="00B0F0"/>
                </a:solidFill>
                <a:latin typeface="Century Gothic" pitchFamily="34" charset="0"/>
              </a:rPr>
              <a:t>reintegra a los exportadores el impuesto general de importación </a:t>
            </a:r>
            <a:r>
              <a:rPr lang="es-MX" sz="2200" kern="0" dirty="0">
                <a:latin typeface="Century Gothic" pitchFamily="34" charset="0"/>
              </a:rPr>
              <a:t>pagado por </a:t>
            </a:r>
            <a:r>
              <a:rPr lang="es-MX" sz="2200" kern="0" dirty="0" smtClean="0">
                <a:latin typeface="Century Gothic" pitchFamily="34" charset="0"/>
              </a:rPr>
              <a:t>la importación </a:t>
            </a:r>
            <a:r>
              <a:rPr lang="es-MX" sz="2200" kern="0" dirty="0">
                <a:latin typeface="Century Gothic" pitchFamily="34" charset="0"/>
              </a:rPr>
              <a:t>de bienes o insumos incorporados a productos exportados o bien para mercancías que se retornan en </a:t>
            </a:r>
            <a:r>
              <a:rPr lang="es-MX" sz="2200" kern="0" dirty="0" smtClean="0">
                <a:latin typeface="Century Gothic" pitchFamily="34" charset="0"/>
              </a:rPr>
              <a:t>el mismo </a:t>
            </a:r>
            <a:r>
              <a:rPr lang="es-MX" sz="2200" kern="0" dirty="0">
                <a:latin typeface="Century Gothic" pitchFamily="34" charset="0"/>
              </a:rPr>
              <a:t>estado en que fueron importadas y para mercancías importadas para su reparación.</a:t>
            </a:r>
            <a:endParaRPr lang="es-MX" sz="2200" kern="0" dirty="0" smtClean="0">
              <a:latin typeface="Century Gothic" pitchFamily="34" charset="0"/>
            </a:endParaRPr>
          </a:p>
        </p:txBody>
      </p:sp>
    </p:spTree>
    <p:extLst>
      <p:ext uri="{BB962C8B-B14F-4D97-AF65-F5344CB8AC3E}">
        <p14:creationId xmlns:p14="http://schemas.microsoft.com/office/powerpoint/2010/main" val="2324845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Beneficiarios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12469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500" b="1" kern="0" dirty="0">
                <a:solidFill>
                  <a:srgbClr val="7030A0"/>
                </a:solidFill>
                <a:latin typeface="Century Gothic" pitchFamily="34" charset="0"/>
              </a:rPr>
              <a:t>Personas morales </a:t>
            </a:r>
            <a:r>
              <a:rPr lang="es-MX" sz="2200" kern="0" dirty="0">
                <a:latin typeface="Century Gothic" pitchFamily="34" charset="0"/>
              </a:rPr>
              <a:t>establecidas en el país que realicen directa o indirectamente </a:t>
            </a:r>
            <a:r>
              <a:rPr lang="es-MX" sz="2500" b="1" kern="0" dirty="0">
                <a:solidFill>
                  <a:schemeClr val="accent5">
                    <a:lumMod val="50000"/>
                  </a:schemeClr>
                </a:solidFill>
                <a:latin typeface="Century Gothic" pitchFamily="34" charset="0"/>
              </a:rPr>
              <a:t>exportaciones definitivas </a:t>
            </a:r>
            <a:r>
              <a:rPr lang="es-MX" sz="2200" kern="0" dirty="0">
                <a:latin typeface="Century Gothic" pitchFamily="34" charset="0"/>
              </a:rPr>
              <a:t>de mercancías.</a:t>
            </a:r>
            <a:endParaRPr lang="es-MX" sz="2200" kern="0" dirty="0" smtClean="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1066" y="3307804"/>
            <a:ext cx="2762250" cy="2857500"/>
          </a:xfrm>
          <a:prstGeom prst="rect">
            <a:avLst/>
          </a:prstGeom>
        </p:spPr>
      </p:pic>
    </p:spTree>
    <p:extLst>
      <p:ext uri="{BB962C8B-B14F-4D97-AF65-F5344CB8AC3E}">
        <p14:creationId xmlns:p14="http://schemas.microsoft.com/office/powerpoint/2010/main" val="1741243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Características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6642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Otorga a las empresas la posibilidad de recuperar el impuesto general de importación pagado, por insumos o </a:t>
            </a:r>
            <a:r>
              <a:rPr lang="es-MX" sz="2200" kern="0" dirty="0" smtClean="0">
                <a:latin typeface="Century Gothic" pitchFamily="34" charset="0"/>
              </a:rPr>
              <a:t>bienes incorporados </a:t>
            </a:r>
            <a:r>
              <a:rPr lang="es-MX" sz="2200" kern="0" dirty="0">
                <a:latin typeface="Century Gothic" pitchFamily="34" charset="0"/>
              </a:rPr>
              <a:t>a productos exportados o bien por mercancías que se retornan en el mismo estado en que se importaron </a:t>
            </a:r>
            <a:r>
              <a:rPr lang="es-MX" sz="2200" kern="0" dirty="0" smtClean="0">
                <a:latin typeface="Century Gothic" pitchFamily="34" charset="0"/>
              </a:rPr>
              <a:t>o por </a:t>
            </a:r>
            <a:r>
              <a:rPr lang="es-MX" sz="2200" kern="0" dirty="0">
                <a:latin typeface="Century Gothic" pitchFamily="34" charset="0"/>
              </a:rPr>
              <a:t>su importación para reparación. </a:t>
            </a:r>
            <a:r>
              <a:rPr lang="es-MX" sz="2200" b="1" kern="0" dirty="0">
                <a:solidFill>
                  <a:srgbClr val="00B050"/>
                </a:solidFill>
                <a:latin typeface="Century Gothic" pitchFamily="34" charset="0"/>
              </a:rPr>
              <a:t>La devolución se realiza actualizando el </a:t>
            </a:r>
            <a:r>
              <a:rPr lang="es-MX" sz="2800" b="1" kern="0" dirty="0">
                <a:solidFill>
                  <a:srgbClr val="00B050"/>
                </a:solidFill>
                <a:latin typeface="Century Gothic" pitchFamily="34" charset="0"/>
              </a:rPr>
              <a:t>tipo de cambio</a:t>
            </a:r>
            <a:r>
              <a:rPr lang="es-MX" sz="2200" b="1" kern="0" dirty="0">
                <a:solidFill>
                  <a:srgbClr val="00B050"/>
                </a:solidFill>
                <a:latin typeface="Century Gothic" pitchFamily="34" charset="0"/>
              </a:rPr>
              <a:t> a la fecha de la </a:t>
            </a:r>
            <a:r>
              <a:rPr lang="es-MX" sz="2200" b="1" kern="0" dirty="0" smtClean="0">
                <a:solidFill>
                  <a:srgbClr val="00B050"/>
                </a:solidFill>
                <a:latin typeface="Century Gothic" pitchFamily="34" charset="0"/>
              </a:rPr>
              <a:t>aprobación de la solicitud</a:t>
            </a:r>
            <a:r>
              <a:rPr lang="es-MX" sz="2200" kern="0" dirty="0" smtClean="0">
                <a:latin typeface="Century Gothic" pitchFamily="34" charset="0"/>
              </a:rPr>
              <a:t>.</a:t>
            </a:r>
          </a:p>
        </p:txBody>
      </p:sp>
      <p:pic>
        <p:nvPicPr>
          <p:cNvPr id="2" name="Imagen 1"/>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219450" y="4551387"/>
            <a:ext cx="2705100" cy="1685925"/>
          </a:xfrm>
          <a:prstGeom prst="rect">
            <a:avLst/>
          </a:prstGeom>
        </p:spPr>
      </p:pic>
    </p:spTree>
    <p:extLst>
      <p:ext uri="{BB962C8B-B14F-4D97-AF65-F5344CB8AC3E}">
        <p14:creationId xmlns:p14="http://schemas.microsoft.com/office/powerpoint/2010/main" val="779011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Interesante</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3275856" y="2564904"/>
            <a:ext cx="5544616" cy="3240360"/>
          </a:xfrm>
          <a:prstGeom prst="rect">
            <a:avLst/>
          </a:prstGeom>
          <a:solidFill>
            <a:srgbClr val="FFFF00"/>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800" kern="0" dirty="0">
                <a:latin typeface="Century Gothic" pitchFamily="34" charset="0"/>
              </a:rPr>
              <a:t>Este programa </a:t>
            </a:r>
            <a:r>
              <a:rPr lang="es-MX" sz="2800" b="1" kern="0" dirty="0">
                <a:solidFill>
                  <a:srgbClr val="002060"/>
                </a:solidFill>
                <a:latin typeface="Century Gothic" pitchFamily="34" charset="0"/>
              </a:rPr>
              <a:t>no exige un monto determinado </a:t>
            </a:r>
            <a:r>
              <a:rPr lang="es-MX" sz="2800" kern="0" dirty="0">
                <a:latin typeface="Century Gothic" pitchFamily="34" charset="0"/>
              </a:rPr>
              <a:t>de exportaciones anuales para acogerse a sus beneficios, ni </a:t>
            </a:r>
            <a:r>
              <a:rPr lang="es-MX" sz="2800" b="1" kern="0" dirty="0">
                <a:solidFill>
                  <a:srgbClr val="C00000"/>
                </a:solidFill>
                <a:latin typeface="Century Gothic" pitchFamily="34" charset="0"/>
              </a:rPr>
              <a:t>tampoco </a:t>
            </a:r>
            <a:r>
              <a:rPr lang="es-MX" sz="2800" b="1" kern="0" dirty="0" smtClean="0">
                <a:solidFill>
                  <a:srgbClr val="C00000"/>
                </a:solidFill>
                <a:latin typeface="Century Gothic" pitchFamily="34" charset="0"/>
              </a:rPr>
              <a:t>es necesario </a:t>
            </a:r>
            <a:r>
              <a:rPr lang="es-MX" sz="2800" b="1" kern="0" dirty="0">
                <a:solidFill>
                  <a:srgbClr val="C00000"/>
                </a:solidFill>
                <a:latin typeface="Century Gothic" pitchFamily="34" charset="0"/>
              </a:rPr>
              <a:t>presentar </a:t>
            </a:r>
            <a:r>
              <a:rPr lang="es-MX" sz="2800" b="1" kern="0" dirty="0" smtClean="0">
                <a:solidFill>
                  <a:srgbClr val="C00000"/>
                </a:solidFill>
                <a:latin typeface="Century Gothic" pitchFamily="34" charset="0"/>
              </a:rPr>
              <a:t>reportes</a:t>
            </a:r>
            <a:r>
              <a:rPr lang="es-MX" sz="2800" kern="0" dirty="0" smtClean="0">
                <a:latin typeface="Century Gothic" pitchFamily="34" charset="0"/>
              </a:rPr>
              <a:t>.</a:t>
            </a:r>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3000164"/>
            <a:ext cx="2286000" cy="1905000"/>
          </a:xfrm>
          <a:prstGeom prst="rect">
            <a:avLst/>
          </a:prstGeom>
        </p:spPr>
      </p:pic>
    </p:spTree>
    <p:extLst>
      <p:ext uri="{BB962C8B-B14F-4D97-AF65-F5344CB8AC3E}">
        <p14:creationId xmlns:p14="http://schemas.microsoft.com/office/powerpoint/2010/main" val="3980055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Inscripción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3744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La solicitud deberá ser llenada en el programa DRAWBACK. EXE, que puede obtenerse en la pagina </a:t>
            </a:r>
            <a:r>
              <a:rPr lang="es-MX" sz="2200" kern="0" dirty="0" smtClean="0">
                <a:latin typeface="Century Gothic" pitchFamily="34" charset="0"/>
                <a:hlinkClick r:id="rId3"/>
              </a:rPr>
              <a:t>www.economia.gob.mx</a:t>
            </a:r>
            <a:r>
              <a:rPr lang="es-MX" sz="2200" kern="0" dirty="0" smtClean="0">
                <a:latin typeface="Century Gothic" pitchFamily="34" charset="0"/>
              </a:rPr>
              <a:t> en </a:t>
            </a:r>
            <a:r>
              <a:rPr lang="es-MX" sz="2200" kern="0" dirty="0">
                <a:latin typeface="Century Gothic" pitchFamily="34" charset="0"/>
              </a:rPr>
              <a:t>el modulo de discos de captura o directamente en las ventanillas de atención al público de la Secretaría de </a:t>
            </a:r>
            <a:r>
              <a:rPr lang="es-MX" sz="2200" kern="0" dirty="0" smtClean="0">
                <a:latin typeface="Century Gothic" pitchFamily="34" charset="0"/>
              </a:rPr>
              <a:t>Economía, presentando </a:t>
            </a:r>
            <a:r>
              <a:rPr lang="es-MX" sz="2200" kern="0" dirty="0">
                <a:latin typeface="Century Gothic" pitchFamily="34" charset="0"/>
              </a:rPr>
              <a:t>tres discos magnéticos de 3.5 de alta densidad, en los cuales será gravado el programa</a:t>
            </a:r>
            <a:r>
              <a:rPr lang="es-MX" sz="2200" kern="0" dirty="0" smtClean="0">
                <a:latin typeface="Century Gothic" pitchFamily="34" charset="0"/>
              </a:rPr>
              <a:t>.</a:t>
            </a:r>
          </a:p>
          <a:p>
            <a:pPr marL="0" indent="0" algn="just">
              <a:buNone/>
            </a:pPr>
            <a:endParaRPr lang="es-MX" sz="2200" kern="0" dirty="0" smtClean="0">
              <a:latin typeface="Century Gothic" pitchFamily="34" charset="0"/>
            </a:endParaRPr>
          </a:p>
          <a:p>
            <a:pPr marL="0" indent="0" algn="just">
              <a:buNone/>
            </a:pPr>
            <a:r>
              <a:rPr lang="es-MX" sz="2200" b="1" kern="0" dirty="0" smtClean="0">
                <a:solidFill>
                  <a:srgbClr val="FF0000"/>
                </a:solidFill>
                <a:latin typeface="Century Gothic" pitchFamily="34" charset="0"/>
              </a:rPr>
              <a:t>Para la instalación se requiere ¡Windows 98!</a:t>
            </a:r>
          </a:p>
        </p:txBody>
      </p:sp>
    </p:spTree>
    <p:extLst>
      <p:ext uri="{BB962C8B-B14F-4D97-AF65-F5344CB8AC3E}">
        <p14:creationId xmlns:p14="http://schemas.microsoft.com/office/powerpoint/2010/main" val="2578218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Formatos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180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smtClean="0">
                <a:latin typeface="Century Gothic" pitchFamily="34" charset="0"/>
              </a:rPr>
              <a:t>Los formatos en físico se pueden descargar desde el sitio:</a:t>
            </a:r>
          </a:p>
          <a:p>
            <a:pPr marL="0" indent="0" algn="just">
              <a:buNone/>
            </a:pPr>
            <a:endParaRPr lang="es-MX" sz="2200" kern="0" dirty="0" smtClean="0">
              <a:latin typeface="Century Gothic" pitchFamily="34" charset="0"/>
            </a:endParaRPr>
          </a:p>
          <a:p>
            <a:pPr marL="0" indent="0" algn="just">
              <a:buNone/>
            </a:pPr>
            <a:r>
              <a:rPr lang="es-MX" sz="2200" kern="0" dirty="0">
                <a:solidFill>
                  <a:srgbClr val="002060"/>
                </a:solidFill>
                <a:latin typeface="Century Gothic" pitchFamily="34" charset="0"/>
                <a:hlinkClick r:id="rId3"/>
              </a:rPr>
              <a:t>http://</a:t>
            </a:r>
            <a:r>
              <a:rPr lang="es-MX" sz="2200" kern="0" dirty="0" smtClean="0">
                <a:solidFill>
                  <a:srgbClr val="002060"/>
                </a:solidFill>
                <a:latin typeface="Century Gothic" pitchFamily="34" charset="0"/>
                <a:hlinkClick r:id="rId3"/>
              </a:rPr>
              <a:t>www.siicex.gob.mx/portalSiicex/SICETECA/Decretos/Programas/Drawback/drawbackw.htm</a:t>
            </a:r>
            <a:endParaRPr lang="es-MX" sz="2200" kern="0" dirty="0" smtClean="0">
              <a:solidFill>
                <a:srgbClr val="002060"/>
              </a:solidFill>
              <a:latin typeface="Century Gothic" pitchFamily="34" charset="0"/>
            </a:endParaRPr>
          </a:p>
          <a:p>
            <a:pPr marL="0" indent="0" algn="just">
              <a:buNone/>
            </a:pPr>
            <a:endParaRPr lang="es-MX" sz="2200" kern="0" dirty="0" smtClean="0">
              <a:solidFill>
                <a:srgbClr val="002060"/>
              </a:solidFill>
              <a:latin typeface="Century Gothic" pitchFamily="34" charset="0"/>
            </a:endParaRPr>
          </a:p>
        </p:txBody>
      </p:sp>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4550" y="4149080"/>
            <a:ext cx="4914900" cy="1647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0443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MX" sz="2800" dirty="0">
                <a:solidFill>
                  <a:srgbClr val="660033"/>
                </a:solidFill>
                <a:effectLst>
                  <a:outerShdw blurRad="38100" dist="38100" dir="2700000" algn="tl">
                    <a:srgbClr val="000000">
                      <a:alpha val="43137"/>
                    </a:srgbClr>
                  </a:outerShdw>
                </a:effectLst>
                <a:latin typeface="Century Gothic" pitchFamily="34" charset="0"/>
              </a:rPr>
              <a:t>Requisitos para que los exportadores</a:t>
            </a:r>
            <a:br>
              <a:rPr lang="es-MX" sz="2800" dirty="0">
                <a:solidFill>
                  <a:srgbClr val="660033"/>
                </a:solidFill>
                <a:effectLst>
                  <a:outerShdw blurRad="38100" dist="38100" dir="2700000" algn="tl">
                    <a:srgbClr val="000000">
                      <a:alpha val="43137"/>
                    </a:srgbClr>
                  </a:outerShdw>
                </a:effectLst>
                <a:latin typeface="Century Gothic" pitchFamily="34" charset="0"/>
              </a:rPr>
            </a:br>
            <a:r>
              <a:rPr lang="es-MX" sz="2800" dirty="0">
                <a:solidFill>
                  <a:srgbClr val="660033"/>
                </a:solidFill>
                <a:effectLst>
                  <a:outerShdw blurRad="38100" dist="38100" dir="2700000" algn="tl">
                    <a:srgbClr val="000000">
                      <a:alpha val="43137"/>
                    </a:srgbClr>
                  </a:outerShdw>
                </a:effectLst>
                <a:latin typeface="Century Gothic" pitchFamily="34" charset="0"/>
              </a:rPr>
              <a:t>obtengan la </a:t>
            </a:r>
            <a:r>
              <a:rPr lang="es-MX" sz="2800" dirty="0" smtClean="0">
                <a:solidFill>
                  <a:srgbClr val="660033"/>
                </a:solidFill>
                <a:effectLst>
                  <a:outerShdw blurRad="38100" dist="38100" dir="2700000" algn="tl">
                    <a:srgbClr val="000000">
                      <a:alpha val="43137"/>
                    </a:srgbClr>
                  </a:outerShdw>
                </a:effectLst>
                <a:latin typeface="Century Gothic" pitchFamily="34" charset="0"/>
              </a:rPr>
              <a:t>devolución.</a:t>
            </a:r>
            <a:endParaRPr lang="es-ES" sz="28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5202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514350" indent="-514350" algn="just">
              <a:buClrTx/>
              <a:buSzPct val="70000"/>
              <a:buFont typeface="+mj-lt"/>
              <a:buAutoNum type="romanUcPeriod"/>
            </a:pPr>
            <a:r>
              <a:rPr lang="es-MX" sz="2400" kern="0" dirty="0">
                <a:latin typeface="Century Gothic" pitchFamily="34" charset="0"/>
              </a:rPr>
              <a:t>Presentar ante la Secretaría la </a:t>
            </a:r>
            <a:r>
              <a:rPr lang="es-MX" sz="2400" kern="0" dirty="0" smtClean="0">
                <a:latin typeface="Century Gothic" pitchFamily="34" charset="0"/>
              </a:rPr>
              <a:t>solicitud correspondiente.</a:t>
            </a:r>
          </a:p>
          <a:p>
            <a:pPr marL="514350" indent="-514350" algn="just">
              <a:buClrTx/>
              <a:buSzPct val="70000"/>
              <a:buFont typeface="+mj-lt"/>
              <a:buAutoNum type="romanUcPeriod"/>
            </a:pPr>
            <a:endParaRPr lang="es-MX" sz="1600" kern="0" dirty="0">
              <a:latin typeface="Century Gothic" pitchFamily="34" charset="0"/>
            </a:endParaRPr>
          </a:p>
          <a:p>
            <a:pPr marL="514350" indent="-514350" algn="just">
              <a:buClrTx/>
              <a:buSzPct val="70000"/>
              <a:buFont typeface="+mj-lt"/>
              <a:buAutoNum type="romanUcPeriod"/>
            </a:pPr>
            <a:r>
              <a:rPr lang="es-MX" sz="2400" kern="0" dirty="0" smtClean="0">
                <a:latin typeface="Century Gothic" pitchFamily="34" charset="0"/>
              </a:rPr>
              <a:t>Anexar </a:t>
            </a:r>
            <a:r>
              <a:rPr lang="es-MX" sz="2400" kern="0" dirty="0">
                <a:latin typeface="Century Gothic" pitchFamily="34" charset="0"/>
              </a:rPr>
              <a:t>a la solicitud, copia de </a:t>
            </a:r>
            <a:r>
              <a:rPr lang="es-MX" sz="2400" kern="0" dirty="0" smtClean="0">
                <a:latin typeface="Century Gothic" pitchFamily="34" charset="0"/>
              </a:rPr>
              <a:t>la documentación </a:t>
            </a:r>
            <a:r>
              <a:rPr lang="es-MX" sz="2400" kern="0" dirty="0">
                <a:latin typeface="Century Gothic" pitchFamily="34" charset="0"/>
              </a:rPr>
              <a:t>que ampare </a:t>
            </a:r>
            <a:r>
              <a:rPr lang="es-MX" sz="2400" kern="0" dirty="0" smtClean="0">
                <a:latin typeface="Century Gothic" pitchFamily="34" charset="0"/>
              </a:rPr>
              <a:t>las mercancías </a:t>
            </a:r>
            <a:r>
              <a:rPr lang="es-MX" sz="2400" kern="0" dirty="0">
                <a:latin typeface="Century Gothic" pitchFamily="34" charset="0"/>
              </a:rPr>
              <a:t>por las cuales se requiere </a:t>
            </a:r>
            <a:r>
              <a:rPr lang="es-MX" sz="2400" kern="0" dirty="0" smtClean="0">
                <a:latin typeface="Century Gothic" pitchFamily="34" charset="0"/>
              </a:rPr>
              <a:t>la devolución.</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9306" y="4252084"/>
            <a:ext cx="2465388" cy="2465386"/>
          </a:xfrm>
          <a:prstGeom prst="rect">
            <a:avLst/>
          </a:prstGeom>
        </p:spPr>
      </p:pic>
    </p:spTree>
    <p:extLst>
      <p:ext uri="{BB962C8B-B14F-4D97-AF65-F5344CB8AC3E}">
        <p14:creationId xmlns:p14="http://schemas.microsoft.com/office/powerpoint/2010/main" val="35700650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Documentación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0162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Cabe señalar </a:t>
            </a:r>
            <a:r>
              <a:rPr lang="es-MX" sz="2200" kern="0" dirty="0" smtClean="0">
                <a:latin typeface="Century Gothic" pitchFamily="34" charset="0"/>
              </a:rPr>
              <a:t>que para </a:t>
            </a:r>
            <a:r>
              <a:rPr lang="es-MX" sz="2200" kern="0" dirty="0">
                <a:latin typeface="Century Gothic" pitchFamily="34" charset="0"/>
              </a:rPr>
              <a:t>que proceda la solicitud </a:t>
            </a:r>
            <a:r>
              <a:rPr lang="es-MX" sz="2200" kern="0" dirty="0" smtClean="0">
                <a:latin typeface="Century Gothic" pitchFamily="34" charset="0"/>
              </a:rPr>
              <a:t>de devolución </a:t>
            </a:r>
            <a:r>
              <a:rPr lang="es-MX" sz="2200" kern="0" dirty="0">
                <a:latin typeface="Century Gothic" pitchFamily="34" charset="0"/>
              </a:rPr>
              <a:t>del </a:t>
            </a:r>
            <a:r>
              <a:rPr lang="es-MX" sz="2200" b="1" kern="0" dirty="0">
                <a:latin typeface="Century Gothic" pitchFamily="34" charset="0"/>
              </a:rPr>
              <a:t>IGI</a:t>
            </a:r>
            <a:r>
              <a:rPr lang="es-MX" sz="2200" kern="0" dirty="0">
                <a:latin typeface="Century Gothic" pitchFamily="34" charset="0"/>
              </a:rPr>
              <a:t> </a:t>
            </a:r>
            <a:r>
              <a:rPr lang="es-MX" sz="2200" kern="0" dirty="0" smtClean="0">
                <a:latin typeface="Century Gothic" pitchFamily="34" charset="0"/>
              </a:rPr>
              <a:t>pagado, deberá presentarse dentro </a:t>
            </a:r>
            <a:r>
              <a:rPr lang="es-MX" sz="2200" kern="0" dirty="0">
                <a:latin typeface="Century Gothic" pitchFamily="34" charset="0"/>
              </a:rPr>
              <a:t>de </a:t>
            </a:r>
            <a:r>
              <a:rPr lang="es-MX" sz="2200" kern="0" dirty="0" smtClean="0">
                <a:latin typeface="Century Gothic" pitchFamily="34" charset="0"/>
              </a:rPr>
              <a:t>los </a:t>
            </a:r>
            <a:r>
              <a:rPr lang="es-MX" sz="2400" b="1" kern="0" dirty="0" smtClean="0">
                <a:solidFill>
                  <a:srgbClr val="00B050"/>
                </a:solidFill>
                <a:latin typeface="Century Gothic" pitchFamily="34" charset="0"/>
              </a:rPr>
              <a:t>noventa </a:t>
            </a:r>
            <a:r>
              <a:rPr lang="es-MX" sz="2400" b="1" kern="0" dirty="0">
                <a:solidFill>
                  <a:srgbClr val="00B050"/>
                </a:solidFill>
                <a:latin typeface="Century Gothic" pitchFamily="34" charset="0"/>
              </a:rPr>
              <a:t>días </a:t>
            </a:r>
            <a:r>
              <a:rPr lang="es-MX" sz="2400" b="1" kern="0" dirty="0" smtClean="0">
                <a:solidFill>
                  <a:srgbClr val="00B050"/>
                </a:solidFill>
                <a:latin typeface="Century Gothic" pitchFamily="34" charset="0"/>
              </a:rPr>
              <a:t>hábiles </a:t>
            </a:r>
            <a:r>
              <a:rPr lang="es-MX" sz="2200" kern="0" dirty="0" smtClean="0">
                <a:latin typeface="Century Gothic" pitchFamily="34" charset="0"/>
              </a:rPr>
              <a:t>siguientes al día </a:t>
            </a:r>
            <a:r>
              <a:rPr lang="es-MX" sz="2200" kern="0" dirty="0">
                <a:latin typeface="Century Gothic" pitchFamily="34" charset="0"/>
              </a:rPr>
              <a:t>en que se haya realizado la </a:t>
            </a:r>
            <a:r>
              <a:rPr lang="es-MX" sz="2200" kern="0" dirty="0" smtClean="0">
                <a:latin typeface="Century Gothic" pitchFamily="34" charset="0"/>
              </a:rPr>
              <a:t>exportación, y dentro </a:t>
            </a:r>
            <a:r>
              <a:rPr lang="es-MX" sz="2200" kern="0" dirty="0">
                <a:latin typeface="Century Gothic" pitchFamily="34" charset="0"/>
              </a:rPr>
              <a:t>de </a:t>
            </a:r>
            <a:r>
              <a:rPr lang="es-MX" sz="2200" kern="0" dirty="0" smtClean="0">
                <a:latin typeface="Century Gothic" pitchFamily="34" charset="0"/>
              </a:rPr>
              <a:t>los </a:t>
            </a:r>
            <a:r>
              <a:rPr lang="es-MX" sz="2400" b="1" kern="0" dirty="0" smtClean="0">
                <a:solidFill>
                  <a:srgbClr val="00B0F0"/>
                </a:solidFill>
                <a:latin typeface="Century Gothic" pitchFamily="34" charset="0"/>
              </a:rPr>
              <a:t>doce meses </a:t>
            </a:r>
            <a:r>
              <a:rPr lang="es-MX" sz="2200" kern="0" dirty="0" smtClean="0">
                <a:latin typeface="Century Gothic" pitchFamily="34" charset="0"/>
              </a:rPr>
              <a:t>siguientes </a:t>
            </a:r>
            <a:r>
              <a:rPr lang="es-MX" sz="2200" kern="0" dirty="0">
                <a:latin typeface="Century Gothic" pitchFamily="34" charset="0"/>
              </a:rPr>
              <a:t>a la fecha </a:t>
            </a:r>
            <a:r>
              <a:rPr lang="es-MX" sz="2200" kern="0" dirty="0" smtClean="0">
                <a:latin typeface="Century Gothic" pitchFamily="34" charset="0"/>
              </a:rPr>
              <a:t>de su </a:t>
            </a:r>
            <a:r>
              <a:rPr lang="es-MX" sz="2200" kern="0" dirty="0">
                <a:latin typeface="Century Gothic" pitchFamily="34" charset="0"/>
              </a:rPr>
              <a:t>importación. </a:t>
            </a:r>
            <a:endParaRPr lang="es-MX" sz="2000" kern="0" dirty="0" smtClean="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8800" y="3820368"/>
            <a:ext cx="2946400" cy="2921000"/>
          </a:xfrm>
          <a:prstGeom prst="rect">
            <a:avLst/>
          </a:prstGeom>
        </p:spPr>
      </p:pic>
    </p:spTree>
    <p:extLst>
      <p:ext uri="{BB962C8B-B14F-4D97-AF65-F5344CB8AC3E}">
        <p14:creationId xmlns:p14="http://schemas.microsoft.com/office/powerpoint/2010/main" val="434436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Documentación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La solicitud deberá ser acompañada de la siguiente documentación:</a:t>
            </a:r>
            <a:endParaRPr lang="es-MX" sz="2000" kern="0" dirty="0">
              <a:latin typeface="Century Gothic" pitchFamily="34" charset="0"/>
            </a:endParaRPr>
          </a:p>
          <a:p>
            <a:pPr marL="0" indent="0" algn="just">
              <a:buNone/>
            </a:pPr>
            <a:r>
              <a:rPr lang="es-MX" sz="2000" kern="0" dirty="0">
                <a:latin typeface="Century Gothic" pitchFamily="34" charset="0"/>
              </a:rPr>
              <a:t>- </a:t>
            </a:r>
            <a:r>
              <a:rPr lang="es-MX" sz="2000" b="1" kern="0" dirty="0">
                <a:latin typeface="Century Gothic" pitchFamily="34" charset="0"/>
              </a:rPr>
              <a:t>Acta Constitutiva y Poder notarial </a:t>
            </a:r>
            <a:r>
              <a:rPr lang="es-MX" sz="2000" kern="0" dirty="0">
                <a:latin typeface="Century Gothic" pitchFamily="34" charset="0"/>
              </a:rPr>
              <a:t>correspondiente (original o copia certificada y copia simple), o exhibir copia de </a:t>
            </a:r>
            <a:r>
              <a:rPr lang="es-MX" sz="2000" kern="0" dirty="0" smtClean="0">
                <a:latin typeface="Century Gothic" pitchFamily="34" charset="0"/>
              </a:rPr>
              <a:t>la Constancia </a:t>
            </a:r>
            <a:r>
              <a:rPr lang="es-MX" sz="2000" kern="0" dirty="0">
                <a:latin typeface="Century Gothic" pitchFamily="34" charset="0"/>
              </a:rPr>
              <a:t>de </a:t>
            </a:r>
            <a:r>
              <a:rPr lang="es-MX" sz="2000" kern="0" dirty="0" err="1">
                <a:latin typeface="Century Gothic" pitchFamily="34" charset="0"/>
              </a:rPr>
              <a:t>acreditamiento</a:t>
            </a:r>
            <a:r>
              <a:rPr lang="es-MX" sz="2000" kern="0" dirty="0">
                <a:latin typeface="Century Gothic" pitchFamily="34" charset="0"/>
              </a:rPr>
              <a:t> de personalidad expedida por la Dirección general de asuntos Jurídicos de la SE.</a:t>
            </a:r>
          </a:p>
          <a:p>
            <a:pPr marL="0" indent="0" algn="just">
              <a:buNone/>
            </a:pPr>
            <a:r>
              <a:rPr lang="es-MX" sz="2000" kern="0" dirty="0">
                <a:latin typeface="Century Gothic" pitchFamily="34" charset="0"/>
              </a:rPr>
              <a:t>- </a:t>
            </a:r>
            <a:r>
              <a:rPr lang="es-MX" sz="2000" b="1" kern="0" dirty="0">
                <a:latin typeface="Century Gothic" pitchFamily="34" charset="0"/>
              </a:rPr>
              <a:t>Copia del pedimento de importación </a:t>
            </a:r>
            <a:r>
              <a:rPr lang="es-MX" sz="2000" kern="0" dirty="0">
                <a:latin typeface="Century Gothic" pitchFamily="34" charset="0"/>
              </a:rPr>
              <a:t>(vigencia un año anterior a la fecha de recepción de la solicitud).</a:t>
            </a:r>
          </a:p>
          <a:p>
            <a:pPr marL="0" indent="0" algn="just">
              <a:buNone/>
            </a:pPr>
            <a:r>
              <a:rPr lang="es-MX" sz="2000" kern="0" dirty="0">
                <a:latin typeface="Century Gothic" pitchFamily="34" charset="0"/>
              </a:rPr>
              <a:t>- </a:t>
            </a:r>
            <a:r>
              <a:rPr lang="es-MX" sz="2000" b="1" kern="0" dirty="0">
                <a:latin typeface="Century Gothic" pitchFamily="34" charset="0"/>
              </a:rPr>
              <a:t>Copia del pedimento de exportación </a:t>
            </a:r>
            <a:r>
              <a:rPr lang="es-MX" sz="2000" kern="0" dirty="0">
                <a:latin typeface="Century Gothic" pitchFamily="34" charset="0"/>
              </a:rPr>
              <a:t>(vigencia máximo 90 días hábiles contra la fecha de recepción de la solicitud </a:t>
            </a:r>
            <a:r>
              <a:rPr lang="es-MX" sz="2000" kern="0" dirty="0" smtClean="0">
                <a:latin typeface="Century Gothic" pitchFamily="34" charset="0"/>
              </a:rPr>
              <a:t>en ventanilla</a:t>
            </a:r>
            <a:r>
              <a:rPr lang="es-MX" sz="2000" kern="0" dirty="0">
                <a:latin typeface="Century Gothic" pitchFamily="34" charset="0"/>
              </a:rPr>
              <a:t>) y sólo en caso de que dicho pedimento ampare varios productos, copia de la factura de venta de </a:t>
            </a:r>
            <a:r>
              <a:rPr lang="es-MX" sz="2000" kern="0" dirty="0" smtClean="0">
                <a:latin typeface="Century Gothic" pitchFamily="34" charset="0"/>
              </a:rPr>
              <a:t>exportación.</a:t>
            </a:r>
          </a:p>
        </p:txBody>
      </p:sp>
    </p:spTree>
    <p:extLst>
      <p:ext uri="{BB962C8B-B14F-4D97-AF65-F5344CB8AC3E}">
        <p14:creationId xmlns:p14="http://schemas.microsoft.com/office/powerpoint/2010/main" val="3198457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Obligación de la persona moral</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4797152"/>
            <a:ext cx="8703568" cy="17281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Las personas que obtengan la devolución </a:t>
            </a:r>
            <a:r>
              <a:rPr lang="es-MX" sz="2200" kern="0" dirty="0" smtClean="0">
                <a:latin typeface="Century Gothic" pitchFamily="34" charset="0"/>
              </a:rPr>
              <a:t>de impuestos </a:t>
            </a:r>
            <a:r>
              <a:rPr lang="es-MX" sz="2200" kern="0" dirty="0">
                <a:latin typeface="Century Gothic" pitchFamily="34" charset="0"/>
              </a:rPr>
              <a:t>de importación, quedarán </a:t>
            </a:r>
            <a:r>
              <a:rPr lang="es-MX" sz="2800" b="1" kern="0" dirty="0">
                <a:solidFill>
                  <a:srgbClr val="FF3300"/>
                </a:solidFill>
                <a:latin typeface="Century Gothic" pitchFamily="34" charset="0"/>
              </a:rPr>
              <a:t>obligadas </a:t>
            </a:r>
            <a:r>
              <a:rPr lang="es-MX" sz="2800" b="1" kern="0" dirty="0" smtClean="0">
                <a:solidFill>
                  <a:srgbClr val="FF3300"/>
                </a:solidFill>
                <a:latin typeface="Century Gothic" pitchFamily="34" charset="0"/>
              </a:rPr>
              <a:t>a conservar </a:t>
            </a:r>
            <a:r>
              <a:rPr lang="es-MX" sz="2200" kern="0" dirty="0">
                <a:latin typeface="Century Gothic" pitchFamily="34" charset="0"/>
              </a:rPr>
              <a:t>a </a:t>
            </a:r>
            <a:r>
              <a:rPr lang="es-MX" sz="2200" kern="0" dirty="0" smtClean="0">
                <a:latin typeface="Century Gothic" pitchFamily="34" charset="0"/>
              </a:rPr>
              <a:t>disposición de </a:t>
            </a:r>
            <a:r>
              <a:rPr lang="es-MX" sz="2200" kern="0" dirty="0">
                <a:latin typeface="Century Gothic" pitchFamily="34" charset="0"/>
              </a:rPr>
              <a:t>la </a:t>
            </a:r>
            <a:r>
              <a:rPr lang="es-MX" sz="2200" b="1" kern="0" dirty="0">
                <a:latin typeface="Century Gothic" pitchFamily="34" charset="0"/>
              </a:rPr>
              <a:t>SHCP</a:t>
            </a:r>
            <a:r>
              <a:rPr lang="es-MX" sz="2200" kern="0" dirty="0">
                <a:latin typeface="Century Gothic" pitchFamily="34" charset="0"/>
              </a:rPr>
              <a:t>, </a:t>
            </a:r>
            <a:r>
              <a:rPr lang="es-MX" sz="2200" kern="0" dirty="0" smtClean="0">
                <a:latin typeface="Century Gothic" pitchFamily="34" charset="0"/>
              </a:rPr>
              <a:t>la documentación </a:t>
            </a:r>
            <a:r>
              <a:rPr lang="es-MX" sz="2200" kern="0" dirty="0">
                <a:latin typeface="Century Gothic" pitchFamily="34" charset="0"/>
              </a:rPr>
              <a:t>respectiva durante </a:t>
            </a:r>
            <a:r>
              <a:rPr lang="es-MX" sz="2200" kern="0" dirty="0" smtClean="0">
                <a:latin typeface="Century Gothic" pitchFamily="34" charset="0"/>
              </a:rPr>
              <a:t>el plazo de </a:t>
            </a:r>
            <a:r>
              <a:rPr lang="es-MX" sz="2800" b="1" kern="0" dirty="0" smtClean="0">
                <a:solidFill>
                  <a:srgbClr val="FF3300"/>
                </a:solidFill>
                <a:latin typeface="Century Gothic" pitchFamily="34" charset="0"/>
              </a:rPr>
              <a:t>5 años</a:t>
            </a:r>
            <a:r>
              <a:rPr lang="es-MX" sz="2200" kern="0" dirty="0">
                <a:latin typeface="Century Gothic" pitchFamily="34" charset="0"/>
              </a:rPr>
              <a:t>.</a:t>
            </a:r>
            <a:endParaRPr lang="es-MX" sz="2000" kern="0" dirty="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2096467"/>
            <a:ext cx="3600400" cy="2479090"/>
          </a:xfrm>
          <a:prstGeom prst="rect">
            <a:avLst/>
          </a:prstGeom>
        </p:spPr>
      </p:pic>
    </p:spTree>
    <p:extLst>
      <p:ext uri="{BB962C8B-B14F-4D97-AF65-F5344CB8AC3E}">
        <p14:creationId xmlns:p14="http://schemas.microsoft.com/office/powerpoint/2010/main" val="3268176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txBox="1">
            <a:spLocks/>
          </p:cNvSpPr>
          <p:nvPr/>
        </p:nvSpPr>
        <p:spPr>
          <a:xfrm>
            <a:off x="467544" y="274638"/>
            <a:ext cx="8319392" cy="1143000"/>
          </a:xfrm>
          <a:prstGeom prst="rect">
            <a:avLst/>
          </a:prstGeom>
        </p:spPr>
        <p:txBody>
          <a:bodyP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a:lstStyle>
          <a:p>
            <a:pPr algn="r"/>
            <a:r>
              <a:rPr lang="es-MX" sz="4000" kern="0" smtClean="0">
                <a:effectLst>
                  <a:outerShdw blurRad="38100" dist="38100" dir="2700000" algn="tl">
                    <a:srgbClr val="000000">
                      <a:alpha val="43137"/>
                    </a:srgbClr>
                  </a:outerShdw>
                </a:effectLst>
                <a:latin typeface="Century Gothic" panose="020B0502020202020204" pitchFamily="34" charset="0"/>
              </a:rPr>
              <a:t>Guion </a:t>
            </a:r>
            <a:r>
              <a:rPr lang="es-MX" sz="4000" kern="0" dirty="0" smtClean="0">
                <a:effectLst>
                  <a:outerShdw blurRad="38100" dist="38100" dir="2700000" algn="tl">
                    <a:srgbClr val="000000">
                      <a:alpha val="43137"/>
                    </a:srgbClr>
                  </a:outerShdw>
                </a:effectLst>
                <a:latin typeface="Century Gothic" panose="020B0502020202020204" pitchFamily="34" charset="0"/>
              </a:rPr>
              <a:t>explicativo del material presentado</a:t>
            </a:r>
            <a:endParaRPr lang="es-MX" sz="4000" kern="0" dirty="0">
              <a:effectLst>
                <a:outerShdw blurRad="38100" dist="38100" dir="2700000" algn="tl">
                  <a:srgbClr val="000000">
                    <a:alpha val="43137"/>
                  </a:srgbClr>
                </a:outerShdw>
              </a:effectLst>
              <a:latin typeface="Century Gothic" panose="020B0502020202020204" pitchFamily="34" charset="0"/>
            </a:endParaRPr>
          </a:p>
        </p:txBody>
      </p:sp>
      <p:sp>
        <p:nvSpPr>
          <p:cNvPr id="3" name="2 Marcador de contenido"/>
          <p:cNvSpPr txBox="1">
            <a:spLocks/>
          </p:cNvSpPr>
          <p:nvPr/>
        </p:nvSpPr>
        <p:spPr>
          <a:xfrm>
            <a:off x="467544" y="1724744"/>
            <a:ext cx="8208912" cy="4800600"/>
          </a:xfrm>
          <a:prstGeom prst="rect">
            <a:avLst/>
          </a:prstGeom>
        </p:spPr>
        <p:txBody>
          <a:bodyPr>
            <a:noAutofit/>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114300" indent="0" algn="just">
              <a:buFont typeface="Wingdings" pitchFamily="2" charset="2"/>
              <a:buNone/>
            </a:pPr>
            <a:r>
              <a:rPr lang="es-MX" sz="1800" kern="0" dirty="0" smtClean="0">
                <a:latin typeface="Century Gothic" panose="020B0502020202020204" pitchFamily="34" charset="0"/>
              </a:rPr>
              <a:t>Las presentación pretende cubrir los siguientes objetivos:</a:t>
            </a:r>
          </a:p>
          <a:p>
            <a:pPr marL="114300" indent="0" algn="just">
              <a:buFont typeface="Wingdings" pitchFamily="2" charset="2"/>
              <a:buNone/>
            </a:pPr>
            <a:endParaRPr lang="es-MX" sz="1800" kern="0" dirty="0" smtClean="0">
              <a:latin typeface="Century Gothic" panose="020B0502020202020204" pitchFamily="34" charset="0"/>
            </a:endParaRPr>
          </a:p>
          <a:p>
            <a:pPr algn="just"/>
            <a:r>
              <a:rPr lang="es-MX" sz="1800" kern="0" dirty="0" smtClean="0">
                <a:latin typeface="Century Gothic" panose="020B0502020202020204" pitchFamily="34" charset="0"/>
              </a:rPr>
              <a:t>Dar a conocer los principios básicos sobre los cuales opera el programa </a:t>
            </a:r>
            <a:r>
              <a:rPr lang="es-MX" sz="1800" kern="0" dirty="0" smtClean="0">
                <a:latin typeface="Century Gothic" panose="020B0502020202020204" pitchFamily="34" charset="0"/>
              </a:rPr>
              <a:t>DRAWBACK</a:t>
            </a:r>
            <a:r>
              <a:rPr lang="es-MX" sz="1800" kern="0" dirty="0" smtClean="0">
                <a:latin typeface="Century Gothic" panose="020B0502020202020204" pitchFamily="34" charset="0"/>
              </a:rPr>
              <a:t> </a:t>
            </a:r>
            <a:r>
              <a:rPr lang="es-MX" sz="1800" kern="0" dirty="0" smtClean="0">
                <a:latin typeface="Century Gothic" panose="020B0502020202020204" pitchFamily="34" charset="0"/>
              </a:rPr>
              <a:t>y los beneficios generados para las empresas.</a:t>
            </a:r>
          </a:p>
          <a:p>
            <a:pPr algn="just"/>
            <a:endParaRPr lang="es-MX" sz="1800" kern="0" dirty="0" smtClean="0">
              <a:latin typeface="Century Gothic" panose="020B0502020202020204" pitchFamily="34" charset="0"/>
            </a:endParaRPr>
          </a:p>
          <a:p>
            <a:pPr algn="just"/>
            <a:r>
              <a:rPr lang="es-MX" sz="1800" kern="0" dirty="0" smtClean="0">
                <a:latin typeface="Century Gothic" panose="020B0502020202020204" pitchFamily="34" charset="0"/>
              </a:rPr>
              <a:t>El presente material </a:t>
            </a:r>
            <a:r>
              <a:rPr lang="es-MX" sz="1800" kern="0" dirty="0" smtClean="0">
                <a:latin typeface="Century Gothic" panose="020B0502020202020204" pitchFamily="34" charset="0"/>
              </a:rPr>
              <a:t>“</a:t>
            </a:r>
            <a:r>
              <a:rPr lang="es-MX" sz="1800" kern="0" dirty="0" smtClean="0">
                <a:latin typeface="Century Gothic" panose="020B0502020202020204" pitchFamily="34" charset="0"/>
              </a:rPr>
              <a:t>Programa </a:t>
            </a:r>
            <a:r>
              <a:rPr lang="es-MX" sz="1800" kern="0" dirty="0" err="1" smtClean="0">
                <a:latin typeface="Century Gothic" panose="020B0502020202020204" pitchFamily="34" charset="0"/>
              </a:rPr>
              <a:t>Drawback</a:t>
            </a:r>
            <a:r>
              <a:rPr lang="es-MX" sz="1800" kern="0" dirty="0" smtClean="0">
                <a:latin typeface="Century Gothic" panose="020B0502020202020204" pitchFamily="34" charset="0"/>
              </a:rPr>
              <a:t>” </a:t>
            </a:r>
            <a:r>
              <a:rPr lang="es-MX" sz="1800" kern="0" dirty="0" smtClean="0">
                <a:latin typeface="Century Gothic" panose="020B0502020202020204" pitchFamily="34" charset="0"/>
              </a:rPr>
              <a:t>es un tema de la Unidad de Aprendizaje “Programas de Fomento al comercio”, la cual forma parte del plan de estudios de la Licenciatura en Relaciones Económicas Internacionales y se ubica en la </a:t>
            </a:r>
            <a:r>
              <a:rPr lang="es-MX" sz="1800" kern="0" dirty="0" smtClean="0">
                <a:latin typeface="Century Gothic" panose="020B0502020202020204" pitchFamily="34" charset="0"/>
              </a:rPr>
              <a:t>tercer</a:t>
            </a:r>
            <a:r>
              <a:rPr lang="es-MX" sz="1800" kern="0" dirty="0" smtClean="0">
                <a:latin typeface="Century Gothic" panose="020B0502020202020204" pitchFamily="34" charset="0"/>
              </a:rPr>
              <a:t>a </a:t>
            </a:r>
            <a:r>
              <a:rPr lang="es-MX" sz="1800" kern="0" dirty="0" smtClean="0">
                <a:latin typeface="Century Gothic" panose="020B0502020202020204" pitchFamily="34" charset="0"/>
              </a:rPr>
              <a:t>unidad en el punto </a:t>
            </a:r>
            <a:r>
              <a:rPr lang="es-MX" sz="1800" kern="0" dirty="0" smtClean="0">
                <a:effectLst>
                  <a:outerShdw blurRad="38100" dist="38100" dir="2700000" algn="tl">
                    <a:srgbClr val="000000">
                      <a:alpha val="43137"/>
                    </a:srgbClr>
                  </a:outerShdw>
                </a:effectLst>
                <a:latin typeface="Century Gothic" panose="020B0502020202020204" pitchFamily="34" charset="0"/>
              </a:rPr>
              <a:t>3.</a:t>
            </a:r>
            <a:r>
              <a:rPr lang="es-MX" sz="2000" kern="0" dirty="0">
                <a:effectLst>
                  <a:outerShdw blurRad="38100" dist="38100" dir="2700000" algn="tl">
                    <a:srgbClr val="000000">
                      <a:alpha val="43137"/>
                    </a:srgbClr>
                  </a:outerShdw>
                </a:effectLst>
                <a:latin typeface="Century Gothic" panose="020B0502020202020204" pitchFamily="34" charset="0"/>
              </a:rPr>
              <a:t>1 Devolución del impuesto general de Importación (</a:t>
            </a:r>
            <a:r>
              <a:rPr lang="es-MX" sz="2000" kern="0" smtClean="0">
                <a:effectLst>
                  <a:outerShdw blurRad="38100" dist="38100" dir="2700000" algn="tl">
                    <a:srgbClr val="000000">
                      <a:alpha val="43137"/>
                    </a:srgbClr>
                  </a:outerShdw>
                </a:effectLst>
                <a:latin typeface="Century Gothic" panose="020B0502020202020204" pitchFamily="34" charset="0"/>
              </a:rPr>
              <a:t>DrawBack</a:t>
            </a:r>
            <a:r>
              <a:rPr lang="es-MX" sz="2000" kern="0" dirty="0">
                <a:effectLst>
                  <a:outerShdw blurRad="38100" dist="38100" dir="2700000" algn="tl">
                    <a:srgbClr val="000000">
                      <a:alpha val="43137"/>
                    </a:srgbClr>
                  </a:outerShdw>
                </a:effectLst>
                <a:latin typeface="Century Gothic" panose="020B0502020202020204" pitchFamily="34" charset="0"/>
              </a:rPr>
              <a:t>)</a:t>
            </a:r>
            <a:r>
              <a:rPr lang="es-MX" sz="2000" kern="0" dirty="0" smtClean="0">
                <a:latin typeface="Century Gothic" panose="020B0502020202020204" pitchFamily="34" charset="0"/>
              </a:rPr>
              <a:t>.</a:t>
            </a:r>
            <a:endParaRPr lang="es-MX" sz="2000" kern="0" dirty="0" smtClean="0">
              <a:latin typeface="Century Gothic" panose="020B0502020202020204" pitchFamily="34" charset="0"/>
            </a:endParaRPr>
          </a:p>
          <a:p>
            <a:pPr marL="114300" indent="0" algn="just">
              <a:buFont typeface="Wingdings" pitchFamily="2" charset="2"/>
              <a:buNone/>
            </a:pPr>
            <a:endParaRPr lang="es-MX" sz="1800" kern="0" dirty="0" smtClean="0">
              <a:latin typeface="Century Gothic" panose="020B0502020202020204" pitchFamily="34" charset="0"/>
            </a:endParaRPr>
          </a:p>
          <a:p>
            <a:pPr marL="114300" indent="0" algn="just">
              <a:buFont typeface="Wingdings" pitchFamily="2" charset="2"/>
              <a:buNone/>
            </a:pPr>
            <a:r>
              <a:rPr lang="es-MX" sz="1800" kern="0" dirty="0" smtClean="0">
                <a:latin typeface="Century Gothic" panose="020B0502020202020204" pitchFamily="34" charset="0"/>
              </a:rPr>
              <a:t>Para el uso eficiente del material se sugiere contar con proyector, laptop y el programa PowerPoint versión 2013 o anterior. Este material se comparte a las cuentas de correo electrónico para que cada alumno pueda seguir al profesor en su computadora.</a:t>
            </a:r>
            <a:endParaRPr lang="es-MX" sz="1800" kern="0" dirty="0">
              <a:latin typeface="Century Gothic" panose="020B0502020202020204" pitchFamily="34" charset="0"/>
            </a:endParaRPr>
          </a:p>
        </p:txBody>
      </p:sp>
    </p:spTree>
    <p:extLst>
      <p:ext uri="{BB962C8B-B14F-4D97-AF65-F5344CB8AC3E}">
        <p14:creationId xmlns:p14="http://schemas.microsoft.com/office/powerpoint/2010/main" val="21008343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200" dirty="0" smtClean="0">
                <a:solidFill>
                  <a:srgbClr val="660033"/>
                </a:solidFill>
                <a:effectLst>
                  <a:outerShdw blurRad="38100" dist="38100" dir="2700000" algn="tl">
                    <a:srgbClr val="000000">
                      <a:alpha val="43137"/>
                    </a:srgbClr>
                  </a:outerShdw>
                </a:effectLst>
                <a:latin typeface="Century Gothic" pitchFamily="34" charset="0"/>
              </a:rPr>
              <a:t>Documentación – </a:t>
            </a:r>
            <a:br>
              <a:rPr lang="es-ES" sz="3200" dirty="0" smtClean="0">
                <a:solidFill>
                  <a:srgbClr val="660033"/>
                </a:solidFill>
                <a:effectLst>
                  <a:outerShdw blurRad="38100" dist="38100" dir="2700000" algn="tl">
                    <a:srgbClr val="000000">
                      <a:alpha val="43137"/>
                    </a:srgbClr>
                  </a:outerShdw>
                </a:effectLst>
                <a:latin typeface="Century Gothic" pitchFamily="34" charset="0"/>
              </a:rPr>
            </a:br>
            <a:r>
              <a:rPr lang="es-ES" sz="3200" dirty="0" smtClean="0">
                <a:solidFill>
                  <a:srgbClr val="660033"/>
                </a:solidFill>
                <a:effectLst>
                  <a:outerShdw blurRad="38100" dist="38100" dir="2700000" algn="tl">
                    <a:srgbClr val="000000">
                      <a:alpha val="43137"/>
                    </a:srgbClr>
                  </a:outerShdw>
                </a:effectLst>
                <a:latin typeface="Century Gothic" pitchFamily="34" charset="0"/>
              </a:rPr>
              <a:t>Exportaciones directas:</a:t>
            </a:r>
            <a:endParaRPr lang="es-ES" sz="32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392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457200" indent="-457200" algn="just">
              <a:buClrTx/>
              <a:buSzPct val="80000"/>
              <a:buFont typeface="+mj-lt"/>
              <a:buAutoNum type="arabicPeriod"/>
            </a:pPr>
            <a:r>
              <a:rPr lang="es-MX" sz="2200" kern="0" dirty="0">
                <a:latin typeface="Century Gothic" pitchFamily="34" charset="0"/>
              </a:rPr>
              <a:t>Para el caso de tratarse de insumos originarios conforme a TLCAN, TLCUE o TLCAELC, adicionalmente: Copia </a:t>
            </a:r>
            <a:r>
              <a:rPr lang="es-MX" sz="2200" kern="0" dirty="0" smtClean="0">
                <a:latin typeface="Century Gothic" pitchFamily="34" charset="0"/>
              </a:rPr>
              <a:t>del certificado </a:t>
            </a:r>
            <a:r>
              <a:rPr lang="es-MX" sz="2200" kern="0" dirty="0">
                <a:latin typeface="Century Gothic" pitchFamily="34" charset="0"/>
              </a:rPr>
              <a:t>de origen TLCAN, que ampare dichos insumos y Prueba de origen para TLCUE o </a:t>
            </a:r>
            <a:r>
              <a:rPr lang="es-MX" sz="2200" kern="0" dirty="0" smtClean="0">
                <a:latin typeface="Century Gothic" pitchFamily="34" charset="0"/>
              </a:rPr>
              <a:t>TLCAELC.</a:t>
            </a:r>
          </a:p>
          <a:p>
            <a:pPr marL="457200" indent="-457200" algn="just">
              <a:buClrTx/>
              <a:buSzPct val="80000"/>
              <a:buFont typeface="+mj-lt"/>
              <a:buAutoNum type="arabicPeriod"/>
            </a:pPr>
            <a:endParaRPr lang="es-MX" sz="2200" kern="0" dirty="0">
              <a:latin typeface="Century Gothic" pitchFamily="34" charset="0"/>
            </a:endParaRPr>
          </a:p>
          <a:p>
            <a:pPr marL="457200" indent="-457200" algn="just">
              <a:buClrTx/>
              <a:buSzPct val="80000"/>
              <a:buFont typeface="+mj-lt"/>
              <a:buAutoNum type="arabicPeriod"/>
            </a:pPr>
            <a:r>
              <a:rPr lang="es-MX" sz="2200" kern="0" dirty="0" smtClean="0">
                <a:latin typeface="Century Gothic" pitchFamily="34" charset="0"/>
              </a:rPr>
              <a:t>Para </a:t>
            </a:r>
            <a:r>
              <a:rPr lang="es-MX" sz="2200" kern="0" dirty="0">
                <a:latin typeface="Century Gothic" pitchFamily="34" charset="0"/>
              </a:rPr>
              <a:t>el caso de tratarse de insumos no originarios conforme a TLCAN, TLCUE o TLCAELC, </a:t>
            </a:r>
            <a:r>
              <a:rPr lang="es-MX" sz="2200" kern="0" dirty="0" smtClean="0">
                <a:latin typeface="Century Gothic" pitchFamily="34" charset="0"/>
              </a:rPr>
              <a:t>adicionalmente: Documentación </a:t>
            </a:r>
            <a:r>
              <a:rPr lang="es-MX" sz="2200" kern="0" dirty="0">
                <a:latin typeface="Century Gothic" pitchFamily="34" charset="0"/>
              </a:rPr>
              <a:t>que compruebe el monto del impuesto pagado por la importación definitiva en los E.U.A. o </a:t>
            </a:r>
            <a:r>
              <a:rPr lang="es-MX" sz="2200" kern="0" dirty="0" smtClean="0">
                <a:latin typeface="Century Gothic" pitchFamily="34" charset="0"/>
              </a:rPr>
              <a:t>Canadá y </a:t>
            </a:r>
            <a:r>
              <a:rPr lang="es-MX" sz="2200" kern="0" dirty="0">
                <a:latin typeface="Century Gothic" pitchFamily="34" charset="0"/>
              </a:rPr>
              <a:t>Prueba de origen para la región TLCUE o TLCAELC</a:t>
            </a:r>
            <a:endParaRPr lang="es-MX" sz="2000" kern="0" dirty="0">
              <a:latin typeface="Century Gothic" pitchFamily="34" charset="0"/>
            </a:endParaRPr>
          </a:p>
        </p:txBody>
      </p:sp>
    </p:spTree>
    <p:extLst>
      <p:ext uri="{BB962C8B-B14F-4D97-AF65-F5344CB8AC3E}">
        <p14:creationId xmlns:p14="http://schemas.microsoft.com/office/powerpoint/2010/main" val="31703472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MX" sz="2800" dirty="0">
                <a:solidFill>
                  <a:srgbClr val="660033"/>
                </a:solidFill>
                <a:effectLst>
                  <a:outerShdw blurRad="38100" dist="38100" dir="2700000" algn="tl">
                    <a:srgbClr val="000000">
                      <a:alpha val="43137"/>
                    </a:srgbClr>
                  </a:outerShdw>
                </a:effectLst>
                <a:latin typeface="Century Gothic" pitchFamily="34" charset="0"/>
              </a:rPr>
              <a:t>Concepto de "bienes originarios" / "Elaboración o transformación suficiente"</a:t>
            </a:r>
            <a:endParaRPr lang="es-ES" sz="28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La determinación del origen de las mercancías fabricadas se realiza a partir de ciertos requisitos relativos a la fabricación que se debe realizar en la zona preferencial con el fin de garantizar que una parte determinada de la fabricación se lleva a cabo en la zona preferencial, y de asegurar operaciones de transformación menores que no se consideran suficientes para conferir carácter originario preferencial a las </a:t>
            </a:r>
            <a:r>
              <a:rPr lang="es-MX" sz="2200" kern="0" dirty="0" smtClean="0">
                <a:latin typeface="Century Gothic" pitchFamily="34" charset="0"/>
              </a:rPr>
              <a:t>mercancías.</a:t>
            </a:r>
          </a:p>
        </p:txBody>
      </p:sp>
    </p:spTree>
    <p:extLst>
      <p:ext uri="{BB962C8B-B14F-4D97-AF65-F5344CB8AC3E}">
        <p14:creationId xmlns:p14="http://schemas.microsoft.com/office/powerpoint/2010/main" val="38204976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Un bien se considerará originario de una zona de libre comercio cuando:</a:t>
            </a:r>
          </a:p>
          <a:p>
            <a:pPr marL="0" indent="0" algn="just">
              <a:buNone/>
            </a:pPr>
            <a:endParaRPr lang="es-MX" sz="2200" kern="0" dirty="0">
              <a:latin typeface="Century Gothic" pitchFamily="34" charset="0"/>
            </a:endParaRPr>
          </a:p>
          <a:p>
            <a:pPr algn="just"/>
            <a:r>
              <a:rPr lang="es-MX" sz="2000" kern="0" dirty="0" smtClean="0">
                <a:latin typeface="Century Gothic" pitchFamily="34" charset="0"/>
              </a:rPr>
              <a:t>sea </a:t>
            </a:r>
            <a:r>
              <a:rPr lang="es-MX" sz="2000" kern="0" dirty="0">
                <a:latin typeface="Century Gothic" pitchFamily="34" charset="0"/>
              </a:rPr>
              <a:t>enteramente producido en la zona de libre comercio </a:t>
            </a:r>
            <a:r>
              <a:rPr lang="es-MX" sz="2000" kern="0" dirty="0" smtClean="0">
                <a:latin typeface="Century Gothic" pitchFamily="34" charset="0"/>
              </a:rPr>
              <a:t>“</a:t>
            </a:r>
            <a:r>
              <a:rPr lang="es-MX" sz="2000" kern="0" dirty="0">
                <a:latin typeface="Century Gothic" pitchFamily="34" charset="0"/>
              </a:rPr>
              <a:t>bienes enteramente obtenidos” Este es el caso cuando solo un país está implicado en la producción de un bien.</a:t>
            </a:r>
          </a:p>
          <a:p>
            <a:pPr algn="just"/>
            <a:r>
              <a:rPr lang="es-MX" sz="2000" kern="0" dirty="0" smtClean="0">
                <a:latin typeface="Century Gothic" pitchFamily="34" charset="0"/>
              </a:rPr>
              <a:t>sea </a:t>
            </a:r>
            <a:r>
              <a:rPr lang="es-MX" sz="2000" kern="0" dirty="0">
                <a:latin typeface="Century Gothic" pitchFamily="34" charset="0"/>
              </a:rPr>
              <a:t>sustancialmente transformado en la zona de libre comercio Este es el caso cuando se utilizan materias procedentes de más de un país en la producción de los bienes.  La transformación sustancial es un requisito de producción que garantiza  que se ha llevado a cabo un proceso de fabricación significativo en la zona de libre comercio con el fin de conferir el carácter de originario a un producto.</a:t>
            </a:r>
          </a:p>
          <a:p>
            <a:pPr marL="0" indent="0" algn="just">
              <a:buNone/>
            </a:pPr>
            <a:endParaRPr lang="es-MX" sz="2200" kern="0" dirty="0" smtClean="0">
              <a:latin typeface="Century Gothic" pitchFamily="34" charset="0"/>
            </a:endParaRPr>
          </a:p>
        </p:txBody>
      </p:sp>
    </p:spTree>
    <p:extLst>
      <p:ext uri="{BB962C8B-B14F-4D97-AF65-F5344CB8AC3E}">
        <p14:creationId xmlns:p14="http://schemas.microsoft.com/office/powerpoint/2010/main" val="1997559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Bienes originarios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3284984"/>
            <a:ext cx="8703568" cy="1872208"/>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En el contexto del TLCAN, se trata del requisito que establece que un bien será originario del territorio de una Parte cuando “cada uno de los materiales no originarios que se utilicen en la producción del bien sufra uno de los cambios ... dispuestos en  el Anexo 401 (Reglas de origen específicas).</a:t>
            </a:r>
            <a:endParaRPr lang="es-MX" sz="2200" kern="0" dirty="0" smtClean="0">
              <a:latin typeface="Century Gothic" pitchFamily="34" charset="0"/>
            </a:endParaRPr>
          </a:p>
        </p:txBody>
      </p:sp>
    </p:spTree>
    <p:extLst>
      <p:ext uri="{BB962C8B-B14F-4D97-AF65-F5344CB8AC3E}">
        <p14:creationId xmlns:p14="http://schemas.microsoft.com/office/powerpoint/2010/main" val="30608990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915815" y="251618"/>
            <a:ext cx="3312370" cy="6354764"/>
          </a:xfrm>
          <a:prstGeom prst="rect">
            <a:avLst/>
          </a:prstGeom>
        </p:spPr>
      </p:pic>
    </p:spTree>
    <p:extLst>
      <p:ext uri="{BB962C8B-B14F-4D97-AF65-F5344CB8AC3E}">
        <p14:creationId xmlns:p14="http://schemas.microsoft.com/office/powerpoint/2010/main" val="17428018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Transferencia</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19442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En caso de que el importador transfiera las mercancías a la industria automotriz Terminal deberá presentar </a:t>
            </a:r>
            <a:r>
              <a:rPr lang="es-MX" sz="2200" b="1" kern="0" dirty="0">
                <a:latin typeface="Century Gothic" pitchFamily="34" charset="0"/>
              </a:rPr>
              <a:t>copia de </a:t>
            </a:r>
            <a:r>
              <a:rPr lang="es-MX" sz="2200" b="1" kern="0" dirty="0" smtClean="0">
                <a:latin typeface="Century Gothic" pitchFamily="34" charset="0"/>
              </a:rPr>
              <a:t>la Constancia </a:t>
            </a:r>
            <a:r>
              <a:rPr lang="es-MX" sz="2200" b="1" kern="0" dirty="0">
                <a:latin typeface="Century Gothic" pitchFamily="34" charset="0"/>
              </a:rPr>
              <a:t>de Transferencias de Mercancías </a:t>
            </a:r>
            <a:r>
              <a:rPr lang="es-MX" sz="2200" kern="0" dirty="0">
                <a:latin typeface="Century Gothic" pitchFamily="34" charset="0"/>
              </a:rPr>
              <a:t>correspondiente; para los demás casos: copia del pedimento de </a:t>
            </a:r>
            <a:r>
              <a:rPr lang="es-MX" sz="2200" kern="0" dirty="0" smtClean="0">
                <a:latin typeface="Century Gothic" pitchFamily="34" charset="0"/>
              </a:rPr>
              <a:t>exportación virtual</a:t>
            </a:r>
            <a:r>
              <a:rPr lang="es-MX" sz="2200" kern="0" dirty="0">
                <a:latin typeface="Century Gothic" pitchFamily="34" charset="0"/>
              </a:rPr>
              <a:t>.</a:t>
            </a:r>
            <a:endParaRPr lang="es-MX" sz="2200" kern="0" dirty="0" smtClean="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5967" y="3645024"/>
            <a:ext cx="4032448" cy="27274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53167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Adicionales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smtClean="0">
                <a:latin typeface="Century Gothic" pitchFamily="34" charset="0"/>
              </a:rPr>
              <a:t>El programa </a:t>
            </a:r>
            <a:r>
              <a:rPr lang="es-MX" sz="2200" kern="0" dirty="0" err="1" smtClean="0">
                <a:latin typeface="Century Gothic" pitchFamily="34" charset="0"/>
              </a:rPr>
              <a:t>Drawback</a:t>
            </a:r>
            <a:r>
              <a:rPr lang="es-MX" sz="2200" kern="0" dirty="0" smtClean="0">
                <a:latin typeface="Century Gothic" pitchFamily="34" charset="0"/>
              </a:rPr>
              <a:t> </a:t>
            </a:r>
            <a:r>
              <a:rPr lang="es-MX" sz="2400" kern="0" dirty="0" smtClean="0">
                <a:effectLst>
                  <a:outerShdw blurRad="38100" dist="38100" dir="2700000" algn="tl">
                    <a:srgbClr val="000000">
                      <a:alpha val="43137"/>
                    </a:srgbClr>
                  </a:outerShdw>
                </a:effectLst>
                <a:latin typeface="Century Gothic" pitchFamily="34" charset="0"/>
              </a:rPr>
              <a:t>no tiene costo alguno</a:t>
            </a:r>
            <a:r>
              <a:rPr lang="es-MX" sz="2200" kern="0" dirty="0">
                <a:latin typeface="Century Gothic" pitchFamily="34" charset="0"/>
              </a:rPr>
              <a:t>, además e</a:t>
            </a:r>
            <a:r>
              <a:rPr lang="es-MX" sz="2200" kern="0" dirty="0" smtClean="0">
                <a:latin typeface="Century Gothic" pitchFamily="34" charset="0"/>
              </a:rPr>
              <a:t>l </a:t>
            </a:r>
            <a:r>
              <a:rPr lang="es-MX" sz="2200" kern="0" dirty="0">
                <a:latin typeface="Century Gothic" pitchFamily="34" charset="0"/>
              </a:rPr>
              <a:t>tiempo de respuesta para este trámite es de </a:t>
            </a:r>
            <a:r>
              <a:rPr lang="es-MX" sz="2400" kern="0" dirty="0">
                <a:effectLst>
                  <a:outerShdw blurRad="38100" dist="38100" dir="2700000" algn="tl">
                    <a:srgbClr val="000000">
                      <a:alpha val="43137"/>
                    </a:srgbClr>
                  </a:outerShdw>
                </a:effectLst>
                <a:latin typeface="Century Gothic" pitchFamily="34" charset="0"/>
              </a:rPr>
              <a:t>10 días hábiles</a:t>
            </a:r>
            <a:r>
              <a:rPr lang="es-MX" sz="2200" kern="0" dirty="0">
                <a:latin typeface="Century Gothic" pitchFamily="34" charset="0"/>
              </a:rPr>
              <a:t>, contados a partir del día siguiente a su presentación.</a:t>
            </a:r>
            <a:endParaRPr lang="es-MX" sz="2200" kern="0" dirty="0" smtClean="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922" y="4123048"/>
            <a:ext cx="2480020" cy="1564234"/>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7456" y="3645024"/>
            <a:ext cx="2520282" cy="2520282"/>
          </a:xfrm>
          <a:prstGeom prst="rect">
            <a:avLst/>
          </a:prstGeom>
        </p:spPr>
      </p:pic>
    </p:spTree>
    <p:extLst>
      <p:ext uri="{BB962C8B-B14F-4D97-AF65-F5344CB8AC3E}">
        <p14:creationId xmlns:p14="http://schemas.microsoft.com/office/powerpoint/2010/main" val="33624520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Criterios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30243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Se autoriza la devolución del impuesto general de importación </a:t>
            </a:r>
            <a:r>
              <a:rPr lang="es-MX" sz="2800" b="1" kern="0" dirty="0">
                <a:solidFill>
                  <a:srgbClr val="7030A0"/>
                </a:solidFill>
                <a:effectLst>
                  <a:outerShdw blurRad="38100" dist="38100" dir="2700000" algn="tl">
                    <a:srgbClr val="000000">
                      <a:alpha val="43137"/>
                    </a:srgbClr>
                  </a:outerShdw>
                </a:effectLst>
                <a:latin typeface="Century Gothic" pitchFamily="34" charset="0"/>
              </a:rPr>
              <a:t>cuando se compruebe la exportación definitiva de </a:t>
            </a:r>
            <a:r>
              <a:rPr lang="es-MX" sz="2800" b="1" kern="0" dirty="0" smtClean="0">
                <a:solidFill>
                  <a:srgbClr val="7030A0"/>
                </a:solidFill>
                <a:effectLst>
                  <a:outerShdw blurRad="38100" dist="38100" dir="2700000" algn="tl">
                    <a:srgbClr val="000000">
                      <a:alpha val="43137"/>
                    </a:srgbClr>
                  </a:outerShdw>
                </a:effectLst>
                <a:latin typeface="Century Gothic" pitchFamily="34" charset="0"/>
              </a:rPr>
              <a:t>las mercancías </a:t>
            </a:r>
            <a:r>
              <a:rPr lang="es-MX" sz="2800" b="1" kern="0" dirty="0">
                <a:solidFill>
                  <a:srgbClr val="7030A0"/>
                </a:solidFill>
                <a:effectLst>
                  <a:outerShdw blurRad="38100" dist="38100" dir="2700000" algn="tl">
                    <a:srgbClr val="000000">
                      <a:alpha val="43137"/>
                    </a:srgbClr>
                  </a:outerShdw>
                </a:effectLst>
                <a:latin typeface="Century Gothic" pitchFamily="34" charset="0"/>
              </a:rPr>
              <a:t>importadas</a:t>
            </a:r>
            <a:r>
              <a:rPr lang="es-MX" sz="2200" kern="0" dirty="0">
                <a:latin typeface="Century Gothic" pitchFamily="34" charset="0"/>
              </a:rPr>
              <a:t> en forma definitiva y los documentos (pedimentos de importación, exportación o Constancia </a:t>
            </a:r>
            <a:r>
              <a:rPr lang="es-MX" sz="2200" kern="0" dirty="0" smtClean="0">
                <a:latin typeface="Century Gothic" pitchFamily="34" charset="0"/>
              </a:rPr>
              <a:t>de Transferencias </a:t>
            </a:r>
            <a:r>
              <a:rPr lang="es-MX" sz="2200" kern="0" dirty="0">
                <a:latin typeface="Century Gothic" pitchFamily="34" charset="0"/>
              </a:rPr>
              <a:t>de Mercancía en su caso) se encuentren dentro de los plazos señalados en el Decreto que Establece </a:t>
            </a:r>
            <a:r>
              <a:rPr lang="es-MX" sz="2200" kern="0" dirty="0" smtClean="0">
                <a:latin typeface="Century Gothic" pitchFamily="34" charset="0"/>
              </a:rPr>
              <a:t>la Devolución </a:t>
            </a:r>
            <a:r>
              <a:rPr lang="es-MX" sz="2200" kern="0" dirty="0">
                <a:latin typeface="Century Gothic" pitchFamily="34" charset="0"/>
              </a:rPr>
              <a:t>de Impuestos de Importación a los exportadores vigente.</a:t>
            </a:r>
            <a:endParaRPr lang="es-MX" sz="2200" kern="0" dirty="0" smtClean="0">
              <a:latin typeface="Century Gothic" pitchFamily="34" charset="0"/>
            </a:endParaRPr>
          </a:p>
        </p:txBody>
      </p:sp>
    </p:spTree>
    <p:extLst>
      <p:ext uri="{BB962C8B-B14F-4D97-AF65-F5344CB8AC3E}">
        <p14:creationId xmlns:p14="http://schemas.microsoft.com/office/powerpoint/2010/main" val="8229861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Disposiciones TLCAN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000" kern="0" dirty="0">
                <a:latin typeface="Century Gothic" pitchFamily="34" charset="0"/>
              </a:rPr>
              <a:t>El </a:t>
            </a:r>
            <a:r>
              <a:rPr lang="es-MX" sz="2000" b="1" kern="0" dirty="0">
                <a:solidFill>
                  <a:schemeClr val="accent1">
                    <a:lumMod val="50000"/>
                  </a:schemeClr>
                </a:solidFill>
                <a:latin typeface="Century Gothic" pitchFamily="34" charset="0"/>
              </a:rPr>
              <a:t>Art. 303 del TLCAN</a:t>
            </a:r>
            <a:r>
              <a:rPr lang="es-MX" sz="2000" kern="0" dirty="0">
                <a:latin typeface="Century Gothic" pitchFamily="34" charset="0"/>
              </a:rPr>
              <a:t>, establece </a:t>
            </a:r>
            <a:r>
              <a:rPr lang="es-MX" sz="2000" b="1" kern="0" dirty="0">
                <a:solidFill>
                  <a:srgbClr val="996600"/>
                </a:solidFill>
                <a:latin typeface="Century Gothic" pitchFamily="34" charset="0"/>
              </a:rPr>
              <a:t>restricciones a la devolución de aranceles aduaneros </a:t>
            </a:r>
            <a:r>
              <a:rPr lang="es-MX" sz="2000" kern="0" dirty="0">
                <a:latin typeface="Century Gothic" pitchFamily="34" charset="0"/>
              </a:rPr>
              <a:t>para bienes o insumos no </a:t>
            </a:r>
            <a:r>
              <a:rPr lang="es-MX" sz="2000" kern="0" dirty="0" smtClean="0">
                <a:latin typeface="Century Gothic" pitchFamily="34" charset="0"/>
              </a:rPr>
              <a:t>originarios que </a:t>
            </a:r>
            <a:r>
              <a:rPr lang="es-MX" sz="2000" kern="0" dirty="0">
                <a:latin typeface="Century Gothic" pitchFamily="34" charset="0"/>
              </a:rPr>
              <a:t>se introduzcan a México y que sean subsecuentemente exportados a E.U.A. o a Canadá</a:t>
            </a:r>
            <a:r>
              <a:rPr lang="es-MX" sz="2000" kern="0" dirty="0" smtClean="0">
                <a:latin typeface="Century Gothic" pitchFamily="34" charset="0"/>
              </a:rPr>
              <a:t>.</a:t>
            </a:r>
          </a:p>
          <a:p>
            <a:pPr marL="0" indent="0" algn="just">
              <a:buNone/>
            </a:pPr>
            <a:endParaRPr lang="es-MX" sz="2000" kern="0" dirty="0">
              <a:latin typeface="Century Gothic" pitchFamily="34" charset="0"/>
            </a:endParaRPr>
          </a:p>
          <a:p>
            <a:pPr marL="0" indent="0" algn="just">
              <a:buNone/>
            </a:pPr>
            <a:r>
              <a:rPr lang="es-MX" sz="2000" kern="0" dirty="0">
                <a:latin typeface="Century Gothic" pitchFamily="34" charset="0"/>
              </a:rPr>
              <a:t>Respecto a bienes no originarios posteriormente exportados a E.U.A. o a Canadá, artículo 303 del TLCAN señala</a:t>
            </a:r>
            <a:r>
              <a:rPr lang="es-MX" sz="2000" kern="0" dirty="0" smtClean="0">
                <a:latin typeface="Century Gothic" pitchFamily="34" charset="0"/>
              </a:rPr>
              <a:t>:</a:t>
            </a:r>
          </a:p>
          <a:p>
            <a:pPr marL="0" indent="0" algn="just">
              <a:buNone/>
            </a:pPr>
            <a:endParaRPr lang="es-MX" sz="2000" kern="0" dirty="0">
              <a:latin typeface="Century Gothic" pitchFamily="34" charset="0"/>
            </a:endParaRPr>
          </a:p>
          <a:p>
            <a:pPr marL="0" indent="0" algn="just">
              <a:buNone/>
            </a:pPr>
            <a:r>
              <a:rPr lang="es-MX" sz="2000" kern="0" dirty="0">
                <a:latin typeface="Century Gothic" pitchFamily="34" charset="0"/>
              </a:rPr>
              <a:t>Que México no podrá </a:t>
            </a:r>
            <a:r>
              <a:rPr lang="es-MX" sz="2000" kern="0" dirty="0" smtClean="0">
                <a:latin typeface="Century Gothic" pitchFamily="34" charset="0"/>
              </a:rPr>
              <a:t>reembolsar </a:t>
            </a:r>
            <a:r>
              <a:rPr lang="es-MX" sz="2000" kern="0" dirty="0">
                <a:latin typeface="Century Gothic" pitchFamily="34" charset="0"/>
              </a:rPr>
              <a:t>el monto de aranceles pagados en un monto que exceda al menor entre el monto </a:t>
            </a:r>
            <a:r>
              <a:rPr lang="es-MX" sz="2000" kern="0" dirty="0" smtClean="0">
                <a:latin typeface="Century Gothic" pitchFamily="34" charset="0"/>
              </a:rPr>
              <a:t>total pagado </a:t>
            </a:r>
            <a:r>
              <a:rPr lang="es-MX" sz="2000" kern="0" dirty="0">
                <a:latin typeface="Century Gothic" pitchFamily="34" charset="0"/>
              </a:rPr>
              <a:t>por la importación de los insumos a (México) y el monto total de aranceles pagados en E.U.A. o Canadá por </a:t>
            </a:r>
            <a:r>
              <a:rPr lang="es-MX" sz="2000" kern="0" dirty="0" smtClean="0">
                <a:latin typeface="Century Gothic" pitchFamily="34" charset="0"/>
              </a:rPr>
              <a:t>la importación </a:t>
            </a:r>
            <a:r>
              <a:rPr lang="es-MX" sz="2000" kern="0" dirty="0">
                <a:latin typeface="Century Gothic" pitchFamily="34" charset="0"/>
              </a:rPr>
              <a:t>del bien final.</a:t>
            </a:r>
            <a:endParaRPr lang="es-MX" sz="2000" kern="0" dirty="0" smtClean="0">
              <a:latin typeface="Century Gothic" pitchFamily="34" charset="0"/>
            </a:endParaRPr>
          </a:p>
        </p:txBody>
      </p:sp>
    </p:spTree>
    <p:extLst>
      <p:ext uri="{BB962C8B-B14F-4D97-AF65-F5344CB8AC3E}">
        <p14:creationId xmlns:p14="http://schemas.microsoft.com/office/powerpoint/2010/main" val="1795869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211638" y="2132855"/>
            <a:ext cx="8720724" cy="25922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8284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16136" y="356270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Unidad de aprendizaje: </a:t>
            </a:r>
            <a:r>
              <a:rPr lang="es-MX" altLang="es-MX" sz="1800" dirty="0" smtClean="0"/>
              <a:t>Programas de fomento al comercio, 7° </a:t>
            </a:r>
            <a:r>
              <a:rPr lang="es-MX" altLang="es-MX" sz="1800" dirty="0"/>
              <a:t>periodo</a:t>
            </a:r>
            <a:endParaRPr lang="es-ES" altLang="es-MX" sz="1800" dirty="0"/>
          </a:p>
        </p:txBody>
      </p:sp>
      <p:sp>
        <p:nvSpPr>
          <p:cNvPr id="3" name="Rectangle 5"/>
          <p:cNvSpPr>
            <a:spLocks noChangeArrowheads="1"/>
          </p:cNvSpPr>
          <p:nvPr/>
        </p:nvSpPr>
        <p:spPr bwMode="auto">
          <a:xfrm>
            <a:off x="616136" y="320075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Plan de estudios: Licenciado en </a:t>
            </a:r>
            <a:r>
              <a:rPr lang="es-MX" altLang="es-MX" sz="1800" dirty="0" smtClean="0"/>
              <a:t>Relaciones Económicas Internacionales</a:t>
            </a:r>
            <a:endParaRPr lang="es-MX" altLang="es-MX" sz="1800" dirty="0"/>
          </a:p>
        </p:txBody>
      </p:sp>
      <p:sp>
        <p:nvSpPr>
          <p:cNvPr id="4" name="Rectangle 8"/>
          <p:cNvSpPr>
            <a:spLocks noChangeArrowheads="1"/>
          </p:cNvSpPr>
          <p:nvPr/>
        </p:nvSpPr>
        <p:spPr bwMode="auto">
          <a:xfrm>
            <a:off x="616136" y="3932590"/>
            <a:ext cx="79827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Créditos: </a:t>
            </a:r>
            <a:r>
              <a:rPr lang="es-MX" altLang="es-MX" sz="1800" dirty="0" smtClean="0"/>
              <a:t>10</a:t>
            </a:r>
            <a:endParaRPr lang="es-ES" altLang="es-MX" sz="1800" dirty="0"/>
          </a:p>
        </p:txBody>
      </p:sp>
    </p:spTree>
    <p:extLst>
      <p:ext uri="{BB962C8B-B14F-4D97-AF65-F5344CB8AC3E}">
        <p14:creationId xmlns:p14="http://schemas.microsoft.com/office/powerpoint/2010/main" val="1247894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Por prueba suficiente se entiende…</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En este caso, se solicitará la documentación general más el documento que compruebe el pago de los impuestos en E. </a:t>
            </a:r>
            <a:r>
              <a:rPr lang="es-MX" sz="2200" kern="0" dirty="0" smtClean="0">
                <a:latin typeface="Century Gothic" pitchFamily="34" charset="0"/>
              </a:rPr>
              <a:t>U. A. o </a:t>
            </a:r>
            <a:r>
              <a:rPr lang="es-MX" sz="2200" kern="0" dirty="0">
                <a:latin typeface="Century Gothic" pitchFamily="34" charset="0"/>
              </a:rPr>
              <a:t>en Canadá conocido como prueba suficiente</a:t>
            </a:r>
            <a:r>
              <a:rPr lang="es-MX" sz="2200" kern="0" dirty="0" smtClean="0">
                <a:latin typeface="Century Gothic" pitchFamily="34" charset="0"/>
              </a:rPr>
              <a:t>.</a:t>
            </a:r>
          </a:p>
          <a:p>
            <a:pPr marL="457200" indent="-457200" algn="just">
              <a:buAutoNum type="alphaUcPeriod"/>
            </a:pPr>
            <a:endParaRPr lang="es-MX" sz="2200" kern="0" dirty="0">
              <a:latin typeface="Century Gothic" pitchFamily="34" charset="0"/>
            </a:endParaRPr>
          </a:p>
          <a:p>
            <a:pPr marL="0" indent="0" algn="just">
              <a:buNone/>
            </a:pPr>
            <a:r>
              <a:rPr lang="es-MX" sz="2200" kern="0" dirty="0">
                <a:latin typeface="Century Gothic" pitchFamily="34" charset="0"/>
              </a:rPr>
              <a:t>Se entiende por </a:t>
            </a:r>
            <a:r>
              <a:rPr lang="es-MX" sz="2200" b="1" kern="0" dirty="0">
                <a:latin typeface="Century Gothic" pitchFamily="34" charset="0"/>
              </a:rPr>
              <a:t>PRUEBA SUFICIENTE </a:t>
            </a:r>
            <a:r>
              <a:rPr lang="es-MX" sz="2200" kern="0" dirty="0">
                <a:latin typeface="Century Gothic" pitchFamily="34" charset="0"/>
              </a:rPr>
              <a:t>lo siguiente</a:t>
            </a:r>
            <a:r>
              <a:rPr lang="es-MX" sz="2200" kern="0" dirty="0" smtClean="0">
                <a:latin typeface="Century Gothic" pitchFamily="34" charset="0"/>
              </a:rPr>
              <a:t>:</a:t>
            </a:r>
          </a:p>
          <a:p>
            <a:pPr marL="0" indent="0" algn="just">
              <a:buNone/>
            </a:pPr>
            <a:endParaRPr lang="es-MX" sz="2200" kern="0" dirty="0">
              <a:latin typeface="Century Gothic" pitchFamily="34" charset="0"/>
            </a:endParaRPr>
          </a:p>
          <a:p>
            <a:pPr marL="0" indent="0" algn="just">
              <a:buNone/>
            </a:pPr>
            <a:r>
              <a:rPr lang="es-MX" sz="2200" kern="0" dirty="0">
                <a:latin typeface="Century Gothic" pitchFamily="34" charset="0"/>
              </a:rPr>
              <a:t>Para la comprobación del monto de aranceles pagado por la importación del bien final en los Estados Unidos o en </a:t>
            </a:r>
            <a:r>
              <a:rPr lang="es-MX" sz="2200" kern="0" dirty="0" smtClean="0">
                <a:latin typeface="Century Gothic" pitchFamily="34" charset="0"/>
              </a:rPr>
              <a:t>Canadá, las </a:t>
            </a:r>
            <a:r>
              <a:rPr lang="es-MX" sz="2200" kern="0" dirty="0">
                <a:latin typeface="Century Gothic" pitchFamily="34" charset="0"/>
              </a:rPr>
              <a:t>empresas solicitantes de devolución de impuestos deberán presentar cualquiera de los siguientes documentos:</a:t>
            </a:r>
            <a:endParaRPr lang="es-MX" sz="2200" kern="0" dirty="0" smtClean="0">
              <a:latin typeface="Century Gothic" pitchFamily="34" charset="0"/>
            </a:endParaRPr>
          </a:p>
        </p:txBody>
      </p:sp>
    </p:spTree>
    <p:extLst>
      <p:ext uri="{BB962C8B-B14F-4D97-AF65-F5344CB8AC3E}">
        <p14:creationId xmlns:p14="http://schemas.microsoft.com/office/powerpoint/2010/main" val="17151657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2 Marcador de contenido"/>
          <p:cNvSpPr txBox="1">
            <a:spLocks/>
          </p:cNvSpPr>
          <p:nvPr/>
        </p:nvSpPr>
        <p:spPr bwMode="auto">
          <a:xfrm>
            <a:off x="240407" y="260648"/>
            <a:ext cx="8703568" cy="61206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buFont typeface="+mj-lt"/>
              <a:buAutoNum type="alphaUcPeriod"/>
            </a:pPr>
            <a:r>
              <a:rPr lang="es-MX" sz="1500" kern="0" dirty="0">
                <a:latin typeface="Century Gothic" pitchFamily="34" charset="0"/>
              </a:rPr>
              <a:t>Copia del recibo que compruebe el pago del impuesto de importación en los Estados Unidos de América </a:t>
            </a:r>
            <a:r>
              <a:rPr lang="es-MX" sz="1500" kern="0" dirty="0" smtClean="0">
                <a:latin typeface="Century Gothic" pitchFamily="34" charset="0"/>
              </a:rPr>
              <a:t>o Canadá o</a:t>
            </a:r>
          </a:p>
          <a:p>
            <a:pPr algn="just">
              <a:buFont typeface="+mj-lt"/>
              <a:buAutoNum type="alphaUcPeriod"/>
            </a:pPr>
            <a:r>
              <a:rPr lang="es-MX" sz="1500" kern="0" dirty="0" smtClean="0">
                <a:latin typeface="Century Gothic" pitchFamily="34" charset="0"/>
              </a:rPr>
              <a:t>Copia del documento de importación en que conste que fue recibido por la autoridad aduanera de los Estados Unidos de América o de Canadá (</a:t>
            </a:r>
            <a:r>
              <a:rPr lang="es-MX" sz="1500" kern="0" dirty="0" err="1" smtClean="0">
                <a:latin typeface="Century Gothic" pitchFamily="34" charset="0"/>
              </a:rPr>
              <a:t>entry</a:t>
            </a:r>
            <a:r>
              <a:rPr lang="es-MX" sz="1500" kern="0" dirty="0" smtClean="0">
                <a:latin typeface="Century Gothic" pitchFamily="34" charset="0"/>
              </a:rPr>
              <a:t> </a:t>
            </a:r>
            <a:r>
              <a:rPr lang="es-MX" sz="1500" kern="0" dirty="0" err="1" smtClean="0">
                <a:latin typeface="Century Gothic" pitchFamily="34" charset="0"/>
              </a:rPr>
              <a:t>summary</a:t>
            </a:r>
            <a:r>
              <a:rPr lang="es-MX" sz="1500" kern="0" dirty="0" smtClean="0">
                <a:latin typeface="Century Gothic" pitchFamily="34" charset="0"/>
              </a:rPr>
              <a:t>) o</a:t>
            </a:r>
          </a:p>
          <a:p>
            <a:pPr algn="just">
              <a:buFont typeface="+mj-lt"/>
              <a:buAutoNum type="alphaUcPeriod"/>
            </a:pPr>
            <a:r>
              <a:rPr lang="es-MX" sz="1500" kern="0" dirty="0" smtClean="0">
                <a:latin typeface="Century Gothic" pitchFamily="34" charset="0"/>
              </a:rPr>
              <a:t>Copia </a:t>
            </a:r>
            <a:r>
              <a:rPr lang="es-MX" sz="1500" kern="0" dirty="0">
                <a:latin typeface="Century Gothic" pitchFamily="34" charset="0"/>
              </a:rPr>
              <a:t>de una resolución definitiva de la autoridad aduanera de los Estados Unidos de América o de </a:t>
            </a:r>
            <a:r>
              <a:rPr lang="es-MX" sz="1500" kern="0" dirty="0" smtClean="0">
                <a:latin typeface="Century Gothic" pitchFamily="34" charset="0"/>
              </a:rPr>
              <a:t>Canadá, respecto </a:t>
            </a:r>
            <a:r>
              <a:rPr lang="es-MX" sz="1500" kern="0" dirty="0">
                <a:latin typeface="Century Gothic" pitchFamily="34" charset="0"/>
              </a:rPr>
              <a:t>del impuesto correspondiente a la importación de que se trate </a:t>
            </a:r>
            <a:r>
              <a:rPr lang="es-MX" sz="1500" kern="0" dirty="0" smtClean="0">
                <a:latin typeface="Century Gothic" pitchFamily="34" charset="0"/>
              </a:rPr>
              <a:t>o</a:t>
            </a:r>
          </a:p>
          <a:p>
            <a:pPr algn="just">
              <a:buFont typeface="+mj-lt"/>
              <a:buAutoNum type="alphaUcPeriod"/>
            </a:pPr>
            <a:r>
              <a:rPr lang="es-MX" sz="1500" kern="0" dirty="0">
                <a:latin typeface="Century Gothic" pitchFamily="34" charset="0"/>
              </a:rPr>
              <a:t>Un escrito firmado por el importador en los Estados Unidos de América o por Canadá o por su </a:t>
            </a:r>
            <a:r>
              <a:rPr lang="es-MX" sz="1500" kern="0" dirty="0" smtClean="0">
                <a:latin typeface="Century Gothic" pitchFamily="34" charset="0"/>
              </a:rPr>
              <a:t>representante legal </a:t>
            </a:r>
            <a:r>
              <a:rPr lang="es-MX" sz="1500" kern="0" dirty="0">
                <a:latin typeface="Century Gothic" pitchFamily="34" charset="0"/>
              </a:rPr>
              <a:t>(regla 8.7 de la resolución de modificaciones a la resolución, publicada el 17 de noviembre de 2000) o</a:t>
            </a:r>
          </a:p>
          <a:p>
            <a:pPr algn="just">
              <a:buFont typeface="+mj-lt"/>
              <a:buAutoNum type="alphaUcPeriod"/>
            </a:pPr>
            <a:r>
              <a:rPr lang="es-MX" sz="1500" kern="0" dirty="0" smtClean="0">
                <a:latin typeface="Century Gothic" pitchFamily="34" charset="0"/>
              </a:rPr>
              <a:t>Escrito </a:t>
            </a:r>
            <a:r>
              <a:rPr lang="es-MX" sz="1500" kern="0" dirty="0">
                <a:latin typeface="Century Gothic" pitchFamily="34" charset="0"/>
              </a:rPr>
              <a:t>firmado bajo protesta de decir verdad, por la persona que efectúe el retorno o la exportación de </a:t>
            </a:r>
            <a:r>
              <a:rPr lang="es-MX" sz="1500" kern="0" dirty="0" smtClean="0">
                <a:latin typeface="Century Gothic" pitchFamily="34" charset="0"/>
              </a:rPr>
              <a:t>las mercancías </a:t>
            </a:r>
            <a:r>
              <a:rPr lang="es-MX" sz="1500" kern="0" dirty="0">
                <a:latin typeface="Century Gothic" pitchFamily="34" charset="0"/>
              </a:rPr>
              <a:t>o su representante legal con base en la información proporcionada por el importador en los </a:t>
            </a:r>
            <a:r>
              <a:rPr lang="es-MX" sz="1500" kern="0" dirty="0" smtClean="0">
                <a:latin typeface="Century Gothic" pitchFamily="34" charset="0"/>
              </a:rPr>
              <a:t>E.U.A. o </a:t>
            </a:r>
            <a:r>
              <a:rPr lang="es-MX" sz="1500" kern="0" dirty="0">
                <a:latin typeface="Century Gothic" pitchFamily="34" charset="0"/>
              </a:rPr>
              <a:t>Canadá o por su representante legal. regla 8.7 D.O.F. 27 de junio de 2001.</a:t>
            </a:r>
          </a:p>
          <a:p>
            <a:pPr algn="just">
              <a:buFont typeface="+mj-lt"/>
              <a:buAutoNum type="alphaUcPeriod"/>
            </a:pPr>
            <a:r>
              <a:rPr lang="es-MX" sz="1500" kern="0" dirty="0" smtClean="0">
                <a:latin typeface="Century Gothic" pitchFamily="34" charset="0"/>
              </a:rPr>
              <a:t>Los </a:t>
            </a:r>
            <a:r>
              <a:rPr lang="es-MX" sz="1500" kern="0" dirty="0">
                <a:latin typeface="Century Gothic" pitchFamily="34" charset="0"/>
              </a:rPr>
              <a:t>documentos anteriores deberán contener la siguiente información:</a:t>
            </a:r>
          </a:p>
          <a:p>
            <a:pPr marL="0" indent="0" algn="just">
              <a:buNone/>
            </a:pPr>
            <a:r>
              <a:rPr lang="es-MX" sz="1500" kern="0" dirty="0">
                <a:latin typeface="Century Gothic" pitchFamily="34" charset="0"/>
              </a:rPr>
              <a:t>- número del documento de importación</a:t>
            </a:r>
          </a:p>
          <a:p>
            <a:pPr marL="0" indent="0" algn="just">
              <a:buNone/>
            </a:pPr>
            <a:r>
              <a:rPr lang="es-MX" sz="1500" kern="0" dirty="0">
                <a:latin typeface="Century Gothic" pitchFamily="34" charset="0"/>
              </a:rPr>
              <a:t>- fecha de la importación</a:t>
            </a:r>
          </a:p>
          <a:p>
            <a:pPr marL="0" indent="0" algn="just">
              <a:buNone/>
            </a:pPr>
            <a:r>
              <a:rPr lang="es-MX" sz="1500" kern="0" dirty="0">
                <a:latin typeface="Century Gothic" pitchFamily="34" charset="0"/>
              </a:rPr>
              <a:t>- clasificación arancelaria</a:t>
            </a:r>
          </a:p>
          <a:p>
            <a:pPr marL="0" indent="0" algn="just">
              <a:buNone/>
            </a:pPr>
            <a:r>
              <a:rPr lang="es-MX" sz="1500" kern="0" dirty="0">
                <a:latin typeface="Century Gothic" pitchFamily="34" charset="0"/>
              </a:rPr>
              <a:t>- tasa del impuesto de importación</a:t>
            </a:r>
          </a:p>
          <a:p>
            <a:pPr marL="0" indent="0" algn="just">
              <a:buNone/>
            </a:pPr>
            <a:r>
              <a:rPr lang="es-MX" sz="1500" kern="0" dirty="0">
                <a:latin typeface="Century Gothic" pitchFamily="34" charset="0"/>
              </a:rPr>
              <a:t>- monto del impuesto pagado por la importación definitiva</a:t>
            </a:r>
          </a:p>
          <a:p>
            <a:pPr marL="0" indent="0" algn="just">
              <a:buNone/>
            </a:pPr>
            <a:r>
              <a:rPr lang="es-MX" sz="1500" kern="0" dirty="0">
                <a:latin typeface="Century Gothic" pitchFamily="34" charset="0"/>
              </a:rPr>
              <a:t>(Regla 8.8 de la resolución de modificaciones a la resolución, publicada el 17 de noviembre de 2000)</a:t>
            </a:r>
            <a:endParaRPr lang="es-MX" sz="1500" kern="0" dirty="0" smtClean="0">
              <a:latin typeface="Century Gothic" pitchFamily="34" charset="0"/>
            </a:endParaRPr>
          </a:p>
        </p:txBody>
      </p:sp>
    </p:spTree>
    <p:extLst>
      <p:ext uri="{BB962C8B-B14F-4D97-AF65-F5344CB8AC3E}">
        <p14:creationId xmlns:p14="http://schemas.microsoft.com/office/powerpoint/2010/main" val="35660277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Disposiciones con Europa</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El título IV, Art. 14 del TLCUE y Título IV Art. 15 del TLCAEL, establecen la prohibición de devolución o exención de </a:t>
            </a:r>
            <a:r>
              <a:rPr lang="es-MX" sz="2200" kern="0" dirty="0" smtClean="0">
                <a:latin typeface="Century Gothic" pitchFamily="34" charset="0"/>
              </a:rPr>
              <a:t>los aranceles </a:t>
            </a:r>
            <a:r>
              <a:rPr lang="es-MX" sz="2200" kern="0" dirty="0">
                <a:latin typeface="Century Gothic" pitchFamily="34" charset="0"/>
              </a:rPr>
              <a:t>de importación para materiales no originarios utilizados en la fabricación de aquellos bienes exportados a </a:t>
            </a:r>
            <a:r>
              <a:rPr lang="es-MX" sz="2200" kern="0" dirty="0" smtClean="0">
                <a:latin typeface="Century Gothic" pitchFamily="34" charset="0"/>
              </a:rPr>
              <a:t>los países </a:t>
            </a:r>
            <a:r>
              <a:rPr lang="es-MX" sz="2200" kern="0" dirty="0">
                <a:latin typeface="Century Gothic" pitchFamily="34" charset="0"/>
              </a:rPr>
              <a:t>miembros de los tratados, para los cuales se haya expedido o elaborado una prueba de origen.</a:t>
            </a:r>
            <a:endParaRPr lang="es-MX" sz="2200" kern="0" dirty="0" smtClean="0">
              <a:latin typeface="Century Gothic" pitchFamily="34" charset="0"/>
            </a:endParaRPr>
          </a:p>
        </p:txBody>
      </p:sp>
    </p:spTree>
    <p:extLst>
      <p:ext uri="{BB962C8B-B14F-4D97-AF65-F5344CB8AC3E}">
        <p14:creationId xmlns:p14="http://schemas.microsoft.com/office/powerpoint/2010/main" val="20627758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Continuación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Las restricciones entraron en vigor el 1º. de enero de 2003</a:t>
            </a:r>
            <a:r>
              <a:rPr lang="es-MX" sz="2200" kern="0" dirty="0" smtClean="0">
                <a:latin typeface="Century Gothic" pitchFamily="34" charset="0"/>
              </a:rPr>
              <a:t>.</a:t>
            </a:r>
          </a:p>
          <a:p>
            <a:pPr marL="0" indent="0" algn="just">
              <a:buNone/>
            </a:pPr>
            <a:endParaRPr lang="es-MX" sz="2200" kern="0" dirty="0">
              <a:latin typeface="Century Gothic" pitchFamily="34" charset="0"/>
            </a:endParaRPr>
          </a:p>
          <a:p>
            <a:pPr marL="0" indent="0" algn="just">
              <a:buNone/>
            </a:pPr>
            <a:r>
              <a:rPr lang="es-MX" sz="2200" kern="0" dirty="0">
                <a:latin typeface="Century Gothic" pitchFamily="34" charset="0"/>
              </a:rPr>
              <a:t>Cuando los bienes provengan de la Región TLCUE y el bien exportado tenga como destino la misma Región TLCUE </a:t>
            </a:r>
            <a:r>
              <a:rPr lang="es-MX" sz="2200" kern="0" dirty="0" smtClean="0">
                <a:latin typeface="Century Gothic" pitchFamily="34" charset="0"/>
              </a:rPr>
              <a:t>o provengan </a:t>
            </a:r>
            <a:r>
              <a:rPr lang="es-MX" sz="2200" kern="0" dirty="0">
                <a:latin typeface="Century Gothic" pitchFamily="34" charset="0"/>
              </a:rPr>
              <a:t>de la Región TLCAELC y se exporten a la misma región TLCAELC</a:t>
            </a:r>
            <a:r>
              <a:rPr lang="es-MX" sz="2200" kern="0" dirty="0" smtClean="0">
                <a:latin typeface="Century Gothic" pitchFamily="34" charset="0"/>
              </a:rPr>
              <a:t>.</a:t>
            </a:r>
          </a:p>
          <a:p>
            <a:pPr marL="0" indent="0" algn="just">
              <a:buNone/>
            </a:pPr>
            <a:endParaRPr lang="es-MX" sz="2200" kern="0" dirty="0">
              <a:latin typeface="Century Gothic" pitchFamily="34" charset="0"/>
            </a:endParaRPr>
          </a:p>
          <a:p>
            <a:pPr marL="0" indent="0" algn="just">
              <a:buNone/>
            </a:pPr>
            <a:r>
              <a:rPr lang="es-MX" sz="2200" kern="0" dirty="0">
                <a:latin typeface="Century Gothic" pitchFamily="34" charset="0"/>
              </a:rPr>
              <a:t>En este caso, las empresas deberán presentar además del pedimento de importación y exportación, el Certificado </a:t>
            </a:r>
            <a:r>
              <a:rPr lang="es-MX" sz="2200" kern="0" dirty="0" smtClean="0">
                <a:latin typeface="Century Gothic" pitchFamily="34" charset="0"/>
              </a:rPr>
              <a:t>de Origen </a:t>
            </a:r>
            <a:r>
              <a:rPr lang="es-MX" sz="2200" kern="0" dirty="0">
                <a:latin typeface="Century Gothic" pitchFamily="34" charset="0"/>
              </a:rPr>
              <a:t>de las mercancías </a:t>
            </a:r>
            <a:r>
              <a:rPr lang="es-MX" sz="2200" kern="0" dirty="0" smtClean="0">
                <a:latin typeface="Century Gothic" pitchFamily="34" charset="0"/>
              </a:rPr>
              <a:t>EUR1.</a:t>
            </a:r>
          </a:p>
        </p:txBody>
      </p:sp>
    </p:spTree>
    <p:extLst>
      <p:ext uri="{BB962C8B-B14F-4D97-AF65-F5344CB8AC3E}">
        <p14:creationId xmlns:p14="http://schemas.microsoft.com/office/powerpoint/2010/main" val="2463659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2 Marcador de contenido"/>
          <p:cNvSpPr txBox="1">
            <a:spLocks/>
          </p:cNvSpPr>
          <p:nvPr/>
        </p:nvSpPr>
        <p:spPr bwMode="auto">
          <a:xfrm>
            <a:off x="240407" y="260648"/>
            <a:ext cx="8703568" cy="61206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1900" kern="0" dirty="0">
                <a:latin typeface="Century Gothic" pitchFamily="34" charset="0"/>
              </a:rPr>
              <a:t>Cuando los bienes importados provengan de Países distintos de la Región TLCUE y el bien exportado tenga como </a:t>
            </a:r>
            <a:r>
              <a:rPr lang="es-MX" sz="1900" kern="0" dirty="0" smtClean="0">
                <a:latin typeface="Century Gothic" pitchFamily="34" charset="0"/>
              </a:rPr>
              <a:t>destino la </a:t>
            </a:r>
            <a:r>
              <a:rPr lang="es-MX" sz="1900" kern="0" dirty="0">
                <a:latin typeface="Century Gothic" pitchFamily="34" charset="0"/>
              </a:rPr>
              <a:t>Región TLCUE o provengan de países distintos a de la Región TLCAELC y se exporten a la región TLCAELC</a:t>
            </a:r>
            <a:r>
              <a:rPr lang="es-MX" sz="1900" kern="0" dirty="0" smtClean="0">
                <a:latin typeface="Century Gothic" pitchFamily="34" charset="0"/>
              </a:rPr>
              <a:t>.</a:t>
            </a:r>
          </a:p>
          <a:p>
            <a:pPr marL="0" indent="0" algn="just">
              <a:buNone/>
            </a:pPr>
            <a:endParaRPr lang="es-MX" sz="1900" kern="0" dirty="0">
              <a:latin typeface="Century Gothic" pitchFamily="34" charset="0"/>
            </a:endParaRPr>
          </a:p>
          <a:p>
            <a:pPr marL="0" indent="0" algn="just">
              <a:buNone/>
            </a:pPr>
            <a:r>
              <a:rPr lang="es-MX" sz="1900" kern="0" dirty="0">
                <a:latin typeface="Century Gothic" pitchFamily="34" charset="0"/>
              </a:rPr>
              <a:t>En estos casos, la empresa deberá presentar el pedimento de importación y el de exportación e indicar si hizo o no uso </a:t>
            </a:r>
            <a:r>
              <a:rPr lang="es-MX" sz="1900" kern="0" dirty="0" smtClean="0">
                <a:latin typeface="Century Gothic" pitchFamily="34" charset="0"/>
              </a:rPr>
              <a:t>de la </a:t>
            </a:r>
            <a:r>
              <a:rPr lang="es-MX" sz="1900" kern="0" dirty="0">
                <a:latin typeface="Century Gothic" pitchFamily="34" charset="0"/>
              </a:rPr>
              <a:t>preferencia arancelaria que le brindan los Tratados al exportar sus productos a algún país de la región TLCUE o TLCAELC</a:t>
            </a:r>
            <a:r>
              <a:rPr lang="es-MX" sz="1900" kern="0" dirty="0" smtClean="0">
                <a:latin typeface="Century Gothic" pitchFamily="34" charset="0"/>
              </a:rPr>
              <a:t>.</a:t>
            </a:r>
          </a:p>
          <a:p>
            <a:pPr marL="0" indent="0" algn="just">
              <a:buNone/>
            </a:pPr>
            <a:endParaRPr lang="es-MX" sz="1900" kern="0" dirty="0">
              <a:latin typeface="Century Gothic" pitchFamily="34" charset="0"/>
            </a:endParaRPr>
          </a:p>
          <a:p>
            <a:pPr algn="just"/>
            <a:r>
              <a:rPr lang="es-MX" sz="1900" kern="0" dirty="0" smtClean="0">
                <a:latin typeface="Century Gothic" pitchFamily="34" charset="0"/>
              </a:rPr>
              <a:t>Si </a:t>
            </a:r>
            <a:r>
              <a:rPr lang="es-MX" sz="1900" kern="0" dirty="0">
                <a:latin typeface="Century Gothic" pitchFamily="34" charset="0"/>
              </a:rPr>
              <a:t>la respuesta es SI, no le corresponde devolución de impuestos de importación.</a:t>
            </a:r>
          </a:p>
          <a:p>
            <a:pPr algn="just"/>
            <a:r>
              <a:rPr lang="es-MX" sz="1900" kern="0" dirty="0" smtClean="0">
                <a:latin typeface="Century Gothic" pitchFamily="34" charset="0"/>
              </a:rPr>
              <a:t>Si </a:t>
            </a:r>
            <a:r>
              <a:rPr lang="es-MX" sz="1900" kern="0" dirty="0">
                <a:latin typeface="Century Gothic" pitchFamily="34" charset="0"/>
              </a:rPr>
              <a:t>la respuesta es NO, se le devolverá el 100% de los impuestos pagados</a:t>
            </a:r>
            <a:r>
              <a:rPr lang="es-MX" sz="1900" kern="0" dirty="0" smtClean="0">
                <a:latin typeface="Century Gothic" pitchFamily="34" charset="0"/>
              </a:rPr>
              <a:t>.</a:t>
            </a:r>
          </a:p>
          <a:p>
            <a:pPr algn="just">
              <a:buFontTx/>
              <a:buChar char="-"/>
            </a:pPr>
            <a:endParaRPr lang="es-MX" sz="1900" kern="0" dirty="0">
              <a:latin typeface="Century Gothic" pitchFamily="34" charset="0"/>
            </a:endParaRPr>
          </a:p>
          <a:p>
            <a:pPr marL="0" indent="0" algn="just">
              <a:buNone/>
            </a:pPr>
            <a:r>
              <a:rPr lang="es-MX" sz="1900" kern="0" dirty="0">
                <a:latin typeface="Century Gothic" pitchFamily="34" charset="0"/>
              </a:rPr>
              <a:t>Será suficiente con la declaración Bajo Protesta de Decir Verdad de la empresa interesada, en la que indique que no </a:t>
            </a:r>
            <a:r>
              <a:rPr lang="es-MX" sz="1900" kern="0" dirty="0" smtClean="0">
                <a:latin typeface="Century Gothic" pitchFamily="34" charset="0"/>
              </a:rPr>
              <a:t>hizo uso </a:t>
            </a:r>
            <a:r>
              <a:rPr lang="es-MX" sz="1900" kern="0" dirty="0">
                <a:latin typeface="Century Gothic" pitchFamily="34" charset="0"/>
              </a:rPr>
              <a:t>de la preferencia arancelaria al momento de ingresar las mercancías a algún país miembro de los tratados TLCUE </a:t>
            </a:r>
            <a:r>
              <a:rPr lang="es-MX" sz="1900" kern="0" dirty="0" smtClean="0">
                <a:latin typeface="Century Gothic" pitchFamily="34" charset="0"/>
              </a:rPr>
              <a:t>o TLCAELC</a:t>
            </a:r>
            <a:r>
              <a:rPr lang="es-MX" sz="1900" kern="0" dirty="0">
                <a:latin typeface="Century Gothic" pitchFamily="34" charset="0"/>
              </a:rPr>
              <a:t>.</a:t>
            </a:r>
            <a:endParaRPr lang="es-MX" sz="1900" kern="0" dirty="0" smtClean="0">
              <a:latin typeface="Century Gothic" pitchFamily="34" charset="0"/>
            </a:endParaRPr>
          </a:p>
        </p:txBody>
      </p:sp>
    </p:spTree>
    <p:extLst>
      <p:ext uri="{BB962C8B-B14F-4D97-AF65-F5344CB8AC3E}">
        <p14:creationId xmlns:p14="http://schemas.microsoft.com/office/powerpoint/2010/main" val="15028003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Para más informaci</a:t>
            </a:r>
            <a:r>
              <a:rPr lang="es-ES" sz="3600" dirty="0" smtClean="0">
                <a:solidFill>
                  <a:srgbClr val="660033"/>
                </a:solidFill>
                <a:effectLst>
                  <a:outerShdw blurRad="38100" dist="38100" dir="2700000" algn="tl">
                    <a:srgbClr val="000000">
                      <a:alpha val="43137"/>
                    </a:srgbClr>
                  </a:outerShdw>
                </a:effectLst>
                <a:latin typeface="Century Gothic" pitchFamily="34" charset="0"/>
              </a:rPr>
              <a:t>ón pulse el enlace</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132856"/>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r>
              <a:rPr lang="es-MX" sz="2400" dirty="0" smtClean="0">
                <a:latin typeface="Century Gothic" panose="020B0502020202020204" pitchFamily="34" charset="0"/>
                <a:hlinkClick r:id="rId3"/>
              </a:rPr>
              <a:t>Devolución </a:t>
            </a:r>
            <a:r>
              <a:rPr lang="es-MX" sz="2400" dirty="0">
                <a:latin typeface="Century Gothic" panose="020B0502020202020204" pitchFamily="34" charset="0"/>
                <a:hlinkClick r:id="rId3"/>
              </a:rPr>
              <a:t>de impuestos de Importación a los </a:t>
            </a:r>
            <a:r>
              <a:rPr lang="es-MX" sz="2400" dirty="0" smtClean="0">
                <a:latin typeface="Century Gothic" panose="020B0502020202020204" pitchFamily="34" charset="0"/>
                <a:hlinkClick r:id="rId3"/>
              </a:rPr>
              <a:t>exportadores</a:t>
            </a:r>
            <a:endParaRPr lang="es-MX" sz="2400" dirty="0">
              <a:latin typeface="Century Gothic" panose="020B0502020202020204" pitchFamily="34" charset="0"/>
            </a:endParaRPr>
          </a:p>
        </p:txBody>
      </p:sp>
    </p:spTree>
    <p:extLst>
      <p:ext uri="{BB962C8B-B14F-4D97-AF65-F5344CB8AC3E}">
        <p14:creationId xmlns:p14="http://schemas.microsoft.com/office/powerpoint/2010/main" val="24404325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Fuentes consultadas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b="1" kern="0" dirty="0" smtClean="0">
                <a:latin typeface="Century Gothic" pitchFamily="34" charset="0"/>
              </a:rPr>
              <a:t>Fuentes bibliográficas</a:t>
            </a:r>
            <a:r>
              <a:rPr lang="es-MX" sz="2200" kern="0" dirty="0" smtClean="0">
                <a:latin typeface="Century Gothic" pitchFamily="34" charset="0"/>
              </a:rPr>
              <a:t> </a:t>
            </a:r>
          </a:p>
          <a:p>
            <a:pPr algn="just"/>
            <a:r>
              <a:rPr lang="es-MX" sz="2200" kern="0" dirty="0" smtClean="0">
                <a:latin typeface="Century Gothic" pitchFamily="34" charset="0"/>
              </a:rPr>
              <a:t>Programa DRAWBACK publicación 2015</a:t>
            </a:r>
            <a:endParaRPr lang="es-MX" sz="2200" kern="0" dirty="0" smtClean="0">
              <a:latin typeface="Century Gothic" pitchFamily="34" charset="0"/>
            </a:endParaRPr>
          </a:p>
          <a:p>
            <a:pPr algn="just"/>
            <a:r>
              <a:rPr lang="es-MX" sz="2200" kern="0" dirty="0" smtClean="0">
                <a:latin typeface="Century Gothic" pitchFamily="34" charset="0"/>
              </a:rPr>
              <a:t>Ley Aduanera 2015</a:t>
            </a:r>
          </a:p>
          <a:p>
            <a:pPr algn="just"/>
            <a:r>
              <a:rPr lang="es-MX" sz="2200" kern="0" dirty="0" smtClean="0">
                <a:latin typeface="Century Gothic" pitchFamily="34" charset="0"/>
              </a:rPr>
              <a:t>Ley de Comercio Exterior 2015</a:t>
            </a:r>
          </a:p>
          <a:p>
            <a:pPr algn="just"/>
            <a:r>
              <a:rPr lang="es-MX" sz="2200" kern="0" dirty="0" smtClean="0">
                <a:latin typeface="Century Gothic" pitchFamily="34" charset="0"/>
              </a:rPr>
              <a:t>Reglas de Carácter General 2015</a:t>
            </a:r>
          </a:p>
          <a:p>
            <a:pPr marL="0" indent="0" algn="just">
              <a:buNone/>
            </a:pPr>
            <a:endParaRPr lang="es-MX" sz="1400" kern="0" dirty="0" smtClean="0">
              <a:latin typeface="Century Gothic" pitchFamily="34" charset="0"/>
            </a:endParaRPr>
          </a:p>
          <a:p>
            <a:pPr marL="0" indent="0" algn="just">
              <a:buNone/>
            </a:pPr>
            <a:r>
              <a:rPr lang="es-MX" sz="2200" b="1" kern="0" dirty="0" smtClean="0">
                <a:latin typeface="Century Gothic" pitchFamily="34" charset="0"/>
              </a:rPr>
              <a:t>Fuentes </a:t>
            </a:r>
            <a:r>
              <a:rPr lang="es-MX" sz="2200" b="1" kern="0" dirty="0" err="1" smtClean="0">
                <a:latin typeface="Century Gothic" pitchFamily="34" charset="0"/>
              </a:rPr>
              <a:t>hemerográficas</a:t>
            </a:r>
            <a:endParaRPr lang="es-MX" sz="2200" b="1" kern="0" dirty="0" smtClean="0">
              <a:latin typeface="Century Gothic" pitchFamily="34" charset="0"/>
            </a:endParaRPr>
          </a:p>
          <a:p>
            <a:pPr algn="just"/>
            <a:r>
              <a:rPr lang="es-MX" sz="2200" kern="0" dirty="0" smtClean="0">
                <a:latin typeface="Century Gothic" pitchFamily="34" charset="0"/>
              </a:rPr>
              <a:t>Estrategia Aduanera, varios números.</a:t>
            </a:r>
          </a:p>
          <a:p>
            <a:pPr marL="0" indent="0" algn="just">
              <a:buNone/>
            </a:pPr>
            <a:endParaRPr lang="es-MX" sz="1400" b="1" kern="0" dirty="0" smtClean="0">
              <a:latin typeface="Century Gothic" pitchFamily="34" charset="0"/>
            </a:endParaRPr>
          </a:p>
          <a:p>
            <a:pPr marL="0" indent="0" algn="just">
              <a:buNone/>
            </a:pPr>
            <a:r>
              <a:rPr lang="es-MX" sz="2200" b="1" kern="0" dirty="0" smtClean="0">
                <a:latin typeface="Century Gothic" pitchFamily="34" charset="0"/>
              </a:rPr>
              <a:t>Fuentes electrónicas</a:t>
            </a:r>
          </a:p>
          <a:p>
            <a:pPr algn="just"/>
            <a:r>
              <a:rPr lang="es-MX" sz="2200" kern="0" dirty="0" smtClean="0">
                <a:latin typeface="Century Gothic" pitchFamily="34" charset="0"/>
              </a:rPr>
              <a:t>Secretaría de Economía </a:t>
            </a:r>
            <a:r>
              <a:rPr lang="es-MX" sz="2200" kern="0" dirty="0">
                <a:latin typeface="Century Gothic" pitchFamily="34" charset="0"/>
              </a:rPr>
              <a:t>en </a:t>
            </a:r>
            <a:r>
              <a:rPr lang="es-MX" sz="2200" kern="0" dirty="0">
                <a:latin typeface="Century Gothic" pitchFamily="34" charset="0"/>
                <a:hlinkClick r:id="rId2"/>
              </a:rPr>
              <a:t>http://www.economia.gob.mx</a:t>
            </a:r>
            <a:r>
              <a:rPr lang="es-MX" sz="2200" kern="0" dirty="0" smtClean="0">
                <a:latin typeface="Century Gothic" pitchFamily="34" charset="0"/>
                <a:hlinkClick r:id="rId2"/>
              </a:rPr>
              <a:t>/</a:t>
            </a:r>
            <a:endParaRPr lang="es-MX" sz="2200" kern="0" dirty="0" smtClean="0">
              <a:latin typeface="Century Gothic" pitchFamily="34" charset="0"/>
            </a:endParaRPr>
          </a:p>
          <a:p>
            <a:pPr algn="just"/>
            <a:r>
              <a:rPr lang="es-MX" sz="2200" kern="0" dirty="0" err="1" smtClean="0">
                <a:latin typeface="Century Gothic" pitchFamily="34" charset="0"/>
              </a:rPr>
              <a:t>ProMéxico</a:t>
            </a:r>
            <a:r>
              <a:rPr lang="es-MX" sz="2200" kern="0" dirty="0">
                <a:latin typeface="Century Gothic" pitchFamily="34" charset="0"/>
              </a:rPr>
              <a:t> en </a:t>
            </a:r>
            <a:r>
              <a:rPr lang="es-MX" sz="2200" kern="0" dirty="0">
                <a:latin typeface="Century Gothic" pitchFamily="34" charset="0"/>
                <a:hlinkClick r:id="rId3"/>
              </a:rPr>
              <a:t>https://www.promexico.gob.mx</a:t>
            </a:r>
            <a:r>
              <a:rPr lang="es-MX" sz="2200" kern="0" dirty="0" smtClean="0">
                <a:latin typeface="Century Gothic" pitchFamily="34" charset="0"/>
                <a:hlinkClick r:id="rId3"/>
              </a:rPr>
              <a:t>/</a:t>
            </a:r>
            <a:endParaRPr lang="es-MX" sz="2200" kern="0" dirty="0" smtClean="0">
              <a:latin typeface="Century Gothic" pitchFamily="34" charset="0"/>
            </a:endParaRPr>
          </a:p>
          <a:p>
            <a:pPr algn="just"/>
            <a:endParaRPr lang="es-MX" sz="2200" kern="0" dirty="0" smtClean="0">
              <a:latin typeface="Century Gothic" pitchFamily="34" charset="0"/>
            </a:endParaRPr>
          </a:p>
        </p:txBody>
      </p:sp>
    </p:spTree>
    <p:extLst>
      <p:ext uri="{BB962C8B-B14F-4D97-AF65-F5344CB8AC3E}">
        <p14:creationId xmlns:p14="http://schemas.microsoft.com/office/powerpoint/2010/main" val="1337632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9"/>
          <p:cNvSpPr>
            <a:spLocks noChangeArrowheads="1"/>
          </p:cNvSpPr>
          <p:nvPr/>
        </p:nvSpPr>
        <p:spPr bwMode="auto">
          <a:xfrm>
            <a:off x="693736" y="4221088"/>
            <a:ext cx="7982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smtClean="0">
                <a:solidFill>
                  <a:srgbClr val="660033"/>
                </a:solidFill>
                <a:effectLst>
                  <a:outerShdw blurRad="38100" dist="38100" dir="2700000" algn="tl">
                    <a:srgbClr val="000000">
                      <a:alpha val="43137"/>
                    </a:srgbClr>
                  </a:outerShdw>
                </a:effectLst>
              </a:rPr>
              <a:t>Devolución </a:t>
            </a:r>
            <a:r>
              <a:rPr lang="es-MX" altLang="es-MX" sz="2800" b="1" dirty="0">
                <a:solidFill>
                  <a:srgbClr val="660033"/>
                </a:solidFill>
                <a:effectLst>
                  <a:outerShdw blurRad="38100" dist="38100" dir="2700000" algn="tl">
                    <a:srgbClr val="000000">
                      <a:alpha val="43137"/>
                    </a:srgbClr>
                  </a:outerShdw>
                </a:effectLst>
              </a:rPr>
              <a:t>del impuesto general de i</a:t>
            </a:r>
            <a:r>
              <a:rPr lang="es-MX" altLang="es-MX" sz="2800" b="1" dirty="0" smtClean="0">
                <a:solidFill>
                  <a:srgbClr val="660033"/>
                </a:solidFill>
                <a:effectLst>
                  <a:outerShdw blurRad="38100" dist="38100" dir="2700000" algn="tl">
                    <a:srgbClr val="000000">
                      <a:alpha val="43137"/>
                    </a:srgbClr>
                  </a:outerShdw>
                </a:effectLst>
              </a:rPr>
              <a:t>mportación. Programa DRAWBACK</a:t>
            </a:r>
            <a:endParaRPr lang="es-MX" altLang="es-MX" sz="2800" b="1" dirty="0">
              <a:solidFill>
                <a:srgbClr val="660033"/>
              </a:solidFill>
              <a:effectLst>
                <a:outerShdw blurRad="38100" dist="38100" dir="2700000" algn="tl">
                  <a:srgbClr val="000000">
                    <a:alpha val="43137"/>
                  </a:srgbClr>
                </a:outerShdw>
              </a:effectLst>
            </a:endParaRPr>
          </a:p>
        </p:txBody>
      </p:sp>
      <p:sp>
        <p:nvSpPr>
          <p:cNvPr id="10" name="Rectangle 7"/>
          <p:cNvSpPr>
            <a:spLocks noChangeArrowheads="1"/>
          </p:cNvSpPr>
          <p:nvPr/>
        </p:nvSpPr>
        <p:spPr bwMode="auto">
          <a:xfrm>
            <a:off x="970584" y="5733256"/>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
        <p:nvSpPr>
          <p:cNvPr id="7" name="Rectangle 7"/>
          <p:cNvSpPr>
            <a:spLocks noChangeArrowheads="1"/>
          </p:cNvSpPr>
          <p:nvPr/>
        </p:nvSpPr>
        <p:spPr bwMode="auto">
          <a:xfrm>
            <a:off x="6084168" y="6156012"/>
            <a:ext cx="27363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a:t>5</a:t>
            </a:r>
            <a:r>
              <a:rPr lang="es-CO" altLang="es-MX" sz="1800" b="1" dirty="0" smtClean="0"/>
              <a:t> de Agosto de 2015</a:t>
            </a:r>
            <a:endParaRPr lang="es-MX" altLang="es-MX" sz="1800" b="1" dirty="0"/>
          </a:p>
        </p:txBody>
      </p:sp>
    </p:spTree>
    <p:extLst>
      <p:ext uri="{BB962C8B-B14F-4D97-AF65-F5344CB8AC3E}">
        <p14:creationId xmlns:p14="http://schemas.microsoft.com/office/powerpoint/2010/main" val="757483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Objetivo General</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Subtítulo 2"/>
          <p:cNvSpPr>
            <a:spLocks noGrp="1"/>
          </p:cNvSpPr>
          <p:nvPr>
            <p:ph type="subTitle" idx="1"/>
          </p:nvPr>
        </p:nvSpPr>
        <p:spPr>
          <a:xfrm>
            <a:off x="381000" y="3573016"/>
            <a:ext cx="8382000" cy="2448272"/>
          </a:xfrm>
        </p:spPr>
        <p:txBody>
          <a:bodyPr/>
          <a:lstStyle/>
          <a:p>
            <a:r>
              <a:rPr lang="es-MX" sz="2400" b="1" dirty="0">
                <a:effectLst>
                  <a:outerShdw blurRad="38100" dist="38100" dir="2700000" algn="tl">
                    <a:srgbClr val="000000">
                      <a:alpha val="43137"/>
                    </a:srgbClr>
                  </a:outerShdw>
                </a:effectLst>
                <a:latin typeface="Century Gothic" panose="020B0502020202020204" pitchFamily="34" charset="0"/>
              </a:rPr>
              <a:t>Devolver a los exportadores el valor del impuesto general de importación pagado por bienes o insumos importados que se incorporan a mercancías de exportación o por las mercancías que se retornan en el mismo estado o por mercancías para su reparación o alteración.</a:t>
            </a:r>
          </a:p>
        </p:txBody>
      </p:sp>
    </p:spTree>
    <p:extLst>
      <p:ext uri="{BB962C8B-B14F-4D97-AF65-F5344CB8AC3E}">
        <p14:creationId xmlns:p14="http://schemas.microsoft.com/office/powerpoint/2010/main" val="3543156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476672"/>
            <a:ext cx="7793037" cy="119972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Definición de programas de fomento al Comercio Exterior</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232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El fomento a la promoción de </a:t>
            </a:r>
            <a:r>
              <a:rPr lang="es-MX" sz="2200" kern="0" dirty="0" smtClean="0">
                <a:latin typeface="Century Gothic" pitchFamily="34" charset="0"/>
              </a:rPr>
              <a:t>exportación </a:t>
            </a:r>
            <a:r>
              <a:rPr lang="es-MX" sz="2200" kern="0" dirty="0">
                <a:latin typeface="Century Gothic" pitchFamily="34" charset="0"/>
              </a:rPr>
              <a:t>es una actividad a la que los gobiernos </a:t>
            </a:r>
            <a:r>
              <a:rPr lang="es-MX" sz="2200" kern="0" dirty="0" smtClean="0">
                <a:latin typeface="Century Gothic" pitchFamily="34" charset="0"/>
              </a:rPr>
              <a:t>y entidades </a:t>
            </a:r>
            <a:r>
              <a:rPr lang="es-MX" sz="2200" kern="0" dirty="0">
                <a:latin typeface="Century Gothic" pitchFamily="34" charset="0"/>
              </a:rPr>
              <a:t>de clase del sector privado asignan gran importancia y prioridad. Este interés </a:t>
            </a:r>
            <a:r>
              <a:rPr lang="es-MX" sz="2200" kern="0" dirty="0" smtClean="0">
                <a:latin typeface="Century Gothic" pitchFamily="34" charset="0"/>
              </a:rPr>
              <a:t>es muy </a:t>
            </a:r>
            <a:r>
              <a:rPr lang="es-MX" sz="2200" kern="0" dirty="0">
                <a:latin typeface="Century Gothic" pitchFamily="34" charset="0"/>
              </a:rPr>
              <a:t>marcado en América Latina a partir de la década de los </a:t>
            </a:r>
            <a:r>
              <a:rPr lang="es-MX" sz="2200" kern="0" dirty="0" smtClean="0">
                <a:latin typeface="Century Gothic" pitchFamily="34" charset="0"/>
              </a:rPr>
              <a:t>60</a:t>
            </a:r>
            <a:r>
              <a:rPr lang="es-MX" sz="2200" kern="0" dirty="0">
                <a:latin typeface="Century Gothic" pitchFamily="34" charset="0"/>
              </a:rPr>
              <a:t>, en relación sobre todo </a:t>
            </a:r>
            <a:r>
              <a:rPr lang="es-MX" sz="2200" kern="0" dirty="0" smtClean="0">
                <a:latin typeface="Century Gothic" pitchFamily="34" charset="0"/>
              </a:rPr>
              <a:t>del fomento </a:t>
            </a:r>
            <a:r>
              <a:rPr lang="es-MX" sz="2200" kern="0" dirty="0">
                <a:latin typeface="Century Gothic" pitchFamily="34" charset="0"/>
              </a:rPr>
              <a:t>a las </a:t>
            </a:r>
            <a:r>
              <a:rPr lang="es-MX" sz="2200" kern="0" dirty="0" smtClean="0">
                <a:latin typeface="Century Gothic" pitchFamily="34" charset="0"/>
              </a:rPr>
              <a:t>exportaciones de </a:t>
            </a:r>
            <a:r>
              <a:rPr lang="es-MX" sz="2200" kern="0" dirty="0">
                <a:latin typeface="Century Gothic" pitchFamily="34" charset="0"/>
              </a:rPr>
              <a:t>productos manufacturados</a:t>
            </a:r>
            <a:endParaRPr lang="es-MX" sz="2200" kern="0" dirty="0" smtClean="0">
              <a:latin typeface="Century Gothic" pitchFamily="34" charset="0"/>
            </a:endParaRPr>
          </a:p>
        </p:txBody>
      </p:sp>
      <p:pic>
        <p:nvPicPr>
          <p:cNvPr id="2" name="Imagen 1"/>
          <p:cNvPicPr>
            <a:picLocks noChangeAspect="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r="59684"/>
          <a:stretch/>
        </p:blipFill>
        <p:spPr>
          <a:xfrm>
            <a:off x="3059832" y="2276872"/>
            <a:ext cx="4297776" cy="4496146"/>
          </a:xfrm>
          <a:prstGeom prst="rect">
            <a:avLst/>
          </a:prstGeom>
        </p:spPr>
      </p:pic>
    </p:spTree>
    <p:extLst>
      <p:ext uri="{BB962C8B-B14F-4D97-AF65-F5344CB8AC3E}">
        <p14:creationId xmlns:p14="http://schemas.microsoft.com/office/powerpoint/2010/main" val="25721956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476672"/>
            <a:ext cx="7793037" cy="119972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Antecedentes de los programas de Fomento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248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Debido a persistente déficit en la balanza en cuenta corriente, el gobierno </a:t>
            </a:r>
            <a:r>
              <a:rPr lang="es-MX" sz="2200" kern="0" dirty="0" smtClean="0">
                <a:latin typeface="Century Gothic" pitchFamily="34" charset="0"/>
              </a:rPr>
              <a:t>mexicano</a:t>
            </a:r>
            <a:r>
              <a:rPr lang="es-MX" sz="2200" kern="0" dirty="0">
                <a:latin typeface="Century Gothic" pitchFamily="34" charset="0"/>
              </a:rPr>
              <a:t>, a </a:t>
            </a:r>
            <a:r>
              <a:rPr lang="es-MX" sz="2200" kern="0" dirty="0" smtClean="0">
                <a:latin typeface="Century Gothic" pitchFamily="34" charset="0"/>
              </a:rPr>
              <a:t>lo largo de los años 50 y 60, </a:t>
            </a:r>
            <a:r>
              <a:rPr lang="es-MX" sz="2200" kern="0" dirty="0">
                <a:latin typeface="Century Gothic" pitchFamily="34" charset="0"/>
              </a:rPr>
              <a:t>se preocupó en implementar diversas políticas comerciales </a:t>
            </a:r>
            <a:r>
              <a:rPr lang="es-MX" sz="2200" kern="0" dirty="0" smtClean="0">
                <a:latin typeface="Century Gothic" pitchFamily="34" charset="0"/>
              </a:rPr>
              <a:t>a favor de </a:t>
            </a:r>
            <a:r>
              <a:rPr lang="es-MX" sz="2200" kern="0" dirty="0">
                <a:latin typeface="Century Gothic" pitchFamily="34" charset="0"/>
              </a:rPr>
              <a:t>las exportaciones </a:t>
            </a:r>
            <a:r>
              <a:rPr lang="es-MX" sz="2200" kern="0" dirty="0" smtClean="0">
                <a:latin typeface="Century Gothic" pitchFamily="34" charset="0"/>
              </a:rPr>
              <a:t>mexicanas.</a:t>
            </a:r>
          </a:p>
          <a:p>
            <a:pPr marL="0" indent="0" algn="just">
              <a:buNone/>
            </a:pPr>
            <a:endParaRPr lang="es-MX" sz="2200" kern="0" dirty="0" smtClean="0">
              <a:latin typeface="Century Gothic" pitchFamily="34" charset="0"/>
            </a:endParaRPr>
          </a:p>
          <a:p>
            <a:pPr marL="0" indent="0" algn="just">
              <a:buNone/>
            </a:pPr>
            <a:r>
              <a:rPr lang="es-MX" sz="2200" kern="0" dirty="0" smtClean="0">
                <a:latin typeface="Century Gothic" pitchFamily="34" charset="0"/>
              </a:rPr>
              <a:t>Para </a:t>
            </a:r>
            <a:r>
              <a:rPr lang="es-MX" sz="2200" kern="0" dirty="0">
                <a:latin typeface="Century Gothic" pitchFamily="34" charset="0"/>
              </a:rPr>
              <a:t>esto se necesitaba establecer quién sería </a:t>
            </a:r>
            <a:r>
              <a:rPr lang="es-MX" sz="2200" kern="0" dirty="0" smtClean="0">
                <a:latin typeface="Century Gothic" pitchFamily="34" charset="0"/>
              </a:rPr>
              <a:t>el encargado de </a:t>
            </a:r>
            <a:r>
              <a:rPr lang="es-MX" sz="2200" kern="0" dirty="0">
                <a:latin typeface="Century Gothic" pitchFamily="34" charset="0"/>
              </a:rPr>
              <a:t>implementar estas medidas y regularlas y </a:t>
            </a:r>
            <a:r>
              <a:rPr lang="es-MX" sz="2200" kern="0" dirty="0" smtClean="0">
                <a:latin typeface="Century Gothic" pitchFamily="34" charset="0"/>
              </a:rPr>
              <a:t>la ahora Secretaría </a:t>
            </a:r>
            <a:r>
              <a:rPr lang="es-MX" sz="2200" kern="0" dirty="0">
                <a:latin typeface="Century Gothic" pitchFamily="34" charset="0"/>
              </a:rPr>
              <a:t>de </a:t>
            </a:r>
            <a:r>
              <a:rPr lang="es-MX" sz="2200" kern="0" dirty="0" smtClean="0">
                <a:latin typeface="Century Gothic" pitchFamily="34" charset="0"/>
              </a:rPr>
              <a:t>Economía fue </a:t>
            </a:r>
            <a:r>
              <a:rPr lang="es-MX" sz="2200" kern="0" dirty="0">
                <a:latin typeface="Century Gothic" pitchFamily="34" charset="0"/>
              </a:rPr>
              <a:t>facultada para promover diversos controles a la importación y a la </a:t>
            </a:r>
            <a:r>
              <a:rPr lang="es-MX" sz="2200" kern="0" dirty="0" smtClean="0">
                <a:latin typeface="Century Gothic" pitchFamily="34" charset="0"/>
              </a:rPr>
              <a:t>exportación que estaban </a:t>
            </a:r>
            <a:r>
              <a:rPr lang="es-MX" sz="2200" kern="0" dirty="0">
                <a:latin typeface="Century Gothic" pitchFamily="34" charset="0"/>
              </a:rPr>
              <a:t>dispersos en varias secretarías, con el objeto de proteger a la industria nacional</a:t>
            </a:r>
            <a:r>
              <a:rPr lang="es-MX" sz="2200" kern="0" dirty="0" smtClean="0">
                <a:latin typeface="Century Gothic" pitchFamily="34" charset="0"/>
              </a:rPr>
              <a:t>.</a:t>
            </a:r>
          </a:p>
        </p:txBody>
      </p:sp>
    </p:spTree>
    <p:extLst>
      <p:ext uri="{BB962C8B-B14F-4D97-AF65-F5344CB8AC3E}">
        <p14:creationId xmlns:p14="http://schemas.microsoft.com/office/powerpoint/2010/main" val="2594965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476672"/>
            <a:ext cx="7793037" cy="119972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Apoyos fiscales gubernamentales al exportador </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El gobierno mexicano con el fin de impulsar la exportación y considerando las prácticas internacionalmente </a:t>
            </a:r>
            <a:r>
              <a:rPr lang="es-MX" sz="2200" kern="0" dirty="0" smtClean="0">
                <a:latin typeface="Century Gothic" pitchFamily="34" charset="0"/>
              </a:rPr>
              <a:t>aceptadas, ha </a:t>
            </a:r>
            <a:r>
              <a:rPr lang="es-MX" sz="2200" kern="0" dirty="0">
                <a:latin typeface="Century Gothic" pitchFamily="34" charset="0"/>
              </a:rPr>
              <a:t>puesto en marcha distintos esquemas de fomento a esta actividad</a:t>
            </a:r>
            <a:r>
              <a:rPr lang="es-MX" sz="2200" kern="0" dirty="0" smtClean="0">
                <a:latin typeface="Century Gothic" pitchFamily="34" charset="0"/>
              </a:rPr>
              <a:t>.</a:t>
            </a:r>
          </a:p>
          <a:p>
            <a:pPr marL="0" indent="0" algn="just">
              <a:buNone/>
            </a:pPr>
            <a:endParaRPr lang="es-MX" sz="2200" kern="0" dirty="0">
              <a:latin typeface="Century Gothic" pitchFamily="34" charset="0"/>
            </a:endParaRPr>
          </a:p>
          <a:p>
            <a:pPr marL="0" indent="0" algn="just">
              <a:buNone/>
            </a:pPr>
            <a:r>
              <a:rPr lang="es-MX" sz="2200" kern="0" dirty="0" smtClean="0">
                <a:latin typeface="Century Gothic" pitchFamily="34" charset="0"/>
              </a:rPr>
              <a:t>Existen diversos apoyos, entre los que destacan los “</a:t>
            </a:r>
            <a:r>
              <a:rPr lang="es-MX" sz="2200" b="1" kern="0" dirty="0" smtClean="0">
                <a:latin typeface="Century Gothic" pitchFamily="34" charset="0"/>
              </a:rPr>
              <a:t>Apoyos tecnológicos para la exportación</a:t>
            </a:r>
            <a:r>
              <a:rPr lang="es-MX" sz="2200" kern="0" dirty="0" smtClean="0">
                <a:latin typeface="Century Gothic" pitchFamily="34" charset="0"/>
              </a:rPr>
              <a:t>” y “</a:t>
            </a:r>
            <a:r>
              <a:rPr lang="es-MX" sz="2200" b="1" kern="0" dirty="0" smtClean="0">
                <a:latin typeface="Century Gothic" pitchFamily="34" charset="0"/>
              </a:rPr>
              <a:t>Apoyos financieros al exportador</a:t>
            </a:r>
            <a:r>
              <a:rPr lang="es-MX" sz="2200" kern="0" dirty="0" smtClean="0">
                <a:latin typeface="Century Gothic" pitchFamily="34" charset="0"/>
              </a:rPr>
              <a:t>”.</a:t>
            </a:r>
          </a:p>
        </p:txBody>
      </p:sp>
    </p:spTree>
    <p:extLst>
      <p:ext uri="{BB962C8B-B14F-4D97-AF65-F5344CB8AC3E}">
        <p14:creationId xmlns:p14="http://schemas.microsoft.com/office/powerpoint/2010/main" val="2743201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MX" sz="2400" dirty="0">
                <a:solidFill>
                  <a:srgbClr val="660033"/>
                </a:solidFill>
                <a:effectLst>
                  <a:outerShdw blurRad="38100" dist="38100" dir="2700000" algn="tl">
                    <a:srgbClr val="000000">
                      <a:alpha val="43137"/>
                    </a:srgbClr>
                  </a:outerShdw>
                </a:effectLst>
                <a:latin typeface="Century Gothic" pitchFamily="34" charset="0"/>
              </a:rPr>
              <a:t>Programa de Devolución de Impuestos de Importación a los Exportadores (DRAWBACK)</a:t>
            </a:r>
            <a:endParaRPr lang="es-ES" sz="24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Este programa es un apoyo importante para las empresas exportadoras, ya que les permite gozar de un régimen similar </a:t>
            </a:r>
            <a:r>
              <a:rPr lang="es-MX" sz="2200" kern="0" dirty="0" smtClean="0">
                <a:latin typeface="Century Gothic" pitchFamily="34" charset="0"/>
              </a:rPr>
              <a:t>a sus </a:t>
            </a:r>
            <a:r>
              <a:rPr lang="es-MX" sz="2200" kern="0" dirty="0">
                <a:latin typeface="Century Gothic" pitchFamily="34" charset="0"/>
              </a:rPr>
              <a:t>competidores y tener una mayor liquidez, a través de un mecanismo de fácil aplicación y control. El mismo </a:t>
            </a:r>
            <a:r>
              <a:rPr lang="es-MX" sz="2200" kern="0" dirty="0" smtClean="0">
                <a:latin typeface="Century Gothic" pitchFamily="34" charset="0"/>
              </a:rPr>
              <a:t>fue publicado </a:t>
            </a:r>
            <a:r>
              <a:rPr lang="es-MX" sz="2200" kern="0" dirty="0">
                <a:latin typeface="Century Gothic" pitchFamily="34" charset="0"/>
              </a:rPr>
              <a:t>el 11 de mayo de 1995 y sus reformas y adiciones el 29 de diciembre de 2000</a:t>
            </a:r>
            <a:r>
              <a:rPr lang="es-MX" sz="2200" kern="0" dirty="0" smtClean="0">
                <a:latin typeface="Century Gothic" pitchFamily="34" charset="0"/>
              </a:rPr>
              <a:t>.</a:t>
            </a:r>
          </a:p>
          <a:p>
            <a:pPr marL="0" indent="0" algn="just">
              <a:buNone/>
            </a:pPr>
            <a:endParaRPr lang="es-MX" sz="2200" kern="0" dirty="0">
              <a:latin typeface="Century Gothic" pitchFamily="34" charset="0"/>
            </a:endParaRPr>
          </a:p>
          <a:p>
            <a:pPr marL="0" indent="0" algn="just">
              <a:buNone/>
            </a:pPr>
            <a:r>
              <a:rPr lang="es-MX" sz="2200" kern="0" dirty="0" smtClean="0">
                <a:latin typeface="Century Gothic" pitchFamily="34" charset="0"/>
              </a:rPr>
              <a:t>La solicitud </a:t>
            </a:r>
            <a:r>
              <a:rPr lang="es-MX" sz="2200" kern="0" dirty="0">
                <a:latin typeface="Century Gothic" pitchFamily="34" charset="0"/>
              </a:rPr>
              <a:t>de Devolución de Impuestos de Importación a los Exportadores (DRAWBACK</a:t>
            </a:r>
            <a:r>
              <a:rPr lang="es-MX" sz="2200" kern="0" dirty="0" smtClean="0">
                <a:latin typeface="Century Gothic" pitchFamily="34" charset="0"/>
              </a:rPr>
              <a:t>) cambió </a:t>
            </a:r>
            <a:r>
              <a:rPr lang="es-MX" sz="2200" kern="0" dirty="0">
                <a:latin typeface="Century Gothic" pitchFamily="34" charset="0"/>
              </a:rPr>
              <a:t>a partir de 2013 ya que el 31 de diciembre de 2012 se había informado que se darían a conocer dichos formatos, por lo cual entraron en vigor el día de su publicación en el Diario Oficial de la Federación.</a:t>
            </a:r>
            <a:endParaRPr lang="es-MX" sz="2200" kern="0" dirty="0" smtClean="0">
              <a:latin typeface="Century Gothic" pitchFamily="34" charset="0"/>
            </a:endParaRPr>
          </a:p>
        </p:txBody>
      </p:sp>
    </p:spTree>
    <p:extLst>
      <p:ext uri="{BB962C8B-B14F-4D97-AF65-F5344CB8AC3E}">
        <p14:creationId xmlns:p14="http://schemas.microsoft.com/office/powerpoint/2010/main" val="3457697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¿Qué es </a:t>
            </a:r>
            <a:r>
              <a:rPr lang="es-ES" sz="3600" dirty="0" err="1" smtClean="0">
                <a:solidFill>
                  <a:srgbClr val="660033"/>
                </a:solidFill>
                <a:effectLst>
                  <a:outerShdw blurRad="38100" dist="38100" dir="2700000" algn="tl">
                    <a:srgbClr val="000000">
                      <a:alpha val="43137"/>
                    </a:srgbClr>
                  </a:outerShdw>
                </a:effectLst>
                <a:latin typeface="Century Gothic" pitchFamily="34" charset="0"/>
              </a:rPr>
              <a:t>Drawback</a:t>
            </a:r>
            <a:r>
              <a:rPr lang="es-ES" sz="3600" dirty="0" smtClean="0">
                <a:solidFill>
                  <a:srgbClr val="660033"/>
                </a:solidFill>
                <a:effectLst>
                  <a:outerShdw blurRad="38100" dist="38100" dir="2700000" algn="tl">
                    <a:srgbClr val="000000">
                      <a:alpha val="43137"/>
                    </a:srgbClr>
                  </a:outerShdw>
                </a:effectLst>
                <a:latin typeface="Century Gothic" pitchFamily="34" charset="0"/>
              </a:rPr>
              <a:t>?</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232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kern="0" dirty="0">
                <a:latin typeface="Century Gothic" pitchFamily="34" charset="0"/>
              </a:rPr>
              <a:t>EL programa DRAW BACK, tiene como objetivo la devolución del </a:t>
            </a:r>
            <a:r>
              <a:rPr lang="es-MX" sz="2200" b="1" kern="0" dirty="0">
                <a:latin typeface="Century Gothic" pitchFamily="34" charset="0"/>
              </a:rPr>
              <a:t>Impuesto General de Importación </a:t>
            </a:r>
            <a:r>
              <a:rPr lang="es-MX" sz="2200" kern="0" dirty="0">
                <a:latin typeface="Century Gothic" pitchFamily="34" charset="0"/>
              </a:rPr>
              <a:t>pagado a aquellas personas o empresas que hayan importado mercancías que posteriormente fueron incorporadas a mercancías de exportación, que se retornen en el mismo estado o fueran sometidas a un proceso de reparación o alteración.</a:t>
            </a:r>
            <a:endParaRPr lang="es-MX" sz="2200" kern="0" dirty="0" smtClean="0">
              <a:latin typeface="Century Gothic"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5946" y="4251970"/>
            <a:ext cx="4212490" cy="2201366"/>
          </a:xfrm>
          <a:prstGeom prst="rect">
            <a:avLst/>
          </a:prstGeom>
        </p:spPr>
      </p:pic>
    </p:spTree>
    <p:extLst>
      <p:ext uri="{BB962C8B-B14F-4D97-AF65-F5344CB8AC3E}">
        <p14:creationId xmlns:p14="http://schemas.microsoft.com/office/powerpoint/2010/main" val="1234614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Mezclas">
  <a:themeElements>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Echo</Template>
  <TotalTime>1173</TotalTime>
  <Words>2468</Words>
  <Application>Microsoft Office PowerPoint</Application>
  <PresentationFormat>Presentación en pantalla (4:3)</PresentationFormat>
  <Paragraphs>174</Paragraphs>
  <Slides>37</Slides>
  <Notes>31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Arial</vt:lpstr>
      <vt:lpstr>Calibri</vt:lpstr>
      <vt:lpstr>Century Gothic</vt:lpstr>
      <vt:lpstr>Tahoma</vt:lpstr>
      <vt:lpstr>Wingdings</vt:lpstr>
      <vt:lpstr>Mezclas</vt:lpstr>
      <vt:lpstr>Presentación de PowerPoint</vt:lpstr>
      <vt:lpstr>Presentación de PowerPoint</vt:lpstr>
      <vt:lpstr>Presentación de PowerPoint</vt:lpstr>
      <vt:lpstr>Objetivo General</vt:lpstr>
      <vt:lpstr>Definición de programas de fomento al Comercio Exterior</vt:lpstr>
      <vt:lpstr>Antecedentes de los programas de Fomento</vt:lpstr>
      <vt:lpstr>Apoyos fiscales gubernamentales al exportador </vt:lpstr>
      <vt:lpstr>Programa de Devolución de Impuestos de Importación a los Exportadores (DRAWBACK)</vt:lpstr>
      <vt:lpstr>¿Qué es Drawback?</vt:lpstr>
      <vt:lpstr>Objetivo</vt:lpstr>
      <vt:lpstr>Beneficiarios</vt:lpstr>
      <vt:lpstr>Características</vt:lpstr>
      <vt:lpstr>Interesante</vt:lpstr>
      <vt:lpstr>Inscripción</vt:lpstr>
      <vt:lpstr>Formatos</vt:lpstr>
      <vt:lpstr>Requisitos para que los exportadores obtengan la devolución.</vt:lpstr>
      <vt:lpstr>Documentación</vt:lpstr>
      <vt:lpstr>Documentación</vt:lpstr>
      <vt:lpstr>Obligación de la persona moral</vt:lpstr>
      <vt:lpstr>Documentación –  Exportaciones directas:</vt:lpstr>
      <vt:lpstr>Concepto de "bienes originarios" / "Elaboración o transformación suficiente"</vt:lpstr>
      <vt:lpstr>Presentación de PowerPoint</vt:lpstr>
      <vt:lpstr>Bienes originarios</vt:lpstr>
      <vt:lpstr>Presentación de PowerPoint</vt:lpstr>
      <vt:lpstr>Transferencia</vt:lpstr>
      <vt:lpstr>Adicionales</vt:lpstr>
      <vt:lpstr>Criterios</vt:lpstr>
      <vt:lpstr>Disposiciones TLCAN</vt:lpstr>
      <vt:lpstr>Presentación de PowerPoint</vt:lpstr>
      <vt:lpstr>Por prueba suficiente se entiende…</vt:lpstr>
      <vt:lpstr>Presentación de PowerPoint</vt:lpstr>
      <vt:lpstr>Disposiciones con Europa</vt:lpstr>
      <vt:lpstr>Continuación</vt:lpstr>
      <vt:lpstr>Presentación de PowerPoint</vt:lpstr>
      <vt:lpstr>Para más información pulse el enlace</vt:lpstr>
      <vt:lpstr>Fuentes consultadas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CONCEPTOS BÁSICOS EN MERCADOTECNIA</dc:title>
  <dc:creator>ealvarez</dc:creator>
  <cp:lastModifiedBy>Eduardo</cp:lastModifiedBy>
  <cp:revision>211</cp:revision>
  <dcterms:created xsi:type="dcterms:W3CDTF">2007-07-09T16:58:00Z</dcterms:created>
  <dcterms:modified xsi:type="dcterms:W3CDTF">2015-08-31T20:39:20Z</dcterms:modified>
</cp:coreProperties>
</file>