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61"/>
  </p:notesMasterIdLst>
  <p:sldIdLst>
    <p:sldId id="274" r:id="rId2"/>
    <p:sldId id="340" r:id="rId3"/>
    <p:sldId id="341" r:id="rId4"/>
    <p:sldId id="275" r:id="rId5"/>
    <p:sldId id="272" r:id="rId6"/>
    <p:sldId id="282" r:id="rId7"/>
    <p:sldId id="283" r:id="rId8"/>
    <p:sldId id="284" r:id="rId9"/>
    <p:sldId id="285" r:id="rId10"/>
    <p:sldId id="286" r:id="rId11"/>
    <p:sldId id="287" r:id="rId12"/>
    <p:sldId id="294" r:id="rId13"/>
    <p:sldId id="295" r:id="rId14"/>
    <p:sldId id="288" r:id="rId15"/>
    <p:sldId id="297" r:id="rId16"/>
    <p:sldId id="289" r:id="rId17"/>
    <p:sldId id="299" r:id="rId18"/>
    <p:sldId id="332" r:id="rId19"/>
    <p:sldId id="300" r:id="rId20"/>
    <p:sldId id="301" r:id="rId21"/>
    <p:sldId id="339" r:id="rId22"/>
    <p:sldId id="296" r:id="rId23"/>
    <p:sldId id="298" r:id="rId24"/>
    <p:sldId id="302" r:id="rId25"/>
    <p:sldId id="290" r:id="rId26"/>
    <p:sldId id="303" r:id="rId27"/>
    <p:sldId id="306" r:id="rId28"/>
    <p:sldId id="305" r:id="rId29"/>
    <p:sldId id="307" r:id="rId30"/>
    <p:sldId id="304" r:id="rId31"/>
    <p:sldId id="308" r:id="rId32"/>
    <p:sldId id="309" r:id="rId33"/>
    <p:sldId id="310" r:id="rId34"/>
    <p:sldId id="315" r:id="rId35"/>
    <p:sldId id="311" r:id="rId36"/>
    <p:sldId id="316" r:id="rId37"/>
    <p:sldId id="312" r:id="rId38"/>
    <p:sldId id="313" r:id="rId39"/>
    <p:sldId id="318" r:id="rId40"/>
    <p:sldId id="319" r:id="rId41"/>
    <p:sldId id="320" r:id="rId42"/>
    <p:sldId id="326" r:id="rId43"/>
    <p:sldId id="321" r:id="rId44"/>
    <p:sldId id="327" r:id="rId45"/>
    <p:sldId id="328" r:id="rId46"/>
    <p:sldId id="329" r:id="rId47"/>
    <p:sldId id="331" r:id="rId48"/>
    <p:sldId id="330" r:id="rId49"/>
    <p:sldId id="333" r:id="rId50"/>
    <p:sldId id="334" r:id="rId51"/>
    <p:sldId id="335" r:id="rId52"/>
    <p:sldId id="336" r:id="rId53"/>
    <p:sldId id="337" r:id="rId54"/>
    <p:sldId id="338" r:id="rId55"/>
    <p:sldId id="317" r:id="rId56"/>
    <p:sldId id="314" r:id="rId57"/>
    <p:sldId id="291" r:id="rId58"/>
    <p:sldId id="292" r:id="rId59"/>
    <p:sldId id="293" r:id="rId6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charset="0"/>
        <a:ea typeface="+mn-ea"/>
        <a:cs typeface="+mn-cs"/>
      </a:defRPr>
    </a:lvl1pPr>
    <a:lvl2pPr marL="457200" algn="l" rtl="0" fontAlgn="base">
      <a:spcBef>
        <a:spcPct val="0"/>
      </a:spcBef>
      <a:spcAft>
        <a:spcPct val="0"/>
      </a:spcAft>
      <a:defRPr kern="1200">
        <a:solidFill>
          <a:schemeClr val="tx1"/>
        </a:solidFill>
        <a:latin typeface="Tahoma" charset="0"/>
        <a:ea typeface="+mn-ea"/>
        <a:cs typeface="+mn-cs"/>
      </a:defRPr>
    </a:lvl2pPr>
    <a:lvl3pPr marL="914400" algn="l" rtl="0" fontAlgn="base">
      <a:spcBef>
        <a:spcPct val="0"/>
      </a:spcBef>
      <a:spcAft>
        <a:spcPct val="0"/>
      </a:spcAft>
      <a:defRPr kern="1200">
        <a:solidFill>
          <a:schemeClr val="tx1"/>
        </a:solidFill>
        <a:latin typeface="Tahoma" charset="0"/>
        <a:ea typeface="+mn-ea"/>
        <a:cs typeface="+mn-cs"/>
      </a:defRPr>
    </a:lvl3pPr>
    <a:lvl4pPr marL="1371600" algn="l" rtl="0" fontAlgn="base">
      <a:spcBef>
        <a:spcPct val="0"/>
      </a:spcBef>
      <a:spcAft>
        <a:spcPct val="0"/>
      </a:spcAft>
      <a:defRPr kern="1200">
        <a:solidFill>
          <a:schemeClr val="tx1"/>
        </a:solidFill>
        <a:latin typeface="Tahoma" charset="0"/>
        <a:ea typeface="+mn-ea"/>
        <a:cs typeface="+mn-cs"/>
      </a:defRPr>
    </a:lvl4pPr>
    <a:lvl5pPr marL="1828800" algn="l" rtl="0" fontAlgn="base">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4B2"/>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86989" autoAdjust="0"/>
  </p:normalViewPr>
  <p:slideViewPr>
    <p:cSldViewPr>
      <p:cViewPr varScale="1">
        <p:scale>
          <a:sx n="65" d="100"/>
          <a:sy n="65" d="100"/>
        </p:scale>
        <p:origin x="153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5BDD3-6B7B-423B-A38B-83739503B4A1}" type="doc">
      <dgm:prSet loTypeId="urn:microsoft.com/office/officeart/2005/8/layout/equation1" loCatId="process" qsTypeId="urn:microsoft.com/office/officeart/2005/8/quickstyle/simple5" qsCatId="simple" csTypeId="urn:microsoft.com/office/officeart/2005/8/colors/colorful5" csCatId="colorful" phldr="1"/>
      <dgm:spPr/>
    </dgm:pt>
    <dgm:pt modelId="{39487B8D-76F7-4F1C-B422-926606FEC94F}">
      <dgm:prSet phldrT="[Texto]"/>
      <dgm:spPr/>
      <dgm:t>
        <a:bodyPr/>
        <a:lstStyle/>
        <a:p>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PITEX</a:t>
          </a: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EC207375-FCF8-411A-897A-3A0FFFEB5420}" type="parTrans" cxnId="{6557EA43-049A-466A-8FD0-B92CCBDBA3AC}">
      <dgm:prSet/>
      <dgm:spPr/>
      <dgm:t>
        <a:bodyPr/>
        <a:lstStyle/>
        <a:p>
          <a:endParaRPr lang="es-MX">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D028B185-184B-4236-94B9-AC093BA6B640}" type="sibTrans" cxnId="{6557EA43-049A-466A-8FD0-B92CCBDBA3AC}">
      <dgm:prSet/>
      <dgm:spPr/>
      <dgm:t>
        <a:bodyPr/>
        <a:lstStyle/>
        <a:p>
          <a:endParaRPr lang="es-MX">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BFEA1C53-4BBF-45AB-BE15-F1358028AA68}">
      <dgm:prSet phldrT="[Texto]"/>
      <dgm:spPr/>
      <dgm:t>
        <a:bodyPr/>
        <a:lstStyle/>
        <a:p>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MAQUILA</a:t>
          </a: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EBA82A00-70CB-43FC-AC58-BF55FEC16E13}" type="parTrans" cxnId="{FE533B61-ADD4-4579-8864-2BFFEB2DA96B}">
      <dgm:prSet/>
      <dgm:spPr/>
      <dgm:t>
        <a:bodyPr/>
        <a:lstStyle/>
        <a:p>
          <a:endParaRPr lang="es-MX">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53889443-0DB0-45AE-9A44-72C835AB039D}" type="sibTrans" cxnId="{FE533B61-ADD4-4579-8864-2BFFEB2DA96B}">
      <dgm:prSet/>
      <dgm:spPr/>
      <dgm:t>
        <a:bodyPr/>
        <a:lstStyle/>
        <a:p>
          <a:endParaRPr lang="es-MX">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4A0C6110-9127-483D-BD0B-FAA386A734CE}">
      <dgm:prSet phldrT="[Texto]"/>
      <dgm:spPr/>
      <dgm:t>
        <a:bodyPr/>
        <a:lstStyle/>
        <a:p>
          <a:r>
            <a:rPr lang="es-MX"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IMMEX</a:t>
          </a:r>
          <a:endParaRPr lang="es-MX"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07AB5993-23FB-4200-A59B-E5BAD4DEFDFC}" type="parTrans" cxnId="{C2E81F57-D899-4B43-A8BA-7DA95A71D237}">
      <dgm:prSet/>
      <dgm:spPr/>
      <dgm:t>
        <a:bodyPr/>
        <a:lstStyle/>
        <a:p>
          <a:endParaRPr lang="es-MX">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22814339-50DD-4406-A11F-1D4200D3F531}" type="sibTrans" cxnId="{C2E81F57-D899-4B43-A8BA-7DA95A71D237}">
      <dgm:prSet/>
      <dgm:spPr/>
      <dgm:t>
        <a:bodyPr/>
        <a:lstStyle/>
        <a:p>
          <a:endParaRPr lang="es-MX">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BC7CC9D7-3072-46D7-B6D9-3E5B9DCF2E37}" type="pres">
      <dgm:prSet presAssocID="{B395BDD3-6B7B-423B-A38B-83739503B4A1}" presName="linearFlow" presStyleCnt="0">
        <dgm:presLayoutVars>
          <dgm:dir/>
          <dgm:resizeHandles val="exact"/>
        </dgm:presLayoutVars>
      </dgm:prSet>
      <dgm:spPr/>
    </dgm:pt>
    <dgm:pt modelId="{BDB72040-E588-4F06-8E3B-BF3E34490896}" type="pres">
      <dgm:prSet presAssocID="{39487B8D-76F7-4F1C-B422-926606FEC94F}" presName="node" presStyleLbl="node1" presStyleIdx="0" presStyleCnt="3">
        <dgm:presLayoutVars>
          <dgm:bulletEnabled val="1"/>
        </dgm:presLayoutVars>
      </dgm:prSet>
      <dgm:spPr/>
      <dgm:t>
        <a:bodyPr/>
        <a:lstStyle/>
        <a:p>
          <a:endParaRPr lang="es-MX"/>
        </a:p>
      </dgm:t>
    </dgm:pt>
    <dgm:pt modelId="{A45037F3-4625-4BA1-9A1E-77A0E1EE06C4}" type="pres">
      <dgm:prSet presAssocID="{D028B185-184B-4236-94B9-AC093BA6B640}" presName="spacerL" presStyleCnt="0"/>
      <dgm:spPr/>
    </dgm:pt>
    <dgm:pt modelId="{B765CABD-42FB-44E3-8A27-7CDBE63B7688}" type="pres">
      <dgm:prSet presAssocID="{D028B185-184B-4236-94B9-AC093BA6B640}" presName="sibTrans" presStyleLbl="sibTrans2D1" presStyleIdx="0" presStyleCnt="2"/>
      <dgm:spPr/>
      <dgm:t>
        <a:bodyPr/>
        <a:lstStyle/>
        <a:p>
          <a:endParaRPr lang="es-MX"/>
        </a:p>
      </dgm:t>
    </dgm:pt>
    <dgm:pt modelId="{7A1B0C5B-7809-4A6A-B660-161BC560A5E8}" type="pres">
      <dgm:prSet presAssocID="{D028B185-184B-4236-94B9-AC093BA6B640}" presName="spacerR" presStyleCnt="0"/>
      <dgm:spPr/>
    </dgm:pt>
    <dgm:pt modelId="{06F90E86-E3E9-478B-81C3-E5B5DEE9F433}" type="pres">
      <dgm:prSet presAssocID="{BFEA1C53-4BBF-45AB-BE15-F1358028AA68}" presName="node" presStyleLbl="node1" presStyleIdx="1" presStyleCnt="3">
        <dgm:presLayoutVars>
          <dgm:bulletEnabled val="1"/>
        </dgm:presLayoutVars>
      </dgm:prSet>
      <dgm:spPr/>
      <dgm:t>
        <a:bodyPr/>
        <a:lstStyle/>
        <a:p>
          <a:endParaRPr lang="es-MX"/>
        </a:p>
      </dgm:t>
    </dgm:pt>
    <dgm:pt modelId="{44B71A77-FFEC-4731-8D2E-258FCEE3BE97}" type="pres">
      <dgm:prSet presAssocID="{53889443-0DB0-45AE-9A44-72C835AB039D}" presName="spacerL" presStyleCnt="0"/>
      <dgm:spPr/>
    </dgm:pt>
    <dgm:pt modelId="{DC5985C0-FF38-49B6-985F-27560E64B3B0}" type="pres">
      <dgm:prSet presAssocID="{53889443-0DB0-45AE-9A44-72C835AB039D}" presName="sibTrans" presStyleLbl="sibTrans2D1" presStyleIdx="1" presStyleCnt="2"/>
      <dgm:spPr/>
      <dgm:t>
        <a:bodyPr/>
        <a:lstStyle/>
        <a:p>
          <a:endParaRPr lang="es-MX"/>
        </a:p>
      </dgm:t>
    </dgm:pt>
    <dgm:pt modelId="{72771715-6DF6-4EA8-91DE-C1B5F5B5FCC8}" type="pres">
      <dgm:prSet presAssocID="{53889443-0DB0-45AE-9A44-72C835AB039D}" presName="spacerR" presStyleCnt="0"/>
      <dgm:spPr/>
    </dgm:pt>
    <dgm:pt modelId="{BAB553DC-1F5B-4338-BFDA-5F9A9C003630}" type="pres">
      <dgm:prSet presAssocID="{4A0C6110-9127-483D-BD0B-FAA386A734CE}" presName="node" presStyleLbl="node1" presStyleIdx="2" presStyleCnt="3">
        <dgm:presLayoutVars>
          <dgm:bulletEnabled val="1"/>
        </dgm:presLayoutVars>
      </dgm:prSet>
      <dgm:spPr/>
      <dgm:t>
        <a:bodyPr/>
        <a:lstStyle/>
        <a:p>
          <a:endParaRPr lang="es-MX"/>
        </a:p>
      </dgm:t>
    </dgm:pt>
  </dgm:ptLst>
  <dgm:cxnLst>
    <dgm:cxn modelId="{7FEAEEE2-7236-48D6-ACB0-454DD0A0A976}" type="presOf" srcId="{BFEA1C53-4BBF-45AB-BE15-F1358028AA68}" destId="{06F90E86-E3E9-478B-81C3-E5B5DEE9F433}" srcOrd="0" destOrd="0" presId="urn:microsoft.com/office/officeart/2005/8/layout/equation1"/>
    <dgm:cxn modelId="{42034EBA-7CD5-4CE0-9628-63162A8C2B15}" type="presOf" srcId="{39487B8D-76F7-4F1C-B422-926606FEC94F}" destId="{BDB72040-E588-4F06-8E3B-BF3E34490896}" srcOrd="0" destOrd="0" presId="urn:microsoft.com/office/officeart/2005/8/layout/equation1"/>
    <dgm:cxn modelId="{357048F8-C39B-4683-A004-249A8AB824D4}" type="presOf" srcId="{53889443-0DB0-45AE-9A44-72C835AB039D}" destId="{DC5985C0-FF38-49B6-985F-27560E64B3B0}" srcOrd="0" destOrd="0" presId="urn:microsoft.com/office/officeart/2005/8/layout/equation1"/>
    <dgm:cxn modelId="{7E2B031C-B7FD-483B-822C-878477F7B23E}" type="presOf" srcId="{D028B185-184B-4236-94B9-AC093BA6B640}" destId="{B765CABD-42FB-44E3-8A27-7CDBE63B7688}" srcOrd="0" destOrd="0" presId="urn:microsoft.com/office/officeart/2005/8/layout/equation1"/>
    <dgm:cxn modelId="{90E5169F-E2A8-4D93-B06B-032855C6860D}" type="presOf" srcId="{4A0C6110-9127-483D-BD0B-FAA386A734CE}" destId="{BAB553DC-1F5B-4338-BFDA-5F9A9C003630}" srcOrd="0" destOrd="0" presId="urn:microsoft.com/office/officeart/2005/8/layout/equation1"/>
    <dgm:cxn modelId="{C2E81F57-D899-4B43-A8BA-7DA95A71D237}" srcId="{B395BDD3-6B7B-423B-A38B-83739503B4A1}" destId="{4A0C6110-9127-483D-BD0B-FAA386A734CE}" srcOrd="2" destOrd="0" parTransId="{07AB5993-23FB-4200-A59B-E5BAD4DEFDFC}" sibTransId="{22814339-50DD-4406-A11F-1D4200D3F531}"/>
    <dgm:cxn modelId="{B97D59BD-3FF6-4E81-B71E-0030AAEA579E}" type="presOf" srcId="{B395BDD3-6B7B-423B-A38B-83739503B4A1}" destId="{BC7CC9D7-3072-46D7-B6D9-3E5B9DCF2E37}" srcOrd="0" destOrd="0" presId="urn:microsoft.com/office/officeart/2005/8/layout/equation1"/>
    <dgm:cxn modelId="{6557EA43-049A-466A-8FD0-B92CCBDBA3AC}" srcId="{B395BDD3-6B7B-423B-A38B-83739503B4A1}" destId="{39487B8D-76F7-4F1C-B422-926606FEC94F}" srcOrd="0" destOrd="0" parTransId="{EC207375-FCF8-411A-897A-3A0FFFEB5420}" sibTransId="{D028B185-184B-4236-94B9-AC093BA6B640}"/>
    <dgm:cxn modelId="{FE533B61-ADD4-4579-8864-2BFFEB2DA96B}" srcId="{B395BDD3-6B7B-423B-A38B-83739503B4A1}" destId="{BFEA1C53-4BBF-45AB-BE15-F1358028AA68}" srcOrd="1" destOrd="0" parTransId="{EBA82A00-70CB-43FC-AC58-BF55FEC16E13}" sibTransId="{53889443-0DB0-45AE-9A44-72C835AB039D}"/>
    <dgm:cxn modelId="{784D0885-FB0A-4D6C-8B48-D44CB4CB3750}" type="presParOf" srcId="{BC7CC9D7-3072-46D7-B6D9-3E5B9DCF2E37}" destId="{BDB72040-E588-4F06-8E3B-BF3E34490896}" srcOrd="0" destOrd="0" presId="urn:microsoft.com/office/officeart/2005/8/layout/equation1"/>
    <dgm:cxn modelId="{5BBD7226-9364-40B4-9CBB-37138A927BEF}" type="presParOf" srcId="{BC7CC9D7-3072-46D7-B6D9-3E5B9DCF2E37}" destId="{A45037F3-4625-4BA1-9A1E-77A0E1EE06C4}" srcOrd="1" destOrd="0" presId="urn:microsoft.com/office/officeart/2005/8/layout/equation1"/>
    <dgm:cxn modelId="{51A6852F-11F6-41B6-A674-024E0E23E06C}" type="presParOf" srcId="{BC7CC9D7-3072-46D7-B6D9-3E5B9DCF2E37}" destId="{B765CABD-42FB-44E3-8A27-7CDBE63B7688}" srcOrd="2" destOrd="0" presId="urn:microsoft.com/office/officeart/2005/8/layout/equation1"/>
    <dgm:cxn modelId="{82842514-4C85-4AEF-98F9-8D689C347926}" type="presParOf" srcId="{BC7CC9D7-3072-46D7-B6D9-3E5B9DCF2E37}" destId="{7A1B0C5B-7809-4A6A-B660-161BC560A5E8}" srcOrd="3" destOrd="0" presId="urn:microsoft.com/office/officeart/2005/8/layout/equation1"/>
    <dgm:cxn modelId="{79903E8E-4D87-45C4-A698-4BA85EA4A55A}" type="presParOf" srcId="{BC7CC9D7-3072-46D7-B6D9-3E5B9DCF2E37}" destId="{06F90E86-E3E9-478B-81C3-E5B5DEE9F433}" srcOrd="4" destOrd="0" presId="urn:microsoft.com/office/officeart/2005/8/layout/equation1"/>
    <dgm:cxn modelId="{564DD20B-6EB8-4EC3-B7CE-8DD6BF897C45}" type="presParOf" srcId="{BC7CC9D7-3072-46D7-B6D9-3E5B9DCF2E37}" destId="{44B71A77-FFEC-4731-8D2E-258FCEE3BE97}" srcOrd="5" destOrd="0" presId="urn:microsoft.com/office/officeart/2005/8/layout/equation1"/>
    <dgm:cxn modelId="{63713FCF-6117-4FF6-B59F-871AD650599A}" type="presParOf" srcId="{BC7CC9D7-3072-46D7-B6D9-3E5B9DCF2E37}" destId="{DC5985C0-FF38-49B6-985F-27560E64B3B0}" srcOrd="6" destOrd="0" presId="urn:microsoft.com/office/officeart/2005/8/layout/equation1"/>
    <dgm:cxn modelId="{53123B5C-199E-4BE1-B2B1-89D869EEF81D}" type="presParOf" srcId="{BC7CC9D7-3072-46D7-B6D9-3E5B9DCF2E37}" destId="{72771715-6DF6-4EA8-91DE-C1B5F5B5FCC8}" srcOrd="7" destOrd="0" presId="urn:microsoft.com/office/officeart/2005/8/layout/equation1"/>
    <dgm:cxn modelId="{58287C6E-89A2-4D8C-96AD-EF3987F69A54}" type="presParOf" srcId="{BC7CC9D7-3072-46D7-B6D9-3E5B9DCF2E37}" destId="{BAB553DC-1F5B-4338-BFDA-5F9A9C003630}"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1C6AEA-EE86-43B1-A78E-56A9265CC18E}" type="doc">
      <dgm:prSet loTypeId="urn:microsoft.com/office/officeart/2005/8/layout/vList4" loCatId="list" qsTypeId="urn:microsoft.com/office/officeart/2005/8/quickstyle/3d1" qsCatId="3D" csTypeId="urn:microsoft.com/office/officeart/2005/8/colors/accent1_2" csCatId="accent1" phldr="1"/>
      <dgm:spPr/>
      <dgm:t>
        <a:bodyPr/>
        <a:lstStyle/>
        <a:p>
          <a:endParaRPr lang="es-MX"/>
        </a:p>
      </dgm:t>
    </dgm:pt>
    <dgm:pt modelId="{4BDFAB0B-7AC8-4E28-AA20-6F3EF9FF6FF9}">
      <dgm:prSet phldrT="[Texto]" custT="1"/>
      <dgm:spPr>
        <a:solidFill>
          <a:srgbClr val="00B0F0"/>
        </a:solidFill>
      </dgm:spPr>
      <dgm:t>
        <a:bodyPr/>
        <a:lstStyle/>
        <a:p>
          <a:pPr marL="0" indent="0" algn="just"/>
          <a:r>
            <a:rPr lang="es-MX" sz="1800" b="1" dirty="0" smtClean="0">
              <a:solidFill>
                <a:schemeClr val="tx1"/>
              </a:solidFill>
              <a:effectLst/>
              <a:latin typeface="Century Gothic" pitchFamily="34" charset="0"/>
            </a:rPr>
            <a:t>Controladora de empresas:</a:t>
          </a:r>
          <a:r>
            <a:rPr lang="es-MX" sz="1800" dirty="0" smtClean="0">
              <a:solidFill>
                <a:schemeClr val="tx1"/>
              </a:solidFill>
              <a:effectLst/>
              <a:latin typeface="Century Gothic" pitchFamily="34" charset="0"/>
            </a:rPr>
            <a:t> cuando en un mismo programa se integren las operaciones de manufactura de una empresa certificada denominada controladora y una o más sociedades controladas.</a:t>
          </a:r>
          <a:endParaRPr lang="es-MX" sz="1800" dirty="0">
            <a:solidFill>
              <a:schemeClr val="tx1"/>
            </a:solidFill>
            <a:effectLst/>
            <a:latin typeface="Century Gothic" pitchFamily="34" charset="0"/>
          </a:endParaRPr>
        </a:p>
      </dgm:t>
    </dgm:pt>
    <dgm:pt modelId="{046480DE-4AD2-4255-88C3-596A4777DF8B}" type="parTrans" cxnId="{5FAFD33D-A17E-4A96-BE86-B98AD28F3425}">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EF0CDCBE-1B15-46A3-BF80-5C269DCBEA21}" type="sibTrans" cxnId="{5FAFD33D-A17E-4A96-BE86-B98AD28F3425}">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2DD9D092-5EE9-40FE-8CCB-E7102DDBC00B}">
      <dgm:prSet phldrT="[Texto]" custT="1"/>
      <dgm:spPr>
        <a:solidFill>
          <a:srgbClr val="0070C0"/>
        </a:solidFill>
      </dgm:spPr>
      <dgm:t>
        <a:bodyPr/>
        <a:lstStyle/>
        <a:p>
          <a:pPr algn="just"/>
          <a:r>
            <a:rPr lang="es-MX" sz="1800" b="1" dirty="0" smtClean="0">
              <a:effectLst>
                <a:outerShdw blurRad="38100" dist="38100" dir="2700000" algn="tl">
                  <a:srgbClr val="000000">
                    <a:alpha val="43137"/>
                  </a:srgbClr>
                </a:outerShdw>
              </a:effectLst>
              <a:latin typeface="Century Gothic" pitchFamily="34" charset="0"/>
            </a:rPr>
            <a:t>Albergue:</a:t>
          </a:r>
          <a:r>
            <a:rPr lang="es-MX" sz="1800" dirty="0" smtClean="0">
              <a:effectLst>
                <a:outerShdw blurRad="38100" dist="38100" dir="2700000" algn="tl">
                  <a:srgbClr val="000000">
                    <a:alpha val="43137"/>
                  </a:srgbClr>
                </a:outerShdw>
              </a:effectLst>
              <a:latin typeface="Century Gothic" pitchFamily="34" charset="0"/>
            </a:rPr>
            <a:t> cuando una o varias empresas extranjeras le faciliten la tecnología y el material productivo, sin que estas últimas operen directamente el Programa.</a:t>
          </a:r>
          <a:endParaRPr lang="es-MX" sz="1800" dirty="0">
            <a:effectLst>
              <a:outerShdw blurRad="38100" dist="38100" dir="2700000" algn="tl">
                <a:srgbClr val="000000">
                  <a:alpha val="43137"/>
                </a:srgbClr>
              </a:outerShdw>
            </a:effectLst>
            <a:latin typeface="Century Gothic" pitchFamily="34" charset="0"/>
          </a:endParaRPr>
        </a:p>
      </dgm:t>
    </dgm:pt>
    <dgm:pt modelId="{0348B87A-A901-445F-AC23-9A2F095CD9A0}" type="parTrans" cxnId="{50998814-44D6-435C-B48C-C05D9A320E93}">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6A054557-B164-4E26-951D-C3C38A4F3E64}" type="sibTrans" cxnId="{50998814-44D6-435C-B48C-C05D9A320E93}">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CB430D41-97D5-4C68-99CE-E86EC0716D7F}">
      <dgm:prSet phldrT="[Texto]" custT="1"/>
      <dgm:spPr>
        <a:solidFill>
          <a:srgbClr val="00B0F0"/>
        </a:solidFill>
      </dgm:spPr>
      <dgm:t>
        <a:bodyPr/>
        <a:lstStyle/>
        <a:p>
          <a:pPr algn="just"/>
          <a:r>
            <a:rPr lang="es-MX" sz="1700" b="1" dirty="0" err="1" smtClean="0">
              <a:solidFill>
                <a:schemeClr val="tx1"/>
              </a:solidFill>
              <a:effectLst/>
              <a:latin typeface="Century Gothic" pitchFamily="34" charset="0"/>
            </a:rPr>
            <a:t>Terciarización</a:t>
          </a:r>
          <a:r>
            <a:rPr lang="es-MX" sz="1700" b="1" dirty="0" smtClean="0">
              <a:solidFill>
                <a:schemeClr val="tx1"/>
              </a:solidFill>
              <a:effectLst/>
              <a:latin typeface="Century Gothic" pitchFamily="34" charset="0"/>
            </a:rPr>
            <a:t>:</a:t>
          </a:r>
          <a:r>
            <a:rPr lang="es-MX" sz="1700" dirty="0" smtClean="0">
              <a:solidFill>
                <a:schemeClr val="tx1"/>
              </a:solidFill>
              <a:effectLst/>
              <a:latin typeface="Century Gothic" pitchFamily="34" charset="0"/>
            </a:rPr>
            <a:t> cuando una empresa certificada que no cuente con instalaciones para realizar procesos productivos, realice las operaciones de manufactura a través de terceros que registre en su Programa. Art. 23 DIMMEX, Anexo 3.2.5. RCGMCE</a:t>
          </a:r>
          <a:endParaRPr lang="es-MX" sz="1700" dirty="0">
            <a:solidFill>
              <a:schemeClr val="tx1"/>
            </a:solidFill>
            <a:effectLst/>
            <a:latin typeface="Century Gothic" pitchFamily="34" charset="0"/>
          </a:endParaRPr>
        </a:p>
      </dgm:t>
    </dgm:pt>
    <dgm:pt modelId="{E07A66BF-3EEE-4363-9BC6-203E64969EDF}" type="parTrans" cxnId="{4691AC4B-C5EB-46CF-ABF5-C7C109B0B7A3}">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2363A150-D349-4DB3-A767-469323220EDC}" type="sibTrans" cxnId="{4691AC4B-C5EB-46CF-ABF5-C7C109B0B7A3}">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7A7EA968-49F1-40F7-B44B-428CFAC85338}">
      <dgm:prSet phldrT="[Texto]" custT="1"/>
      <dgm:spPr>
        <a:solidFill>
          <a:srgbClr val="0070C0"/>
        </a:solidFill>
      </dgm:spPr>
      <dgm:t>
        <a:bodyPr/>
        <a:lstStyle/>
        <a:p>
          <a:pPr algn="just"/>
          <a:r>
            <a:rPr lang="es-MX" sz="1800" b="1" dirty="0" smtClean="0">
              <a:effectLst>
                <a:outerShdw blurRad="38100" dist="38100" dir="2700000" algn="tl">
                  <a:srgbClr val="000000">
                    <a:alpha val="43137"/>
                  </a:srgbClr>
                </a:outerShdw>
              </a:effectLst>
              <a:latin typeface="Century Gothic" pitchFamily="34" charset="0"/>
            </a:rPr>
            <a:t>Industrial:</a:t>
          </a:r>
          <a:r>
            <a:rPr lang="es-MX" sz="1800" dirty="0" smtClean="0">
              <a:effectLst>
                <a:outerShdw blurRad="38100" dist="38100" dir="2700000" algn="tl">
                  <a:srgbClr val="000000">
                    <a:alpha val="43137"/>
                  </a:srgbClr>
                </a:outerShdw>
              </a:effectLst>
              <a:latin typeface="Century Gothic" pitchFamily="34" charset="0"/>
            </a:rPr>
            <a:t> cuando se realice un proceso industrial de elaboración o transformación de mercancías destinadas a la exportación;</a:t>
          </a:r>
          <a:endParaRPr lang="es-MX" sz="1800" dirty="0">
            <a:effectLst>
              <a:outerShdw blurRad="38100" dist="38100" dir="2700000" algn="tl">
                <a:srgbClr val="000000">
                  <a:alpha val="43137"/>
                </a:srgbClr>
              </a:outerShdw>
            </a:effectLst>
            <a:latin typeface="Century Gothic" pitchFamily="34" charset="0"/>
          </a:endParaRPr>
        </a:p>
      </dgm:t>
    </dgm:pt>
    <dgm:pt modelId="{246AF1BF-985F-4DD5-897E-C6404A8D8934}" type="parTrans" cxnId="{1E7AC186-844C-449B-8E10-6F00BF56ABA1}">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63AE34C9-37C6-41BC-B5C2-4D8BC84AD988}" type="sibTrans" cxnId="{1E7AC186-844C-449B-8E10-6F00BF56ABA1}">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7A37F213-3127-4ED3-B6F7-7134FDE6E08A}">
      <dgm:prSet phldrT="[Texto]" custT="1"/>
      <dgm:spPr>
        <a:solidFill>
          <a:srgbClr val="002060"/>
        </a:solidFill>
      </dgm:spPr>
      <dgm:t>
        <a:bodyPr/>
        <a:lstStyle/>
        <a:p>
          <a:pPr algn="just"/>
          <a:r>
            <a:rPr lang="es-MX" sz="1800" b="1" dirty="0" smtClean="0">
              <a:effectLst>
                <a:outerShdw blurRad="38100" dist="38100" dir="2700000" algn="tl">
                  <a:srgbClr val="000000">
                    <a:alpha val="43137"/>
                  </a:srgbClr>
                </a:outerShdw>
              </a:effectLst>
              <a:latin typeface="Century Gothic" pitchFamily="34" charset="0"/>
            </a:rPr>
            <a:t>Servicios, </a:t>
          </a:r>
          <a:r>
            <a:rPr lang="es-MX" sz="1800" dirty="0" smtClean="0">
              <a:effectLst>
                <a:outerShdw blurRad="38100" dist="38100" dir="2700000" algn="tl">
                  <a:srgbClr val="000000">
                    <a:alpha val="43137"/>
                  </a:srgbClr>
                </a:outerShdw>
              </a:effectLst>
              <a:latin typeface="Century Gothic" pitchFamily="34" charset="0"/>
            </a:rPr>
            <a:t>cuando se realicen servicios a mercancías de exportación o se presten servicios de exportación, únicamente para el desarrollo de las actividades que la Secretaría determine, previa opinión de la SHCP. Anexo 3.2.4 RCGMCE</a:t>
          </a:r>
          <a:endParaRPr lang="es-MX" sz="1800" dirty="0">
            <a:effectLst>
              <a:outerShdw blurRad="38100" dist="38100" dir="2700000" algn="tl">
                <a:srgbClr val="000000">
                  <a:alpha val="43137"/>
                </a:srgbClr>
              </a:outerShdw>
            </a:effectLst>
            <a:latin typeface="Century Gothic" pitchFamily="34" charset="0"/>
          </a:endParaRPr>
        </a:p>
      </dgm:t>
    </dgm:pt>
    <dgm:pt modelId="{54909AB1-FF6A-4735-BDBD-F11FAD1C054A}" type="parTrans" cxnId="{7EB43E15-4A7C-4C15-A9C5-D01F3A6FDFD8}">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57589F58-6313-4A1B-A852-089E6E84AC50}" type="sibTrans" cxnId="{7EB43E15-4A7C-4C15-A9C5-D01F3A6FDFD8}">
      <dgm:prSet/>
      <dgm:spPr/>
      <dgm:t>
        <a:bodyPr/>
        <a:lstStyle/>
        <a:p>
          <a:endParaRPr lang="es-MX" sz="1600">
            <a:effectLst>
              <a:outerShdw blurRad="38100" dist="38100" dir="2700000" algn="tl">
                <a:srgbClr val="000000">
                  <a:alpha val="43137"/>
                </a:srgbClr>
              </a:outerShdw>
            </a:effectLst>
            <a:latin typeface="Century Gothic" pitchFamily="34" charset="0"/>
          </a:endParaRPr>
        </a:p>
      </dgm:t>
    </dgm:pt>
    <dgm:pt modelId="{EB4DBA1D-34D8-47EC-816E-ABF9049EDFEC}" type="pres">
      <dgm:prSet presAssocID="{AD1C6AEA-EE86-43B1-A78E-56A9265CC18E}" presName="linear" presStyleCnt="0">
        <dgm:presLayoutVars>
          <dgm:dir/>
          <dgm:resizeHandles val="exact"/>
        </dgm:presLayoutVars>
      </dgm:prSet>
      <dgm:spPr/>
      <dgm:t>
        <a:bodyPr/>
        <a:lstStyle/>
        <a:p>
          <a:endParaRPr lang="es-MX"/>
        </a:p>
      </dgm:t>
    </dgm:pt>
    <dgm:pt modelId="{340E848B-AD09-4F82-8489-445AB69090E0}" type="pres">
      <dgm:prSet presAssocID="{4BDFAB0B-7AC8-4E28-AA20-6F3EF9FF6FF9}" presName="comp" presStyleCnt="0"/>
      <dgm:spPr/>
    </dgm:pt>
    <dgm:pt modelId="{02C28F51-E6A2-4279-ACE7-975B875EA719}" type="pres">
      <dgm:prSet presAssocID="{4BDFAB0B-7AC8-4E28-AA20-6F3EF9FF6FF9}" presName="box" presStyleLbl="node1" presStyleIdx="0" presStyleCnt="5"/>
      <dgm:spPr/>
      <dgm:t>
        <a:bodyPr/>
        <a:lstStyle/>
        <a:p>
          <a:endParaRPr lang="es-MX"/>
        </a:p>
      </dgm:t>
    </dgm:pt>
    <dgm:pt modelId="{6980E56C-A02E-411D-A5B6-488F8AE98CD1}" type="pres">
      <dgm:prSet presAssocID="{4BDFAB0B-7AC8-4E28-AA20-6F3EF9FF6FF9}" presName="img" presStyleLbl="fgImgPlace1" presStyleIdx="0" presStyleCnt="5" custScaleX="52748" custLinFactNeighborX="-21634"/>
      <dgm:spPr/>
    </dgm:pt>
    <dgm:pt modelId="{3F670542-9AF7-4D46-9D29-E477DCDB7184}" type="pres">
      <dgm:prSet presAssocID="{4BDFAB0B-7AC8-4E28-AA20-6F3EF9FF6FF9}" presName="text" presStyleLbl="node1" presStyleIdx="0" presStyleCnt="5">
        <dgm:presLayoutVars>
          <dgm:bulletEnabled val="1"/>
        </dgm:presLayoutVars>
      </dgm:prSet>
      <dgm:spPr/>
      <dgm:t>
        <a:bodyPr/>
        <a:lstStyle/>
        <a:p>
          <a:endParaRPr lang="es-MX"/>
        </a:p>
      </dgm:t>
    </dgm:pt>
    <dgm:pt modelId="{478C9ACB-B1AA-49F6-AD96-7718005D35CF}" type="pres">
      <dgm:prSet presAssocID="{EF0CDCBE-1B15-46A3-BF80-5C269DCBEA21}" presName="spacer" presStyleCnt="0"/>
      <dgm:spPr/>
    </dgm:pt>
    <dgm:pt modelId="{D9C926CA-C420-4112-B4CD-06BC502A117E}" type="pres">
      <dgm:prSet presAssocID="{7A7EA968-49F1-40F7-B44B-428CFAC85338}" presName="comp" presStyleCnt="0"/>
      <dgm:spPr/>
    </dgm:pt>
    <dgm:pt modelId="{DC34E612-7782-42A7-9D6B-E008C970B6D6}" type="pres">
      <dgm:prSet presAssocID="{7A7EA968-49F1-40F7-B44B-428CFAC85338}" presName="box" presStyleLbl="node1" presStyleIdx="1" presStyleCnt="5"/>
      <dgm:spPr/>
      <dgm:t>
        <a:bodyPr/>
        <a:lstStyle/>
        <a:p>
          <a:endParaRPr lang="es-MX"/>
        </a:p>
      </dgm:t>
    </dgm:pt>
    <dgm:pt modelId="{8FFE8356-406E-4109-BE74-AFDF412B81E1}" type="pres">
      <dgm:prSet presAssocID="{7A7EA968-49F1-40F7-B44B-428CFAC85338}" presName="img" presStyleLbl="fgImgPlace1" presStyleIdx="1" presStyleCnt="5" custScaleX="52748" custLinFactNeighborX="-21634"/>
      <dgm:spPr/>
    </dgm:pt>
    <dgm:pt modelId="{84876F0F-F4EA-4466-AB07-D5A5718C0516}" type="pres">
      <dgm:prSet presAssocID="{7A7EA968-49F1-40F7-B44B-428CFAC85338}" presName="text" presStyleLbl="node1" presStyleIdx="1" presStyleCnt="5">
        <dgm:presLayoutVars>
          <dgm:bulletEnabled val="1"/>
        </dgm:presLayoutVars>
      </dgm:prSet>
      <dgm:spPr/>
      <dgm:t>
        <a:bodyPr/>
        <a:lstStyle/>
        <a:p>
          <a:endParaRPr lang="es-MX"/>
        </a:p>
      </dgm:t>
    </dgm:pt>
    <dgm:pt modelId="{A0082245-7A43-47B8-81CC-A901C46B6645}" type="pres">
      <dgm:prSet presAssocID="{63AE34C9-37C6-41BC-B5C2-4D8BC84AD988}" presName="spacer" presStyleCnt="0"/>
      <dgm:spPr/>
    </dgm:pt>
    <dgm:pt modelId="{445AEE12-3262-4A31-B25A-DE8E8ECAB40D}" type="pres">
      <dgm:prSet presAssocID="{7A37F213-3127-4ED3-B6F7-7134FDE6E08A}" presName="comp" presStyleCnt="0"/>
      <dgm:spPr/>
    </dgm:pt>
    <dgm:pt modelId="{964F306A-2E42-4E49-94E8-38492A46C6C0}" type="pres">
      <dgm:prSet presAssocID="{7A37F213-3127-4ED3-B6F7-7134FDE6E08A}" presName="box" presStyleLbl="node1" presStyleIdx="2" presStyleCnt="5" custScaleY="126248"/>
      <dgm:spPr/>
      <dgm:t>
        <a:bodyPr/>
        <a:lstStyle/>
        <a:p>
          <a:endParaRPr lang="es-MX"/>
        </a:p>
      </dgm:t>
    </dgm:pt>
    <dgm:pt modelId="{30C9E8A0-CAA5-4B14-A953-279F5C47A0DC}" type="pres">
      <dgm:prSet presAssocID="{7A37F213-3127-4ED3-B6F7-7134FDE6E08A}" presName="img" presStyleLbl="fgImgPlace1" presStyleIdx="2" presStyleCnt="5" custScaleX="52748" custLinFactNeighborX="-21634"/>
      <dgm:spPr/>
    </dgm:pt>
    <dgm:pt modelId="{D4725E17-539D-489A-BE3C-145830E2EBF8}" type="pres">
      <dgm:prSet presAssocID="{7A37F213-3127-4ED3-B6F7-7134FDE6E08A}" presName="text" presStyleLbl="node1" presStyleIdx="2" presStyleCnt="5">
        <dgm:presLayoutVars>
          <dgm:bulletEnabled val="1"/>
        </dgm:presLayoutVars>
      </dgm:prSet>
      <dgm:spPr/>
      <dgm:t>
        <a:bodyPr/>
        <a:lstStyle/>
        <a:p>
          <a:endParaRPr lang="es-MX"/>
        </a:p>
      </dgm:t>
    </dgm:pt>
    <dgm:pt modelId="{290909B5-5AB2-47C6-BA3B-22B5DB8963C5}" type="pres">
      <dgm:prSet presAssocID="{57589F58-6313-4A1B-A852-089E6E84AC50}" presName="spacer" presStyleCnt="0"/>
      <dgm:spPr/>
    </dgm:pt>
    <dgm:pt modelId="{E1C88859-D3DC-48FA-A7FC-E248FCB15C9E}" type="pres">
      <dgm:prSet presAssocID="{2DD9D092-5EE9-40FE-8CCB-E7102DDBC00B}" presName="comp" presStyleCnt="0"/>
      <dgm:spPr/>
    </dgm:pt>
    <dgm:pt modelId="{5CB7B624-6557-4DB4-B110-F43310035C74}" type="pres">
      <dgm:prSet presAssocID="{2DD9D092-5EE9-40FE-8CCB-E7102DDBC00B}" presName="box" presStyleLbl="node1" presStyleIdx="3" presStyleCnt="5"/>
      <dgm:spPr/>
      <dgm:t>
        <a:bodyPr/>
        <a:lstStyle/>
        <a:p>
          <a:endParaRPr lang="es-MX"/>
        </a:p>
      </dgm:t>
    </dgm:pt>
    <dgm:pt modelId="{AF2C9C77-DCA5-493F-B95E-C9E0F717C187}" type="pres">
      <dgm:prSet presAssocID="{2DD9D092-5EE9-40FE-8CCB-E7102DDBC00B}" presName="img" presStyleLbl="fgImgPlace1" presStyleIdx="3" presStyleCnt="5" custScaleX="52748" custLinFactNeighborX="-21634"/>
      <dgm:spPr/>
    </dgm:pt>
    <dgm:pt modelId="{1F43145B-4F25-4A32-A6A5-B5058E93A1F2}" type="pres">
      <dgm:prSet presAssocID="{2DD9D092-5EE9-40FE-8CCB-E7102DDBC00B}" presName="text" presStyleLbl="node1" presStyleIdx="3" presStyleCnt="5">
        <dgm:presLayoutVars>
          <dgm:bulletEnabled val="1"/>
        </dgm:presLayoutVars>
      </dgm:prSet>
      <dgm:spPr/>
      <dgm:t>
        <a:bodyPr/>
        <a:lstStyle/>
        <a:p>
          <a:endParaRPr lang="es-MX"/>
        </a:p>
      </dgm:t>
    </dgm:pt>
    <dgm:pt modelId="{5F2ACE26-6317-498E-AD18-4431EB06AA96}" type="pres">
      <dgm:prSet presAssocID="{6A054557-B164-4E26-951D-C3C38A4F3E64}" presName="spacer" presStyleCnt="0"/>
      <dgm:spPr/>
    </dgm:pt>
    <dgm:pt modelId="{C11FB618-DCDA-4927-8DEA-19AC602EBF68}" type="pres">
      <dgm:prSet presAssocID="{CB430D41-97D5-4C68-99CE-E86EC0716D7F}" presName="comp" presStyleCnt="0"/>
      <dgm:spPr/>
    </dgm:pt>
    <dgm:pt modelId="{97F101A2-EDD3-43EE-9EB9-80D1AF435758}" type="pres">
      <dgm:prSet presAssocID="{CB430D41-97D5-4C68-99CE-E86EC0716D7F}" presName="box" presStyleLbl="node1" presStyleIdx="4" presStyleCnt="5"/>
      <dgm:spPr/>
      <dgm:t>
        <a:bodyPr/>
        <a:lstStyle/>
        <a:p>
          <a:endParaRPr lang="es-MX"/>
        </a:p>
      </dgm:t>
    </dgm:pt>
    <dgm:pt modelId="{5BE1A25D-7A21-44DA-8D20-A003E43BD606}" type="pres">
      <dgm:prSet presAssocID="{CB430D41-97D5-4C68-99CE-E86EC0716D7F}" presName="img" presStyleLbl="fgImgPlace1" presStyleIdx="4" presStyleCnt="5" custScaleX="52748" custLinFactNeighborX="-21634"/>
      <dgm:spPr/>
    </dgm:pt>
    <dgm:pt modelId="{2EFBB7BA-13D9-490F-A684-094C107373D1}" type="pres">
      <dgm:prSet presAssocID="{CB430D41-97D5-4C68-99CE-E86EC0716D7F}" presName="text" presStyleLbl="node1" presStyleIdx="4" presStyleCnt="5">
        <dgm:presLayoutVars>
          <dgm:bulletEnabled val="1"/>
        </dgm:presLayoutVars>
      </dgm:prSet>
      <dgm:spPr/>
      <dgm:t>
        <a:bodyPr/>
        <a:lstStyle/>
        <a:p>
          <a:endParaRPr lang="es-MX"/>
        </a:p>
      </dgm:t>
    </dgm:pt>
  </dgm:ptLst>
  <dgm:cxnLst>
    <dgm:cxn modelId="{BFBB1B44-B422-4F85-B4A4-DB5A55A040EE}" type="presOf" srcId="{4BDFAB0B-7AC8-4E28-AA20-6F3EF9FF6FF9}" destId="{02C28F51-E6A2-4279-ACE7-975B875EA719}" srcOrd="0" destOrd="0" presId="urn:microsoft.com/office/officeart/2005/8/layout/vList4"/>
    <dgm:cxn modelId="{5FAFD33D-A17E-4A96-BE86-B98AD28F3425}" srcId="{AD1C6AEA-EE86-43B1-A78E-56A9265CC18E}" destId="{4BDFAB0B-7AC8-4E28-AA20-6F3EF9FF6FF9}" srcOrd="0" destOrd="0" parTransId="{046480DE-4AD2-4255-88C3-596A4777DF8B}" sibTransId="{EF0CDCBE-1B15-46A3-BF80-5C269DCBEA21}"/>
    <dgm:cxn modelId="{4691AC4B-C5EB-46CF-ABF5-C7C109B0B7A3}" srcId="{AD1C6AEA-EE86-43B1-A78E-56A9265CC18E}" destId="{CB430D41-97D5-4C68-99CE-E86EC0716D7F}" srcOrd="4" destOrd="0" parTransId="{E07A66BF-3EEE-4363-9BC6-203E64969EDF}" sibTransId="{2363A150-D349-4DB3-A767-469323220EDC}"/>
    <dgm:cxn modelId="{22D88E87-9408-433B-B492-D44DCE5EA485}" type="presOf" srcId="{CB430D41-97D5-4C68-99CE-E86EC0716D7F}" destId="{2EFBB7BA-13D9-490F-A684-094C107373D1}" srcOrd="1" destOrd="0" presId="urn:microsoft.com/office/officeart/2005/8/layout/vList4"/>
    <dgm:cxn modelId="{9396116C-1E32-496E-9EEA-5DA97DEDF75C}" type="presOf" srcId="{4BDFAB0B-7AC8-4E28-AA20-6F3EF9FF6FF9}" destId="{3F670542-9AF7-4D46-9D29-E477DCDB7184}" srcOrd="1" destOrd="0" presId="urn:microsoft.com/office/officeart/2005/8/layout/vList4"/>
    <dgm:cxn modelId="{0AEAD7C0-8AA7-458C-B8F7-6E42A1939D9E}" type="presOf" srcId="{AD1C6AEA-EE86-43B1-A78E-56A9265CC18E}" destId="{EB4DBA1D-34D8-47EC-816E-ABF9049EDFEC}" srcOrd="0" destOrd="0" presId="urn:microsoft.com/office/officeart/2005/8/layout/vList4"/>
    <dgm:cxn modelId="{9B4B7828-79CF-4931-920B-39C2450937B6}" type="presOf" srcId="{7A37F213-3127-4ED3-B6F7-7134FDE6E08A}" destId="{964F306A-2E42-4E49-94E8-38492A46C6C0}" srcOrd="0" destOrd="0" presId="urn:microsoft.com/office/officeart/2005/8/layout/vList4"/>
    <dgm:cxn modelId="{50998814-44D6-435C-B48C-C05D9A320E93}" srcId="{AD1C6AEA-EE86-43B1-A78E-56A9265CC18E}" destId="{2DD9D092-5EE9-40FE-8CCB-E7102DDBC00B}" srcOrd="3" destOrd="0" parTransId="{0348B87A-A901-445F-AC23-9A2F095CD9A0}" sibTransId="{6A054557-B164-4E26-951D-C3C38A4F3E64}"/>
    <dgm:cxn modelId="{7CBA86C4-2872-4291-979F-7D074E62838A}" type="presOf" srcId="{7A7EA968-49F1-40F7-B44B-428CFAC85338}" destId="{84876F0F-F4EA-4466-AB07-D5A5718C0516}" srcOrd="1" destOrd="0" presId="urn:microsoft.com/office/officeart/2005/8/layout/vList4"/>
    <dgm:cxn modelId="{D4CF8E3D-5AC8-4FA0-8FAC-916A04898A02}" type="presOf" srcId="{2DD9D092-5EE9-40FE-8CCB-E7102DDBC00B}" destId="{1F43145B-4F25-4A32-A6A5-B5058E93A1F2}" srcOrd="1" destOrd="0" presId="urn:microsoft.com/office/officeart/2005/8/layout/vList4"/>
    <dgm:cxn modelId="{5892F34D-48A5-427F-8652-5823ACF4EF1D}" type="presOf" srcId="{2DD9D092-5EE9-40FE-8CCB-E7102DDBC00B}" destId="{5CB7B624-6557-4DB4-B110-F43310035C74}" srcOrd="0" destOrd="0" presId="urn:microsoft.com/office/officeart/2005/8/layout/vList4"/>
    <dgm:cxn modelId="{EA3B4ABC-0AE6-4B67-9C4D-2A146D8EA85F}" type="presOf" srcId="{7A7EA968-49F1-40F7-B44B-428CFAC85338}" destId="{DC34E612-7782-42A7-9D6B-E008C970B6D6}" srcOrd="0" destOrd="0" presId="urn:microsoft.com/office/officeart/2005/8/layout/vList4"/>
    <dgm:cxn modelId="{7EB43E15-4A7C-4C15-A9C5-D01F3A6FDFD8}" srcId="{AD1C6AEA-EE86-43B1-A78E-56A9265CC18E}" destId="{7A37F213-3127-4ED3-B6F7-7134FDE6E08A}" srcOrd="2" destOrd="0" parTransId="{54909AB1-FF6A-4735-BDBD-F11FAD1C054A}" sibTransId="{57589F58-6313-4A1B-A852-089E6E84AC50}"/>
    <dgm:cxn modelId="{A6C9F540-10A3-47CF-952B-801202A6DCB1}" type="presOf" srcId="{7A37F213-3127-4ED3-B6F7-7134FDE6E08A}" destId="{D4725E17-539D-489A-BE3C-145830E2EBF8}" srcOrd="1" destOrd="0" presId="urn:microsoft.com/office/officeart/2005/8/layout/vList4"/>
    <dgm:cxn modelId="{BEA4E297-12CC-40E5-A162-856539103682}" type="presOf" srcId="{CB430D41-97D5-4C68-99CE-E86EC0716D7F}" destId="{97F101A2-EDD3-43EE-9EB9-80D1AF435758}" srcOrd="0" destOrd="0" presId="urn:microsoft.com/office/officeart/2005/8/layout/vList4"/>
    <dgm:cxn modelId="{1E7AC186-844C-449B-8E10-6F00BF56ABA1}" srcId="{AD1C6AEA-EE86-43B1-A78E-56A9265CC18E}" destId="{7A7EA968-49F1-40F7-B44B-428CFAC85338}" srcOrd="1" destOrd="0" parTransId="{246AF1BF-985F-4DD5-897E-C6404A8D8934}" sibTransId="{63AE34C9-37C6-41BC-B5C2-4D8BC84AD988}"/>
    <dgm:cxn modelId="{03E441E8-FE63-478F-B5FB-32DBE0D6A371}" type="presParOf" srcId="{EB4DBA1D-34D8-47EC-816E-ABF9049EDFEC}" destId="{340E848B-AD09-4F82-8489-445AB69090E0}" srcOrd="0" destOrd="0" presId="urn:microsoft.com/office/officeart/2005/8/layout/vList4"/>
    <dgm:cxn modelId="{31D3B767-C56B-49F2-BFDB-5911BDAB2E22}" type="presParOf" srcId="{340E848B-AD09-4F82-8489-445AB69090E0}" destId="{02C28F51-E6A2-4279-ACE7-975B875EA719}" srcOrd="0" destOrd="0" presId="urn:microsoft.com/office/officeart/2005/8/layout/vList4"/>
    <dgm:cxn modelId="{1640E04F-AAAB-4C6E-89A6-F3110640C17A}" type="presParOf" srcId="{340E848B-AD09-4F82-8489-445AB69090E0}" destId="{6980E56C-A02E-411D-A5B6-488F8AE98CD1}" srcOrd="1" destOrd="0" presId="urn:microsoft.com/office/officeart/2005/8/layout/vList4"/>
    <dgm:cxn modelId="{9E3E888E-D9D8-4AC5-9C92-3C698740C255}" type="presParOf" srcId="{340E848B-AD09-4F82-8489-445AB69090E0}" destId="{3F670542-9AF7-4D46-9D29-E477DCDB7184}" srcOrd="2" destOrd="0" presId="urn:microsoft.com/office/officeart/2005/8/layout/vList4"/>
    <dgm:cxn modelId="{96800A28-989C-4CD1-97D3-D1DD3769FEAA}" type="presParOf" srcId="{EB4DBA1D-34D8-47EC-816E-ABF9049EDFEC}" destId="{478C9ACB-B1AA-49F6-AD96-7718005D35CF}" srcOrd="1" destOrd="0" presId="urn:microsoft.com/office/officeart/2005/8/layout/vList4"/>
    <dgm:cxn modelId="{9E939CD0-262A-4D8A-8C0E-6C99D23B943D}" type="presParOf" srcId="{EB4DBA1D-34D8-47EC-816E-ABF9049EDFEC}" destId="{D9C926CA-C420-4112-B4CD-06BC502A117E}" srcOrd="2" destOrd="0" presId="urn:microsoft.com/office/officeart/2005/8/layout/vList4"/>
    <dgm:cxn modelId="{51C4BD97-DA05-4F71-AEB2-F57B41AE668A}" type="presParOf" srcId="{D9C926CA-C420-4112-B4CD-06BC502A117E}" destId="{DC34E612-7782-42A7-9D6B-E008C970B6D6}" srcOrd="0" destOrd="0" presId="urn:microsoft.com/office/officeart/2005/8/layout/vList4"/>
    <dgm:cxn modelId="{C83EA1A4-876C-474F-A6FC-A1A9CABA81B1}" type="presParOf" srcId="{D9C926CA-C420-4112-B4CD-06BC502A117E}" destId="{8FFE8356-406E-4109-BE74-AFDF412B81E1}" srcOrd="1" destOrd="0" presId="urn:microsoft.com/office/officeart/2005/8/layout/vList4"/>
    <dgm:cxn modelId="{DC714CC9-4038-42F8-89EB-7CC5B43E5215}" type="presParOf" srcId="{D9C926CA-C420-4112-B4CD-06BC502A117E}" destId="{84876F0F-F4EA-4466-AB07-D5A5718C0516}" srcOrd="2" destOrd="0" presId="urn:microsoft.com/office/officeart/2005/8/layout/vList4"/>
    <dgm:cxn modelId="{A0DF2E2D-7831-4FCA-83FC-BBFC658C8FF0}" type="presParOf" srcId="{EB4DBA1D-34D8-47EC-816E-ABF9049EDFEC}" destId="{A0082245-7A43-47B8-81CC-A901C46B6645}" srcOrd="3" destOrd="0" presId="urn:microsoft.com/office/officeart/2005/8/layout/vList4"/>
    <dgm:cxn modelId="{BF07FE3D-4CCD-4FA0-8B7E-85E9BDD6A1EC}" type="presParOf" srcId="{EB4DBA1D-34D8-47EC-816E-ABF9049EDFEC}" destId="{445AEE12-3262-4A31-B25A-DE8E8ECAB40D}" srcOrd="4" destOrd="0" presId="urn:microsoft.com/office/officeart/2005/8/layout/vList4"/>
    <dgm:cxn modelId="{92DFF9BB-FBD8-4CAB-AECB-8AC34326FB42}" type="presParOf" srcId="{445AEE12-3262-4A31-B25A-DE8E8ECAB40D}" destId="{964F306A-2E42-4E49-94E8-38492A46C6C0}" srcOrd="0" destOrd="0" presId="urn:microsoft.com/office/officeart/2005/8/layout/vList4"/>
    <dgm:cxn modelId="{DB90B2F5-016F-4E19-8625-550DAF296794}" type="presParOf" srcId="{445AEE12-3262-4A31-B25A-DE8E8ECAB40D}" destId="{30C9E8A0-CAA5-4B14-A953-279F5C47A0DC}" srcOrd="1" destOrd="0" presId="urn:microsoft.com/office/officeart/2005/8/layout/vList4"/>
    <dgm:cxn modelId="{63B54778-32E3-4106-9CE4-41E9A1A40CB7}" type="presParOf" srcId="{445AEE12-3262-4A31-B25A-DE8E8ECAB40D}" destId="{D4725E17-539D-489A-BE3C-145830E2EBF8}" srcOrd="2" destOrd="0" presId="urn:microsoft.com/office/officeart/2005/8/layout/vList4"/>
    <dgm:cxn modelId="{B676C881-AFFD-41FC-BB68-379E6EF923A5}" type="presParOf" srcId="{EB4DBA1D-34D8-47EC-816E-ABF9049EDFEC}" destId="{290909B5-5AB2-47C6-BA3B-22B5DB8963C5}" srcOrd="5" destOrd="0" presId="urn:microsoft.com/office/officeart/2005/8/layout/vList4"/>
    <dgm:cxn modelId="{898EB8FA-111C-4AC6-941E-D5CCC65FD4E7}" type="presParOf" srcId="{EB4DBA1D-34D8-47EC-816E-ABF9049EDFEC}" destId="{E1C88859-D3DC-48FA-A7FC-E248FCB15C9E}" srcOrd="6" destOrd="0" presId="urn:microsoft.com/office/officeart/2005/8/layout/vList4"/>
    <dgm:cxn modelId="{4BE0BC13-69CB-48CB-ADAA-550716A8937F}" type="presParOf" srcId="{E1C88859-D3DC-48FA-A7FC-E248FCB15C9E}" destId="{5CB7B624-6557-4DB4-B110-F43310035C74}" srcOrd="0" destOrd="0" presId="urn:microsoft.com/office/officeart/2005/8/layout/vList4"/>
    <dgm:cxn modelId="{FFC56DCF-A929-4FBC-B28F-D0638340CF0C}" type="presParOf" srcId="{E1C88859-D3DC-48FA-A7FC-E248FCB15C9E}" destId="{AF2C9C77-DCA5-493F-B95E-C9E0F717C187}" srcOrd="1" destOrd="0" presId="urn:microsoft.com/office/officeart/2005/8/layout/vList4"/>
    <dgm:cxn modelId="{F45C3520-3EA6-4B2C-A895-EBD2549AA2C0}" type="presParOf" srcId="{E1C88859-D3DC-48FA-A7FC-E248FCB15C9E}" destId="{1F43145B-4F25-4A32-A6A5-B5058E93A1F2}" srcOrd="2" destOrd="0" presId="urn:microsoft.com/office/officeart/2005/8/layout/vList4"/>
    <dgm:cxn modelId="{B293CCA0-4D89-43E7-94B3-DCEE82B8F2B1}" type="presParOf" srcId="{EB4DBA1D-34D8-47EC-816E-ABF9049EDFEC}" destId="{5F2ACE26-6317-498E-AD18-4431EB06AA96}" srcOrd="7" destOrd="0" presId="urn:microsoft.com/office/officeart/2005/8/layout/vList4"/>
    <dgm:cxn modelId="{AD1D2575-DD50-412B-BBC6-FF3A7F1489B2}" type="presParOf" srcId="{EB4DBA1D-34D8-47EC-816E-ABF9049EDFEC}" destId="{C11FB618-DCDA-4927-8DEA-19AC602EBF68}" srcOrd="8" destOrd="0" presId="urn:microsoft.com/office/officeart/2005/8/layout/vList4"/>
    <dgm:cxn modelId="{AAB2D7AB-9FE3-40C9-82A9-92DC877E04EA}" type="presParOf" srcId="{C11FB618-DCDA-4927-8DEA-19AC602EBF68}" destId="{97F101A2-EDD3-43EE-9EB9-80D1AF435758}" srcOrd="0" destOrd="0" presId="urn:microsoft.com/office/officeart/2005/8/layout/vList4"/>
    <dgm:cxn modelId="{E54BDB59-623C-4B94-A69D-80C72070BAA4}" type="presParOf" srcId="{C11FB618-DCDA-4927-8DEA-19AC602EBF68}" destId="{5BE1A25D-7A21-44DA-8D20-A003E43BD606}" srcOrd="1" destOrd="0" presId="urn:microsoft.com/office/officeart/2005/8/layout/vList4"/>
    <dgm:cxn modelId="{3B202329-F016-4DD3-A5ED-BAFD290F49C6}" type="presParOf" srcId="{C11FB618-DCDA-4927-8DEA-19AC602EBF68}" destId="{2EFBB7BA-13D9-490F-A684-094C107373D1}"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0BEBE1-CE36-4C68-9D76-6DBE796B27C1}" type="datetimeFigureOut">
              <a:rPr lang="es-MX" smtClean="0"/>
              <a:t>31/08/2015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50C9B1-0C74-4CB0-A20B-6EF8652D202D}" type="slidenum">
              <a:rPr lang="es-MX" smtClean="0"/>
              <a:t>‹Nº›</a:t>
            </a:fld>
            <a:endParaRPr lang="es-MX"/>
          </a:p>
        </p:txBody>
      </p:sp>
    </p:spTree>
    <p:extLst>
      <p:ext uri="{BB962C8B-B14F-4D97-AF65-F5344CB8AC3E}">
        <p14:creationId xmlns:p14="http://schemas.microsoft.com/office/powerpoint/2010/main" val="891784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AGACE- Administración General de Auditoria de Comercio Exterior</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6</a:t>
            </a:fld>
            <a:endParaRPr lang="es-MX"/>
          </a:p>
        </p:txBody>
      </p:sp>
    </p:spTree>
    <p:extLst>
      <p:ext uri="{BB962C8B-B14F-4D97-AF65-F5344CB8AC3E}">
        <p14:creationId xmlns:p14="http://schemas.microsoft.com/office/powerpoint/2010/main" val="2388974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33</a:t>
            </a:fld>
            <a:endParaRPr lang="es-MX"/>
          </a:p>
        </p:txBody>
      </p:sp>
    </p:spTree>
    <p:extLst>
      <p:ext uri="{BB962C8B-B14F-4D97-AF65-F5344CB8AC3E}">
        <p14:creationId xmlns:p14="http://schemas.microsoft.com/office/powerpoint/2010/main" val="1761839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34</a:t>
            </a:fld>
            <a:endParaRPr lang="es-MX"/>
          </a:p>
        </p:txBody>
      </p:sp>
    </p:spTree>
    <p:extLst>
      <p:ext uri="{BB962C8B-B14F-4D97-AF65-F5344CB8AC3E}">
        <p14:creationId xmlns:p14="http://schemas.microsoft.com/office/powerpoint/2010/main" val="4192553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Estas irregularidades se</a:t>
            </a:r>
            <a:r>
              <a:rPr lang="es-MX" baseline="0" dirty="0" smtClean="0"/>
              <a:t> detectan en un análisis de empresa IMMEX.</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35</a:t>
            </a:fld>
            <a:endParaRPr lang="es-MX"/>
          </a:p>
        </p:txBody>
      </p:sp>
    </p:spTree>
    <p:extLst>
      <p:ext uri="{BB962C8B-B14F-4D97-AF65-F5344CB8AC3E}">
        <p14:creationId xmlns:p14="http://schemas.microsoft.com/office/powerpoint/2010/main" val="2002062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37</a:t>
            </a:fld>
            <a:endParaRPr lang="es-MX"/>
          </a:p>
        </p:txBody>
      </p:sp>
    </p:spTree>
    <p:extLst>
      <p:ext uri="{BB962C8B-B14F-4D97-AF65-F5344CB8AC3E}">
        <p14:creationId xmlns:p14="http://schemas.microsoft.com/office/powerpoint/2010/main" val="1846957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38</a:t>
            </a:fld>
            <a:endParaRPr lang="es-MX"/>
          </a:p>
        </p:txBody>
      </p:sp>
    </p:spTree>
    <p:extLst>
      <p:ext uri="{BB962C8B-B14F-4D97-AF65-F5344CB8AC3E}">
        <p14:creationId xmlns:p14="http://schemas.microsoft.com/office/powerpoint/2010/main" val="2998683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39</a:t>
            </a:fld>
            <a:endParaRPr lang="es-MX"/>
          </a:p>
        </p:txBody>
      </p:sp>
    </p:spTree>
    <p:extLst>
      <p:ext uri="{BB962C8B-B14F-4D97-AF65-F5344CB8AC3E}">
        <p14:creationId xmlns:p14="http://schemas.microsoft.com/office/powerpoint/2010/main" val="3863090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40</a:t>
            </a:fld>
            <a:endParaRPr lang="es-MX"/>
          </a:p>
        </p:txBody>
      </p:sp>
    </p:spTree>
    <p:extLst>
      <p:ext uri="{BB962C8B-B14F-4D97-AF65-F5344CB8AC3E}">
        <p14:creationId xmlns:p14="http://schemas.microsoft.com/office/powerpoint/2010/main" val="1606255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41</a:t>
            </a:fld>
            <a:endParaRPr lang="es-MX"/>
          </a:p>
        </p:txBody>
      </p:sp>
    </p:spTree>
    <p:extLst>
      <p:ext uri="{BB962C8B-B14F-4D97-AF65-F5344CB8AC3E}">
        <p14:creationId xmlns:p14="http://schemas.microsoft.com/office/powerpoint/2010/main" val="412967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42</a:t>
            </a:fld>
            <a:endParaRPr lang="es-MX"/>
          </a:p>
        </p:txBody>
      </p:sp>
    </p:spTree>
    <p:extLst>
      <p:ext uri="{BB962C8B-B14F-4D97-AF65-F5344CB8AC3E}">
        <p14:creationId xmlns:p14="http://schemas.microsoft.com/office/powerpoint/2010/main" val="3810675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43</a:t>
            </a:fld>
            <a:endParaRPr lang="es-MX"/>
          </a:p>
        </p:txBody>
      </p:sp>
    </p:spTree>
    <p:extLst>
      <p:ext uri="{BB962C8B-B14F-4D97-AF65-F5344CB8AC3E}">
        <p14:creationId xmlns:p14="http://schemas.microsoft.com/office/powerpoint/2010/main" val="2109122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Junio 2013</a:t>
            </a:r>
            <a:r>
              <a:rPr lang="es-MX" baseline="0" dirty="0" smtClean="0"/>
              <a:t> hay 6960 empresas IMMEX activas.  Desde 2006 </a:t>
            </a:r>
            <a:r>
              <a:rPr lang="es-MX" baseline="0" dirty="0" err="1" smtClean="0"/>
              <a:t>Pitex</a:t>
            </a:r>
            <a:r>
              <a:rPr lang="es-MX" baseline="0" dirty="0" smtClean="0"/>
              <a:t> y Maquila </a:t>
            </a:r>
            <a:r>
              <a:rPr lang="es-MX" baseline="0" smtClean="0"/>
              <a:t>se unifican</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7</a:t>
            </a:fld>
            <a:endParaRPr lang="es-MX"/>
          </a:p>
        </p:txBody>
      </p:sp>
    </p:spTree>
    <p:extLst>
      <p:ext uri="{BB962C8B-B14F-4D97-AF65-F5344CB8AC3E}">
        <p14:creationId xmlns:p14="http://schemas.microsoft.com/office/powerpoint/2010/main" val="3655572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44</a:t>
            </a:fld>
            <a:endParaRPr lang="es-MX"/>
          </a:p>
        </p:txBody>
      </p:sp>
    </p:spTree>
    <p:extLst>
      <p:ext uri="{BB962C8B-B14F-4D97-AF65-F5344CB8AC3E}">
        <p14:creationId xmlns:p14="http://schemas.microsoft.com/office/powerpoint/2010/main" val="34570260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45</a:t>
            </a:fld>
            <a:endParaRPr lang="es-MX"/>
          </a:p>
        </p:txBody>
      </p:sp>
    </p:spTree>
    <p:extLst>
      <p:ext uri="{BB962C8B-B14F-4D97-AF65-F5344CB8AC3E}">
        <p14:creationId xmlns:p14="http://schemas.microsoft.com/office/powerpoint/2010/main" val="1730004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46</a:t>
            </a:fld>
            <a:endParaRPr lang="es-MX"/>
          </a:p>
        </p:txBody>
      </p:sp>
    </p:spTree>
    <p:extLst>
      <p:ext uri="{BB962C8B-B14F-4D97-AF65-F5344CB8AC3E}">
        <p14:creationId xmlns:p14="http://schemas.microsoft.com/office/powerpoint/2010/main" val="669193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47</a:t>
            </a:fld>
            <a:endParaRPr lang="es-MX"/>
          </a:p>
        </p:txBody>
      </p:sp>
    </p:spTree>
    <p:extLst>
      <p:ext uri="{BB962C8B-B14F-4D97-AF65-F5344CB8AC3E}">
        <p14:creationId xmlns:p14="http://schemas.microsoft.com/office/powerpoint/2010/main" val="29543287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48</a:t>
            </a:fld>
            <a:endParaRPr lang="es-MX"/>
          </a:p>
        </p:txBody>
      </p:sp>
    </p:spTree>
    <p:extLst>
      <p:ext uri="{BB962C8B-B14F-4D97-AF65-F5344CB8AC3E}">
        <p14:creationId xmlns:p14="http://schemas.microsoft.com/office/powerpoint/2010/main" val="29399554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49</a:t>
            </a:fld>
            <a:endParaRPr lang="es-MX"/>
          </a:p>
        </p:txBody>
      </p:sp>
    </p:spTree>
    <p:extLst>
      <p:ext uri="{BB962C8B-B14F-4D97-AF65-F5344CB8AC3E}">
        <p14:creationId xmlns:p14="http://schemas.microsoft.com/office/powerpoint/2010/main" val="1726531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50</a:t>
            </a:fld>
            <a:endParaRPr lang="es-MX"/>
          </a:p>
        </p:txBody>
      </p:sp>
    </p:spTree>
    <p:extLst>
      <p:ext uri="{BB962C8B-B14F-4D97-AF65-F5344CB8AC3E}">
        <p14:creationId xmlns:p14="http://schemas.microsoft.com/office/powerpoint/2010/main" val="24727573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51</a:t>
            </a:fld>
            <a:endParaRPr lang="es-MX"/>
          </a:p>
        </p:txBody>
      </p:sp>
    </p:spTree>
    <p:extLst>
      <p:ext uri="{BB962C8B-B14F-4D97-AF65-F5344CB8AC3E}">
        <p14:creationId xmlns:p14="http://schemas.microsoft.com/office/powerpoint/2010/main" val="36421790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52</a:t>
            </a:fld>
            <a:endParaRPr lang="es-MX"/>
          </a:p>
        </p:txBody>
      </p:sp>
    </p:spTree>
    <p:extLst>
      <p:ext uri="{BB962C8B-B14F-4D97-AF65-F5344CB8AC3E}">
        <p14:creationId xmlns:p14="http://schemas.microsoft.com/office/powerpoint/2010/main" val="4274416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53</a:t>
            </a:fld>
            <a:endParaRPr lang="es-MX"/>
          </a:p>
        </p:txBody>
      </p:sp>
    </p:spTree>
    <p:extLst>
      <p:ext uri="{BB962C8B-B14F-4D97-AF65-F5344CB8AC3E}">
        <p14:creationId xmlns:p14="http://schemas.microsoft.com/office/powerpoint/2010/main" val="3673067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refiere a todo el activo fijo necesario para realizar</a:t>
            </a:r>
            <a:r>
              <a:rPr lang="es-MX" baseline="0" dirty="0" smtClean="0"/>
              <a:t> el proceso productivo, industrial o de servicios.</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13</a:t>
            </a:fld>
            <a:endParaRPr lang="es-MX"/>
          </a:p>
        </p:txBody>
      </p:sp>
    </p:spTree>
    <p:extLst>
      <p:ext uri="{BB962C8B-B14F-4D97-AF65-F5344CB8AC3E}">
        <p14:creationId xmlns:p14="http://schemas.microsoft.com/office/powerpoint/2010/main" val="307309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54</a:t>
            </a:fld>
            <a:endParaRPr lang="es-MX"/>
          </a:p>
        </p:txBody>
      </p:sp>
    </p:spTree>
    <p:extLst>
      <p:ext uri="{BB962C8B-B14F-4D97-AF65-F5344CB8AC3E}">
        <p14:creationId xmlns:p14="http://schemas.microsoft.com/office/powerpoint/2010/main" val="20983927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56</a:t>
            </a:fld>
            <a:endParaRPr lang="es-MX"/>
          </a:p>
        </p:txBody>
      </p:sp>
    </p:spTree>
    <p:extLst>
      <p:ext uri="{BB962C8B-B14F-4D97-AF65-F5344CB8AC3E}">
        <p14:creationId xmlns:p14="http://schemas.microsoft.com/office/powerpoint/2010/main" val="4024676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Para la creación de las empresas IMMEX el SAT se encuentra facultado para opinar sobre la autorización de los programas de fomento</a:t>
            </a:r>
            <a:r>
              <a:rPr lang="es-MX" baseline="0" dirty="0" smtClean="0"/>
              <a:t> ya sea en forma negativa o positiva. Artículo 11 F. 5ta del DIMMEX</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16</a:t>
            </a:fld>
            <a:endParaRPr lang="es-MX"/>
          </a:p>
        </p:txBody>
      </p:sp>
    </p:spTree>
    <p:extLst>
      <p:ext uri="{BB962C8B-B14F-4D97-AF65-F5344CB8AC3E}">
        <p14:creationId xmlns:p14="http://schemas.microsoft.com/office/powerpoint/2010/main" val="429432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 relevante conocer que la empresa que maneja mercancías</a:t>
            </a:r>
            <a:r>
              <a:rPr lang="es-MX" baseline="0" dirty="0" smtClean="0"/>
              <a:t> sensibles va a realizar importaciones temporales de los anexos mencionados que cuenten con la capacidad instalada para llevar su proceso productivo o de servicios que está solicitando.</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22</a:t>
            </a:fld>
            <a:endParaRPr lang="es-MX"/>
          </a:p>
        </p:txBody>
      </p:sp>
    </p:spTree>
    <p:extLst>
      <p:ext uri="{BB962C8B-B14F-4D97-AF65-F5344CB8AC3E}">
        <p14:creationId xmlns:p14="http://schemas.microsoft.com/office/powerpoint/2010/main" val="2924031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Una vez que la empresa ya subió los documentos y la SE ya revisó que cumple con todos</a:t>
            </a:r>
            <a:r>
              <a:rPr lang="es-MX" baseline="0" dirty="0" smtClean="0"/>
              <a:t> los requisitos, es decir, toda la documentación e información que la SE dispone para poder otorgar un programa suben la información a través de VUCEM pero con intercomunicación con el SAT. El SAT ya tiene funcionarios designados para este rol que es el de emisión de opiniones de programas de fomento IMMEX. Al funcionario al que le llega la solicitud va a ser por un correo electrónico.</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25</a:t>
            </a:fld>
            <a:endParaRPr lang="es-MX"/>
          </a:p>
        </p:txBody>
      </p:sp>
    </p:spTree>
    <p:extLst>
      <p:ext uri="{BB962C8B-B14F-4D97-AF65-F5344CB8AC3E}">
        <p14:creationId xmlns:p14="http://schemas.microsoft.com/office/powerpoint/2010/main" val="2853250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Aquí es donde el el SAT participa de manera activa e importante porque su opinión cuenta para este tipo de autorizaciones.</a:t>
            </a:r>
            <a:r>
              <a:rPr lang="es-MX" baseline="0" dirty="0" smtClean="0"/>
              <a:t> El SAT se va a cerciorar de la capacidad instalada y es muy importante cuando emiten su opinión favorable o desfavorable y que mencione o señale cuales son las causas o motivos que los llevó a realizar una opinión en sentido positivo o en sentido negativo.</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30</a:t>
            </a:fld>
            <a:endParaRPr lang="es-MX"/>
          </a:p>
        </p:txBody>
      </p:sp>
    </p:spTree>
    <p:extLst>
      <p:ext uri="{BB962C8B-B14F-4D97-AF65-F5344CB8AC3E}">
        <p14:creationId xmlns:p14="http://schemas.microsoft.com/office/powerpoint/2010/main" val="1374492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Proyecto de exportación es una carta firmada por</a:t>
            </a:r>
            <a:r>
              <a:rPr lang="es-MX" baseline="0" dirty="0" smtClean="0"/>
              <a:t> el representante legal de la empresa en donde él va a firmar bajo protesta de decir la verdad, los montos y cantidad de mercancía que va a exportar dentro de los seis meses al inicio de sus operaciones.</a:t>
            </a:r>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31</a:t>
            </a:fld>
            <a:endParaRPr lang="es-MX"/>
          </a:p>
        </p:txBody>
      </p:sp>
    </p:spTree>
    <p:extLst>
      <p:ext uri="{BB962C8B-B14F-4D97-AF65-F5344CB8AC3E}">
        <p14:creationId xmlns:p14="http://schemas.microsoft.com/office/powerpoint/2010/main" val="268687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E50C9B1-0C74-4CB0-A20B-6EF8652D202D}" type="slidenum">
              <a:rPr lang="es-MX" smtClean="0"/>
              <a:t>32</a:t>
            </a:fld>
            <a:endParaRPr lang="es-MX"/>
          </a:p>
        </p:txBody>
      </p:sp>
    </p:spTree>
    <p:extLst>
      <p:ext uri="{BB962C8B-B14F-4D97-AF65-F5344CB8AC3E}">
        <p14:creationId xmlns:p14="http://schemas.microsoft.com/office/powerpoint/2010/main" val="3076175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3730" name="Group 2"/>
          <p:cNvGrpSpPr>
            <a:grpSpLocks/>
          </p:cNvGrpSpPr>
          <p:nvPr/>
        </p:nvGrpSpPr>
        <p:grpSpPr bwMode="auto">
          <a:xfrm>
            <a:off x="0" y="2438400"/>
            <a:ext cx="9009063" cy="1052513"/>
            <a:chOff x="0" y="1536"/>
            <a:chExt cx="5675" cy="663"/>
          </a:xfrm>
        </p:grpSpPr>
        <p:grpSp>
          <p:nvGrpSpPr>
            <p:cNvPr id="73731" name="Group 3"/>
            <p:cNvGrpSpPr>
              <a:grpSpLocks/>
            </p:cNvGrpSpPr>
            <p:nvPr/>
          </p:nvGrpSpPr>
          <p:grpSpPr bwMode="auto">
            <a:xfrm>
              <a:off x="183" y="1604"/>
              <a:ext cx="448" cy="299"/>
              <a:chOff x="720" y="336"/>
              <a:chExt cx="624" cy="432"/>
            </a:xfrm>
          </p:grpSpPr>
          <p:sp>
            <p:nvSpPr>
              <p:cNvPr id="7373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MX"/>
              </a:p>
            </p:txBody>
          </p:sp>
          <p:sp>
            <p:nvSpPr>
              <p:cNvPr id="7373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MX"/>
              </a:p>
            </p:txBody>
          </p:sp>
        </p:grpSp>
        <p:grpSp>
          <p:nvGrpSpPr>
            <p:cNvPr id="73734" name="Group 6"/>
            <p:cNvGrpSpPr>
              <a:grpSpLocks/>
            </p:cNvGrpSpPr>
            <p:nvPr/>
          </p:nvGrpSpPr>
          <p:grpSpPr bwMode="auto">
            <a:xfrm>
              <a:off x="261" y="1870"/>
              <a:ext cx="465" cy="299"/>
              <a:chOff x="912" y="2640"/>
              <a:chExt cx="672" cy="432"/>
            </a:xfrm>
          </p:grpSpPr>
          <p:sp>
            <p:nvSpPr>
              <p:cNvPr id="73735"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MX"/>
              </a:p>
            </p:txBody>
          </p:sp>
          <p:sp>
            <p:nvSpPr>
              <p:cNvPr id="73736"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MX"/>
              </a:p>
            </p:txBody>
          </p:sp>
        </p:grpSp>
        <p:sp>
          <p:nvSpPr>
            <p:cNvPr id="7373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MX"/>
            </a:p>
          </p:txBody>
        </p:sp>
        <p:sp>
          <p:nvSpPr>
            <p:cNvPr id="7373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MX"/>
            </a:p>
          </p:txBody>
        </p:sp>
        <p:sp>
          <p:nvSpPr>
            <p:cNvPr id="7373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MX"/>
            </a:p>
          </p:txBody>
        </p:sp>
      </p:grpSp>
      <p:sp>
        <p:nvSpPr>
          <p:cNvPr id="73740"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7374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73742"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73743"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73744"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6951691E-2460-4668-B69A-05ED26A7FF3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F2FFE55-F49D-4043-B45C-4AB311FC5ABB}"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FA1C0CF-FA4B-41E6-B2C9-789D979040CF}"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1182688" y="2017713"/>
            <a:ext cx="7772400" cy="4114800"/>
          </a:xfrm>
        </p:spPr>
        <p:txBody>
          <a:bodyPr/>
          <a:lstStyle/>
          <a:p>
            <a:endParaRPr lang="es-MX"/>
          </a:p>
        </p:txBody>
      </p:sp>
      <p:sp>
        <p:nvSpPr>
          <p:cNvPr id="4" name="3 Marcador de fecha"/>
          <p:cNvSpPr>
            <a:spLocks noGrp="1"/>
          </p:cNvSpPr>
          <p:nvPr>
            <p:ph type="dt" sz="half" idx="10"/>
          </p:nvPr>
        </p:nvSpPr>
        <p:spPr>
          <a:xfrm>
            <a:off x="1162050" y="6243638"/>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657600" y="6243638"/>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7042150" y="6243638"/>
            <a:ext cx="1905000" cy="457200"/>
          </a:xfrm>
        </p:spPr>
        <p:txBody>
          <a:bodyPr/>
          <a:lstStyle>
            <a:lvl1pPr>
              <a:defRPr/>
            </a:lvl1pPr>
          </a:lstStyle>
          <a:p>
            <a:fld id="{500731A1-E320-408C-9158-ABBA10D0CC1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81059C4-7618-43F7-9E38-60A96424D5A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392DBB9-4D9A-4FB1-B62D-7382F0A4C8E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C233FEB-C9BC-4D59-A6BA-0E52B6FC37EA}"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91B79F5-F7AD-4A23-898F-AC14F374035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98CC2E4-D38F-4E1D-A3E3-1E1A047A2640}"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AE424094-C906-4A86-9288-1138C74CD56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2EB6F65-BA07-4316-B22C-FB2F7FBADBC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1365F3E-775B-434E-B01B-7D871E70D0D3}"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s-MX" sz="2400"/>
          </a:p>
        </p:txBody>
      </p:sp>
      <p:sp>
        <p:nvSpPr>
          <p:cNvPr id="7270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s-MX" sz="2400"/>
          </a:p>
        </p:txBody>
      </p:sp>
      <p:sp>
        <p:nvSpPr>
          <p:cNvPr id="7270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s-MX" sz="2400"/>
          </a:p>
        </p:txBody>
      </p:sp>
      <p:sp>
        <p:nvSpPr>
          <p:cNvPr id="7270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s-MX" sz="2400"/>
          </a:p>
        </p:txBody>
      </p:sp>
      <p:sp>
        <p:nvSpPr>
          <p:cNvPr id="7271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s-MX" sz="2400"/>
          </a:p>
        </p:txBody>
      </p:sp>
      <p:sp>
        <p:nvSpPr>
          <p:cNvPr id="7271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s-MX" sz="2400"/>
          </a:p>
        </p:txBody>
      </p:sp>
      <p:sp>
        <p:nvSpPr>
          <p:cNvPr id="7271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s-MX" sz="2400"/>
          </a:p>
        </p:txBody>
      </p:sp>
      <p:sp>
        <p:nvSpPr>
          <p:cNvPr id="7271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7271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271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7271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7271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91DACBCC-42B8-424B-8D06-A64810166E40}"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ventanillaunica.gob.m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promexico.gob.mx/" TargetMode="External"/><Relationship Id="rId2" Type="http://schemas.openxmlformats.org/officeDocument/2006/relationships/hyperlink" Target="http://www.economia.gob.m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9"/>
          <p:cNvSpPr>
            <a:spLocks noChangeArrowheads="1"/>
          </p:cNvSpPr>
          <p:nvPr/>
        </p:nvSpPr>
        <p:spPr bwMode="auto">
          <a:xfrm>
            <a:off x="693736" y="4221088"/>
            <a:ext cx="798272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a:solidFill>
                  <a:srgbClr val="660033"/>
                </a:solidFill>
                <a:effectLst>
                  <a:outerShdw blurRad="38100" dist="38100" dir="2700000" algn="tl">
                    <a:srgbClr val="000000">
                      <a:alpha val="43137"/>
                    </a:srgbClr>
                  </a:outerShdw>
                </a:effectLst>
              </a:rPr>
              <a:t>Programa de Fomento de la Industria Manufacturera, Maquiladora y de </a:t>
            </a:r>
            <a:r>
              <a:rPr lang="es-MX" altLang="es-MX" sz="2800" b="1" dirty="0" smtClean="0">
                <a:solidFill>
                  <a:srgbClr val="660033"/>
                </a:solidFill>
                <a:effectLst>
                  <a:outerShdw blurRad="38100" dist="38100" dir="2700000" algn="tl">
                    <a:srgbClr val="000000">
                      <a:alpha val="43137"/>
                    </a:srgbClr>
                  </a:outerShdw>
                </a:effectLst>
              </a:rPr>
              <a:t>Servicios </a:t>
            </a:r>
            <a:r>
              <a:rPr lang="es-MX" altLang="es-MX" sz="2800" b="1" dirty="0">
                <a:solidFill>
                  <a:srgbClr val="660033"/>
                </a:solidFill>
                <a:effectLst>
                  <a:outerShdw blurRad="38100" dist="38100" dir="2700000" algn="tl">
                    <a:srgbClr val="000000">
                      <a:alpha val="43137"/>
                    </a:srgbClr>
                  </a:outerShdw>
                </a:effectLst>
              </a:rPr>
              <a:t>de Exportación (IMMEX</a:t>
            </a:r>
            <a:r>
              <a:rPr lang="es-MX" altLang="es-MX" sz="2800" b="1" dirty="0" smtClean="0">
                <a:solidFill>
                  <a:srgbClr val="660033"/>
                </a:solidFill>
                <a:effectLst>
                  <a:outerShdw blurRad="38100" dist="38100" dir="2700000" algn="tl">
                    <a:srgbClr val="000000">
                      <a:alpha val="43137"/>
                    </a:srgbClr>
                  </a:outerShdw>
                </a:effectLst>
              </a:rPr>
              <a:t>) - Decreto IMMEX</a:t>
            </a:r>
            <a:endParaRPr lang="es-MX" altLang="es-MX" sz="2800" b="1" dirty="0">
              <a:solidFill>
                <a:srgbClr val="660033"/>
              </a:solidFill>
              <a:effectLst>
                <a:outerShdw blurRad="38100" dist="38100" dir="2700000" algn="tl">
                  <a:srgbClr val="000000">
                    <a:alpha val="43137"/>
                  </a:srgbClr>
                </a:outerShdw>
              </a:effectLst>
            </a:endParaRPr>
          </a:p>
        </p:txBody>
      </p:sp>
      <p:sp>
        <p:nvSpPr>
          <p:cNvPr id="10" name="Rectangle 7"/>
          <p:cNvSpPr>
            <a:spLocks noChangeArrowheads="1"/>
          </p:cNvSpPr>
          <p:nvPr/>
        </p:nvSpPr>
        <p:spPr bwMode="auto">
          <a:xfrm>
            <a:off x="970584" y="6011996"/>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11"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chemeClr val="tx1">
                    <a:lumMod val="90000"/>
                    <a:lumOff val="10000"/>
                  </a:schemeClr>
                </a:solidFill>
                <a:effectLst>
                  <a:outerShdw blurRad="38100" dist="38100" dir="2700000" algn="tl">
                    <a:srgbClr val="000000">
                      <a:alpha val="43137"/>
                    </a:srgbClr>
                  </a:outerShdw>
                </a:effectLst>
              </a:rPr>
              <a:t>FACULTAD DE ECONOMÍA</a:t>
            </a:r>
          </a:p>
        </p:txBody>
      </p:sp>
      <p:sp>
        <p:nvSpPr>
          <p:cNvPr id="12"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smtClean="0"/>
              <a:t>Presentación</a:t>
            </a:r>
            <a:endParaRPr lang="es-ES" altLang="es-MX" sz="2400" b="1"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
        <p:nvSpPr>
          <p:cNvPr id="7" name="Rectangle 7"/>
          <p:cNvSpPr>
            <a:spLocks noChangeArrowheads="1"/>
          </p:cNvSpPr>
          <p:nvPr/>
        </p:nvSpPr>
        <p:spPr bwMode="auto">
          <a:xfrm>
            <a:off x="5499720" y="6372036"/>
            <a:ext cx="32487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s-CO" altLang="es-MX" sz="1800" b="1" dirty="0" smtClean="0"/>
              <a:t>5 de Agosto de 2015</a:t>
            </a:r>
            <a:endParaRPr lang="es-MX" altLang="es-MX" sz="1800" b="1" dirty="0"/>
          </a:p>
        </p:txBody>
      </p:sp>
    </p:spTree>
    <p:extLst>
      <p:ext uri="{BB962C8B-B14F-4D97-AF65-F5344CB8AC3E}">
        <p14:creationId xmlns:p14="http://schemas.microsoft.com/office/powerpoint/2010/main" val="3226293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¿Qué es una empresa IMMEX?</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33843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Es una empresa o sociedad mercantil que tributa como persona moral cuyo </a:t>
            </a:r>
            <a:r>
              <a:rPr lang="es-MX" sz="2400" i="1" kern="0" dirty="0" smtClean="0">
                <a:effectLst>
                  <a:outerShdw blurRad="38100" dist="38100" dir="2700000" algn="tl">
                    <a:srgbClr val="000000">
                      <a:alpha val="43137"/>
                    </a:srgbClr>
                  </a:outerShdw>
                </a:effectLst>
                <a:latin typeface="Century Gothic" pitchFamily="34" charset="0"/>
              </a:rPr>
              <a:t>objeto social </a:t>
            </a:r>
            <a:r>
              <a:rPr lang="es-MX" sz="2400" kern="0" dirty="0" smtClean="0">
                <a:latin typeface="Century Gothic" pitchFamily="34" charset="0"/>
              </a:rPr>
              <a:t>es principalmente </a:t>
            </a:r>
            <a:r>
              <a:rPr lang="es-MX" sz="2400" i="1" kern="0" dirty="0" smtClean="0">
                <a:effectLst>
                  <a:outerShdw blurRad="38100" dist="38100" dir="2700000" algn="tl">
                    <a:srgbClr val="000000">
                      <a:alpha val="43137"/>
                    </a:srgbClr>
                  </a:outerShdw>
                </a:effectLst>
                <a:latin typeface="Century Gothic" pitchFamily="34" charset="0"/>
              </a:rPr>
              <a:t>importar temporalmente </a:t>
            </a:r>
            <a:r>
              <a:rPr lang="es-MX" sz="2400" kern="0" dirty="0" smtClean="0">
                <a:latin typeface="Century Gothic" pitchFamily="34" charset="0"/>
              </a:rPr>
              <a:t>materias primas, productos </a:t>
            </a:r>
            <a:r>
              <a:rPr lang="es-MX" sz="2400" kern="0" dirty="0" err="1" smtClean="0">
                <a:latin typeface="Century Gothic" pitchFamily="34" charset="0"/>
              </a:rPr>
              <a:t>semiterminados</a:t>
            </a:r>
            <a:r>
              <a:rPr lang="es-MX" sz="2400" kern="0" dirty="0" smtClean="0">
                <a:latin typeface="Century Gothic" pitchFamily="34" charset="0"/>
              </a:rPr>
              <a:t> o terminados para elaboración, transformación, reparación o servicio.</a:t>
            </a:r>
          </a:p>
          <a:p>
            <a:pPr marL="0" indent="0" algn="just">
              <a:buFont typeface="Wingdings" pitchFamily="2" charset="2"/>
              <a:buNone/>
            </a:pPr>
            <a:endParaRPr lang="es-MX" sz="2400" kern="0" dirty="0">
              <a:latin typeface="Century Gothic" pitchFamily="34" charset="0"/>
            </a:endParaRPr>
          </a:p>
          <a:p>
            <a:pPr marL="0" indent="0" algn="just">
              <a:buFont typeface="Wingdings" pitchFamily="2" charset="2"/>
              <a:buNone/>
            </a:pPr>
            <a:endParaRPr lang="es-MX" sz="2400" kern="0" dirty="0" smtClean="0">
              <a:latin typeface="Century Gothic" pitchFamily="34" charset="0"/>
            </a:endParaRPr>
          </a:p>
          <a:p>
            <a:pPr marL="0" indent="0" algn="ctr">
              <a:buFont typeface="Wingdings" pitchFamily="2" charset="2"/>
              <a:buNone/>
            </a:pPr>
            <a:r>
              <a:rPr lang="es-MX" sz="2400" kern="0" dirty="0" smtClean="0">
                <a:latin typeface="Times New Roman" panose="02020603050405020304" pitchFamily="18" charset="0"/>
                <a:cs typeface="Times New Roman" panose="02020603050405020304" pitchFamily="18" charset="0"/>
              </a:rPr>
              <a:t>Art. 9 F. II CFF, Título II LISR</a:t>
            </a:r>
          </a:p>
        </p:txBody>
      </p:sp>
    </p:spTree>
    <p:extLst>
      <p:ext uri="{BB962C8B-B14F-4D97-AF65-F5344CB8AC3E}">
        <p14:creationId xmlns:p14="http://schemas.microsoft.com/office/powerpoint/2010/main" val="431008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Bienes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Materias primas, partes y componentes que se vayan a destinar totalmente a integrar mercancías de exportación; combustibles, lubricantes y otros materiales que se vayan a consumir durante el proceso productivo de la mercancía de exportación; envases y empaques; etiquetas y folletos.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1350" y="4517479"/>
            <a:ext cx="2781300" cy="1647825"/>
          </a:xfrm>
          <a:prstGeom prst="rect">
            <a:avLst/>
          </a:prstGeom>
        </p:spPr>
      </p:pic>
    </p:spTree>
    <p:extLst>
      <p:ext uri="{BB962C8B-B14F-4D97-AF65-F5344CB8AC3E}">
        <p14:creationId xmlns:p14="http://schemas.microsoft.com/office/powerpoint/2010/main" val="35909378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Además…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936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También se podrán hacer importaciones temporales de contenedores y cajas de tráiler.</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7456" y="3485250"/>
            <a:ext cx="3546552" cy="2304258"/>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3381400"/>
            <a:ext cx="3674704" cy="2272204"/>
          </a:xfrm>
          <a:prstGeom prst="rect">
            <a:avLst/>
          </a:prstGeom>
        </p:spPr>
      </p:pic>
    </p:spTree>
    <p:extLst>
      <p:ext uri="{BB962C8B-B14F-4D97-AF65-F5344CB8AC3E}">
        <p14:creationId xmlns:p14="http://schemas.microsoft.com/office/powerpoint/2010/main" val="1039197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Así como…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3563887" y="2516292"/>
            <a:ext cx="5380087" cy="28569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Maquinaria, equipo, herramientas, instrumentos, moldes y refacciones; equipos y aparatos, equipo para el desarrollo administrativo.</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3" y="2516293"/>
            <a:ext cx="3384374" cy="2856923"/>
          </a:xfrm>
          <a:prstGeom prst="rect">
            <a:avLst/>
          </a:prstGeom>
        </p:spPr>
      </p:pic>
    </p:spTree>
    <p:extLst>
      <p:ext uri="{BB962C8B-B14F-4D97-AF65-F5344CB8AC3E}">
        <p14:creationId xmlns:p14="http://schemas.microsoft.com/office/powerpoint/2010/main" val="18914963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Decreto IMMEX</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Dentro del Decreto IMMEX existen </a:t>
            </a:r>
            <a:r>
              <a:rPr lang="es-MX" sz="2200" kern="0" dirty="0" smtClean="0">
                <a:effectLst>
                  <a:outerShdw blurRad="38100" dist="38100" dir="2700000" algn="tl">
                    <a:srgbClr val="000000">
                      <a:alpha val="43137"/>
                    </a:srgbClr>
                  </a:outerShdw>
                </a:effectLst>
                <a:latin typeface="Century Gothic" pitchFamily="34" charset="0"/>
              </a:rPr>
              <a:t>cinco Anexos</a:t>
            </a:r>
            <a:r>
              <a:rPr lang="es-MX" sz="2200" kern="0" dirty="0" smtClean="0">
                <a:latin typeface="Century Gothic" pitchFamily="34" charset="0"/>
              </a:rPr>
              <a:t>.</a:t>
            </a:r>
          </a:p>
          <a:p>
            <a:pPr marL="0" indent="0" algn="just">
              <a:buFont typeface="Wingdings" pitchFamily="2" charset="2"/>
              <a:buNone/>
            </a:pPr>
            <a:endParaRPr lang="es-MX" sz="2200" kern="0" dirty="0">
              <a:latin typeface="Century Gothic" pitchFamily="34" charset="0"/>
            </a:endParaRPr>
          </a:p>
          <a:p>
            <a:pPr marL="0" indent="0" algn="just">
              <a:buFont typeface="Wingdings" pitchFamily="2" charset="2"/>
              <a:buNone/>
            </a:pPr>
            <a:r>
              <a:rPr lang="es-MX" sz="2200" kern="0" dirty="0" smtClean="0">
                <a:latin typeface="Century Gothic" pitchFamily="34" charset="0"/>
              </a:rPr>
              <a:t>El </a:t>
            </a:r>
            <a:r>
              <a:rPr lang="es-MX" sz="2200" b="1" kern="0" dirty="0" smtClean="0">
                <a:latin typeface="Century Gothic" pitchFamily="34" charset="0"/>
              </a:rPr>
              <a:t>Anexo I </a:t>
            </a:r>
            <a:r>
              <a:rPr lang="es-MX" sz="2200" kern="0" dirty="0" smtClean="0">
                <a:latin typeface="Century Gothic" pitchFamily="34" charset="0"/>
              </a:rPr>
              <a:t>no se considera dentro de mercancías sensibles, sin embargo comprende lo que son: alcohol y algunos productos de la destilería.</a:t>
            </a:r>
          </a:p>
          <a:p>
            <a:pPr marL="0" indent="0" algn="just">
              <a:buFont typeface="Wingdings" pitchFamily="2" charset="2"/>
              <a:buNone/>
            </a:pPr>
            <a:endParaRPr lang="es-MX" sz="1400" kern="0" dirty="0" smtClean="0">
              <a:latin typeface="Century Gothic" pitchFamily="34" charset="0"/>
            </a:endParaRPr>
          </a:p>
          <a:p>
            <a:pPr marL="0" indent="0" algn="just">
              <a:buFont typeface="Wingdings" pitchFamily="2" charset="2"/>
              <a:buNone/>
            </a:pPr>
            <a:r>
              <a:rPr lang="es-MX" sz="2200" kern="0" dirty="0" smtClean="0">
                <a:latin typeface="Century Gothic" pitchFamily="34" charset="0"/>
              </a:rPr>
              <a:t>El análisis básico se centra sobre los siguientes cuatro anexos:</a:t>
            </a:r>
            <a:endParaRPr lang="es-MX" sz="2200" kern="0" dirty="0">
              <a:latin typeface="Century Gothic" pitchFamily="34" charset="0"/>
            </a:endParaRPr>
          </a:p>
          <a:p>
            <a:pPr marL="0" indent="0" algn="just">
              <a:buFont typeface="Wingdings" pitchFamily="2" charset="2"/>
              <a:buNone/>
            </a:pPr>
            <a:r>
              <a:rPr lang="es-MX" sz="2200" b="1" kern="0" dirty="0" smtClean="0">
                <a:latin typeface="Century Gothic" pitchFamily="34" charset="0"/>
              </a:rPr>
              <a:t>Anexo I BIS</a:t>
            </a:r>
          </a:p>
          <a:p>
            <a:pPr marL="0" indent="0" algn="just">
              <a:buFont typeface="Wingdings" pitchFamily="2" charset="2"/>
              <a:buNone/>
            </a:pPr>
            <a:r>
              <a:rPr lang="es-MX" sz="2200" b="1" kern="0" dirty="0" smtClean="0">
                <a:latin typeface="Century Gothic" pitchFamily="34" charset="0"/>
              </a:rPr>
              <a:t>Anexo I TER</a:t>
            </a:r>
          </a:p>
          <a:p>
            <a:pPr marL="0" indent="0" algn="just">
              <a:buFont typeface="Wingdings" pitchFamily="2" charset="2"/>
              <a:buNone/>
            </a:pPr>
            <a:r>
              <a:rPr lang="es-MX" sz="2200" b="1" kern="0" dirty="0" smtClean="0">
                <a:latin typeface="Century Gothic" pitchFamily="34" charset="0"/>
              </a:rPr>
              <a:t>Anexo II</a:t>
            </a:r>
          </a:p>
          <a:p>
            <a:pPr marL="0" indent="0" algn="just">
              <a:buFont typeface="Wingdings" pitchFamily="2" charset="2"/>
              <a:buNone/>
            </a:pPr>
            <a:r>
              <a:rPr lang="es-MX" sz="2200" b="1" kern="0" dirty="0" smtClean="0">
                <a:latin typeface="Century Gothic" pitchFamily="34" charset="0"/>
              </a:rPr>
              <a:t>Anexo III</a:t>
            </a:r>
          </a:p>
        </p:txBody>
      </p:sp>
    </p:spTree>
    <p:extLst>
      <p:ext uri="{BB962C8B-B14F-4D97-AF65-F5344CB8AC3E}">
        <p14:creationId xmlns:p14="http://schemas.microsoft.com/office/powerpoint/2010/main" val="23948888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Identificación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Dentro del </a:t>
            </a:r>
            <a:r>
              <a:rPr lang="es-MX" sz="2200" kern="0" dirty="0" smtClean="0">
                <a:effectLst>
                  <a:outerShdw blurRad="38100" dist="38100" dir="2700000" algn="tl">
                    <a:srgbClr val="000000">
                      <a:alpha val="43137"/>
                    </a:srgbClr>
                  </a:outerShdw>
                </a:effectLst>
                <a:latin typeface="Century Gothic" pitchFamily="34" charset="0"/>
              </a:rPr>
              <a:t>Anexo I BIS </a:t>
            </a:r>
            <a:r>
              <a:rPr lang="es-MX" sz="2200" kern="0" dirty="0" smtClean="0">
                <a:latin typeface="Century Gothic" pitchFamily="34" charset="0"/>
              </a:rPr>
              <a:t>se encuentran 14 fracciones arancelarias que comprenden mercancías como el azúcar, jarabe aromatizado, entre otros.</a:t>
            </a:r>
          </a:p>
          <a:p>
            <a:pPr marL="0" indent="0" algn="just">
              <a:buFont typeface="Wingdings" pitchFamily="2" charset="2"/>
              <a:buNone/>
            </a:pPr>
            <a:r>
              <a:rPr lang="es-MX" sz="2200" kern="0" dirty="0" smtClean="0">
                <a:latin typeface="Century Gothic" pitchFamily="34" charset="0"/>
              </a:rPr>
              <a:t>El </a:t>
            </a:r>
            <a:r>
              <a:rPr lang="es-MX" sz="2200" kern="0" dirty="0" smtClean="0">
                <a:effectLst>
                  <a:outerShdw blurRad="38100" dist="38100" dir="2700000" algn="tl">
                    <a:srgbClr val="000000">
                      <a:alpha val="43137"/>
                    </a:srgbClr>
                  </a:outerShdw>
                </a:effectLst>
                <a:latin typeface="Century Gothic" pitchFamily="34" charset="0"/>
              </a:rPr>
              <a:t>Anexo I TER </a:t>
            </a:r>
            <a:r>
              <a:rPr lang="es-MX" sz="2200" kern="0" dirty="0" smtClean="0">
                <a:latin typeface="Century Gothic" pitchFamily="34" charset="0"/>
              </a:rPr>
              <a:t>va a comprender 298 fracciones arancelarias del Capítulo 72 de la TIGIE (mercancías del sector ACERO).</a:t>
            </a:r>
          </a:p>
          <a:p>
            <a:pPr marL="0" indent="0" algn="just">
              <a:buFont typeface="Wingdings" pitchFamily="2" charset="2"/>
              <a:buNone/>
            </a:pPr>
            <a:r>
              <a:rPr lang="es-MX" sz="2200" kern="0" dirty="0" smtClean="0">
                <a:latin typeface="Century Gothic" pitchFamily="34" charset="0"/>
              </a:rPr>
              <a:t>Asimismo, el </a:t>
            </a:r>
            <a:r>
              <a:rPr lang="es-MX" sz="2200" kern="0" dirty="0" smtClean="0">
                <a:effectLst>
                  <a:outerShdw blurRad="38100" dist="38100" dir="2700000" algn="tl">
                    <a:srgbClr val="000000">
                      <a:alpha val="43137"/>
                    </a:srgbClr>
                  </a:outerShdw>
                </a:effectLst>
                <a:latin typeface="Century Gothic" pitchFamily="34" charset="0"/>
              </a:rPr>
              <a:t>Anexo II </a:t>
            </a:r>
            <a:r>
              <a:rPr lang="es-MX" sz="2200" kern="0" dirty="0" smtClean="0">
                <a:latin typeface="Century Gothic" pitchFamily="34" charset="0"/>
              </a:rPr>
              <a:t>va a comprender mercancías consistentes en neumáticos usados del Capítulo 40 y sólo comprende una fracción arancelaria.</a:t>
            </a:r>
          </a:p>
          <a:p>
            <a:pPr marL="0" indent="0" algn="just">
              <a:buFont typeface="Wingdings" pitchFamily="2" charset="2"/>
              <a:buNone/>
            </a:pPr>
            <a:r>
              <a:rPr lang="es-MX" sz="2200" kern="0" dirty="0" smtClean="0">
                <a:latin typeface="Century Gothic" pitchFamily="34" charset="0"/>
              </a:rPr>
              <a:t>Ahora bien, el </a:t>
            </a:r>
            <a:r>
              <a:rPr lang="es-MX" sz="2200" kern="0" dirty="0" smtClean="0">
                <a:effectLst>
                  <a:outerShdw blurRad="38100" dist="38100" dir="2700000" algn="tl">
                    <a:srgbClr val="000000">
                      <a:alpha val="43137"/>
                    </a:srgbClr>
                  </a:outerShdw>
                </a:effectLst>
                <a:latin typeface="Century Gothic" pitchFamily="34" charset="0"/>
              </a:rPr>
              <a:t>Anexo III </a:t>
            </a:r>
            <a:r>
              <a:rPr lang="es-MX" sz="2200" kern="0" dirty="0" smtClean="0">
                <a:latin typeface="Century Gothic" pitchFamily="34" charset="0"/>
              </a:rPr>
              <a:t>comprende 1,239 fracciones arancelarias que únicamente corresponden al sector textil, así como algunas mercancías del Capítulo 63 y 98.</a:t>
            </a:r>
          </a:p>
          <a:p>
            <a:pPr marL="0" indent="0" algn="just">
              <a:buFont typeface="Wingdings" pitchFamily="2" charset="2"/>
              <a:buNone/>
            </a:pPr>
            <a:endParaRPr lang="es-MX" sz="2200" kern="0" dirty="0" smtClean="0">
              <a:latin typeface="Century Gothic" pitchFamily="34" charset="0"/>
            </a:endParaRPr>
          </a:p>
        </p:txBody>
      </p:sp>
    </p:spTree>
    <p:extLst>
      <p:ext uri="{BB962C8B-B14F-4D97-AF65-F5344CB8AC3E}">
        <p14:creationId xmlns:p14="http://schemas.microsoft.com/office/powerpoint/2010/main" val="663665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SAT</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1602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Facultado para emitir opinión para la autorización de programas de mercancías listadas en los Anexos I BIS, I TER, II y III del Decreto IMMEX.</a:t>
            </a:r>
          </a:p>
          <a:p>
            <a:pPr marL="0" indent="0" algn="just">
              <a:buFont typeface="Wingdings" pitchFamily="2" charset="2"/>
              <a:buNone/>
            </a:pPr>
            <a:endParaRPr lang="es-MX" sz="2400" kern="0" dirty="0">
              <a:latin typeface="Century Gothic" pitchFamily="34" charset="0"/>
            </a:endParaRPr>
          </a:p>
          <a:p>
            <a:pPr marL="0" indent="0" algn="ctr">
              <a:buFont typeface="Wingdings" pitchFamily="2" charset="2"/>
              <a:buNone/>
            </a:pPr>
            <a:r>
              <a:rPr lang="es-MX" sz="2000" kern="0" dirty="0" smtClean="0">
                <a:latin typeface="Times New Roman" panose="02020603050405020304" pitchFamily="18" charset="0"/>
                <a:cs typeface="Times New Roman" panose="02020603050405020304" pitchFamily="18" charset="0"/>
              </a:rPr>
              <a:t>Artículo II F. V, inciso b) DIMMEX y 3.3.16 de las RyCCGMCE</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2675" y="4632548"/>
            <a:ext cx="4438650" cy="1028700"/>
          </a:xfrm>
          <a:prstGeom prst="rect">
            <a:avLst/>
          </a:prstGeom>
        </p:spPr>
      </p:pic>
      <p:pic>
        <p:nvPicPr>
          <p:cNvPr id="5" name="Imagen 4"/>
          <p:cNvPicPr>
            <a:picLocks noChangeAspect="1"/>
          </p:cNvPicPr>
          <p:nvPr/>
        </p:nvPicPr>
        <p:blipFill rotWithShape="1">
          <a:blip r:embed="rId4">
            <a:extLst>
              <a:ext uri="{28A0092B-C50C-407E-A947-70E740481C1C}">
                <a14:useLocalDpi xmlns:a14="http://schemas.microsoft.com/office/drawing/2010/main" val="0"/>
              </a:ext>
            </a:extLst>
          </a:blip>
          <a:srcRect r="39200"/>
          <a:stretch/>
        </p:blipFill>
        <p:spPr>
          <a:xfrm>
            <a:off x="6444208" y="3913365"/>
            <a:ext cx="1600150" cy="902342"/>
          </a:xfrm>
          <a:prstGeom prst="rect">
            <a:avLst/>
          </a:prstGeom>
        </p:spPr>
      </p:pic>
    </p:spTree>
    <p:extLst>
      <p:ext uri="{BB962C8B-B14F-4D97-AF65-F5344CB8AC3E}">
        <p14:creationId xmlns:p14="http://schemas.microsoft.com/office/powerpoint/2010/main" val="41140325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Modalidades de IMMEX</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Existen cinco modalidades de IMMEX:</a:t>
            </a:r>
          </a:p>
          <a:p>
            <a:pPr marL="0" indent="0" algn="just">
              <a:buFont typeface="Wingdings" pitchFamily="2" charset="2"/>
              <a:buNone/>
            </a:pPr>
            <a:endParaRPr lang="es-MX" sz="2200" kern="0" dirty="0" smtClean="0">
              <a:latin typeface="Century Gothic" pitchFamily="34" charset="0"/>
            </a:endParaRPr>
          </a:p>
          <a:p>
            <a:pPr marL="457200" indent="-457200" algn="just">
              <a:buFont typeface="+mj-lt"/>
              <a:buAutoNum type="arabicPeriod"/>
            </a:pPr>
            <a:r>
              <a:rPr lang="es-MX" sz="2200" b="1" kern="0" dirty="0" smtClean="0">
                <a:latin typeface="Century Gothic" pitchFamily="34" charset="0"/>
              </a:rPr>
              <a:t>Controladora</a:t>
            </a:r>
          </a:p>
          <a:p>
            <a:pPr marL="457200" indent="-457200" algn="just">
              <a:buFont typeface="+mj-lt"/>
              <a:buAutoNum type="arabicPeriod"/>
            </a:pPr>
            <a:r>
              <a:rPr lang="es-MX" sz="2200" b="1" u="sng" kern="0" dirty="0" smtClean="0">
                <a:solidFill>
                  <a:srgbClr val="FF0000"/>
                </a:solidFill>
                <a:latin typeface="Century Gothic" pitchFamily="34" charset="0"/>
              </a:rPr>
              <a:t>Industrial</a:t>
            </a:r>
          </a:p>
          <a:p>
            <a:pPr marL="457200" indent="-457200" algn="just">
              <a:buFont typeface="+mj-lt"/>
              <a:buAutoNum type="arabicPeriod"/>
            </a:pPr>
            <a:r>
              <a:rPr lang="es-MX" sz="2200" b="1" u="sng" kern="0" dirty="0" smtClean="0">
                <a:solidFill>
                  <a:srgbClr val="FF0000"/>
                </a:solidFill>
                <a:latin typeface="Century Gothic" pitchFamily="34" charset="0"/>
              </a:rPr>
              <a:t>Servicios</a:t>
            </a:r>
          </a:p>
          <a:p>
            <a:pPr marL="457200" indent="-457200" algn="just">
              <a:buFont typeface="+mj-lt"/>
              <a:buAutoNum type="arabicPeriod"/>
            </a:pPr>
            <a:r>
              <a:rPr lang="es-MX" sz="2200" b="1" kern="0" dirty="0" smtClean="0">
                <a:latin typeface="Century Gothic" pitchFamily="34" charset="0"/>
              </a:rPr>
              <a:t>Albergue</a:t>
            </a:r>
          </a:p>
          <a:p>
            <a:pPr marL="457200" indent="-457200" algn="just">
              <a:buFont typeface="+mj-lt"/>
              <a:buAutoNum type="arabicPeriod"/>
            </a:pPr>
            <a:r>
              <a:rPr lang="es-MX" sz="2200" b="1" kern="0" dirty="0" smtClean="0">
                <a:latin typeface="Century Gothic" pitchFamily="34" charset="0"/>
              </a:rPr>
              <a:t>Terciarización</a:t>
            </a:r>
            <a:endParaRPr lang="es-MX" sz="2200" kern="0" dirty="0" smtClean="0">
              <a:latin typeface="Century Gothic" pitchFamily="34" charset="0"/>
            </a:endParaRPr>
          </a:p>
          <a:p>
            <a:pPr marL="0" indent="0" algn="just">
              <a:buFont typeface="Wingdings" pitchFamily="2" charset="2"/>
              <a:buNone/>
            </a:pPr>
            <a:endParaRPr lang="es-MX" sz="2200" kern="0" dirty="0">
              <a:latin typeface="Century Gothic" pitchFamily="34" charset="0"/>
            </a:endParaRPr>
          </a:p>
          <a:p>
            <a:pPr marL="0" indent="0" algn="just">
              <a:buFont typeface="Wingdings" pitchFamily="2" charset="2"/>
              <a:buNone/>
            </a:pPr>
            <a:endParaRPr lang="es-MX" sz="2200" kern="0" dirty="0" smtClean="0">
              <a:latin typeface="Century Gothic" pitchFamily="34" charset="0"/>
            </a:endParaRPr>
          </a:p>
          <a:p>
            <a:pPr marL="0" indent="0" algn="ctr">
              <a:buFont typeface="Wingdings" pitchFamily="2" charset="2"/>
              <a:buNone/>
            </a:pPr>
            <a:r>
              <a:rPr lang="es-MX" sz="2200" kern="0" dirty="0" smtClean="0">
                <a:latin typeface="Times New Roman" panose="02020603050405020304" pitchFamily="18" charset="0"/>
                <a:cs typeface="Times New Roman" panose="02020603050405020304" pitchFamily="18" charset="0"/>
              </a:rPr>
              <a:t>Artículo 3 DIMMEX.</a:t>
            </a:r>
          </a:p>
          <a:p>
            <a:pPr marL="0" indent="0" algn="just">
              <a:buFont typeface="Wingdings" pitchFamily="2" charset="2"/>
              <a:buNone/>
            </a:pPr>
            <a:endParaRPr lang="es-MX" sz="2200" kern="0" dirty="0">
              <a:latin typeface="Century Gothic" pitchFamily="34" charset="0"/>
            </a:endParaRPr>
          </a:p>
          <a:p>
            <a:pPr marL="0" indent="0" algn="just">
              <a:buFont typeface="Wingdings" pitchFamily="2" charset="2"/>
              <a:buNone/>
            </a:pPr>
            <a:endParaRPr lang="es-MX" sz="2200" kern="0" dirty="0" smtClean="0">
              <a:latin typeface="Century Gothic" pitchFamily="34" charset="0"/>
            </a:endParaRPr>
          </a:p>
        </p:txBody>
      </p:sp>
    </p:spTree>
    <p:extLst>
      <p:ext uri="{BB962C8B-B14F-4D97-AF65-F5344CB8AC3E}">
        <p14:creationId xmlns:p14="http://schemas.microsoft.com/office/powerpoint/2010/main" val="14345992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Estadística IMMEX 2015</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5" name="2 Marcador de contenido"/>
          <p:cNvSpPr txBox="1">
            <a:spLocks/>
          </p:cNvSpPr>
          <p:nvPr/>
        </p:nvSpPr>
        <p:spPr bwMode="auto">
          <a:xfrm>
            <a:off x="240407" y="1988840"/>
            <a:ext cx="8703568" cy="11521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En el reporte de enero de 2015 existen 6,765 empresas registradas con programa IMMEX en las diferentes modalidades, distribuyéndose de la siguiente manera:</a:t>
            </a:r>
          </a:p>
        </p:txBody>
      </p:sp>
      <p:pic>
        <p:nvPicPr>
          <p:cNvPr id="2" name="Imagen 1"/>
          <p:cNvPicPr>
            <a:picLocks noChangeAspect="1"/>
          </p:cNvPicPr>
          <p:nvPr/>
        </p:nvPicPr>
        <p:blipFill>
          <a:blip r:embed="rId2"/>
          <a:stretch>
            <a:fillRect/>
          </a:stretch>
        </p:blipFill>
        <p:spPr>
          <a:xfrm>
            <a:off x="1588046" y="3087534"/>
            <a:ext cx="6008290" cy="3582350"/>
          </a:xfrm>
          <a:prstGeom prst="rect">
            <a:avLst/>
          </a:prstGeom>
        </p:spPr>
      </p:pic>
    </p:spTree>
    <p:extLst>
      <p:ext uri="{BB962C8B-B14F-4D97-AF65-F5344CB8AC3E}">
        <p14:creationId xmlns:p14="http://schemas.microsoft.com/office/powerpoint/2010/main" val="18905425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La modalidad </a:t>
            </a:r>
            <a:r>
              <a:rPr lang="es-ES" sz="3600" b="1" dirty="0" smtClean="0">
                <a:solidFill>
                  <a:srgbClr val="FF0000"/>
                </a:solidFill>
                <a:effectLst>
                  <a:outerShdw blurRad="38100" dist="38100" dir="2700000" algn="tl">
                    <a:srgbClr val="000000">
                      <a:alpha val="43137"/>
                    </a:srgbClr>
                  </a:outerShdw>
                </a:effectLst>
                <a:latin typeface="Century Gothic" pitchFamily="34" charset="0"/>
              </a:rPr>
              <a:t>Industrial</a:t>
            </a:r>
            <a:endParaRPr lang="es-ES" sz="3600" b="1" dirty="0">
              <a:solidFill>
                <a:srgbClr val="FF0000"/>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0882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La modalidad industrial va a consistir en una elaboración o transformación sustancial a la mercancía que se importa temporalmente tanto es así que podrá cambiar su fracción arancelaria, la clasificación con otra fracción arancelaria.</a:t>
            </a:r>
          </a:p>
        </p:txBody>
      </p:sp>
    </p:spTree>
    <p:extLst>
      <p:ext uri="{BB962C8B-B14F-4D97-AF65-F5344CB8AC3E}">
        <p14:creationId xmlns:p14="http://schemas.microsoft.com/office/powerpoint/2010/main" val="3539058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txBox="1">
            <a:spLocks/>
          </p:cNvSpPr>
          <p:nvPr/>
        </p:nvSpPr>
        <p:spPr>
          <a:xfrm>
            <a:off x="467544" y="274638"/>
            <a:ext cx="8319392" cy="1143000"/>
          </a:xfrm>
          <a:prstGeom prst="rect">
            <a:avLst/>
          </a:prstGeom>
        </p:spPr>
        <p:txBody>
          <a:bodyPr/>
          <a:lst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a:lstStyle>
          <a:p>
            <a:pPr algn="r"/>
            <a:r>
              <a:rPr lang="es-MX" sz="4000" kern="0" smtClean="0">
                <a:effectLst>
                  <a:outerShdw blurRad="38100" dist="38100" dir="2700000" algn="tl">
                    <a:srgbClr val="000000">
                      <a:alpha val="43137"/>
                    </a:srgbClr>
                  </a:outerShdw>
                </a:effectLst>
                <a:latin typeface="Century Gothic" panose="020B0502020202020204" pitchFamily="34" charset="0"/>
              </a:rPr>
              <a:t>Guion </a:t>
            </a:r>
            <a:r>
              <a:rPr lang="es-MX" sz="4000" kern="0" dirty="0" smtClean="0">
                <a:effectLst>
                  <a:outerShdw blurRad="38100" dist="38100" dir="2700000" algn="tl">
                    <a:srgbClr val="000000">
                      <a:alpha val="43137"/>
                    </a:srgbClr>
                  </a:outerShdw>
                </a:effectLst>
                <a:latin typeface="Century Gothic" panose="020B0502020202020204" pitchFamily="34" charset="0"/>
              </a:rPr>
              <a:t>explicativo del material presentado</a:t>
            </a:r>
            <a:endParaRPr lang="es-MX" sz="4000" kern="0" dirty="0">
              <a:effectLst>
                <a:outerShdw blurRad="38100" dist="38100" dir="2700000" algn="tl">
                  <a:srgbClr val="000000">
                    <a:alpha val="43137"/>
                  </a:srgbClr>
                </a:outerShdw>
              </a:effectLst>
              <a:latin typeface="Century Gothic" panose="020B0502020202020204" pitchFamily="34" charset="0"/>
            </a:endParaRPr>
          </a:p>
        </p:txBody>
      </p:sp>
      <p:sp>
        <p:nvSpPr>
          <p:cNvPr id="3" name="2 Marcador de contenido"/>
          <p:cNvSpPr txBox="1">
            <a:spLocks/>
          </p:cNvSpPr>
          <p:nvPr/>
        </p:nvSpPr>
        <p:spPr>
          <a:xfrm>
            <a:off x="467544" y="1724744"/>
            <a:ext cx="8208912" cy="4800600"/>
          </a:xfrm>
          <a:prstGeom prst="rect">
            <a:avLst/>
          </a:prstGeom>
        </p:spPr>
        <p:txBody>
          <a:bodyPr>
            <a:noAutofit/>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114300" indent="0" algn="just">
              <a:buFont typeface="Wingdings" pitchFamily="2" charset="2"/>
              <a:buNone/>
            </a:pPr>
            <a:r>
              <a:rPr lang="es-MX" sz="1800" kern="0" dirty="0" smtClean="0">
                <a:latin typeface="Century Gothic" panose="020B0502020202020204" pitchFamily="34" charset="0"/>
              </a:rPr>
              <a:t>Las presentación pretende cubrir los siguientes objetivos:</a:t>
            </a:r>
          </a:p>
          <a:p>
            <a:pPr marL="114300" indent="0" algn="just">
              <a:buFont typeface="Wingdings" pitchFamily="2" charset="2"/>
              <a:buNone/>
            </a:pPr>
            <a:endParaRPr lang="es-MX" sz="1800" kern="0" dirty="0" smtClean="0">
              <a:latin typeface="Century Gothic" panose="020B0502020202020204" pitchFamily="34" charset="0"/>
            </a:endParaRPr>
          </a:p>
          <a:p>
            <a:pPr algn="just"/>
            <a:r>
              <a:rPr lang="es-MX" sz="1800" kern="0" dirty="0" smtClean="0">
                <a:latin typeface="Century Gothic" panose="020B0502020202020204" pitchFamily="34" charset="0"/>
              </a:rPr>
              <a:t>Dar a conocer los principios básicos sobre los cuales opera el programa IMMEX y los beneficios generados para las empresas.</a:t>
            </a:r>
          </a:p>
          <a:p>
            <a:pPr algn="just"/>
            <a:endParaRPr lang="es-MX" sz="1800" kern="0" dirty="0" smtClean="0">
              <a:latin typeface="Century Gothic" panose="020B0502020202020204" pitchFamily="34" charset="0"/>
            </a:endParaRPr>
          </a:p>
          <a:p>
            <a:pPr algn="just"/>
            <a:r>
              <a:rPr lang="es-MX" sz="1800" kern="0" dirty="0" smtClean="0">
                <a:latin typeface="Century Gothic" panose="020B0502020202020204" pitchFamily="34" charset="0"/>
              </a:rPr>
              <a:t>El presente material “Decreto IMMEX” es un tema de la Unidad de Aprendizaje “Programas de Fomento al comercio”, la cual forma parte del plan de estudios de la Licenciatura en Relaciones Económicas Internacionales y se ubica en la segunda unidad en el punto </a:t>
            </a:r>
            <a:r>
              <a:rPr lang="es-MX" sz="1800" kern="0" dirty="0" smtClean="0">
                <a:effectLst>
                  <a:outerShdw blurRad="38100" dist="38100" dir="2700000" algn="tl">
                    <a:srgbClr val="000000">
                      <a:alpha val="43137"/>
                    </a:srgbClr>
                  </a:outerShdw>
                </a:effectLst>
                <a:latin typeface="Century Gothic" panose="020B0502020202020204" pitchFamily="34" charset="0"/>
              </a:rPr>
              <a:t>2.</a:t>
            </a:r>
            <a:r>
              <a:rPr lang="es-MX" sz="2000" kern="0" dirty="0" smtClean="0">
                <a:effectLst>
                  <a:outerShdw blurRad="38100" dist="38100" dir="2700000" algn="tl">
                    <a:srgbClr val="000000">
                      <a:alpha val="43137"/>
                    </a:srgbClr>
                  </a:outerShdw>
                </a:effectLst>
                <a:latin typeface="Century Gothic" panose="020B0502020202020204" pitchFamily="34" charset="0"/>
              </a:rPr>
              <a:t>1 Programa de Fomento de la Industria </a:t>
            </a:r>
            <a:r>
              <a:rPr lang="es-MX" sz="2000" kern="0" dirty="0">
                <a:effectLst>
                  <a:outerShdw blurRad="38100" dist="38100" dir="2700000" algn="tl">
                    <a:srgbClr val="000000">
                      <a:alpha val="43137"/>
                    </a:srgbClr>
                  </a:outerShdw>
                </a:effectLst>
                <a:latin typeface="Century Gothic" panose="020B0502020202020204" pitchFamily="34" charset="0"/>
              </a:rPr>
              <a:t>M</a:t>
            </a:r>
            <a:r>
              <a:rPr lang="es-MX" sz="2000" kern="0" dirty="0" smtClean="0">
                <a:effectLst>
                  <a:outerShdw blurRad="38100" dist="38100" dir="2700000" algn="tl">
                    <a:srgbClr val="000000">
                      <a:alpha val="43137"/>
                    </a:srgbClr>
                  </a:outerShdw>
                </a:effectLst>
                <a:latin typeface="Century Gothic" panose="020B0502020202020204" pitchFamily="34" charset="0"/>
              </a:rPr>
              <a:t>anufacturera, Maquiladora y de Servicios de Exportación</a:t>
            </a:r>
            <a:r>
              <a:rPr lang="es-MX" sz="2000" kern="0" dirty="0" smtClean="0">
                <a:latin typeface="Century Gothic" panose="020B0502020202020204" pitchFamily="34" charset="0"/>
              </a:rPr>
              <a:t>.</a:t>
            </a:r>
          </a:p>
          <a:p>
            <a:pPr marL="114300" indent="0" algn="just">
              <a:buFont typeface="Wingdings" pitchFamily="2" charset="2"/>
              <a:buNone/>
            </a:pPr>
            <a:endParaRPr lang="es-MX" sz="1800" kern="0" dirty="0" smtClean="0">
              <a:latin typeface="Century Gothic" panose="020B0502020202020204" pitchFamily="34" charset="0"/>
            </a:endParaRPr>
          </a:p>
          <a:p>
            <a:pPr marL="114300" indent="0" algn="just">
              <a:buFont typeface="Wingdings" pitchFamily="2" charset="2"/>
              <a:buNone/>
            </a:pPr>
            <a:r>
              <a:rPr lang="es-MX" sz="1800" kern="0" dirty="0" smtClean="0">
                <a:latin typeface="Century Gothic" panose="020B0502020202020204" pitchFamily="34" charset="0"/>
              </a:rPr>
              <a:t>Para el uso eficiente del material se sugiere contar con proyector, laptop y el programa PowerPoint versión 2013 o anterior. Este material se comparte a las cuentas de correo electrónico para que cada alumno pueda seguir al profesor en su computadora.</a:t>
            </a:r>
            <a:endParaRPr lang="es-MX" sz="1800" kern="0" dirty="0">
              <a:latin typeface="Century Gothic" panose="020B0502020202020204" pitchFamily="34" charset="0"/>
            </a:endParaRPr>
          </a:p>
        </p:txBody>
      </p:sp>
    </p:spTree>
    <p:extLst>
      <p:ext uri="{BB962C8B-B14F-4D97-AF65-F5344CB8AC3E}">
        <p14:creationId xmlns:p14="http://schemas.microsoft.com/office/powerpoint/2010/main" val="3779943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La modalidad </a:t>
            </a:r>
            <a:r>
              <a:rPr lang="es-ES" sz="3600" b="1" dirty="0" smtClean="0">
                <a:solidFill>
                  <a:schemeClr val="tx2">
                    <a:lumMod val="60000"/>
                    <a:lumOff val="40000"/>
                  </a:schemeClr>
                </a:solidFill>
                <a:effectLst>
                  <a:outerShdw blurRad="38100" dist="38100" dir="2700000" algn="tl">
                    <a:srgbClr val="000000">
                      <a:alpha val="43137"/>
                    </a:srgbClr>
                  </a:outerShdw>
                </a:effectLst>
                <a:latin typeface="Century Gothic" pitchFamily="34" charset="0"/>
              </a:rPr>
              <a:t>Servicios</a:t>
            </a:r>
            <a:endParaRPr lang="es-ES" sz="3600" b="1" dirty="0">
              <a:solidFill>
                <a:schemeClr val="tx2">
                  <a:lumMod val="60000"/>
                  <a:lumOff val="40000"/>
                </a:schemeClr>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30963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La modalidad de servicios corresponde a la mercancía que se le va a internar o a importar temporalmente para realizarle algún servicio, es decir, </a:t>
            </a:r>
            <a:r>
              <a:rPr lang="es-MX" sz="2400" b="1" kern="0" dirty="0" smtClean="0">
                <a:latin typeface="Century Gothic" pitchFamily="34" charset="0"/>
              </a:rPr>
              <a:t>un lijado</a:t>
            </a:r>
            <a:r>
              <a:rPr lang="es-MX" sz="2400" kern="0" dirty="0" smtClean="0">
                <a:latin typeface="Century Gothic" pitchFamily="34" charset="0"/>
              </a:rPr>
              <a:t>, </a:t>
            </a:r>
            <a:r>
              <a:rPr lang="es-MX" sz="2400" b="1" kern="0" dirty="0" smtClean="0">
                <a:latin typeface="Century Gothic" pitchFamily="34" charset="0"/>
              </a:rPr>
              <a:t>un pintado</a:t>
            </a:r>
            <a:r>
              <a:rPr lang="es-MX" sz="2400" kern="0" dirty="0" smtClean="0">
                <a:latin typeface="Century Gothic" pitchFamily="34" charset="0"/>
              </a:rPr>
              <a:t>, </a:t>
            </a:r>
            <a:r>
              <a:rPr lang="es-MX" sz="2400" b="1" kern="0" dirty="0" smtClean="0">
                <a:latin typeface="Century Gothic" pitchFamily="34" charset="0"/>
              </a:rPr>
              <a:t>un</a:t>
            </a:r>
            <a:r>
              <a:rPr lang="es-MX" sz="2400" kern="0" dirty="0" smtClean="0">
                <a:latin typeface="Century Gothic" pitchFamily="34" charset="0"/>
              </a:rPr>
              <a:t> </a:t>
            </a:r>
            <a:r>
              <a:rPr lang="es-MX" sz="2400" b="1" kern="0" dirty="0" smtClean="0">
                <a:latin typeface="Century Gothic" pitchFamily="34" charset="0"/>
              </a:rPr>
              <a:t>engomado</a:t>
            </a:r>
            <a:r>
              <a:rPr lang="es-MX" sz="2400" kern="0" dirty="0" smtClean="0">
                <a:latin typeface="Century Gothic" pitchFamily="34" charset="0"/>
              </a:rPr>
              <a:t>, o actividades que se le van a realizar a la mercancía sin alterar su función. Es la misma mercancía y como tal va a retornar con la misma fracción arancelaria.</a:t>
            </a:r>
          </a:p>
        </p:txBody>
      </p:sp>
    </p:spTree>
    <p:extLst>
      <p:ext uri="{BB962C8B-B14F-4D97-AF65-F5344CB8AC3E}">
        <p14:creationId xmlns:p14="http://schemas.microsoft.com/office/powerpoint/2010/main" val="10023369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8"/>
          <p:cNvSpPr>
            <a:spLocks noGrp="1" noChangeArrowheads="1"/>
          </p:cNvSpPr>
          <p:nvPr>
            <p:ph type="title"/>
          </p:nvPr>
        </p:nvSpPr>
        <p:spPr>
          <a:xfrm>
            <a:off x="418991" y="119826"/>
            <a:ext cx="8551588" cy="600075"/>
          </a:xfrm>
          <a:solidFill>
            <a:schemeClr val="bg1"/>
          </a:solidFill>
        </p:spPr>
        <p:txBody>
          <a:bodyPr/>
          <a:lstStyle/>
          <a:p>
            <a:r>
              <a:rPr lang="de-DE" dirty="0" smtClean="0">
                <a:effectLst>
                  <a:outerShdw blurRad="38100" dist="38100" dir="2700000" algn="tl">
                    <a:srgbClr val="000000">
                      <a:alpha val="43137"/>
                    </a:srgbClr>
                  </a:outerShdw>
                </a:effectLst>
                <a:latin typeface="Century Gothic" panose="020B0502020202020204" pitchFamily="34" charset="0"/>
              </a:rPr>
              <a:t>A</a:t>
            </a:r>
            <a:r>
              <a:rPr lang="de-DE" sz="1800" dirty="0" smtClean="0">
                <a:effectLst>
                  <a:outerShdw blurRad="38100" dist="38100" dir="2700000" algn="tl">
                    <a:srgbClr val="000000">
                      <a:alpha val="43137"/>
                    </a:srgbClr>
                  </a:outerShdw>
                </a:effectLst>
                <a:latin typeface="Century Gothic" panose="020B0502020202020204" pitchFamily="34" charset="0"/>
              </a:rPr>
              <a:t>rt. </a:t>
            </a:r>
            <a:r>
              <a:rPr lang="de-DE" sz="1800" dirty="0">
                <a:effectLst>
                  <a:outerShdw blurRad="38100" dist="38100" dir="2700000" algn="tl">
                    <a:srgbClr val="000000">
                      <a:alpha val="43137"/>
                    </a:srgbClr>
                  </a:outerShdw>
                </a:effectLst>
                <a:latin typeface="Century Gothic" panose="020B0502020202020204" pitchFamily="34" charset="0"/>
              </a:rPr>
              <a:t>3 DIMMEX </a:t>
            </a:r>
            <a:r>
              <a:rPr lang="de-DE" sz="2400" dirty="0" smtClean="0">
                <a:effectLst>
                  <a:outerShdw blurRad="38100" dist="38100" dir="2700000" algn="tl">
                    <a:srgbClr val="000000">
                      <a:alpha val="43137"/>
                    </a:srgbClr>
                  </a:outerShdw>
                </a:effectLst>
                <a:latin typeface="Century Gothic" panose="020B0502020202020204" pitchFamily="34" charset="0"/>
              </a:rPr>
              <a:t>Modalidades</a:t>
            </a:r>
            <a:endParaRPr lang="de-DE" sz="1800" dirty="0">
              <a:effectLst>
                <a:outerShdw blurRad="38100" dist="38100" dir="2700000" algn="tl">
                  <a:srgbClr val="000000">
                    <a:alpha val="43137"/>
                  </a:srgbClr>
                </a:outerShdw>
              </a:effectLst>
              <a:latin typeface="Century Gothic" panose="020B0502020202020204" pitchFamily="34" charset="0"/>
            </a:endParaRPr>
          </a:p>
        </p:txBody>
      </p:sp>
      <p:graphicFrame>
        <p:nvGraphicFramePr>
          <p:cNvPr id="6" name="10 Diagrama"/>
          <p:cNvGraphicFramePr/>
          <p:nvPr>
            <p:extLst>
              <p:ext uri="{D42A27DB-BD31-4B8C-83A1-F6EECF244321}">
                <p14:modId xmlns:p14="http://schemas.microsoft.com/office/powerpoint/2010/main" val="588805542"/>
              </p:ext>
            </p:extLst>
          </p:nvPr>
        </p:nvGraphicFramePr>
        <p:xfrm>
          <a:off x="251520" y="620688"/>
          <a:ext cx="8712968"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71115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Visitas de inspección conjunta</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4482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Personal de la S.E. en conjunto con personal del SAT acuden al domicilio de la planta donde se llevará a cabo el proceso productivo o de servicios de empresas que solicitan un programa nuevo o de ampliación de mercancías comprendidas en los Anexos I BIS, I TER, II y II del Decreto IMMEX.</a:t>
            </a:r>
          </a:p>
        </p:txBody>
      </p:sp>
    </p:spTree>
    <p:extLst>
      <p:ext uri="{BB962C8B-B14F-4D97-AF65-F5344CB8AC3E}">
        <p14:creationId xmlns:p14="http://schemas.microsoft.com/office/powerpoint/2010/main" val="17270480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Programa Nuevo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2322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kern="0" dirty="0" smtClean="0">
                <a:latin typeface="Century Gothic" pitchFamily="34" charset="0"/>
              </a:rPr>
              <a:t>Empresas que solicitan por primera vez un programa de fomento IMMEX.</a:t>
            </a: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6149" t="6668" r="6149" b="5600"/>
          <a:stretch/>
        </p:blipFill>
        <p:spPr>
          <a:xfrm>
            <a:off x="2771799" y="3140968"/>
            <a:ext cx="3600401" cy="3384376"/>
          </a:xfrm>
          <a:prstGeom prst="rect">
            <a:avLst/>
          </a:prstGeom>
        </p:spPr>
      </p:pic>
    </p:spTree>
    <p:extLst>
      <p:ext uri="{BB962C8B-B14F-4D97-AF65-F5344CB8AC3E}">
        <p14:creationId xmlns:p14="http://schemas.microsoft.com/office/powerpoint/2010/main" val="1812320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Ampliación de programas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kern="0" dirty="0" smtClean="0">
                <a:latin typeface="Century Gothic" pitchFamily="34" charset="0"/>
              </a:rPr>
              <a:t>Empresas que solicitan ampliar las fracciones arancelarias a la importación o exportación que fueron autorizadas en su programa de fomento inicial de mercancías enlistadas en los Anexos II y III del Decreto IMMEX.</a:t>
            </a:r>
          </a:p>
          <a:p>
            <a:pPr marL="0" indent="0" algn="just">
              <a:buFont typeface="Wingdings" pitchFamily="2" charset="2"/>
              <a:buNone/>
            </a:pPr>
            <a:endParaRPr lang="es-MX" kern="0" dirty="0">
              <a:latin typeface="Century Gothic" pitchFamily="34" charset="0"/>
            </a:endParaRPr>
          </a:p>
          <a:p>
            <a:pPr marL="0" indent="0" algn="just">
              <a:buFont typeface="Wingdings" pitchFamily="2" charset="2"/>
              <a:buNone/>
            </a:pPr>
            <a:r>
              <a:rPr lang="es-MX" sz="1800" kern="0" dirty="0" smtClean="0">
                <a:latin typeface="Times New Roman" panose="02020603050405020304" pitchFamily="18" charset="0"/>
                <a:cs typeface="Times New Roman" panose="02020603050405020304" pitchFamily="18" charset="0"/>
              </a:rPr>
              <a:t>Decreto por el que se Otorgan Facilidades Administrativas en Materia Aduanera y de Comercio Exterior (DOF 31 de Marzo de 2008), Artículo Segundo, Fracción V.</a:t>
            </a:r>
          </a:p>
        </p:txBody>
      </p:sp>
    </p:spTree>
    <p:extLst>
      <p:ext uri="{BB962C8B-B14F-4D97-AF65-F5344CB8AC3E}">
        <p14:creationId xmlns:p14="http://schemas.microsoft.com/office/powerpoint/2010/main" val="12910946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Procedimiento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30963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800" kern="0" dirty="0" smtClean="0">
                <a:latin typeface="Century Gothic" pitchFamily="34" charset="0"/>
              </a:rPr>
              <a:t>En un inicio la S.E. recibe a través de la </a:t>
            </a:r>
            <a:r>
              <a:rPr lang="es-MX" sz="2800" b="1" kern="0" dirty="0" smtClean="0">
                <a:solidFill>
                  <a:srgbClr val="0064B2"/>
                </a:solidFill>
                <a:effectLst>
                  <a:outerShdw blurRad="38100" dist="38100" dir="2700000" algn="tl">
                    <a:srgbClr val="000000">
                      <a:alpha val="43137"/>
                    </a:srgbClr>
                  </a:outerShdw>
                </a:effectLst>
                <a:latin typeface="Century Gothic" pitchFamily="34" charset="0"/>
              </a:rPr>
              <a:t>Ventanilla Única</a:t>
            </a:r>
            <a:r>
              <a:rPr lang="es-MX" sz="2800" b="1" kern="0" dirty="0" smtClean="0">
                <a:solidFill>
                  <a:srgbClr val="0064B2"/>
                </a:solidFill>
                <a:latin typeface="Century Gothic" pitchFamily="34" charset="0"/>
              </a:rPr>
              <a:t> </a:t>
            </a:r>
            <a:r>
              <a:rPr lang="es-MX" sz="2800" kern="0" dirty="0" smtClean="0">
                <a:latin typeface="Century Gothic" pitchFamily="34" charset="0"/>
              </a:rPr>
              <a:t>las solicitudes de las empresas donde suben al sistema los documentos requeridos en los ordenamientos jurídicos aplicables para la obtención de un programa de fomento IMMEX.</a:t>
            </a:r>
          </a:p>
          <a:p>
            <a:pPr marL="0" indent="0" algn="just">
              <a:buFont typeface="Wingdings" pitchFamily="2" charset="2"/>
              <a:buNone/>
            </a:pPr>
            <a:endParaRPr lang="es-MX" sz="2800" kern="0" dirty="0">
              <a:latin typeface="Century Gothic" pitchFamily="34" charset="0"/>
            </a:endParaRPr>
          </a:p>
          <a:p>
            <a:pPr marL="0" indent="0" algn="just">
              <a:buFont typeface="Wingdings" pitchFamily="2" charset="2"/>
              <a:buNone/>
            </a:pPr>
            <a:r>
              <a:rPr lang="es-MX" sz="1800" kern="0" dirty="0" smtClean="0">
                <a:latin typeface="Times New Roman" panose="02020603050405020304" pitchFamily="18" charset="0"/>
                <a:cs typeface="Times New Roman" panose="02020603050405020304" pitchFamily="18" charset="0"/>
              </a:rPr>
              <a:t>5.4.1 y 5.5.1 RCGMCE</a:t>
            </a: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4365104"/>
            <a:ext cx="2209800" cy="2066925"/>
          </a:xfrm>
          <a:prstGeom prst="rect">
            <a:avLst/>
          </a:prstGeom>
        </p:spPr>
      </p:pic>
    </p:spTree>
    <p:extLst>
      <p:ext uri="{BB962C8B-B14F-4D97-AF65-F5344CB8AC3E}">
        <p14:creationId xmlns:p14="http://schemas.microsoft.com/office/powerpoint/2010/main" val="23179724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Procedimiento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592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La información y documentación se intercambia electrónicamente entre la S.E. y el SAT, donde el personal del SAT es de gran importancia al participar con su opinión para autorizar o no un programa de fomento IMMEX.</a:t>
            </a:r>
          </a:p>
          <a:p>
            <a:pPr marL="0" indent="0" algn="just">
              <a:buFont typeface="Wingdings" pitchFamily="2" charset="2"/>
              <a:buNone/>
            </a:pPr>
            <a:endParaRPr lang="es-MX" sz="1400" kern="0" dirty="0">
              <a:latin typeface="Century Gothic" pitchFamily="34" charset="0"/>
            </a:endParaRPr>
          </a:p>
          <a:p>
            <a:pPr marL="0" indent="0" algn="just">
              <a:buFont typeface="Wingdings" pitchFamily="2" charset="2"/>
              <a:buNone/>
            </a:pPr>
            <a:r>
              <a:rPr lang="es-MX" sz="2200" kern="0" dirty="0" smtClean="0">
                <a:latin typeface="Times New Roman" panose="02020603050405020304" pitchFamily="18" charset="0"/>
                <a:cs typeface="Times New Roman" panose="02020603050405020304" pitchFamily="18" charset="0"/>
              </a:rPr>
              <a:t>Artículo 19 DIMMEX</a:t>
            </a: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r="39200"/>
          <a:stretch/>
        </p:blipFill>
        <p:spPr>
          <a:xfrm>
            <a:off x="1322056" y="5157192"/>
            <a:ext cx="1600150" cy="902342"/>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8460" y="4991869"/>
            <a:ext cx="1485504" cy="138946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0218" y="5037584"/>
            <a:ext cx="1920214" cy="1152128"/>
          </a:xfrm>
          <a:prstGeom prst="rect">
            <a:avLst/>
          </a:prstGeom>
        </p:spPr>
      </p:pic>
    </p:spTree>
    <p:extLst>
      <p:ext uri="{BB962C8B-B14F-4D97-AF65-F5344CB8AC3E}">
        <p14:creationId xmlns:p14="http://schemas.microsoft.com/office/powerpoint/2010/main" val="35669906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Procedimiento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5202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El funcionario responsable de emitir las opiniones recibirá notificaciones vía correo electrónico como ”</a:t>
            </a:r>
            <a:r>
              <a:rPr lang="es-MX" sz="2200" b="1" kern="0" dirty="0" smtClean="0">
                <a:latin typeface="Century Gothic" pitchFamily="34" charset="0"/>
              </a:rPr>
              <a:t>aviso de tarea pendiente</a:t>
            </a:r>
            <a:r>
              <a:rPr lang="es-MX" sz="2200" kern="0" dirty="0" smtClean="0">
                <a:latin typeface="Century Gothic" pitchFamily="34" charset="0"/>
              </a:rPr>
              <a:t>”, que se refieren a los trámites que la S.E atenderá con cada funcionario del SAT de acuerdo a la circunscripción territorial para realizar las visitas de inspección, por lo que deberá iniciar el procedimiento ingresando al módulo de Ventanilla Única:</a:t>
            </a:r>
          </a:p>
        </p:txBody>
      </p:sp>
      <p:pic>
        <p:nvPicPr>
          <p:cNvPr id="2" name="Imagen 1">
            <a:hlinkClick r:id="rId2"/>
          </p:cNvPr>
          <p:cNvPicPr>
            <a:picLocks noChangeAspect="1"/>
          </p:cNvPicPr>
          <p:nvPr/>
        </p:nvPicPr>
        <p:blipFill>
          <a:blip r:embed="rId3"/>
          <a:stretch>
            <a:fillRect/>
          </a:stretch>
        </p:blipFill>
        <p:spPr>
          <a:xfrm>
            <a:off x="4907525" y="4232136"/>
            <a:ext cx="3903345" cy="2080260"/>
          </a:xfrm>
          <a:prstGeom prst="rect">
            <a:avLst/>
          </a:prstGeom>
        </p:spPr>
      </p:pic>
    </p:spTree>
    <p:extLst>
      <p:ext uri="{BB962C8B-B14F-4D97-AF65-F5344CB8AC3E}">
        <p14:creationId xmlns:p14="http://schemas.microsoft.com/office/powerpoint/2010/main" val="34947306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Visita de inspección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Adicionalmente, la S.E. puede o no realizar la confirmación de dicha visita a través de un correo electrónico al funcionario del SAT donde le va a especificar el horario y domicilio de planta a notificar.</a:t>
            </a:r>
          </a:p>
          <a:p>
            <a:pPr marL="0" indent="0" algn="just">
              <a:buFont typeface="Wingdings" pitchFamily="2" charset="2"/>
              <a:buNone/>
            </a:pPr>
            <a:endParaRPr lang="es-MX" sz="2200" kern="0" dirty="0">
              <a:latin typeface="Century Gothic" pitchFamily="34" charset="0"/>
            </a:endParaRPr>
          </a:p>
          <a:p>
            <a:pPr marL="0" indent="0" algn="just">
              <a:buFont typeface="Wingdings" pitchFamily="2" charset="2"/>
              <a:buNone/>
            </a:pPr>
            <a:r>
              <a:rPr lang="es-MX" sz="2200" kern="0" dirty="0" smtClean="0">
                <a:latin typeface="Century Gothic" pitchFamily="34" charset="0"/>
              </a:rPr>
              <a:t>Esto no es obligatorio, finalmente la SE sube la información a VUCEM y ya no es necesario que vuelva a confirmar. Sin embargo, dicho procedimiento se sigue llevando para confirmar el lugar y hora señalados.</a:t>
            </a:r>
          </a:p>
        </p:txBody>
      </p:sp>
    </p:spTree>
    <p:extLst>
      <p:ext uri="{BB962C8B-B14F-4D97-AF65-F5344CB8AC3E}">
        <p14:creationId xmlns:p14="http://schemas.microsoft.com/office/powerpoint/2010/main" val="23653393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Visita de inspección</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Concluida la visita de inspección, cada una de las dependencias va a levantar su acta de hechos correspondiente.</a:t>
            </a:r>
          </a:p>
          <a:p>
            <a:pPr marL="0" indent="0" algn="just">
              <a:buFont typeface="Wingdings" pitchFamily="2" charset="2"/>
              <a:buNone/>
            </a:pPr>
            <a:endParaRPr lang="es-MX" sz="2200" kern="0" dirty="0">
              <a:latin typeface="Century Gothic" pitchFamily="34" charset="0"/>
            </a:endParaRPr>
          </a:p>
          <a:p>
            <a:pPr marL="0" indent="0" algn="just">
              <a:buFont typeface="Wingdings" pitchFamily="2" charset="2"/>
              <a:buNone/>
            </a:pPr>
            <a:r>
              <a:rPr lang="es-MX" sz="2200" kern="0" dirty="0" smtClean="0">
                <a:latin typeface="Century Gothic" pitchFamily="34" charset="0"/>
              </a:rPr>
              <a:t>La S.E. levanta un acta de verificación del domicilio, donde va a asentar la información que le compete.</a:t>
            </a:r>
          </a:p>
          <a:p>
            <a:pPr marL="0" indent="0" algn="just">
              <a:buFont typeface="Wingdings" pitchFamily="2" charset="2"/>
              <a:buNone/>
            </a:pPr>
            <a:endParaRPr lang="es-MX" sz="2200" kern="0" dirty="0">
              <a:latin typeface="Century Gothic" pitchFamily="34" charset="0"/>
            </a:endParaRPr>
          </a:p>
          <a:p>
            <a:pPr marL="0" indent="0" algn="just">
              <a:buFont typeface="Wingdings" pitchFamily="2" charset="2"/>
              <a:buNone/>
            </a:pPr>
            <a:r>
              <a:rPr lang="es-MX" sz="2200" kern="0" dirty="0" smtClean="0">
                <a:latin typeface="Century Gothic" pitchFamily="34" charset="0"/>
              </a:rPr>
              <a:t>Por su parte, el SAT va a realizar un acta circunstanciada de hechos de la visita de verificación (de inspección).  Donde va a sentar todos los datos y hechos del recorrido de la planta, personal laborando, capacidad productiva, documentos presentados durante la visita, etc.)</a:t>
            </a:r>
          </a:p>
        </p:txBody>
      </p:sp>
    </p:spTree>
    <p:extLst>
      <p:ext uri="{BB962C8B-B14F-4D97-AF65-F5344CB8AC3E}">
        <p14:creationId xmlns:p14="http://schemas.microsoft.com/office/powerpoint/2010/main" val="1611490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16136" y="356270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Unidad de aprendizaje: </a:t>
            </a:r>
            <a:r>
              <a:rPr lang="es-MX" altLang="es-MX" sz="1800" dirty="0" smtClean="0"/>
              <a:t>Programas de fomento al comercio, 7° </a:t>
            </a:r>
            <a:r>
              <a:rPr lang="es-MX" altLang="es-MX" sz="1800" dirty="0"/>
              <a:t>periodo</a:t>
            </a:r>
            <a:endParaRPr lang="es-ES" altLang="es-MX" sz="1800" dirty="0"/>
          </a:p>
        </p:txBody>
      </p:sp>
      <p:sp>
        <p:nvSpPr>
          <p:cNvPr id="3" name="Rectangle 5"/>
          <p:cNvSpPr>
            <a:spLocks noChangeArrowheads="1"/>
          </p:cNvSpPr>
          <p:nvPr/>
        </p:nvSpPr>
        <p:spPr bwMode="auto">
          <a:xfrm>
            <a:off x="616136" y="320075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Plan de estudios: Licenciado en </a:t>
            </a:r>
            <a:r>
              <a:rPr lang="es-MX" altLang="es-MX" sz="1800" dirty="0" smtClean="0"/>
              <a:t>Relaciones Económicas Internacionales</a:t>
            </a:r>
            <a:endParaRPr lang="es-MX" altLang="es-MX" sz="1800" dirty="0"/>
          </a:p>
        </p:txBody>
      </p:sp>
      <p:sp>
        <p:nvSpPr>
          <p:cNvPr id="4" name="Rectangle 8"/>
          <p:cNvSpPr>
            <a:spLocks noChangeArrowheads="1"/>
          </p:cNvSpPr>
          <p:nvPr/>
        </p:nvSpPr>
        <p:spPr bwMode="auto">
          <a:xfrm>
            <a:off x="616136" y="3932590"/>
            <a:ext cx="79827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Créditos: </a:t>
            </a:r>
            <a:r>
              <a:rPr lang="es-MX" altLang="es-MX" sz="1800" dirty="0" smtClean="0"/>
              <a:t>10</a:t>
            </a:r>
            <a:endParaRPr lang="es-ES" altLang="es-MX" sz="1800" dirty="0"/>
          </a:p>
        </p:txBody>
      </p:sp>
    </p:spTree>
    <p:extLst>
      <p:ext uri="{BB962C8B-B14F-4D97-AF65-F5344CB8AC3E}">
        <p14:creationId xmlns:p14="http://schemas.microsoft.com/office/powerpoint/2010/main" val="17116615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Oficio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564904"/>
            <a:ext cx="4547617" cy="29523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El </a:t>
            </a:r>
            <a:r>
              <a:rPr lang="es-MX" sz="2200" b="1" kern="0" dirty="0" smtClean="0">
                <a:latin typeface="Century Gothic" pitchFamily="34" charset="0"/>
              </a:rPr>
              <a:t>SAT</a:t>
            </a:r>
            <a:r>
              <a:rPr lang="es-MX" sz="2200" kern="0" dirty="0" smtClean="0">
                <a:latin typeface="Century Gothic" pitchFamily="34" charset="0"/>
              </a:rPr>
              <a:t> emite un oficio de opinión favorable o desfavorable dirigido a la Delegación o Subdelegación Federal de la Secretaria de Economía y sube la información a la Ventanilla Única dentro de los 5 días posteriores a la visita.</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2564904"/>
            <a:ext cx="1943100" cy="2807196"/>
          </a:xfrm>
          <a:prstGeom prst="rect">
            <a:avLst/>
          </a:prstGeom>
        </p:spPr>
      </p:pic>
    </p:spTree>
    <p:extLst>
      <p:ext uri="{BB962C8B-B14F-4D97-AF65-F5344CB8AC3E}">
        <p14:creationId xmlns:p14="http://schemas.microsoft.com/office/powerpoint/2010/main" val="42388273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Consideraciones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Consideraciones para hacer una visita de inspección con la finalidad de saber si hay </a:t>
            </a:r>
            <a:r>
              <a:rPr lang="es-MX" sz="2200" b="1" kern="0" dirty="0" smtClean="0">
                <a:latin typeface="Century Gothic" pitchFamily="34" charset="0"/>
              </a:rPr>
              <a:t>riesgo</a:t>
            </a:r>
            <a:r>
              <a:rPr lang="es-MX" sz="2200" kern="0" dirty="0" smtClean="0">
                <a:latin typeface="Century Gothic" pitchFamily="34" charset="0"/>
              </a:rPr>
              <a:t> o no al otorgar el programa. Riesgo dentro de materia fiscal y de comercio exterior.</a:t>
            </a:r>
          </a:p>
          <a:p>
            <a:pPr marL="0" indent="0" algn="just">
              <a:buFont typeface="Wingdings" pitchFamily="2" charset="2"/>
              <a:buNone/>
            </a:pPr>
            <a:endParaRPr lang="es-MX" sz="1800" kern="0" dirty="0">
              <a:latin typeface="Century Gothic" pitchFamily="34" charset="0"/>
            </a:endParaRPr>
          </a:p>
          <a:p>
            <a:pPr algn="just">
              <a:buFont typeface="Wingdings" panose="05000000000000000000" pitchFamily="2" charset="2"/>
              <a:buChar char="ü"/>
            </a:pPr>
            <a:r>
              <a:rPr lang="es-MX" sz="2200" kern="0" dirty="0" smtClean="0">
                <a:latin typeface="Century Gothic" pitchFamily="34" charset="0"/>
              </a:rPr>
              <a:t>Infraestructura e instalaciones, adecuadas para llevar a cabo las actividades propias del sector.</a:t>
            </a:r>
          </a:p>
          <a:p>
            <a:pPr algn="just">
              <a:buFont typeface="Wingdings" panose="05000000000000000000" pitchFamily="2" charset="2"/>
              <a:buChar char="ü"/>
            </a:pPr>
            <a:endParaRPr lang="es-MX" sz="2200" kern="0" dirty="0" smtClean="0">
              <a:latin typeface="Century Gothic" pitchFamily="34" charset="0"/>
            </a:endParaRPr>
          </a:p>
          <a:p>
            <a:pPr algn="just">
              <a:buFont typeface="Wingdings" panose="05000000000000000000" pitchFamily="2" charset="2"/>
              <a:buChar char="ü"/>
            </a:pPr>
            <a:r>
              <a:rPr lang="es-MX" sz="2200" kern="0" dirty="0" smtClean="0">
                <a:latin typeface="Century Gothic" pitchFamily="34" charset="0"/>
              </a:rPr>
              <a:t>Proceso productivo así como personal laborando, debe ser congruente al proyecto de exportación.</a:t>
            </a:r>
          </a:p>
          <a:p>
            <a:pPr algn="just">
              <a:buFont typeface="Wingdings" panose="05000000000000000000" pitchFamily="2" charset="2"/>
              <a:buChar char="ü"/>
            </a:pPr>
            <a:endParaRPr lang="es-MX" sz="2200" kern="0" dirty="0" smtClean="0">
              <a:latin typeface="Century Gothic" pitchFamily="34" charset="0"/>
            </a:endParaRPr>
          </a:p>
          <a:p>
            <a:pPr algn="just">
              <a:buFont typeface="Wingdings" panose="05000000000000000000" pitchFamily="2" charset="2"/>
              <a:buChar char="ü"/>
            </a:pPr>
            <a:r>
              <a:rPr lang="es-MX" sz="2200" kern="0" dirty="0" smtClean="0">
                <a:latin typeface="Century Gothic" pitchFamily="34" charset="0"/>
              </a:rPr>
              <a:t>Encontrar la maquinaria funcionando.</a:t>
            </a:r>
          </a:p>
          <a:p>
            <a:pPr algn="just">
              <a:buFont typeface="Wingdings" panose="05000000000000000000" pitchFamily="2" charset="2"/>
              <a:buChar char="ü"/>
            </a:pPr>
            <a:endParaRPr lang="es-MX" sz="2200" kern="0" dirty="0" smtClean="0">
              <a:latin typeface="Century Gothic" pitchFamily="34" charset="0"/>
            </a:endParaRPr>
          </a:p>
        </p:txBody>
      </p:sp>
    </p:spTree>
    <p:extLst>
      <p:ext uri="{BB962C8B-B14F-4D97-AF65-F5344CB8AC3E}">
        <p14:creationId xmlns:p14="http://schemas.microsoft.com/office/powerpoint/2010/main" val="16510253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Consideraciones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0882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buFont typeface="Wingdings" panose="05000000000000000000" pitchFamily="2" charset="2"/>
              <a:buChar char="ü"/>
            </a:pPr>
            <a:r>
              <a:rPr lang="es-MX" sz="2200" kern="0" dirty="0">
                <a:latin typeface="Century Gothic" pitchFamily="34" charset="0"/>
              </a:rPr>
              <a:t>La cantidad de mercancía que se pretenda importar deberá ser acorde a la capacidad de almacenamiento del inmueble</a:t>
            </a:r>
            <a:r>
              <a:rPr lang="es-MX" sz="2200" kern="0" dirty="0" smtClean="0">
                <a:latin typeface="Century Gothic" pitchFamily="34" charset="0"/>
              </a:rPr>
              <a:t>.</a:t>
            </a:r>
          </a:p>
          <a:p>
            <a:pPr algn="just">
              <a:buFont typeface="Wingdings" panose="05000000000000000000" pitchFamily="2" charset="2"/>
              <a:buChar char="ü"/>
            </a:pPr>
            <a:endParaRPr lang="es-MX" sz="2200" kern="0" dirty="0">
              <a:latin typeface="Century Gothic" pitchFamily="34" charset="0"/>
            </a:endParaRPr>
          </a:p>
          <a:p>
            <a:pPr algn="just">
              <a:buFont typeface="Wingdings" panose="05000000000000000000" pitchFamily="2" charset="2"/>
              <a:buChar char="ü"/>
            </a:pPr>
            <a:r>
              <a:rPr lang="es-MX" sz="2200" kern="0" dirty="0" err="1" smtClean="0">
                <a:latin typeface="Century Gothic" pitchFamily="34" charset="0"/>
              </a:rPr>
              <a:t>Submanufacturas</a:t>
            </a:r>
            <a:r>
              <a:rPr lang="es-MX" sz="2200" kern="0" dirty="0" smtClean="0">
                <a:latin typeface="Century Gothic" pitchFamily="34" charset="0"/>
              </a:rPr>
              <a:t> registradas ante S.E. (coadyuvar)</a:t>
            </a:r>
            <a:endParaRPr lang="es-MX" sz="2200" kern="0" dirty="0">
              <a:latin typeface="Century Gothic" pitchFamily="34" charset="0"/>
            </a:endParaRPr>
          </a:p>
        </p:txBody>
      </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6591" y="4118567"/>
            <a:ext cx="3251200" cy="2438400"/>
          </a:xfrm>
          <a:prstGeom prst="rect">
            <a:avLst/>
          </a:prstGeom>
        </p:spPr>
      </p:pic>
    </p:spTree>
    <p:extLst>
      <p:ext uri="{BB962C8B-B14F-4D97-AF65-F5344CB8AC3E}">
        <p14:creationId xmlns:p14="http://schemas.microsoft.com/office/powerpoint/2010/main" val="2223127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Consideraciones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348880"/>
            <a:ext cx="4259585" cy="41764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buFont typeface="Arial" panose="020B0604020202020204" pitchFamily="34" charset="0"/>
              <a:buChar char="•"/>
            </a:pPr>
            <a:r>
              <a:rPr lang="es-MX" sz="2300" kern="0" dirty="0" smtClean="0">
                <a:latin typeface="Century Gothic" pitchFamily="34" charset="0"/>
              </a:rPr>
              <a:t>El contrato de maquila, de compraventa, órdenes de compra o pedidos en firme deben estar emitidos a favor de la empresa visitada, así como describir montos, mercancías y domicilio completo en el extranjero donde se pueda verificar su existencia y registro legal.</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7456" y="2348880"/>
            <a:ext cx="3657947" cy="3827487"/>
          </a:xfrm>
          <a:prstGeom prst="rect">
            <a:avLst/>
          </a:prstGeom>
          <a:ln>
            <a:noFill/>
          </a:ln>
          <a:effectLst>
            <a:softEdge rad="112500"/>
          </a:effectLst>
        </p:spPr>
      </p:pic>
    </p:spTree>
    <p:extLst>
      <p:ext uri="{BB962C8B-B14F-4D97-AF65-F5344CB8AC3E}">
        <p14:creationId xmlns:p14="http://schemas.microsoft.com/office/powerpoint/2010/main" val="11921323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Errores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buFont typeface="Wingdings" panose="05000000000000000000" pitchFamily="2" charset="2"/>
              <a:buChar char="q"/>
            </a:pPr>
            <a:r>
              <a:rPr lang="es-MX" sz="2200" kern="0" dirty="0" smtClean="0">
                <a:latin typeface="Century Gothic" pitchFamily="34" charset="0"/>
              </a:rPr>
              <a:t>Recibir documentos emitidos a nombre de empresas distintas a la visitada.</a:t>
            </a:r>
          </a:p>
          <a:p>
            <a:pPr algn="just">
              <a:buFont typeface="Wingdings" panose="05000000000000000000" pitchFamily="2" charset="2"/>
              <a:buChar char="q"/>
            </a:pPr>
            <a:r>
              <a:rPr lang="es-MX" sz="2200" kern="0" dirty="0" smtClean="0">
                <a:latin typeface="Century Gothic" pitchFamily="34" charset="0"/>
              </a:rPr>
              <a:t>Domicilios no dados de alta ante el RFC.</a:t>
            </a:r>
          </a:p>
          <a:p>
            <a:pPr algn="just">
              <a:buFont typeface="Wingdings" panose="05000000000000000000" pitchFamily="2" charset="2"/>
              <a:buChar char="q"/>
            </a:pPr>
            <a:r>
              <a:rPr lang="es-MX" sz="2200" kern="0" dirty="0" smtClean="0">
                <a:latin typeface="Century Gothic" pitchFamily="34" charset="0"/>
              </a:rPr>
              <a:t>Visitas atendidas con personal que no pertenece a la empresa.</a:t>
            </a:r>
          </a:p>
          <a:p>
            <a:pPr algn="just">
              <a:buFont typeface="Wingdings" panose="05000000000000000000" pitchFamily="2" charset="2"/>
              <a:buChar char="q"/>
            </a:pPr>
            <a:r>
              <a:rPr lang="es-MX" sz="2200" kern="0" dirty="0" smtClean="0">
                <a:latin typeface="Century Gothic" pitchFamily="34" charset="0"/>
              </a:rPr>
              <a:t>No especificar en el acta circunstanciada de verificación los documentos presentados por la empresa durante la visita de inspección.</a:t>
            </a:r>
          </a:p>
          <a:p>
            <a:pPr algn="just">
              <a:buFont typeface="Wingdings" panose="05000000000000000000" pitchFamily="2" charset="2"/>
              <a:buChar char="q"/>
            </a:pPr>
            <a:r>
              <a:rPr lang="es-MX" sz="2200" kern="0" dirty="0" smtClean="0">
                <a:latin typeface="Century Gothic" pitchFamily="34" charset="0"/>
              </a:rPr>
              <a:t>No cotejar los documentos originales.</a:t>
            </a:r>
          </a:p>
        </p:txBody>
      </p:sp>
    </p:spTree>
    <p:extLst>
      <p:ext uri="{BB962C8B-B14F-4D97-AF65-F5344CB8AC3E}">
        <p14:creationId xmlns:p14="http://schemas.microsoft.com/office/powerpoint/2010/main" val="39837301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Irregularidades recurrentes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lnSpc>
                <a:spcPct val="200000"/>
              </a:lnSpc>
              <a:buFont typeface="Wingdings" panose="05000000000000000000" pitchFamily="2" charset="2"/>
              <a:buChar char="Ø"/>
            </a:pPr>
            <a:r>
              <a:rPr lang="es-MX" sz="2200" kern="0" dirty="0" smtClean="0">
                <a:latin typeface="Century Gothic" pitchFamily="34" charset="0"/>
              </a:rPr>
              <a:t>Documentación falsa.</a:t>
            </a:r>
          </a:p>
          <a:p>
            <a:pPr algn="just">
              <a:lnSpc>
                <a:spcPct val="200000"/>
              </a:lnSpc>
              <a:buFont typeface="Wingdings" panose="05000000000000000000" pitchFamily="2" charset="2"/>
              <a:buChar char="Ø"/>
            </a:pPr>
            <a:r>
              <a:rPr lang="es-MX" sz="2200" kern="0" dirty="0" smtClean="0">
                <a:latin typeface="Century Gothic" pitchFamily="34" charset="0"/>
              </a:rPr>
              <a:t>Vínculos con empresas irregulares.</a:t>
            </a:r>
          </a:p>
          <a:p>
            <a:pPr algn="just">
              <a:lnSpc>
                <a:spcPct val="200000"/>
              </a:lnSpc>
              <a:buFont typeface="Wingdings" panose="05000000000000000000" pitchFamily="2" charset="2"/>
              <a:buChar char="Ø"/>
            </a:pPr>
            <a:r>
              <a:rPr lang="es-MX" sz="2200" kern="0" dirty="0" smtClean="0">
                <a:latin typeface="Century Gothic" pitchFamily="34" charset="0"/>
              </a:rPr>
              <a:t>Domicilios sin infraestructura para operar.</a:t>
            </a:r>
          </a:p>
          <a:p>
            <a:pPr algn="just">
              <a:lnSpc>
                <a:spcPct val="200000"/>
              </a:lnSpc>
              <a:buFont typeface="Wingdings" panose="05000000000000000000" pitchFamily="2" charset="2"/>
              <a:buChar char="Ø"/>
            </a:pPr>
            <a:r>
              <a:rPr lang="es-MX" sz="2200" kern="0" dirty="0" smtClean="0">
                <a:latin typeface="Century Gothic" pitchFamily="34" charset="0"/>
              </a:rPr>
              <a:t>Domicilios compartidos sin delimitación física entre sí.</a:t>
            </a:r>
          </a:p>
          <a:p>
            <a:pPr algn="just">
              <a:lnSpc>
                <a:spcPct val="200000"/>
              </a:lnSpc>
              <a:buFont typeface="Wingdings" panose="05000000000000000000" pitchFamily="2" charset="2"/>
              <a:buChar char="Ø"/>
            </a:pPr>
            <a:r>
              <a:rPr lang="es-MX" sz="2200" kern="0" dirty="0" smtClean="0">
                <a:latin typeface="Century Gothic" pitchFamily="34" charset="0"/>
              </a:rPr>
              <a:t>Sin capacidad de almacenamiento.</a:t>
            </a:r>
          </a:p>
        </p:txBody>
      </p:sp>
    </p:spTree>
    <p:extLst>
      <p:ext uri="{BB962C8B-B14F-4D97-AF65-F5344CB8AC3E}">
        <p14:creationId xmlns:p14="http://schemas.microsoft.com/office/powerpoint/2010/main" val="17561703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Empresa IMMEX confiable</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Subtítulo 2"/>
          <p:cNvSpPr>
            <a:spLocks noGrp="1"/>
          </p:cNvSpPr>
          <p:nvPr>
            <p:ph type="subTitle" idx="1"/>
          </p:nvPr>
        </p:nvSpPr>
        <p:spPr/>
        <p:txBody>
          <a:bodyPr/>
          <a:lstStyle/>
          <a:p>
            <a:r>
              <a:rPr lang="es-MX" b="1" dirty="0" smtClean="0">
                <a:effectLst>
                  <a:outerShdw blurRad="38100" dist="38100" dir="2700000" algn="tl">
                    <a:srgbClr val="000000">
                      <a:alpha val="43137"/>
                    </a:srgbClr>
                  </a:outerShdw>
                </a:effectLst>
                <a:latin typeface="Century Gothic" panose="020B0502020202020204" pitchFamily="34" charset="0"/>
              </a:rPr>
              <a:t>Continuación</a:t>
            </a:r>
            <a:endParaRPr lang="es-MX" b="1" dirty="0">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2516728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¿Cómo son las IMMEX confiables?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4716015" y="2060848"/>
            <a:ext cx="4227959" cy="16561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Stock de una empresa del sector textil, con orden, etiquetas y espacio suficiente para almacenamiento.</a:t>
            </a:r>
          </a:p>
        </p:txBody>
      </p:sp>
      <p:sp>
        <p:nvSpPr>
          <p:cNvPr id="5" name="2 Marcador de contenido"/>
          <p:cNvSpPr txBox="1">
            <a:spLocks/>
          </p:cNvSpPr>
          <p:nvPr/>
        </p:nvSpPr>
        <p:spPr bwMode="auto">
          <a:xfrm>
            <a:off x="776089" y="4553372"/>
            <a:ext cx="4227959" cy="20439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Empresa azucarera con maquinaria instalada, se observa el orden y la maquinaria es fácilmente observable que coadyuvará al proceso productivo.</a:t>
            </a:r>
          </a:p>
        </p:txBody>
      </p:sp>
      <p:pic>
        <p:nvPicPr>
          <p:cNvPr id="2" name="Imagen 1"/>
          <p:cNvPicPr>
            <a:picLocks noChangeAspect="1"/>
          </p:cNvPicPr>
          <p:nvPr/>
        </p:nvPicPr>
        <p:blipFill>
          <a:blip r:embed="rId3"/>
          <a:stretch>
            <a:fillRect/>
          </a:stretch>
        </p:blipFill>
        <p:spPr>
          <a:xfrm>
            <a:off x="1403648" y="1818742"/>
            <a:ext cx="3150024" cy="2592288"/>
          </a:xfrm>
          <a:prstGeom prst="rect">
            <a:avLst/>
          </a:prstGeom>
        </p:spPr>
      </p:pic>
      <p:pic>
        <p:nvPicPr>
          <p:cNvPr id="3" name="Imagen 2"/>
          <p:cNvPicPr>
            <a:picLocks noChangeAspect="1"/>
          </p:cNvPicPr>
          <p:nvPr/>
        </p:nvPicPr>
        <p:blipFill>
          <a:blip r:embed="rId4"/>
          <a:stretch>
            <a:fillRect/>
          </a:stretch>
        </p:blipFill>
        <p:spPr>
          <a:xfrm>
            <a:off x="5298139" y="3904479"/>
            <a:ext cx="3249456" cy="2692874"/>
          </a:xfrm>
          <a:prstGeom prst="rect">
            <a:avLst/>
          </a:prstGeom>
        </p:spPr>
      </p:pic>
    </p:spTree>
    <p:extLst>
      <p:ext uri="{BB962C8B-B14F-4D97-AF65-F5344CB8AC3E}">
        <p14:creationId xmlns:p14="http://schemas.microsoft.com/office/powerpoint/2010/main" val="10618560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Ejemplos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4499991" y="2420888"/>
            <a:ext cx="4443983" cy="19442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Recipientes de una empresa del sector azucarero donde difícilmente pueden ser desmontadas. Es una empresa confiable a simple vista.</a:t>
            </a:r>
          </a:p>
        </p:txBody>
      </p:sp>
      <p:pic>
        <p:nvPicPr>
          <p:cNvPr id="2" name="Imagen 1"/>
          <p:cNvPicPr>
            <a:picLocks noChangeAspect="1"/>
          </p:cNvPicPr>
          <p:nvPr/>
        </p:nvPicPr>
        <p:blipFill>
          <a:blip r:embed="rId3"/>
          <a:stretch>
            <a:fillRect/>
          </a:stretch>
        </p:blipFill>
        <p:spPr>
          <a:xfrm>
            <a:off x="323528" y="2470373"/>
            <a:ext cx="3810000" cy="3190875"/>
          </a:xfrm>
          <a:prstGeom prst="rect">
            <a:avLst/>
          </a:prstGeom>
        </p:spPr>
      </p:pic>
    </p:spTree>
    <p:extLst>
      <p:ext uri="{BB962C8B-B14F-4D97-AF65-F5344CB8AC3E}">
        <p14:creationId xmlns:p14="http://schemas.microsoft.com/office/powerpoint/2010/main" val="35999042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Ejemplos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395535" y="2276872"/>
            <a:ext cx="4968553" cy="2990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Empresas que llevan a cabo pruebas de laboratorio que realizan análisis a sus productos y pruebas de calidad. Esto es un indicio de que la empresa es confiable.</a:t>
            </a:r>
          </a:p>
        </p:txBody>
      </p:sp>
      <p:pic>
        <p:nvPicPr>
          <p:cNvPr id="2" name="Imagen 1"/>
          <p:cNvPicPr>
            <a:picLocks noChangeAspect="1"/>
          </p:cNvPicPr>
          <p:nvPr/>
        </p:nvPicPr>
        <p:blipFill>
          <a:blip r:embed="rId3"/>
          <a:stretch>
            <a:fillRect/>
          </a:stretch>
        </p:blipFill>
        <p:spPr>
          <a:xfrm>
            <a:off x="5580112" y="2276872"/>
            <a:ext cx="2914650" cy="2990850"/>
          </a:xfrm>
          <a:prstGeom prst="rect">
            <a:avLst/>
          </a:prstGeom>
        </p:spPr>
      </p:pic>
    </p:spTree>
    <p:extLst>
      <p:ext uri="{BB962C8B-B14F-4D97-AF65-F5344CB8AC3E}">
        <p14:creationId xmlns:p14="http://schemas.microsoft.com/office/powerpoint/2010/main" val="805062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Objetivo General</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Subtítulo 2"/>
          <p:cNvSpPr>
            <a:spLocks noGrp="1"/>
          </p:cNvSpPr>
          <p:nvPr>
            <p:ph type="subTitle" idx="1"/>
          </p:nvPr>
        </p:nvSpPr>
        <p:spPr>
          <a:xfrm>
            <a:off x="381000" y="3886200"/>
            <a:ext cx="8382000" cy="2135088"/>
          </a:xfrm>
        </p:spPr>
        <p:txBody>
          <a:bodyPr/>
          <a:lstStyle/>
          <a:p>
            <a:r>
              <a:rPr lang="es-MX" sz="2800" b="1" dirty="0" smtClean="0">
                <a:latin typeface="Century Gothic" panose="020B0502020202020204" pitchFamily="34" charset="0"/>
              </a:rPr>
              <a:t>Identificar las disposiciones establecidas en el Decreto IMMEX, así como el fundamento para iniciar las facultades de comprobación por parte de la autoridad.</a:t>
            </a:r>
            <a:endParaRPr lang="es-MX" sz="2800" b="1" dirty="0">
              <a:latin typeface="Century Gothic" panose="020B0502020202020204" pitchFamily="34" charset="0"/>
            </a:endParaRPr>
          </a:p>
        </p:txBody>
      </p:sp>
    </p:spTree>
    <p:extLst>
      <p:ext uri="{BB962C8B-B14F-4D97-AF65-F5344CB8AC3E}">
        <p14:creationId xmlns:p14="http://schemas.microsoft.com/office/powerpoint/2010/main" val="35431564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Condiciones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492896"/>
            <a:ext cx="4259585" cy="31683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Aquí se muestra el almacén de una empresa IMMEX del sector acero. Tiene capacidad de almacenamiento, orden, etiquetas, identificadores que ayudan a llevar el flujo de entrada y salida y tener  control de inventarios.</a:t>
            </a:r>
          </a:p>
        </p:txBody>
      </p:sp>
      <p:pic>
        <p:nvPicPr>
          <p:cNvPr id="2" name="Imagen 1"/>
          <p:cNvPicPr>
            <a:picLocks noChangeAspect="1"/>
          </p:cNvPicPr>
          <p:nvPr/>
        </p:nvPicPr>
        <p:blipFill>
          <a:blip r:embed="rId3"/>
          <a:stretch>
            <a:fillRect/>
          </a:stretch>
        </p:blipFill>
        <p:spPr>
          <a:xfrm>
            <a:off x="5615873" y="2492896"/>
            <a:ext cx="3314700" cy="2943225"/>
          </a:xfrm>
          <a:prstGeom prst="rect">
            <a:avLst/>
          </a:prstGeom>
        </p:spPr>
      </p:pic>
    </p:spTree>
    <p:extLst>
      <p:ext uri="{BB962C8B-B14F-4D97-AF65-F5344CB8AC3E}">
        <p14:creationId xmlns:p14="http://schemas.microsoft.com/office/powerpoint/2010/main" val="13053697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IMMEX Irregulares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4283968" y="3429000"/>
            <a:ext cx="4660006" cy="31683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En 2 meses la empresa IMMEX importó temporalmente </a:t>
            </a:r>
            <a:r>
              <a:rPr lang="es-MX" sz="2400" b="1" kern="0" dirty="0" smtClean="0">
                <a:latin typeface="Century Gothic" pitchFamily="34" charset="0"/>
              </a:rPr>
              <a:t>92 MDP</a:t>
            </a:r>
            <a:r>
              <a:rPr lang="es-MX" sz="2400" kern="0" dirty="0" smtClean="0">
                <a:latin typeface="Century Gothic" pitchFamily="34" charset="0"/>
              </a:rPr>
              <a:t> en acero amparado en 29 pedimentos; se realizó la visita domiciliaria y no se encontró mercancía e incluso carece de infraestructura para operar.</a:t>
            </a:r>
          </a:p>
        </p:txBody>
      </p:sp>
      <p:sp>
        <p:nvSpPr>
          <p:cNvPr id="5" name="2 Marcador de contenido"/>
          <p:cNvSpPr txBox="1">
            <a:spLocks/>
          </p:cNvSpPr>
          <p:nvPr/>
        </p:nvSpPr>
        <p:spPr bwMode="auto">
          <a:xfrm>
            <a:off x="611176" y="2084648"/>
            <a:ext cx="2736688" cy="480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400" b="1" kern="0" dirty="0" smtClean="0">
                <a:solidFill>
                  <a:srgbClr val="FF0000"/>
                </a:solidFill>
                <a:latin typeface="Century Gothic" pitchFamily="34" charset="0"/>
              </a:rPr>
              <a:t>CASO ACERO</a:t>
            </a:r>
          </a:p>
        </p:txBody>
      </p:sp>
      <p:sp>
        <p:nvSpPr>
          <p:cNvPr id="6" name="2 Marcador de contenido"/>
          <p:cNvSpPr txBox="1">
            <a:spLocks/>
          </p:cNvSpPr>
          <p:nvPr/>
        </p:nvSpPr>
        <p:spPr bwMode="auto">
          <a:xfrm>
            <a:off x="142634" y="2564904"/>
            <a:ext cx="2016608" cy="8399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400" kern="0" dirty="0" smtClean="0">
                <a:latin typeface="Century Gothic" pitchFamily="34" charset="0"/>
              </a:rPr>
              <a:t>Entrada de mercancía</a:t>
            </a:r>
          </a:p>
        </p:txBody>
      </p:sp>
      <p:sp>
        <p:nvSpPr>
          <p:cNvPr id="7" name="2 Marcador de contenido"/>
          <p:cNvSpPr txBox="1">
            <a:spLocks/>
          </p:cNvSpPr>
          <p:nvPr/>
        </p:nvSpPr>
        <p:spPr bwMode="auto">
          <a:xfrm>
            <a:off x="2107938" y="2564904"/>
            <a:ext cx="2016608" cy="8399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400" kern="0" dirty="0" smtClean="0">
                <a:latin typeface="Century Gothic" pitchFamily="34" charset="0"/>
              </a:rPr>
              <a:t>Verificación domiciliaria</a:t>
            </a:r>
          </a:p>
        </p:txBody>
      </p:sp>
      <p:pic>
        <p:nvPicPr>
          <p:cNvPr id="2" name="Imagen 1"/>
          <p:cNvPicPr>
            <a:picLocks noChangeAspect="1"/>
          </p:cNvPicPr>
          <p:nvPr/>
        </p:nvPicPr>
        <p:blipFill>
          <a:blip r:embed="rId3"/>
          <a:stretch>
            <a:fillRect/>
          </a:stretch>
        </p:blipFill>
        <p:spPr>
          <a:xfrm>
            <a:off x="151899" y="3405808"/>
            <a:ext cx="4014686" cy="3263552"/>
          </a:xfrm>
          <a:prstGeom prst="rect">
            <a:avLst/>
          </a:prstGeom>
        </p:spPr>
      </p:pic>
    </p:spTree>
    <p:extLst>
      <p:ext uri="{BB962C8B-B14F-4D97-AF65-F5344CB8AC3E}">
        <p14:creationId xmlns:p14="http://schemas.microsoft.com/office/powerpoint/2010/main" val="4288970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IMMEX Irregulares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4283968" y="3429000"/>
            <a:ext cx="4660006" cy="31683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400" kern="0" dirty="0" smtClean="0">
                <a:latin typeface="Century Gothic" pitchFamily="34" charset="0"/>
              </a:rPr>
              <a:t>En 3 meses importó temporalmente 17 MDP de rollos de tela; posteriormente desapareció sin haber retornado la mercancía</a:t>
            </a:r>
          </a:p>
        </p:txBody>
      </p:sp>
      <p:sp>
        <p:nvSpPr>
          <p:cNvPr id="5" name="2 Marcador de contenido"/>
          <p:cNvSpPr txBox="1">
            <a:spLocks/>
          </p:cNvSpPr>
          <p:nvPr/>
        </p:nvSpPr>
        <p:spPr bwMode="auto">
          <a:xfrm>
            <a:off x="611176" y="2084648"/>
            <a:ext cx="2736688" cy="480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400" b="1" kern="0" dirty="0" smtClean="0">
                <a:solidFill>
                  <a:srgbClr val="FF0000"/>
                </a:solidFill>
                <a:latin typeface="Century Gothic" pitchFamily="34" charset="0"/>
              </a:rPr>
              <a:t>CASO TEXTIL</a:t>
            </a:r>
          </a:p>
        </p:txBody>
      </p:sp>
      <p:sp>
        <p:nvSpPr>
          <p:cNvPr id="6" name="2 Marcador de contenido"/>
          <p:cNvSpPr txBox="1">
            <a:spLocks/>
          </p:cNvSpPr>
          <p:nvPr/>
        </p:nvSpPr>
        <p:spPr bwMode="auto">
          <a:xfrm>
            <a:off x="142634" y="2564904"/>
            <a:ext cx="2016608" cy="8399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400" kern="0" dirty="0" smtClean="0">
                <a:latin typeface="Century Gothic" pitchFamily="34" charset="0"/>
              </a:rPr>
              <a:t>Entrada de mercancía</a:t>
            </a:r>
          </a:p>
        </p:txBody>
      </p:sp>
      <p:sp>
        <p:nvSpPr>
          <p:cNvPr id="7" name="2 Marcador de contenido"/>
          <p:cNvSpPr txBox="1">
            <a:spLocks/>
          </p:cNvSpPr>
          <p:nvPr/>
        </p:nvSpPr>
        <p:spPr bwMode="auto">
          <a:xfrm>
            <a:off x="2107938" y="2564904"/>
            <a:ext cx="2016608" cy="8399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2400" kern="0" dirty="0" smtClean="0">
                <a:latin typeface="Century Gothic" pitchFamily="34" charset="0"/>
              </a:rPr>
              <a:t>Verificación domiciliaria</a:t>
            </a:r>
          </a:p>
        </p:txBody>
      </p:sp>
      <p:pic>
        <p:nvPicPr>
          <p:cNvPr id="3" name="Imagen 2"/>
          <p:cNvPicPr>
            <a:picLocks noChangeAspect="1"/>
          </p:cNvPicPr>
          <p:nvPr/>
        </p:nvPicPr>
        <p:blipFill>
          <a:blip r:embed="rId3"/>
          <a:stretch>
            <a:fillRect/>
          </a:stretch>
        </p:blipFill>
        <p:spPr>
          <a:xfrm>
            <a:off x="299066" y="3412976"/>
            <a:ext cx="3825480" cy="3200400"/>
          </a:xfrm>
          <a:prstGeom prst="rect">
            <a:avLst/>
          </a:prstGeom>
        </p:spPr>
      </p:pic>
    </p:spTree>
    <p:extLst>
      <p:ext uri="{BB962C8B-B14F-4D97-AF65-F5344CB8AC3E}">
        <p14:creationId xmlns:p14="http://schemas.microsoft.com/office/powerpoint/2010/main" val="25876441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Ampliación de la imagen del caso ACERO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pic>
        <p:nvPicPr>
          <p:cNvPr id="2" name="Imagen 1"/>
          <p:cNvPicPr>
            <a:picLocks noChangeAspect="1"/>
          </p:cNvPicPr>
          <p:nvPr/>
        </p:nvPicPr>
        <p:blipFill>
          <a:blip r:embed="rId3"/>
          <a:stretch>
            <a:fillRect/>
          </a:stretch>
        </p:blipFill>
        <p:spPr>
          <a:xfrm>
            <a:off x="2051720" y="1676400"/>
            <a:ext cx="5072926" cy="5040562"/>
          </a:xfrm>
          <a:prstGeom prst="rect">
            <a:avLst/>
          </a:prstGeom>
        </p:spPr>
      </p:pic>
    </p:spTree>
    <p:extLst>
      <p:ext uri="{BB962C8B-B14F-4D97-AF65-F5344CB8AC3E}">
        <p14:creationId xmlns:p14="http://schemas.microsoft.com/office/powerpoint/2010/main" val="41601585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452562" y="461962"/>
            <a:ext cx="6238875" cy="5934075"/>
          </a:xfrm>
          <a:prstGeom prst="rect">
            <a:avLst/>
          </a:prstGeom>
        </p:spPr>
      </p:pic>
    </p:spTree>
    <p:extLst>
      <p:ext uri="{BB962C8B-B14F-4D97-AF65-F5344CB8AC3E}">
        <p14:creationId xmlns:p14="http://schemas.microsoft.com/office/powerpoint/2010/main" val="29484611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481137" y="461962"/>
            <a:ext cx="6181725" cy="5934075"/>
          </a:xfrm>
          <a:prstGeom prst="rect">
            <a:avLst/>
          </a:prstGeom>
        </p:spPr>
      </p:pic>
    </p:spTree>
    <p:extLst>
      <p:ext uri="{BB962C8B-B14F-4D97-AF65-F5344CB8AC3E}">
        <p14:creationId xmlns:p14="http://schemas.microsoft.com/office/powerpoint/2010/main" val="25448664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633537" y="442912"/>
            <a:ext cx="5876925" cy="5972175"/>
          </a:xfrm>
          <a:prstGeom prst="rect">
            <a:avLst/>
          </a:prstGeom>
        </p:spPr>
      </p:pic>
    </p:spTree>
    <p:extLst>
      <p:ext uri="{BB962C8B-B14F-4D97-AF65-F5344CB8AC3E}">
        <p14:creationId xmlns:p14="http://schemas.microsoft.com/office/powerpoint/2010/main" val="1028558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404937" y="461962"/>
            <a:ext cx="6334125" cy="5934075"/>
          </a:xfrm>
          <a:prstGeom prst="rect">
            <a:avLst/>
          </a:prstGeom>
        </p:spPr>
      </p:pic>
    </p:spTree>
    <p:extLst>
      <p:ext uri="{BB962C8B-B14F-4D97-AF65-F5344CB8AC3E}">
        <p14:creationId xmlns:p14="http://schemas.microsoft.com/office/powerpoint/2010/main" val="6412689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385887" y="471487"/>
            <a:ext cx="6372225" cy="5915025"/>
          </a:xfrm>
          <a:prstGeom prst="rect">
            <a:avLst/>
          </a:prstGeom>
        </p:spPr>
      </p:pic>
      <p:sp>
        <p:nvSpPr>
          <p:cNvPr id="2" name="Elipse 1"/>
          <p:cNvSpPr/>
          <p:nvPr/>
        </p:nvSpPr>
        <p:spPr>
          <a:xfrm>
            <a:off x="3563888" y="2564904"/>
            <a:ext cx="936104" cy="14401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030126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403648" y="476672"/>
            <a:ext cx="6484620" cy="5798820"/>
          </a:xfrm>
          <a:prstGeom prst="rect">
            <a:avLst/>
          </a:prstGeom>
        </p:spPr>
      </p:pic>
    </p:spTree>
    <p:extLst>
      <p:ext uri="{BB962C8B-B14F-4D97-AF65-F5344CB8AC3E}">
        <p14:creationId xmlns:p14="http://schemas.microsoft.com/office/powerpoint/2010/main" val="37803616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Objetivos específicos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3068960"/>
            <a:ext cx="8703568" cy="24482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r>
              <a:rPr lang="es-MX" sz="2400" kern="0" dirty="0" smtClean="0">
                <a:latin typeface="Century Gothic" pitchFamily="34" charset="0"/>
              </a:rPr>
              <a:t>Los procedimientos para la obtención y operación del Decreto IMMEX</a:t>
            </a:r>
          </a:p>
          <a:p>
            <a:pPr algn="just"/>
            <a:endParaRPr lang="es-MX" sz="2400" kern="0" dirty="0">
              <a:latin typeface="Century Gothic" pitchFamily="34" charset="0"/>
            </a:endParaRPr>
          </a:p>
          <a:p>
            <a:pPr algn="just"/>
            <a:r>
              <a:rPr lang="es-MX" sz="2400" kern="0" dirty="0" smtClean="0">
                <a:latin typeface="Century Gothic" pitchFamily="34" charset="0"/>
              </a:rPr>
              <a:t>Las obligaciones y sanciones establecidas en el decreto IMMEX</a:t>
            </a:r>
          </a:p>
        </p:txBody>
      </p:sp>
    </p:spTree>
    <p:extLst>
      <p:ext uri="{BB962C8B-B14F-4D97-AF65-F5344CB8AC3E}">
        <p14:creationId xmlns:p14="http://schemas.microsoft.com/office/powerpoint/2010/main" val="13522829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331640" y="548680"/>
            <a:ext cx="6560820" cy="5814060"/>
          </a:xfrm>
          <a:prstGeom prst="rect">
            <a:avLst/>
          </a:prstGeom>
        </p:spPr>
      </p:pic>
      <p:sp>
        <p:nvSpPr>
          <p:cNvPr id="3" name="Elipse 2"/>
          <p:cNvSpPr/>
          <p:nvPr/>
        </p:nvSpPr>
        <p:spPr>
          <a:xfrm>
            <a:off x="3059832" y="1915100"/>
            <a:ext cx="1552218" cy="11521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559515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387168" y="548680"/>
            <a:ext cx="6560820" cy="5798820"/>
          </a:xfrm>
          <a:prstGeom prst="rect">
            <a:avLst/>
          </a:prstGeom>
        </p:spPr>
      </p:pic>
    </p:spTree>
    <p:extLst>
      <p:ext uri="{BB962C8B-B14F-4D97-AF65-F5344CB8AC3E}">
        <p14:creationId xmlns:p14="http://schemas.microsoft.com/office/powerpoint/2010/main" val="352937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115616" y="404664"/>
            <a:ext cx="6591300" cy="5783580"/>
          </a:xfrm>
          <a:prstGeom prst="rect">
            <a:avLst/>
          </a:prstGeom>
        </p:spPr>
      </p:pic>
      <p:sp>
        <p:nvSpPr>
          <p:cNvPr id="4" name="Elipse 3"/>
          <p:cNvSpPr/>
          <p:nvPr/>
        </p:nvSpPr>
        <p:spPr>
          <a:xfrm>
            <a:off x="5364088" y="1628800"/>
            <a:ext cx="2016224" cy="25202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79281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3"/>
          <a:stretch>
            <a:fillRect/>
          </a:stretch>
        </p:blipFill>
        <p:spPr>
          <a:xfrm>
            <a:off x="1331640" y="476672"/>
            <a:ext cx="6576060" cy="5753100"/>
          </a:xfrm>
          <a:prstGeom prst="rect">
            <a:avLst/>
          </a:prstGeom>
        </p:spPr>
      </p:pic>
      <p:sp>
        <p:nvSpPr>
          <p:cNvPr id="8" name="Elipse 7"/>
          <p:cNvSpPr/>
          <p:nvPr/>
        </p:nvSpPr>
        <p:spPr>
          <a:xfrm>
            <a:off x="5724128" y="1916832"/>
            <a:ext cx="1872208" cy="23042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131648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331640" y="476672"/>
            <a:ext cx="6545580" cy="5768340"/>
          </a:xfrm>
          <a:prstGeom prst="rect">
            <a:avLst/>
          </a:prstGeom>
        </p:spPr>
      </p:pic>
    </p:spTree>
    <p:extLst>
      <p:ext uri="{BB962C8B-B14F-4D97-AF65-F5344CB8AC3E}">
        <p14:creationId xmlns:p14="http://schemas.microsoft.com/office/powerpoint/2010/main" val="41201832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Operaciones IMMEX</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Subtítulo 2"/>
          <p:cNvSpPr>
            <a:spLocks noGrp="1"/>
          </p:cNvSpPr>
          <p:nvPr>
            <p:ph type="subTitle" idx="1"/>
          </p:nvPr>
        </p:nvSpPr>
        <p:spPr/>
        <p:txBody>
          <a:bodyPr/>
          <a:lstStyle/>
          <a:p>
            <a:r>
              <a:rPr lang="es-MX" b="1" dirty="0" smtClean="0">
                <a:effectLst>
                  <a:outerShdw blurRad="38100" dist="38100" dir="2700000" algn="tl">
                    <a:srgbClr val="000000">
                      <a:alpha val="43137"/>
                    </a:srgbClr>
                  </a:outerShdw>
                </a:effectLst>
                <a:latin typeface="Century Gothic" panose="020B0502020202020204" pitchFamily="34" charset="0"/>
              </a:rPr>
              <a:t>Temporalidad de las mercancías</a:t>
            </a:r>
            <a:endParaRPr lang="es-MX" b="1" dirty="0">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3002548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Temporalidad de las mercancías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2294721" cy="4320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b="1" kern="0" dirty="0" smtClean="0">
                <a:latin typeface="Times New Roman" panose="02020603050405020304" pitchFamily="18" charset="0"/>
                <a:cs typeface="Times New Roman" panose="02020603050405020304" pitchFamily="18" charset="0"/>
              </a:rPr>
              <a:t>Art. 4 DIMMEX</a:t>
            </a:r>
          </a:p>
        </p:txBody>
      </p:sp>
      <p:sp>
        <p:nvSpPr>
          <p:cNvPr id="5" name="2 Marcador de contenido"/>
          <p:cNvSpPr txBox="1">
            <a:spLocks/>
          </p:cNvSpPr>
          <p:nvPr/>
        </p:nvSpPr>
        <p:spPr bwMode="auto">
          <a:xfrm>
            <a:off x="257215" y="2877344"/>
            <a:ext cx="2171353" cy="4320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b="1" kern="0" dirty="0" smtClean="0">
                <a:latin typeface="Times New Roman" panose="02020603050405020304" pitchFamily="18" charset="0"/>
                <a:cs typeface="Times New Roman" panose="02020603050405020304" pitchFamily="18" charset="0"/>
              </a:rPr>
              <a:t>Art. 8 L.A.</a:t>
            </a:r>
          </a:p>
        </p:txBody>
      </p:sp>
      <p:sp>
        <p:nvSpPr>
          <p:cNvPr id="3" name="Conector 2"/>
          <p:cNvSpPr/>
          <p:nvPr/>
        </p:nvSpPr>
        <p:spPr>
          <a:xfrm>
            <a:off x="1773518" y="2642798"/>
            <a:ext cx="2497088" cy="2497088"/>
          </a:xfrm>
          <a:prstGeom prst="flowChartConnector">
            <a:avLst/>
          </a:prstGeom>
          <a:solidFill>
            <a:schemeClr val="tx1">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Plazos de permanencia en territorio nacional</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7" name="Conector 6"/>
          <p:cNvSpPr/>
          <p:nvPr/>
        </p:nvSpPr>
        <p:spPr>
          <a:xfrm>
            <a:off x="3744454" y="1681842"/>
            <a:ext cx="1296144" cy="1296144"/>
          </a:xfrm>
          <a:prstGeom prst="flowChartConnector">
            <a:avLst/>
          </a:prstGeom>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6 meses</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8" name="Conector 7"/>
          <p:cNvSpPr/>
          <p:nvPr/>
        </p:nvSpPr>
        <p:spPr>
          <a:xfrm>
            <a:off x="4953780" y="2618504"/>
            <a:ext cx="1296144" cy="1296144"/>
          </a:xfrm>
          <a:prstGeom prst="flowChartConnector">
            <a:avLst/>
          </a:prstGeom>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9 meses</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9" name="Conector 8"/>
          <p:cNvSpPr/>
          <p:nvPr/>
        </p:nvSpPr>
        <p:spPr>
          <a:xfrm>
            <a:off x="4953780" y="4107820"/>
            <a:ext cx="1296144" cy="1296144"/>
          </a:xfrm>
          <a:prstGeom prst="flowChartConnector">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12 meses</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10" name="Conector 9"/>
          <p:cNvSpPr/>
          <p:nvPr/>
        </p:nvSpPr>
        <p:spPr>
          <a:xfrm>
            <a:off x="3751312" y="4926526"/>
            <a:ext cx="1296144" cy="1296144"/>
          </a:xfrm>
          <a:prstGeom prst="flowChartConnector">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effectLst>
                  <a:outerShdw blurRad="38100" dist="38100" dir="2700000" algn="tl">
                    <a:srgbClr val="000000">
                      <a:alpha val="43137"/>
                    </a:srgbClr>
                  </a:outerShdw>
                </a:effectLst>
                <a:latin typeface="Century Gothic" panose="020B0502020202020204" pitchFamily="34" charset="0"/>
              </a:rPr>
              <a:t>18 meses</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11" name="2 Marcador de contenido"/>
          <p:cNvSpPr txBox="1">
            <a:spLocks/>
          </p:cNvSpPr>
          <p:nvPr/>
        </p:nvSpPr>
        <p:spPr bwMode="auto">
          <a:xfrm>
            <a:off x="5508104" y="1897866"/>
            <a:ext cx="3024336" cy="5950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1800" kern="0" dirty="0" smtClean="0">
                <a:latin typeface="Times New Roman" panose="02020603050405020304" pitchFamily="18" charset="0"/>
                <a:cs typeface="Times New Roman" panose="02020603050405020304" pitchFamily="18" charset="0"/>
              </a:rPr>
              <a:t>Anexo I BIS del Decreto (Azúcar)</a:t>
            </a:r>
          </a:p>
        </p:txBody>
      </p:sp>
      <p:sp>
        <p:nvSpPr>
          <p:cNvPr id="12" name="2 Marcador de contenido"/>
          <p:cNvSpPr txBox="1">
            <a:spLocks/>
          </p:cNvSpPr>
          <p:nvPr/>
        </p:nvSpPr>
        <p:spPr bwMode="auto">
          <a:xfrm>
            <a:off x="6249925" y="2890778"/>
            <a:ext cx="2469866" cy="4320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1800" kern="0" dirty="0" smtClean="0">
                <a:latin typeface="Times New Roman" panose="02020603050405020304" pitchFamily="18" charset="0"/>
                <a:cs typeface="Times New Roman" panose="02020603050405020304" pitchFamily="18" charset="0"/>
              </a:rPr>
              <a:t>Anexo I TER (Acero)</a:t>
            </a:r>
          </a:p>
        </p:txBody>
      </p:sp>
      <p:sp>
        <p:nvSpPr>
          <p:cNvPr id="13" name="2 Marcador de contenido"/>
          <p:cNvSpPr txBox="1">
            <a:spLocks/>
          </p:cNvSpPr>
          <p:nvPr/>
        </p:nvSpPr>
        <p:spPr bwMode="auto">
          <a:xfrm>
            <a:off x="6372201" y="4107820"/>
            <a:ext cx="2347590" cy="9080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ctr">
              <a:buFont typeface="Wingdings" pitchFamily="2" charset="2"/>
              <a:buNone/>
            </a:pPr>
            <a:r>
              <a:rPr lang="es-MX" sz="1800" kern="0" dirty="0" smtClean="0">
                <a:latin typeface="Times New Roman" panose="02020603050405020304" pitchFamily="18" charset="0"/>
                <a:cs typeface="Times New Roman" panose="02020603050405020304" pitchFamily="18" charset="0"/>
              </a:rPr>
              <a:t>Anexo II (Neumáticos usados) y Anexo III (Textiles)</a:t>
            </a:r>
          </a:p>
        </p:txBody>
      </p:sp>
      <p:sp>
        <p:nvSpPr>
          <p:cNvPr id="14" name="2 Marcador de contenido"/>
          <p:cNvSpPr txBox="1">
            <a:spLocks/>
          </p:cNvSpPr>
          <p:nvPr/>
        </p:nvSpPr>
        <p:spPr bwMode="auto">
          <a:xfrm>
            <a:off x="5148064" y="5478274"/>
            <a:ext cx="3795911" cy="111907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1600" kern="0" dirty="0" smtClean="0">
                <a:latin typeface="Times New Roman" panose="02020603050405020304" pitchFamily="18" charset="0"/>
                <a:cs typeface="Times New Roman" panose="02020603050405020304" pitchFamily="18" charset="0"/>
              </a:rPr>
              <a:t>Materia prima, combustibles, lubricantes y otros materiales que se vayan a consumir durante el proceso productivo, envases, empaques, etiquetas y folletos.</a:t>
            </a:r>
          </a:p>
        </p:txBody>
      </p:sp>
    </p:spTree>
    <p:extLst>
      <p:ext uri="{BB962C8B-B14F-4D97-AF65-F5344CB8AC3E}">
        <p14:creationId xmlns:p14="http://schemas.microsoft.com/office/powerpoint/2010/main" val="15751765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404664"/>
            <a:ext cx="7793037" cy="1271736"/>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Claves de documentos más usuales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536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Claves de documentos más usuales en los pedimentos de importación:</a:t>
            </a:r>
          </a:p>
          <a:p>
            <a:pPr marL="0" indent="0" algn="just">
              <a:buFont typeface="Wingdings" pitchFamily="2" charset="2"/>
              <a:buNone/>
            </a:pPr>
            <a:endParaRPr lang="es-MX" sz="2200" kern="0" dirty="0" smtClean="0">
              <a:latin typeface="Century Gothic" pitchFamily="34" charset="0"/>
            </a:endParaRPr>
          </a:p>
          <a:p>
            <a:pPr marL="0" indent="0" algn="just">
              <a:buFont typeface="Wingdings" pitchFamily="2" charset="2"/>
              <a:buNone/>
            </a:pPr>
            <a:r>
              <a:rPr lang="es-MX" sz="2200" b="1" kern="0" dirty="0" smtClean="0">
                <a:solidFill>
                  <a:srgbClr val="002060"/>
                </a:solidFill>
                <a:latin typeface="Century Gothic" pitchFamily="34" charset="0"/>
              </a:rPr>
              <a:t>Importaciones</a:t>
            </a:r>
            <a:endParaRPr lang="es-MX" sz="2200" b="1" kern="0" dirty="0">
              <a:solidFill>
                <a:srgbClr val="002060"/>
              </a:solidFill>
              <a:latin typeface="Century Gothic" pitchFamily="34" charset="0"/>
            </a:endParaRPr>
          </a:p>
          <a:p>
            <a:pPr marL="0" indent="0" algn="just">
              <a:buNone/>
            </a:pPr>
            <a:r>
              <a:rPr lang="es-MX" sz="2200" kern="0" dirty="0">
                <a:latin typeface="Century Gothic" pitchFamily="34" charset="0"/>
              </a:rPr>
              <a:t>IN -  </a:t>
            </a:r>
            <a:r>
              <a:rPr lang="es-MX" sz="2200" kern="0" dirty="0" smtClean="0">
                <a:latin typeface="Century Gothic" pitchFamily="34" charset="0"/>
              </a:rPr>
              <a:t>Importación temporal de bienes que serán sujetos a transformación, elaboración o reparación (IMMEX).</a:t>
            </a:r>
          </a:p>
          <a:p>
            <a:pPr marL="0" indent="0" algn="just">
              <a:buFont typeface="Wingdings" pitchFamily="2" charset="2"/>
              <a:buNone/>
            </a:pPr>
            <a:r>
              <a:rPr lang="es-MX" sz="2200" kern="0" dirty="0" smtClean="0">
                <a:latin typeface="Century Gothic" pitchFamily="34" charset="0"/>
              </a:rPr>
              <a:t>V1 - </a:t>
            </a:r>
          </a:p>
          <a:p>
            <a:pPr marL="0" indent="0" algn="just">
              <a:buFont typeface="Wingdings" pitchFamily="2" charset="2"/>
              <a:buNone/>
            </a:pPr>
            <a:r>
              <a:rPr lang="es-MX" sz="2200" b="1" kern="0" dirty="0" smtClean="0">
                <a:solidFill>
                  <a:srgbClr val="FF0000"/>
                </a:solidFill>
                <a:latin typeface="Century Gothic" pitchFamily="34" charset="0"/>
              </a:rPr>
              <a:t>Exportaciones o retornos</a:t>
            </a:r>
          </a:p>
          <a:p>
            <a:pPr marL="0" indent="0" algn="just">
              <a:buFont typeface="Wingdings" pitchFamily="2" charset="2"/>
              <a:buNone/>
            </a:pPr>
            <a:r>
              <a:rPr lang="es-MX" sz="2200" kern="0" dirty="0" smtClean="0">
                <a:latin typeface="Century Gothic" pitchFamily="34" charset="0"/>
              </a:rPr>
              <a:t>RT – Retorno de mercancía</a:t>
            </a:r>
          </a:p>
          <a:p>
            <a:pPr marL="0" indent="0" algn="just">
              <a:buFont typeface="Wingdings" pitchFamily="2" charset="2"/>
              <a:buNone/>
            </a:pPr>
            <a:r>
              <a:rPr lang="es-MX" sz="2200" kern="0" dirty="0" smtClean="0">
                <a:latin typeface="Century Gothic" pitchFamily="34" charset="0"/>
              </a:rPr>
              <a:t>V1 -</a:t>
            </a:r>
          </a:p>
          <a:p>
            <a:pPr marL="0" indent="0" algn="just">
              <a:buFont typeface="Wingdings" pitchFamily="2" charset="2"/>
              <a:buNone/>
            </a:pPr>
            <a:endParaRPr lang="es-MX" sz="2200" kern="0" dirty="0">
              <a:latin typeface="Century Gothic" pitchFamily="34" charset="0"/>
            </a:endParaRPr>
          </a:p>
        </p:txBody>
      </p:sp>
    </p:spTree>
    <p:extLst>
      <p:ext uri="{BB962C8B-B14F-4D97-AF65-F5344CB8AC3E}">
        <p14:creationId xmlns:p14="http://schemas.microsoft.com/office/powerpoint/2010/main" val="236141895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Fuentes consultadas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None/>
            </a:pPr>
            <a:r>
              <a:rPr lang="es-MX" sz="2200" b="1" kern="0" dirty="0" smtClean="0">
                <a:latin typeface="Century Gothic" pitchFamily="34" charset="0"/>
              </a:rPr>
              <a:t>Fuentes bibliográficas</a:t>
            </a:r>
            <a:r>
              <a:rPr lang="es-MX" sz="2200" kern="0" dirty="0" smtClean="0">
                <a:latin typeface="Century Gothic" pitchFamily="34" charset="0"/>
              </a:rPr>
              <a:t> </a:t>
            </a:r>
          </a:p>
          <a:p>
            <a:pPr algn="just"/>
            <a:r>
              <a:rPr lang="es-MX" sz="2200" kern="0" dirty="0" smtClean="0">
                <a:latin typeface="Century Gothic" pitchFamily="34" charset="0"/>
              </a:rPr>
              <a:t>Decreto IMMEX publicado en 2015</a:t>
            </a:r>
          </a:p>
          <a:p>
            <a:pPr algn="just"/>
            <a:r>
              <a:rPr lang="es-MX" sz="2200" kern="0" dirty="0" smtClean="0">
                <a:latin typeface="Century Gothic" pitchFamily="34" charset="0"/>
              </a:rPr>
              <a:t>Ley Aduanera 2015</a:t>
            </a:r>
          </a:p>
          <a:p>
            <a:pPr algn="just"/>
            <a:r>
              <a:rPr lang="es-MX" sz="2200" kern="0" dirty="0" smtClean="0">
                <a:latin typeface="Century Gothic" pitchFamily="34" charset="0"/>
              </a:rPr>
              <a:t>Ley de Comercio Exterior 2015</a:t>
            </a:r>
          </a:p>
          <a:p>
            <a:pPr algn="just"/>
            <a:r>
              <a:rPr lang="es-MX" sz="2200" kern="0" dirty="0" smtClean="0">
                <a:latin typeface="Century Gothic" pitchFamily="34" charset="0"/>
              </a:rPr>
              <a:t>Reglas de Carácter General 2015</a:t>
            </a:r>
          </a:p>
          <a:p>
            <a:pPr marL="0" indent="0" algn="just">
              <a:buNone/>
            </a:pPr>
            <a:endParaRPr lang="es-MX" sz="1400" kern="0" dirty="0" smtClean="0">
              <a:latin typeface="Century Gothic" pitchFamily="34" charset="0"/>
            </a:endParaRPr>
          </a:p>
          <a:p>
            <a:pPr marL="0" indent="0" algn="just">
              <a:buNone/>
            </a:pPr>
            <a:r>
              <a:rPr lang="es-MX" sz="2200" b="1" kern="0" dirty="0" smtClean="0">
                <a:latin typeface="Century Gothic" pitchFamily="34" charset="0"/>
              </a:rPr>
              <a:t>Fuentes </a:t>
            </a:r>
            <a:r>
              <a:rPr lang="es-MX" sz="2200" b="1" kern="0" dirty="0" err="1" smtClean="0">
                <a:latin typeface="Century Gothic" pitchFamily="34" charset="0"/>
              </a:rPr>
              <a:t>hemerográficas</a:t>
            </a:r>
            <a:endParaRPr lang="es-MX" sz="2200" b="1" kern="0" dirty="0" smtClean="0">
              <a:latin typeface="Century Gothic" pitchFamily="34" charset="0"/>
            </a:endParaRPr>
          </a:p>
          <a:p>
            <a:pPr algn="just"/>
            <a:r>
              <a:rPr lang="es-MX" sz="2200" kern="0" dirty="0" smtClean="0">
                <a:latin typeface="Century Gothic" pitchFamily="34" charset="0"/>
              </a:rPr>
              <a:t>Estrategia Aduanera, varios números.</a:t>
            </a:r>
          </a:p>
          <a:p>
            <a:pPr marL="0" indent="0" algn="just">
              <a:buNone/>
            </a:pPr>
            <a:endParaRPr lang="es-MX" sz="1400" b="1" kern="0" dirty="0" smtClean="0">
              <a:latin typeface="Century Gothic" pitchFamily="34" charset="0"/>
            </a:endParaRPr>
          </a:p>
          <a:p>
            <a:pPr marL="0" indent="0" algn="just">
              <a:buNone/>
            </a:pPr>
            <a:r>
              <a:rPr lang="es-MX" sz="2200" b="1" kern="0" dirty="0" smtClean="0">
                <a:latin typeface="Century Gothic" pitchFamily="34" charset="0"/>
              </a:rPr>
              <a:t>Fuentes electrónicas</a:t>
            </a:r>
          </a:p>
          <a:p>
            <a:pPr algn="just"/>
            <a:r>
              <a:rPr lang="es-MX" sz="2200" kern="0" dirty="0" smtClean="0">
                <a:latin typeface="Century Gothic" pitchFamily="34" charset="0"/>
              </a:rPr>
              <a:t>Secretaría de Economía </a:t>
            </a:r>
            <a:r>
              <a:rPr lang="es-MX" sz="2200" kern="0" dirty="0">
                <a:latin typeface="Century Gothic" pitchFamily="34" charset="0"/>
              </a:rPr>
              <a:t>en </a:t>
            </a:r>
            <a:r>
              <a:rPr lang="es-MX" sz="2200" kern="0" dirty="0">
                <a:latin typeface="Century Gothic" pitchFamily="34" charset="0"/>
                <a:hlinkClick r:id="rId2"/>
              </a:rPr>
              <a:t>http://www.economia.gob.mx</a:t>
            </a:r>
            <a:r>
              <a:rPr lang="es-MX" sz="2200" kern="0" dirty="0" smtClean="0">
                <a:latin typeface="Century Gothic" pitchFamily="34" charset="0"/>
                <a:hlinkClick r:id="rId2"/>
              </a:rPr>
              <a:t>/</a:t>
            </a:r>
            <a:endParaRPr lang="es-MX" sz="2200" kern="0" dirty="0" smtClean="0">
              <a:latin typeface="Century Gothic" pitchFamily="34" charset="0"/>
            </a:endParaRPr>
          </a:p>
          <a:p>
            <a:pPr algn="just"/>
            <a:r>
              <a:rPr lang="es-MX" sz="2200" kern="0" dirty="0" err="1" smtClean="0">
                <a:latin typeface="Century Gothic" pitchFamily="34" charset="0"/>
              </a:rPr>
              <a:t>ProMéxico</a:t>
            </a:r>
            <a:r>
              <a:rPr lang="es-MX" sz="2200" kern="0" dirty="0">
                <a:latin typeface="Century Gothic" pitchFamily="34" charset="0"/>
              </a:rPr>
              <a:t> en </a:t>
            </a:r>
            <a:r>
              <a:rPr lang="es-MX" sz="2200" kern="0" dirty="0">
                <a:latin typeface="Century Gothic" pitchFamily="34" charset="0"/>
                <a:hlinkClick r:id="rId3"/>
              </a:rPr>
              <a:t>https://www.promexico.gob.mx</a:t>
            </a:r>
            <a:r>
              <a:rPr lang="es-MX" sz="2200" kern="0" dirty="0" smtClean="0">
                <a:latin typeface="Century Gothic" pitchFamily="34" charset="0"/>
                <a:hlinkClick r:id="rId3"/>
              </a:rPr>
              <a:t>/</a:t>
            </a:r>
            <a:endParaRPr lang="es-MX" sz="2200" kern="0" dirty="0" smtClean="0">
              <a:latin typeface="Century Gothic" pitchFamily="34" charset="0"/>
            </a:endParaRPr>
          </a:p>
          <a:p>
            <a:pPr algn="just"/>
            <a:endParaRPr lang="es-MX" sz="2200" kern="0" dirty="0" smtClean="0">
              <a:latin typeface="Century Gothic" pitchFamily="34" charset="0"/>
            </a:endParaRPr>
          </a:p>
        </p:txBody>
      </p:sp>
    </p:spTree>
    <p:extLst>
      <p:ext uri="{BB962C8B-B14F-4D97-AF65-F5344CB8AC3E}">
        <p14:creationId xmlns:p14="http://schemas.microsoft.com/office/powerpoint/2010/main" val="34616368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chemeClr val="tx1">
                    <a:lumMod val="90000"/>
                    <a:lumOff val="10000"/>
                  </a:schemeClr>
                </a:solidFill>
                <a:effectLst>
                  <a:outerShdw blurRad="38100" dist="38100" dir="2700000" algn="tl">
                    <a:srgbClr val="000000">
                      <a:alpha val="43137"/>
                    </a:srgbClr>
                  </a:outerShdw>
                </a:effectLst>
              </a:rPr>
              <a:t>FACULTAD DE ECONOMÍA</a:t>
            </a:r>
          </a:p>
        </p:txBody>
      </p:sp>
      <p:sp>
        <p:nvSpPr>
          <p:cNvPr id="12"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smtClean="0"/>
              <a:t>Presentación</a:t>
            </a:r>
            <a:endParaRPr lang="es-ES" altLang="es-MX" sz="2400" b="1" dirty="0"/>
          </a:p>
        </p:txBody>
      </p:sp>
      <p:pic>
        <p:nvPicPr>
          <p:cNvPr id="13"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
        <p:nvSpPr>
          <p:cNvPr id="7" name="Rectangle 9"/>
          <p:cNvSpPr>
            <a:spLocks noChangeArrowheads="1"/>
          </p:cNvSpPr>
          <p:nvPr/>
        </p:nvSpPr>
        <p:spPr bwMode="auto">
          <a:xfrm>
            <a:off x="693736" y="4221088"/>
            <a:ext cx="798272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a:solidFill>
                  <a:srgbClr val="660033"/>
                </a:solidFill>
              </a:rPr>
              <a:t>Programa de Fomento de la Industria Manufacturera, Maquiladora y de </a:t>
            </a:r>
            <a:r>
              <a:rPr lang="es-MX" altLang="es-MX" sz="2800" b="1" dirty="0" smtClean="0">
                <a:solidFill>
                  <a:srgbClr val="660033"/>
                </a:solidFill>
              </a:rPr>
              <a:t>Servicios </a:t>
            </a:r>
            <a:r>
              <a:rPr lang="es-MX" altLang="es-MX" sz="2800" b="1" dirty="0">
                <a:solidFill>
                  <a:srgbClr val="660033"/>
                </a:solidFill>
              </a:rPr>
              <a:t>de Exportación (IMMEX</a:t>
            </a:r>
            <a:r>
              <a:rPr lang="es-MX" altLang="es-MX" sz="2800" b="1" dirty="0" smtClean="0">
                <a:solidFill>
                  <a:srgbClr val="660033"/>
                </a:solidFill>
              </a:rPr>
              <a:t>) - Decreto IMMEX</a:t>
            </a:r>
            <a:endParaRPr lang="es-MX" altLang="es-MX" sz="2800" b="1" dirty="0">
              <a:solidFill>
                <a:srgbClr val="660033"/>
              </a:solidFill>
            </a:endParaRPr>
          </a:p>
        </p:txBody>
      </p:sp>
      <p:sp>
        <p:nvSpPr>
          <p:cNvPr id="8" name="Rectangle 7"/>
          <p:cNvSpPr>
            <a:spLocks noChangeArrowheads="1"/>
          </p:cNvSpPr>
          <p:nvPr/>
        </p:nvSpPr>
        <p:spPr bwMode="auto">
          <a:xfrm>
            <a:off x="970584" y="6011996"/>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14" name="Rectangle 7"/>
          <p:cNvSpPr>
            <a:spLocks noChangeArrowheads="1"/>
          </p:cNvSpPr>
          <p:nvPr/>
        </p:nvSpPr>
        <p:spPr bwMode="auto">
          <a:xfrm>
            <a:off x="5499720" y="6372036"/>
            <a:ext cx="32487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r>
              <a:rPr lang="es-CO" altLang="es-MX" sz="1800" b="1" dirty="0" smtClean="0"/>
              <a:t>5 de Agosto de 2015</a:t>
            </a:r>
            <a:endParaRPr lang="es-MX" altLang="es-MX" sz="1800" b="1" dirty="0"/>
          </a:p>
        </p:txBody>
      </p:sp>
    </p:spTree>
    <p:extLst>
      <p:ext uri="{BB962C8B-B14F-4D97-AF65-F5344CB8AC3E}">
        <p14:creationId xmlns:p14="http://schemas.microsoft.com/office/powerpoint/2010/main" val="258483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Temario</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457200" indent="-457200" algn="just">
              <a:buFont typeface="+mj-lt"/>
              <a:buAutoNum type="arabicPeriod"/>
            </a:pPr>
            <a:r>
              <a:rPr lang="es-MX" sz="2200" kern="0" dirty="0" smtClean="0">
                <a:latin typeface="Century Gothic" pitchFamily="34" charset="0"/>
              </a:rPr>
              <a:t>Cómo nace una IMMEX, procedimiento de autorización por parte de Secretaría de Economía Antecedentes y estructura de la AGACE.</a:t>
            </a:r>
          </a:p>
          <a:p>
            <a:pPr marL="457200" indent="-457200" algn="just">
              <a:buFont typeface="+mj-lt"/>
              <a:buAutoNum type="arabicPeriod"/>
            </a:pPr>
            <a:endParaRPr lang="es-MX" sz="2200" kern="0" dirty="0" smtClean="0">
              <a:latin typeface="Century Gothic" pitchFamily="34" charset="0"/>
            </a:endParaRPr>
          </a:p>
          <a:p>
            <a:pPr marL="457200" indent="-457200" algn="just">
              <a:buFont typeface="+mj-lt"/>
              <a:buAutoNum type="arabicPeriod"/>
            </a:pPr>
            <a:r>
              <a:rPr lang="es-MX" sz="2200" kern="0" dirty="0" smtClean="0">
                <a:latin typeface="Century Gothic" pitchFamily="34" charset="0"/>
              </a:rPr>
              <a:t>Programa IMMEX, análisis, aplicación y explicación de indicadores de pedimentos.</a:t>
            </a:r>
          </a:p>
          <a:p>
            <a:pPr marL="457200" indent="-457200" algn="just">
              <a:buFont typeface="+mj-lt"/>
              <a:buAutoNum type="arabicPeriod"/>
            </a:pPr>
            <a:endParaRPr lang="es-MX" sz="2200" kern="0" dirty="0" smtClean="0">
              <a:latin typeface="Century Gothic" pitchFamily="34" charset="0"/>
            </a:endParaRPr>
          </a:p>
          <a:p>
            <a:pPr marL="457200" indent="-457200" algn="just">
              <a:buFont typeface="+mj-lt"/>
              <a:buAutoNum type="arabicPeriod"/>
            </a:pPr>
            <a:r>
              <a:rPr lang="es-MX" sz="2200" kern="0" dirty="0" smtClean="0">
                <a:latin typeface="Century Gothic" pitchFamily="34" charset="0"/>
              </a:rPr>
              <a:t>Facultades de comprobación a empresas IMMEX.</a:t>
            </a:r>
          </a:p>
          <a:p>
            <a:pPr marL="457200" indent="-457200" algn="just">
              <a:buFont typeface="+mj-lt"/>
              <a:buAutoNum type="arabicPeriod"/>
            </a:pPr>
            <a:endParaRPr lang="es-MX" sz="2200" kern="0" dirty="0" smtClean="0">
              <a:latin typeface="Century Gothic" pitchFamily="34" charset="0"/>
            </a:endParaRPr>
          </a:p>
          <a:p>
            <a:pPr marL="457200" indent="-457200" algn="just">
              <a:buFont typeface="+mj-lt"/>
              <a:buAutoNum type="arabicPeriod"/>
            </a:pPr>
            <a:endParaRPr lang="es-MX" sz="2200" kern="0" dirty="0" smtClean="0">
              <a:latin typeface="Century Gothic" pitchFamily="34" charset="0"/>
            </a:endParaRPr>
          </a:p>
        </p:txBody>
      </p:sp>
    </p:spTree>
    <p:extLst>
      <p:ext uri="{BB962C8B-B14F-4D97-AF65-F5344CB8AC3E}">
        <p14:creationId xmlns:p14="http://schemas.microsoft.com/office/powerpoint/2010/main" val="1234614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IMMEX</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11521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200" kern="0" dirty="0" smtClean="0">
                <a:latin typeface="Century Gothic" pitchFamily="34" charset="0"/>
              </a:rPr>
              <a:t>Siglas que corresponden al programa de fomento para la Industria Manufacturera, Maquiladora y de Servicios de Exportación.</a:t>
            </a:r>
          </a:p>
        </p:txBody>
      </p:sp>
      <p:graphicFrame>
        <p:nvGraphicFramePr>
          <p:cNvPr id="2" name="Diagrama 1"/>
          <p:cNvGraphicFramePr/>
          <p:nvPr>
            <p:extLst>
              <p:ext uri="{D42A27DB-BD31-4B8C-83A1-F6EECF244321}">
                <p14:modId xmlns:p14="http://schemas.microsoft.com/office/powerpoint/2010/main" val="1214079695"/>
              </p:ext>
            </p:extLst>
          </p:nvPr>
        </p:nvGraphicFramePr>
        <p:xfrm>
          <a:off x="467544" y="2276872"/>
          <a:ext cx="7992888"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0061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¿Qué es IMMEX?</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060848"/>
            <a:ext cx="8703568" cy="27363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marL="0" indent="0" algn="just">
              <a:buFont typeface="Wingdings" pitchFamily="2" charset="2"/>
              <a:buNone/>
            </a:pPr>
            <a:r>
              <a:rPr lang="es-MX" sz="2800" kern="0" dirty="0" smtClean="0">
                <a:latin typeface="Century Gothic" pitchFamily="34" charset="0"/>
              </a:rPr>
              <a:t>Es un programa de fomento a la exportación </a:t>
            </a:r>
            <a:r>
              <a:rPr lang="es-MX" sz="2800" b="1" kern="0" dirty="0" smtClean="0">
                <a:solidFill>
                  <a:srgbClr val="0070C0"/>
                </a:solidFill>
                <a:latin typeface="Century Gothic" pitchFamily="34" charset="0"/>
              </a:rPr>
              <a:t>autorizado por la Secretaría de Economía </a:t>
            </a:r>
            <a:r>
              <a:rPr lang="es-MX" sz="2800" kern="0" dirty="0" smtClean="0">
                <a:latin typeface="Century Gothic" pitchFamily="34" charset="0"/>
              </a:rPr>
              <a:t>que permite </a:t>
            </a:r>
            <a:r>
              <a:rPr lang="es-MX" sz="2800" b="1" kern="0" dirty="0" smtClean="0">
                <a:solidFill>
                  <a:srgbClr val="00B050"/>
                </a:solidFill>
                <a:latin typeface="Century Gothic" pitchFamily="34" charset="0"/>
              </a:rPr>
              <a:t>importar temporalmente</a:t>
            </a:r>
            <a:r>
              <a:rPr lang="es-MX" sz="2800" kern="0" dirty="0" smtClean="0">
                <a:latin typeface="Century Gothic" pitchFamily="34" charset="0"/>
              </a:rPr>
              <a:t>, los bienes necesarios para ser utilizados en un proceso industrial o de servicio gozando de beneficios fiscales y administrativos.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1750" y="4725144"/>
            <a:ext cx="4000500" cy="1371600"/>
          </a:xfrm>
          <a:prstGeom prst="rect">
            <a:avLst/>
          </a:prstGeom>
        </p:spPr>
      </p:pic>
    </p:spTree>
    <p:extLst>
      <p:ext uri="{BB962C8B-B14F-4D97-AF65-F5344CB8AC3E}">
        <p14:creationId xmlns:p14="http://schemas.microsoft.com/office/powerpoint/2010/main" val="2789388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50938" y="836712"/>
            <a:ext cx="7793037" cy="839688"/>
          </a:xfrm>
        </p:spPr>
        <p:txBody>
          <a:bodyPr/>
          <a:lstStyle/>
          <a:p>
            <a:pPr algn="r"/>
            <a:r>
              <a:rPr lang="es-ES" sz="3600" dirty="0" smtClean="0">
                <a:solidFill>
                  <a:srgbClr val="660033"/>
                </a:solidFill>
                <a:effectLst>
                  <a:outerShdw blurRad="38100" dist="38100" dir="2700000" algn="tl">
                    <a:srgbClr val="000000">
                      <a:alpha val="43137"/>
                    </a:srgbClr>
                  </a:outerShdw>
                </a:effectLst>
                <a:latin typeface="Century Gothic" pitchFamily="34" charset="0"/>
              </a:rPr>
              <a:t>Objetivos</a:t>
            </a:r>
            <a:endParaRPr lang="es-ES" sz="3600" dirty="0">
              <a:solidFill>
                <a:srgbClr val="660033"/>
              </a:solidFill>
              <a:effectLst>
                <a:outerShdw blurRad="38100" dist="38100" dir="2700000" algn="tl">
                  <a:srgbClr val="000000">
                    <a:alpha val="43137"/>
                  </a:srgbClr>
                </a:outerShdw>
              </a:effectLst>
              <a:latin typeface="Century Gothic" pitchFamily="34" charset="0"/>
            </a:endParaRPr>
          </a:p>
        </p:txBody>
      </p:sp>
      <p:sp>
        <p:nvSpPr>
          <p:cNvPr id="4" name="2 Marcador de contenido"/>
          <p:cNvSpPr txBox="1">
            <a:spLocks/>
          </p:cNvSpPr>
          <p:nvPr/>
        </p:nvSpPr>
        <p:spPr bwMode="auto">
          <a:xfrm>
            <a:off x="240407" y="2852936"/>
            <a:ext cx="8703568" cy="28803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pPr algn="just"/>
            <a:r>
              <a:rPr lang="es-MX" sz="2200" kern="0" dirty="0" smtClean="0">
                <a:latin typeface="Century Gothic" pitchFamily="34" charset="0"/>
              </a:rPr>
              <a:t>Fortalecer la competitividad del sector exportador de productos terminados.</a:t>
            </a:r>
          </a:p>
          <a:p>
            <a:pPr algn="just"/>
            <a:endParaRPr lang="es-MX" sz="2200" kern="0" dirty="0">
              <a:latin typeface="Century Gothic" pitchFamily="34" charset="0"/>
            </a:endParaRPr>
          </a:p>
          <a:p>
            <a:pPr algn="just"/>
            <a:r>
              <a:rPr lang="es-MX" sz="2200" kern="0" dirty="0" smtClean="0">
                <a:latin typeface="Century Gothic" pitchFamily="34" charset="0"/>
              </a:rPr>
              <a:t>Fomentar la economía nacional.</a:t>
            </a:r>
          </a:p>
          <a:p>
            <a:pPr algn="just"/>
            <a:endParaRPr lang="es-MX" sz="2200" kern="0" dirty="0">
              <a:latin typeface="Century Gothic" pitchFamily="34" charset="0"/>
            </a:endParaRPr>
          </a:p>
          <a:p>
            <a:pPr algn="just"/>
            <a:r>
              <a:rPr lang="es-MX" sz="2200" kern="0" dirty="0" smtClean="0">
                <a:latin typeface="Century Gothic" pitchFamily="34" charset="0"/>
              </a:rPr>
              <a:t>Promover el comercio exterior.</a:t>
            </a:r>
          </a:p>
        </p:txBody>
      </p:sp>
    </p:spTree>
    <p:extLst>
      <p:ext uri="{BB962C8B-B14F-4D97-AF65-F5344CB8AC3E}">
        <p14:creationId xmlns:p14="http://schemas.microsoft.com/office/powerpoint/2010/main" val="3911460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Mezclas">
  <a:themeElements>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Echo</Template>
  <TotalTime>977</TotalTime>
  <Words>2584</Words>
  <Application>Microsoft Office PowerPoint</Application>
  <PresentationFormat>Presentación en pantalla (4:3)</PresentationFormat>
  <Paragraphs>255</Paragraphs>
  <Slides>59</Slides>
  <Notes>31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59</vt:i4>
      </vt:variant>
    </vt:vector>
  </HeadingPairs>
  <TitlesOfParts>
    <vt:vector size="66" baseType="lpstr">
      <vt:lpstr>Arial</vt:lpstr>
      <vt:lpstr>Calibri</vt:lpstr>
      <vt:lpstr>Century Gothic</vt:lpstr>
      <vt:lpstr>Tahoma</vt:lpstr>
      <vt:lpstr>Times New Roman</vt:lpstr>
      <vt:lpstr>Wingdings</vt:lpstr>
      <vt:lpstr>Mezclas</vt:lpstr>
      <vt:lpstr>Presentación de PowerPoint</vt:lpstr>
      <vt:lpstr>Presentación de PowerPoint</vt:lpstr>
      <vt:lpstr>Presentación de PowerPoint</vt:lpstr>
      <vt:lpstr>Objetivo General</vt:lpstr>
      <vt:lpstr>Objetivos específicos</vt:lpstr>
      <vt:lpstr>Temario</vt:lpstr>
      <vt:lpstr>IMMEX</vt:lpstr>
      <vt:lpstr>¿Qué es IMMEX?</vt:lpstr>
      <vt:lpstr>Objetivos</vt:lpstr>
      <vt:lpstr>¿Qué es una empresa IMMEX?</vt:lpstr>
      <vt:lpstr>Bienes</vt:lpstr>
      <vt:lpstr>Además…</vt:lpstr>
      <vt:lpstr>Así como…</vt:lpstr>
      <vt:lpstr>Decreto IMMEX</vt:lpstr>
      <vt:lpstr>Identificación</vt:lpstr>
      <vt:lpstr>SAT</vt:lpstr>
      <vt:lpstr>Modalidades de IMMEX</vt:lpstr>
      <vt:lpstr>Estadística IMMEX 2015</vt:lpstr>
      <vt:lpstr>La modalidad Industrial</vt:lpstr>
      <vt:lpstr>La modalidad Servicios</vt:lpstr>
      <vt:lpstr>Art. 3 DIMMEX Modalidades</vt:lpstr>
      <vt:lpstr>Visitas de inspección conjunta</vt:lpstr>
      <vt:lpstr>Programa Nuevo</vt:lpstr>
      <vt:lpstr>Ampliación de programas</vt:lpstr>
      <vt:lpstr>Procedimiento</vt:lpstr>
      <vt:lpstr>Procedimiento</vt:lpstr>
      <vt:lpstr>Procedimiento</vt:lpstr>
      <vt:lpstr>Visita de inspección</vt:lpstr>
      <vt:lpstr>Visita de inspección</vt:lpstr>
      <vt:lpstr>Oficio</vt:lpstr>
      <vt:lpstr>Consideraciones</vt:lpstr>
      <vt:lpstr>Consideraciones</vt:lpstr>
      <vt:lpstr>Consideraciones</vt:lpstr>
      <vt:lpstr>Errores</vt:lpstr>
      <vt:lpstr>Irregularidades recurrentes</vt:lpstr>
      <vt:lpstr>Empresa IMMEX confiable</vt:lpstr>
      <vt:lpstr>¿Cómo son las IMMEX confiables?</vt:lpstr>
      <vt:lpstr>Ejemplos</vt:lpstr>
      <vt:lpstr>Ejemplos</vt:lpstr>
      <vt:lpstr>Condiciones</vt:lpstr>
      <vt:lpstr>IMMEX Irregulares</vt:lpstr>
      <vt:lpstr>IMMEX Irregulares</vt:lpstr>
      <vt:lpstr>Ampliación de la imagen del caso ACERO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Operaciones IMMEX</vt:lpstr>
      <vt:lpstr>Temporalidad de las mercancías</vt:lpstr>
      <vt:lpstr>Claves de documentos más usuales</vt:lpstr>
      <vt:lpstr>Fuentes consultadas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CONCEPTOS BÁSICOS EN MERCADOTECNIA</dc:title>
  <dc:creator>ealvarez</dc:creator>
  <cp:lastModifiedBy>Eduardo</cp:lastModifiedBy>
  <cp:revision>168</cp:revision>
  <dcterms:created xsi:type="dcterms:W3CDTF">2007-07-09T16:58:00Z</dcterms:created>
  <dcterms:modified xsi:type="dcterms:W3CDTF">2015-08-31T19:55:07Z</dcterms:modified>
</cp:coreProperties>
</file>