
<file path=[Content_Types].xml><?xml version="1.0" encoding="utf-8"?>
<Types xmlns="http://schemas.openxmlformats.org/package/2006/content-types">
  <Default Extension="xml" ContentType="application/xml"/>
  <Default Extension="jpeg" ContentType="image/jpeg"/>
  <Default Extension="tiff" ContentType="image/tiff"/>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311" r:id="rId4"/>
    <p:sldId id="283" r:id="rId5"/>
    <p:sldId id="258" r:id="rId6"/>
    <p:sldId id="263" r:id="rId7"/>
    <p:sldId id="264" r:id="rId8"/>
    <p:sldId id="265" r:id="rId9"/>
    <p:sldId id="266" r:id="rId10"/>
    <p:sldId id="267" r:id="rId11"/>
    <p:sldId id="268" r:id="rId12"/>
    <p:sldId id="269" r:id="rId13"/>
    <p:sldId id="284" r:id="rId14"/>
    <p:sldId id="285" r:id="rId15"/>
    <p:sldId id="270" r:id="rId16"/>
    <p:sldId id="272" r:id="rId17"/>
    <p:sldId id="286" r:id="rId18"/>
    <p:sldId id="287" r:id="rId19"/>
    <p:sldId id="288" r:id="rId20"/>
    <p:sldId id="289" r:id="rId21"/>
    <p:sldId id="290" r:id="rId22"/>
    <p:sldId id="291" r:id="rId23"/>
    <p:sldId id="273" r:id="rId24"/>
    <p:sldId id="274" r:id="rId25"/>
    <p:sldId id="275" r:id="rId26"/>
    <p:sldId id="276" r:id="rId27"/>
    <p:sldId id="277" r:id="rId28"/>
    <p:sldId id="278" r:id="rId29"/>
    <p:sldId id="279" r:id="rId30"/>
    <p:sldId id="297" r:id="rId31"/>
    <p:sldId id="280" r:id="rId32"/>
    <p:sldId id="293" r:id="rId33"/>
    <p:sldId id="292" r:id="rId34"/>
    <p:sldId id="296" r:id="rId35"/>
    <p:sldId id="294" r:id="rId36"/>
    <p:sldId id="295" r:id="rId37"/>
    <p:sldId id="298" r:id="rId38"/>
    <p:sldId id="299" r:id="rId39"/>
    <p:sldId id="301" r:id="rId40"/>
    <p:sldId id="300" r:id="rId41"/>
    <p:sldId id="302" r:id="rId42"/>
    <p:sldId id="303" r:id="rId43"/>
    <p:sldId id="304" r:id="rId44"/>
    <p:sldId id="281" r:id="rId45"/>
    <p:sldId id="305" r:id="rId46"/>
    <p:sldId id="306" r:id="rId47"/>
    <p:sldId id="307" r:id="rId48"/>
    <p:sldId id="308" r:id="rId49"/>
    <p:sldId id="309" r:id="rId50"/>
    <p:sldId id="310" r:id="rId51"/>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75" d="100"/>
          <a:sy n="175" d="100"/>
        </p:scale>
        <p:origin x="-1432" y="-120"/>
      </p:cViewPr>
      <p:guideLst>
        <p:guide orient="horz" pos="2160"/>
        <p:guide pos="2880"/>
      </p:guideLst>
    </p:cSldViewPr>
  </p:slideViewPr>
  <p:notesTextViewPr>
    <p:cViewPr>
      <p:scale>
        <a:sx n="100" d="100"/>
        <a:sy n="100" d="100"/>
      </p:scale>
      <p:origin x="0" y="0"/>
    </p:cViewPr>
  </p:notesTextViewPr>
  <p:sorterViewPr>
    <p:cViewPr>
      <p:scale>
        <a:sx n="93" d="100"/>
        <a:sy n="93"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printerSettings" Target="printerSettings/printerSettings1.bin"/><Relationship Id="rId53" Type="http://schemas.openxmlformats.org/officeDocument/2006/relationships/presProps" Target="presProps.xml"/><Relationship Id="rId54" Type="http://schemas.openxmlformats.org/officeDocument/2006/relationships/viewProps" Target="viewProps.xml"/><Relationship Id="rId55" Type="http://schemas.openxmlformats.org/officeDocument/2006/relationships/theme" Target="theme/theme1.xml"/><Relationship Id="rId56"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D3983B8-231E-4FF0-83CA-8990E902BADB}" type="doc">
      <dgm:prSet loTypeId="urn:microsoft.com/office/officeart/2005/8/layout/arrow2" loCatId="process" qsTypeId="urn:microsoft.com/office/officeart/2005/8/quickstyle/3d1" qsCatId="3D" csTypeId="urn:microsoft.com/office/officeart/2005/8/colors/accent1_2" csCatId="accent1" phldr="1"/>
      <dgm:spPr/>
      <dgm:t>
        <a:bodyPr/>
        <a:lstStyle/>
        <a:p>
          <a:endParaRPr lang="es-MX"/>
        </a:p>
      </dgm:t>
    </dgm:pt>
    <dgm:pt modelId="{90A237AD-BE42-491E-A422-608699944C6B}">
      <dgm:prSet phldrT="[Texto]"/>
      <dgm:spPr/>
      <dgm:t>
        <a:bodyPr/>
        <a:lstStyle/>
        <a:p>
          <a:r>
            <a:rPr lang="es-ES" dirty="0" smtClean="0"/>
            <a:t>Selección de reproductores y acondicionamiento</a:t>
          </a:r>
          <a:endParaRPr lang="es-MX" dirty="0"/>
        </a:p>
      </dgm:t>
    </dgm:pt>
    <dgm:pt modelId="{407FC571-F474-4495-90FA-F23BEA95EC08}" type="parTrans" cxnId="{C98529E6-A85D-46FB-8901-3905631CA09A}">
      <dgm:prSet/>
      <dgm:spPr/>
      <dgm:t>
        <a:bodyPr/>
        <a:lstStyle/>
        <a:p>
          <a:endParaRPr lang="es-MX"/>
        </a:p>
      </dgm:t>
    </dgm:pt>
    <dgm:pt modelId="{202920BD-91EF-442E-BF31-975F563466FA}" type="sibTrans" cxnId="{C98529E6-A85D-46FB-8901-3905631CA09A}">
      <dgm:prSet/>
      <dgm:spPr/>
      <dgm:t>
        <a:bodyPr/>
        <a:lstStyle/>
        <a:p>
          <a:endParaRPr lang="es-MX"/>
        </a:p>
      </dgm:t>
    </dgm:pt>
    <dgm:pt modelId="{258315AD-D801-405E-8D9C-840B91750B7E}">
      <dgm:prSet phldrT="[Texto]"/>
      <dgm:spPr/>
      <dgm:t>
        <a:bodyPr/>
        <a:lstStyle/>
        <a:p>
          <a:r>
            <a:rPr lang="es-ES" dirty="0" smtClean="0"/>
            <a:t>Desarrollo larvario o alevín</a:t>
          </a:r>
          <a:endParaRPr lang="es-MX" dirty="0"/>
        </a:p>
      </dgm:t>
    </dgm:pt>
    <dgm:pt modelId="{42A80EB4-4B83-4E45-BDAE-30921B0F7337}" type="parTrans" cxnId="{31B78855-1909-4A0E-B07E-0CE125B912DA}">
      <dgm:prSet/>
      <dgm:spPr/>
      <dgm:t>
        <a:bodyPr/>
        <a:lstStyle/>
        <a:p>
          <a:endParaRPr lang="es-MX"/>
        </a:p>
      </dgm:t>
    </dgm:pt>
    <dgm:pt modelId="{A63AA722-FE03-41F0-B3C4-0B146BFBB1AA}" type="sibTrans" cxnId="{31B78855-1909-4A0E-B07E-0CE125B912DA}">
      <dgm:prSet/>
      <dgm:spPr/>
      <dgm:t>
        <a:bodyPr/>
        <a:lstStyle/>
        <a:p>
          <a:endParaRPr lang="es-MX"/>
        </a:p>
      </dgm:t>
    </dgm:pt>
    <dgm:pt modelId="{E16F8FA2-FE9E-4A55-B10A-3D6BE77846BE}">
      <dgm:prSet phldrT="[Texto]"/>
      <dgm:spPr/>
      <dgm:t>
        <a:bodyPr/>
        <a:lstStyle/>
        <a:p>
          <a:r>
            <a:rPr lang="es-ES" dirty="0" smtClean="0"/>
            <a:t>Desarrollo </a:t>
          </a:r>
          <a:r>
            <a:rPr lang="es-ES" dirty="0" err="1" smtClean="0"/>
            <a:t>postlarvario</a:t>
          </a:r>
          <a:r>
            <a:rPr lang="es-ES" dirty="0" smtClean="0"/>
            <a:t> o juvenil </a:t>
          </a:r>
          <a:endParaRPr lang="es-MX" dirty="0"/>
        </a:p>
      </dgm:t>
    </dgm:pt>
    <dgm:pt modelId="{B799835D-74DD-436C-A431-85CB988D54D9}" type="parTrans" cxnId="{16CC0517-7F0F-47C5-8A04-064DB8BE7BDA}">
      <dgm:prSet/>
      <dgm:spPr/>
      <dgm:t>
        <a:bodyPr/>
        <a:lstStyle/>
        <a:p>
          <a:endParaRPr lang="es-MX"/>
        </a:p>
      </dgm:t>
    </dgm:pt>
    <dgm:pt modelId="{44BB4D79-80F7-4983-BB66-757F6F5441AC}" type="sibTrans" cxnId="{16CC0517-7F0F-47C5-8A04-064DB8BE7BDA}">
      <dgm:prSet/>
      <dgm:spPr/>
      <dgm:t>
        <a:bodyPr/>
        <a:lstStyle/>
        <a:p>
          <a:endParaRPr lang="es-MX"/>
        </a:p>
      </dgm:t>
    </dgm:pt>
    <dgm:pt modelId="{66FC1532-8530-42BA-B6AC-3AC66841309B}">
      <dgm:prSet/>
      <dgm:spPr/>
      <dgm:t>
        <a:bodyPr/>
        <a:lstStyle/>
        <a:p>
          <a:r>
            <a:rPr lang="es-ES" dirty="0" smtClean="0"/>
            <a:t>Fertilización y desove del huevo</a:t>
          </a:r>
          <a:endParaRPr lang="es-MX" dirty="0"/>
        </a:p>
      </dgm:t>
    </dgm:pt>
    <dgm:pt modelId="{C9E12227-B2E4-4092-89C0-C104C858CAAA}" type="parTrans" cxnId="{CFA47B1E-EDF4-4EAF-A57B-2C8649E6380F}">
      <dgm:prSet/>
      <dgm:spPr/>
      <dgm:t>
        <a:bodyPr/>
        <a:lstStyle/>
        <a:p>
          <a:endParaRPr lang="es-MX"/>
        </a:p>
      </dgm:t>
    </dgm:pt>
    <dgm:pt modelId="{2F59831C-92E9-4E88-9D34-1941D33CCB76}" type="sibTrans" cxnId="{CFA47B1E-EDF4-4EAF-A57B-2C8649E6380F}">
      <dgm:prSet/>
      <dgm:spPr/>
      <dgm:t>
        <a:bodyPr/>
        <a:lstStyle/>
        <a:p>
          <a:endParaRPr lang="es-MX"/>
        </a:p>
      </dgm:t>
    </dgm:pt>
    <dgm:pt modelId="{0307AE29-47C6-4B7F-9A22-6A28C8FA1F18}">
      <dgm:prSet/>
      <dgm:spPr/>
      <dgm:t>
        <a:bodyPr/>
        <a:lstStyle/>
        <a:p>
          <a:endParaRPr lang="es-MX"/>
        </a:p>
      </dgm:t>
    </dgm:pt>
    <dgm:pt modelId="{C52AF2B7-7432-4B58-8AC4-2F8C006E93F5}" type="parTrans" cxnId="{4E797DE0-D043-45DF-B5D0-4E498CF1A512}">
      <dgm:prSet/>
      <dgm:spPr/>
      <dgm:t>
        <a:bodyPr/>
        <a:lstStyle/>
        <a:p>
          <a:endParaRPr lang="es-MX"/>
        </a:p>
      </dgm:t>
    </dgm:pt>
    <dgm:pt modelId="{4551A28E-CA62-4C12-B8CC-C37904FE893F}" type="sibTrans" cxnId="{4E797DE0-D043-45DF-B5D0-4E498CF1A512}">
      <dgm:prSet/>
      <dgm:spPr/>
      <dgm:t>
        <a:bodyPr/>
        <a:lstStyle/>
        <a:p>
          <a:endParaRPr lang="es-MX"/>
        </a:p>
      </dgm:t>
    </dgm:pt>
    <dgm:pt modelId="{4161FDB6-27E8-4111-ABD4-B786B712771B}" type="pres">
      <dgm:prSet presAssocID="{0D3983B8-231E-4FF0-83CA-8990E902BADB}" presName="arrowDiagram" presStyleCnt="0">
        <dgm:presLayoutVars>
          <dgm:chMax val="5"/>
          <dgm:dir/>
          <dgm:resizeHandles val="exact"/>
        </dgm:presLayoutVars>
      </dgm:prSet>
      <dgm:spPr/>
      <dgm:t>
        <a:bodyPr/>
        <a:lstStyle/>
        <a:p>
          <a:endParaRPr lang="es-MX"/>
        </a:p>
      </dgm:t>
    </dgm:pt>
    <dgm:pt modelId="{3918C54F-EEA7-4971-9505-5D1CABED20D8}" type="pres">
      <dgm:prSet presAssocID="{0D3983B8-231E-4FF0-83CA-8990E902BADB}" presName="arrow" presStyleLbl="bgShp" presStyleIdx="0" presStyleCnt="1"/>
      <dgm:spPr/>
    </dgm:pt>
    <dgm:pt modelId="{B6202242-9664-45C9-9334-1017B5E49616}" type="pres">
      <dgm:prSet presAssocID="{0D3983B8-231E-4FF0-83CA-8990E902BADB}" presName="arrowDiagram4" presStyleCnt="0"/>
      <dgm:spPr/>
    </dgm:pt>
    <dgm:pt modelId="{9E3CED89-3F11-4B59-89A9-2248DFCC4752}" type="pres">
      <dgm:prSet presAssocID="{90A237AD-BE42-491E-A422-608699944C6B}" presName="bullet4a" presStyleLbl="node1" presStyleIdx="0" presStyleCnt="4"/>
      <dgm:spPr/>
    </dgm:pt>
    <dgm:pt modelId="{C94CFE0F-90E9-42E0-85F4-1F72121EB439}" type="pres">
      <dgm:prSet presAssocID="{90A237AD-BE42-491E-A422-608699944C6B}" presName="textBox4a" presStyleLbl="revTx" presStyleIdx="0" presStyleCnt="4" custScaleX="305540" custLinFactX="11586" custLinFactNeighborX="100000" custLinFactNeighborY="3109">
        <dgm:presLayoutVars>
          <dgm:bulletEnabled val="1"/>
        </dgm:presLayoutVars>
      </dgm:prSet>
      <dgm:spPr/>
      <dgm:t>
        <a:bodyPr/>
        <a:lstStyle/>
        <a:p>
          <a:endParaRPr lang="es-MX"/>
        </a:p>
      </dgm:t>
    </dgm:pt>
    <dgm:pt modelId="{B10E1AC0-86E6-43B7-A789-4FC6D4B49518}" type="pres">
      <dgm:prSet presAssocID="{66FC1532-8530-42BA-B6AC-3AC66841309B}" presName="bullet4b" presStyleLbl="node1" presStyleIdx="1" presStyleCnt="4"/>
      <dgm:spPr/>
    </dgm:pt>
    <dgm:pt modelId="{E49F294E-E024-4FAC-8DC2-8716EAB65FE5}" type="pres">
      <dgm:prSet presAssocID="{66FC1532-8530-42BA-B6AC-3AC66841309B}" presName="textBox4b" presStyleLbl="revTx" presStyleIdx="1" presStyleCnt="4">
        <dgm:presLayoutVars>
          <dgm:bulletEnabled val="1"/>
        </dgm:presLayoutVars>
      </dgm:prSet>
      <dgm:spPr/>
      <dgm:t>
        <a:bodyPr/>
        <a:lstStyle/>
        <a:p>
          <a:endParaRPr lang="es-MX"/>
        </a:p>
      </dgm:t>
    </dgm:pt>
    <dgm:pt modelId="{7E35C1E5-5311-403B-B00F-69EF7B0A8A7B}" type="pres">
      <dgm:prSet presAssocID="{258315AD-D801-405E-8D9C-840B91750B7E}" presName="bullet4c" presStyleLbl="node1" presStyleIdx="2" presStyleCnt="4"/>
      <dgm:spPr/>
    </dgm:pt>
    <dgm:pt modelId="{4841A43B-602B-4FAF-80ED-7692B449522F}" type="pres">
      <dgm:prSet presAssocID="{258315AD-D801-405E-8D9C-840B91750B7E}" presName="textBox4c" presStyleLbl="revTx" presStyleIdx="2" presStyleCnt="4">
        <dgm:presLayoutVars>
          <dgm:bulletEnabled val="1"/>
        </dgm:presLayoutVars>
      </dgm:prSet>
      <dgm:spPr/>
      <dgm:t>
        <a:bodyPr/>
        <a:lstStyle/>
        <a:p>
          <a:endParaRPr lang="es-MX"/>
        </a:p>
      </dgm:t>
    </dgm:pt>
    <dgm:pt modelId="{DC391E70-5490-4B39-80BE-15DA858AF005}" type="pres">
      <dgm:prSet presAssocID="{E16F8FA2-FE9E-4A55-B10A-3D6BE77846BE}" presName="bullet4d" presStyleLbl="node1" presStyleIdx="3" presStyleCnt="4"/>
      <dgm:spPr/>
    </dgm:pt>
    <dgm:pt modelId="{3C824B50-17A6-461B-8B8D-DF95598B9907}" type="pres">
      <dgm:prSet presAssocID="{E16F8FA2-FE9E-4A55-B10A-3D6BE77846BE}" presName="textBox4d" presStyleLbl="revTx" presStyleIdx="3" presStyleCnt="4">
        <dgm:presLayoutVars>
          <dgm:bulletEnabled val="1"/>
        </dgm:presLayoutVars>
      </dgm:prSet>
      <dgm:spPr/>
      <dgm:t>
        <a:bodyPr/>
        <a:lstStyle/>
        <a:p>
          <a:endParaRPr lang="es-MX"/>
        </a:p>
      </dgm:t>
    </dgm:pt>
  </dgm:ptLst>
  <dgm:cxnLst>
    <dgm:cxn modelId="{60918B24-14CA-F045-ADC7-BD426C682C95}" type="presOf" srcId="{0D3983B8-231E-4FF0-83CA-8990E902BADB}" destId="{4161FDB6-27E8-4111-ABD4-B786B712771B}" srcOrd="0" destOrd="0" presId="urn:microsoft.com/office/officeart/2005/8/layout/arrow2"/>
    <dgm:cxn modelId="{F5556237-3CB5-8349-BC3C-2B28F894421A}" type="presOf" srcId="{E16F8FA2-FE9E-4A55-B10A-3D6BE77846BE}" destId="{3C824B50-17A6-461B-8B8D-DF95598B9907}" srcOrd="0" destOrd="0" presId="urn:microsoft.com/office/officeart/2005/8/layout/arrow2"/>
    <dgm:cxn modelId="{D97C8483-9E75-804F-85C2-20C3F943BB15}" type="presOf" srcId="{90A237AD-BE42-491E-A422-608699944C6B}" destId="{C94CFE0F-90E9-42E0-85F4-1F72121EB439}" srcOrd="0" destOrd="0" presId="urn:microsoft.com/office/officeart/2005/8/layout/arrow2"/>
    <dgm:cxn modelId="{4E797DE0-D043-45DF-B5D0-4E498CF1A512}" srcId="{E16F8FA2-FE9E-4A55-B10A-3D6BE77846BE}" destId="{0307AE29-47C6-4B7F-9A22-6A28C8FA1F18}" srcOrd="0" destOrd="0" parTransId="{C52AF2B7-7432-4B58-8AC4-2F8C006E93F5}" sibTransId="{4551A28E-CA62-4C12-B8CC-C37904FE893F}"/>
    <dgm:cxn modelId="{16CC0517-7F0F-47C5-8A04-064DB8BE7BDA}" srcId="{0D3983B8-231E-4FF0-83CA-8990E902BADB}" destId="{E16F8FA2-FE9E-4A55-B10A-3D6BE77846BE}" srcOrd="3" destOrd="0" parTransId="{B799835D-74DD-436C-A431-85CB988D54D9}" sibTransId="{44BB4D79-80F7-4983-BB66-757F6F5441AC}"/>
    <dgm:cxn modelId="{C98529E6-A85D-46FB-8901-3905631CA09A}" srcId="{0D3983B8-231E-4FF0-83CA-8990E902BADB}" destId="{90A237AD-BE42-491E-A422-608699944C6B}" srcOrd="0" destOrd="0" parTransId="{407FC571-F474-4495-90FA-F23BEA95EC08}" sibTransId="{202920BD-91EF-442E-BF31-975F563466FA}"/>
    <dgm:cxn modelId="{F1B9720F-B320-EE48-9EDD-A6BD04EA4633}" type="presOf" srcId="{66FC1532-8530-42BA-B6AC-3AC66841309B}" destId="{E49F294E-E024-4FAC-8DC2-8716EAB65FE5}" srcOrd="0" destOrd="0" presId="urn:microsoft.com/office/officeart/2005/8/layout/arrow2"/>
    <dgm:cxn modelId="{31B78855-1909-4A0E-B07E-0CE125B912DA}" srcId="{0D3983B8-231E-4FF0-83CA-8990E902BADB}" destId="{258315AD-D801-405E-8D9C-840B91750B7E}" srcOrd="2" destOrd="0" parTransId="{42A80EB4-4B83-4E45-BDAE-30921B0F7337}" sibTransId="{A63AA722-FE03-41F0-B3C4-0B146BFBB1AA}"/>
    <dgm:cxn modelId="{93293497-9021-BD45-9732-47CD9ECBE968}" type="presOf" srcId="{258315AD-D801-405E-8D9C-840B91750B7E}" destId="{4841A43B-602B-4FAF-80ED-7692B449522F}" srcOrd="0" destOrd="0" presId="urn:microsoft.com/office/officeart/2005/8/layout/arrow2"/>
    <dgm:cxn modelId="{CFA47B1E-EDF4-4EAF-A57B-2C8649E6380F}" srcId="{0D3983B8-231E-4FF0-83CA-8990E902BADB}" destId="{66FC1532-8530-42BA-B6AC-3AC66841309B}" srcOrd="1" destOrd="0" parTransId="{C9E12227-B2E4-4092-89C0-C104C858CAAA}" sibTransId="{2F59831C-92E9-4E88-9D34-1941D33CCB76}"/>
    <dgm:cxn modelId="{5BB8D1B9-C7D5-BD4B-ABC1-244E83768777}" type="presOf" srcId="{0307AE29-47C6-4B7F-9A22-6A28C8FA1F18}" destId="{3C824B50-17A6-461B-8B8D-DF95598B9907}" srcOrd="0" destOrd="1" presId="urn:microsoft.com/office/officeart/2005/8/layout/arrow2"/>
    <dgm:cxn modelId="{34339358-D9BC-F249-93D9-9EC1FB811103}" type="presParOf" srcId="{4161FDB6-27E8-4111-ABD4-B786B712771B}" destId="{3918C54F-EEA7-4971-9505-5D1CABED20D8}" srcOrd="0" destOrd="0" presId="urn:microsoft.com/office/officeart/2005/8/layout/arrow2"/>
    <dgm:cxn modelId="{03FA095A-547F-3A4C-9677-D2056722071F}" type="presParOf" srcId="{4161FDB6-27E8-4111-ABD4-B786B712771B}" destId="{B6202242-9664-45C9-9334-1017B5E49616}" srcOrd="1" destOrd="0" presId="urn:microsoft.com/office/officeart/2005/8/layout/arrow2"/>
    <dgm:cxn modelId="{C8341D78-BF46-124D-AEC3-9B84CA75A91F}" type="presParOf" srcId="{B6202242-9664-45C9-9334-1017B5E49616}" destId="{9E3CED89-3F11-4B59-89A9-2248DFCC4752}" srcOrd="0" destOrd="0" presId="urn:microsoft.com/office/officeart/2005/8/layout/arrow2"/>
    <dgm:cxn modelId="{2AEDCAA5-255A-3741-9C2C-F281C192E7E8}" type="presParOf" srcId="{B6202242-9664-45C9-9334-1017B5E49616}" destId="{C94CFE0F-90E9-42E0-85F4-1F72121EB439}" srcOrd="1" destOrd="0" presId="urn:microsoft.com/office/officeart/2005/8/layout/arrow2"/>
    <dgm:cxn modelId="{B20D096F-879A-2945-AE3C-645129AE55AA}" type="presParOf" srcId="{B6202242-9664-45C9-9334-1017B5E49616}" destId="{B10E1AC0-86E6-43B7-A789-4FC6D4B49518}" srcOrd="2" destOrd="0" presId="urn:microsoft.com/office/officeart/2005/8/layout/arrow2"/>
    <dgm:cxn modelId="{AE2BD288-301A-C244-8A59-C046C4781F7C}" type="presParOf" srcId="{B6202242-9664-45C9-9334-1017B5E49616}" destId="{E49F294E-E024-4FAC-8DC2-8716EAB65FE5}" srcOrd="3" destOrd="0" presId="urn:microsoft.com/office/officeart/2005/8/layout/arrow2"/>
    <dgm:cxn modelId="{6188C077-532F-4148-9D5D-EE0D5192861A}" type="presParOf" srcId="{B6202242-9664-45C9-9334-1017B5E49616}" destId="{7E35C1E5-5311-403B-B00F-69EF7B0A8A7B}" srcOrd="4" destOrd="0" presId="urn:microsoft.com/office/officeart/2005/8/layout/arrow2"/>
    <dgm:cxn modelId="{313E6E18-1753-2C40-9DAC-EB0C155A5D93}" type="presParOf" srcId="{B6202242-9664-45C9-9334-1017B5E49616}" destId="{4841A43B-602B-4FAF-80ED-7692B449522F}" srcOrd="5" destOrd="0" presId="urn:microsoft.com/office/officeart/2005/8/layout/arrow2"/>
    <dgm:cxn modelId="{43C7FFB3-0FAC-944D-8672-2CFBD2EF0B74}" type="presParOf" srcId="{B6202242-9664-45C9-9334-1017B5E49616}" destId="{DC391E70-5490-4B39-80BE-15DA858AF005}" srcOrd="6" destOrd="0" presId="urn:microsoft.com/office/officeart/2005/8/layout/arrow2"/>
    <dgm:cxn modelId="{0CAB4A56-5106-164F-B738-8F9A7502D52F}" type="presParOf" srcId="{B6202242-9664-45C9-9334-1017B5E49616}" destId="{3C824B50-17A6-461B-8B8D-DF95598B9907}" srcOrd="7"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9A28E00-8594-4D2A-BDED-BFF4F4A42AB7}" type="doc">
      <dgm:prSet loTypeId="urn:microsoft.com/office/officeart/2005/8/layout/hierarchy4" loCatId="hierarchy" qsTypeId="urn:microsoft.com/office/officeart/2005/8/quickstyle/3d2" qsCatId="3D" csTypeId="urn:microsoft.com/office/officeart/2005/8/colors/colorful4" csCatId="colorful" phldr="1"/>
      <dgm:spPr/>
      <dgm:t>
        <a:bodyPr/>
        <a:lstStyle/>
        <a:p>
          <a:endParaRPr lang="es-MX"/>
        </a:p>
      </dgm:t>
    </dgm:pt>
    <dgm:pt modelId="{5A4F00EF-9227-44DF-BCC0-84304323631A}">
      <dgm:prSet phldrT="[Texto]"/>
      <dgm:spPr>
        <a:solidFill>
          <a:srgbClr val="FF9900"/>
        </a:solidFill>
      </dgm:spPr>
      <dgm:t>
        <a:bodyPr/>
        <a:lstStyle/>
        <a:p>
          <a:r>
            <a:rPr lang="es-ES" u="none" dirty="0" smtClean="0">
              <a:solidFill>
                <a:schemeClr val="tx1"/>
              </a:solidFill>
              <a:effectLst>
                <a:outerShdw blurRad="38100" dist="38100" dir="2700000" algn="tl">
                  <a:srgbClr val="000000">
                    <a:alpha val="43137"/>
                  </a:srgbClr>
                </a:outerShdw>
              </a:effectLst>
            </a:rPr>
            <a:t>Selección de reproductores y acondicionamiento</a:t>
          </a:r>
          <a:endParaRPr lang="es-MX" u="none" dirty="0">
            <a:solidFill>
              <a:schemeClr val="tx1"/>
            </a:solidFill>
            <a:effectLst>
              <a:outerShdw blurRad="38100" dist="38100" dir="2700000" algn="tl">
                <a:srgbClr val="000000">
                  <a:alpha val="43137"/>
                </a:srgbClr>
              </a:outerShdw>
            </a:effectLst>
          </a:endParaRPr>
        </a:p>
      </dgm:t>
    </dgm:pt>
    <dgm:pt modelId="{C661010E-63A7-4306-99B8-4F48730345E0}" type="parTrans" cxnId="{D304AA71-0EEC-49C1-8B49-71DD0CD403F0}">
      <dgm:prSet/>
      <dgm:spPr/>
      <dgm:t>
        <a:bodyPr/>
        <a:lstStyle/>
        <a:p>
          <a:endParaRPr lang="es-MX"/>
        </a:p>
      </dgm:t>
    </dgm:pt>
    <dgm:pt modelId="{B9D497A7-E9BF-4437-9CE0-C8BAB0C43DF7}" type="sibTrans" cxnId="{D304AA71-0EEC-49C1-8B49-71DD0CD403F0}">
      <dgm:prSet/>
      <dgm:spPr/>
      <dgm:t>
        <a:bodyPr/>
        <a:lstStyle/>
        <a:p>
          <a:endParaRPr lang="es-MX"/>
        </a:p>
      </dgm:t>
    </dgm:pt>
    <dgm:pt modelId="{118F9B42-015E-460E-B6F9-8091FE320454}">
      <dgm:prSet phldrT="[Texto]"/>
      <dgm:spPr/>
      <dgm:t>
        <a:bodyPr/>
        <a:lstStyle/>
        <a:p>
          <a:r>
            <a:rPr lang="es-ES_tradnl" b="1" dirty="0" smtClean="0">
              <a:effectLst>
                <a:outerShdw blurRad="38100" dist="38100" dir="2700000" algn="tl">
                  <a:srgbClr val="000000">
                    <a:alpha val="43137"/>
                  </a:srgbClr>
                </a:outerShdw>
              </a:effectLst>
            </a:rPr>
            <a:t>Selección</a:t>
          </a:r>
          <a:endParaRPr lang="es-MX" b="1" dirty="0">
            <a:effectLst>
              <a:outerShdw blurRad="38100" dist="38100" dir="2700000" algn="tl">
                <a:srgbClr val="000000">
                  <a:alpha val="43137"/>
                </a:srgbClr>
              </a:outerShdw>
            </a:effectLst>
          </a:endParaRPr>
        </a:p>
      </dgm:t>
    </dgm:pt>
    <dgm:pt modelId="{B69309A2-AEE4-43F5-A13C-DCB2CE54CBBE}" type="parTrans" cxnId="{B1EE793C-2B6C-4D13-BED8-165DE7D46A88}">
      <dgm:prSet/>
      <dgm:spPr/>
      <dgm:t>
        <a:bodyPr/>
        <a:lstStyle/>
        <a:p>
          <a:endParaRPr lang="es-MX"/>
        </a:p>
      </dgm:t>
    </dgm:pt>
    <dgm:pt modelId="{F4552049-F87E-4850-A057-0F2A6FAFEFF8}" type="sibTrans" cxnId="{B1EE793C-2B6C-4D13-BED8-165DE7D46A88}">
      <dgm:prSet/>
      <dgm:spPr/>
      <dgm:t>
        <a:bodyPr/>
        <a:lstStyle/>
        <a:p>
          <a:endParaRPr lang="es-MX"/>
        </a:p>
      </dgm:t>
    </dgm:pt>
    <dgm:pt modelId="{58AA186C-037A-4D6A-B345-664516B0157E}">
      <dgm:prSet phldrT="[Texto]"/>
      <dgm:spPr/>
      <dgm:t>
        <a:bodyPr/>
        <a:lstStyle/>
        <a:p>
          <a:r>
            <a:rPr lang="es-ES_tradnl" b="1" dirty="0" smtClean="0">
              <a:effectLst>
                <a:outerShdw blurRad="38100" dist="38100" dir="2700000" algn="tl">
                  <a:srgbClr val="000000">
                    <a:alpha val="43137"/>
                  </a:srgbClr>
                </a:outerShdw>
              </a:effectLst>
            </a:rPr>
            <a:t>Genes dominantes </a:t>
          </a:r>
        </a:p>
        <a:p>
          <a:r>
            <a:rPr lang="es-ES_tradnl" b="1" dirty="0" smtClean="0">
              <a:effectLst>
                <a:outerShdw blurRad="38100" dist="38100" dir="2700000" algn="tl">
                  <a:srgbClr val="000000">
                    <a:alpha val="43137"/>
                  </a:srgbClr>
                </a:outerShdw>
              </a:effectLst>
            </a:rPr>
            <a:t>en características especiales</a:t>
          </a:r>
          <a:endParaRPr lang="es-MX" b="1" dirty="0">
            <a:effectLst>
              <a:outerShdw blurRad="38100" dist="38100" dir="2700000" algn="tl">
                <a:srgbClr val="000000">
                  <a:alpha val="43137"/>
                </a:srgbClr>
              </a:outerShdw>
            </a:effectLst>
          </a:endParaRPr>
        </a:p>
      </dgm:t>
    </dgm:pt>
    <dgm:pt modelId="{7D050E94-1735-4FB6-878C-764B91D11CD3}" type="parTrans" cxnId="{FD605C6A-005F-4F19-88FB-6F4C8B8185F0}">
      <dgm:prSet/>
      <dgm:spPr/>
      <dgm:t>
        <a:bodyPr/>
        <a:lstStyle/>
        <a:p>
          <a:endParaRPr lang="es-MX"/>
        </a:p>
      </dgm:t>
    </dgm:pt>
    <dgm:pt modelId="{36D16F04-F944-4587-B519-31CB906B049F}" type="sibTrans" cxnId="{FD605C6A-005F-4F19-88FB-6F4C8B8185F0}">
      <dgm:prSet/>
      <dgm:spPr/>
      <dgm:t>
        <a:bodyPr/>
        <a:lstStyle/>
        <a:p>
          <a:endParaRPr lang="es-MX"/>
        </a:p>
      </dgm:t>
    </dgm:pt>
    <dgm:pt modelId="{7A8B175C-410E-4CD8-8E82-155B62FCE048}">
      <dgm:prSet phldrT="[Texto]"/>
      <dgm:spPr/>
      <dgm:t>
        <a:bodyPr/>
        <a:lstStyle/>
        <a:p>
          <a:r>
            <a:rPr lang="es-ES_tradnl" b="1" dirty="0" smtClean="0">
              <a:effectLst>
                <a:outerShdw blurRad="38100" dist="38100" dir="2700000" algn="tl">
                  <a:srgbClr val="000000">
                    <a:alpha val="43137"/>
                  </a:srgbClr>
                </a:outerShdw>
              </a:effectLst>
            </a:rPr>
            <a:t>Crecimiento rápido</a:t>
          </a:r>
          <a:endParaRPr lang="es-MX" b="1" dirty="0">
            <a:effectLst>
              <a:outerShdw blurRad="38100" dist="38100" dir="2700000" algn="tl">
                <a:srgbClr val="000000">
                  <a:alpha val="43137"/>
                </a:srgbClr>
              </a:outerShdw>
            </a:effectLst>
          </a:endParaRPr>
        </a:p>
      </dgm:t>
    </dgm:pt>
    <dgm:pt modelId="{70410B4D-9498-4DAD-A1A2-F83DC111F737}" type="parTrans" cxnId="{87F86E11-6155-4B5F-90C5-166CB2671636}">
      <dgm:prSet/>
      <dgm:spPr/>
      <dgm:t>
        <a:bodyPr/>
        <a:lstStyle/>
        <a:p>
          <a:endParaRPr lang="es-MX"/>
        </a:p>
      </dgm:t>
    </dgm:pt>
    <dgm:pt modelId="{28857650-A472-47F2-AF45-49D845B3BB34}" type="sibTrans" cxnId="{87F86E11-6155-4B5F-90C5-166CB2671636}">
      <dgm:prSet/>
      <dgm:spPr/>
      <dgm:t>
        <a:bodyPr/>
        <a:lstStyle/>
        <a:p>
          <a:endParaRPr lang="es-MX"/>
        </a:p>
      </dgm:t>
    </dgm:pt>
    <dgm:pt modelId="{5E7FC4BD-819A-4AC1-A25A-3409202F27AB}">
      <dgm:prSet phldrT="[Texto]"/>
      <dgm:spPr/>
      <dgm:t>
        <a:bodyPr/>
        <a:lstStyle/>
        <a:p>
          <a:r>
            <a:rPr lang="es-ES_tradnl" b="1" dirty="0" smtClean="0">
              <a:effectLst>
                <a:outerShdw blurRad="38100" dist="38100" dir="2700000" algn="tl">
                  <a:srgbClr val="000000">
                    <a:alpha val="43137"/>
                  </a:srgbClr>
                </a:outerShdw>
              </a:effectLst>
            </a:rPr>
            <a:t>Acondicionamiento</a:t>
          </a:r>
          <a:endParaRPr lang="es-MX" b="1" dirty="0">
            <a:effectLst>
              <a:outerShdw blurRad="38100" dist="38100" dir="2700000" algn="tl">
                <a:srgbClr val="000000">
                  <a:alpha val="43137"/>
                </a:srgbClr>
              </a:outerShdw>
            </a:effectLst>
          </a:endParaRPr>
        </a:p>
      </dgm:t>
    </dgm:pt>
    <dgm:pt modelId="{6E38D858-B2B4-4937-A370-20569EFD7580}" type="parTrans" cxnId="{F7DBFB9A-2F47-4CAA-AAC9-0039448ED69C}">
      <dgm:prSet/>
      <dgm:spPr/>
      <dgm:t>
        <a:bodyPr/>
        <a:lstStyle/>
        <a:p>
          <a:endParaRPr lang="es-MX"/>
        </a:p>
      </dgm:t>
    </dgm:pt>
    <dgm:pt modelId="{B4AAE668-7F38-4D9F-818F-7083ED146E96}" type="sibTrans" cxnId="{F7DBFB9A-2F47-4CAA-AAC9-0039448ED69C}">
      <dgm:prSet/>
      <dgm:spPr/>
      <dgm:t>
        <a:bodyPr/>
        <a:lstStyle/>
        <a:p>
          <a:endParaRPr lang="es-MX"/>
        </a:p>
      </dgm:t>
    </dgm:pt>
    <dgm:pt modelId="{C8BB62C7-4BB1-4433-97F8-7F0769EAAA6D}">
      <dgm:prSet phldrT="[Texto]"/>
      <dgm:spPr/>
      <dgm:t>
        <a:bodyPr/>
        <a:lstStyle/>
        <a:p>
          <a:r>
            <a:rPr lang="es-ES_tradnl" b="1" dirty="0" smtClean="0">
              <a:effectLst>
                <a:outerShdw blurRad="38100" dist="38100" dir="2700000" algn="tl">
                  <a:srgbClr val="000000">
                    <a:alpha val="43137"/>
                  </a:srgbClr>
                </a:outerShdw>
              </a:effectLst>
            </a:rPr>
            <a:t>Temperatura</a:t>
          </a:r>
        </a:p>
        <a:p>
          <a:r>
            <a:rPr lang="es-ES_tradnl" b="1" dirty="0" smtClean="0">
              <a:effectLst>
                <a:outerShdw blurRad="38100" dist="38100" dir="2700000" algn="tl">
                  <a:srgbClr val="000000">
                    <a:alpha val="43137"/>
                  </a:srgbClr>
                </a:outerShdw>
              </a:effectLst>
            </a:rPr>
            <a:t>Enfermedades</a:t>
          </a:r>
        </a:p>
        <a:p>
          <a:r>
            <a:rPr lang="es-ES_tradnl" b="1" dirty="0" smtClean="0">
              <a:effectLst>
                <a:outerShdw blurRad="38100" dist="38100" dir="2700000" algn="tl">
                  <a:srgbClr val="000000">
                    <a:alpha val="43137"/>
                  </a:srgbClr>
                </a:outerShdw>
              </a:effectLst>
            </a:rPr>
            <a:t>Calidad del agua</a:t>
          </a:r>
          <a:endParaRPr lang="es-MX" b="1" dirty="0">
            <a:effectLst>
              <a:outerShdw blurRad="38100" dist="38100" dir="2700000" algn="tl">
                <a:srgbClr val="000000">
                  <a:alpha val="43137"/>
                </a:srgbClr>
              </a:outerShdw>
            </a:effectLst>
          </a:endParaRPr>
        </a:p>
      </dgm:t>
    </dgm:pt>
    <dgm:pt modelId="{DE9C2DA4-BD6C-4AED-97DF-A6E629EE3C4E}" type="parTrans" cxnId="{0B8E89E5-C425-4044-996B-8F41835B9D7D}">
      <dgm:prSet/>
      <dgm:spPr/>
      <dgm:t>
        <a:bodyPr/>
        <a:lstStyle/>
        <a:p>
          <a:endParaRPr lang="es-MX"/>
        </a:p>
      </dgm:t>
    </dgm:pt>
    <dgm:pt modelId="{7408429C-50F1-4FE3-AB54-7E84821310B3}" type="sibTrans" cxnId="{0B8E89E5-C425-4044-996B-8F41835B9D7D}">
      <dgm:prSet/>
      <dgm:spPr/>
      <dgm:t>
        <a:bodyPr/>
        <a:lstStyle/>
        <a:p>
          <a:endParaRPr lang="es-MX"/>
        </a:p>
      </dgm:t>
    </dgm:pt>
    <dgm:pt modelId="{8E72EEAE-CBD9-4A5D-8D7E-74D86FD7CA5C}" type="pres">
      <dgm:prSet presAssocID="{D9A28E00-8594-4D2A-BDED-BFF4F4A42AB7}" presName="Name0" presStyleCnt="0">
        <dgm:presLayoutVars>
          <dgm:chPref val="1"/>
          <dgm:dir val="rev"/>
          <dgm:animOne val="branch"/>
          <dgm:animLvl val="lvl"/>
          <dgm:resizeHandles/>
        </dgm:presLayoutVars>
      </dgm:prSet>
      <dgm:spPr/>
      <dgm:t>
        <a:bodyPr/>
        <a:lstStyle/>
        <a:p>
          <a:endParaRPr lang="es-MX"/>
        </a:p>
      </dgm:t>
    </dgm:pt>
    <dgm:pt modelId="{98D96D76-9C63-4AF5-9FDE-D585E5B5926A}" type="pres">
      <dgm:prSet presAssocID="{5A4F00EF-9227-44DF-BCC0-84304323631A}" presName="vertOne" presStyleCnt="0"/>
      <dgm:spPr/>
    </dgm:pt>
    <dgm:pt modelId="{9635D64E-0543-4035-82F0-B0AD366FD585}" type="pres">
      <dgm:prSet presAssocID="{5A4F00EF-9227-44DF-BCC0-84304323631A}" presName="txOne" presStyleLbl="node0" presStyleIdx="0" presStyleCnt="1">
        <dgm:presLayoutVars>
          <dgm:chPref val="3"/>
        </dgm:presLayoutVars>
      </dgm:prSet>
      <dgm:spPr/>
      <dgm:t>
        <a:bodyPr/>
        <a:lstStyle/>
        <a:p>
          <a:endParaRPr lang="es-MX"/>
        </a:p>
      </dgm:t>
    </dgm:pt>
    <dgm:pt modelId="{72DCE8CD-23E8-4DAC-B853-B763C9057D18}" type="pres">
      <dgm:prSet presAssocID="{5A4F00EF-9227-44DF-BCC0-84304323631A}" presName="parTransOne" presStyleCnt="0"/>
      <dgm:spPr/>
    </dgm:pt>
    <dgm:pt modelId="{51642498-6E21-4E20-A82E-5A175F41FFEC}" type="pres">
      <dgm:prSet presAssocID="{5A4F00EF-9227-44DF-BCC0-84304323631A}" presName="horzOne" presStyleCnt="0"/>
      <dgm:spPr/>
    </dgm:pt>
    <dgm:pt modelId="{A331E7E0-F2A6-4FEA-B018-01FB9B7099D7}" type="pres">
      <dgm:prSet presAssocID="{118F9B42-015E-460E-B6F9-8091FE320454}" presName="vertTwo" presStyleCnt="0"/>
      <dgm:spPr/>
    </dgm:pt>
    <dgm:pt modelId="{1F7BBAF7-D37F-434E-8809-5D74A07CB867}" type="pres">
      <dgm:prSet presAssocID="{118F9B42-015E-460E-B6F9-8091FE320454}" presName="txTwo" presStyleLbl="node2" presStyleIdx="0" presStyleCnt="2">
        <dgm:presLayoutVars>
          <dgm:chPref val="3"/>
        </dgm:presLayoutVars>
      </dgm:prSet>
      <dgm:spPr/>
      <dgm:t>
        <a:bodyPr/>
        <a:lstStyle/>
        <a:p>
          <a:endParaRPr lang="es-MX"/>
        </a:p>
      </dgm:t>
    </dgm:pt>
    <dgm:pt modelId="{98376351-44E0-4E80-A8CB-A84FEA2DBC6B}" type="pres">
      <dgm:prSet presAssocID="{118F9B42-015E-460E-B6F9-8091FE320454}" presName="parTransTwo" presStyleCnt="0"/>
      <dgm:spPr/>
    </dgm:pt>
    <dgm:pt modelId="{CA7FF6C9-1946-491B-8874-43CA5473CDB2}" type="pres">
      <dgm:prSet presAssocID="{118F9B42-015E-460E-B6F9-8091FE320454}" presName="horzTwo" presStyleCnt="0"/>
      <dgm:spPr/>
    </dgm:pt>
    <dgm:pt modelId="{F32C4065-8B6B-4DCD-A9C1-1ACC8335E892}" type="pres">
      <dgm:prSet presAssocID="{58AA186C-037A-4D6A-B345-664516B0157E}" presName="vertThree" presStyleCnt="0"/>
      <dgm:spPr/>
    </dgm:pt>
    <dgm:pt modelId="{7A004A9F-595F-4674-96FF-A169BD74DD60}" type="pres">
      <dgm:prSet presAssocID="{58AA186C-037A-4D6A-B345-664516B0157E}" presName="txThree" presStyleLbl="node3" presStyleIdx="0" presStyleCnt="3">
        <dgm:presLayoutVars>
          <dgm:chPref val="3"/>
        </dgm:presLayoutVars>
      </dgm:prSet>
      <dgm:spPr/>
      <dgm:t>
        <a:bodyPr/>
        <a:lstStyle/>
        <a:p>
          <a:endParaRPr lang="es-MX"/>
        </a:p>
      </dgm:t>
    </dgm:pt>
    <dgm:pt modelId="{F1DA8FAC-16DE-4218-ACBC-FB8380AE23F4}" type="pres">
      <dgm:prSet presAssocID="{58AA186C-037A-4D6A-B345-664516B0157E}" presName="horzThree" presStyleCnt="0"/>
      <dgm:spPr/>
    </dgm:pt>
    <dgm:pt modelId="{8DE64FB6-8583-482F-B089-DFB3E56A2545}" type="pres">
      <dgm:prSet presAssocID="{36D16F04-F944-4587-B519-31CB906B049F}" presName="sibSpaceThree" presStyleCnt="0"/>
      <dgm:spPr/>
    </dgm:pt>
    <dgm:pt modelId="{23BE800F-B155-466C-8ED9-101BDC02BFAB}" type="pres">
      <dgm:prSet presAssocID="{7A8B175C-410E-4CD8-8E82-155B62FCE048}" presName="vertThree" presStyleCnt="0"/>
      <dgm:spPr/>
    </dgm:pt>
    <dgm:pt modelId="{934969A1-7334-498F-84E0-B540393E6EF3}" type="pres">
      <dgm:prSet presAssocID="{7A8B175C-410E-4CD8-8E82-155B62FCE048}" presName="txThree" presStyleLbl="node3" presStyleIdx="1" presStyleCnt="3">
        <dgm:presLayoutVars>
          <dgm:chPref val="3"/>
        </dgm:presLayoutVars>
      </dgm:prSet>
      <dgm:spPr/>
      <dgm:t>
        <a:bodyPr/>
        <a:lstStyle/>
        <a:p>
          <a:endParaRPr lang="es-MX"/>
        </a:p>
      </dgm:t>
    </dgm:pt>
    <dgm:pt modelId="{FEB99586-C53B-4AEA-807F-F88C9673BB23}" type="pres">
      <dgm:prSet presAssocID="{7A8B175C-410E-4CD8-8E82-155B62FCE048}" presName="horzThree" presStyleCnt="0"/>
      <dgm:spPr/>
    </dgm:pt>
    <dgm:pt modelId="{86B1568E-E074-4A0E-8FE0-FBE9020907DC}" type="pres">
      <dgm:prSet presAssocID="{F4552049-F87E-4850-A057-0F2A6FAFEFF8}" presName="sibSpaceTwo" presStyleCnt="0"/>
      <dgm:spPr/>
    </dgm:pt>
    <dgm:pt modelId="{CADE4AAF-C7CA-4877-917F-22A61799E6BE}" type="pres">
      <dgm:prSet presAssocID="{5E7FC4BD-819A-4AC1-A25A-3409202F27AB}" presName="vertTwo" presStyleCnt="0"/>
      <dgm:spPr/>
    </dgm:pt>
    <dgm:pt modelId="{0A25A23F-887D-4DAC-B496-7580C81E8AD8}" type="pres">
      <dgm:prSet presAssocID="{5E7FC4BD-819A-4AC1-A25A-3409202F27AB}" presName="txTwo" presStyleLbl="node2" presStyleIdx="1" presStyleCnt="2">
        <dgm:presLayoutVars>
          <dgm:chPref val="3"/>
        </dgm:presLayoutVars>
      </dgm:prSet>
      <dgm:spPr/>
      <dgm:t>
        <a:bodyPr/>
        <a:lstStyle/>
        <a:p>
          <a:endParaRPr lang="es-MX"/>
        </a:p>
      </dgm:t>
    </dgm:pt>
    <dgm:pt modelId="{A738B5F4-2084-4C87-ABE0-D10CAD331939}" type="pres">
      <dgm:prSet presAssocID="{5E7FC4BD-819A-4AC1-A25A-3409202F27AB}" presName="parTransTwo" presStyleCnt="0"/>
      <dgm:spPr/>
    </dgm:pt>
    <dgm:pt modelId="{196C4160-4A80-466A-AA3E-F80E1228E617}" type="pres">
      <dgm:prSet presAssocID="{5E7FC4BD-819A-4AC1-A25A-3409202F27AB}" presName="horzTwo" presStyleCnt="0"/>
      <dgm:spPr/>
    </dgm:pt>
    <dgm:pt modelId="{FBCB6F91-A0D4-41EF-A471-CA4B176594B4}" type="pres">
      <dgm:prSet presAssocID="{C8BB62C7-4BB1-4433-97F8-7F0769EAAA6D}" presName="vertThree" presStyleCnt="0"/>
      <dgm:spPr/>
    </dgm:pt>
    <dgm:pt modelId="{55B5B1BF-7725-403E-A8C0-6EF136B69146}" type="pres">
      <dgm:prSet presAssocID="{C8BB62C7-4BB1-4433-97F8-7F0769EAAA6D}" presName="txThree" presStyleLbl="node3" presStyleIdx="2" presStyleCnt="3">
        <dgm:presLayoutVars>
          <dgm:chPref val="3"/>
        </dgm:presLayoutVars>
      </dgm:prSet>
      <dgm:spPr/>
      <dgm:t>
        <a:bodyPr/>
        <a:lstStyle/>
        <a:p>
          <a:endParaRPr lang="es-MX"/>
        </a:p>
      </dgm:t>
    </dgm:pt>
    <dgm:pt modelId="{A45B3449-F140-4E3A-8DF3-C25F2A3358BD}" type="pres">
      <dgm:prSet presAssocID="{C8BB62C7-4BB1-4433-97F8-7F0769EAAA6D}" presName="horzThree" presStyleCnt="0"/>
      <dgm:spPr/>
    </dgm:pt>
  </dgm:ptLst>
  <dgm:cxnLst>
    <dgm:cxn modelId="{4F656C3A-34C4-EA4E-A350-C15122D41B87}" type="presOf" srcId="{58AA186C-037A-4D6A-B345-664516B0157E}" destId="{7A004A9F-595F-4674-96FF-A169BD74DD60}" srcOrd="0" destOrd="0" presId="urn:microsoft.com/office/officeart/2005/8/layout/hierarchy4"/>
    <dgm:cxn modelId="{FD605C6A-005F-4F19-88FB-6F4C8B8185F0}" srcId="{118F9B42-015E-460E-B6F9-8091FE320454}" destId="{58AA186C-037A-4D6A-B345-664516B0157E}" srcOrd="0" destOrd="0" parTransId="{7D050E94-1735-4FB6-878C-764B91D11CD3}" sibTransId="{36D16F04-F944-4587-B519-31CB906B049F}"/>
    <dgm:cxn modelId="{0B8E89E5-C425-4044-996B-8F41835B9D7D}" srcId="{5E7FC4BD-819A-4AC1-A25A-3409202F27AB}" destId="{C8BB62C7-4BB1-4433-97F8-7F0769EAAA6D}" srcOrd="0" destOrd="0" parTransId="{DE9C2DA4-BD6C-4AED-97DF-A6E629EE3C4E}" sibTransId="{7408429C-50F1-4FE3-AB54-7E84821310B3}"/>
    <dgm:cxn modelId="{87F86E11-6155-4B5F-90C5-166CB2671636}" srcId="{118F9B42-015E-460E-B6F9-8091FE320454}" destId="{7A8B175C-410E-4CD8-8E82-155B62FCE048}" srcOrd="1" destOrd="0" parTransId="{70410B4D-9498-4DAD-A1A2-F83DC111F737}" sibTransId="{28857650-A472-47F2-AF45-49D845B3BB34}"/>
    <dgm:cxn modelId="{F7DBFB9A-2F47-4CAA-AAC9-0039448ED69C}" srcId="{5A4F00EF-9227-44DF-BCC0-84304323631A}" destId="{5E7FC4BD-819A-4AC1-A25A-3409202F27AB}" srcOrd="1" destOrd="0" parTransId="{6E38D858-B2B4-4937-A370-20569EFD7580}" sibTransId="{B4AAE668-7F38-4D9F-818F-7083ED146E96}"/>
    <dgm:cxn modelId="{B888C3AD-9285-864B-B1B1-0646CC1361EC}" type="presOf" srcId="{118F9B42-015E-460E-B6F9-8091FE320454}" destId="{1F7BBAF7-D37F-434E-8809-5D74A07CB867}" srcOrd="0" destOrd="0" presId="urn:microsoft.com/office/officeart/2005/8/layout/hierarchy4"/>
    <dgm:cxn modelId="{ED55C31F-A9C6-3540-B36B-12D1FE179FBD}" type="presOf" srcId="{5A4F00EF-9227-44DF-BCC0-84304323631A}" destId="{9635D64E-0543-4035-82F0-B0AD366FD585}" srcOrd="0" destOrd="0" presId="urn:microsoft.com/office/officeart/2005/8/layout/hierarchy4"/>
    <dgm:cxn modelId="{00B4DA81-CB34-4744-9D09-67919D0BD695}" type="presOf" srcId="{D9A28E00-8594-4D2A-BDED-BFF4F4A42AB7}" destId="{8E72EEAE-CBD9-4A5D-8D7E-74D86FD7CA5C}" srcOrd="0" destOrd="0" presId="urn:microsoft.com/office/officeart/2005/8/layout/hierarchy4"/>
    <dgm:cxn modelId="{781C3F38-F17A-CB4D-8D21-38C7A4CB40A6}" type="presOf" srcId="{C8BB62C7-4BB1-4433-97F8-7F0769EAAA6D}" destId="{55B5B1BF-7725-403E-A8C0-6EF136B69146}" srcOrd="0" destOrd="0" presId="urn:microsoft.com/office/officeart/2005/8/layout/hierarchy4"/>
    <dgm:cxn modelId="{6B69386E-A810-AE4E-AD35-F04A4E5604AC}" type="presOf" srcId="{7A8B175C-410E-4CD8-8E82-155B62FCE048}" destId="{934969A1-7334-498F-84E0-B540393E6EF3}" srcOrd="0" destOrd="0" presId="urn:microsoft.com/office/officeart/2005/8/layout/hierarchy4"/>
    <dgm:cxn modelId="{D304AA71-0EEC-49C1-8B49-71DD0CD403F0}" srcId="{D9A28E00-8594-4D2A-BDED-BFF4F4A42AB7}" destId="{5A4F00EF-9227-44DF-BCC0-84304323631A}" srcOrd="0" destOrd="0" parTransId="{C661010E-63A7-4306-99B8-4F48730345E0}" sibTransId="{B9D497A7-E9BF-4437-9CE0-C8BAB0C43DF7}"/>
    <dgm:cxn modelId="{1DDEA612-031E-9545-967A-E2BF6149A231}" type="presOf" srcId="{5E7FC4BD-819A-4AC1-A25A-3409202F27AB}" destId="{0A25A23F-887D-4DAC-B496-7580C81E8AD8}" srcOrd="0" destOrd="0" presId="urn:microsoft.com/office/officeart/2005/8/layout/hierarchy4"/>
    <dgm:cxn modelId="{B1EE793C-2B6C-4D13-BED8-165DE7D46A88}" srcId="{5A4F00EF-9227-44DF-BCC0-84304323631A}" destId="{118F9B42-015E-460E-B6F9-8091FE320454}" srcOrd="0" destOrd="0" parTransId="{B69309A2-AEE4-43F5-A13C-DCB2CE54CBBE}" sibTransId="{F4552049-F87E-4850-A057-0F2A6FAFEFF8}"/>
    <dgm:cxn modelId="{A715D338-571A-B643-BCAA-0D24B7EE7C92}" type="presParOf" srcId="{8E72EEAE-CBD9-4A5D-8D7E-74D86FD7CA5C}" destId="{98D96D76-9C63-4AF5-9FDE-D585E5B5926A}" srcOrd="0" destOrd="0" presId="urn:microsoft.com/office/officeart/2005/8/layout/hierarchy4"/>
    <dgm:cxn modelId="{381341CE-155B-B146-8DC4-9156E5E250F0}" type="presParOf" srcId="{98D96D76-9C63-4AF5-9FDE-D585E5B5926A}" destId="{9635D64E-0543-4035-82F0-B0AD366FD585}" srcOrd="0" destOrd="0" presId="urn:microsoft.com/office/officeart/2005/8/layout/hierarchy4"/>
    <dgm:cxn modelId="{A5D9AD17-7E3B-D846-A594-BC85CB4089CA}" type="presParOf" srcId="{98D96D76-9C63-4AF5-9FDE-D585E5B5926A}" destId="{72DCE8CD-23E8-4DAC-B853-B763C9057D18}" srcOrd="1" destOrd="0" presId="urn:microsoft.com/office/officeart/2005/8/layout/hierarchy4"/>
    <dgm:cxn modelId="{CF089450-309C-554B-8095-63DB8A381B58}" type="presParOf" srcId="{98D96D76-9C63-4AF5-9FDE-D585E5B5926A}" destId="{51642498-6E21-4E20-A82E-5A175F41FFEC}" srcOrd="2" destOrd="0" presId="urn:microsoft.com/office/officeart/2005/8/layout/hierarchy4"/>
    <dgm:cxn modelId="{40CED38A-6000-EC4E-B6F1-C7AF4A8F7579}" type="presParOf" srcId="{51642498-6E21-4E20-A82E-5A175F41FFEC}" destId="{A331E7E0-F2A6-4FEA-B018-01FB9B7099D7}" srcOrd="0" destOrd="0" presId="urn:microsoft.com/office/officeart/2005/8/layout/hierarchy4"/>
    <dgm:cxn modelId="{6CE21841-0744-E040-A773-3292A2300295}" type="presParOf" srcId="{A331E7E0-F2A6-4FEA-B018-01FB9B7099D7}" destId="{1F7BBAF7-D37F-434E-8809-5D74A07CB867}" srcOrd="0" destOrd="0" presId="urn:microsoft.com/office/officeart/2005/8/layout/hierarchy4"/>
    <dgm:cxn modelId="{9A95AA57-14DC-5B44-A6FA-1167AF6846DB}" type="presParOf" srcId="{A331E7E0-F2A6-4FEA-B018-01FB9B7099D7}" destId="{98376351-44E0-4E80-A8CB-A84FEA2DBC6B}" srcOrd="1" destOrd="0" presId="urn:microsoft.com/office/officeart/2005/8/layout/hierarchy4"/>
    <dgm:cxn modelId="{6C8B1EBB-AAD5-6A48-BE3E-94476746F5C6}" type="presParOf" srcId="{A331E7E0-F2A6-4FEA-B018-01FB9B7099D7}" destId="{CA7FF6C9-1946-491B-8874-43CA5473CDB2}" srcOrd="2" destOrd="0" presId="urn:microsoft.com/office/officeart/2005/8/layout/hierarchy4"/>
    <dgm:cxn modelId="{3DE0134E-C510-1042-95BF-6198DB9E40F9}" type="presParOf" srcId="{CA7FF6C9-1946-491B-8874-43CA5473CDB2}" destId="{F32C4065-8B6B-4DCD-A9C1-1ACC8335E892}" srcOrd="0" destOrd="0" presId="urn:microsoft.com/office/officeart/2005/8/layout/hierarchy4"/>
    <dgm:cxn modelId="{50642A63-BB08-8C49-A47A-892B718AF091}" type="presParOf" srcId="{F32C4065-8B6B-4DCD-A9C1-1ACC8335E892}" destId="{7A004A9F-595F-4674-96FF-A169BD74DD60}" srcOrd="0" destOrd="0" presId="urn:microsoft.com/office/officeart/2005/8/layout/hierarchy4"/>
    <dgm:cxn modelId="{F379A862-1D7D-CE4B-9E45-3EC95DB7244D}" type="presParOf" srcId="{F32C4065-8B6B-4DCD-A9C1-1ACC8335E892}" destId="{F1DA8FAC-16DE-4218-ACBC-FB8380AE23F4}" srcOrd="1" destOrd="0" presId="urn:microsoft.com/office/officeart/2005/8/layout/hierarchy4"/>
    <dgm:cxn modelId="{4F849317-1C23-254B-B091-627D5912AB3C}" type="presParOf" srcId="{CA7FF6C9-1946-491B-8874-43CA5473CDB2}" destId="{8DE64FB6-8583-482F-B089-DFB3E56A2545}" srcOrd="1" destOrd="0" presId="urn:microsoft.com/office/officeart/2005/8/layout/hierarchy4"/>
    <dgm:cxn modelId="{810F53B9-0B77-9041-99F3-8AD097459833}" type="presParOf" srcId="{CA7FF6C9-1946-491B-8874-43CA5473CDB2}" destId="{23BE800F-B155-466C-8ED9-101BDC02BFAB}" srcOrd="2" destOrd="0" presId="urn:microsoft.com/office/officeart/2005/8/layout/hierarchy4"/>
    <dgm:cxn modelId="{B795420D-E9EA-024E-9248-7B02F12C4934}" type="presParOf" srcId="{23BE800F-B155-466C-8ED9-101BDC02BFAB}" destId="{934969A1-7334-498F-84E0-B540393E6EF3}" srcOrd="0" destOrd="0" presId="urn:microsoft.com/office/officeart/2005/8/layout/hierarchy4"/>
    <dgm:cxn modelId="{B2CABDE3-295C-9A47-9CA9-D3965BDD4007}" type="presParOf" srcId="{23BE800F-B155-466C-8ED9-101BDC02BFAB}" destId="{FEB99586-C53B-4AEA-807F-F88C9673BB23}" srcOrd="1" destOrd="0" presId="urn:microsoft.com/office/officeart/2005/8/layout/hierarchy4"/>
    <dgm:cxn modelId="{4232E5E3-1EF5-1A4E-95C8-39F08D9928E1}" type="presParOf" srcId="{51642498-6E21-4E20-A82E-5A175F41FFEC}" destId="{86B1568E-E074-4A0E-8FE0-FBE9020907DC}" srcOrd="1" destOrd="0" presId="urn:microsoft.com/office/officeart/2005/8/layout/hierarchy4"/>
    <dgm:cxn modelId="{B21E8443-8DD7-FD43-8C24-C840BB2E5A45}" type="presParOf" srcId="{51642498-6E21-4E20-A82E-5A175F41FFEC}" destId="{CADE4AAF-C7CA-4877-917F-22A61799E6BE}" srcOrd="2" destOrd="0" presId="urn:microsoft.com/office/officeart/2005/8/layout/hierarchy4"/>
    <dgm:cxn modelId="{F1355DAE-CD87-8B45-989F-2DA8386BB7FB}" type="presParOf" srcId="{CADE4AAF-C7CA-4877-917F-22A61799E6BE}" destId="{0A25A23F-887D-4DAC-B496-7580C81E8AD8}" srcOrd="0" destOrd="0" presId="urn:microsoft.com/office/officeart/2005/8/layout/hierarchy4"/>
    <dgm:cxn modelId="{EA29547B-1B44-E141-8066-F05DEC3A0E5E}" type="presParOf" srcId="{CADE4AAF-C7CA-4877-917F-22A61799E6BE}" destId="{A738B5F4-2084-4C87-ABE0-D10CAD331939}" srcOrd="1" destOrd="0" presId="urn:microsoft.com/office/officeart/2005/8/layout/hierarchy4"/>
    <dgm:cxn modelId="{2B7F4988-0EDF-A44D-BC53-42E20D184EED}" type="presParOf" srcId="{CADE4AAF-C7CA-4877-917F-22A61799E6BE}" destId="{196C4160-4A80-466A-AA3E-F80E1228E617}" srcOrd="2" destOrd="0" presId="urn:microsoft.com/office/officeart/2005/8/layout/hierarchy4"/>
    <dgm:cxn modelId="{3B0C16E3-4E9C-C048-B12E-124ADD1EF6BF}" type="presParOf" srcId="{196C4160-4A80-466A-AA3E-F80E1228E617}" destId="{FBCB6F91-A0D4-41EF-A471-CA4B176594B4}" srcOrd="0" destOrd="0" presId="urn:microsoft.com/office/officeart/2005/8/layout/hierarchy4"/>
    <dgm:cxn modelId="{8BC5A084-C54A-4848-935C-2CE97C42FCDA}" type="presParOf" srcId="{FBCB6F91-A0D4-41EF-A471-CA4B176594B4}" destId="{55B5B1BF-7725-403E-A8C0-6EF136B69146}" srcOrd="0" destOrd="0" presId="urn:microsoft.com/office/officeart/2005/8/layout/hierarchy4"/>
    <dgm:cxn modelId="{FC086E17-EF3F-814D-8777-8A7DC431529C}" type="presParOf" srcId="{FBCB6F91-A0D4-41EF-A471-CA4B176594B4}" destId="{A45B3449-F140-4E3A-8DF3-C25F2A3358BD}"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CD47EA5-65E8-4A75-A3C2-FF7BD0D42907}" type="doc">
      <dgm:prSet loTypeId="urn:microsoft.com/office/officeart/2005/8/layout/target3" loCatId="list" qsTypeId="urn:microsoft.com/office/officeart/2005/8/quickstyle/3d2" qsCatId="3D" csTypeId="urn:microsoft.com/office/officeart/2005/8/colors/accent1_2" csCatId="accent1" phldr="1"/>
      <dgm:spPr/>
      <dgm:t>
        <a:bodyPr/>
        <a:lstStyle/>
        <a:p>
          <a:endParaRPr lang="es-MX"/>
        </a:p>
      </dgm:t>
    </dgm:pt>
    <dgm:pt modelId="{6CEB7AB1-9A97-4C2F-B139-4AF394A34B74}">
      <dgm:prSet phldrT="[Texto]"/>
      <dgm:spPr/>
      <dgm:t>
        <a:bodyPr/>
        <a:lstStyle/>
        <a:p>
          <a:r>
            <a:rPr lang="es-ES_tradnl" dirty="0" smtClean="0"/>
            <a:t>Estrés suave</a:t>
          </a:r>
          <a:endParaRPr lang="es-MX" dirty="0"/>
        </a:p>
      </dgm:t>
    </dgm:pt>
    <dgm:pt modelId="{AEF2AC92-C58C-4B8E-9F30-BAE5CE2B0A45}" type="parTrans" cxnId="{261E2FC6-F80C-4F42-B65F-1A698617180E}">
      <dgm:prSet/>
      <dgm:spPr/>
      <dgm:t>
        <a:bodyPr/>
        <a:lstStyle/>
        <a:p>
          <a:endParaRPr lang="es-MX"/>
        </a:p>
      </dgm:t>
    </dgm:pt>
    <dgm:pt modelId="{A946DE26-9E33-4835-87C7-437628A3088B}" type="sibTrans" cxnId="{261E2FC6-F80C-4F42-B65F-1A698617180E}">
      <dgm:prSet/>
      <dgm:spPr/>
      <dgm:t>
        <a:bodyPr/>
        <a:lstStyle/>
        <a:p>
          <a:endParaRPr lang="es-MX"/>
        </a:p>
      </dgm:t>
    </dgm:pt>
    <dgm:pt modelId="{5B9469ED-B089-4645-93EB-C2F99E72CD87}">
      <dgm:prSet phldrT="[Texto]"/>
      <dgm:spPr/>
      <dgm:t>
        <a:bodyPr/>
        <a:lstStyle/>
        <a:p>
          <a:r>
            <a:rPr lang="es-ES_tradnl" dirty="0" smtClean="0"/>
            <a:t>Manipulación hormonal</a:t>
          </a:r>
          <a:endParaRPr lang="es-MX" dirty="0"/>
        </a:p>
      </dgm:t>
    </dgm:pt>
    <dgm:pt modelId="{F82B0AF8-E396-4BBB-BD55-5A66C523B90B}" type="parTrans" cxnId="{34B278FF-D71C-4398-A5C6-D8FCE7B2AEC3}">
      <dgm:prSet/>
      <dgm:spPr/>
      <dgm:t>
        <a:bodyPr/>
        <a:lstStyle/>
        <a:p>
          <a:endParaRPr lang="es-MX"/>
        </a:p>
      </dgm:t>
    </dgm:pt>
    <dgm:pt modelId="{27F49BE7-AD0B-4ACD-A1E7-38C5AB90AC26}" type="sibTrans" cxnId="{34B278FF-D71C-4398-A5C6-D8FCE7B2AEC3}">
      <dgm:prSet/>
      <dgm:spPr/>
      <dgm:t>
        <a:bodyPr/>
        <a:lstStyle/>
        <a:p>
          <a:endParaRPr lang="es-MX"/>
        </a:p>
      </dgm:t>
    </dgm:pt>
    <dgm:pt modelId="{3C152BAF-B88D-43E2-8CDE-41FBA06D86E6}">
      <dgm:prSet phldrT="[Texto]"/>
      <dgm:spPr/>
      <dgm:t>
        <a:bodyPr/>
        <a:lstStyle/>
        <a:p>
          <a:r>
            <a:rPr lang="es-ES_tradnl" dirty="0" smtClean="0"/>
            <a:t>Transferencia de gametos</a:t>
          </a:r>
          <a:endParaRPr lang="es-MX" dirty="0"/>
        </a:p>
      </dgm:t>
    </dgm:pt>
    <dgm:pt modelId="{97501A05-061B-46D1-87C0-56E74B0468A3}" type="parTrans" cxnId="{60985A77-B934-46C5-B28A-AA059C945416}">
      <dgm:prSet/>
      <dgm:spPr/>
      <dgm:t>
        <a:bodyPr/>
        <a:lstStyle/>
        <a:p>
          <a:endParaRPr lang="es-MX"/>
        </a:p>
      </dgm:t>
    </dgm:pt>
    <dgm:pt modelId="{C61FFF45-6EDC-4EA8-BEBF-79F998B5A65A}" type="sibTrans" cxnId="{60985A77-B934-46C5-B28A-AA059C945416}">
      <dgm:prSet/>
      <dgm:spPr/>
      <dgm:t>
        <a:bodyPr/>
        <a:lstStyle/>
        <a:p>
          <a:endParaRPr lang="es-MX"/>
        </a:p>
      </dgm:t>
    </dgm:pt>
    <dgm:pt modelId="{5AD282CA-BAE1-4298-9792-613EBCB06CF6}">
      <dgm:prSet/>
      <dgm:spPr/>
      <dgm:t>
        <a:bodyPr/>
        <a:lstStyle/>
        <a:p>
          <a:r>
            <a:rPr lang="es-ES_tradnl" dirty="0" smtClean="0"/>
            <a:t>Extracción de gónadas</a:t>
          </a:r>
          <a:endParaRPr lang="es-MX" dirty="0"/>
        </a:p>
      </dgm:t>
    </dgm:pt>
    <dgm:pt modelId="{8120F601-B796-46AB-813A-93D1AF45F6B6}" type="parTrans" cxnId="{247A6786-0E6E-4FFE-9250-7821FE9F1797}">
      <dgm:prSet/>
      <dgm:spPr/>
      <dgm:t>
        <a:bodyPr/>
        <a:lstStyle/>
        <a:p>
          <a:endParaRPr lang="es-MX"/>
        </a:p>
      </dgm:t>
    </dgm:pt>
    <dgm:pt modelId="{B8EE0561-E23D-4439-AE35-615B6425FE77}" type="sibTrans" cxnId="{247A6786-0E6E-4FFE-9250-7821FE9F1797}">
      <dgm:prSet/>
      <dgm:spPr/>
      <dgm:t>
        <a:bodyPr/>
        <a:lstStyle/>
        <a:p>
          <a:endParaRPr lang="es-MX"/>
        </a:p>
      </dgm:t>
    </dgm:pt>
    <dgm:pt modelId="{C02A3DB9-AE9A-44ED-AA08-ABC1560917A2}">
      <dgm:prSet/>
      <dgm:spPr/>
      <dgm:t>
        <a:bodyPr/>
        <a:lstStyle/>
        <a:p>
          <a:r>
            <a:rPr lang="es-ES_tradnl" dirty="0" smtClean="0"/>
            <a:t>Neurotransmisores</a:t>
          </a:r>
          <a:endParaRPr lang="es-MX" dirty="0"/>
        </a:p>
      </dgm:t>
    </dgm:pt>
    <dgm:pt modelId="{D7669194-16AC-4D93-BE63-1841DB08C2B3}" type="parTrans" cxnId="{C854A26F-6B8C-4BC8-9A3F-45D957BEFA66}">
      <dgm:prSet/>
      <dgm:spPr/>
      <dgm:t>
        <a:bodyPr/>
        <a:lstStyle/>
        <a:p>
          <a:endParaRPr lang="es-MX"/>
        </a:p>
      </dgm:t>
    </dgm:pt>
    <dgm:pt modelId="{B9FB829F-FEA6-4456-B150-FC83E53F993D}" type="sibTrans" cxnId="{C854A26F-6B8C-4BC8-9A3F-45D957BEFA66}">
      <dgm:prSet/>
      <dgm:spPr/>
      <dgm:t>
        <a:bodyPr/>
        <a:lstStyle/>
        <a:p>
          <a:endParaRPr lang="es-MX"/>
        </a:p>
      </dgm:t>
    </dgm:pt>
    <dgm:pt modelId="{713D191B-7E28-489D-8851-AB49798A2979}" type="pres">
      <dgm:prSet presAssocID="{2CD47EA5-65E8-4A75-A3C2-FF7BD0D42907}" presName="Name0" presStyleCnt="0">
        <dgm:presLayoutVars>
          <dgm:chMax val="7"/>
          <dgm:dir/>
          <dgm:animLvl val="lvl"/>
          <dgm:resizeHandles val="exact"/>
        </dgm:presLayoutVars>
      </dgm:prSet>
      <dgm:spPr/>
      <dgm:t>
        <a:bodyPr/>
        <a:lstStyle/>
        <a:p>
          <a:endParaRPr lang="es-MX"/>
        </a:p>
      </dgm:t>
    </dgm:pt>
    <dgm:pt modelId="{98622C8B-6376-403D-8188-8D8EF57CA637}" type="pres">
      <dgm:prSet presAssocID="{6CEB7AB1-9A97-4C2F-B139-4AF394A34B74}" presName="circle1" presStyleLbl="node1" presStyleIdx="0" presStyleCnt="5"/>
      <dgm:spPr>
        <a:solidFill>
          <a:srgbClr val="C00000"/>
        </a:solidFill>
      </dgm:spPr>
    </dgm:pt>
    <dgm:pt modelId="{7E27CEFB-329C-475E-BC50-1496BD478BD4}" type="pres">
      <dgm:prSet presAssocID="{6CEB7AB1-9A97-4C2F-B139-4AF394A34B74}" presName="space" presStyleCnt="0"/>
      <dgm:spPr/>
    </dgm:pt>
    <dgm:pt modelId="{F8965521-254C-46F0-8A33-2586317D8897}" type="pres">
      <dgm:prSet presAssocID="{6CEB7AB1-9A97-4C2F-B139-4AF394A34B74}" presName="rect1" presStyleLbl="alignAcc1" presStyleIdx="0" presStyleCnt="5" custLinFactNeighborX="49330" custLinFactNeighborY="23226"/>
      <dgm:spPr/>
      <dgm:t>
        <a:bodyPr/>
        <a:lstStyle/>
        <a:p>
          <a:endParaRPr lang="es-MX"/>
        </a:p>
      </dgm:t>
    </dgm:pt>
    <dgm:pt modelId="{ABEEFDDC-7861-49DB-9CC2-E8814C58BE48}" type="pres">
      <dgm:prSet presAssocID="{5B9469ED-B089-4645-93EB-C2F99E72CD87}" presName="vertSpace2" presStyleLbl="node1" presStyleIdx="0" presStyleCnt="5"/>
      <dgm:spPr/>
    </dgm:pt>
    <dgm:pt modelId="{A31297AB-9F6C-4AE9-9C8B-733D89F73472}" type="pres">
      <dgm:prSet presAssocID="{5B9469ED-B089-4645-93EB-C2F99E72CD87}" presName="circle2" presStyleLbl="node1" presStyleIdx="1" presStyleCnt="5"/>
      <dgm:spPr>
        <a:solidFill>
          <a:srgbClr val="FFC000"/>
        </a:solidFill>
      </dgm:spPr>
    </dgm:pt>
    <dgm:pt modelId="{C875108E-F531-404A-A375-92E83EB4CAF6}" type="pres">
      <dgm:prSet presAssocID="{5B9469ED-B089-4645-93EB-C2F99E72CD87}" presName="rect2" presStyleLbl="alignAcc1" presStyleIdx="1" presStyleCnt="5"/>
      <dgm:spPr/>
      <dgm:t>
        <a:bodyPr/>
        <a:lstStyle/>
        <a:p>
          <a:endParaRPr lang="es-MX"/>
        </a:p>
      </dgm:t>
    </dgm:pt>
    <dgm:pt modelId="{FF248356-1C28-4AEC-BF36-9B093616EC66}" type="pres">
      <dgm:prSet presAssocID="{3C152BAF-B88D-43E2-8CDE-41FBA06D86E6}" presName="vertSpace3" presStyleLbl="node1" presStyleIdx="1" presStyleCnt="5"/>
      <dgm:spPr/>
    </dgm:pt>
    <dgm:pt modelId="{2C5CD139-3D0F-420B-8612-9916AF43F8DE}" type="pres">
      <dgm:prSet presAssocID="{3C152BAF-B88D-43E2-8CDE-41FBA06D86E6}" presName="circle3" presStyleLbl="node1" presStyleIdx="2" presStyleCnt="5"/>
      <dgm:spPr>
        <a:solidFill>
          <a:srgbClr val="00B050"/>
        </a:solidFill>
      </dgm:spPr>
    </dgm:pt>
    <dgm:pt modelId="{A415B9CF-F228-4A17-AF43-DE173B3D613D}" type="pres">
      <dgm:prSet presAssocID="{3C152BAF-B88D-43E2-8CDE-41FBA06D86E6}" presName="rect3" presStyleLbl="alignAcc1" presStyleIdx="2" presStyleCnt="5"/>
      <dgm:spPr/>
      <dgm:t>
        <a:bodyPr/>
        <a:lstStyle/>
        <a:p>
          <a:endParaRPr lang="es-MX"/>
        </a:p>
      </dgm:t>
    </dgm:pt>
    <dgm:pt modelId="{01070CEC-2B42-4467-A53A-8237AB938BF0}" type="pres">
      <dgm:prSet presAssocID="{5AD282CA-BAE1-4298-9792-613EBCB06CF6}" presName="vertSpace4" presStyleLbl="node1" presStyleIdx="2" presStyleCnt="5"/>
      <dgm:spPr/>
    </dgm:pt>
    <dgm:pt modelId="{32777773-64E8-426F-B8AB-FCD70DD1E11C}" type="pres">
      <dgm:prSet presAssocID="{5AD282CA-BAE1-4298-9792-613EBCB06CF6}" presName="circle4" presStyleLbl="node1" presStyleIdx="3" presStyleCnt="5"/>
      <dgm:spPr>
        <a:solidFill>
          <a:srgbClr val="92D050"/>
        </a:solidFill>
      </dgm:spPr>
    </dgm:pt>
    <dgm:pt modelId="{C813B6AE-C83D-45F6-BDFE-744490F58679}" type="pres">
      <dgm:prSet presAssocID="{5AD282CA-BAE1-4298-9792-613EBCB06CF6}" presName="rect4" presStyleLbl="alignAcc1" presStyleIdx="3" presStyleCnt="5"/>
      <dgm:spPr/>
      <dgm:t>
        <a:bodyPr/>
        <a:lstStyle/>
        <a:p>
          <a:endParaRPr lang="es-MX"/>
        </a:p>
      </dgm:t>
    </dgm:pt>
    <dgm:pt modelId="{1332CD3A-9718-48AA-98AE-01E86CE5326A}" type="pres">
      <dgm:prSet presAssocID="{C02A3DB9-AE9A-44ED-AA08-ABC1560917A2}" presName="vertSpace5" presStyleLbl="node1" presStyleIdx="3" presStyleCnt="5"/>
      <dgm:spPr/>
    </dgm:pt>
    <dgm:pt modelId="{4CC75B47-BF3A-4735-B17E-E4BB9E681ED4}" type="pres">
      <dgm:prSet presAssocID="{C02A3DB9-AE9A-44ED-AA08-ABC1560917A2}" presName="circle5" presStyleLbl="node1" presStyleIdx="4" presStyleCnt="5"/>
      <dgm:spPr>
        <a:solidFill>
          <a:schemeClr val="bg2"/>
        </a:solidFill>
      </dgm:spPr>
    </dgm:pt>
    <dgm:pt modelId="{D1EDB2E7-E0EA-43F9-8386-EF582EEE3DC7}" type="pres">
      <dgm:prSet presAssocID="{C02A3DB9-AE9A-44ED-AA08-ABC1560917A2}" presName="rect5" presStyleLbl="alignAcc1" presStyleIdx="4" presStyleCnt="5"/>
      <dgm:spPr/>
      <dgm:t>
        <a:bodyPr/>
        <a:lstStyle/>
        <a:p>
          <a:endParaRPr lang="es-MX"/>
        </a:p>
      </dgm:t>
    </dgm:pt>
    <dgm:pt modelId="{76B1682F-5426-497D-8908-CF7E6EF3F725}" type="pres">
      <dgm:prSet presAssocID="{6CEB7AB1-9A97-4C2F-B139-4AF394A34B74}" presName="rect1ParTxNoCh" presStyleLbl="alignAcc1" presStyleIdx="4" presStyleCnt="5">
        <dgm:presLayoutVars>
          <dgm:chMax val="1"/>
          <dgm:bulletEnabled val="1"/>
        </dgm:presLayoutVars>
      </dgm:prSet>
      <dgm:spPr/>
      <dgm:t>
        <a:bodyPr/>
        <a:lstStyle/>
        <a:p>
          <a:endParaRPr lang="es-MX"/>
        </a:p>
      </dgm:t>
    </dgm:pt>
    <dgm:pt modelId="{7172A874-A851-4EA3-9E4E-9BE64B80D150}" type="pres">
      <dgm:prSet presAssocID="{5B9469ED-B089-4645-93EB-C2F99E72CD87}" presName="rect2ParTxNoCh" presStyleLbl="alignAcc1" presStyleIdx="4" presStyleCnt="5">
        <dgm:presLayoutVars>
          <dgm:chMax val="1"/>
          <dgm:bulletEnabled val="1"/>
        </dgm:presLayoutVars>
      </dgm:prSet>
      <dgm:spPr/>
      <dgm:t>
        <a:bodyPr/>
        <a:lstStyle/>
        <a:p>
          <a:endParaRPr lang="es-MX"/>
        </a:p>
      </dgm:t>
    </dgm:pt>
    <dgm:pt modelId="{1B354428-7FAC-4EF1-A664-49AE6166AEC1}" type="pres">
      <dgm:prSet presAssocID="{3C152BAF-B88D-43E2-8CDE-41FBA06D86E6}" presName="rect3ParTxNoCh" presStyleLbl="alignAcc1" presStyleIdx="4" presStyleCnt="5">
        <dgm:presLayoutVars>
          <dgm:chMax val="1"/>
          <dgm:bulletEnabled val="1"/>
        </dgm:presLayoutVars>
      </dgm:prSet>
      <dgm:spPr/>
      <dgm:t>
        <a:bodyPr/>
        <a:lstStyle/>
        <a:p>
          <a:endParaRPr lang="es-MX"/>
        </a:p>
      </dgm:t>
    </dgm:pt>
    <dgm:pt modelId="{B6423A8B-BB85-4406-8CD0-25382D70D278}" type="pres">
      <dgm:prSet presAssocID="{5AD282CA-BAE1-4298-9792-613EBCB06CF6}" presName="rect4ParTxNoCh" presStyleLbl="alignAcc1" presStyleIdx="4" presStyleCnt="5">
        <dgm:presLayoutVars>
          <dgm:chMax val="1"/>
          <dgm:bulletEnabled val="1"/>
        </dgm:presLayoutVars>
      </dgm:prSet>
      <dgm:spPr/>
      <dgm:t>
        <a:bodyPr/>
        <a:lstStyle/>
        <a:p>
          <a:endParaRPr lang="es-MX"/>
        </a:p>
      </dgm:t>
    </dgm:pt>
    <dgm:pt modelId="{B2355B69-F27E-4460-8A7A-16A656DAEFA7}" type="pres">
      <dgm:prSet presAssocID="{C02A3DB9-AE9A-44ED-AA08-ABC1560917A2}" presName="rect5ParTxNoCh" presStyleLbl="alignAcc1" presStyleIdx="4" presStyleCnt="5">
        <dgm:presLayoutVars>
          <dgm:chMax val="1"/>
          <dgm:bulletEnabled val="1"/>
        </dgm:presLayoutVars>
      </dgm:prSet>
      <dgm:spPr/>
      <dgm:t>
        <a:bodyPr/>
        <a:lstStyle/>
        <a:p>
          <a:endParaRPr lang="es-MX"/>
        </a:p>
      </dgm:t>
    </dgm:pt>
  </dgm:ptLst>
  <dgm:cxnLst>
    <dgm:cxn modelId="{1A59A332-8A9E-6C45-A411-3C3CEE6A1118}" type="presOf" srcId="{3C152BAF-B88D-43E2-8CDE-41FBA06D86E6}" destId="{1B354428-7FAC-4EF1-A664-49AE6166AEC1}" srcOrd="1" destOrd="0" presId="urn:microsoft.com/office/officeart/2005/8/layout/target3"/>
    <dgm:cxn modelId="{F36F305E-28EE-CB44-BB2A-84BDB934A8C0}" type="presOf" srcId="{2CD47EA5-65E8-4A75-A3C2-FF7BD0D42907}" destId="{713D191B-7E28-489D-8851-AB49798A2979}" srcOrd="0" destOrd="0" presId="urn:microsoft.com/office/officeart/2005/8/layout/target3"/>
    <dgm:cxn modelId="{211756DC-9342-8E49-B948-7F0943F387C3}" type="presOf" srcId="{5AD282CA-BAE1-4298-9792-613EBCB06CF6}" destId="{C813B6AE-C83D-45F6-BDFE-744490F58679}" srcOrd="0" destOrd="0" presId="urn:microsoft.com/office/officeart/2005/8/layout/target3"/>
    <dgm:cxn modelId="{261E2FC6-F80C-4F42-B65F-1A698617180E}" srcId="{2CD47EA5-65E8-4A75-A3C2-FF7BD0D42907}" destId="{6CEB7AB1-9A97-4C2F-B139-4AF394A34B74}" srcOrd="0" destOrd="0" parTransId="{AEF2AC92-C58C-4B8E-9F30-BAE5CE2B0A45}" sibTransId="{A946DE26-9E33-4835-87C7-437628A3088B}"/>
    <dgm:cxn modelId="{4CA9D18F-C7D5-0F40-8F8C-763A5B336BAD}" type="presOf" srcId="{5B9469ED-B089-4645-93EB-C2F99E72CD87}" destId="{7172A874-A851-4EA3-9E4E-9BE64B80D150}" srcOrd="1" destOrd="0" presId="urn:microsoft.com/office/officeart/2005/8/layout/target3"/>
    <dgm:cxn modelId="{8B492909-7A6B-FE42-A652-69D701FEA4E8}" type="presOf" srcId="{C02A3DB9-AE9A-44ED-AA08-ABC1560917A2}" destId="{B2355B69-F27E-4460-8A7A-16A656DAEFA7}" srcOrd="1" destOrd="0" presId="urn:microsoft.com/office/officeart/2005/8/layout/target3"/>
    <dgm:cxn modelId="{34B278FF-D71C-4398-A5C6-D8FCE7B2AEC3}" srcId="{2CD47EA5-65E8-4A75-A3C2-FF7BD0D42907}" destId="{5B9469ED-B089-4645-93EB-C2F99E72CD87}" srcOrd="1" destOrd="0" parTransId="{F82B0AF8-E396-4BBB-BD55-5A66C523B90B}" sibTransId="{27F49BE7-AD0B-4ACD-A1E7-38C5AB90AC26}"/>
    <dgm:cxn modelId="{D6878A03-EED3-434C-BCEE-7E3CE2637485}" type="presOf" srcId="{6CEB7AB1-9A97-4C2F-B139-4AF394A34B74}" destId="{F8965521-254C-46F0-8A33-2586317D8897}" srcOrd="0" destOrd="0" presId="urn:microsoft.com/office/officeart/2005/8/layout/target3"/>
    <dgm:cxn modelId="{947C96C6-DDF5-6245-950E-D56FB11CBD4C}" type="presOf" srcId="{5AD282CA-BAE1-4298-9792-613EBCB06CF6}" destId="{B6423A8B-BB85-4406-8CD0-25382D70D278}" srcOrd="1" destOrd="0" presId="urn:microsoft.com/office/officeart/2005/8/layout/target3"/>
    <dgm:cxn modelId="{C854A26F-6B8C-4BC8-9A3F-45D957BEFA66}" srcId="{2CD47EA5-65E8-4A75-A3C2-FF7BD0D42907}" destId="{C02A3DB9-AE9A-44ED-AA08-ABC1560917A2}" srcOrd="4" destOrd="0" parTransId="{D7669194-16AC-4D93-BE63-1841DB08C2B3}" sibTransId="{B9FB829F-FEA6-4456-B150-FC83E53F993D}"/>
    <dgm:cxn modelId="{E536EA8A-7BFD-234F-9A78-CE935D5A23A3}" type="presOf" srcId="{6CEB7AB1-9A97-4C2F-B139-4AF394A34B74}" destId="{76B1682F-5426-497D-8908-CF7E6EF3F725}" srcOrd="1" destOrd="0" presId="urn:microsoft.com/office/officeart/2005/8/layout/target3"/>
    <dgm:cxn modelId="{F649C0F4-2DA5-3944-BA4A-6A652C1EA0FF}" type="presOf" srcId="{C02A3DB9-AE9A-44ED-AA08-ABC1560917A2}" destId="{D1EDB2E7-E0EA-43F9-8386-EF582EEE3DC7}" srcOrd="0" destOrd="0" presId="urn:microsoft.com/office/officeart/2005/8/layout/target3"/>
    <dgm:cxn modelId="{8C7E32EA-68A8-2D4C-AA0B-A65CDA6FAC30}" type="presOf" srcId="{3C152BAF-B88D-43E2-8CDE-41FBA06D86E6}" destId="{A415B9CF-F228-4A17-AF43-DE173B3D613D}" srcOrd="0" destOrd="0" presId="urn:microsoft.com/office/officeart/2005/8/layout/target3"/>
    <dgm:cxn modelId="{60985A77-B934-46C5-B28A-AA059C945416}" srcId="{2CD47EA5-65E8-4A75-A3C2-FF7BD0D42907}" destId="{3C152BAF-B88D-43E2-8CDE-41FBA06D86E6}" srcOrd="2" destOrd="0" parTransId="{97501A05-061B-46D1-87C0-56E74B0468A3}" sibTransId="{C61FFF45-6EDC-4EA8-BEBF-79F998B5A65A}"/>
    <dgm:cxn modelId="{9A9F3A3E-6F38-AD49-9DA5-32F14F61B0C8}" type="presOf" srcId="{5B9469ED-B089-4645-93EB-C2F99E72CD87}" destId="{C875108E-F531-404A-A375-92E83EB4CAF6}" srcOrd="0" destOrd="0" presId="urn:microsoft.com/office/officeart/2005/8/layout/target3"/>
    <dgm:cxn modelId="{247A6786-0E6E-4FFE-9250-7821FE9F1797}" srcId="{2CD47EA5-65E8-4A75-A3C2-FF7BD0D42907}" destId="{5AD282CA-BAE1-4298-9792-613EBCB06CF6}" srcOrd="3" destOrd="0" parTransId="{8120F601-B796-46AB-813A-93D1AF45F6B6}" sibTransId="{B8EE0561-E23D-4439-AE35-615B6425FE77}"/>
    <dgm:cxn modelId="{725D56A0-E17B-2D4C-AC4F-F2D7525BDFA5}" type="presParOf" srcId="{713D191B-7E28-489D-8851-AB49798A2979}" destId="{98622C8B-6376-403D-8188-8D8EF57CA637}" srcOrd="0" destOrd="0" presId="urn:microsoft.com/office/officeart/2005/8/layout/target3"/>
    <dgm:cxn modelId="{FBF9DCE9-0C98-184D-8C7A-B44F2AF6C17F}" type="presParOf" srcId="{713D191B-7E28-489D-8851-AB49798A2979}" destId="{7E27CEFB-329C-475E-BC50-1496BD478BD4}" srcOrd="1" destOrd="0" presId="urn:microsoft.com/office/officeart/2005/8/layout/target3"/>
    <dgm:cxn modelId="{3B87455A-250B-8942-A826-A9EFC3FA3A74}" type="presParOf" srcId="{713D191B-7E28-489D-8851-AB49798A2979}" destId="{F8965521-254C-46F0-8A33-2586317D8897}" srcOrd="2" destOrd="0" presId="urn:microsoft.com/office/officeart/2005/8/layout/target3"/>
    <dgm:cxn modelId="{E3B609C3-533B-1F43-8895-DD7068AA3126}" type="presParOf" srcId="{713D191B-7E28-489D-8851-AB49798A2979}" destId="{ABEEFDDC-7861-49DB-9CC2-E8814C58BE48}" srcOrd="3" destOrd="0" presId="urn:microsoft.com/office/officeart/2005/8/layout/target3"/>
    <dgm:cxn modelId="{D932438B-1F85-EF4F-9E4E-AE854F9D17BE}" type="presParOf" srcId="{713D191B-7E28-489D-8851-AB49798A2979}" destId="{A31297AB-9F6C-4AE9-9C8B-733D89F73472}" srcOrd="4" destOrd="0" presId="urn:microsoft.com/office/officeart/2005/8/layout/target3"/>
    <dgm:cxn modelId="{54A1BFA4-A9F5-6548-B97E-94F3C17F7604}" type="presParOf" srcId="{713D191B-7E28-489D-8851-AB49798A2979}" destId="{C875108E-F531-404A-A375-92E83EB4CAF6}" srcOrd="5" destOrd="0" presId="urn:microsoft.com/office/officeart/2005/8/layout/target3"/>
    <dgm:cxn modelId="{D65473C1-3EB1-3044-986C-827E32E7B152}" type="presParOf" srcId="{713D191B-7E28-489D-8851-AB49798A2979}" destId="{FF248356-1C28-4AEC-BF36-9B093616EC66}" srcOrd="6" destOrd="0" presId="urn:microsoft.com/office/officeart/2005/8/layout/target3"/>
    <dgm:cxn modelId="{5C55EE11-C1D1-5A4B-8479-E9E7E757C81F}" type="presParOf" srcId="{713D191B-7E28-489D-8851-AB49798A2979}" destId="{2C5CD139-3D0F-420B-8612-9916AF43F8DE}" srcOrd="7" destOrd="0" presId="urn:microsoft.com/office/officeart/2005/8/layout/target3"/>
    <dgm:cxn modelId="{23CA6BEB-756C-D449-A20A-7110FAC4C1E7}" type="presParOf" srcId="{713D191B-7E28-489D-8851-AB49798A2979}" destId="{A415B9CF-F228-4A17-AF43-DE173B3D613D}" srcOrd="8" destOrd="0" presId="urn:microsoft.com/office/officeart/2005/8/layout/target3"/>
    <dgm:cxn modelId="{57D1E9A4-99DF-7F4D-8C3F-F2966A2E5BA8}" type="presParOf" srcId="{713D191B-7E28-489D-8851-AB49798A2979}" destId="{01070CEC-2B42-4467-A53A-8237AB938BF0}" srcOrd="9" destOrd="0" presId="urn:microsoft.com/office/officeart/2005/8/layout/target3"/>
    <dgm:cxn modelId="{5E1DA2DE-5F41-804B-A0C5-015C0DC0BAC2}" type="presParOf" srcId="{713D191B-7E28-489D-8851-AB49798A2979}" destId="{32777773-64E8-426F-B8AB-FCD70DD1E11C}" srcOrd="10" destOrd="0" presId="urn:microsoft.com/office/officeart/2005/8/layout/target3"/>
    <dgm:cxn modelId="{5223CE2E-77ED-C54B-820C-72D4471517B3}" type="presParOf" srcId="{713D191B-7E28-489D-8851-AB49798A2979}" destId="{C813B6AE-C83D-45F6-BDFE-744490F58679}" srcOrd="11" destOrd="0" presId="urn:microsoft.com/office/officeart/2005/8/layout/target3"/>
    <dgm:cxn modelId="{A2572555-1D18-6C48-99E4-A5453822C849}" type="presParOf" srcId="{713D191B-7E28-489D-8851-AB49798A2979}" destId="{1332CD3A-9718-48AA-98AE-01E86CE5326A}" srcOrd="12" destOrd="0" presId="urn:microsoft.com/office/officeart/2005/8/layout/target3"/>
    <dgm:cxn modelId="{C108A1F9-FEED-3F40-B716-B774E75775C8}" type="presParOf" srcId="{713D191B-7E28-489D-8851-AB49798A2979}" destId="{4CC75B47-BF3A-4735-B17E-E4BB9E681ED4}" srcOrd="13" destOrd="0" presId="urn:microsoft.com/office/officeart/2005/8/layout/target3"/>
    <dgm:cxn modelId="{FBFDEFFA-4D13-9A41-8944-AE3B1CD850E6}" type="presParOf" srcId="{713D191B-7E28-489D-8851-AB49798A2979}" destId="{D1EDB2E7-E0EA-43F9-8386-EF582EEE3DC7}" srcOrd="14" destOrd="0" presId="urn:microsoft.com/office/officeart/2005/8/layout/target3"/>
    <dgm:cxn modelId="{95314748-4232-EF4A-A875-F0CD7D97F276}" type="presParOf" srcId="{713D191B-7E28-489D-8851-AB49798A2979}" destId="{76B1682F-5426-497D-8908-CF7E6EF3F725}" srcOrd="15" destOrd="0" presId="urn:microsoft.com/office/officeart/2005/8/layout/target3"/>
    <dgm:cxn modelId="{60F22656-287F-3A43-AA30-7A1A03E6ED51}" type="presParOf" srcId="{713D191B-7E28-489D-8851-AB49798A2979}" destId="{7172A874-A851-4EA3-9E4E-9BE64B80D150}" srcOrd="16" destOrd="0" presId="urn:microsoft.com/office/officeart/2005/8/layout/target3"/>
    <dgm:cxn modelId="{73A83A5D-577E-4F43-BF5B-4BA6FFB26952}" type="presParOf" srcId="{713D191B-7E28-489D-8851-AB49798A2979}" destId="{1B354428-7FAC-4EF1-A664-49AE6166AEC1}" srcOrd="17" destOrd="0" presId="urn:microsoft.com/office/officeart/2005/8/layout/target3"/>
    <dgm:cxn modelId="{F472340A-831B-8C46-9A4F-DD112AA59D37}" type="presParOf" srcId="{713D191B-7E28-489D-8851-AB49798A2979}" destId="{B6423A8B-BB85-4406-8CD0-25382D70D278}" srcOrd="18" destOrd="0" presId="urn:microsoft.com/office/officeart/2005/8/layout/target3"/>
    <dgm:cxn modelId="{8CD49CB0-442A-EF4B-9BCD-06A336F8E4B1}" type="presParOf" srcId="{713D191B-7E28-489D-8851-AB49798A2979}" destId="{B2355B69-F27E-4460-8A7A-16A656DAEFA7}" srcOrd="19"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3F149FD-DEE2-484A-8D50-917E7DD86478}" type="doc">
      <dgm:prSet loTypeId="urn:microsoft.com/office/officeart/2005/8/layout/funnel1" loCatId="relationship" qsTypeId="urn:microsoft.com/office/officeart/2005/8/quickstyle/3d1" qsCatId="3D" csTypeId="urn:microsoft.com/office/officeart/2005/8/colors/accent1_2" csCatId="accent1" phldr="1"/>
      <dgm:spPr/>
      <dgm:t>
        <a:bodyPr/>
        <a:lstStyle/>
        <a:p>
          <a:endParaRPr lang="es-MX"/>
        </a:p>
      </dgm:t>
    </dgm:pt>
    <dgm:pt modelId="{A5F480E7-93D5-4228-917E-A85F23374ED7}">
      <dgm:prSet phldrT="[Texto]"/>
      <dgm:spPr>
        <a:solidFill>
          <a:srgbClr val="C00000"/>
        </a:solidFill>
      </dgm:spPr>
      <dgm:t>
        <a:bodyPr/>
        <a:lstStyle/>
        <a:p>
          <a:r>
            <a:rPr lang="es-ES_tradnl" dirty="0" smtClean="0"/>
            <a:t>Esperma</a:t>
          </a:r>
          <a:endParaRPr lang="es-MX" dirty="0"/>
        </a:p>
      </dgm:t>
    </dgm:pt>
    <dgm:pt modelId="{A352ECB1-BE4C-4864-B4FB-E49FFA6E3B6B}" type="parTrans" cxnId="{07E7049B-0D4F-4017-8B74-1DDCCEE7BE8A}">
      <dgm:prSet/>
      <dgm:spPr/>
      <dgm:t>
        <a:bodyPr/>
        <a:lstStyle/>
        <a:p>
          <a:endParaRPr lang="es-MX"/>
        </a:p>
      </dgm:t>
    </dgm:pt>
    <dgm:pt modelId="{1885E16F-E0D4-4FBB-A1EF-4CE9679B0F52}" type="sibTrans" cxnId="{07E7049B-0D4F-4017-8B74-1DDCCEE7BE8A}">
      <dgm:prSet/>
      <dgm:spPr/>
      <dgm:t>
        <a:bodyPr/>
        <a:lstStyle/>
        <a:p>
          <a:endParaRPr lang="es-MX"/>
        </a:p>
      </dgm:t>
    </dgm:pt>
    <dgm:pt modelId="{732F4F47-137B-4299-9B44-D5299E4407D8}">
      <dgm:prSet phldrT="[Texto]"/>
      <dgm:spPr>
        <a:solidFill>
          <a:srgbClr val="7030A0"/>
        </a:solidFill>
      </dgm:spPr>
      <dgm:t>
        <a:bodyPr/>
        <a:lstStyle/>
        <a:p>
          <a:r>
            <a:rPr lang="es-ES_tradnl" dirty="0" smtClean="0"/>
            <a:t>Ovulo</a:t>
          </a:r>
          <a:endParaRPr lang="es-MX" dirty="0"/>
        </a:p>
      </dgm:t>
    </dgm:pt>
    <dgm:pt modelId="{A602AC02-0F79-4CDC-BCD3-2A2DC4CE34F3}" type="parTrans" cxnId="{94385270-EFF2-4630-BC73-1AC47A97DBD1}">
      <dgm:prSet/>
      <dgm:spPr/>
      <dgm:t>
        <a:bodyPr/>
        <a:lstStyle/>
        <a:p>
          <a:endParaRPr lang="es-MX"/>
        </a:p>
      </dgm:t>
    </dgm:pt>
    <dgm:pt modelId="{CF381BD1-21F6-493D-91B9-F34B01F02B26}" type="sibTrans" cxnId="{94385270-EFF2-4630-BC73-1AC47A97DBD1}">
      <dgm:prSet/>
      <dgm:spPr/>
      <dgm:t>
        <a:bodyPr/>
        <a:lstStyle/>
        <a:p>
          <a:endParaRPr lang="es-MX"/>
        </a:p>
      </dgm:t>
    </dgm:pt>
    <dgm:pt modelId="{5E3F9C8F-1496-42A6-A6F4-F07862D27ADE}">
      <dgm:prSet phldrT="[Texto]"/>
      <dgm:spPr/>
      <dgm:t>
        <a:bodyPr/>
        <a:lstStyle/>
        <a:p>
          <a:r>
            <a:rPr lang="es-ES_tradnl" dirty="0" smtClean="0"/>
            <a:t>Medio</a:t>
          </a:r>
          <a:endParaRPr lang="es-MX" dirty="0"/>
        </a:p>
      </dgm:t>
    </dgm:pt>
    <dgm:pt modelId="{E0849D3B-B437-4389-B7A0-B0B5FC404C4D}" type="parTrans" cxnId="{7D7B9D2B-DF64-4742-A90E-115CD10FDBDB}">
      <dgm:prSet/>
      <dgm:spPr/>
      <dgm:t>
        <a:bodyPr/>
        <a:lstStyle/>
        <a:p>
          <a:endParaRPr lang="es-MX"/>
        </a:p>
      </dgm:t>
    </dgm:pt>
    <dgm:pt modelId="{5F4E2F0F-4FDE-445B-B5EC-0EB64AEC4F53}" type="sibTrans" cxnId="{7D7B9D2B-DF64-4742-A90E-115CD10FDBDB}">
      <dgm:prSet/>
      <dgm:spPr/>
      <dgm:t>
        <a:bodyPr/>
        <a:lstStyle/>
        <a:p>
          <a:endParaRPr lang="es-MX"/>
        </a:p>
      </dgm:t>
    </dgm:pt>
    <dgm:pt modelId="{9539776C-FFF9-4042-B989-6CD6F369A9C4}">
      <dgm:prSet phldrT="[Texto]"/>
      <dgm:spPr/>
      <dgm:t>
        <a:bodyPr/>
        <a:lstStyle/>
        <a:p>
          <a:r>
            <a:rPr lang="es-ES_tradnl" b="1" dirty="0" smtClean="0">
              <a:effectLst>
                <a:outerShdw blurRad="38100" dist="38100" dir="2700000" algn="tl">
                  <a:srgbClr val="000000">
                    <a:alpha val="43137"/>
                  </a:srgbClr>
                </a:outerShdw>
              </a:effectLst>
            </a:rPr>
            <a:t>Fertilización</a:t>
          </a:r>
          <a:endParaRPr lang="es-MX" b="1" dirty="0">
            <a:effectLst>
              <a:outerShdw blurRad="38100" dist="38100" dir="2700000" algn="tl">
                <a:srgbClr val="000000">
                  <a:alpha val="43137"/>
                </a:srgbClr>
              </a:outerShdw>
            </a:effectLst>
          </a:endParaRPr>
        </a:p>
      </dgm:t>
    </dgm:pt>
    <dgm:pt modelId="{F0EBF74B-8517-4BD9-955D-2FAEDD4DB2A7}" type="parTrans" cxnId="{1B8CC4EA-3736-4931-A155-CB3ECBB2C055}">
      <dgm:prSet/>
      <dgm:spPr/>
      <dgm:t>
        <a:bodyPr/>
        <a:lstStyle/>
        <a:p>
          <a:endParaRPr lang="es-MX"/>
        </a:p>
      </dgm:t>
    </dgm:pt>
    <dgm:pt modelId="{EB383B15-9CA8-46F7-AF2A-679C237F5DE7}" type="sibTrans" cxnId="{1B8CC4EA-3736-4931-A155-CB3ECBB2C055}">
      <dgm:prSet/>
      <dgm:spPr/>
      <dgm:t>
        <a:bodyPr/>
        <a:lstStyle/>
        <a:p>
          <a:endParaRPr lang="es-MX"/>
        </a:p>
      </dgm:t>
    </dgm:pt>
    <dgm:pt modelId="{658925B2-A453-4C3F-80E8-46673417DB59}" type="pres">
      <dgm:prSet presAssocID="{03F149FD-DEE2-484A-8D50-917E7DD86478}" presName="Name0" presStyleCnt="0">
        <dgm:presLayoutVars>
          <dgm:chMax val="4"/>
          <dgm:resizeHandles val="exact"/>
        </dgm:presLayoutVars>
      </dgm:prSet>
      <dgm:spPr/>
      <dgm:t>
        <a:bodyPr/>
        <a:lstStyle/>
        <a:p>
          <a:endParaRPr lang="es-MX"/>
        </a:p>
      </dgm:t>
    </dgm:pt>
    <dgm:pt modelId="{B45F0FA6-B7D0-4E86-9EA8-83D630FBCE25}" type="pres">
      <dgm:prSet presAssocID="{03F149FD-DEE2-484A-8D50-917E7DD86478}" presName="ellipse" presStyleLbl="trBgShp" presStyleIdx="0" presStyleCnt="1"/>
      <dgm:spPr/>
    </dgm:pt>
    <dgm:pt modelId="{5708E4A6-CD21-466E-8EC7-0489D729905D}" type="pres">
      <dgm:prSet presAssocID="{03F149FD-DEE2-484A-8D50-917E7DD86478}" presName="arrow1" presStyleLbl="fgShp" presStyleIdx="0" presStyleCnt="1"/>
      <dgm:spPr/>
    </dgm:pt>
    <dgm:pt modelId="{086D08D7-2C0B-4E52-BE4F-032A5C28D9CE}" type="pres">
      <dgm:prSet presAssocID="{03F149FD-DEE2-484A-8D50-917E7DD86478}" presName="rectangle" presStyleLbl="revTx" presStyleIdx="0" presStyleCnt="1">
        <dgm:presLayoutVars>
          <dgm:bulletEnabled val="1"/>
        </dgm:presLayoutVars>
      </dgm:prSet>
      <dgm:spPr/>
      <dgm:t>
        <a:bodyPr/>
        <a:lstStyle/>
        <a:p>
          <a:endParaRPr lang="es-MX"/>
        </a:p>
      </dgm:t>
    </dgm:pt>
    <dgm:pt modelId="{C2E7D0DF-2C8D-4A5E-869A-22C13C626DE2}" type="pres">
      <dgm:prSet presAssocID="{732F4F47-137B-4299-9B44-D5299E4407D8}" presName="item1" presStyleLbl="node1" presStyleIdx="0" presStyleCnt="3">
        <dgm:presLayoutVars>
          <dgm:bulletEnabled val="1"/>
        </dgm:presLayoutVars>
      </dgm:prSet>
      <dgm:spPr/>
      <dgm:t>
        <a:bodyPr/>
        <a:lstStyle/>
        <a:p>
          <a:endParaRPr lang="es-MX"/>
        </a:p>
      </dgm:t>
    </dgm:pt>
    <dgm:pt modelId="{B6FDE5A4-5286-484C-A4EE-8725EBE86F5B}" type="pres">
      <dgm:prSet presAssocID="{5E3F9C8F-1496-42A6-A6F4-F07862D27ADE}" presName="item2" presStyleLbl="node1" presStyleIdx="1" presStyleCnt="3">
        <dgm:presLayoutVars>
          <dgm:bulletEnabled val="1"/>
        </dgm:presLayoutVars>
      </dgm:prSet>
      <dgm:spPr/>
      <dgm:t>
        <a:bodyPr/>
        <a:lstStyle/>
        <a:p>
          <a:endParaRPr lang="es-MX"/>
        </a:p>
      </dgm:t>
    </dgm:pt>
    <dgm:pt modelId="{625C1330-974D-44AE-80A2-9272D665C69B}" type="pres">
      <dgm:prSet presAssocID="{9539776C-FFF9-4042-B989-6CD6F369A9C4}" presName="item3" presStyleLbl="node1" presStyleIdx="2" presStyleCnt="3">
        <dgm:presLayoutVars>
          <dgm:bulletEnabled val="1"/>
        </dgm:presLayoutVars>
      </dgm:prSet>
      <dgm:spPr/>
      <dgm:t>
        <a:bodyPr/>
        <a:lstStyle/>
        <a:p>
          <a:endParaRPr lang="es-MX"/>
        </a:p>
      </dgm:t>
    </dgm:pt>
    <dgm:pt modelId="{D1D09CF4-F3E6-49D3-866C-5E717919B477}" type="pres">
      <dgm:prSet presAssocID="{03F149FD-DEE2-484A-8D50-917E7DD86478}" presName="funnel" presStyleLbl="trAlignAcc1" presStyleIdx="0" presStyleCnt="1"/>
      <dgm:spPr>
        <a:solidFill>
          <a:srgbClr val="FFC000">
            <a:alpha val="40000"/>
          </a:srgbClr>
        </a:solidFill>
      </dgm:spPr>
    </dgm:pt>
  </dgm:ptLst>
  <dgm:cxnLst>
    <dgm:cxn modelId="{EE22E0F2-045A-5941-BFDB-686C6839290D}" type="presOf" srcId="{5E3F9C8F-1496-42A6-A6F4-F07862D27ADE}" destId="{C2E7D0DF-2C8D-4A5E-869A-22C13C626DE2}" srcOrd="0" destOrd="0" presId="urn:microsoft.com/office/officeart/2005/8/layout/funnel1"/>
    <dgm:cxn modelId="{5C6F2C83-8ADD-1D48-81F3-343C31801D36}" type="presOf" srcId="{A5F480E7-93D5-4228-917E-A85F23374ED7}" destId="{625C1330-974D-44AE-80A2-9272D665C69B}" srcOrd="0" destOrd="0" presId="urn:microsoft.com/office/officeart/2005/8/layout/funnel1"/>
    <dgm:cxn modelId="{8DA31EF8-25D9-7044-9D1C-CA0256473C1F}" type="presOf" srcId="{03F149FD-DEE2-484A-8D50-917E7DD86478}" destId="{658925B2-A453-4C3F-80E8-46673417DB59}" srcOrd="0" destOrd="0" presId="urn:microsoft.com/office/officeart/2005/8/layout/funnel1"/>
    <dgm:cxn modelId="{1B8CC4EA-3736-4931-A155-CB3ECBB2C055}" srcId="{03F149FD-DEE2-484A-8D50-917E7DD86478}" destId="{9539776C-FFF9-4042-B989-6CD6F369A9C4}" srcOrd="3" destOrd="0" parTransId="{F0EBF74B-8517-4BD9-955D-2FAEDD4DB2A7}" sibTransId="{EB383B15-9CA8-46F7-AF2A-679C237F5DE7}"/>
    <dgm:cxn modelId="{B905935E-FBA2-6147-9C66-F8CF63270965}" type="presOf" srcId="{732F4F47-137B-4299-9B44-D5299E4407D8}" destId="{B6FDE5A4-5286-484C-A4EE-8725EBE86F5B}" srcOrd="0" destOrd="0" presId="urn:microsoft.com/office/officeart/2005/8/layout/funnel1"/>
    <dgm:cxn modelId="{94385270-EFF2-4630-BC73-1AC47A97DBD1}" srcId="{03F149FD-DEE2-484A-8D50-917E7DD86478}" destId="{732F4F47-137B-4299-9B44-D5299E4407D8}" srcOrd="1" destOrd="0" parTransId="{A602AC02-0F79-4CDC-BCD3-2A2DC4CE34F3}" sibTransId="{CF381BD1-21F6-493D-91B9-F34B01F02B26}"/>
    <dgm:cxn modelId="{EABE51B6-A983-4044-A710-196861107C35}" type="presOf" srcId="{9539776C-FFF9-4042-B989-6CD6F369A9C4}" destId="{086D08D7-2C0B-4E52-BE4F-032A5C28D9CE}" srcOrd="0" destOrd="0" presId="urn:microsoft.com/office/officeart/2005/8/layout/funnel1"/>
    <dgm:cxn modelId="{07E7049B-0D4F-4017-8B74-1DDCCEE7BE8A}" srcId="{03F149FD-DEE2-484A-8D50-917E7DD86478}" destId="{A5F480E7-93D5-4228-917E-A85F23374ED7}" srcOrd="0" destOrd="0" parTransId="{A352ECB1-BE4C-4864-B4FB-E49FFA6E3B6B}" sibTransId="{1885E16F-E0D4-4FBB-A1EF-4CE9679B0F52}"/>
    <dgm:cxn modelId="{7D7B9D2B-DF64-4742-A90E-115CD10FDBDB}" srcId="{03F149FD-DEE2-484A-8D50-917E7DD86478}" destId="{5E3F9C8F-1496-42A6-A6F4-F07862D27ADE}" srcOrd="2" destOrd="0" parTransId="{E0849D3B-B437-4389-B7A0-B0B5FC404C4D}" sibTransId="{5F4E2F0F-4FDE-445B-B5EC-0EB64AEC4F53}"/>
    <dgm:cxn modelId="{2939CA3B-CD74-D14A-AEFD-DE47B4B32ACF}" type="presParOf" srcId="{658925B2-A453-4C3F-80E8-46673417DB59}" destId="{B45F0FA6-B7D0-4E86-9EA8-83D630FBCE25}" srcOrd="0" destOrd="0" presId="urn:microsoft.com/office/officeart/2005/8/layout/funnel1"/>
    <dgm:cxn modelId="{3B711B6D-7BD0-9247-8E58-6D850152E2AB}" type="presParOf" srcId="{658925B2-A453-4C3F-80E8-46673417DB59}" destId="{5708E4A6-CD21-466E-8EC7-0489D729905D}" srcOrd="1" destOrd="0" presId="urn:microsoft.com/office/officeart/2005/8/layout/funnel1"/>
    <dgm:cxn modelId="{12327A11-4F47-B04B-88F0-18436BA2D4D4}" type="presParOf" srcId="{658925B2-A453-4C3F-80E8-46673417DB59}" destId="{086D08D7-2C0B-4E52-BE4F-032A5C28D9CE}" srcOrd="2" destOrd="0" presId="urn:microsoft.com/office/officeart/2005/8/layout/funnel1"/>
    <dgm:cxn modelId="{74D0B775-C10E-0443-BCBE-86AE4C6DD5F8}" type="presParOf" srcId="{658925B2-A453-4C3F-80E8-46673417DB59}" destId="{C2E7D0DF-2C8D-4A5E-869A-22C13C626DE2}" srcOrd="3" destOrd="0" presId="urn:microsoft.com/office/officeart/2005/8/layout/funnel1"/>
    <dgm:cxn modelId="{58602D22-D33C-184C-A7DB-6A21650E89DF}" type="presParOf" srcId="{658925B2-A453-4C3F-80E8-46673417DB59}" destId="{B6FDE5A4-5286-484C-A4EE-8725EBE86F5B}" srcOrd="4" destOrd="0" presId="urn:microsoft.com/office/officeart/2005/8/layout/funnel1"/>
    <dgm:cxn modelId="{22BBE6C5-BA29-D940-868F-5E18C238E01B}" type="presParOf" srcId="{658925B2-A453-4C3F-80E8-46673417DB59}" destId="{625C1330-974D-44AE-80A2-9272D665C69B}" srcOrd="5" destOrd="0" presId="urn:microsoft.com/office/officeart/2005/8/layout/funnel1"/>
    <dgm:cxn modelId="{D3351DB0-6091-C949-ADAB-C35102E4BB07}" type="presParOf" srcId="{658925B2-A453-4C3F-80E8-46673417DB59}" destId="{D1D09CF4-F3E6-49D3-866C-5E717919B477}" srcOrd="6"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27EEB11-FE00-1B4C-A9E1-028FABB7BA96}" type="doc">
      <dgm:prSet loTypeId="urn:microsoft.com/office/officeart/2009/3/layout/IncreasingArrowsProcess" loCatId="" qsTypeId="urn:microsoft.com/office/officeart/2005/8/quickstyle/simple4" qsCatId="simple" csTypeId="urn:microsoft.com/office/officeart/2005/8/colors/colorful1" csCatId="colorful" phldr="1"/>
      <dgm:spPr/>
      <dgm:t>
        <a:bodyPr/>
        <a:lstStyle/>
        <a:p>
          <a:endParaRPr lang="es-ES"/>
        </a:p>
      </dgm:t>
    </dgm:pt>
    <dgm:pt modelId="{30E2C7D2-3B35-174A-BE40-126033F77C8E}">
      <dgm:prSet phldrT="[Texto]" phldr="1"/>
      <dgm:spPr/>
      <dgm:t>
        <a:bodyPr/>
        <a:lstStyle/>
        <a:p>
          <a:endParaRPr lang="es-ES"/>
        </a:p>
      </dgm:t>
    </dgm:pt>
    <dgm:pt modelId="{D14A85C1-63CC-7549-969C-9157AC7E66CB}" type="parTrans" cxnId="{6EC775CF-8447-E743-8071-E6FFA87D0E83}">
      <dgm:prSet/>
      <dgm:spPr/>
      <dgm:t>
        <a:bodyPr/>
        <a:lstStyle/>
        <a:p>
          <a:endParaRPr lang="es-ES"/>
        </a:p>
      </dgm:t>
    </dgm:pt>
    <dgm:pt modelId="{4117017A-B01A-DB4A-A768-F780AFDD02BA}" type="sibTrans" cxnId="{6EC775CF-8447-E743-8071-E6FFA87D0E83}">
      <dgm:prSet/>
      <dgm:spPr/>
      <dgm:t>
        <a:bodyPr/>
        <a:lstStyle/>
        <a:p>
          <a:endParaRPr lang="es-ES"/>
        </a:p>
      </dgm:t>
    </dgm:pt>
    <dgm:pt modelId="{6C505714-9A5E-6F43-9FFA-1644CAC76200}">
      <dgm:prSet phldrT="[Texto]"/>
      <dgm:spPr/>
      <dgm:t>
        <a:bodyPr/>
        <a:lstStyle/>
        <a:p>
          <a:r>
            <a:rPr lang="es-ES" dirty="0" smtClean="0"/>
            <a:t>Juvenil</a:t>
          </a:r>
          <a:endParaRPr lang="es-ES" dirty="0"/>
        </a:p>
      </dgm:t>
    </dgm:pt>
    <dgm:pt modelId="{49921F15-A2D8-DD4B-B4C2-A117AEC46FAD}" type="parTrans" cxnId="{B073FF1C-5070-2347-85DB-0DE018C7E404}">
      <dgm:prSet/>
      <dgm:spPr/>
      <dgm:t>
        <a:bodyPr/>
        <a:lstStyle/>
        <a:p>
          <a:endParaRPr lang="es-ES"/>
        </a:p>
      </dgm:t>
    </dgm:pt>
    <dgm:pt modelId="{9DBDC80D-F342-F043-9982-84F51FD59370}" type="sibTrans" cxnId="{B073FF1C-5070-2347-85DB-0DE018C7E404}">
      <dgm:prSet/>
      <dgm:spPr/>
      <dgm:t>
        <a:bodyPr/>
        <a:lstStyle/>
        <a:p>
          <a:endParaRPr lang="es-ES"/>
        </a:p>
      </dgm:t>
    </dgm:pt>
    <dgm:pt modelId="{AAC01C4F-96B0-8246-8FC7-847168DFBE16}">
      <dgm:prSet phldrT="[Texto]" phldr="1"/>
      <dgm:spPr/>
      <dgm:t>
        <a:bodyPr/>
        <a:lstStyle/>
        <a:p>
          <a:endParaRPr lang="es-ES"/>
        </a:p>
      </dgm:t>
    </dgm:pt>
    <dgm:pt modelId="{4A86D179-A069-2642-9057-C68318F2F1CC}" type="parTrans" cxnId="{4369CB41-1F8F-EA44-BB75-030AE1BCB5A1}">
      <dgm:prSet/>
      <dgm:spPr/>
      <dgm:t>
        <a:bodyPr/>
        <a:lstStyle/>
        <a:p>
          <a:endParaRPr lang="es-ES"/>
        </a:p>
      </dgm:t>
    </dgm:pt>
    <dgm:pt modelId="{E651F328-E88C-6840-818A-FDCA2C0D34B3}" type="sibTrans" cxnId="{4369CB41-1F8F-EA44-BB75-030AE1BCB5A1}">
      <dgm:prSet/>
      <dgm:spPr/>
      <dgm:t>
        <a:bodyPr/>
        <a:lstStyle/>
        <a:p>
          <a:endParaRPr lang="es-ES"/>
        </a:p>
      </dgm:t>
    </dgm:pt>
    <dgm:pt modelId="{81C698EE-8A2D-B745-9F94-D1842668580E}">
      <dgm:prSet phldrT="[Texto]"/>
      <dgm:spPr/>
      <dgm:t>
        <a:bodyPr/>
        <a:lstStyle/>
        <a:p>
          <a:r>
            <a:rPr lang="es-ES" dirty="0" smtClean="0"/>
            <a:t>Talla comercial</a:t>
          </a:r>
          <a:endParaRPr lang="es-ES" dirty="0"/>
        </a:p>
      </dgm:t>
    </dgm:pt>
    <dgm:pt modelId="{BF9CEFA9-C2F7-C244-BCB1-AB80DBD32804}" type="parTrans" cxnId="{867FA4FC-0209-8D4E-AFB5-15608F43317E}">
      <dgm:prSet/>
      <dgm:spPr/>
      <dgm:t>
        <a:bodyPr/>
        <a:lstStyle/>
        <a:p>
          <a:endParaRPr lang="es-ES"/>
        </a:p>
      </dgm:t>
    </dgm:pt>
    <dgm:pt modelId="{67422BBE-F159-1741-817E-E76328B70113}" type="sibTrans" cxnId="{867FA4FC-0209-8D4E-AFB5-15608F43317E}">
      <dgm:prSet/>
      <dgm:spPr/>
      <dgm:t>
        <a:bodyPr/>
        <a:lstStyle/>
        <a:p>
          <a:endParaRPr lang="es-ES"/>
        </a:p>
      </dgm:t>
    </dgm:pt>
    <dgm:pt modelId="{0AF4E20A-73CF-5C40-BD44-1EE7302B0414}">
      <dgm:prSet phldrT="[Texto]" phldr="1"/>
      <dgm:spPr/>
      <dgm:t>
        <a:bodyPr/>
        <a:lstStyle/>
        <a:p>
          <a:endParaRPr lang="es-ES"/>
        </a:p>
      </dgm:t>
    </dgm:pt>
    <dgm:pt modelId="{013D9FE1-452D-F846-B92B-231345EE3598}" type="parTrans" cxnId="{10946F14-4B39-3C48-B224-4B7F0C69A73F}">
      <dgm:prSet/>
      <dgm:spPr/>
      <dgm:t>
        <a:bodyPr/>
        <a:lstStyle/>
        <a:p>
          <a:endParaRPr lang="es-ES"/>
        </a:p>
      </dgm:t>
    </dgm:pt>
    <dgm:pt modelId="{DEC1312A-7967-4A4E-8C47-8DCF51464409}" type="sibTrans" cxnId="{10946F14-4B39-3C48-B224-4B7F0C69A73F}">
      <dgm:prSet/>
      <dgm:spPr/>
      <dgm:t>
        <a:bodyPr/>
        <a:lstStyle/>
        <a:p>
          <a:endParaRPr lang="es-ES"/>
        </a:p>
      </dgm:t>
    </dgm:pt>
    <dgm:pt modelId="{C9FC45BD-A1C8-DF43-9D36-3A98CABDE2D4}">
      <dgm:prSet phldrT="[Texto]"/>
      <dgm:spPr/>
      <dgm:t>
        <a:bodyPr/>
        <a:lstStyle/>
        <a:p>
          <a:r>
            <a:rPr lang="es-ES" dirty="0" smtClean="0"/>
            <a:t>Adulto</a:t>
          </a:r>
          <a:endParaRPr lang="es-ES" dirty="0"/>
        </a:p>
      </dgm:t>
    </dgm:pt>
    <dgm:pt modelId="{10D86C0E-CFA2-A748-A2E6-DFC1FB06BA90}" type="parTrans" cxnId="{85BD2401-36B4-194A-898D-D8EB71F73ECC}">
      <dgm:prSet/>
      <dgm:spPr/>
      <dgm:t>
        <a:bodyPr/>
        <a:lstStyle/>
        <a:p>
          <a:endParaRPr lang="es-ES"/>
        </a:p>
      </dgm:t>
    </dgm:pt>
    <dgm:pt modelId="{EC008F95-1449-9F40-A664-3935F531A90C}" type="sibTrans" cxnId="{85BD2401-36B4-194A-898D-D8EB71F73ECC}">
      <dgm:prSet/>
      <dgm:spPr/>
      <dgm:t>
        <a:bodyPr/>
        <a:lstStyle/>
        <a:p>
          <a:endParaRPr lang="es-ES"/>
        </a:p>
      </dgm:t>
    </dgm:pt>
    <dgm:pt modelId="{FCDD2440-885B-864D-BB4C-AB24B83DCFA7}" type="pres">
      <dgm:prSet presAssocID="{027EEB11-FE00-1B4C-A9E1-028FABB7BA96}" presName="Name0" presStyleCnt="0">
        <dgm:presLayoutVars>
          <dgm:chMax val="5"/>
          <dgm:chPref val="5"/>
          <dgm:dir/>
          <dgm:animLvl val="lvl"/>
        </dgm:presLayoutVars>
      </dgm:prSet>
      <dgm:spPr/>
      <dgm:t>
        <a:bodyPr/>
        <a:lstStyle/>
        <a:p>
          <a:endParaRPr lang="es-ES"/>
        </a:p>
      </dgm:t>
    </dgm:pt>
    <dgm:pt modelId="{308A9A7C-DC86-9240-A6FA-83D0E38717E4}" type="pres">
      <dgm:prSet presAssocID="{30E2C7D2-3B35-174A-BE40-126033F77C8E}" presName="parentText1" presStyleLbl="node1" presStyleIdx="0" presStyleCnt="3">
        <dgm:presLayoutVars>
          <dgm:chMax/>
          <dgm:chPref val="3"/>
          <dgm:bulletEnabled val="1"/>
        </dgm:presLayoutVars>
      </dgm:prSet>
      <dgm:spPr/>
      <dgm:t>
        <a:bodyPr/>
        <a:lstStyle/>
        <a:p>
          <a:endParaRPr lang="es-ES"/>
        </a:p>
      </dgm:t>
    </dgm:pt>
    <dgm:pt modelId="{2B5464FE-9DC8-D544-B788-17F90470BDC5}" type="pres">
      <dgm:prSet presAssocID="{30E2C7D2-3B35-174A-BE40-126033F77C8E}" presName="childText1" presStyleLbl="solidAlignAcc1" presStyleIdx="0" presStyleCnt="3">
        <dgm:presLayoutVars>
          <dgm:chMax val="0"/>
          <dgm:chPref val="0"/>
          <dgm:bulletEnabled val="1"/>
        </dgm:presLayoutVars>
      </dgm:prSet>
      <dgm:spPr/>
      <dgm:t>
        <a:bodyPr/>
        <a:lstStyle/>
        <a:p>
          <a:endParaRPr lang="es-ES"/>
        </a:p>
      </dgm:t>
    </dgm:pt>
    <dgm:pt modelId="{127C3B05-C3AD-A94F-858C-B2107F7FF747}" type="pres">
      <dgm:prSet presAssocID="{AAC01C4F-96B0-8246-8FC7-847168DFBE16}" presName="parentText2" presStyleLbl="node1" presStyleIdx="1" presStyleCnt="3">
        <dgm:presLayoutVars>
          <dgm:chMax/>
          <dgm:chPref val="3"/>
          <dgm:bulletEnabled val="1"/>
        </dgm:presLayoutVars>
      </dgm:prSet>
      <dgm:spPr/>
      <dgm:t>
        <a:bodyPr/>
        <a:lstStyle/>
        <a:p>
          <a:endParaRPr lang="es-ES"/>
        </a:p>
      </dgm:t>
    </dgm:pt>
    <dgm:pt modelId="{D04C4DAE-D9AD-054F-B9FF-BC8B6FDE57C5}" type="pres">
      <dgm:prSet presAssocID="{AAC01C4F-96B0-8246-8FC7-847168DFBE16}" presName="childText2" presStyleLbl="solidAlignAcc1" presStyleIdx="1" presStyleCnt="3">
        <dgm:presLayoutVars>
          <dgm:chMax val="0"/>
          <dgm:chPref val="0"/>
          <dgm:bulletEnabled val="1"/>
        </dgm:presLayoutVars>
      </dgm:prSet>
      <dgm:spPr/>
      <dgm:t>
        <a:bodyPr/>
        <a:lstStyle/>
        <a:p>
          <a:endParaRPr lang="es-ES"/>
        </a:p>
      </dgm:t>
    </dgm:pt>
    <dgm:pt modelId="{D49EC4FC-2CA7-DE43-8DDD-1C8AD40F5448}" type="pres">
      <dgm:prSet presAssocID="{0AF4E20A-73CF-5C40-BD44-1EE7302B0414}" presName="parentText3" presStyleLbl="node1" presStyleIdx="2" presStyleCnt="3">
        <dgm:presLayoutVars>
          <dgm:chMax/>
          <dgm:chPref val="3"/>
          <dgm:bulletEnabled val="1"/>
        </dgm:presLayoutVars>
      </dgm:prSet>
      <dgm:spPr/>
      <dgm:t>
        <a:bodyPr/>
        <a:lstStyle/>
        <a:p>
          <a:endParaRPr lang="es-ES"/>
        </a:p>
      </dgm:t>
    </dgm:pt>
    <dgm:pt modelId="{225C82B4-4DC4-A747-B94D-3552BCD71CBC}" type="pres">
      <dgm:prSet presAssocID="{0AF4E20A-73CF-5C40-BD44-1EE7302B0414}" presName="childText3" presStyleLbl="solidAlignAcc1" presStyleIdx="2" presStyleCnt="3">
        <dgm:presLayoutVars>
          <dgm:chMax val="0"/>
          <dgm:chPref val="0"/>
          <dgm:bulletEnabled val="1"/>
        </dgm:presLayoutVars>
      </dgm:prSet>
      <dgm:spPr/>
      <dgm:t>
        <a:bodyPr/>
        <a:lstStyle/>
        <a:p>
          <a:endParaRPr lang="es-ES"/>
        </a:p>
      </dgm:t>
    </dgm:pt>
  </dgm:ptLst>
  <dgm:cxnLst>
    <dgm:cxn modelId="{7F04E24F-694F-B74B-9301-35A04888E2B4}" type="presOf" srcId="{6C505714-9A5E-6F43-9FFA-1644CAC76200}" destId="{2B5464FE-9DC8-D544-B788-17F90470BDC5}" srcOrd="0" destOrd="0" presId="urn:microsoft.com/office/officeart/2009/3/layout/IncreasingArrowsProcess"/>
    <dgm:cxn modelId="{10946F14-4B39-3C48-B224-4B7F0C69A73F}" srcId="{027EEB11-FE00-1B4C-A9E1-028FABB7BA96}" destId="{0AF4E20A-73CF-5C40-BD44-1EE7302B0414}" srcOrd="2" destOrd="0" parTransId="{013D9FE1-452D-F846-B92B-231345EE3598}" sibTransId="{DEC1312A-7967-4A4E-8C47-8DCF51464409}"/>
    <dgm:cxn modelId="{867FA4FC-0209-8D4E-AFB5-15608F43317E}" srcId="{AAC01C4F-96B0-8246-8FC7-847168DFBE16}" destId="{81C698EE-8A2D-B745-9F94-D1842668580E}" srcOrd="0" destOrd="0" parTransId="{BF9CEFA9-C2F7-C244-BCB1-AB80DBD32804}" sibTransId="{67422BBE-F159-1741-817E-E76328B70113}"/>
    <dgm:cxn modelId="{2028B2F3-0EF1-9A43-BBC3-8BF0252D0C39}" type="presOf" srcId="{027EEB11-FE00-1B4C-A9E1-028FABB7BA96}" destId="{FCDD2440-885B-864D-BB4C-AB24B83DCFA7}" srcOrd="0" destOrd="0" presId="urn:microsoft.com/office/officeart/2009/3/layout/IncreasingArrowsProcess"/>
    <dgm:cxn modelId="{85BD2401-36B4-194A-898D-D8EB71F73ECC}" srcId="{0AF4E20A-73CF-5C40-BD44-1EE7302B0414}" destId="{C9FC45BD-A1C8-DF43-9D36-3A98CABDE2D4}" srcOrd="0" destOrd="0" parTransId="{10D86C0E-CFA2-A748-A2E6-DFC1FB06BA90}" sibTransId="{EC008F95-1449-9F40-A664-3935F531A90C}"/>
    <dgm:cxn modelId="{4369CB41-1F8F-EA44-BB75-030AE1BCB5A1}" srcId="{027EEB11-FE00-1B4C-A9E1-028FABB7BA96}" destId="{AAC01C4F-96B0-8246-8FC7-847168DFBE16}" srcOrd="1" destOrd="0" parTransId="{4A86D179-A069-2642-9057-C68318F2F1CC}" sibTransId="{E651F328-E88C-6840-818A-FDCA2C0D34B3}"/>
    <dgm:cxn modelId="{6EC775CF-8447-E743-8071-E6FFA87D0E83}" srcId="{027EEB11-FE00-1B4C-A9E1-028FABB7BA96}" destId="{30E2C7D2-3B35-174A-BE40-126033F77C8E}" srcOrd="0" destOrd="0" parTransId="{D14A85C1-63CC-7549-969C-9157AC7E66CB}" sibTransId="{4117017A-B01A-DB4A-A768-F780AFDD02BA}"/>
    <dgm:cxn modelId="{0373D0D5-E478-8141-B04A-AB1B2991B817}" type="presOf" srcId="{C9FC45BD-A1C8-DF43-9D36-3A98CABDE2D4}" destId="{225C82B4-4DC4-A747-B94D-3552BCD71CBC}" srcOrd="0" destOrd="0" presId="urn:microsoft.com/office/officeart/2009/3/layout/IncreasingArrowsProcess"/>
    <dgm:cxn modelId="{8290CFD1-DB51-A84E-B5EF-56184718B2E8}" type="presOf" srcId="{AAC01C4F-96B0-8246-8FC7-847168DFBE16}" destId="{127C3B05-C3AD-A94F-858C-B2107F7FF747}" srcOrd="0" destOrd="0" presId="urn:microsoft.com/office/officeart/2009/3/layout/IncreasingArrowsProcess"/>
    <dgm:cxn modelId="{F022E23F-4CA6-974C-A39D-0EB004085041}" type="presOf" srcId="{81C698EE-8A2D-B745-9F94-D1842668580E}" destId="{D04C4DAE-D9AD-054F-B9FF-BC8B6FDE57C5}" srcOrd="0" destOrd="0" presId="urn:microsoft.com/office/officeart/2009/3/layout/IncreasingArrowsProcess"/>
    <dgm:cxn modelId="{1070B492-DC11-FD4B-BE83-6A0BE3B55664}" type="presOf" srcId="{0AF4E20A-73CF-5C40-BD44-1EE7302B0414}" destId="{D49EC4FC-2CA7-DE43-8DDD-1C8AD40F5448}" srcOrd="0" destOrd="0" presId="urn:microsoft.com/office/officeart/2009/3/layout/IncreasingArrowsProcess"/>
    <dgm:cxn modelId="{B073FF1C-5070-2347-85DB-0DE018C7E404}" srcId="{30E2C7D2-3B35-174A-BE40-126033F77C8E}" destId="{6C505714-9A5E-6F43-9FFA-1644CAC76200}" srcOrd="0" destOrd="0" parTransId="{49921F15-A2D8-DD4B-B4C2-A117AEC46FAD}" sibTransId="{9DBDC80D-F342-F043-9982-84F51FD59370}"/>
    <dgm:cxn modelId="{4633CB45-C74C-5A40-A74C-35280A18BC28}" type="presOf" srcId="{30E2C7D2-3B35-174A-BE40-126033F77C8E}" destId="{308A9A7C-DC86-9240-A6FA-83D0E38717E4}" srcOrd="0" destOrd="0" presId="urn:microsoft.com/office/officeart/2009/3/layout/IncreasingArrowsProcess"/>
    <dgm:cxn modelId="{0257F24C-1B68-C747-BECC-0F91696945A6}" type="presParOf" srcId="{FCDD2440-885B-864D-BB4C-AB24B83DCFA7}" destId="{308A9A7C-DC86-9240-A6FA-83D0E38717E4}" srcOrd="0" destOrd="0" presId="urn:microsoft.com/office/officeart/2009/3/layout/IncreasingArrowsProcess"/>
    <dgm:cxn modelId="{441E24C4-CE4A-784B-B8A6-8DC5C32F8624}" type="presParOf" srcId="{FCDD2440-885B-864D-BB4C-AB24B83DCFA7}" destId="{2B5464FE-9DC8-D544-B788-17F90470BDC5}" srcOrd="1" destOrd="0" presId="urn:microsoft.com/office/officeart/2009/3/layout/IncreasingArrowsProcess"/>
    <dgm:cxn modelId="{6C310528-86F0-FC42-89ED-ADE17D7059B5}" type="presParOf" srcId="{FCDD2440-885B-864D-BB4C-AB24B83DCFA7}" destId="{127C3B05-C3AD-A94F-858C-B2107F7FF747}" srcOrd="2" destOrd="0" presId="urn:microsoft.com/office/officeart/2009/3/layout/IncreasingArrowsProcess"/>
    <dgm:cxn modelId="{D564E860-B5D5-9846-B3B8-BAF25EA27BBB}" type="presParOf" srcId="{FCDD2440-885B-864D-BB4C-AB24B83DCFA7}" destId="{D04C4DAE-D9AD-054F-B9FF-BC8B6FDE57C5}" srcOrd="3" destOrd="0" presId="urn:microsoft.com/office/officeart/2009/3/layout/IncreasingArrowsProcess"/>
    <dgm:cxn modelId="{01A7A694-870C-1849-9DDE-B682A272ADCC}" type="presParOf" srcId="{FCDD2440-885B-864D-BB4C-AB24B83DCFA7}" destId="{D49EC4FC-2CA7-DE43-8DDD-1C8AD40F5448}" srcOrd="4" destOrd="0" presId="urn:microsoft.com/office/officeart/2009/3/layout/IncreasingArrowsProcess"/>
    <dgm:cxn modelId="{A78CC56B-7EF2-3F4C-A200-E52B65299F94}" type="presParOf" srcId="{FCDD2440-885B-864D-BB4C-AB24B83DCFA7}" destId="{225C82B4-4DC4-A747-B94D-3552BCD71CBC}" srcOrd="5"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18C54F-EEA7-4971-9505-5D1CABED20D8}">
      <dsp:nvSpPr>
        <dsp:cNvPr id="0" name=""/>
        <dsp:cNvSpPr/>
      </dsp:nvSpPr>
      <dsp:spPr>
        <a:xfrm>
          <a:off x="659143" y="0"/>
          <a:ext cx="7071360" cy="4419600"/>
        </a:xfrm>
        <a:prstGeom prst="swooshArrow">
          <a:avLst>
            <a:gd name="adj1" fmla="val 25000"/>
            <a:gd name="adj2" fmla="val 25000"/>
          </a:avLst>
        </a:prstGeom>
        <a:gradFill rotWithShape="0">
          <a:gsLst>
            <a:gs pos="0">
              <a:schemeClr val="accent1">
                <a:tint val="40000"/>
                <a:hueOff val="0"/>
                <a:satOff val="0"/>
                <a:lumOff val="0"/>
                <a:alphaOff val="0"/>
                <a:tint val="100000"/>
                <a:shade val="100000"/>
                <a:satMod val="130000"/>
              </a:schemeClr>
            </a:gs>
            <a:gs pos="100000">
              <a:schemeClr val="accent1">
                <a:tint val="40000"/>
                <a:hueOff val="0"/>
                <a:satOff val="0"/>
                <a:lumOff val="0"/>
                <a:alphaOff val="0"/>
                <a:tint val="50000"/>
                <a:shade val="100000"/>
                <a:satMod val="350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9E3CED89-3F11-4B59-89A9-2248DFCC4752}">
      <dsp:nvSpPr>
        <dsp:cNvPr id="0" name=""/>
        <dsp:cNvSpPr/>
      </dsp:nvSpPr>
      <dsp:spPr>
        <a:xfrm>
          <a:off x="1355672" y="3286414"/>
          <a:ext cx="162641" cy="162641"/>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C94CFE0F-90E9-42E0-85F4-1F72121EB439}">
      <dsp:nvSpPr>
        <dsp:cNvPr id="0" name=""/>
        <dsp:cNvSpPr/>
      </dsp:nvSpPr>
      <dsp:spPr>
        <a:xfrm>
          <a:off x="1543596" y="3367735"/>
          <a:ext cx="3694597" cy="10518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6180" tIns="0" rIns="0" bIns="0" numCol="1" spcCol="1270" anchor="t" anchorCtr="0">
          <a:noAutofit/>
        </a:bodyPr>
        <a:lstStyle/>
        <a:p>
          <a:pPr lvl="0" algn="l" defTabSz="800100">
            <a:lnSpc>
              <a:spcPct val="90000"/>
            </a:lnSpc>
            <a:spcBef>
              <a:spcPct val="0"/>
            </a:spcBef>
            <a:spcAft>
              <a:spcPct val="35000"/>
            </a:spcAft>
          </a:pPr>
          <a:r>
            <a:rPr lang="es-ES" sz="1800" kern="1200" dirty="0" smtClean="0"/>
            <a:t>Selección de reproductores y acondicionamiento</a:t>
          </a:r>
          <a:endParaRPr lang="es-MX" sz="1800" kern="1200" dirty="0"/>
        </a:p>
      </dsp:txBody>
      <dsp:txXfrm>
        <a:off x="1543596" y="3367735"/>
        <a:ext cx="3694597" cy="1051864"/>
      </dsp:txXfrm>
    </dsp:sp>
    <dsp:sp modelId="{B10E1AC0-86E6-43B7-A789-4FC6D4B49518}">
      <dsp:nvSpPr>
        <dsp:cNvPr id="0" name=""/>
        <dsp:cNvSpPr/>
      </dsp:nvSpPr>
      <dsp:spPr>
        <a:xfrm>
          <a:off x="2504768" y="2258415"/>
          <a:ext cx="282854" cy="282854"/>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E49F294E-E024-4FAC-8DC2-8716EAB65FE5}">
      <dsp:nvSpPr>
        <dsp:cNvPr id="0" name=""/>
        <dsp:cNvSpPr/>
      </dsp:nvSpPr>
      <dsp:spPr>
        <a:xfrm>
          <a:off x="2646196" y="2399842"/>
          <a:ext cx="1484985" cy="20197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9879" tIns="0" rIns="0" bIns="0" numCol="1" spcCol="1270" anchor="t" anchorCtr="0">
          <a:noAutofit/>
        </a:bodyPr>
        <a:lstStyle/>
        <a:p>
          <a:pPr lvl="0" algn="l" defTabSz="800100">
            <a:lnSpc>
              <a:spcPct val="90000"/>
            </a:lnSpc>
            <a:spcBef>
              <a:spcPct val="0"/>
            </a:spcBef>
            <a:spcAft>
              <a:spcPct val="35000"/>
            </a:spcAft>
          </a:pPr>
          <a:r>
            <a:rPr lang="es-ES" sz="1800" kern="1200" dirty="0" smtClean="0"/>
            <a:t>Fertilización y desove del huevo</a:t>
          </a:r>
          <a:endParaRPr lang="es-MX" sz="1800" kern="1200" dirty="0"/>
        </a:p>
      </dsp:txBody>
      <dsp:txXfrm>
        <a:off x="2646196" y="2399842"/>
        <a:ext cx="1484985" cy="2019757"/>
      </dsp:txXfrm>
    </dsp:sp>
    <dsp:sp modelId="{7E35C1E5-5311-403B-B00F-69EF7B0A8A7B}">
      <dsp:nvSpPr>
        <dsp:cNvPr id="0" name=""/>
        <dsp:cNvSpPr/>
      </dsp:nvSpPr>
      <dsp:spPr>
        <a:xfrm>
          <a:off x="3972076" y="1500896"/>
          <a:ext cx="374782" cy="374782"/>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4841A43B-602B-4FAF-80ED-7692B449522F}">
      <dsp:nvSpPr>
        <dsp:cNvPr id="0" name=""/>
        <dsp:cNvSpPr/>
      </dsp:nvSpPr>
      <dsp:spPr>
        <a:xfrm>
          <a:off x="4159467" y="1688287"/>
          <a:ext cx="1484985" cy="27313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8589" tIns="0" rIns="0" bIns="0" numCol="1" spcCol="1270" anchor="t" anchorCtr="0">
          <a:noAutofit/>
        </a:bodyPr>
        <a:lstStyle/>
        <a:p>
          <a:pPr lvl="0" algn="l" defTabSz="800100">
            <a:lnSpc>
              <a:spcPct val="90000"/>
            </a:lnSpc>
            <a:spcBef>
              <a:spcPct val="0"/>
            </a:spcBef>
            <a:spcAft>
              <a:spcPct val="35000"/>
            </a:spcAft>
          </a:pPr>
          <a:r>
            <a:rPr lang="es-ES" sz="1800" kern="1200" dirty="0" smtClean="0"/>
            <a:t>Desarrollo larvario o alevín</a:t>
          </a:r>
          <a:endParaRPr lang="es-MX" sz="1800" kern="1200" dirty="0"/>
        </a:p>
      </dsp:txBody>
      <dsp:txXfrm>
        <a:off x="4159467" y="1688287"/>
        <a:ext cx="1484985" cy="2731312"/>
      </dsp:txXfrm>
    </dsp:sp>
    <dsp:sp modelId="{DC391E70-5490-4B39-80BE-15DA858AF005}">
      <dsp:nvSpPr>
        <dsp:cNvPr id="0" name=""/>
        <dsp:cNvSpPr/>
      </dsp:nvSpPr>
      <dsp:spPr>
        <a:xfrm>
          <a:off x="5570203" y="999713"/>
          <a:ext cx="502066" cy="502066"/>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3C824B50-17A6-461B-8B8D-DF95598B9907}">
      <dsp:nvSpPr>
        <dsp:cNvPr id="0" name=""/>
        <dsp:cNvSpPr/>
      </dsp:nvSpPr>
      <dsp:spPr>
        <a:xfrm>
          <a:off x="5821236" y="1250746"/>
          <a:ext cx="1484985" cy="31688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035" tIns="0" rIns="0" bIns="0" numCol="1" spcCol="1270" anchor="t" anchorCtr="0">
          <a:noAutofit/>
        </a:bodyPr>
        <a:lstStyle/>
        <a:p>
          <a:pPr lvl="0" algn="l" defTabSz="800100">
            <a:lnSpc>
              <a:spcPct val="90000"/>
            </a:lnSpc>
            <a:spcBef>
              <a:spcPct val="0"/>
            </a:spcBef>
            <a:spcAft>
              <a:spcPct val="35000"/>
            </a:spcAft>
          </a:pPr>
          <a:r>
            <a:rPr lang="es-ES" sz="1800" kern="1200" dirty="0" smtClean="0"/>
            <a:t>Desarrollo </a:t>
          </a:r>
          <a:r>
            <a:rPr lang="es-ES" sz="1800" kern="1200" dirty="0" err="1" smtClean="0"/>
            <a:t>postlarvario</a:t>
          </a:r>
          <a:r>
            <a:rPr lang="es-ES" sz="1800" kern="1200" dirty="0" smtClean="0"/>
            <a:t> o juvenil </a:t>
          </a:r>
          <a:endParaRPr lang="es-MX" sz="1800" kern="1200" dirty="0"/>
        </a:p>
        <a:p>
          <a:pPr marL="114300" lvl="1" indent="-114300" algn="l" defTabSz="622300">
            <a:lnSpc>
              <a:spcPct val="90000"/>
            </a:lnSpc>
            <a:spcBef>
              <a:spcPct val="0"/>
            </a:spcBef>
            <a:spcAft>
              <a:spcPct val="15000"/>
            </a:spcAft>
            <a:buChar char="••"/>
          </a:pPr>
          <a:endParaRPr lang="es-MX" sz="1400" kern="1200"/>
        </a:p>
      </dsp:txBody>
      <dsp:txXfrm>
        <a:off x="5821236" y="1250746"/>
        <a:ext cx="1484985" cy="316885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35D64E-0543-4035-82F0-B0AD366FD585}">
      <dsp:nvSpPr>
        <dsp:cNvPr id="0" name=""/>
        <dsp:cNvSpPr/>
      </dsp:nvSpPr>
      <dsp:spPr>
        <a:xfrm>
          <a:off x="909" y="2882"/>
          <a:ext cx="7922981" cy="1378966"/>
        </a:xfrm>
        <a:prstGeom prst="roundRect">
          <a:avLst>
            <a:gd name="adj" fmla="val 10000"/>
          </a:avLst>
        </a:prstGeom>
        <a:solidFill>
          <a:srgbClr val="FF990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s-ES" sz="3600" u="none" kern="1200" dirty="0" smtClean="0">
              <a:solidFill>
                <a:schemeClr val="tx1"/>
              </a:solidFill>
              <a:effectLst>
                <a:outerShdw blurRad="38100" dist="38100" dir="2700000" algn="tl">
                  <a:srgbClr val="000000">
                    <a:alpha val="43137"/>
                  </a:srgbClr>
                </a:outerShdw>
              </a:effectLst>
            </a:rPr>
            <a:t>Selección de reproductores y acondicionamiento</a:t>
          </a:r>
          <a:endParaRPr lang="es-MX" sz="3600" u="none" kern="1200" dirty="0">
            <a:solidFill>
              <a:schemeClr val="tx1"/>
            </a:solidFill>
            <a:effectLst>
              <a:outerShdw blurRad="38100" dist="38100" dir="2700000" algn="tl">
                <a:srgbClr val="000000">
                  <a:alpha val="43137"/>
                </a:srgbClr>
              </a:outerShdw>
            </a:effectLst>
          </a:endParaRPr>
        </a:p>
      </dsp:txBody>
      <dsp:txXfrm>
        <a:off x="41298" y="43271"/>
        <a:ext cx="7842203" cy="1298188"/>
      </dsp:txXfrm>
    </dsp:sp>
    <dsp:sp modelId="{1F7BBAF7-D37F-434E-8809-5D74A07CB867}">
      <dsp:nvSpPr>
        <dsp:cNvPr id="0" name=""/>
        <dsp:cNvSpPr/>
      </dsp:nvSpPr>
      <dsp:spPr>
        <a:xfrm>
          <a:off x="2748353" y="1520316"/>
          <a:ext cx="5175536" cy="1378966"/>
        </a:xfrm>
        <a:prstGeom prst="roundRect">
          <a:avLst>
            <a:gd name="adj" fmla="val 10000"/>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S_tradnl" sz="2100" b="1" kern="1200" dirty="0" smtClean="0">
              <a:effectLst>
                <a:outerShdw blurRad="38100" dist="38100" dir="2700000" algn="tl">
                  <a:srgbClr val="000000">
                    <a:alpha val="43137"/>
                  </a:srgbClr>
                </a:outerShdw>
              </a:effectLst>
            </a:rPr>
            <a:t>Selección</a:t>
          </a:r>
          <a:endParaRPr lang="es-MX" sz="2100" b="1" kern="1200" dirty="0">
            <a:effectLst>
              <a:outerShdw blurRad="38100" dist="38100" dir="2700000" algn="tl">
                <a:srgbClr val="000000">
                  <a:alpha val="43137"/>
                </a:srgbClr>
              </a:outerShdw>
            </a:effectLst>
          </a:endParaRPr>
        </a:p>
      </dsp:txBody>
      <dsp:txXfrm>
        <a:off x="2788742" y="1560705"/>
        <a:ext cx="5094758" cy="1298188"/>
      </dsp:txXfrm>
    </dsp:sp>
    <dsp:sp modelId="{7A004A9F-595F-4674-96FF-A169BD74DD60}">
      <dsp:nvSpPr>
        <dsp:cNvPr id="0" name=""/>
        <dsp:cNvSpPr/>
      </dsp:nvSpPr>
      <dsp:spPr>
        <a:xfrm>
          <a:off x="5389347" y="3037750"/>
          <a:ext cx="2534542" cy="1378966"/>
        </a:xfrm>
        <a:prstGeom prst="roundRect">
          <a:avLst>
            <a:gd name="adj" fmla="val 10000"/>
          </a:avLst>
        </a:prstGeom>
        <a:gradFill rotWithShape="0">
          <a:gsLst>
            <a:gs pos="0">
              <a:schemeClr val="accent6">
                <a:hueOff val="0"/>
                <a:satOff val="0"/>
                <a:lumOff val="0"/>
                <a:alphaOff val="0"/>
                <a:tint val="100000"/>
                <a:shade val="100000"/>
                <a:satMod val="130000"/>
              </a:schemeClr>
            </a:gs>
            <a:gs pos="100000">
              <a:schemeClr val="accent6">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S_tradnl" sz="2100" b="1" kern="1200" dirty="0" smtClean="0">
              <a:effectLst>
                <a:outerShdw blurRad="38100" dist="38100" dir="2700000" algn="tl">
                  <a:srgbClr val="000000">
                    <a:alpha val="43137"/>
                  </a:srgbClr>
                </a:outerShdw>
              </a:effectLst>
            </a:rPr>
            <a:t>Genes dominantes </a:t>
          </a:r>
        </a:p>
        <a:p>
          <a:pPr lvl="0" algn="ctr" defTabSz="933450">
            <a:lnSpc>
              <a:spcPct val="90000"/>
            </a:lnSpc>
            <a:spcBef>
              <a:spcPct val="0"/>
            </a:spcBef>
            <a:spcAft>
              <a:spcPct val="35000"/>
            </a:spcAft>
          </a:pPr>
          <a:r>
            <a:rPr lang="es-ES_tradnl" sz="2100" b="1" kern="1200" dirty="0" smtClean="0">
              <a:effectLst>
                <a:outerShdw blurRad="38100" dist="38100" dir="2700000" algn="tl">
                  <a:srgbClr val="000000">
                    <a:alpha val="43137"/>
                  </a:srgbClr>
                </a:outerShdw>
              </a:effectLst>
            </a:rPr>
            <a:t>en características especiales</a:t>
          </a:r>
          <a:endParaRPr lang="es-MX" sz="2100" b="1" kern="1200" dirty="0">
            <a:effectLst>
              <a:outerShdw blurRad="38100" dist="38100" dir="2700000" algn="tl">
                <a:srgbClr val="000000">
                  <a:alpha val="43137"/>
                </a:srgbClr>
              </a:outerShdw>
            </a:effectLst>
          </a:endParaRPr>
        </a:p>
      </dsp:txBody>
      <dsp:txXfrm>
        <a:off x="5429736" y="3078139"/>
        <a:ext cx="2453764" cy="1298188"/>
      </dsp:txXfrm>
    </dsp:sp>
    <dsp:sp modelId="{934969A1-7334-498F-84E0-B540393E6EF3}">
      <dsp:nvSpPr>
        <dsp:cNvPr id="0" name=""/>
        <dsp:cNvSpPr/>
      </dsp:nvSpPr>
      <dsp:spPr>
        <a:xfrm>
          <a:off x="2748353" y="3037750"/>
          <a:ext cx="2534542" cy="1378966"/>
        </a:xfrm>
        <a:prstGeom prst="roundRect">
          <a:avLst>
            <a:gd name="adj" fmla="val 10000"/>
          </a:avLst>
        </a:prstGeom>
        <a:gradFill rotWithShape="0">
          <a:gsLst>
            <a:gs pos="0">
              <a:schemeClr val="accent6">
                <a:hueOff val="0"/>
                <a:satOff val="0"/>
                <a:lumOff val="0"/>
                <a:alphaOff val="0"/>
                <a:tint val="100000"/>
                <a:shade val="100000"/>
                <a:satMod val="130000"/>
              </a:schemeClr>
            </a:gs>
            <a:gs pos="100000">
              <a:schemeClr val="accent6">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S_tradnl" sz="2100" b="1" kern="1200" dirty="0" smtClean="0">
              <a:effectLst>
                <a:outerShdw blurRad="38100" dist="38100" dir="2700000" algn="tl">
                  <a:srgbClr val="000000">
                    <a:alpha val="43137"/>
                  </a:srgbClr>
                </a:outerShdw>
              </a:effectLst>
            </a:rPr>
            <a:t>Crecimiento rápido</a:t>
          </a:r>
          <a:endParaRPr lang="es-MX" sz="2100" b="1" kern="1200" dirty="0">
            <a:effectLst>
              <a:outerShdw blurRad="38100" dist="38100" dir="2700000" algn="tl">
                <a:srgbClr val="000000">
                  <a:alpha val="43137"/>
                </a:srgbClr>
              </a:outerShdw>
            </a:effectLst>
          </a:endParaRPr>
        </a:p>
      </dsp:txBody>
      <dsp:txXfrm>
        <a:off x="2788742" y="3078139"/>
        <a:ext cx="2453764" cy="1298188"/>
      </dsp:txXfrm>
    </dsp:sp>
    <dsp:sp modelId="{0A25A23F-887D-4DAC-B496-7580C81E8AD8}">
      <dsp:nvSpPr>
        <dsp:cNvPr id="0" name=""/>
        <dsp:cNvSpPr/>
      </dsp:nvSpPr>
      <dsp:spPr>
        <a:xfrm>
          <a:off x="909" y="1520316"/>
          <a:ext cx="2534542" cy="1378966"/>
        </a:xfrm>
        <a:prstGeom prst="roundRect">
          <a:avLst>
            <a:gd name="adj" fmla="val 10000"/>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S_tradnl" sz="2100" b="1" kern="1200" dirty="0" smtClean="0">
              <a:effectLst>
                <a:outerShdw blurRad="38100" dist="38100" dir="2700000" algn="tl">
                  <a:srgbClr val="000000">
                    <a:alpha val="43137"/>
                  </a:srgbClr>
                </a:outerShdw>
              </a:effectLst>
            </a:rPr>
            <a:t>Acondicionamiento</a:t>
          </a:r>
          <a:endParaRPr lang="es-MX" sz="2100" b="1" kern="1200" dirty="0">
            <a:effectLst>
              <a:outerShdw blurRad="38100" dist="38100" dir="2700000" algn="tl">
                <a:srgbClr val="000000">
                  <a:alpha val="43137"/>
                </a:srgbClr>
              </a:outerShdw>
            </a:effectLst>
          </a:endParaRPr>
        </a:p>
      </dsp:txBody>
      <dsp:txXfrm>
        <a:off x="41298" y="1560705"/>
        <a:ext cx="2453764" cy="1298188"/>
      </dsp:txXfrm>
    </dsp:sp>
    <dsp:sp modelId="{55B5B1BF-7725-403E-A8C0-6EF136B69146}">
      <dsp:nvSpPr>
        <dsp:cNvPr id="0" name=""/>
        <dsp:cNvSpPr/>
      </dsp:nvSpPr>
      <dsp:spPr>
        <a:xfrm>
          <a:off x="909" y="3037750"/>
          <a:ext cx="2534542" cy="1378966"/>
        </a:xfrm>
        <a:prstGeom prst="roundRect">
          <a:avLst>
            <a:gd name="adj" fmla="val 10000"/>
          </a:avLst>
        </a:prstGeom>
        <a:gradFill rotWithShape="0">
          <a:gsLst>
            <a:gs pos="0">
              <a:schemeClr val="accent6">
                <a:hueOff val="0"/>
                <a:satOff val="0"/>
                <a:lumOff val="0"/>
                <a:alphaOff val="0"/>
                <a:tint val="100000"/>
                <a:shade val="100000"/>
                <a:satMod val="130000"/>
              </a:schemeClr>
            </a:gs>
            <a:gs pos="100000">
              <a:schemeClr val="accent6">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S_tradnl" sz="2100" b="1" kern="1200" dirty="0" smtClean="0">
              <a:effectLst>
                <a:outerShdw blurRad="38100" dist="38100" dir="2700000" algn="tl">
                  <a:srgbClr val="000000">
                    <a:alpha val="43137"/>
                  </a:srgbClr>
                </a:outerShdw>
              </a:effectLst>
            </a:rPr>
            <a:t>Temperatura</a:t>
          </a:r>
        </a:p>
        <a:p>
          <a:pPr lvl="0" algn="ctr" defTabSz="933450">
            <a:lnSpc>
              <a:spcPct val="90000"/>
            </a:lnSpc>
            <a:spcBef>
              <a:spcPct val="0"/>
            </a:spcBef>
            <a:spcAft>
              <a:spcPct val="35000"/>
            </a:spcAft>
          </a:pPr>
          <a:r>
            <a:rPr lang="es-ES_tradnl" sz="2100" b="1" kern="1200" dirty="0" smtClean="0">
              <a:effectLst>
                <a:outerShdw blurRad="38100" dist="38100" dir="2700000" algn="tl">
                  <a:srgbClr val="000000">
                    <a:alpha val="43137"/>
                  </a:srgbClr>
                </a:outerShdw>
              </a:effectLst>
            </a:rPr>
            <a:t>Enfermedades</a:t>
          </a:r>
        </a:p>
        <a:p>
          <a:pPr lvl="0" algn="ctr" defTabSz="933450">
            <a:lnSpc>
              <a:spcPct val="90000"/>
            </a:lnSpc>
            <a:spcBef>
              <a:spcPct val="0"/>
            </a:spcBef>
            <a:spcAft>
              <a:spcPct val="35000"/>
            </a:spcAft>
          </a:pPr>
          <a:r>
            <a:rPr lang="es-ES_tradnl" sz="2100" b="1" kern="1200" dirty="0" smtClean="0">
              <a:effectLst>
                <a:outerShdw blurRad="38100" dist="38100" dir="2700000" algn="tl">
                  <a:srgbClr val="000000">
                    <a:alpha val="43137"/>
                  </a:srgbClr>
                </a:outerShdw>
              </a:effectLst>
            </a:rPr>
            <a:t>Calidad del agua</a:t>
          </a:r>
          <a:endParaRPr lang="es-MX" sz="2100" b="1" kern="1200" dirty="0">
            <a:effectLst>
              <a:outerShdw blurRad="38100" dist="38100" dir="2700000" algn="tl">
                <a:srgbClr val="000000">
                  <a:alpha val="43137"/>
                </a:srgbClr>
              </a:outerShdw>
            </a:effectLst>
          </a:endParaRPr>
        </a:p>
      </dsp:txBody>
      <dsp:txXfrm>
        <a:off x="41298" y="3078139"/>
        <a:ext cx="2453764" cy="129818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622C8B-6376-403D-8188-8D8EF57CA637}">
      <dsp:nvSpPr>
        <dsp:cNvPr id="0" name=""/>
        <dsp:cNvSpPr/>
      </dsp:nvSpPr>
      <dsp:spPr>
        <a:xfrm>
          <a:off x="0" y="30161"/>
          <a:ext cx="2900370" cy="2900370"/>
        </a:xfrm>
        <a:prstGeom prst="pie">
          <a:avLst>
            <a:gd name="adj1" fmla="val 5400000"/>
            <a:gd name="adj2" fmla="val 16200000"/>
          </a:avLst>
        </a:prstGeom>
        <a:solidFill>
          <a:srgbClr val="C0000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F8965521-254C-46F0-8A33-2586317D8897}">
      <dsp:nvSpPr>
        <dsp:cNvPr id="0" name=""/>
        <dsp:cNvSpPr/>
      </dsp:nvSpPr>
      <dsp:spPr>
        <a:xfrm>
          <a:off x="1450185" y="60323"/>
          <a:ext cx="3383765" cy="290037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S_tradnl" sz="2100" kern="1200" dirty="0" smtClean="0"/>
            <a:t>Estrés suave</a:t>
          </a:r>
          <a:endParaRPr lang="es-MX" sz="2100" kern="1200" dirty="0"/>
        </a:p>
      </dsp:txBody>
      <dsp:txXfrm>
        <a:off x="1450185" y="60323"/>
        <a:ext cx="3383765" cy="464059"/>
      </dsp:txXfrm>
    </dsp:sp>
    <dsp:sp modelId="{A31297AB-9F6C-4AE9-9C8B-733D89F73472}">
      <dsp:nvSpPr>
        <dsp:cNvPr id="0" name=""/>
        <dsp:cNvSpPr/>
      </dsp:nvSpPr>
      <dsp:spPr>
        <a:xfrm>
          <a:off x="304538" y="494221"/>
          <a:ext cx="2291292" cy="2291292"/>
        </a:xfrm>
        <a:prstGeom prst="pie">
          <a:avLst>
            <a:gd name="adj1" fmla="val 5400000"/>
            <a:gd name="adj2" fmla="val 16200000"/>
          </a:avLst>
        </a:prstGeom>
        <a:solidFill>
          <a:srgbClr val="FFC00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C875108E-F531-404A-A375-92E83EB4CAF6}">
      <dsp:nvSpPr>
        <dsp:cNvPr id="0" name=""/>
        <dsp:cNvSpPr/>
      </dsp:nvSpPr>
      <dsp:spPr>
        <a:xfrm>
          <a:off x="1450185" y="494221"/>
          <a:ext cx="3383765" cy="2291292"/>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S_tradnl" sz="2100" kern="1200" dirty="0" smtClean="0"/>
            <a:t>Manipulación hormonal</a:t>
          </a:r>
          <a:endParaRPr lang="es-MX" sz="2100" kern="1200" dirty="0"/>
        </a:p>
      </dsp:txBody>
      <dsp:txXfrm>
        <a:off x="1450185" y="494221"/>
        <a:ext cx="3383765" cy="464059"/>
      </dsp:txXfrm>
    </dsp:sp>
    <dsp:sp modelId="{2C5CD139-3D0F-420B-8612-9916AF43F8DE}">
      <dsp:nvSpPr>
        <dsp:cNvPr id="0" name=""/>
        <dsp:cNvSpPr/>
      </dsp:nvSpPr>
      <dsp:spPr>
        <a:xfrm>
          <a:off x="609077" y="958280"/>
          <a:ext cx="1682214" cy="1682214"/>
        </a:xfrm>
        <a:prstGeom prst="pie">
          <a:avLst>
            <a:gd name="adj1" fmla="val 5400000"/>
            <a:gd name="adj2" fmla="val 16200000"/>
          </a:avLst>
        </a:prstGeom>
        <a:solidFill>
          <a:srgbClr val="00B05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A415B9CF-F228-4A17-AF43-DE173B3D613D}">
      <dsp:nvSpPr>
        <dsp:cNvPr id="0" name=""/>
        <dsp:cNvSpPr/>
      </dsp:nvSpPr>
      <dsp:spPr>
        <a:xfrm>
          <a:off x="1450185" y="958280"/>
          <a:ext cx="3383765" cy="1682214"/>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S_tradnl" sz="2100" kern="1200" dirty="0" smtClean="0"/>
            <a:t>Transferencia de gametos</a:t>
          </a:r>
          <a:endParaRPr lang="es-MX" sz="2100" kern="1200" dirty="0"/>
        </a:p>
      </dsp:txBody>
      <dsp:txXfrm>
        <a:off x="1450185" y="958280"/>
        <a:ext cx="3383765" cy="464059"/>
      </dsp:txXfrm>
    </dsp:sp>
    <dsp:sp modelId="{32777773-64E8-426F-B8AB-FCD70DD1E11C}">
      <dsp:nvSpPr>
        <dsp:cNvPr id="0" name=""/>
        <dsp:cNvSpPr/>
      </dsp:nvSpPr>
      <dsp:spPr>
        <a:xfrm>
          <a:off x="913616" y="1422339"/>
          <a:ext cx="1073136" cy="1073136"/>
        </a:xfrm>
        <a:prstGeom prst="pie">
          <a:avLst>
            <a:gd name="adj1" fmla="val 5400000"/>
            <a:gd name="adj2" fmla="val 16200000"/>
          </a:avLst>
        </a:prstGeom>
        <a:solidFill>
          <a:srgbClr val="92D05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C813B6AE-C83D-45F6-BDFE-744490F58679}">
      <dsp:nvSpPr>
        <dsp:cNvPr id="0" name=""/>
        <dsp:cNvSpPr/>
      </dsp:nvSpPr>
      <dsp:spPr>
        <a:xfrm>
          <a:off x="1450185" y="1422339"/>
          <a:ext cx="3383765" cy="1073136"/>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S_tradnl" sz="2100" kern="1200" dirty="0" smtClean="0"/>
            <a:t>Extracción de gónadas</a:t>
          </a:r>
          <a:endParaRPr lang="es-MX" sz="2100" kern="1200" dirty="0"/>
        </a:p>
      </dsp:txBody>
      <dsp:txXfrm>
        <a:off x="1450185" y="1422339"/>
        <a:ext cx="3383765" cy="464059"/>
      </dsp:txXfrm>
    </dsp:sp>
    <dsp:sp modelId="{4CC75B47-BF3A-4735-B17E-E4BB9E681ED4}">
      <dsp:nvSpPr>
        <dsp:cNvPr id="0" name=""/>
        <dsp:cNvSpPr/>
      </dsp:nvSpPr>
      <dsp:spPr>
        <a:xfrm>
          <a:off x="1218155" y="1886398"/>
          <a:ext cx="464059" cy="464059"/>
        </a:xfrm>
        <a:prstGeom prst="pie">
          <a:avLst>
            <a:gd name="adj1" fmla="val 5400000"/>
            <a:gd name="adj2" fmla="val 16200000"/>
          </a:avLst>
        </a:prstGeom>
        <a:solidFill>
          <a:schemeClr val="bg2"/>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D1EDB2E7-E0EA-43F9-8386-EF582EEE3DC7}">
      <dsp:nvSpPr>
        <dsp:cNvPr id="0" name=""/>
        <dsp:cNvSpPr/>
      </dsp:nvSpPr>
      <dsp:spPr>
        <a:xfrm>
          <a:off x="1450185" y="1886398"/>
          <a:ext cx="3383765" cy="464059"/>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ES_tradnl" sz="2100" kern="1200" dirty="0" smtClean="0"/>
            <a:t>Neurotransmisores</a:t>
          </a:r>
          <a:endParaRPr lang="es-MX" sz="2100" kern="1200" dirty="0"/>
        </a:p>
      </dsp:txBody>
      <dsp:txXfrm>
        <a:off x="1450185" y="1886398"/>
        <a:ext cx="3383765" cy="46405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5F0FA6-B7D0-4E86-9EA8-83D630FBCE25}">
      <dsp:nvSpPr>
        <dsp:cNvPr id="0" name=""/>
        <dsp:cNvSpPr/>
      </dsp:nvSpPr>
      <dsp:spPr>
        <a:xfrm>
          <a:off x="1393070" y="102865"/>
          <a:ext cx="2041478" cy="708978"/>
        </a:xfrm>
        <a:prstGeom prst="ellipse">
          <a:avLst/>
        </a:prstGeom>
        <a:solidFill>
          <a:schemeClr val="accent1">
            <a:tint val="50000"/>
            <a:alpha val="40000"/>
            <a:hueOff val="0"/>
            <a:satOff val="0"/>
            <a:lumOff val="0"/>
            <a:alphaOff val="0"/>
          </a:schemeClr>
        </a:solidFill>
        <a:ln>
          <a:noFill/>
        </a:ln>
        <a:effectLst/>
        <a:scene3d>
          <a:camera prst="orthographicFront"/>
          <a:lightRig rig="flat" dir="t"/>
        </a:scene3d>
        <a:sp3d z="-190500" extrusionH="12700" prstMaterial="matte"/>
      </dsp:spPr>
      <dsp:style>
        <a:lnRef idx="0">
          <a:scrgbClr r="0" g="0" b="0"/>
        </a:lnRef>
        <a:fillRef idx="1">
          <a:scrgbClr r="0" g="0" b="0"/>
        </a:fillRef>
        <a:effectRef idx="0">
          <a:scrgbClr r="0" g="0" b="0"/>
        </a:effectRef>
        <a:fontRef idx="minor"/>
      </dsp:style>
    </dsp:sp>
    <dsp:sp modelId="{5708E4A6-CD21-466E-8EC7-0489D729905D}">
      <dsp:nvSpPr>
        <dsp:cNvPr id="0" name=""/>
        <dsp:cNvSpPr/>
      </dsp:nvSpPr>
      <dsp:spPr>
        <a:xfrm>
          <a:off x="2219157" y="1838912"/>
          <a:ext cx="395635" cy="253206"/>
        </a:xfrm>
        <a:prstGeom prst="downArrow">
          <a:avLst/>
        </a:prstGeom>
        <a:solidFill>
          <a:schemeClr val="accent1">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flat" dir="t"/>
        </a:scene3d>
        <a:sp3d z="190500" prstMaterial="plastic">
          <a:bevelT w="120900" h="88900"/>
          <a:bevelB w="88900" h="31750" prst="angle"/>
        </a:sp3d>
      </dsp:spPr>
      <dsp:style>
        <a:lnRef idx="0">
          <a:scrgbClr r="0" g="0" b="0"/>
        </a:lnRef>
        <a:fillRef idx="1">
          <a:scrgbClr r="0" g="0" b="0"/>
        </a:fillRef>
        <a:effectRef idx="3">
          <a:scrgbClr r="0" g="0" b="0"/>
        </a:effectRef>
        <a:fontRef idx="minor">
          <a:schemeClr val="lt1"/>
        </a:fontRef>
      </dsp:style>
    </dsp:sp>
    <dsp:sp modelId="{086D08D7-2C0B-4E52-BE4F-032A5C28D9CE}">
      <dsp:nvSpPr>
        <dsp:cNvPr id="0" name=""/>
        <dsp:cNvSpPr/>
      </dsp:nvSpPr>
      <dsp:spPr>
        <a:xfrm>
          <a:off x="1467450" y="2041478"/>
          <a:ext cx="1899049" cy="4747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s-ES_tradnl" sz="1600" b="1" kern="1200" dirty="0" smtClean="0">
              <a:effectLst>
                <a:outerShdw blurRad="38100" dist="38100" dir="2700000" algn="tl">
                  <a:srgbClr val="000000">
                    <a:alpha val="43137"/>
                  </a:srgbClr>
                </a:outerShdw>
              </a:effectLst>
            </a:rPr>
            <a:t>Fertilización</a:t>
          </a:r>
          <a:endParaRPr lang="es-MX" sz="1600" b="1" kern="1200" dirty="0">
            <a:effectLst>
              <a:outerShdw blurRad="38100" dist="38100" dir="2700000" algn="tl">
                <a:srgbClr val="000000">
                  <a:alpha val="43137"/>
                </a:srgbClr>
              </a:outerShdw>
            </a:effectLst>
          </a:endParaRPr>
        </a:p>
      </dsp:txBody>
      <dsp:txXfrm>
        <a:off x="1467450" y="2041478"/>
        <a:ext cx="1899049" cy="474762"/>
      </dsp:txXfrm>
    </dsp:sp>
    <dsp:sp modelId="{C2E7D0DF-2C8D-4A5E-869A-22C13C626DE2}">
      <dsp:nvSpPr>
        <dsp:cNvPr id="0" name=""/>
        <dsp:cNvSpPr/>
      </dsp:nvSpPr>
      <dsp:spPr>
        <a:xfrm>
          <a:off x="2135282" y="866599"/>
          <a:ext cx="712143" cy="712143"/>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ES_tradnl" sz="1000" kern="1200" dirty="0" smtClean="0"/>
            <a:t>Medio</a:t>
          </a:r>
          <a:endParaRPr lang="es-MX" sz="1000" kern="1200" dirty="0"/>
        </a:p>
      </dsp:txBody>
      <dsp:txXfrm>
        <a:off x="2239573" y="970890"/>
        <a:ext cx="503561" cy="503561"/>
      </dsp:txXfrm>
    </dsp:sp>
    <dsp:sp modelId="{B6FDE5A4-5286-484C-A4EE-8725EBE86F5B}">
      <dsp:nvSpPr>
        <dsp:cNvPr id="0" name=""/>
        <dsp:cNvSpPr/>
      </dsp:nvSpPr>
      <dsp:spPr>
        <a:xfrm>
          <a:off x="1625704" y="332333"/>
          <a:ext cx="712143" cy="712143"/>
        </a:xfrm>
        <a:prstGeom prst="ellipse">
          <a:avLst/>
        </a:prstGeom>
        <a:solidFill>
          <a:srgbClr val="7030A0"/>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ES_tradnl" sz="1000" kern="1200" dirty="0" smtClean="0"/>
            <a:t>Ovulo</a:t>
          </a:r>
          <a:endParaRPr lang="es-MX" sz="1000" kern="1200" dirty="0"/>
        </a:p>
      </dsp:txBody>
      <dsp:txXfrm>
        <a:off x="1729995" y="436624"/>
        <a:ext cx="503561" cy="503561"/>
      </dsp:txXfrm>
    </dsp:sp>
    <dsp:sp modelId="{625C1330-974D-44AE-80A2-9272D665C69B}">
      <dsp:nvSpPr>
        <dsp:cNvPr id="0" name=""/>
        <dsp:cNvSpPr/>
      </dsp:nvSpPr>
      <dsp:spPr>
        <a:xfrm>
          <a:off x="2353673" y="160153"/>
          <a:ext cx="712143" cy="712143"/>
        </a:xfrm>
        <a:prstGeom prst="ellipse">
          <a:avLst/>
        </a:prstGeom>
        <a:solidFill>
          <a:srgbClr val="C00000"/>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ES_tradnl" sz="1000" kern="1200" dirty="0" smtClean="0"/>
            <a:t>Esperma</a:t>
          </a:r>
          <a:endParaRPr lang="es-MX" sz="1000" kern="1200" dirty="0"/>
        </a:p>
      </dsp:txBody>
      <dsp:txXfrm>
        <a:off x="2457964" y="264444"/>
        <a:ext cx="503561" cy="503561"/>
      </dsp:txXfrm>
    </dsp:sp>
    <dsp:sp modelId="{D1D09CF4-F3E6-49D3-866C-5E717919B477}">
      <dsp:nvSpPr>
        <dsp:cNvPr id="0" name=""/>
        <dsp:cNvSpPr/>
      </dsp:nvSpPr>
      <dsp:spPr>
        <a:xfrm>
          <a:off x="1309196" y="15825"/>
          <a:ext cx="2215557" cy="1772446"/>
        </a:xfrm>
        <a:prstGeom prst="funnel">
          <a:avLst/>
        </a:prstGeom>
        <a:solidFill>
          <a:srgbClr val="FFC000">
            <a:alpha val="40000"/>
          </a:srgb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8A9A7C-DC86-9240-A6FA-83D0E38717E4}">
      <dsp:nvSpPr>
        <dsp:cNvPr id="0" name=""/>
        <dsp:cNvSpPr/>
      </dsp:nvSpPr>
      <dsp:spPr>
        <a:xfrm>
          <a:off x="0" y="551139"/>
          <a:ext cx="6096000" cy="887809"/>
        </a:xfrm>
        <a:prstGeom prst="rightArrow">
          <a:avLst>
            <a:gd name="adj1" fmla="val 50000"/>
            <a:gd name="adj2" fmla="val 5000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254000" bIns="140940" numCol="1" spcCol="1270" anchor="ctr" anchorCtr="0">
          <a:noAutofit/>
        </a:bodyPr>
        <a:lstStyle/>
        <a:p>
          <a:pPr lvl="0" algn="l" defTabSz="755650">
            <a:lnSpc>
              <a:spcPct val="90000"/>
            </a:lnSpc>
            <a:spcBef>
              <a:spcPct val="0"/>
            </a:spcBef>
            <a:spcAft>
              <a:spcPct val="35000"/>
            </a:spcAft>
          </a:pPr>
          <a:endParaRPr lang="es-ES" sz="1700" kern="1200"/>
        </a:p>
      </dsp:txBody>
      <dsp:txXfrm>
        <a:off x="0" y="773091"/>
        <a:ext cx="5874048" cy="443905"/>
      </dsp:txXfrm>
    </dsp:sp>
    <dsp:sp modelId="{2B5464FE-9DC8-D544-B788-17F90470BDC5}">
      <dsp:nvSpPr>
        <dsp:cNvPr id="0" name=""/>
        <dsp:cNvSpPr/>
      </dsp:nvSpPr>
      <dsp:spPr>
        <a:xfrm>
          <a:off x="0" y="1235768"/>
          <a:ext cx="1877568" cy="1710248"/>
        </a:xfrm>
        <a:prstGeom prst="rect">
          <a:avLst/>
        </a:prstGeom>
        <a:solidFill>
          <a:schemeClr val="lt1">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a:lnSpc>
              <a:spcPct val="90000"/>
            </a:lnSpc>
            <a:spcBef>
              <a:spcPct val="0"/>
            </a:spcBef>
            <a:spcAft>
              <a:spcPct val="35000"/>
            </a:spcAft>
          </a:pPr>
          <a:r>
            <a:rPr lang="es-ES" sz="3200" kern="1200" dirty="0" smtClean="0"/>
            <a:t>Juvenil</a:t>
          </a:r>
          <a:endParaRPr lang="es-ES" sz="3200" kern="1200" dirty="0"/>
        </a:p>
      </dsp:txBody>
      <dsp:txXfrm>
        <a:off x="0" y="1235768"/>
        <a:ext cx="1877568" cy="1710248"/>
      </dsp:txXfrm>
    </dsp:sp>
    <dsp:sp modelId="{127C3B05-C3AD-A94F-858C-B2107F7FF747}">
      <dsp:nvSpPr>
        <dsp:cNvPr id="0" name=""/>
        <dsp:cNvSpPr/>
      </dsp:nvSpPr>
      <dsp:spPr>
        <a:xfrm>
          <a:off x="1877568" y="847075"/>
          <a:ext cx="4218432" cy="887809"/>
        </a:xfrm>
        <a:prstGeom prst="rightArrow">
          <a:avLst>
            <a:gd name="adj1" fmla="val 50000"/>
            <a:gd name="adj2" fmla="val 50000"/>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254000" bIns="140940" numCol="1" spcCol="1270" anchor="ctr" anchorCtr="0">
          <a:noAutofit/>
        </a:bodyPr>
        <a:lstStyle/>
        <a:p>
          <a:pPr lvl="0" algn="l" defTabSz="755650">
            <a:lnSpc>
              <a:spcPct val="90000"/>
            </a:lnSpc>
            <a:spcBef>
              <a:spcPct val="0"/>
            </a:spcBef>
            <a:spcAft>
              <a:spcPct val="35000"/>
            </a:spcAft>
          </a:pPr>
          <a:endParaRPr lang="es-ES" sz="1700" kern="1200"/>
        </a:p>
      </dsp:txBody>
      <dsp:txXfrm>
        <a:off x="1877568" y="1069027"/>
        <a:ext cx="3996480" cy="443905"/>
      </dsp:txXfrm>
    </dsp:sp>
    <dsp:sp modelId="{D04C4DAE-D9AD-054F-B9FF-BC8B6FDE57C5}">
      <dsp:nvSpPr>
        <dsp:cNvPr id="0" name=""/>
        <dsp:cNvSpPr/>
      </dsp:nvSpPr>
      <dsp:spPr>
        <a:xfrm>
          <a:off x="1877568" y="1531705"/>
          <a:ext cx="1877568" cy="1710248"/>
        </a:xfrm>
        <a:prstGeom prst="rect">
          <a:avLst/>
        </a:prstGeom>
        <a:solidFill>
          <a:schemeClr val="lt1">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a:lnSpc>
              <a:spcPct val="90000"/>
            </a:lnSpc>
            <a:spcBef>
              <a:spcPct val="0"/>
            </a:spcBef>
            <a:spcAft>
              <a:spcPct val="35000"/>
            </a:spcAft>
          </a:pPr>
          <a:r>
            <a:rPr lang="es-ES" sz="3200" kern="1200" dirty="0" smtClean="0"/>
            <a:t>Talla comercial</a:t>
          </a:r>
          <a:endParaRPr lang="es-ES" sz="3200" kern="1200" dirty="0"/>
        </a:p>
      </dsp:txBody>
      <dsp:txXfrm>
        <a:off x="1877568" y="1531705"/>
        <a:ext cx="1877568" cy="1710248"/>
      </dsp:txXfrm>
    </dsp:sp>
    <dsp:sp modelId="{D49EC4FC-2CA7-DE43-8DDD-1C8AD40F5448}">
      <dsp:nvSpPr>
        <dsp:cNvPr id="0" name=""/>
        <dsp:cNvSpPr/>
      </dsp:nvSpPr>
      <dsp:spPr>
        <a:xfrm>
          <a:off x="3755136" y="1143012"/>
          <a:ext cx="2340864" cy="887809"/>
        </a:xfrm>
        <a:prstGeom prst="rightArrow">
          <a:avLst>
            <a:gd name="adj1" fmla="val 50000"/>
            <a:gd name="adj2" fmla="val 50000"/>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254000" bIns="140940" numCol="1" spcCol="1270" anchor="ctr" anchorCtr="0">
          <a:noAutofit/>
        </a:bodyPr>
        <a:lstStyle/>
        <a:p>
          <a:pPr lvl="0" algn="l" defTabSz="755650">
            <a:lnSpc>
              <a:spcPct val="90000"/>
            </a:lnSpc>
            <a:spcBef>
              <a:spcPct val="0"/>
            </a:spcBef>
            <a:spcAft>
              <a:spcPct val="35000"/>
            </a:spcAft>
          </a:pPr>
          <a:endParaRPr lang="es-ES" sz="1700" kern="1200"/>
        </a:p>
      </dsp:txBody>
      <dsp:txXfrm>
        <a:off x="3755136" y="1364964"/>
        <a:ext cx="2118912" cy="443905"/>
      </dsp:txXfrm>
    </dsp:sp>
    <dsp:sp modelId="{225C82B4-4DC4-A747-B94D-3552BCD71CBC}">
      <dsp:nvSpPr>
        <dsp:cNvPr id="0" name=""/>
        <dsp:cNvSpPr/>
      </dsp:nvSpPr>
      <dsp:spPr>
        <a:xfrm>
          <a:off x="3755136" y="1827641"/>
          <a:ext cx="1877568" cy="1685219"/>
        </a:xfrm>
        <a:prstGeom prst="rect">
          <a:avLst/>
        </a:prstGeom>
        <a:solidFill>
          <a:schemeClr val="lt1">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a:lnSpc>
              <a:spcPct val="90000"/>
            </a:lnSpc>
            <a:spcBef>
              <a:spcPct val="0"/>
            </a:spcBef>
            <a:spcAft>
              <a:spcPct val="35000"/>
            </a:spcAft>
          </a:pPr>
          <a:r>
            <a:rPr lang="es-ES" sz="3200" kern="1200" dirty="0" smtClean="0"/>
            <a:t>Adulto</a:t>
          </a:r>
          <a:endParaRPr lang="es-ES" sz="3200" kern="1200" dirty="0"/>
        </a:p>
      </dsp:txBody>
      <dsp:txXfrm>
        <a:off x="3755136" y="1827641"/>
        <a:ext cx="1877568" cy="1685219"/>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5.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1CE370EF-CA32-F549-AE5D-615451E89D76}" type="datetimeFigureOut">
              <a:rPr lang="es-ES" smtClean="0"/>
              <a:t>29/09/15</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D0F4DBF7-A496-AC43-B0DE-22BB45F8C92B}" type="slidenum">
              <a:rPr lang="es-ES" smtClean="0"/>
              <a:t>‹Nr.›</a:t>
            </a:fld>
            <a:endParaRPr lang="es-ES"/>
          </a:p>
        </p:txBody>
      </p:sp>
    </p:spTree>
    <p:extLst>
      <p:ext uri="{BB962C8B-B14F-4D97-AF65-F5344CB8AC3E}">
        <p14:creationId xmlns:p14="http://schemas.microsoft.com/office/powerpoint/2010/main" val="9383334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1CE370EF-CA32-F549-AE5D-615451E89D76}" type="datetimeFigureOut">
              <a:rPr lang="es-ES" smtClean="0"/>
              <a:t>29/09/15</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D0F4DBF7-A496-AC43-B0DE-22BB45F8C92B}" type="slidenum">
              <a:rPr lang="es-ES" smtClean="0"/>
              <a:t>‹Nr.›</a:t>
            </a:fld>
            <a:endParaRPr lang="es-ES"/>
          </a:p>
        </p:txBody>
      </p:sp>
    </p:spTree>
    <p:extLst>
      <p:ext uri="{BB962C8B-B14F-4D97-AF65-F5344CB8AC3E}">
        <p14:creationId xmlns:p14="http://schemas.microsoft.com/office/powerpoint/2010/main" val="181266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1CE370EF-CA32-F549-AE5D-615451E89D76}" type="datetimeFigureOut">
              <a:rPr lang="es-ES" smtClean="0"/>
              <a:t>29/09/15</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D0F4DBF7-A496-AC43-B0DE-22BB45F8C92B}" type="slidenum">
              <a:rPr lang="es-ES" smtClean="0"/>
              <a:t>‹Nr.›</a:t>
            </a:fld>
            <a:endParaRPr lang="es-ES"/>
          </a:p>
        </p:txBody>
      </p:sp>
    </p:spTree>
    <p:extLst>
      <p:ext uri="{BB962C8B-B14F-4D97-AF65-F5344CB8AC3E}">
        <p14:creationId xmlns:p14="http://schemas.microsoft.com/office/powerpoint/2010/main" val="28624326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1CE370EF-CA32-F549-AE5D-615451E89D76}" type="datetimeFigureOut">
              <a:rPr lang="es-ES" smtClean="0"/>
              <a:t>29/09/15</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D0F4DBF7-A496-AC43-B0DE-22BB45F8C92B}" type="slidenum">
              <a:rPr lang="es-ES" smtClean="0"/>
              <a:t>‹Nr.›</a:t>
            </a:fld>
            <a:endParaRPr lang="es-ES"/>
          </a:p>
        </p:txBody>
      </p:sp>
    </p:spTree>
    <p:extLst>
      <p:ext uri="{BB962C8B-B14F-4D97-AF65-F5344CB8AC3E}">
        <p14:creationId xmlns:p14="http://schemas.microsoft.com/office/powerpoint/2010/main" val="11194314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1CE370EF-CA32-F549-AE5D-615451E89D76}" type="datetimeFigureOut">
              <a:rPr lang="es-ES" smtClean="0"/>
              <a:t>29/09/15</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D0F4DBF7-A496-AC43-B0DE-22BB45F8C92B}" type="slidenum">
              <a:rPr lang="es-ES" smtClean="0"/>
              <a:t>‹Nr.›</a:t>
            </a:fld>
            <a:endParaRPr lang="es-ES"/>
          </a:p>
        </p:txBody>
      </p:sp>
    </p:spTree>
    <p:extLst>
      <p:ext uri="{BB962C8B-B14F-4D97-AF65-F5344CB8AC3E}">
        <p14:creationId xmlns:p14="http://schemas.microsoft.com/office/powerpoint/2010/main" val="6651190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1CE370EF-CA32-F549-AE5D-615451E89D76}" type="datetimeFigureOut">
              <a:rPr lang="es-ES" smtClean="0"/>
              <a:t>29/09/15</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D0F4DBF7-A496-AC43-B0DE-22BB45F8C92B}" type="slidenum">
              <a:rPr lang="es-ES" smtClean="0"/>
              <a:t>‹Nr.›</a:t>
            </a:fld>
            <a:endParaRPr lang="es-ES"/>
          </a:p>
        </p:txBody>
      </p:sp>
    </p:spTree>
    <p:extLst>
      <p:ext uri="{BB962C8B-B14F-4D97-AF65-F5344CB8AC3E}">
        <p14:creationId xmlns:p14="http://schemas.microsoft.com/office/powerpoint/2010/main" val="8649609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1CE370EF-CA32-F549-AE5D-615451E89D76}" type="datetimeFigureOut">
              <a:rPr lang="es-ES" smtClean="0"/>
              <a:t>29/09/15</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D0F4DBF7-A496-AC43-B0DE-22BB45F8C92B}" type="slidenum">
              <a:rPr lang="es-ES" smtClean="0"/>
              <a:t>‹Nr.›</a:t>
            </a:fld>
            <a:endParaRPr lang="es-ES"/>
          </a:p>
        </p:txBody>
      </p:sp>
    </p:spTree>
    <p:extLst>
      <p:ext uri="{BB962C8B-B14F-4D97-AF65-F5344CB8AC3E}">
        <p14:creationId xmlns:p14="http://schemas.microsoft.com/office/powerpoint/2010/main" val="3989636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1CE370EF-CA32-F549-AE5D-615451E89D76}" type="datetimeFigureOut">
              <a:rPr lang="es-ES" smtClean="0"/>
              <a:t>29/09/15</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D0F4DBF7-A496-AC43-B0DE-22BB45F8C92B}" type="slidenum">
              <a:rPr lang="es-ES" smtClean="0"/>
              <a:t>‹Nr.›</a:t>
            </a:fld>
            <a:endParaRPr lang="es-ES"/>
          </a:p>
        </p:txBody>
      </p:sp>
    </p:spTree>
    <p:extLst>
      <p:ext uri="{BB962C8B-B14F-4D97-AF65-F5344CB8AC3E}">
        <p14:creationId xmlns:p14="http://schemas.microsoft.com/office/powerpoint/2010/main" val="33923915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1CE370EF-CA32-F549-AE5D-615451E89D76}" type="datetimeFigureOut">
              <a:rPr lang="es-ES" smtClean="0"/>
              <a:t>29/09/15</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D0F4DBF7-A496-AC43-B0DE-22BB45F8C92B}" type="slidenum">
              <a:rPr lang="es-ES" smtClean="0"/>
              <a:t>‹Nr.›</a:t>
            </a:fld>
            <a:endParaRPr lang="es-ES"/>
          </a:p>
        </p:txBody>
      </p:sp>
    </p:spTree>
    <p:extLst>
      <p:ext uri="{BB962C8B-B14F-4D97-AF65-F5344CB8AC3E}">
        <p14:creationId xmlns:p14="http://schemas.microsoft.com/office/powerpoint/2010/main" val="33307197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1CE370EF-CA32-F549-AE5D-615451E89D76}" type="datetimeFigureOut">
              <a:rPr lang="es-ES" smtClean="0"/>
              <a:t>29/09/15</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D0F4DBF7-A496-AC43-B0DE-22BB45F8C92B}" type="slidenum">
              <a:rPr lang="es-ES" smtClean="0"/>
              <a:t>‹Nr.›</a:t>
            </a:fld>
            <a:endParaRPr lang="es-ES"/>
          </a:p>
        </p:txBody>
      </p:sp>
    </p:spTree>
    <p:extLst>
      <p:ext uri="{BB962C8B-B14F-4D97-AF65-F5344CB8AC3E}">
        <p14:creationId xmlns:p14="http://schemas.microsoft.com/office/powerpoint/2010/main" val="25133580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1CE370EF-CA32-F549-AE5D-615451E89D76}" type="datetimeFigureOut">
              <a:rPr lang="es-ES" smtClean="0"/>
              <a:t>29/09/15</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D0F4DBF7-A496-AC43-B0DE-22BB45F8C92B}" type="slidenum">
              <a:rPr lang="es-ES" smtClean="0"/>
              <a:t>‹Nr.›</a:t>
            </a:fld>
            <a:endParaRPr lang="es-ES"/>
          </a:p>
        </p:txBody>
      </p:sp>
    </p:spTree>
    <p:extLst>
      <p:ext uri="{BB962C8B-B14F-4D97-AF65-F5344CB8AC3E}">
        <p14:creationId xmlns:p14="http://schemas.microsoft.com/office/powerpoint/2010/main" val="151338490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E370EF-CA32-F549-AE5D-615451E89D76}" type="datetimeFigureOut">
              <a:rPr lang="es-ES" smtClean="0"/>
              <a:t>29/09/15</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F4DBF7-A496-AC43-B0DE-22BB45F8C92B}" type="slidenum">
              <a:rPr lang="es-ES" smtClean="0"/>
              <a:t>‹Nr.›</a:t>
            </a:fld>
            <a:endParaRPr lang="es-ES"/>
          </a:p>
        </p:txBody>
      </p:sp>
    </p:spTree>
    <p:extLst>
      <p:ext uri="{BB962C8B-B14F-4D97-AF65-F5344CB8AC3E}">
        <p14:creationId xmlns:p14="http://schemas.microsoft.com/office/powerpoint/2010/main" val="2534141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 Id="rId3" Type="http://schemas.openxmlformats.org/officeDocument/2006/relationships/image" Target="../media/image1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gi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diagramData" Target="../diagrams/data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jpeg"/><Relationship Id="rId3" Type="http://schemas.openxmlformats.org/officeDocument/2006/relationships/image" Target="../media/image19.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gif"/></Relationships>
</file>

<file path=ppt/slides/_rels/slide29.xml.rels><?xml version="1.0" encoding="UTF-8" standalone="yes"?>
<Relationships xmlns="http://schemas.openxmlformats.org/package/2006/relationships"><Relationship Id="rId3" Type="http://schemas.openxmlformats.org/officeDocument/2006/relationships/image" Target="../media/image23.jpeg"/><Relationship Id="rId4" Type="http://schemas.openxmlformats.org/officeDocument/2006/relationships/image" Target="../media/image24.jpeg"/><Relationship Id="rId1" Type="http://schemas.openxmlformats.org/officeDocument/2006/relationships/slideLayout" Target="../slideLayouts/slideLayout2.xml"/><Relationship Id="rId2" Type="http://schemas.openxmlformats.org/officeDocument/2006/relationships/image" Target="../media/image2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7" Type="http://schemas.openxmlformats.org/officeDocument/2006/relationships/image" Target="../media/image25.tiff"/><Relationship Id="rId8" Type="http://schemas.openxmlformats.org/officeDocument/2006/relationships/image" Target="../media/image26.jpeg"/><Relationship Id="rId1" Type="http://schemas.openxmlformats.org/officeDocument/2006/relationships/slideLayout" Target="../slideLayouts/slideLayout2.xml"/><Relationship Id="rId2" Type="http://schemas.openxmlformats.org/officeDocument/2006/relationships/diagramData" Target="../diagrams/data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png"/><Relationship Id="rId3" Type="http://schemas.openxmlformats.org/officeDocument/2006/relationships/image" Target="../media/image29.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tif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tif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tif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tiff"/></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6.tiff"/></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7.tiff"/></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8.tif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9.tiff"/></Relationships>
</file>

<file path=ppt/slides/_rels/slide44.xml.rels><?xml version="1.0" encoding="UTF-8" standalone="yes"?>
<Relationships xmlns="http://schemas.openxmlformats.org/package/2006/relationships"><Relationship Id="rId3" Type="http://schemas.openxmlformats.org/officeDocument/2006/relationships/image" Target="../media/image40.jpeg"/><Relationship Id="rId4" Type="http://schemas.openxmlformats.org/officeDocument/2006/relationships/image" Target="../media/image41.jpeg"/><Relationship Id="rId5" Type="http://schemas.openxmlformats.org/officeDocument/2006/relationships/image" Target="../media/image42.jpeg"/><Relationship Id="rId6" Type="http://schemas.openxmlformats.org/officeDocument/2006/relationships/image" Target="../media/image43.jpeg"/><Relationship Id="rId7" Type="http://schemas.openxmlformats.org/officeDocument/2006/relationships/image" Target="../media/image44.jpeg"/><Relationship Id="rId8" Type="http://schemas.openxmlformats.org/officeDocument/2006/relationships/image" Target="../media/image45.jpeg"/><Relationship Id="rId1" Type="http://schemas.openxmlformats.org/officeDocument/2006/relationships/slideLayout" Target="../slideLayouts/slideLayout2.xml"/><Relationship Id="rId2" Type="http://schemas.openxmlformats.org/officeDocument/2006/relationships/image" Target="../media/image26.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6.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7.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416175"/>
            <a:ext cx="7772400" cy="1470025"/>
          </a:xfrm>
        </p:spPr>
        <p:txBody>
          <a:bodyPr/>
          <a:lstStyle/>
          <a:p>
            <a:r>
              <a:rPr lang="es-ES" dirty="0" smtClean="0"/>
              <a:t>Acuicultura</a:t>
            </a:r>
            <a:endParaRPr lang="es-ES" dirty="0"/>
          </a:p>
        </p:txBody>
      </p:sp>
      <p:sp>
        <p:nvSpPr>
          <p:cNvPr id="3" name="Subtítulo 2"/>
          <p:cNvSpPr>
            <a:spLocks noGrp="1"/>
          </p:cNvSpPr>
          <p:nvPr>
            <p:ph type="subTitle" idx="1"/>
          </p:nvPr>
        </p:nvSpPr>
        <p:spPr>
          <a:xfrm>
            <a:off x="1371600" y="3886200"/>
            <a:ext cx="6400800" cy="615250"/>
          </a:xfrm>
        </p:spPr>
        <p:txBody>
          <a:bodyPr/>
          <a:lstStyle/>
          <a:p>
            <a:r>
              <a:rPr lang="es-ES" dirty="0" smtClean="0"/>
              <a:t>Unidad 5 “Ciclos de Vida”</a:t>
            </a:r>
            <a:endParaRPr lang="es-ES" dirty="0"/>
          </a:p>
        </p:txBody>
      </p:sp>
      <p:sp>
        <p:nvSpPr>
          <p:cNvPr id="4" name="CuadroTexto 3"/>
          <p:cNvSpPr txBox="1"/>
          <p:nvPr/>
        </p:nvSpPr>
        <p:spPr>
          <a:xfrm>
            <a:off x="485271" y="557519"/>
            <a:ext cx="7972929" cy="2062103"/>
          </a:xfrm>
          <a:prstGeom prst="rect">
            <a:avLst/>
          </a:prstGeom>
          <a:noFill/>
        </p:spPr>
        <p:txBody>
          <a:bodyPr wrap="square" rtlCol="0">
            <a:spAutoFit/>
          </a:bodyPr>
          <a:lstStyle/>
          <a:p>
            <a:pPr algn="ctr"/>
            <a:r>
              <a:rPr lang="es-ES" sz="3200" b="1" dirty="0" smtClean="0"/>
              <a:t>Universidad Autónoma del Estado de México</a:t>
            </a:r>
          </a:p>
          <a:p>
            <a:pPr algn="ctr"/>
            <a:r>
              <a:rPr lang="es-ES" sz="3200" b="1" dirty="0" smtClean="0"/>
              <a:t>Facultad de Ciencias</a:t>
            </a:r>
          </a:p>
          <a:p>
            <a:pPr algn="ctr"/>
            <a:endParaRPr lang="es-ES" sz="3200" b="1" dirty="0"/>
          </a:p>
          <a:p>
            <a:pPr algn="ctr"/>
            <a:r>
              <a:rPr lang="es-ES" sz="3200" b="1" dirty="0" smtClean="0"/>
              <a:t>Biología</a:t>
            </a:r>
            <a:endParaRPr lang="es-ES" sz="3200" b="1" dirty="0"/>
          </a:p>
        </p:txBody>
      </p:sp>
      <p:sp>
        <p:nvSpPr>
          <p:cNvPr id="5" name="CuadroTexto 4"/>
          <p:cNvSpPr txBox="1"/>
          <p:nvPr/>
        </p:nvSpPr>
        <p:spPr>
          <a:xfrm>
            <a:off x="3727293" y="5337729"/>
            <a:ext cx="4976608" cy="1231106"/>
          </a:xfrm>
          <a:prstGeom prst="rect">
            <a:avLst/>
          </a:prstGeom>
          <a:noFill/>
        </p:spPr>
        <p:txBody>
          <a:bodyPr wrap="square" rtlCol="0">
            <a:spAutoFit/>
          </a:bodyPr>
          <a:lstStyle/>
          <a:p>
            <a:pPr algn="r"/>
            <a:r>
              <a:rPr lang="es-ES" sz="2800" b="1" dirty="0" smtClean="0"/>
              <a:t>Dr. Iván Gallego Alarcón</a:t>
            </a:r>
          </a:p>
          <a:p>
            <a:pPr algn="r"/>
            <a:r>
              <a:rPr lang="es-ES" sz="2800" b="1" dirty="0" smtClean="0"/>
              <a:t>Septiembre de 2015</a:t>
            </a:r>
          </a:p>
          <a:p>
            <a:endParaRPr lang="es-ES" dirty="0"/>
          </a:p>
        </p:txBody>
      </p:sp>
    </p:spTree>
    <p:extLst>
      <p:ext uri="{BB962C8B-B14F-4D97-AF65-F5344CB8AC3E}">
        <p14:creationId xmlns:p14="http://schemas.microsoft.com/office/powerpoint/2010/main" val="34897151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b="1" i="1" dirty="0" smtClean="0"/>
              <a:t>Unidad 5. Ciclos de vida en cautiverio</a:t>
            </a:r>
            <a:endParaRPr lang="es-MX" dirty="0"/>
          </a:p>
        </p:txBody>
      </p:sp>
      <p:sp>
        <p:nvSpPr>
          <p:cNvPr id="3" name="2 Marcador de contenido"/>
          <p:cNvSpPr>
            <a:spLocks noGrp="1"/>
          </p:cNvSpPr>
          <p:nvPr>
            <p:ph idx="1"/>
          </p:nvPr>
        </p:nvSpPr>
        <p:spPr>
          <a:xfrm>
            <a:off x="1142976" y="1600200"/>
            <a:ext cx="7391424" cy="4419600"/>
          </a:xfrm>
        </p:spPr>
        <p:txBody>
          <a:bodyPr/>
          <a:lstStyle/>
          <a:p>
            <a:pPr>
              <a:buNone/>
            </a:pPr>
            <a:r>
              <a:rPr lang="es-ES" sz="2400" dirty="0" smtClean="0"/>
              <a:t>5.1. Reproducción</a:t>
            </a:r>
          </a:p>
          <a:p>
            <a:pPr>
              <a:buNone/>
            </a:pPr>
            <a:r>
              <a:rPr lang="es-ES" sz="2400" dirty="0" smtClean="0"/>
              <a:t>Crustáceos </a:t>
            </a:r>
          </a:p>
          <a:p>
            <a:pPr>
              <a:buNone/>
            </a:pPr>
            <a:r>
              <a:rPr lang="es-ES" sz="2400" dirty="0" smtClean="0"/>
              <a:t>Sexos separados, órgano sexual externo</a:t>
            </a:r>
          </a:p>
        </p:txBody>
      </p:sp>
      <p:pic>
        <p:nvPicPr>
          <p:cNvPr id="5" name="4 Imagen" descr="img108.jpg"/>
          <p:cNvPicPr>
            <a:picLocks noChangeAspect="1"/>
          </p:cNvPicPr>
          <p:nvPr/>
        </p:nvPicPr>
        <p:blipFill>
          <a:blip r:embed="rId2" cstate="print"/>
          <a:stretch>
            <a:fillRect/>
          </a:stretch>
        </p:blipFill>
        <p:spPr>
          <a:xfrm rot="5400000">
            <a:off x="2757629" y="2242975"/>
            <a:ext cx="3414427" cy="4929222"/>
          </a:xfrm>
          <a:prstGeom prst="rect">
            <a:avLst/>
          </a:prstGeom>
        </p:spPr>
      </p:pic>
    </p:spTree>
    <p:extLst>
      <p:ext uri="{BB962C8B-B14F-4D97-AF65-F5344CB8AC3E}">
        <p14:creationId xmlns:p14="http://schemas.microsoft.com/office/powerpoint/2010/main" val="44334430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b="1" i="1" dirty="0" smtClean="0"/>
              <a:t>Unidad 5. Ciclos de vida en cautiverio</a:t>
            </a:r>
            <a:endParaRPr lang="es-MX" dirty="0"/>
          </a:p>
        </p:txBody>
      </p:sp>
      <p:sp>
        <p:nvSpPr>
          <p:cNvPr id="3" name="2 Marcador de contenido"/>
          <p:cNvSpPr>
            <a:spLocks noGrp="1"/>
          </p:cNvSpPr>
          <p:nvPr>
            <p:ph idx="1"/>
          </p:nvPr>
        </p:nvSpPr>
        <p:spPr>
          <a:xfrm>
            <a:off x="1142976" y="1600200"/>
            <a:ext cx="7391424" cy="4419600"/>
          </a:xfrm>
        </p:spPr>
        <p:txBody>
          <a:bodyPr/>
          <a:lstStyle/>
          <a:p>
            <a:pPr>
              <a:buNone/>
            </a:pPr>
            <a:r>
              <a:rPr lang="es-ES" sz="2400" dirty="0" smtClean="0"/>
              <a:t>5.1. Reproducción</a:t>
            </a:r>
          </a:p>
          <a:p>
            <a:pPr>
              <a:buNone/>
            </a:pPr>
            <a:r>
              <a:rPr lang="es-ES" sz="2400" dirty="0" smtClean="0"/>
              <a:t>Crustáceos </a:t>
            </a:r>
          </a:p>
          <a:p>
            <a:pPr>
              <a:buNone/>
            </a:pPr>
            <a:endParaRPr lang="es-ES" sz="2400" dirty="0" smtClean="0"/>
          </a:p>
          <a:p>
            <a:pPr marL="0" indent="0">
              <a:buNone/>
            </a:pPr>
            <a:r>
              <a:rPr lang="es-ES" sz="2400" dirty="0" smtClean="0"/>
              <a:t>Su reproducción esta controlada hormonalmente por el órgano X</a:t>
            </a:r>
          </a:p>
        </p:txBody>
      </p:sp>
      <p:pic>
        <p:nvPicPr>
          <p:cNvPr id="6" name="5 Imagen" descr="img109.jpg"/>
          <p:cNvPicPr>
            <a:picLocks noChangeAspect="1"/>
          </p:cNvPicPr>
          <p:nvPr/>
        </p:nvPicPr>
        <p:blipFill>
          <a:blip r:embed="rId2"/>
          <a:stretch>
            <a:fillRect/>
          </a:stretch>
        </p:blipFill>
        <p:spPr>
          <a:xfrm rot="5400000">
            <a:off x="3555987" y="2373311"/>
            <a:ext cx="2190186" cy="5015944"/>
          </a:xfrm>
          <a:prstGeom prst="rect">
            <a:avLst/>
          </a:prstGeom>
        </p:spPr>
      </p:pic>
      <p:sp>
        <p:nvSpPr>
          <p:cNvPr id="7" name="6 CuadroTexto"/>
          <p:cNvSpPr txBox="1"/>
          <p:nvPr/>
        </p:nvSpPr>
        <p:spPr>
          <a:xfrm>
            <a:off x="3214678" y="6357958"/>
            <a:ext cx="4714908" cy="369332"/>
          </a:xfrm>
          <a:prstGeom prst="rect">
            <a:avLst/>
          </a:prstGeom>
          <a:noFill/>
        </p:spPr>
        <p:txBody>
          <a:bodyPr wrap="square" rtlCol="0">
            <a:spAutoFit/>
          </a:bodyPr>
          <a:lstStyle/>
          <a:p>
            <a:r>
              <a:rPr lang="es-ES_tradnl" dirty="0" smtClean="0"/>
              <a:t>(Inhibición del </a:t>
            </a:r>
            <a:r>
              <a:rPr lang="es-ES_tradnl" dirty="0" err="1" smtClean="0"/>
              <a:t>GIH</a:t>
            </a:r>
            <a:r>
              <a:rPr lang="es-ES_tradnl" dirty="0" smtClean="0"/>
              <a:t>)</a:t>
            </a:r>
            <a:endParaRPr lang="es-MX" dirty="0"/>
          </a:p>
        </p:txBody>
      </p:sp>
    </p:spTree>
    <p:extLst>
      <p:ext uri="{BB962C8B-B14F-4D97-AF65-F5344CB8AC3E}">
        <p14:creationId xmlns:p14="http://schemas.microsoft.com/office/powerpoint/2010/main" val="119720379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Elipse"/>
          <p:cNvSpPr/>
          <p:nvPr/>
        </p:nvSpPr>
        <p:spPr>
          <a:xfrm>
            <a:off x="4643438" y="4929198"/>
            <a:ext cx="1643074" cy="78581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Elipse"/>
          <p:cNvSpPr/>
          <p:nvPr/>
        </p:nvSpPr>
        <p:spPr>
          <a:xfrm>
            <a:off x="1928794" y="4857760"/>
            <a:ext cx="1643074" cy="78581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1 Título"/>
          <p:cNvSpPr>
            <a:spLocks noGrp="1"/>
          </p:cNvSpPr>
          <p:nvPr>
            <p:ph type="title"/>
          </p:nvPr>
        </p:nvSpPr>
        <p:spPr/>
        <p:txBody>
          <a:bodyPr/>
          <a:lstStyle/>
          <a:p>
            <a:r>
              <a:rPr lang="es-ES" sz="3200" b="1" i="1" dirty="0" smtClean="0"/>
              <a:t>Unidad 5. Ciclos de vida en cautiverio</a:t>
            </a:r>
            <a:endParaRPr lang="es-MX" dirty="0"/>
          </a:p>
        </p:txBody>
      </p:sp>
      <p:sp>
        <p:nvSpPr>
          <p:cNvPr id="3" name="2 Marcador de contenido"/>
          <p:cNvSpPr>
            <a:spLocks noGrp="1"/>
          </p:cNvSpPr>
          <p:nvPr>
            <p:ph idx="1"/>
          </p:nvPr>
        </p:nvSpPr>
        <p:spPr>
          <a:xfrm>
            <a:off x="1142976" y="1600200"/>
            <a:ext cx="7391424" cy="4419600"/>
          </a:xfrm>
        </p:spPr>
        <p:txBody>
          <a:bodyPr/>
          <a:lstStyle/>
          <a:p>
            <a:pPr>
              <a:buNone/>
            </a:pPr>
            <a:r>
              <a:rPr lang="es-ES" sz="2400" dirty="0" smtClean="0"/>
              <a:t>5.1. Reproducción</a:t>
            </a:r>
          </a:p>
          <a:p>
            <a:pPr>
              <a:buNone/>
            </a:pPr>
            <a:r>
              <a:rPr lang="es-ES" sz="2400" dirty="0" smtClean="0"/>
              <a:t>Bivalvos</a:t>
            </a:r>
          </a:p>
          <a:p>
            <a:pPr marL="0" indent="0">
              <a:buNone/>
            </a:pPr>
            <a:r>
              <a:rPr lang="es-ES" sz="2400" dirty="0" smtClean="0"/>
              <a:t>Sexos separados, sin embargo una gran mayoría de especies son hermafroditas o cambian de sexo durante su vida</a:t>
            </a:r>
          </a:p>
          <a:p>
            <a:pPr marL="0" indent="0">
              <a:buNone/>
            </a:pPr>
            <a:endParaRPr lang="es-ES" sz="2400" dirty="0" smtClean="0"/>
          </a:p>
          <a:p>
            <a:pPr marL="0" indent="0">
              <a:buNone/>
            </a:pPr>
            <a:r>
              <a:rPr lang="es-ES" sz="2400" dirty="0" smtClean="0"/>
              <a:t>Tiene influencia exógena y endógena  </a:t>
            </a:r>
          </a:p>
          <a:p>
            <a:pPr>
              <a:buNone/>
            </a:pPr>
            <a:endParaRPr lang="es-ES" sz="2400" dirty="0" smtClean="0"/>
          </a:p>
        </p:txBody>
      </p:sp>
      <p:sp>
        <p:nvSpPr>
          <p:cNvPr id="8" name="7 CuadroTexto"/>
          <p:cNvSpPr txBox="1"/>
          <p:nvPr/>
        </p:nvSpPr>
        <p:spPr>
          <a:xfrm>
            <a:off x="2000232" y="5072074"/>
            <a:ext cx="1928826" cy="369332"/>
          </a:xfrm>
          <a:prstGeom prst="rect">
            <a:avLst/>
          </a:prstGeom>
          <a:noFill/>
        </p:spPr>
        <p:txBody>
          <a:bodyPr wrap="square" rtlCol="0">
            <a:spAutoFit/>
          </a:bodyPr>
          <a:lstStyle/>
          <a:p>
            <a:r>
              <a:rPr lang="es-ES_tradnl" dirty="0" smtClean="0"/>
              <a:t>Temperatura</a:t>
            </a:r>
            <a:endParaRPr lang="es-MX" dirty="0"/>
          </a:p>
        </p:txBody>
      </p:sp>
      <p:sp>
        <p:nvSpPr>
          <p:cNvPr id="9" name="8 CuadroTexto"/>
          <p:cNvSpPr txBox="1"/>
          <p:nvPr/>
        </p:nvSpPr>
        <p:spPr>
          <a:xfrm>
            <a:off x="4929190" y="5143512"/>
            <a:ext cx="1285884" cy="369332"/>
          </a:xfrm>
          <a:prstGeom prst="rect">
            <a:avLst/>
          </a:prstGeom>
          <a:noFill/>
        </p:spPr>
        <p:txBody>
          <a:bodyPr wrap="square" rtlCol="0">
            <a:spAutoFit/>
          </a:bodyPr>
          <a:lstStyle/>
          <a:p>
            <a:r>
              <a:rPr lang="es-ES_tradnl" dirty="0" smtClean="0"/>
              <a:t>Hormona</a:t>
            </a:r>
            <a:endParaRPr lang="es-MX" dirty="0"/>
          </a:p>
        </p:txBody>
      </p:sp>
    </p:spTree>
    <p:extLst>
      <p:ext uri="{BB962C8B-B14F-4D97-AF65-F5344CB8AC3E}">
        <p14:creationId xmlns:p14="http://schemas.microsoft.com/office/powerpoint/2010/main" val="230923013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Ciclo de vida</a:t>
            </a:r>
            <a:endParaRPr lang="es-ES" dirty="0"/>
          </a:p>
        </p:txBody>
      </p:sp>
      <p:sp>
        <p:nvSpPr>
          <p:cNvPr id="3" name="Marcador de contenido 2"/>
          <p:cNvSpPr>
            <a:spLocks noGrp="1"/>
          </p:cNvSpPr>
          <p:nvPr>
            <p:ph idx="1"/>
          </p:nvPr>
        </p:nvSpPr>
        <p:spPr>
          <a:xfrm>
            <a:off x="457200" y="1544727"/>
            <a:ext cx="8229600" cy="4525963"/>
          </a:xfrm>
        </p:spPr>
        <p:txBody>
          <a:bodyPr>
            <a:normAutofit/>
          </a:bodyPr>
          <a:lstStyle/>
          <a:p>
            <a:pPr marL="0" indent="0" algn="ctr">
              <a:buNone/>
            </a:pPr>
            <a:r>
              <a:rPr lang="es-ES" dirty="0"/>
              <a:t>Los Ciclos Biológicos representan el desarrollo en el tiempo de la vida de un ser vivo, desde que nace, hasta que se reproduce y origina un nuevo individuo que repetirá el </a:t>
            </a:r>
            <a:r>
              <a:rPr lang="es-ES" dirty="0" smtClean="0"/>
              <a:t>mismo</a:t>
            </a:r>
            <a:endParaRPr lang="es-ES" dirty="0"/>
          </a:p>
        </p:txBody>
      </p:sp>
      <p:pic>
        <p:nvPicPr>
          <p:cNvPr id="4" name="Imagen 3"/>
          <p:cNvPicPr>
            <a:picLocks noChangeAspect="1"/>
          </p:cNvPicPr>
          <p:nvPr/>
        </p:nvPicPr>
        <p:blipFill>
          <a:blip r:embed="rId2"/>
          <a:stretch>
            <a:fillRect/>
          </a:stretch>
        </p:blipFill>
        <p:spPr>
          <a:xfrm>
            <a:off x="3024717" y="3719073"/>
            <a:ext cx="3327400" cy="2438400"/>
          </a:xfrm>
          <a:prstGeom prst="rect">
            <a:avLst/>
          </a:prstGeom>
        </p:spPr>
      </p:pic>
      <p:sp>
        <p:nvSpPr>
          <p:cNvPr id="5" name="CuadroTexto 4"/>
          <p:cNvSpPr txBox="1"/>
          <p:nvPr/>
        </p:nvSpPr>
        <p:spPr>
          <a:xfrm>
            <a:off x="3024717" y="6157473"/>
            <a:ext cx="3937000" cy="307777"/>
          </a:xfrm>
          <a:prstGeom prst="rect">
            <a:avLst/>
          </a:prstGeom>
          <a:noFill/>
        </p:spPr>
        <p:txBody>
          <a:bodyPr wrap="square" rtlCol="0">
            <a:spAutoFit/>
          </a:bodyPr>
          <a:lstStyle/>
          <a:p>
            <a:pPr algn="ctr"/>
            <a:r>
              <a:rPr lang="es-ES" sz="700" dirty="0"/>
              <a:t>http://organismosambienteseinteraccion4baudp.blogspot.mx/2011/12/existen-ciclos-de-vida-</a:t>
            </a:r>
            <a:r>
              <a:rPr lang="es-ES" sz="700" dirty="0" err="1"/>
              <a:t>especiales.html</a:t>
            </a:r>
            <a:endParaRPr lang="es-ES" sz="700" dirty="0"/>
          </a:p>
        </p:txBody>
      </p:sp>
    </p:spTree>
    <p:extLst>
      <p:ext uri="{BB962C8B-B14F-4D97-AF65-F5344CB8AC3E}">
        <p14:creationId xmlns:p14="http://schemas.microsoft.com/office/powerpoint/2010/main" val="27991914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Ciclo de vida en cautiverio</a:t>
            </a:r>
            <a:endParaRPr lang="es-ES" dirty="0"/>
          </a:p>
        </p:txBody>
      </p:sp>
      <p:sp>
        <p:nvSpPr>
          <p:cNvPr id="3" name="Marcador de contenido 2"/>
          <p:cNvSpPr>
            <a:spLocks noGrp="1"/>
          </p:cNvSpPr>
          <p:nvPr>
            <p:ph idx="1"/>
          </p:nvPr>
        </p:nvSpPr>
        <p:spPr>
          <a:xfrm>
            <a:off x="457200" y="1600201"/>
            <a:ext cx="8229600" cy="1115124"/>
          </a:xfrm>
        </p:spPr>
        <p:txBody>
          <a:bodyPr/>
          <a:lstStyle/>
          <a:p>
            <a:pPr marL="0" indent="0">
              <a:buNone/>
            </a:pPr>
            <a:r>
              <a:rPr lang="es-ES" dirty="0" smtClean="0"/>
              <a:t>En acuicultura el ciclo de vida se ve modificado por el manejo del hombre</a:t>
            </a:r>
            <a:endParaRPr lang="es-ES" dirty="0"/>
          </a:p>
        </p:txBody>
      </p:sp>
      <p:pic>
        <p:nvPicPr>
          <p:cNvPr id="4" name="Imagen 3"/>
          <p:cNvPicPr>
            <a:picLocks noChangeAspect="1"/>
          </p:cNvPicPr>
          <p:nvPr/>
        </p:nvPicPr>
        <p:blipFill>
          <a:blip r:embed="rId2"/>
          <a:stretch>
            <a:fillRect/>
          </a:stretch>
        </p:blipFill>
        <p:spPr>
          <a:xfrm>
            <a:off x="4026715" y="2738780"/>
            <a:ext cx="3865658" cy="3598519"/>
          </a:xfrm>
          <a:prstGeom prst="rect">
            <a:avLst/>
          </a:prstGeom>
        </p:spPr>
      </p:pic>
      <p:sp>
        <p:nvSpPr>
          <p:cNvPr id="5" name="Flecha curvada hacia abajo 4"/>
          <p:cNvSpPr/>
          <p:nvPr/>
        </p:nvSpPr>
        <p:spPr>
          <a:xfrm flipH="1">
            <a:off x="2560577" y="2834054"/>
            <a:ext cx="2529603" cy="779495"/>
          </a:xfrm>
          <a:prstGeom prst="curvedDownArrow">
            <a:avLst/>
          </a:prstGeom>
          <a:solidFill>
            <a:srgbClr val="C0504D"/>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sp>
        <p:nvSpPr>
          <p:cNvPr id="6" name="Rectángulo 5"/>
          <p:cNvSpPr/>
          <p:nvPr/>
        </p:nvSpPr>
        <p:spPr>
          <a:xfrm>
            <a:off x="799056" y="3442259"/>
            <a:ext cx="2775782" cy="923330"/>
          </a:xfrm>
          <a:prstGeom prst="rect">
            <a:avLst/>
          </a:prstGeom>
          <a:noFill/>
        </p:spPr>
        <p:txBody>
          <a:bodyPr wrap="none" lIns="91440" tIns="45720" rIns="91440" bIns="45720">
            <a:spAutoFit/>
          </a:bodyPr>
          <a:lstStyle/>
          <a:p>
            <a:pPr algn="ctr"/>
            <a:r>
              <a:rPr lang="es-ES_tradnl"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Sacrificio</a:t>
            </a:r>
            <a:endParaRPr lang="es-ES_tradnl" sz="5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7" name="Imagen 6"/>
          <p:cNvPicPr>
            <a:picLocks noChangeAspect="1"/>
          </p:cNvPicPr>
          <p:nvPr/>
        </p:nvPicPr>
        <p:blipFill>
          <a:blip r:embed="rId3"/>
          <a:stretch>
            <a:fillRect/>
          </a:stretch>
        </p:blipFill>
        <p:spPr>
          <a:xfrm>
            <a:off x="918262" y="4211450"/>
            <a:ext cx="2519934" cy="1901133"/>
          </a:xfrm>
          <a:prstGeom prst="rect">
            <a:avLst/>
          </a:prstGeom>
        </p:spPr>
      </p:pic>
      <p:sp>
        <p:nvSpPr>
          <p:cNvPr id="8" name="CuadroTexto 7"/>
          <p:cNvSpPr txBox="1"/>
          <p:nvPr/>
        </p:nvSpPr>
        <p:spPr>
          <a:xfrm>
            <a:off x="918262" y="6112583"/>
            <a:ext cx="3393992" cy="200055"/>
          </a:xfrm>
          <a:prstGeom prst="rect">
            <a:avLst/>
          </a:prstGeom>
          <a:noFill/>
        </p:spPr>
        <p:txBody>
          <a:bodyPr wrap="square" rtlCol="0">
            <a:spAutoFit/>
          </a:bodyPr>
          <a:lstStyle/>
          <a:p>
            <a:r>
              <a:rPr lang="es-ES" sz="700" dirty="0"/>
              <a:t>http://</a:t>
            </a:r>
            <a:r>
              <a:rPr lang="es-ES" sz="700" dirty="0" err="1"/>
              <a:t>productosdelporto.com</a:t>
            </a:r>
            <a:r>
              <a:rPr lang="es-ES" sz="700" dirty="0"/>
              <a:t>/</a:t>
            </a:r>
            <a:r>
              <a:rPr lang="es-ES" sz="700" dirty="0" err="1"/>
              <a:t>productos_frescos</a:t>
            </a:r>
            <a:r>
              <a:rPr lang="es-ES" sz="700" dirty="0"/>
              <a:t>/</a:t>
            </a:r>
            <a:r>
              <a:rPr lang="es-ES" sz="700" dirty="0" err="1"/>
              <a:t>camaron</a:t>
            </a:r>
            <a:endParaRPr lang="es-ES" sz="700" dirty="0"/>
          </a:p>
        </p:txBody>
      </p:sp>
      <p:sp>
        <p:nvSpPr>
          <p:cNvPr id="9" name="CuadroTexto 8"/>
          <p:cNvSpPr txBox="1"/>
          <p:nvPr/>
        </p:nvSpPr>
        <p:spPr>
          <a:xfrm>
            <a:off x="4026715" y="6341713"/>
            <a:ext cx="3865658" cy="200055"/>
          </a:xfrm>
          <a:prstGeom prst="rect">
            <a:avLst/>
          </a:prstGeom>
          <a:noFill/>
        </p:spPr>
        <p:txBody>
          <a:bodyPr wrap="square" rtlCol="0">
            <a:spAutoFit/>
          </a:bodyPr>
          <a:lstStyle/>
          <a:p>
            <a:r>
              <a:rPr lang="es-ES" sz="700" dirty="0"/>
              <a:t>http://</a:t>
            </a:r>
            <a:r>
              <a:rPr lang="es-ES" sz="700" dirty="0" err="1"/>
              <a:t>recursos.cnice.mec.es</a:t>
            </a:r>
            <a:r>
              <a:rPr lang="es-ES" sz="700" dirty="0"/>
              <a:t>/biosfera/alumno/2ESO/</a:t>
            </a:r>
            <a:r>
              <a:rPr lang="es-ES" sz="700" dirty="0" err="1"/>
              <a:t>Reprodycoordinacion</a:t>
            </a:r>
            <a:r>
              <a:rPr lang="es-ES" sz="700" dirty="0"/>
              <a:t>/contenidos7.htm</a:t>
            </a:r>
          </a:p>
        </p:txBody>
      </p:sp>
    </p:spTree>
    <p:extLst>
      <p:ext uri="{BB962C8B-B14F-4D97-AF65-F5344CB8AC3E}">
        <p14:creationId xmlns:p14="http://schemas.microsoft.com/office/powerpoint/2010/main" val="8067097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b="1" i="1" dirty="0" smtClean="0"/>
              <a:t>Unidad 5. Ciclos de vida en cautiverio</a:t>
            </a:r>
            <a:endParaRPr lang="es-MX" sz="3200" dirty="0"/>
          </a:p>
        </p:txBody>
      </p:sp>
      <p:pic>
        <p:nvPicPr>
          <p:cNvPr id="4" name="3 Marcador de contenido" descr="ciclo en cautiverio.jpg"/>
          <p:cNvPicPr>
            <a:picLocks noGrp="1" noChangeAspect="1"/>
          </p:cNvPicPr>
          <p:nvPr>
            <p:ph idx="1"/>
          </p:nvPr>
        </p:nvPicPr>
        <p:blipFill>
          <a:blip r:embed="rId2" cstate="print"/>
          <a:stretch>
            <a:fillRect/>
          </a:stretch>
        </p:blipFill>
        <p:spPr>
          <a:xfrm>
            <a:off x="1224716" y="1600200"/>
            <a:ext cx="6694568" cy="4419600"/>
          </a:xfrm>
        </p:spPr>
      </p:pic>
      <p:cxnSp>
        <p:nvCxnSpPr>
          <p:cNvPr id="6" name="5 Conector recto"/>
          <p:cNvCxnSpPr/>
          <p:nvPr/>
        </p:nvCxnSpPr>
        <p:spPr>
          <a:xfrm rot="5400000">
            <a:off x="5000628" y="2428868"/>
            <a:ext cx="1500198" cy="785818"/>
          </a:xfrm>
          <a:prstGeom prst="line">
            <a:avLst/>
          </a:prstGeom>
        </p:spPr>
        <p:style>
          <a:lnRef idx="2">
            <a:schemeClr val="dk1"/>
          </a:lnRef>
          <a:fillRef idx="0">
            <a:schemeClr val="dk1"/>
          </a:fillRef>
          <a:effectRef idx="1">
            <a:schemeClr val="dk1"/>
          </a:effectRef>
          <a:fontRef idx="minor">
            <a:schemeClr val="tx1"/>
          </a:fontRef>
        </p:style>
      </p:cxnSp>
      <p:cxnSp>
        <p:nvCxnSpPr>
          <p:cNvPr id="8" name="7 Conector recto"/>
          <p:cNvCxnSpPr/>
          <p:nvPr/>
        </p:nvCxnSpPr>
        <p:spPr>
          <a:xfrm rot="10800000">
            <a:off x="2428860" y="3429000"/>
            <a:ext cx="2928958" cy="142876"/>
          </a:xfrm>
          <a:prstGeom prst="line">
            <a:avLst/>
          </a:prstGeom>
        </p:spPr>
        <p:style>
          <a:lnRef idx="2">
            <a:schemeClr val="dk1"/>
          </a:lnRef>
          <a:fillRef idx="0">
            <a:schemeClr val="dk1"/>
          </a:fillRef>
          <a:effectRef idx="1">
            <a:schemeClr val="dk1"/>
          </a:effectRef>
          <a:fontRef idx="minor">
            <a:schemeClr val="tx1"/>
          </a:fontRef>
        </p:style>
      </p:cxnSp>
      <p:cxnSp>
        <p:nvCxnSpPr>
          <p:cNvPr id="10" name="9 Conector recto"/>
          <p:cNvCxnSpPr/>
          <p:nvPr/>
        </p:nvCxnSpPr>
        <p:spPr>
          <a:xfrm rot="5400000">
            <a:off x="4214810" y="3929066"/>
            <a:ext cx="1500198" cy="785818"/>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11 Conector recto"/>
          <p:cNvCxnSpPr/>
          <p:nvPr/>
        </p:nvCxnSpPr>
        <p:spPr>
          <a:xfrm rot="16200000" flipH="1">
            <a:off x="5322099" y="3607595"/>
            <a:ext cx="1643074" cy="1571636"/>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97661637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b="1" i="1" dirty="0" smtClean="0"/>
              <a:t>Unidad 5. Ciclos de vida en cautiverio</a:t>
            </a:r>
            <a:endParaRPr lang="es-MX" sz="3200" dirty="0"/>
          </a:p>
        </p:txBody>
      </p:sp>
      <p:graphicFrame>
        <p:nvGraphicFramePr>
          <p:cNvPr id="9" name="8 Marcador de contenido"/>
          <p:cNvGraphicFramePr>
            <a:graphicFrameLocks noGrp="1"/>
          </p:cNvGraphicFramePr>
          <p:nvPr>
            <p:ph idx="1"/>
          </p:nvPr>
        </p:nvGraphicFramePr>
        <p:xfrm>
          <a:off x="0" y="1571612"/>
          <a:ext cx="7924800" cy="4419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9 CuadroTexto"/>
          <p:cNvSpPr txBox="1"/>
          <p:nvPr/>
        </p:nvSpPr>
        <p:spPr>
          <a:xfrm>
            <a:off x="7000892" y="2143116"/>
            <a:ext cx="1785950" cy="461665"/>
          </a:xfrm>
          <a:prstGeom prst="rect">
            <a:avLst/>
          </a:prstGeom>
          <a:noFill/>
        </p:spPr>
        <p:txBody>
          <a:bodyPr wrap="square" rtlCol="0">
            <a:spAutoFit/>
          </a:bodyPr>
          <a:lstStyle/>
          <a:p>
            <a:r>
              <a:rPr lang="es-ES_tradnl" sz="2400" b="1" dirty="0" smtClean="0">
                <a:solidFill>
                  <a:schemeClr val="accent2">
                    <a:lumMod val="50000"/>
                  </a:schemeClr>
                </a:solidFill>
                <a:effectLst>
                  <a:outerShdw blurRad="38100" dist="38100" dir="2700000" algn="tl">
                    <a:srgbClr val="000000">
                      <a:alpha val="43137"/>
                    </a:srgbClr>
                  </a:outerShdw>
                </a:effectLst>
              </a:rPr>
              <a:t>Engorda</a:t>
            </a:r>
            <a:endParaRPr lang="es-MX" sz="2400" b="1" dirty="0">
              <a:solidFill>
                <a:schemeClr val="accent2">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76571676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b="1" i="1" dirty="0" smtClean="0"/>
              <a:t>Unidad 5. Ciclos de vida en cautiverio</a:t>
            </a:r>
            <a:endParaRPr lang="es-MX" dirty="0"/>
          </a:p>
        </p:txBody>
      </p:sp>
      <p:sp>
        <p:nvSpPr>
          <p:cNvPr id="5" name="4 CuadroTexto"/>
          <p:cNvSpPr txBox="1"/>
          <p:nvPr/>
        </p:nvSpPr>
        <p:spPr>
          <a:xfrm>
            <a:off x="1500166" y="1428736"/>
            <a:ext cx="5857916" cy="400110"/>
          </a:xfrm>
          <a:prstGeom prst="rect">
            <a:avLst/>
          </a:prstGeom>
          <a:noFill/>
        </p:spPr>
        <p:txBody>
          <a:bodyPr wrap="square" rtlCol="0">
            <a:spAutoFit/>
          </a:bodyPr>
          <a:lstStyle/>
          <a:p>
            <a:pPr algn="ctr"/>
            <a:r>
              <a:rPr lang="es-ES_tradnl" sz="2000" b="1" dirty="0" smtClean="0">
                <a:effectLst>
                  <a:outerShdw blurRad="38100" dist="38100" dir="2700000" algn="tl">
                    <a:srgbClr val="000000">
                      <a:alpha val="43137"/>
                    </a:srgbClr>
                  </a:outerShdw>
                </a:effectLst>
              </a:rPr>
              <a:t>Algas</a:t>
            </a:r>
            <a:endParaRPr lang="es-MX" sz="2000" b="1" dirty="0">
              <a:effectLst>
                <a:outerShdw blurRad="38100" dist="38100" dir="2700000" algn="tl">
                  <a:srgbClr val="000000">
                    <a:alpha val="43137"/>
                  </a:srgbClr>
                </a:outerShdw>
              </a:effectLst>
            </a:endParaRPr>
          </a:p>
        </p:txBody>
      </p:sp>
      <p:pic>
        <p:nvPicPr>
          <p:cNvPr id="3" name="Imagen 2"/>
          <p:cNvPicPr>
            <a:picLocks noChangeAspect="1"/>
          </p:cNvPicPr>
          <p:nvPr/>
        </p:nvPicPr>
        <p:blipFill>
          <a:blip r:embed="rId2"/>
          <a:stretch>
            <a:fillRect/>
          </a:stretch>
        </p:blipFill>
        <p:spPr>
          <a:xfrm>
            <a:off x="1041400" y="2068910"/>
            <a:ext cx="7061200" cy="4165600"/>
          </a:xfrm>
          <a:prstGeom prst="rect">
            <a:avLst/>
          </a:prstGeom>
        </p:spPr>
      </p:pic>
    </p:spTree>
    <p:extLst>
      <p:ext uri="{BB962C8B-B14F-4D97-AF65-F5344CB8AC3E}">
        <p14:creationId xmlns:p14="http://schemas.microsoft.com/office/powerpoint/2010/main" val="317473365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b="1" i="1" dirty="0" smtClean="0"/>
              <a:t>Unidad 5. Ciclos de vida en cautiverio</a:t>
            </a:r>
            <a:endParaRPr lang="es-MX" dirty="0"/>
          </a:p>
        </p:txBody>
      </p:sp>
      <p:pic>
        <p:nvPicPr>
          <p:cNvPr id="4" name="3 Marcador de contenido" descr="img105.jpg"/>
          <p:cNvPicPr>
            <a:picLocks noGrp="1" noChangeAspect="1"/>
          </p:cNvPicPr>
          <p:nvPr>
            <p:ph idx="1"/>
          </p:nvPr>
        </p:nvPicPr>
        <p:blipFill>
          <a:blip r:embed="rId2"/>
          <a:stretch>
            <a:fillRect/>
          </a:stretch>
        </p:blipFill>
        <p:spPr>
          <a:xfrm>
            <a:off x="1500166" y="1946952"/>
            <a:ext cx="5929354" cy="3999128"/>
          </a:xfrm>
        </p:spPr>
      </p:pic>
      <p:sp>
        <p:nvSpPr>
          <p:cNvPr id="5" name="4 CuadroTexto"/>
          <p:cNvSpPr txBox="1"/>
          <p:nvPr/>
        </p:nvSpPr>
        <p:spPr>
          <a:xfrm>
            <a:off x="1500166" y="1428736"/>
            <a:ext cx="5857916" cy="400110"/>
          </a:xfrm>
          <a:prstGeom prst="rect">
            <a:avLst/>
          </a:prstGeom>
          <a:noFill/>
        </p:spPr>
        <p:txBody>
          <a:bodyPr wrap="square" rtlCol="0">
            <a:spAutoFit/>
          </a:bodyPr>
          <a:lstStyle/>
          <a:p>
            <a:pPr algn="ctr"/>
            <a:r>
              <a:rPr lang="es-ES_tradnl" sz="2000" b="1" dirty="0" smtClean="0">
                <a:effectLst>
                  <a:outerShdw blurRad="38100" dist="38100" dir="2700000" algn="tl">
                    <a:srgbClr val="000000">
                      <a:alpha val="43137"/>
                    </a:srgbClr>
                  </a:outerShdw>
                </a:effectLst>
              </a:rPr>
              <a:t>BIVALVOS</a:t>
            </a:r>
            <a:endParaRPr lang="es-MX" sz="20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067654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b="1" i="1" dirty="0" smtClean="0"/>
              <a:t>Unidad 5. Ciclos de vida en cautiverio</a:t>
            </a:r>
            <a:endParaRPr lang="es-MX" dirty="0"/>
          </a:p>
        </p:txBody>
      </p:sp>
      <p:sp>
        <p:nvSpPr>
          <p:cNvPr id="5" name="4 CuadroTexto"/>
          <p:cNvSpPr txBox="1"/>
          <p:nvPr/>
        </p:nvSpPr>
        <p:spPr>
          <a:xfrm>
            <a:off x="1500166" y="1428736"/>
            <a:ext cx="5857916" cy="400110"/>
          </a:xfrm>
          <a:prstGeom prst="rect">
            <a:avLst/>
          </a:prstGeom>
          <a:noFill/>
        </p:spPr>
        <p:txBody>
          <a:bodyPr wrap="square" rtlCol="0">
            <a:spAutoFit/>
          </a:bodyPr>
          <a:lstStyle/>
          <a:p>
            <a:pPr algn="ctr"/>
            <a:r>
              <a:rPr lang="es-ES_tradnl" sz="2000" b="1" dirty="0" smtClean="0">
                <a:effectLst>
                  <a:outerShdw blurRad="38100" dist="38100" dir="2700000" algn="tl">
                    <a:srgbClr val="000000">
                      <a:alpha val="43137"/>
                    </a:srgbClr>
                  </a:outerShdw>
                </a:effectLst>
              </a:rPr>
              <a:t>CRUSTÁCEOS</a:t>
            </a:r>
            <a:endParaRPr lang="es-MX" sz="2000" b="1" dirty="0">
              <a:effectLst>
                <a:outerShdw blurRad="38100" dist="38100" dir="2700000" algn="tl">
                  <a:srgbClr val="000000">
                    <a:alpha val="43137"/>
                  </a:srgbClr>
                </a:outerShdw>
              </a:effectLst>
            </a:endParaRPr>
          </a:p>
        </p:txBody>
      </p:sp>
      <p:pic>
        <p:nvPicPr>
          <p:cNvPr id="8" name="7 Imagen" descr="img107.jpg"/>
          <p:cNvPicPr>
            <a:picLocks noChangeAspect="1"/>
          </p:cNvPicPr>
          <p:nvPr/>
        </p:nvPicPr>
        <p:blipFill>
          <a:blip r:embed="rId2"/>
          <a:stretch>
            <a:fillRect/>
          </a:stretch>
        </p:blipFill>
        <p:spPr>
          <a:xfrm>
            <a:off x="1357290" y="2299649"/>
            <a:ext cx="6449568" cy="373989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77167737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pez.jpg"/>
          <p:cNvPicPr>
            <a:picLocks noChangeAspect="1"/>
          </p:cNvPicPr>
          <p:nvPr/>
        </p:nvPicPr>
        <p:blipFill>
          <a:blip r:embed="rId2"/>
          <a:stretch>
            <a:fillRect/>
          </a:stretch>
        </p:blipFill>
        <p:spPr>
          <a:xfrm>
            <a:off x="0" y="0"/>
            <a:ext cx="9144000" cy="5122619"/>
          </a:xfrm>
          <a:prstGeom prst="rect">
            <a:avLst/>
          </a:prstGeom>
        </p:spPr>
      </p:pic>
      <p:sp>
        <p:nvSpPr>
          <p:cNvPr id="5" name="Título 4"/>
          <p:cNvSpPr>
            <a:spLocks noGrp="1"/>
          </p:cNvSpPr>
          <p:nvPr>
            <p:ph type="ctrTitle"/>
          </p:nvPr>
        </p:nvSpPr>
        <p:spPr>
          <a:xfrm>
            <a:off x="685800" y="4797425"/>
            <a:ext cx="7772400" cy="1470025"/>
          </a:xfrm>
        </p:spPr>
        <p:txBody>
          <a:bodyPr/>
          <a:lstStyle/>
          <a:p>
            <a:r>
              <a:rPr lang="es-ES" dirty="0" smtClean="0"/>
              <a:t>ACUICULTURA</a:t>
            </a:r>
            <a:br>
              <a:rPr lang="es-ES" dirty="0" smtClean="0"/>
            </a:br>
            <a:r>
              <a:rPr lang="es-ES" dirty="0" smtClean="0"/>
              <a:t>“Ciclos de </a:t>
            </a:r>
            <a:r>
              <a:rPr lang="es-ES" dirty="0" smtClean="0"/>
              <a:t>vida”</a:t>
            </a:r>
            <a:endParaRPr lang="es-ES" dirty="0"/>
          </a:p>
        </p:txBody>
      </p:sp>
    </p:spTree>
    <p:extLst>
      <p:ext uri="{BB962C8B-B14F-4D97-AF65-F5344CB8AC3E}">
        <p14:creationId xmlns:p14="http://schemas.microsoft.com/office/powerpoint/2010/main" val="20050723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b="1" i="1" dirty="0" smtClean="0"/>
              <a:t>Unidad 5. Ciclos de vida en cautiverio</a:t>
            </a:r>
            <a:endParaRPr lang="es-MX" dirty="0"/>
          </a:p>
        </p:txBody>
      </p:sp>
      <p:sp>
        <p:nvSpPr>
          <p:cNvPr id="5" name="4 CuadroTexto"/>
          <p:cNvSpPr txBox="1"/>
          <p:nvPr/>
        </p:nvSpPr>
        <p:spPr>
          <a:xfrm>
            <a:off x="1500166" y="1428736"/>
            <a:ext cx="5857916" cy="400110"/>
          </a:xfrm>
          <a:prstGeom prst="rect">
            <a:avLst/>
          </a:prstGeom>
          <a:noFill/>
        </p:spPr>
        <p:txBody>
          <a:bodyPr wrap="square" rtlCol="0">
            <a:spAutoFit/>
          </a:bodyPr>
          <a:lstStyle/>
          <a:p>
            <a:pPr algn="ctr"/>
            <a:r>
              <a:rPr lang="es-ES_tradnl" sz="2000" b="1" dirty="0" smtClean="0">
                <a:effectLst>
                  <a:outerShdw blurRad="38100" dist="38100" dir="2700000" algn="tl">
                    <a:srgbClr val="000000">
                      <a:alpha val="43137"/>
                    </a:srgbClr>
                  </a:outerShdw>
                </a:effectLst>
              </a:rPr>
              <a:t>CRUSTÁCEOS</a:t>
            </a:r>
            <a:endParaRPr lang="es-MX" sz="2000" b="1" dirty="0">
              <a:effectLst>
                <a:outerShdw blurRad="38100" dist="38100" dir="2700000" algn="tl">
                  <a:srgbClr val="000000">
                    <a:alpha val="43137"/>
                  </a:srgbClr>
                </a:outerShdw>
              </a:effectLst>
            </a:endParaRPr>
          </a:p>
        </p:txBody>
      </p:sp>
      <p:pic>
        <p:nvPicPr>
          <p:cNvPr id="7" name="6 Imagen" descr="img106.jpg"/>
          <p:cNvPicPr>
            <a:picLocks noChangeAspect="1"/>
          </p:cNvPicPr>
          <p:nvPr/>
        </p:nvPicPr>
        <p:blipFill>
          <a:blip r:embed="rId2"/>
          <a:stretch>
            <a:fillRect/>
          </a:stretch>
        </p:blipFill>
        <p:spPr>
          <a:xfrm>
            <a:off x="1285852" y="1928802"/>
            <a:ext cx="6449568" cy="339547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420883831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b="1" i="1" dirty="0" smtClean="0"/>
              <a:t>Unidad 5. Ciclos de vida en cautiverio</a:t>
            </a:r>
            <a:endParaRPr lang="es-MX" dirty="0"/>
          </a:p>
        </p:txBody>
      </p:sp>
      <p:sp>
        <p:nvSpPr>
          <p:cNvPr id="5" name="4 CuadroTexto"/>
          <p:cNvSpPr txBox="1"/>
          <p:nvPr/>
        </p:nvSpPr>
        <p:spPr>
          <a:xfrm>
            <a:off x="1500166" y="1428736"/>
            <a:ext cx="5857916" cy="400110"/>
          </a:xfrm>
          <a:prstGeom prst="rect">
            <a:avLst/>
          </a:prstGeom>
          <a:noFill/>
        </p:spPr>
        <p:txBody>
          <a:bodyPr wrap="square" rtlCol="0">
            <a:spAutoFit/>
          </a:bodyPr>
          <a:lstStyle/>
          <a:p>
            <a:pPr algn="ctr"/>
            <a:r>
              <a:rPr lang="es-ES_tradnl" sz="2000" b="1" dirty="0" smtClean="0">
                <a:effectLst>
                  <a:outerShdw blurRad="38100" dist="38100" dir="2700000" algn="tl">
                    <a:srgbClr val="000000">
                      <a:alpha val="43137"/>
                    </a:srgbClr>
                  </a:outerShdw>
                </a:effectLst>
              </a:rPr>
              <a:t>PECES</a:t>
            </a:r>
            <a:endParaRPr lang="es-MX" sz="2000" b="1" dirty="0">
              <a:effectLst>
                <a:outerShdw blurRad="38100" dist="38100" dir="2700000" algn="tl">
                  <a:srgbClr val="000000">
                    <a:alpha val="43137"/>
                  </a:srgbClr>
                </a:outerShdw>
              </a:effectLst>
            </a:endParaRPr>
          </a:p>
        </p:txBody>
      </p:sp>
      <p:pic>
        <p:nvPicPr>
          <p:cNvPr id="6" name="5 Imagen" descr="lifecycle.gif"/>
          <p:cNvPicPr>
            <a:picLocks noChangeAspect="1"/>
          </p:cNvPicPr>
          <p:nvPr/>
        </p:nvPicPr>
        <p:blipFill>
          <a:blip r:embed="rId2"/>
          <a:stretch>
            <a:fillRect/>
          </a:stretch>
        </p:blipFill>
        <p:spPr>
          <a:xfrm>
            <a:off x="2428860" y="1857364"/>
            <a:ext cx="4286250" cy="41910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170374707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b="1" i="1" dirty="0" smtClean="0"/>
              <a:t>Unidad 5. Ciclos de vida en cautiverio</a:t>
            </a:r>
            <a:endParaRPr lang="es-MX" dirty="0"/>
          </a:p>
        </p:txBody>
      </p:sp>
      <p:sp>
        <p:nvSpPr>
          <p:cNvPr id="5" name="4 CuadroTexto"/>
          <p:cNvSpPr txBox="1"/>
          <p:nvPr/>
        </p:nvSpPr>
        <p:spPr>
          <a:xfrm>
            <a:off x="1500166" y="1428736"/>
            <a:ext cx="5857916" cy="400110"/>
          </a:xfrm>
          <a:prstGeom prst="rect">
            <a:avLst/>
          </a:prstGeom>
          <a:noFill/>
        </p:spPr>
        <p:txBody>
          <a:bodyPr wrap="square" rtlCol="0">
            <a:spAutoFit/>
          </a:bodyPr>
          <a:lstStyle/>
          <a:p>
            <a:pPr algn="ctr"/>
            <a:r>
              <a:rPr lang="es-ES_tradnl" sz="2000" b="1" dirty="0" smtClean="0">
                <a:effectLst>
                  <a:outerShdw blurRad="38100" dist="38100" dir="2700000" algn="tl">
                    <a:srgbClr val="000000">
                      <a:alpha val="43137"/>
                    </a:srgbClr>
                  </a:outerShdw>
                </a:effectLst>
              </a:rPr>
              <a:t>Ranas</a:t>
            </a:r>
            <a:endParaRPr lang="es-MX" sz="2000" b="1" dirty="0">
              <a:effectLst>
                <a:outerShdw blurRad="38100" dist="38100" dir="2700000" algn="tl">
                  <a:srgbClr val="000000">
                    <a:alpha val="43137"/>
                  </a:srgbClr>
                </a:outerShdw>
              </a:effectLst>
            </a:endParaRPr>
          </a:p>
        </p:txBody>
      </p:sp>
      <p:pic>
        <p:nvPicPr>
          <p:cNvPr id="3" name="Imagen 2"/>
          <p:cNvPicPr>
            <a:picLocks noChangeAspect="1"/>
          </p:cNvPicPr>
          <p:nvPr/>
        </p:nvPicPr>
        <p:blipFill>
          <a:blip r:embed="rId2"/>
          <a:stretch>
            <a:fillRect/>
          </a:stretch>
        </p:blipFill>
        <p:spPr>
          <a:xfrm>
            <a:off x="1992707" y="1828846"/>
            <a:ext cx="5513504" cy="4139449"/>
          </a:xfrm>
          <a:prstGeom prst="rect">
            <a:avLst/>
          </a:prstGeom>
        </p:spPr>
      </p:pic>
      <p:sp>
        <p:nvSpPr>
          <p:cNvPr id="4" name="CuadroTexto 3"/>
          <p:cNvSpPr txBox="1"/>
          <p:nvPr/>
        </p:nvSpPr>
        <p:spPr>
          <a:xfrm>
            <a:off x="4481011" y="5868267"/>
            <a:ext cx="3520795" cy="200055"/>
          </a:xfrm>
          <a:prstGeom prst="rect">
            <a:avLst/>
          </a:prstGeom>
          <a:noFill/>
        </p:spPr>
        <p:txBody>
          <a:bodyPr wrap="square" rtlCol="0">
            <a:spAutoFit/>
          </a:bodyPr>
          <a:lstStyle/>
          <a:p>
            <a:r>
              <a:rPr lang="es-ES" sz="700" dirty="0"/>
              <a:t>http://</a:t>
            </a:r>
            <a:r>
              <a:rPr lang="es-ES" sz="700" dirty="0" err="1"/>
              <a:t>comoinstalar.gratis</a:t>
            </a:r>
            <a:r>
              <a:rPr lang="es-ES" sz="700" dirty="0"/>
              <a:t>/como-instalar-un-criadero-de-ranas-comestibles-ranas-toro/</a:t>
            </a:r>
          </a:p>
        </p:txBody>
      </p:sp>
    </p:spTree>
    <p:extLst>
      <p:ext uri="{BB962C8B-B14F-4D97-AF65-F5344CB8AC3E}">
        <p14:creationId xmlns:p14="http://schemas.microsoft.com/office/powerpoint/2010/main" val="422273139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b="1" i="1" smtClean="0"/>
              <a:t>Unidad 5. Ciclos de vida en cautiverio</a:t>
            </a:r>
            <a:endParaRPr lang="es-MX" sz="3200" dirty="0"/>
          </a:p>
        </p:txBody>
      </p:sp>
      <p:graphicFrame>
        <p:nvGraphicFramePr>
          <p:cNvPr id="7" name="6 Marcador de contenido"/>
          <p:cNvGraphicFramePr>
            <a:graphicFrameLocks noGrp="1"/>
          </p:cNvGraphicFramePr>
          <p:nvPr>
            <p:ph idx="1"/>
          </p:nvPr>
        </p:nvGraphicFramePr>
        <p:xfrm>
          <a:off x="609600" y="1600200"/>
          <a:ext cx="7924800" cy="4419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5147778"/>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b="1" i="1" smtClean="0"/>
              <a:t>Unidad 5. Ciclos de vida en cautiverio</a:t>
            </a:r>
            <a:endParaRPr lang="es-MX" sz="3200" dirty="0"/>
          </a:p>
        </p:txBody>
      </p:sp>
      <p:sp>
        <p:nvSpPr>
          <p:cNvPr id="4" name="3 Marcador de contenido"/>
          <p:cNvSpPr>
            <a:spLocks noGrp="1"/>
          </p:cNvSpPr>
          <p:nvPr>
            <p:ph idx="1"/>
          </p:nvPr>
        </p:nvSpPr>
        <p:spPr/>
        <p:txBody>
          <a:bodyPr/>
          <a:lstStyle/>
          <a:p>
            <a:pPr>
              <a:buNone/>
            </a:pPr>
            <a:r>
              <a:rPr lang="es-ES_tradnl" sz="2400" b="1" dirty="0" smtClean="0">
                <a:effectLst>
                  <a:outerShdw blurRad="38100" dist="38100" dir="2700000" algn="tl">
                    <a:srgbClr val="000000">
                      <a:alpha val="43137"/>
                    </a:srgbClr>
                  </a:outerShdw>
                </a:effectLst>
              </a:rPr>
              <a:t>Desove y fertilización de huevo</a:t>
            </a:r>
          </a:p>
          <a:p>
            <a:pPr>
              <a:buNone/>
            </a:pPr>
            <a:endParaRPr lang="es-ES_tradnl" sz="2400" dirty="0" smtClean="0"/>
          </a:p>
          <a:p>
            <a:pPr>
              <a:buNone/>
            </a:pPr>
            <a:r>
              <a:rPr lang="es-ES_tradnl" sz="2400" dirty="0" smtClean="0"/>
              <a:t>	Para detonar el desove se tienen 5 métodos generales</a:t>
            </a:r>
            <a:endParaRPr lang="es-MX" sz="2400" dirty="0"/>
          </a:p>
        </p:txBody>
      </p:sp>
      <p:graphicFrame>
        <p:nvGraphicFramePr>
          <p:cNvPr id="5" name="4 Diagrama"/>
          <p:cNvGraphicFramePr/>
          <p:nvPr/>
        </p:nvGraphicFramePr>
        <p:xfrm>
          <a:off x="2928926" y="3071810"/>
          <a:ext cx="4833950" cy="29606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57710651"/>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b="1" i="1" smtClean="0"/>
              <a:t>Unidad 5. Ciclos de vida en cautiverio</a:t>
            </a:r>
            <a:endParaRPr lang="es-MX" sz="3200" dirty="0"/>
          </a:p>
        </p:txBody>
      </p:sp>
      <p:sp>
        <p:nvSpPr>
          <p:cNvPr id="4" name="3 Marcador de contenido"/>
          <p:cNvSpPr>
            <a:spLocks noGrp="1"/>
          </p:cNvSpPr>
          <p:nvPr>
            <p:ph idx="1"/>
          </p:nvPr>
        </p:nvSpPr>
        <p:spPr/>
        <p:txBody>
          <a:bodyPr/>
          <a:lstStyle/>
          <a:p>
            <a:pPr>
              <a:buNone/>
            </a:pPr>
            <a:r>
              <a:rPr lang="es-ES_tradnl" sz="2400" b="1" dirty="0" smtClean="0">
                <a:effectLst>
                  <a:outerShdw blurRad="38100" dist="38100" dir="2700000" algn="tl">
                    <a:srgbClr val="000000">
                      <a:alpha val="43137"/>
                    </a:srgbClr>
                  </a:outerShdw>
                </a:effectLst>
              </a:rPr>
              <a:t>Desove y fertilización de huevo</a:t>
            </a:r>
          </a:p>
          <a:p>
            <a:pPr>
              <a:buNone/>
            </a:pPr>
            <a:endParaRPr lang="es-ES_tradnl" sz="2400" dirty="0" smtClean="0"/>
          </a:p>
          <a:p>
            <a:pPr>
              <a:buNone/>
            </a:pPr>
            <a:r>
              <a:rPr lang="es-ES_tradnl" sz="2400" b="1" dirty="0" smtClean="0">
                <a:solidFill>
                  <a:schemeClr val="accent1">
                    <a:lumMod val="25000"/>
                  </a:schemeClr>
                </a:solidFill>
                <a:effectLst>
                  <a:outerShdw blurRad="38100" dist="38100" dir="2700000" algn="tl">
                    <a:srgbClr val="000000">
                      <a:alpha val="43137"/>
                    </a:srgbClr>
                  </a:outerShdw>
                </a:effectLst>
              </a:rPr>
              <a:t>Fertilización externa</a:t>
            </a:r>
          </a:p>
          <a:p>
            <a:pPr>
              <a:buNone/>
            </a:pPr>
            <a:endParaRPr lang="es-ES_tradnl" sz="2400" b="1" dirty="0" smtClean="0">
              <a:solidFill>
                <a:schemeClr val="accent1">
                  <a:lumMod val="25000"/>
                </a:schemeClr>
              </a:solidFill>
              <a:effectLst>
                <a:outerShdw blurRad="38100" dist="38100" dir="2700000" algn="tl">
                  <a:srgbClr val="000000">
                    <a:alpha val="43137"/>
                  </a:srgbClr>
                </a:outerShdw>
              </a:effectLst>
            </a:endParaRPr>
          </a:p>
          <a:p>
            <a:pPr marL="457200" indent="-457200">
              <a:buFont typeface="+mj-lt"/>
              <a:buAutoNum type="arabicPeriod"/>
            </a:pPr>
            <a:r>
              <a:rPr lang="es-ES_tradnl" sz="2400" b="1" dirty="0" smtClean="0">
                <a:solidFill>
                  <a:schemeClr val="accent1">
                    <a:lumMod val="25000"/>
                  </a:schemeClr>
                </a:solidFill>
                <a:effectLst>
                  <a:outerShdw blurRad="38100" dist="38100" dir="2700000" algn="tl">
                    <a:srgbClr val="000000">
                      <a:alpha val="43137"/>
                    </a:srgbClr>
                  </a:outerShdw>
                </a:effectLst>
              </a:rPr>
              <a:t>	Húmeda</a:t>
            </a:r>
          </a:p>
          <a:p>
            <a:pPr marL="457200" indent="-457200">
              <a:buFont typeface="+mj-lt"/>
              <a:buAutoNum type="arabicPeriod"/>
            </a:pPr>
            <a:r>
              <a:rPr lang="es-ES_tradnl" sz="2400" b="1" dirty="0" smtClean="0">
                <a:solidFill>
                  <a:schemeClr val="accent1">
                    <a:lumMod val="25000"/>
                  </a:schemeClr>
                </a:solidFill>
                <a:effectLst>
                  <a:outerShdw blurRad="38100" dist="38100" dir="2700000" algn="tl">
                    <a:srgbClr val="000000">
                      <a:alpha val="43137"/>
                    </a:srgbClr>
                  </a:outerShdw>
                </a:effectLst>
              </a:rPr>
              <a:t>	</a:t>
            </a:r>
            <a:r>
              <a:rPr lang="es-ES_tradnl" sz="2400" b="1" dirty="0" smtClean="0">
                <a:solidFill>
                  <a:srgbClr val="C00000"/>
                </a:solidFill>
                <a:effectLst>
                  <a:outerShdw blurRad="38100" dist="38100" dir="2700000" algn="tl">
                    <a:srgbClr val="000000">
                      <a:alpha val="43137"/>
                    </a:srgbClr>
                  </a:outerShdw>
                </a:effectLst>
              </a:rPr>
              <a:t>Seca</a:t>
            </a:r>
          </a:p>
          <a:p>
            <a:pPr marL="457200" indent="-457200">
              <a:buFont typeface="+mj-lt"/>
              <a:buAutoNum type="arabicPeriod"/>
            </a:pPr>
            <a:r>
              <a:rPr lang="es-ES_tradnl" sz="2400" b="1" dirty="0" smtClean="0">
                <a:solidFill>
                  <a:schemeClr val="accent1">
                    <a:lumMod val="25000"/>
                  </a:schemeClr>
                </a:solidFill>
                <a:effectLst>
                  <a:outerShdw blurRad="38100" dist="38100" dir="2700000" algn="tl">
                    <a:srgbClr val="000000">
                      <a:alpha val="43137"/>
                    </a:srgbClr>
                  </a:outerShdw>
                </a:effectLst>
              </a:rPr>
              <a:t>	</a:t>
            </a:r>
            <a:r>
              <a:rPr lang="es-ES_tradnl" sz="2400" b="1" dirty="0" err="1" smtClean="0">
                <a:solidFill>
                  <a:schemeClr val="accent1">
                    <a:lumMod val="25000"/>
                  </a:schemeClr>
                </a:solidFill>
                <a:effectLst>
                  <a:outerShdw blurRad="38100" dist="38100" dir="2700000" algn="tl">
                    <a:srgbClr val="000000">
                      <a:alpha val="43137"/>
                    </a:srgbClr>
                  </a:outerShdw>
                </a:effectLst>
              </a:rPr>
              <a:t>Semi</a:t>
            </a:r>
            <a:r>
              <a:rPr lang="es-ES_tradnl" sz="2400" b="1" dirty="0" smtClean="0">
                <a:solidFill>
                  <a:schemeClr val="accent1">
                    <a:lumMod val="25000"/>
                  </a:schemeClr>
                </a:solidFill>
                <a:effectLst>
                  <a:outerShdw blurRad="38100" dist="38100" dir="2700000" algn="tl">
                    <a:srgbClr val="000000">
                      <a:alpha val="43137"/>
                    </a:srgbClr>
                  </a:outerShdw>
                </a:effectLst>
              </a:rPr>
              <a:t> húmeda </a:t>
            </a:r>
          </a:p>
          <a:p>
            <a:pPr>
              <a:buNone/>
            </a:pPr>
            <a:endParaRPr lang="es-MX" sz="2400" dirty="0"/>
          </a:p>
        </p:txBody>
      </p:sp>
      <p:graphicFrame>
        <p:nvGraphicFramePr>
          <p:cNvPr id="6" name="5 Diagrama"/>
          <p:cNvGraphicFramePr/>
          <p:nvPr/>
        </p:nvGraphicFramePr>
        <p:xfrm>
          <a:off x="3786182" y="3286124"/>
          <a:ext cx="4833950" cy="25320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24439653"/>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b="1" i="1" smtClean="0"/>
              <a:t>Unidad 5. Ciclos de vida en cautiverio</a:t>
            </a:r>
            <a:endParaRPr lang="es-MX" sz="3200" dirty="0"/>
          </a:p>
        </p:txBody>
      </p:sp>
      <p:sp>
        <p:nvSpPr>
          <p:cNvPr id="4" name="3 Marcador de contenido"/>
          <p:cNvSpPr>
            <a:spLocks noGrp="1"/>
          </p:cNvSpPr>
          <p:nvPr>
            <p:ph idx="1"/>
          </p:nvPr>
        </p:nvSpPr>
        <p:spPr/>
        <p:txBody>
          <a:bodyPr/>
          <a:lstStyle/>
          <a:p>
            <a:pPr>
              <a:buNone/>
            </a:pPr>
            <a:r>
              <a:rPr lang="es-ES" sz="2400" b="1" dirty="0" smtClean="0">
                <a:effectLst>
                  <a:outerShdw blurRad="38100" dist="38100" dir="2700000" algn="tl">
                    <a:srgbClr val="000000">
                      <a:alpha val="43137"/>
                    </a:srgbClr>
                  </a:outerShdw>
                </a:effectLst>
              </a:rPr>
              <a:t>Desarrollo larvario o alevín</a:t>
            </a:r>
            <a:endParaRPr lang="es-MX" sz="2400" b="1" dirty="0">
              <a:effectLst>
                <a:outerShdw blurRad="38100" dist="38100" dir="2700000" algn="tl">
                  <a:srgbClr val="000000">
                    <a:alpha val="43137"/>
                  </a:srgbClr>
                </a:outerShdw>
              </a:effectLst>
            </a:endParaRPr>
          </a:p>
        </p:txBody>
      </p:sp>
      <p:pic>
        <p:nvPicPr>
          <p:cNvPr id="5" name="4 Imagen" descr="axolotl.jpg"/>
          <p:cNvPicPr>
            <a:picLocks noChangeAspect="1"/>
          </p:cNvPicPr>
          <p:nvPr/>
        </p:nvPicPr>
        <p:blipFill>
          <a:blip r:embed="rId2" cstate="print"/>
          <a:srcRect b="6450"/>
          <a:stretch>
            <a:fillRect/>
          </a:stretch>
        </p:blipFill>
        <p:spPr>
          <a:xfrm>
            <a:off x="6394944" y="4929198"/>
            <a:ext cx="2749056" cy="1928802"/>
          </a:xfrm>
          <a:prstGeom prst="rect">
            <a:avLst/>
          </a:prstGeom>
        </p:spPr>
      </p:pic>
      <p:pic>
        <p:nvPicPr>
          <p:cNvPr id="7" name="6 Imagen" descr="embrion1.jpg"/>
          <p:cNvPicPr>
            <a:picLocks noChangeAspect="1"/>
          </p:cNvPicPr>
          <p:nvPr/>
        </p:nvPicPr>
        <p:blipFill>
          <a:blip r:embed="rId3"/>
          <a:stretch>
            <a:fillRect/>
          </a:stretch>
        </p:blipFill>
        <p:spPr>
          <a:xfrm>
            <a:off x="1643042" y="2071678"/>
            <a:ext cx="5916125" cy="2786082"/>
          </a:xfrm>
          <a:prstGeom prst="rect">
            <a:avLst/>
          </a:prstGeom>
        </p:spPr>
      </p:pic>
    </p:spTree>
    <p:extLst>
      <p:ext uri="{BB962C8B-B14F-4D97-AF65-F5344CB8AC3E}">
        <p14:creationId xmlns:p14="http://schemas.microsoft.com/office/powerpoint/2010/main" val="3297087122"/>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Flecha arriba"/>
          <p:cNvSpPr/>
          <p:nvPr/>
        </p:nvSpPr>
        <p:spPr>
          <a:xfrm>
            <a:off x="571472" y="4643446"/>
            <a:ext cx="3714776" cy="428628"/>
          </a:xfrm>
          <a:prstGeom prst="upArrow">
            <a:avLst>
              <a:gd name="adj1" fmla="val 50000"/>
              <a:gd name="adj2" fmla="val 6910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1 Título"/>
          <p:cNvSpPr>
            <a:spLocks noGrp="1"/>
          </p:cNvSpPr>
          <p:nvPr>
            <p:ph type="title"/>
          </p:nvPr>
        </p:nvSpPr>
        <p:spPr/>
        <p:txBody>
          <a:bodyPr/>
          <a:lstStyle/>
          <a:p>
            <a:r>
              <a:rPr lang="es-ES" sz="3200" b="1" i="1" smtClean="0"/>
              <a:t>Unidad 5. Ciclos de vida en cautiverio</a:t>
            </a:r>
            <a:endParaRPr lang="es-MX" sz="3200" dirty="0"/>
          </a:p>
        </p:txBody>
      </p:sp>
      <p:sp>
        <p:nvSpPr>
          <p:cNvPr id="4" name="3 Marcador de contenido"/>
          <p:cNvSpPr>
            <a:spLocks noGrp="1"/>
          </p:cNvSpPr>
          <p:nvPr>
            <p:ph idx="1"/>
          </p:nvPr>
        </p:nvSpPr>
        <p:spPr/>
        <p:txBody>
          <a:bodyPr/>
          <a:lstStyle/>
          <a:p>
            <a:pPr>
              <a:buNone/>
            </a:pPr>
            <a:r>
              <a:rPr lang="es-ES" sz="2400" b="1" dirty="0" smtClean="0">
                <a:effectLst>
                  <a:outerShdw blurRad="38100" dist="38100" dir="2700000" algn="tl">
                    <a:srgbClr val="000000">
                      <a:alpha val="43137"/>
                    </a:srgbClr>
                  </a:outerShdw>
                </a:effectLst>
              </a:rPr>
              <a:t>Desarrollo larvario o alevín</a:t>
            </a:r>
          </a:p>
          <a:p>
            <a:pPr>
              <a:buNone/>
            </a:pPr>
            <a:endParaRPr lang="es-ES" sz="2400" b="1" dirty="0" smtClean="0">
              <a:effectLst>
                <a:outerShdw blurRad="38100" dist="38100" dir="2700000" algn="tl">
                  <a:srgbClr val="000000">
                    <a:alpha val="43137"/>
                  </a:srgbClr>
                </a:outerShdw>
              </a:effectLst>
            </a:endParaRPr>
          </a:p>
          <a:p>
            <a:pPr>
              <a:buNone/>
            </a:pPr>
            <a:r>
              <a:rPr lang="es-ES" sz="2400" dirty="0" smtClean="0">
                <a:effectLst>
                  <a:outerShdw blurRad="38100" dist="38100" dir="2700000" algn="tl">
                    <a:srgbClr val="000000">
                      <a:alpha val="43137"/>
                    </a:srgbClr>
                  </a:outerShdw>
                </a:effectLst>
              </a:rPr>
              <a:t>Alimentación</a:t>
            </a:r>
          </a:p>
          <a:p>
            <a:pPr>
              <a:buNone/>
            </a:pPr>
            <a:endParaRPr lang="es-ES" sz="2400" dirty="0" smtClean="0">
              <a:effectLst>
                <a:outerShdw blurRad="38100" dist="38100" dir="2700000" algn="tl">
                  <a:srgbClr val="000000">
                    <a:alpha val="43137"/>
                  </a:srgbClr>
                </a:outerShdw>
              </a:effectLst>
            </a:endParaRPr>
          </a:p>
          <a:p>
            <a:pPr>
              <a:buNone/>
            </a:pPr>
            <a:r>
              <a:rPr lang="es-ES" sz="2400" dirty="0" smtClean="0">
                <a:effectLst>
                  <a:outerShdw blurRad="38100" dist="38100" dir="2700000" algn="tl">
                    <a:srgbClr val="000000">
                      <a:alpha val="43137"/>
                    </a:srgbClr>
                  </a:outerShdw>
                </a:effectLst>
              </a:rPr>
              <a:t>Agua dulce, menor tiempo y</a:t>
            </a:r>
          </a:p>
          <a:p>
            <a:pPr>
              <a:buNone/>
            </a:pPr>
            <a:r>
              <a:rPr lang="es-ES" sz="2400" dirty="0" smtClean="0">
                <a:effectLst>
                  <a:outerShdw blurRad="38100" dist="38100" dir="2700000" algn="tl">
                    <a:srgbClr val="000000">
                      <a:alpha val="43137"/>
                    </a:srgbClr>
                  </a:outerShdw>
                </a:effectLst>
              </a:rPr>
              <a:t>desarrollo directo</a:t>
            </a:r>
          </a:p>
          <a:p>
            <a:pPr>
              <a:buNone/>
            </a:pPr>
            <a:endParaRPr lang="es-ES" sz="2400" b="1" dirty="0" smtClean="0">
              <a:effectLst>
                <a:outerShdw blurRad="38100" dist="38100" dir="2700000" algn="tl">
                  <a:srgbClr val="000000">
                    <a:alpha val="43137"/>
                  </a:srgbClr>
                </a:outerShdw>
              </a:effectLst>
            </a:endParaRPr>
          </a:p>
          <a:p>
            <a:pPr>
              <a:buNone/>
            </a:pPr>
            <a:r>
              <a:rPr lang="es-ES" sz="2400" dirty="0" smtClean="0">
                <a:effectLst>
                  <a:outerShdw blurRad="38100" dist="38100" dir="2700000" algn="tl">
                    <a:srgbClr val="000000">
                      <a:alpha val="43137"/>
                    </a:srgbClr>
                  </a:outerShdw>
                </a:effectLst>
              </a:rPr>
              <a:t>       Calidad del agua </a:t>
            </a:r>
          </a:p>
          <a:p>
            <a:pPr>
              <a:buNone/>
            </a:pPr>
            <a:endParaRPr lang="es-MX" sz="2400" b="1" dirty="0">
              <a:effectLst>
                <a:outerShdw blurRad="38100" dist="38100" dir="2700000" algn="tl">
                  <a:srgbClr val="000000">
                    <a:alpha val="43137"/>
                  </a:srgbClr>
                </a:outerShdw>
              </a:effectLst>
            </a:endParaRPr>
          </a:p>
        </p:txBody>
      </p:sp>
      <p:pic>
        <p:nvPicPr>
          <p:cNvPr id="6" name="5 Imagen" descr="img110.jpg"/>
          <p:cNvPicPr>
            <a:picLocks noChangeAspect="1"/>
          </p:cNvPicPr>
          <p:nvPr/>
        </p:nvPicPr>
        <p:blipFill>
          <a:blip r:embed="rId2"/>
          <a:stretch>
            <a:fillRect/>
          </a:stretch>
        </p:blipFill>
        <p:spPr>
          <a:xfrm>
            <a:off x="4915046" y="1500174"/>
            <a:ext cx="3472104" cy="4572032"/>
          </a:xfrm>
          <a:prstGeom prst="rect">
            <a:avLst/>
          </a:prstGeom>
        </p:spPr>
      </p:pic>
    </p:spTree>
    <p:extLst>
      <p:ext uri="{BB962C8B-B14F-4D97-AF65-F5344CB8AC3E}">
        <p14:creationId xmlns:p14="http://schemas.microsoft.com/office/powerpoint/2010/main" val="404767854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b="1" i="1" smtClean="0"/>
              <a:t>Unidad 5. Ciclos de vida en cautiverio</a:t>
            </a:r>
            <a:endParaRPr lang="es-MX" sz="3200" dirty="0"/>
          </a:p>
        </p:txBody>
      </p:sp>
      <p:sp>
        <p:nvSpPr>
          <p:cNvPr id="4" name="3 Marcador de contenido"/>
          <p:cNvSpPr>
            <a:spLocks noGrp="1"/>
          </p:cNvSpPr>
          <p:nvPr>
            <p:ph idx="1"/>
          </p:nvPr>
        </p:nvSpPr>
        <p:spPr/>
        <p:txBody>
          <a:bodyPr/>
          <a:lstStyle/>
          <a:p>
            <a:pPr>
              <a:buNone/>
            </a:pPr>
            <a:r>
              <a:rPr lang="es-ES" sz="2400" b="1" dirty="0" smtClean="0">
                <a:effectLst>
                  <a:outerShdw blurRad="38100" dist="38100" dir="2700000" algn="tl">
                    <a:srgbClr val="000000">
                      <a:alpha val="43137"/>
                    </a:srgbClr>
                  </a:outerShdw>
                </a:effectLst>
              </a:rPr>
              <a:t>Desarrollo </a:t>
            </a:r>
            <a:r>
              <a:rPr lang="es-ES" sz="2400" b="1" dirty="0" err="1" smtClean="0">
                <a:effectLst>
                  <a:outerShdw blurRad="38100" dist="38100" dir="2700000" algn="tl">
                    <a:srgbClr val="000000">
                      <a:alpha val="43137"/>
                    </a:srgbClr>
                  </a:outerShdw>
                </a:effectLst>
              </a:rPr>
              <a:t>postlarvario</a:t>
            </a:r>
            <a:r>
              <a:rPr lang="es-ES" sz="2400" b="1" dirty="0" smtClean="0">
                <a:effectLst>
                  <a:outerShdw blurRad="38100" dist="38100" dir="2700000" algn="tl">
                    <a:srgbClr val="000000">
                      <a:alpha val="43137"/>
                    </a:srgbClr>
                  </a:outerShdw>
                </a:effectLst>
              </a:rPr>
              <a:t> o juvenil</a:t>
            </a:r>
          </a:p>
          <a:p>
            <a:pPr>
              <a:buNone/>
            </a:pPr>
            <a:endParaRPr lang="es-ES" sz="2400" b="1" dirty="0" smtClean="0">
              <a:effectLst>
                <a:outerShdw blurRad="38100" dist="38100" dir="2700000" algn="tl">
                  <a:srgbClr val="000000">
                    <a:alpha val="43137"/>
                  </a:srgbClr>
                </a:outerShdw>
              </a:effectLst>
            </a:endParaRPr>
          </a:p>
          <a:p>
            <a:pPr marL="457200" indent="-457200">
              <a:buClr>
                <a:schemeClr val="tx1"/>
              </a:buClr>
              <a:buFont typeface="+mj-lt"/>
              <a:buAutoNum type="arabicPeriod"/>
            </a:pPr>
            <a:r>
              <a:rPr lang="es-ES" sz="2400" dirty="0" smtClean="0">
                <a:effectLst>
                  <a:outerShdw blurRad="38100" dist="38100" dir="2700000" algn="tl">
                    <a:srgbClr val="000000">
                      <a:alpha val="43137"/>
                    </a:srgbClr>
                  </a:outerShdw>
                </a:effectLst>
              </a:rPr>
              <a:t>Sustrato adecuado (Bivalvos y Org. Bentónicos)</a:t>
            </a:r>
          </a:p>
          <a:p>
            <a:pPr marL="457200" indent="-457200">
              <a:buClr>
                <a:schemeClr val="tx1"/>
              </a:buClr>
              <a:buFont typeface="+mj-lt"/>
              <a:buAutoNum type="arabicPeriod"/>
            </a:pPr>
            <a:r>
              <a:rPr lang="es-ES" sz="2400" dirty="0" smtClean="0">
                <a:effectLst>
                  <a:outerShdw blurRad="38100" dist="38100" dir="2700000" algn="tl">
                    <a:srgbClr val="000000">
                      <a:alpha val="43137"/>
                    </a:srgbClr>
                  </a:outerShdw>
                </a:effectLst>
              </a:rPr>
              <a:t>Cuidado con predadores (son vulnerables y frágiles en su nuevo entorno)</a:t>
            </a:r>
          </a:p>
          <a:p>
            <a:pPr marL="457200" indent="-457200">
              <a:buClr>
                <a:schemeClr val="tx1"/>
              </a:buClr>
              <a:buFont typeface="+mj-lt"/>
              <a:buAutoNum type="arabicPeriod"/>
            </a:pPr>
            <a:r>
              <a:rPr lang="es-ES" sz="2400" dirty="0" smtClean="0">
                <a:effectLst>
                  <a:outerShdw blurRad="38100" dist="38100" dir="2700000" algn="tl">
                    <a:srgbClr val="000000">
                      <a:alpha val="43137"/>
                    </a:srgbClr>
                  </a:outerShdw>
                </a:effectLst>
              </a:rPr>
              <a:t>Importante la aclimatación</a:t>
            </a:r>
          </a:p>
          <a:p>
            <a:pPr marL="0" indent="0">
              <a:buNone/>
            </a:pPr>
            <a:endParaRPr lang="es-ES" sz="2400" dirty="0" smtClean="0">
              <a:effectLst>
                <a:outerShdw blurRad="38100" dist="38100" dir="2700000" algn="tl">
                  <a:srgbClr val="000000">
                    <a:alpha val="43137"/>
                  </a:srgbClr>
                </a:outerShdw>
              </a:effectLst>
            </a:endParaRPr>
          </a:p>
          <a:p>
            <a:pPr marL="0" indent="0">
              <a:buNone/>
            </a:pPr>
            <a:endParaRPr lang="es-ES" sz="2400" dirty="0" smtClean="0">
              <a:effectLst>
                <a:outerShdw blurRad="38100" dist="38100" dir="2700000" algn="tl">
                  <a:srgbClr val="000000">
                    <a:alpha val="43137"/>
                  </a:srgbClr>
                </a:outerShdw>
              </a:effectLst>
            </a:endParaRPr>
          </a:p>
          <a:p>
            <a:pPr>
              <a:buNone/>
            </a:pPr>
            <a:endParaRPr lang="es-ES" sz="2400" dirty="0" smtClean="0">
              <a:effectLst>
                <a:outerShdw blurRad="38100" dist="38100" dir="2700000" algn="tl">
                  <a:srgbClr val="000000">
                    <a:alpha val="43137"/>
                  </a:srgbClr>
                </a:outerShdw>
              </a:effectLst>
            </a:endParaRPr>
          </a:p>
          <a:p>
            <a:pPr>
              <a:buNone/>
            </a:pPr>
            <a:endParaRPr lang="es-ES" sz="2400" dirty="0" smtClean="0">
              <a:effectLst>
                <a:outerShdw blurRad="38100" dist="38100" dir="2700000" algn="tl">
                  <a:srgbClr val="000000">
                    <a:alpha val="43137"/>
                  </a:srgbClr>
                </a:outerShdw>
              </a:effectLst>
            </a:endParaRPr>
          </a:p>
          <a:p>
            <a:pPr>
              <a:buNone/>
            </a:pPr>
            <a:endParaRPr lang="es-ES" sz="2400" b="1" dirty="0" smtClean="0">
              <a:effectLst>
                <a:outerShdw blurRad="38100" dist="38100" dir="2700000" algn="tl">
                  <a:srgbClr val="000000">
                    <a:alpha val="43137"/>
                  </a:srgbClr>
                </a:outerShdw>
              </a:effectLst>
            </a:endParaRPr>
          </a:p>
          <a:p>
            <a:pPr>
              <a:buNone/>
            </a:pPr>
            <a:endParaRPr lang="es-MX" sz="2400" b="1" dirty="0">
              <a:effectLst>
                <a:outerShdw blurRad="38100" dist="38100" dir="2700000" algn="tl">
                  <a:srgbClr val="000000">
                    <a:alpha val="43137"/>
                  </a:srgbClr>
                </a:outerShdw>
              </a:effectLst>
            </a:endParaRPr>
          </a:p>
        </p:txBody>
      </p:sp>
      <p:pic>
        <p:nvPicPr>
          <p:cNvPr id="7" name="6 Imagen" descr="AC866S75.gif"/>
          <p:cNvPicPr>
            <a:picLocks noChangeAspect="1"/>
          </p:cNvPicPr>
          <p:nvPr/>
        </p:nvPicPr>
        <p:blipFill>
          <a:blip r:embed="rId2"/>
          <a:stretch>
            <a:fillRect/>
          </a:stretch>
        </p:blipFill>
        <p:spPr>
          <a:xfrm rot="5400000">
            <a:off x="5326966" y="2888348"/>
            <a:ext cx="2809663" cy="3748091"/>
          </a:xfrm>
          <a:prstGeom prst="rect">
            <a:avLst/>
          </a:prstGeom>
        </p:spPr>
      </p:pic>
    </p:spTree>
    <p:extLst>
      <p:ext uri="{BB962C8B-B14F-4D97-AF65-F5344CB8AC3E}">
        <p14:creationId xmlns:p14="http://schemas.microsoft.com/office/powerpoint/2010/main" val="3715201543"/>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b="1" i="1" smtClean="0"/>
              <a:t>Unidad 5. Ciclos de vida en cautiverio</a:t>
            </a:r>
            <a:endParaRPr lang="es-MX" sz="3200" dirty="0"/>
          </a:p>
        </p:txBody>
      </p:sp>
      <p:sp>
        <p:nvSpPr>
          <p:cNvPr id="4" name="3 Marcador de contenido"/>
          <p:cNvSpPr>
            <a:spLocks noGrp="1"/>
          </p:cNvSpPr>
          <p:nvPr>
            <p:ph idx="1"/>
          </p:nvPr>
        </p:nvSpPr>
        <p:spPr>
          <a:xfrm>
            <a:off x="571472" y="1428736"/>
            <a:ext cx="7924800" cy="857256"/>
          </a:xfrm>
        </p:spPr>
        <p:txBody>
          <a:bodyPr/>
          <a:lstStyle/>
          <a:p>
            <a:pPr algn="ctr">
              <a:buNone/>
            </a:pPr>
            <a:r>
              <a:rPr lang="es-ES" sz="4800" b="1" dirty="0" smtClean="0">
                <a:effectLst>
                  <a:outerShdw blurRad="38100" dist="38100" dir="2700000" algn="tl">
                    <a:srgbClr val="000000">
                      <a:alpha val="43137"/>
                    </a:srgbClr>
                  </a:outerShdw>
                </a:effectLst>
              </a:rPr>
              <a:t>ENGORDA</a:t>
            </a:r>
          </a:p>
          <a:p>
            <a:pPr>
              <a:buNone/>
            </a:pPr>
            <a:endParaRPr lang="es-ES" sz="2400" b="1" dirty="0" smtClean="0">
              <a:effectLst>
                <a:outerShdw blurRad="38100" dist="38100" dir="2700000" algn="tl">
                  <a:srgbClr val="000000">
                    <a:alpha val="43137"/>
                  </a:srgbClr>
                </a:outerShdw>
              </a:effectLst>
            </a:endParaRPr>
          </a:p>
          <a:p>
            <a:pPr marL="0" indent="0">
              <a:buNone/>
            </a:pPr>
            <a:endParaRPr lang="es-ES" sz="2400" dirty="0" smtClean="0">
              <a:effectLst>
                <a:outerShdw blurRad="38100" dist="38100" dir="2700000" algn="tl">
                  <a:srgbClr val="000000">
                    <a:alpha val="43137"/>
                  </a:srgbClr>
                </a:outerShdw>
              </a:effectLst>
            </a:endParaRPr>
          </a:p>
          <a:p>
            <a:pPr marL="0" indent="0">
              <a:buNone/>
            </a:pPr>
            <a:endParaRPr lang="es-ES" sz="2400" dirty="0" smtClean="0">
              <a:effectLst>
                <a:outerShdw blurRad="38100" dist="38100" dir="2700000" algn="tl">
                  <a:srgbClr val="000000">
                    <a:alpha val="43137"/>
                  </a:srgbClr>
                </a:outerShdw>
              </a:effectLst>
            </a:endParaRPr>
          </a:p>
          <a:p>
            <a:pPr>
              <a:buNone/>
            </a:pPr>
            <a:endParaRPr lang="es-ES" sz="2400" dirty="0" smtClean="0">
              <a:effectLst>
                <a:outerShdw blurRad="38100" dist="38100" dir="2700000" algn="tl">
                  <a:srgbClr val="000000">
                    <a:alpha val="43137"/>
                  </a:srgbClr>
                </a:outerShdw>
              </a:effectLst>
            </a:endParaRPr>
          </a:p>
          <a:p>
            <a:pPr>
              <a:buNone/>
            </a:pPr>
            <a:endParaRPr lang="es-ES" sz="2400" dirty="0" smtClean="0">
              <a:effectLst>
                <a:outerShdw blurRad="38100" dist="38100" dir="2700000" algn="tl">
                  <a:srgbClr val="000000">
                    <a:alpha val="43137"/>
                  </a:srgbClr>
                </a:outerShdw>
              </a:effectLst>
            </a:endParaRPr>
          </a:p>
          <a:p>
            <a:pPr>
              <a:buNone/>
            </a:pPr>
            <a:endParaRPr lang="es-ES" sz="2400" b="1" dirty="0" smtClean="0">
              <a:effectLst>
                <a:outerShdw blurRad="38100" dist="38100" dir="2700000" algn="tl">
                  <a:srgbClr val="000000">
                    <a:alpha val="43137"/>
                  </a:srgbClr>
                </a:outerShdw>
              </a:effectLst>
            </a:endParaRPr>
          </a:p>
          <a:p>
            <a:pPr>
              <a:buNone/>
            </a:pPr>
            <a:endParaRPr lang="es-MX" sz="2400" b="1" dirty="0">
              <a:effectLst>
                <a:outerShdw blurRad="38100" dist="38100" dir="2700000" algn="tl">
                  <a:srgbClr val="000000">
                    <a:alpha val="43137"/>
                  </a:srgbClr>
                </a:outerShdw>
              </a:effectLst>
            </a:endParaRPr>
          </a:p>
        </p:txBody>
      </p:sp>
      <p:pic>
        <p:nvPicPr>
          <p:cNvPr id="5" name="4 Imagen" descr="EstanqPlayaN.jpg"/>
          <p:cNvPicPr>
            <a:picLocks noChangeAspect="1"/>
          </p:cNvPicPr>
          <p:nvPr/>
        </p:nvPicPr>
        <p:blipFill>
          <a:blip r:embed="rId2"/>
          <a:stretch>
            <a:fillRect/>
          </a:stretch>
        </p:blipFill>
        <p:spPr>
          <a:xfrm>
            <a:off x="428596" y="2214554"/>
            <a:ext cx="3429024" cy="2277852"/>
          </a:xfrm>
          <a:prstGeom prst="rect">
            <a:avLst/>
          </a:prstGeom>
        </p:spPr>
      </p:pic>
      <p:pic>
        <p:nvPicPr>
          <p:cNvPr id="6" name="5 Imagen" descr="img126.jpg"/>
          <p:cNvPicPr>
            <a:picLocks noChangeAspect="1"/>
          </p:cNvPicPr>
          <p:nvPr/>
        </p:nvPicPr>
        <p:blipFill>
          <a:blip r:embed="rId3"/>
          <a:stretch>
            <a:fillRect/>
          </a:stretch>
        </p:blipFill>
        <p:spPr>
          <a:xfrm>
            <a:off x="5072066" y="2214554"/>
            <a:ext cx="3429977" cy="2286016"/>
          </a:xfrm>
          <a:prstGeom prst="rect">
            <a:avLst/>
          </a:prstGeom>
        </p:spPr>
      </p:pic>
      <p:pic>
        <p:nvPicPr>
          <p:cNvPr id="8" name="7 Imagen" descr="img031.jpg"/>
          <p:cNvPicPr>
            <a:picLocks noChangeAspect="1"/>
          </p:cNvPicPr>
          <p:nvPr/>
        </p:nvPicPr>
        <p:blipFill>
          <a:blip r:embed="rId4"/>
          <a:stretch>
            <a:fillRect/>
          </a:stretch>
        </p:blipFill>
        <p:spPr>
          <a:xfrm>
            <a:off x="3071802" y="4357694"/>
            <a:ext cx="3456056" cy="2303397"/>
          </a:xfrm>
          <a:prstGeom prst="rect">
            <a:avLst/>
          </a:prstGeom>
        </p:spPr>
      </p:pic>
    </p:spTree>
    <p:extLst>
      <p:ext uri="{BB962C8B-B14F-4D97-AF65-F5344CB8AC3E}">
        <p14:creationId xmlns:p14="http://schemas.microsoft.com/office/powerpoint/2010/main" val="141718386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ES" sz="3600" dirty="0" smtClean="0"/>
              <a:t>Guía para su uso</a:t>
            </a:r>
            <a:endParaRPr lang="es-ES" sz="3600" dirty="0"/>
          </a:p>
        </p:txBody>
      </p:sp>
      <p:sp>
        <p:nvSpPr>
          <p:cNvPr id="6" name="Marcador de contenido 5"/>
          <p:cNvSpPr>
            <a:spLocks noGrp="1"/>
          </p:cNvSpPr>
          <p:nvPr>
            <p:ph idx="1"/>
          </p:nvPr>
        </p:nvSpPr>
        <p:spPr>
          <a:xfrm>
            <a:off x="739775" y="1334227"/>
            <a:ext cx="7662864" cy="5176151"/>
          </a:xfrm>
          <a:solidFill>
            <a:schemeClr val="accent2"/>
          </a:solidFill>
        </p:spPr>
        <p:txBody>
          <a:bodyPr>
            <a:normAutofit fontScale="55000" lnSpcReduction="20000"/>
          </a:bodyPr>
          <a:lstStyle/>
          <a:p>
            <a:pPr marL="0" indent="0" algn="just">
              <a:buNone/>
            </a:pPr>
            <a:r>
              <a:rPr lang="es-ES_tradnl" dirty="0" smtClean="0"/>
              <a:t>El docente encontrará en este material una herramienta para </a:t>
            </a:r>
            <a:r>
              <a:rPr lang="es-ES_tradnl" dirty="0" smtClean="0"/>
              <a:t>facilitar la informaci</a:t>
            </a:r>
            <a:r>
              <a:rPr lang="es-ES_tradnl" dirty="0" smtClean="0"/>
              <a:t>ón de la unidad 5. Ciclos de vida. En esta unidad el estudiante conocerá que es un ciclo de vida en cautiverio, acerca de las etapas de vida de diferentes grupos acuícolas, de los procesos que suceden en ellas, el manejo que se debe dar en las diferentes etapas en una UPA. El docente facilitará al educando ejemplos de diversos grupos acuícolas para la comprensión de los temas.</a:t>
            </a:r>
          </a:p>
          <a:p>
            <a:pPr marL="0" indent="0" algn="just">
              <a:buNone/>
            </a:pPr>
            <a:endParaRPr lang="es-ES_tradnl" dirty="0"/>
          </a:p>
          <a:p>
            <a:pPr marL="0" indent="0" algn="just">
              <a:buNone/>
            </a:pPr>
            <a:r>
              <a:rPr lang="es-ES_tradnl" dirty="0" smtClean="0"/>
              <a:t>A través de este material el educador inicia hablando de la reproducción y las diversas formas de llevar a cabo esta actividad, los fenómenos involucrados. A continuación se tratara el tema de los ciclos de vida iniciando con la reproducción desde un punto de vista silvestre, continuando con la selección de reproductores, el desarrollo de alevines, crías, juveniles y engorda. En seguida se trata el tema de crecimiento, la descripción del fenómeno, su evaluación. Para terminar con la cosecha y sacrificio de los organismos. </a:t>
            </a:r>
            <a:endParaRPr lang="es-ES_tradnl" dirty="0" smtClean="0"/>
          </a:p>
          <a:p>
            <a:pPr marL="0" indent="0" algn="just">
              <a:buNone/>
            </a:pPr>
            <a:endParaRPr lang="es-ES_tradnl" dirty="0"/>
          </a:p>
          <a:p>
            <a:pPr marL="0" indent="0" algn="just">
              <a:buNone/>
            </a:pPr>
            <a:r>
              <a:rPr lang="es-ES_tradnl" dirty="0" smtClean="0"/>
              <a:t>Al final de la unidad el alumno diferenciará </a:t>
            </a:r>
            <a:r>
              <a:rPr lang="es-ES_tradnl" dirty="0"/>
              <a:t>los fenómenos ocurridos en la producción acuícola mediante la aplicación de los procesos ocurridos en las diferentes etapas del ciclo de vida y en diversos escenarios, con fundamento en el análisis de los ciclos de </a:t>
            </a:r>
            <a:r>
              <a:rPr lang="es-ES_tradnl" dirty="0" smtClean="0"/>
              <a:t>vida y de </a:t>
            </a:r>
            <a:r>
              <a:rPr lang="es-ES_tradnl" dirty="0"/>
              <a:t>los organismos acuáticos, lo que se logrará con la visión integral de los procesos, fomentando el trabajo en equipo. </a:t>
            </a:r>
            <a:endParaRPr lang="es-ES_tradnl" dirty="0" smtClean="0"/>
          </a:p>
          <a:p>
            <a:pPr marL="0" indent="0" algn="just">
              <a:buNone/>
            </a:pPr>
            <a:endParaRPr lang="es-ES_tradnl" dirty="0" smtClean="0"/>
          </a:p>
        </p:txBody>
      </p:sp>
    </p:spTree>
    <p:extLst>
      <p:ext uri="{BB962C8B-B14F-4D97-AF65-F5344CB8AC3E}">
        <p14:creationId xmlns:p14="http://schemas.microsoft.com/office/powerpoint/2010/main" val="1670714089"/>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Engorda</a:t>
            </a:r>
            <a:endParaRPr lang="es-ES" dirty="0"/>
          </a:p>
        </p:txBody>
      </p:sp>
      <p:graphicFrame>
        <p:nvGraphicFramePr>
          <p:cNvPr id="4" name="Diagrama 3"/>
          <p:cNvGraphicFramePr/>
          <p:nvPr>
            <p:extLst>
              <p:ext uri="{D42A27DB-BD31-4B8C-83A1-F6EECF244321}">
                <p14:modId xmlns:p14="http://schemas.microsoft.com/office/powerpoint/2010/main" val="1437976716"/>
              </p:ext>
            </p:extLst>
          </p:nvPr>
        </p:nvGraphicFramePr>
        <p:xfrm>
          <a:off x="1487922" y="617661"/>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lecha abajo 4"/>
          <p:cNvSpPr/>
          <p:nvPr/>
        </p:nvSpPr>
        <p:spPr>
          <a:xfrm>
            <a:off x="4163415" y="3297758"/>
            <a:ext cx="743210" cy="1320546"/>
          </a:xfrm>
          <a:prstGeom prst="downArrow">
            <a:avLst/>
          </a:prstGeom>
          <a:solidFill>
            <a:srgbClr val="8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CuadroTexto 5"/>
          <p:cNvSpPr txBox="1"/>
          <p:nvPr/>
        </p:nvSpPr>
        <p:spPr>
          <a:xfrm>
            <a:off x="3708831" y="4618304"/>
            <a:ext cx="1796692" cy="584776"/>
          </a:xfrm>
          <a:prstGeom prst="rect">
            <a:avLst/>
          </a:prstGeom>
          <a:noFill/>
        </p:spPr>
        <p:txBody>
          <a:bodyPr wrap="square" rtlCol="0">
            <a:spAutoFit/>
          </a:bodyPr>
          <a:lstStyle/>
          <a:p>
            <a:r>
              <a:rPr lang="es-ES" sz="3200" dirty="0" smtClean="0"/>
              <a:t>Cosecha</a:t>
            </a:r>
            <a:endParaRPr lang="es-ES" sz="3200" dirty="0"/>
          </a:p>
        </p:txBody>
      </p:sp>
      <p:pic>
        <p:nvPicPr>
          <p:cNvPr id="7" name="Imagen 6" descr="cosechadora de camaron.tif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260190" y="4681661"/>
            <a:ext cx="3270482" cy="1952740"/>
          </a:xfrm>
          <a:prstGeom prst="rect">
            <a:avLst/>
          </a:prstGeom>
        </p:spPr>
      </p:pic>
      <p:sp>
        <p:nvSpPr>
          <p:cNvPr id="8" name="CuadroTexto 7"/>
          <p:cNvSpPr txBox="1"/>
          <p:nvPr/>
        </p:nvSpPr>
        <p:spPr>
          <a:xfrm>
            <a:off x="5375640" y="4681661"/>
            <a:ext cx="3001700" cy="200055"/>
          </a:xfrm>
          <a:prstGeom prst="rect">
            <a:avLst/>
          </a:prstGeom>
          <a:noFill/>
        </p:spPr>
        <p:txBody>
          <a:bodyPr wrap="square" rtlCol="0">
            <a:spAutoFit/>
          </a:bodyPr>
          <a:lstStyle/>
          <a:p>
            <a:r>
              <a:rPr lang="es-ES" sz="700" dirty="0"/>
              <a:t>http://</a:t>
            </a:r>
            <a:r>
              <a:rPr lang="es-ES" sz="700" dirty="0" err="1"/>
              <a:t>www.palinox.com</a:t>
            </a:r>
            <a:r>
              <a:rPr lang="es-ES" sz="700" dirty="0"/>
              <a:t>/</a:t>
            </a:r>
            <a:r>
              <a:rPr lang="es-ES" sz="700" dirty="0" err="1"/>
              <a:t>imatges</a:t>
            </a:r>
            <a:r>
              <a:rPr lang="es-ES" sz="700" dirty="0"/>
              <a:t>/</a:t>
            </a:r>
            <a:r>
              <a:rPr lang="es-ES" sz="700" dirty="0" err="1"/>
              <a:t>news</a:t>
            </a:r>
            <a:r>
              <a:rPr lang="es-ES" sz="700" dirty="0"/>
              <a:t>/DIPTICO-</a:t>
            </a:r>
            <a:r>
              <a:rPr lang="es-ES" sz="700" dirty="0" err="1"/>
              <a:t>COSECHADORA.pdf</a:t>
            </a:r>
            <a:endParaRPr lang="es-ES" sz="700" dirty="0"/>
          </a:p>
        </p:txBody>
      </p:sp>
      <p:pic>
        <p:nvPicPr>
          <p:cNvPr id="9" name="5 Imagen" descr="img151.jpg"/>
          <p:cNvPicPr>
            <a:picLocks noChangeAspect="1"/>
          </p:cNvPicPr>
          <p:nvPr/>
        </p:nvPicPr>
        <p:blipFill>
          <a:blip r:embed="rId8" cstate="print"/>
          <a:stretch>
            <a:fillRect/>
          </a:stretch>
        </p:blipFill>
        <p:spPr>
          <a:xfrm>
            <a:off x="532397" y="4569065"/>
            <a:ext cx="3098866" cy="2065336"/>
          </a:xfrm>
          <a:prstGeom prst="rect">
            <a:avLst/>
          </a:prstGeom>
        </p:spPr>
      </p:pic>
    </p:spTree>
    <p:extLst>
      <p:ext uri="{BB962C8B-B14F-4D97-AF65-F5344CB8AC3E}">
        <p14:creationId xmlns:p14="http://schemas.microsoft.com/office/powerpoint/2010/main" val="2575048384"/>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b="1" i="1" smtClean="0"/>
              <a:t>Unidad 5. Ciclos de vida en cautiverio</a:t>
            </a:r>
            <a:endParaRPr lang="es-MX" sz="3200" dirty="0"/>
          </a:p>
        </p:txBody>
      </p:sp>
      <p:sp>
        <p:nvSpPr>
          <p:cNvPr id="4" name="3 Marcador de contenido"/>
          <p:cNvSpPr>
            <a:spLocks noGrp="1"/>
          </p:cNvSpPr>
          <p:nvPr>
            <p:ph idx="1"/>
          </p:nvPr>
        </p:nvSpPr>
        <p:spPr>
          <a:xfrm>
            <a:off x="571472" y="1428736"/>
            <a:ext cx="7924800" cy="4538782"/>
          </a:xfrm>
        </p:spPr>
        <p:txBody>
          <a:bodyPr/>
          <a:lstStyle/>
          <a:p>
            <a:pPr algn="ctr">
              <a:buNone/>
            </a:pPr>
            <a:r>
              <a:rPr lang="es-ES" sz="4800" b="1" dirty="0" smtClean="0">
                <a:effectLst>
                  <a:outerShdw blurRad="38100" dist="38100" dir="2700000" algn="tl">
                    <a:srgbClr val="000000">
                      <a:alpha val="43137"/>
                    </a:srgbClr>
                  </a:outerShdw>
                </a:effectLst>
              </a:rPr>
              <a:t>Crecimiento</a:t>
            </a:r>
          </a:p>
          <a:p>
            <a:pPr marL="0" indent="0" algn="just">
              <a:buNone/>
            </a:pPr>
            <a:r>
              <a:rPr lang="es-ES" sz="2400" dirty="0" smtClean="0">
                <a:effectLst>
                  <a:outerShdw blurRad="38100" dist="38100" dir="2700000" algn="tl">
                    <a:srgbClr val="000000">
                      <a:alpha val="43137"/>
                    </a:srgbClr>
                  </a:outerShdw>
                </a:effectLst>
              </a:rPr>
              <a:t>Aumento de longitud, peso y volumen de un ser vivo gracias a la división celular o al crecimiento de la misma.</a:t>
            </a:r>
          </a:p>
          <a:p>
            <a:pPr marL="0" indent="0" algn="ctr">
              <a:buNone/>
            </a:pPr>
            <a:r>
              <a:rPr lang="es-ES" sz="4800" b="1" dirty="0">
                <a:effectLst>
                  <a:outerShdw blurRad="38100" dist="38100" dir="2700000" algn="tl">
                    <a:srgbClr val="000000">
                      <a:alpha val="43137"/>
                    </a:srgbClr>
                  </a:outerShdw>
                </a:effectLst>
              </a:rPr>
              <a:t>Desarrollo</a:t>
            </a:r>
          </a:p>
          <a:p>
            <a:pPr marL="0" indent="0" algn="just">
              <a:buNone/>
            </a:pPr>
            <a:r>
              <a:rPr lang="es-ES" sz="2400" dirty="0" smtClean="0">
                <a:effectLst>
                  <a:outerShdw blurRad="38100" dist="38100" dir="2700000" algn="tl">
                    <a:srgbClr val="000000">
                      <a:alpha val="43137"/>
                    </a:srgbClr>
                  </a:outerShdw>
                </a:effectLst>
              </a:rPr>
              <a:t>Indica </a:t>
            </a:r>
            <a:r>
              <a:rPr lang="es-ES" sz="2400" dirty="0">
                <a:effectLst>
                  <a:outerShdw blurRad="38100" dist="38100" dir="2700000" algn="tl">
                    <a:srgbClr val="000000">
                      <a:alpha val="43137"/>
                    </a:srgbClr>
                  </a:outerShdw>
                </a:effectLst>
              </a:rPr>
              <a:t>una maduración progresiva y la diferenciación de órganos y sistemas, que condicionan una creciente maduración funcional. Dentro de este concepto se pueden incluir el desarrollo o maduración ósea, el desarrollo sexual, </a:t>
            </a:r>
            <a:r>
              <a:rPr lang="es-ES" sz="2400" dirty="0" smtClean="0">
                <a:effectLst>
                  <a:outerShdw blurRad="38100" dist="38100" dir="2700000" algn="tl">
                    <a:srgbClr val="000000">
                      <a:alpha val="43137"/>
                    </a:srgbClr>
                  </a:outerShdw>
                </a:effectLst>
              </a:rPr>
              <a:t>el </a:t>
            </a:r>
            <a:r>
              <a:rPr lang="es-ES" sz="2400" dirty="0">
                <a:effectLst>
                  <a:outerShdw blurRad="38100" dist="38100" dir="2700000" algn="tl">
                    <a:srgbClr val="000000">
                      <a:alpha val="43137"/>
                    </a:srgbClr>
                  </a:outerShdw>
                </a:effectLst>
              </a:rPr>
              <a:t>psicomotor y el químico.</a:t>
            </a:r>
          </a:p>
          <a:p>
            <a:pPr algn="ctr">
              <a:buNone/>
            </a:pPr>
            <a:endParaRPr lang="es-ES" sz="4800" b="1" dirty="0" smtClean="0">
              <a:effectLst>
                <a:outerShdw blurRad="38100" dist="38100" dir="2700000" algn="tl">
                  <a:srgbClr val="000000">
                    <a:alpha val="43137"/>
                  </a:srgbClr>
                </a:outerShdw>
              </a:effectLst>
            </a:endParaRPr>
          </a:p>
          <a:p>
            <a:pPr>
              <a:buNone/>
            </a:pPr>
            <a:endParaRPr lang="es-ES" sz="2400" b="1" dirty="0" smtClean="0">
              <a:effectLst>
                <a:outerShdw blurRad="38100" dist="38100" dir="2700000" algn="tl">
                  <a:srgbClr val="000000">
                    <a:alpha val="43137"/>
                  </a:srgbClr>
                </a:outerShdw>
              </a:effectLst>
            </a:endParaRPr>
          </a:p>
          <a:p>
            <a:pPr marL="0" indent="0">
              <a:buNone/>
            </a:pPr>
            <a:endParaRPr lang="es-ES" sz="2400" dirty="0" smtClean="0">
              <a:effectLst>
                <a:outerShdw blurRad="38100" dist="38100" dir="2700000" algn="tl">
                  <a:srgbClr val="000000">
                    <a:alpha val="43137"/>
                  </a:srgbClr>
                </a:outerShdw>
              </a:effectLst>
            </a:endParaRPr>
          </a:p>
          <a:p>
            <a:pPr marL="0" indent="0">
              <a:buNone/>
            </a:pPr>
            <a:endParaRPr lang="es-ES" sz="2400" dirty="0" smtClean="0">
              <a:effectLst>
                <a:outerShdw blurRad="38100" dist="38100" dir="2700000" algn="tl">
                  <a:srgbClr val="000000">
                    <a:alpha val="43137"/>
                  </a:srgbClr>
                </a:outerShdw>
              </a:effectLst>
            </a:endParaRPr>
          </a:p>
          <a:p>
            <a:pPr>
              <a:buNone/>
            </a:pPr>
            <a:endParaRPr lang="es-ES" sz="2400" dirty="0" smtClean="0">
              <a:effectLst>
                <a:outerShdw blurRad="38100" dist="38100" dir="2700000" algn="tl">
                  <a:srgbClr val="000000">
                    <a:alpha val="43137"/>
                  </a:srgbClr>
                </a:outerShdw>
              </a:effectLst>
            </a:endParaRPr>
          </a:p>
          <a:p>
            <a:pPr>
              <a:buNone/>
            </a:pPr>
            <a:endParaRPr lang="es-ES" sz="2400" dirty="0" smtClean="0">
              <a:effectLst>
                <a:outerShdw blurRad="38100" dist="38100" dir="2700000" algn="tl">
                  <a:srgbClr val="000000">
                    <a:alpha val="43137"/>
                  </a:srgbClr>
                </a:outerShdw>
              </a:effectLst>
            </a:endParaRPr>
          </a:p>
          <a:p>
            <a:pPr>
              <a:buNone/>
            </a:pPr>
            <a:endParaRPr lang="es-ES" sz="2400" b="1" dirty="0" smtClean="0">
              <a:effectLst>
                <a:outerShdw blurRad="38100" dist="38100" dir="2700000" algn="tl">
                  <a:srgbClr val="000000">
                    <a:alpha val="43137"/>
                  </a:srgbClr>
                </a:outerShdw>
              </a:effectLst>
            </a:endParaRPr>
          </a:p>
          <a:p>
            <a:pPr>
              <a:buNone/>
            </a:pPr>
            <a:endParaRPr lang="es-MX" sz="24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305401839"/>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b="1" i="1" smtClean="0"/>
              <a:t>Unidad 5. Ciclos de vida en cautiverio</a:t>
            </a:r>
            <a:endParaRPr lang="es-MX" sz="3200" dirty="0"/>
          </a:p>
        </p:txBody>
      </p:sp>
      <p:sp>
        <p:nvSpPr>
          <p:cNvPr id="4" name="3 Marcador de contenido"/>
          <p:cNvSpPr>
            <a:spLocks noGrp="1"/>
          </p:cNvSpPr>
          <p:nvPr>
            <p:ph idx="1"/>
          </p:nvPr>
        </p:nvSpPr>
        <p:spPr>
          <a:xfrm>
            <a:off x="571472" y="1428736"/>
            <a:ext cx="7924800" cy="832313"/>
          </a:xfrm>
        </p:spPr>
        <p:txBody>
          <a:bodyPr/>
          <a:lstStyle/>
          <a:p>
            <a:pPr algn="ctr">
              <a:buNone/>
            </a:pPr>
            <a:r>
              <a:rPr lang="es-ES" sz="4800" b="1" dirty="0" smtClean="0">
                <a:effectLst>
                  <a:outerShdw blurRad="38100" dist="38100" dir="2700000" algn="tl">
                    <a:srgbClr val="000000">
                      <a:alpha val="43137"/>
                    </a:srgbClr>
                  </a:outerShdw>
                </a:effectLst>
              </a:rPr>
              <a:t>Crecimiento</a:t>
            </a:r>
          </a:p>
          <a:p>
            <a:pPr algn="ctr">
              <a:buNone/>
            </a:pPr>
            <a:endParaRPr lang="es-ES" sz="4800" b="1" dirty="0" smtClean="0">
              <a:effectLst>
                <a:outerShdw blurRad="38100" dist="38100" dir="2700000" algn="tl">
                  <a:srgbClr val="000000">
                    <a:alpha val="43137"/>
                  </a:srgbClr>
                </a:outerShdw>
              </a:effectLst>
            </a:endParaRPr>
          </a:p>
          <a:p>
            <a:pPr algn="ctr">
              <a:buNone/>
            </a:pPr>
            <a:endParaRPr lang="es-ES" sz="4800" b="1" dirty="0" smtClean="0">
              <a:effectLst>
                <a:outerShdw blurRad="38100" dist="38100" dir="2700000" algn="tl">
                  <a:srgbClr val="000000">
                    <a:alpha val="43137"/>
                  </a:srgbClr>
                </a:outerShdw>
              </a:effectLst>
            </a:endParaRPr>
          </a:p>
          <a:p>
            <a:pPr>
              <a:buNone/>
            </a:pPr>
            <a:endParaRPr lang="es-ES" sz="2400" b="1" dirty="0" smtClean="0">
              <a:effectLst>
                <a:outerShdw blurRad="38100" dist="38100" dir="2700000" algn="tl">
                  <a:srgbClr val="000000">
                    <a:alpha val="43137"/>
                  </a:srgbClr>
                </a:outerShdw>
              </a:effectLst>
            </a:endParaRPr>
          </a:p>
          <a:p>
            <a:pPr marL="0" indent="0">
              <a:buNone/>
            </a:pPr>
            <a:endParaRPr lang="es-ES" sz="2400" dirty="0" smtClean="0">
              <a:effectLst>
                <a:outerShdw blurRad="38100" dist="38100" dir="2700000" algn="tl">
                  <a:srgbClr val="000000">
                    <a:alpha val="43137"/>
                  </a:srgbClr>
                </a:outerShdw>
              </a:effectLst>
            </a:endParaRPr>
          </a:p>
          <a:p>
            <a:pPr marL="0" indent="0">
              <a:buNone/>
            </a:pPr>
            <a:endParaRPr lang="es-ES" sz="2400" dirty="0" smtClean="0">
              <a:effectLst>
                <a:outerShdw blurRad="38100" dist="38100" dir="2700000" algn="tl">
                  <a:srgbClr val="000000">
                    <a:alpha val="43137"/>
                  </a:srgbClr>
                </a:outerShdw>
              </a:effectLst>
            </a:endParaRPr>
          </a:p>
          <a:p>
            <a:pPr>
              <a:buNone/>
            </a:pPr>
            <a:endParaRPr lang="es-ES" sz="2400" dirty="0" smtClean="0">
              <a:effectLst>
                <a:outerShdw blurRad="38100" dist="38100" dir="2700000" algn="tl">
                  <a:srgbClr val="000000">
                    <a:alpha val="43137"/>
                  </a:srgbClr>
                </a:outerShdw>
              </a:effectLst>
            </a:endParaRPr>
          </a:p>
          <a:p>
            <a:pPr>
              <a:buNone/>
            </a:pPr>
            <a:endParaRPr lang="es-ES" sz="2400" dirty="0" smtClean="0">
              <a:effectLst>
                <a:outerShdw blurRad="38100" dist="38100" dir="2700000" algn="tl">
                  <a:srgbClr val="000000">
                    <a:alpha val="43137"/>
                  </a:srgbClr>
                </a:outerShdw>
              </a:effectLst>
            </a:endParaRPr>
          </a:p>
          <a:p>
            <a:pPr>
              <a:buNone/>
            </a:pPr>
            <a:endParaRPr lang="es-ES" sz="2400" b="1" dirty="0" smtClean="0">
              <a:effectLst>
                <a:outerShdw blurRad="38100" dist="38100" dir="2700000" algn="tl">
                  <a:srgbClr val="000000">
                    <a:alpha val="43137"/>
                  </a:srgbClr>
                </a:outerShdw>
              </a:effectLst>
            </a:endParaRPr>
          </a:p>
          <a:p>
            <a:pPr>
              <a:buNone/>
            </a:pPr>
            <a:endParaRPr lang="es-MX" sz="2400" b="1" dirty="0">
              <a:effectLst>
                <a:outerShdw blurRad="38100" dist="38100" dir="2700000" algn="tl">
                  <a:srgbClr val="000000">
                    <a:alpha val="43137"/>
                  </a:srgbClr>
                </a:outerShdw>
              </a:effectLst>
            </a:endParaRPr>
          </a:p>
        </p:txBody>
      </p:sp>
      <p:pic>
        <p:nvPicPr>
          <p:cNvPr id="3" name="Imagen 2"/>
          <p:cNvPicPr>
            <a:picLocks noChangeAspect="1"/>
          </p:cNvPicPr>
          <p:nvPr/>
        </p:nvPicPr>
        <p:blipFill>
          <a:blip r:embed="rId2"/>
          <a:stretch>
            <a:fillRect/>
          </a:stretch>
        </p:blipFill>
        <p:spPr>
          <a:xfrm>
            <a:off x="1621010" y="2261049"/>
            <a:ext cx="5595493" cy="4414477"/>
          </a:xfrm>
          <a:prstGeom prst="rect">
            <a:avLst/>
          </a:prstGeom>
        </p:spPr>
      </p:pic>
      <p:sp>
        <p:nvSpPr>
          <p:cNvPr id="5" name="Rectángulo 4"/>
          <p:cNvSpPr/>
          <p:nvPr/>
        </p:nvSpPr>
        <p:spPr>
          <a:xfrm>
            <a:off x="1476462" y="2911488"/>
            <a:ext cx="516246" cy="346900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CuadroTexto 5"/>
          <p:cNvSpPr txBox="1"/>
          <p:nvPr/>
        </p:nvSpPr>
        <p:spPr>
          <a:xfrm>
            <a:off x="2767077" y="6481709"/>
            <a:ext cx="3665343" cy="200055"/>
          </a:xfrm>
          <a:prstGeom prst="rect">
            <a:avLst/>
          </a:prstGeom>
          <a:noFill/>
        </p:spPr>
        <p:txBody>
          <a:bodyPr wrap="square" rtlCol="0">
            <a:spAutoFit/>
          </a:bodyPr>
          <a:lstStyle/>
          <a:p>
            <a:r>
              <a:rPr lang="es-ES" sz="700" dirty="0"/>
              <a:t>http://</a:t>
            </a:r>
            <a:r>
              <a:rPr lang="es-ES" sz="700" dirty="0" err="1"/>
              <a:t>grupoenfermeriaunpa.blogspot.mx</a:t>
            </a:r>
            <a:r>
              <a:rPr lang="es-ES" sz="700" dirty="0"/>
              <a:t>/2012/05/formas-de-crecimiento-</a:t>
            </a:r>
            <a:r>
              <a:rPr lang="es-ES" sz="700" dirty="0" err="1"/>
              <a:t>bacteriano.html</a:t>
            </a:r>
            <a:endParaRPr lang="es-ES" sz="700" dirty="0"/>
          </a:p>
        </p:txBody>
      </p:sp>
    </p:spTree>
    <p:extLst>
      <p:ext uri="{BB962C8B-B14F-4D97-AF65-F5344CB8AC3E}">
        <p14:creationId xmlns:p14="http://schemas.microsoft.com/office/powerpoint/2010/main" val="2249283121"/>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b="1" i="1" dirty="0" smtClean="0"/>
              <a:t>Unidad 5. Ciclos de vida en cautiverio</a:t>
            </a:r>
            <a:endParaRPr lang="es-MX" sz="3200" dirty="0"/>
          </a:p>
        </p:txBody>
      </p:sp>
      <p:sp>
        <p:nvSpPr>
          <p:cNvPr id="4" name="3 Marcador de contenido"/>
          <p:cNvSpPr>
            <a:spLocks noGrp="1"/>
          </p:cNvSpPr>
          <p:nvPr>
            <p:ph idx="1"/>
          </p:nvPr>
        </p:nvSpPr>
        <p:spPr>
          <a:xfrm>
            <a:off x="571472" y="1428736"/>
            <a:ext cx="7924800" cy="4643470"/>
          </a:xfrm>
        </p:spPr>
        <p:txBody>
          <a:bodyPr>
            <a:normAutofit/>
          </a:bodyPr>
          <a:lstStyle/>
          <a:p>
            <a:pPr algn="ctr">
              <a:buNone/>
            </a:pPr>
            <a:r>
              <a:rPr lang="es-ES" sz="4800" b="1" dirty="0" smtClean="0">
                <a:effectLst>
                  <a:outerShdw blurRad="38100" dist="38100" dir="2700000" algn="tl">
                    <a:srgbClr val="000000">
                      <a:alpha val="43137"/>
                    </a:srgbClr>
                  </a:outerShdw>
                </a:effectLst>
              </a:rPr>
              <a:t>Crecimiento</a:t>
            </a:r>
          </a:p>
          <a:p>
            <a:pPr algn="ctr">
              <a:buNone/>
            </a:pPr>
            <a:endParaRPr lang="es-ES" sz="4800" b="1" dirty="0" smtClean="0">
              <a:effectLst>
                <a:outerShdw blurRad="38100" dist="38100" dir="2700000" algn="tl">
                  <a:srgbClr val="000000">
                    <a:alpha val="43137"/>
                  </a:srgbClr>
                </a:outerShdw>
              </a:effectLst>
            </a:endParaRPr>
          </a:p>
          <a:p>
            <a:pPr algn="ctr">
              <a:buNone/>
            </a:pPr>
            <a:endParaRPr lang="es-ES" sz="4800" b="1" dirty="0" smtClean="0">
              <a:effectLst>
                <a:outerShdw blurRad="38100" dist="38100" dir="2700000" algn="tl">
                  <a:srgbClr val="000000">
                    <a:alpha val="43137"/>
                  </a:srgbClr>
                </a:outerShdw>
              </a:effectLst>
            </a:endParaRPr>
          </a:p>
          <a:p>
            <a:pPr>
              <a:buNone/>
            </a:pPr>
            <a:endParaRPr lang="es-ES" sz="2400" b="1" dirty="0" smtClean="0">
              <a:effectLst>
                <a:outerShdw blurRad="38100" dist="38100" dir="2700000" algn="tl">
                  <a:srgbClr val="000000">
                    <a:alpha val="43137"/>
                  </a:srgbClr>
                </a:outerShdw>
              </a:effectLst>
            </a:endParaRPr>
          </a:p>
          <a:p>
            <a:pPr marL="0" indent="0">
              <a:buNone/>
            </a:pPr>
            <a:endParaRPr lang="es-ES" sz="2400" dirty="0" smtClean="0">
              <a:effectLst>
                <a:outerShdw blurRad="38100" dist="38100" dir="2700000" algn="tl">
                  <a:srgbClr val="000000">
                    <a:alpha val="43137"/>
                  </a:srgbClr>
                </a:outerShdw>
              </a:effectLst>
            </a:endParaRPr>
          </a:p>
          <a:p>
            <a:pPr marL="0" indent="0">
              <a:buNone/>
            </a:pPr>
            <a:endParaRPr lang="es-ES" sz="2400" dirty="0" smtClean="0">
              <a:effectLst>
                <a:outerShdw blurRad="38100" dist="38100" dir="2700000" algn="tl">
                  <a:srgbClr val="000000">
                    <a:alpha val="43137"/>
                  </a:srgbClr>
                </a:outerShdw>
              </a:effectLst>
            </a:endParaRPr>
          </a:p>
          <a:p>
            <a:pPr>
              <a:buNone/>
            </a:pPr>
            <a:endParaRPr lang="es-ES" sz="2400" dirty="0" smtClean="0">
              <a:effectLst>
                <a:outerShdw blurRad="38100" dist="38100" dir="2700000" algn="tl">
                  <a:srgbClr val="000000">
                    <a:alpha val="43137"/>
                  </a:srgbClr>
                </a:outerShdw>
              </a:effectLst>
            </a:endParaRPr>
          </a:p>
          <a:p>
            <a:pPr>
              <a:buNone/>
            </a:pPr>
            <a:endParaRPr lang="es-ES" sz="2400" dirty="0" smtClean="0">
              <a:effectLst>
                <a:outerShdw blurRad="38100" dist="38100" dir="2700000" algn="tl">
                  <a:srgbClr val="000000">
                    <a:alpha val="43137"/>
                  </a:srgbClr>
                </a:outerShdw>
              </a:effectLst>
            </a:endParaRPr>
          </a:p>
          <a:p>
            <a:pPr>
              <a:buNone/>
            </a:pPr>
            <a:endParaRPr lang="es-ES" sz="2400" b="1" dirty="0" smtClean="0">
              <a:effectLst>
                <a:outerShdw blurRad="38100" dist="38100" dir="2700000" algn="tl">
                  <a:srgbClr val="000000">
                    <a:alpha val="43137"/>
                  </a:srgbClr>
                </a:outerShdw>
              </a:effectLst>
            </a:endParaRPr>
          </a:p>
          <a:p>
            <a:pPr>
              <a:buNone/>
            </a:pPr>
            <a:endParaRPr lang="es-MX" sz="2400" b="1" dirty="0">
              <a:effectLst>
                <a:outerShdw blurRad="38100" dist="38100" dir="2700000" algn="tl">
                  <a:srgbClr val="000000">
                    <a:alpha val="43137"/>
                  </a:srgbClr>
                </a:outerShdw>
              </a:effectLst>
            </a:endParaRPr>
          </a:p>
        </p:txBody>
      </p:sp>
      <p:sp>
        <p:nvSpPr>
          <p:cNvPr id="6" name="Más 5"/>
          <p:cNvSpPr/>
          <p:nvPr/>
        </p:nvSpPr>
        <p:spPr>
          <a:xfrm>
            <a:off x="3918084" y="2915305"/>
            <a:ext cx="1674025" cy="1753512"/>
          </a:xfrm>
          <a:prstGeom prst="mathPlus">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s-ES"/>
          </a:p>
        </p:txBody>
      </p:sp>
      <p:pic>
        <p:nvPicPr>
          <p:cNvPr id="7" name="Imagen 6"/>
          <p:cNvPicPr>
            <a:picLocks noChangeAspect="1"/>
          </p:cNvPicPr>
          <p:nvPr/>
        </p:nvPicPr>
        <p:blipFill>
          <a:blip r:embed="rId2"/>
          <a:stretch>
            <a:fillRect/>
          </a:stretch>
        </p:blipFill>
        <p:spPr>
          <a:xfrm>
            <a:off x="5837441" y="2706626"/>
            <a:ext cx="2236843" cy="2171458"/>
          </a:xfrm>
          <a:prstGeom prst="rect">
            <a:avLst/>
          </a:prstGeom>
        </p:spPr>
      </p:pic>
      <p:pic>
        <p:nvPicPr>
          <p:cNvPr id="8" name="Imagen 7"/>
          <p:cNvPicPr>
            <a:picLocks noChangeAspect="1"/>
          </p:cNvPicPr>
          <p:nvPr/>
        </p:nvPicPr>
        <p:blipFill>
          <a:blip r:embed="rId3"/>
          <a:stretch>
            <a:fillRect/>
          </a:stretch>
        </p:blipFill>
        <p:spPr>
          <a:xfrm>
            <a:off x="824019" y="2706626"/>
            <a:ext cx="2596187" cy="2523494"/>
          </a:xfrm>
          <a:prstGeom prst="rect">
            <a:avLst/>
          </a:prstGeom>
        </p:spPr>
      </p:pic>
    </p:spTree>
    <p:extLst>
      <p:ext uri="{BB962C8B-B14F-4D97-AF65-F5344CB8AC3E}">
        <p14:creationId xmlns:p14="http://schemas.microsoft.com/office/powerpoint/2010/main" val="3925300396"/>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b="1" i="1" dirty="0" smtClean="0"/>
              <a:t>Unidad 5. Ciclos de vida en cautiverio</a:t>
            </a:r>
            <a:endParaRPr lang="es-MX" sz="3200" dirty="0"/>
          </a:p>
        </p:txBody>
      </p:sp>
      <p:sp>
        <p:nvSpPr>
          <p:cNvPr id="4" name="3 Marcador de contenido"/>
          <p:cNvSpPr>
            <a:spLocks noGrp="1"/>
          </p:cNvSpPr>
          <p:nvPr>
            <p:ph idx="1"/>
          </p:nvPr>
        </p:nvSpPr>
        <p:spPr>
          <a:xfrm>
            <a:off x="571472" y="1428736"/>
            <a:ext cx="7924800" cy="4643470"/>
          </a:xfrm>
        </p:spPr>
        <p:txBody>
          <a:bodyPr>
            <a:normAutofit/>
          </a:bodyPr>
          <a:lstStyle/>
          <a:p>
            <a:pPr algn="ctr">
              <a:buNone/>
            </a:pPr>
            <a:r>
              <a:rPr lang="es-ES" sz="4800" b="1" dirty="0" smtClean="0">
                <a:effectLst>
                  <a:outerShdw blurRad="38100" dist="38100" dir="2700000" algn="tl">
                    <a:srgbClr val="000000">
                      <a:alpha val="43137"/>
                    </a:srgbClr>
                  </a:outerShdw>
                </a:effectLst>
              </a:rPr>
              <a:t>Crecimiento</a:t>
            </a:r>
          </a:p>
          <a:p>
            <a:pPr algn="just">
              <a:buNone/>
            </a:pPr>
            <a:r>
              <a:rPr lang="es-ES" sz="2400" dirty="0" smtClean="0">
                <a:effectLst>
                  <a:outerShdw blurRad="38100" dist="38100" dir="2700000" algn="tl">
                    <a:srgbClr val="000000">
                      <a:alpha val="43137"/>
                    </a:srgbClr>
                  </a:outerShdw>
                </a:effectLst>
              </a:rPr>
              <a:t>Tasa de crecimiento absoluto</a:t>
            </a:r>
          </a:p>
          <a:p>
            <a:pPr algn="just">
              <a:buNone/>
            </a:pPr>
            <a:r>
              <a:rPr lang="es-ES" sz="2400" dirty="0" smtClean="0">
                <a:effectLst>
                  <a:outerShdw blurRad="38100" dist="38100" dir="2700000" algn="tl">
                    <a:srgbClr val="000000">
                      <a:alpha val="43137"/>
                    </a:srgbClr>
                  </a:outerShdw>
                </a:effectLst>
              </a:rPr>
              <a:t>	</a:t>
            </a:r>
            <a:r>
              <a:rPr lang="es-ES" sz="2400" dirty="0" smtClean="0">
                <a:solidFill>
                  <a:schemeClr val="accent1">
                    <a:lumMod val="50000"/>
                  </a:schemeClr>
                </a:solidFill>
                <a:effectLst>
                  <a:outerShdw blurRad="38100" dist="38100" dir="2700000" algn="tl">
                    <a:srgbClr val="000000">
                      <a:alpha val="43137"/>
                    </a:srgbClr>
                  </a:outerShdw>
                </a:effectLst>
              </a:rPr>
              <a:t>Tasa de incremento en peso o longitud por una unidad de tiempo </a:t>
            </a:r>
          </a:p>
          <a:p>
            <a:pPr algn="just">
              <a:buNone/>
            </a:pPr>
            <a:endParaRPr lang="es-ES" sz="2400" dirty="0">
              <a:solidFill>
                <a:schemeClr val="accent1">
                  <a:lumMod val="50000"/>
                </a:schemeClr>
              </a:solidFill>
              <a:effectLst>
                <a:outerShdw blurRad="38100" dist="38100" dir="2700000" algn="tl">
                  <a:srgbClr val="000000">
                    <a:alpha val="43137"/>
                  </a:srgbClr>
                </a:outerShdw>
              </a:effectLst>
            </a:endParaRPr>
          </a:p>
          <a:p>
            <a:pPr algn="just">
              <a:buNone/>
            </a:pPr>
            <a:endParaRPr lang="es-ES" sz="2400" dirty="0" smtClean="0">
              <a:solidFill>
                <a:schemeClr val="accent1">
                  <a:lumMod val="50000"/>
                </a:schemeClr>
              </a:solidFill>
              <a:effectLst>
                <a:outerShdw blurRad="38100" dist="38100" dir="2700000" algn="tl">
                  <a:srgbClr val="000000">
                    <a:alpha val="43137"/>
                  </a:srgbClr>
                </a:outerShdw>
              </a:effectLst>
            </a:endParaRPr>
          </a:p>
          <a:p>
            <a:pPr algn="just">
              <a:buNone/>
            </a:pPr>
            <a:r>
              <a:rPr lang="es-ES" sz="1600" dirty="0" smtClean="0">
                <a:solidFill>
                  <a:schemeClr val="accent1">
                    <a:lumMod val="50000"/>
                  </a:schemeClr>
                </a:solidFill>
                <a:effectLst>
                  <a:outerShdw blurRad="38100" dist="38100" dir="2700000" algn="tl">
                    <a:srgbClr val="000000">
                      <a:alpha val="43137"/>
                    </a:srgbClr>
                  </a:outerShdw>
                </a:effectLst>
              </a:rPr>
              <a:t>Donde:</a:t>
            </a:r>
          </a:p>
          <a:p>
            <a:pPr algn="just">
              <a:buNone/>
            </a:pPr>
            <a:r>
              <a:rPr lang="es-ES" sz="1600" dirty="0" smtClean="0">
                <a:solidFill>
                  <a:schemeClr val="accent1">
                    <a:lumMod val="50000"/>
                  </a:schemeClr>
                </a:solidFill>
                <a:effectLst>
                  <a:outerShdw blurRad="38100" dist="38100" dir="2700000" algn="tl">
                    <a:srgbClr val="000000">
                      <a:alpha val="43137"/>
                    </a:srgbClr>
                  </a:outerShdw>
                </a:effectLst>
              </a:rPr>
              <a:t>TCA – Tasa de crecimiento absoluto</a:t>
            </a:r>
          </a:p>
          <a:p>
            <a:pPr algn="just">
              <a:buNone/>
            </a:pPr>
            <a:r>
              <a:rPr lang="es-ES" sz="1600" dirty="0" err="1" smtClean="0">
                <a:solidFill>
                  <a:schemeClr val="accent1">
                    <a:lumMod val="50000"/>
                  </a:schemeClr>
                </a:solidFill>
                <a:effectLst>
                  <a:outerShdw blurRad="38100" dist="38100" dir="2700000" algn="tl">
                    <a:srgbClr val="000000">
                      <a:alpha val="43137"/>
                    </a:srgbClr>
                  </a:outerShdw>
                </a:effectLst>
              </a:rPr>
              <a:t>Pf</a:t>
            </a:r>
            <a:r>
              <a:rPr lang="es-ES" sz="1600" dirty="0" smtClean="0">
                <a:solidFill>
                  <a:schemeClr val="accent1">
                    <a:lumMod val="50000"/>
                  </a:schemeClr>
                </a:solidFill>
                <a:effectLst>
                  <a:outerShdw blurRad="38100" dist="38100" dir="2700000" algn="tl">
                    <a:srgbClr val="000000">
                      <a:alpha val="43137"/>
                    </a:srgbClr>
                  </a:outerShdw>
                </a:effectLst>
              </a:rPr>
              <a:t> – Peso Final</a:t>
            </a:r>
          </a:p>
          <a:p>
            <a:pPr algn="just">
              <a:buNone/>
            </a:pPr>
            <a:r>
              <a:rPr lang="es-ES" sz="1600" dirty="0" smtClean="0">
                <a:solidFill>
                  <a:schemeClr val="accent1">
                    <a:lumMod val="50000"/>
                  </a:schemeClr>
                </a:solidFill>
                <a:effectLst>
                  <a:outerShdw blurRad="38100" dist="38100" dir="2700000" algn="tl">
                    <a:srgbClr val="000000">
                      <a:alpha val="43137"/>
                    </a:srgbClr>
                  </a:outerShdw>
                </a:effectLst>
              </a:rPr>
              <a:t>Pi – Peso inicial</a:t>
            </a:r>
          </a:p>
          <a:p>
            <a:pPr algn="just">
              <a:buNone/>
            </a:pPr>
            <a:r>
              <a:rPr lang="es-ES" sz="1600" dirty="0" smtClean="0">
                <a:solidFill>
                  <a:schemeClr val="accent1">
                    <a:lumMod val="50000"/>
                  </a:schemeClr>
                </a:solidFill>
                <a:effectLst>
                  <a:outerShdw blurRad="38100" dist="38100" dir="2700000" algn="tl">
                    <a:srgbClr val="000000">
                      <a:alpha val="43137"/>
                    </a:srgbClr>
                  </a:outerShdw>
                </a:effectLst>
              </a:rPr>
              <a:t>t - tiempo</a:t>
            </a:r>
            <a:endParaRPr lang="es-ES" sz="1600" dirty="0">
              <a:solidFill>
                <a:schemeClr val="accent1">
                  <a:lumMod val="50000"/>
                </a:schemeClr>
              </a:solidFill>
              <a:effectLst>
                <a:outerShdw blurRad="38100" dist="38100" dir="2700000" algn="tl">
                  <a:srgbClr val="000000">
                    <a:alpha val="43137"/>
                  </a:srgbClr>
                </a:outerShdw>
              </a:effectLst>
            </a:endParaRPr>
          </a:p>
          <a:p>
            <a:pPr algn="ctr">
              <a:buNone/>
            </a:pPr>
            <a:endParaRPr lang="es-ES" sz="4800" b="1" dirty="0" smtClean="0">
              <a:effectLst>
                <a:outerShdw blurRad="38100" dist="38100" dir="2700000" algn="tl">
                  <a:srgbClr val="000000">
                    <a:alpha val="43137"/>
                  </a:srgbClr>
                </a:outerShdw>
              </a:effectLst>
            </a:endParaRPr>
          </a:p>
          <a:p>
            <a:pPr algn="ctr">
              <a:buNone/>
            </a:pPr>
            <a:endParaRPr lang="es-ES" sz="4800" b="1" dirty="0" smtClean="0">
              <a:effectLst>
                <a:outerShdw blurRad="38100" dist="38100" dir="2700000" algn="tl">
                  <a:srgbClr val="000000">
                    <a:alpha val="43137"/>
                  </a:srgbClr>
                </a:outerShdw>
              </a:effectLst>
            </a:endParaRPr>
          </a:p>
          <a:p>
            <a:pPr>
              <a:buNone/>
            </a:pPr>
            <a:endParaRPr lang="es-ES" sz="2400" b="1" dirty="0" smtClean="0">
              <a:effectLst>
                <a:outerShdw blurRad="38100" dist="38100" dir="2700000" algn="tl">
                  <a:srgbClr val="000000">
                    <a:alpha val="43137"/>
                  </a:srgbClr>
                </a:outerShdw>
              </a:effectLst>
            </a:endParaRPr>
          </a:p>
          <a:p>
            <a:pPr marL="0" indent="0">
              <a:buNone/>
            </a:pPr>
            <a:endParaRPr lang="es-ES" sz="2400" dirty="0" smtClean="0">
              <a:effectLst>
                <a:outerShdw blurRad="38100" dist="38100" dir="2700000" algn="tl">
                  <a:srgbClr val="000000">
                    <a:alpha val="43137"/>
                  </a:srgbClr>
                </a:outerShdw>
              </a:effectLst>
            </a:endParaRPr>
          </a:p>
          <a:p>
            <a:pPr marL="0" indent="0">
              <a:buNone/>
            </a:pPr>
            <a:endParaRPr lang="es-ES" sz="2400" dirty="0" smtClean="0">
              <a:effectLst>
                <a:outerShdw blurRad="38100" dist="38100" dir="2700000" algn="tl">
                  <a:srgbClr val="000000">
                    <a:alpha val="43137"/>
                  </a:srgbClr>
                </a:outerShdw>
              </a:effectLst>
            </a:endParaRPr>
          </a:p>
          <a:p>
            <a:pPr>
              <a:buNone/>
            </a:pPr>
            <a:endParaRPr lang="es-ES" sz="2400" dirty="0" smtClean="0">
              <a:effectLst>
                <a:outerShdw blurRad="38100" dist="38100" dir="2700000" algn="tl">
                  <a:srgbClr val="000000">
                    <a:alpha val="43137"/>
                  </a:srgbClr>
                </a:outerShdw>
              </a:effectLst>
            </a:endParaRPr>
          </a:p>
          <a:p>
            <a:pPr>
              <a:buNone/>
            </a:pPr>
            <a:endParaRPr lang="es-ES" sz="2400" dirty="0" smtClean="0">
              <a:effectLst>
                <a:outerShdw blurRad="38100" dist="38100" dir="2700000" algn="tl">
                  <a:srgbClr val="000000">
                    <a:alpha val="43137"/>
                  </a:srgbClr>
                </a:outerShdw>
              </a:effectLst>
            </a:endParaRPr>
          </a:p>
          <a:p>
            <a:pPr>
              <a:buNone/>
            </a:pPr>
            <a:endParaRPr lang="es-ES" sz="2400" b="1" dirty="0" smtClean="0">
              <a:effectLst>
                <a:outerShdw blurRad="38100" dist="38100" dir="2700000" algn="tl">
                  <a:srgbClr val="000000">
                    <a:alpha val="43137"/>
                  </a:srgbClr>
                </a:outerShdw>
              </a:effectLst>
            </a:endParaRPr>
          </a:p>
          <a:p>
            <a:pPr>
              <a:buNone/>
            </a:pPr>
            <a:endParaRPr lang="es-MX" sz="2400" b="1" dirty="0">
              <a:effectLst>
                <a:outerShdw blurRad="38100" dist="38100" dir="2700000" algn="tl">
                  <a:srgbClr val="000000">
                    <a:alpha val="43137"/>
                  </a:srgbClr>
                </a:outerShdw>
              </a:effectLst>
            </a:endParaRPr>
          </a:p>
        </p:txBody>
      </p:sp>
      <p:pic>
        <p:nvPicPr>
          <p:cNvPr id="5" name="Imagen 4"/>
          <p:cNvPicPr>
            <a:picLocks noChangeAspect="1"/>
          </p:cNvPicPr>
          <p:nvPr/>
        </p:nvPicPr>
        <p:blipFill rotWithShape="1">
          <a:blip r:embed="rId2"/>
          <a:srcRect l="40151" r="38768"/>
          <a:stretch/>
        </p:blipFill>
        <p:spPr>
          <a:xfrm>
            <a:off x="3658321" y="3617590"/>
            <a:ext cx="2482282" cy="719285"/>
          </a:xfrm>
          <a:prstGeom prst="rect">
            <a:avLst/>
          </a:prstGeom>
        </p:spPr>
      </p:pic>
    </p:spTree>
    <p:extLst>
      <p:ext uri="{BB962C8B-B14F-4D97-AF65-F5344CB8AC3E}">
        <p14:creationId xmlns:p14="http://schemas.microsoft.com/office/powerpoint/2010/main" val="1164711807"/>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b="1" i="1" dirty="0" smtClean="0"/>
              <a:t>Unidad 5. Ciclos de vida en cautiverio</a:t>
            </a:r>
            <a:endParaRPr lang="es-MX" sz="3200" dirty="0"/>
          </a:p>
        </p:txBody>
      </p:sp>
      <p:sp>
        <p:nvSpPr>
          <p:cNvPr id="4" name="3 Marcador de contenido"/>
          <p:cNvSpPr>
            <a:spLocks noGrp="1"/>
          </p:cNvSpPr>
          <p:nvPr>
            <p:ph idx="1"/>
          </p:nvPr>
        </p:nvSpPr>
        <p:spPr>
          <a:xfrm>
            <a:off x="571472" y="1428736"/>
            <a:ext cx="7924800" cy="4643470"/>
          </a:xfrm>
        </p:spPr>
        <p:txBody>
          <a:bodyPr>
            <a:normAutofit lnSpcReduction="10000"/>
          </a:bodyPr>
          <a:lstStyle/>
          <a:p>
            <a:pPr algn="ctr">
              <a:buNone/>
            </a:pPr>
            <a:r>
              <a:rPr lang="es-ES" sz="4800" b="1" dirty="0" smtClean="0">
                <a:effectLst>
                  <a:outerShdw blurRad="38100" dist="38100" dir="2700000" algn="tl">
                    <a:srgbClr val="000000">
                      <a:alpha val="43137"/>
                    </a:srgbClr>
                  </a:outerShdw>
                </a:effectLst>
              </a:rPr>
              <a:t>Crecimiento</a:t>
            </a:r>
          </a:p>
          <a:p>
            <a:pPr algn="just">
              <a:buNone/>
            </a:pPr>
            <a:r>
              <a:rPr lang="es-ES" sz="2400" dirty="0" smtClean="0">
                <a:effectLst>
                  <a:outerShdw blurRad="38100" dist="38100" dir="2700000" algn="tl">
                    <a:srgbClr val="000000">
                      <a:alpha val="43137"/>
                    </a:srgbClr>
                  </a:outerShdw>
                </a:effectLst>
              </a:rPr>
              <a:t>Tasa de crecimiento relativo</a:t>
            </a:r>
          </a:p>
          <a:p>
            <a:pPr indent="12700" algn="just">
              <a:buNone/>
            </a:pPr>
            <a:r>
              <a:rPr lang="es-ES" sz="2400" dirty="0" smtClean="0">
                <a:solidFill>
                  <a:schemeClr val="accent1">
                    <a:lumMod val="50000"/>
                  </a:schemeClr>
                </a:solidFill>
                <a:effectLst>
                  <a:outerShdw blurRad="38100" dist="38100" dir="2700000" algn="tl">
                    <a:srgbClr val="000000">
                      <a:alpha val="43137"/>
                    </a:srgbClr>
                  </a:outerShdw>
                </a:effectLst>
              </a:rPr>
              <a:t>Incremento por unidad de masa corporal por unidad de tiempo</a:t>
            </a:r>
          </a:p>
          <a:p>
            <a:pPr indent="12700" algn="just">
              <a:buNone/>
            </a:pPr>
            <a:endParaRPr lang="es-ES" sz="2400" b="1" dirty="0">
              <a:solidFill>
                <a:schemeClr val="accent1">
                  <a:lumMod val="50000"/>
                </a:schemeClr>
              </a:solidFill>
              <a:effectLst>
                <a:outerShdw blurRad="38100" dist="38100" dir="2700000" algn="tl">
                  <a:srgbClr val="000000">
                    <a:alpha val="43137"/>
                  </a:srgbClr>
                </a:outerShdw>
              </a:effectLst>
            </a:endParaRPr>
          </a:p>
          <a:p>
            <a:pPr indent="12700" algn="just">
              <a:buNone/>
            </a:pPr>
            <a:endParaRPr lang="es-ES" sz="2400" b="1" dirty="0" smtClean="0">
              <a:solidFill>
                <a:schemeClr val="accent1">
                  <a:lumMod val="50000"/>
                </a:schemeClr>
              </a:solidFill>
              <a:effectLst>
                <a:outerShdw blurRad="38100" dist="38100" dir="2700000" algn="tl">
                  <a:srgbClr val="000000">
                    <a:alpha val="43137"/>
                  </a:srgbClr>
                </a:outerShdw>
              </a:effectLst>
            </a:endParaRPr>
          </a:p>
          <a:p>
            <a:pPr algn="just">
              <a:buNone/>
            </a:pPr>
            <a:r>
              <a:rPr lang="es-ES" sz="1600" dirty="0">
                <a:solidFill>
                  <a:schemeClr val="accent1">
                    <a:lumMod val="50000"/>
                  </a:schemeClr>
                </a:solidFill>
                <a:effectLst>
                  <a:outerShdw blurRad="38100" dist="38100" dir="2700000" algn="tl">
                    <a:srgbClr val="000000">
                      <a:alpha val="43137"/>
                    </a:srgbClr>
                  </a:outerShdw>
                </a:effectLst>
              </a:rPr>
              <a:t>Donde:</a:t>
            </a:r>
          </a:p>
          <a:p>
            <a:pPr algn="just">
              <a:buNone/>
            </a:pPr>
            <a:r>
              <a:rPr lang="es-ES" sz="1600" dirty="0" smtClean="0">
                <a:solidFill>
                  <a:schemeClr val="accent1">
                    <a:lumMod val="50000"/>
                  </a:schemeClr>
                </a:solidFill>
                <a:effectLst>
                  <a:outerShdw blurRad="38100" dist="38100" dir="2700000" algn="tl">
                    <a:srgbClr val="000000">
                      <a:alpha val="43137"/>
                    </a:srgbClr>
                  </a:outerShdw>
                </a:effectLst>
              </a:rPr>
              <a:t>TCR </a:t>
            </a:r>
            <a:r>
              <a:rPr lang="es-ES" sz="1600" dirty="0">
                <a:solidFill>
                  <a:schemeClr val="accent1">
                    <a:lumMod val="50000"/>
                  </a:schemeClr>
                </a:solidFill>
                <a:effectLst>
                  <a:outerShdw blurRad="38100" dist="38100" dir="2700000" algn="tl">
                    <a:srgbClr val="000000">
                      <a:alpha val="43137"/>
                    </a:srgbClr>
                  </a:outerShdw>
                </a:effectLst>
              </a:rPr>
              <a:t>– Tasa de crecimiento </a:t>
            </a:r>
            <a:r>
              <a:rPr lang="es-ES" sz="1600" dirty="0" smtClean="0">
                <a:solidFill>
                  <a:schemeClr val="accent1">
                    <a:lumMod val="50000"/>
                  </a:schemeClr>
                </a:solidFill>
                <a:effectLst>
                  <a:outerShdw blurRad="38100" dist="38100" dir="2700000" algn="tl">
                    <a:srgbClr val="000000">
                      <a:alpha val="43137"/>
                    </a:srgbClr>
                  </a:outerShdw>
                </a:effectLst>
              </a:rPr>
              <a:t>relativo</a:t>
            </a:r>
            <a:endParaRPr lang="es-ES" sz="1600" dirty="0">
              <a:solidFill>
                <a:schemeClr val="accent1">
                  <a:lumMod val="50000"/>
                </a:schemeClr>
              </a:solidFill>
              <a:effectLst>
                <a:outerShdw blurRad="38100" dist="38100" dir="2700000" algn="tl">
                  <a:srgbClr val="000000">
                    <a:alpha val="43137"/>
                  </a:srgbClr>
                </a:outerShdw>
              </a:effectLst>
            </a:endParaRPr>
          </a:p>
          <a:p>
            <a:pPr algn="just">
              <a:buNone/>
            </a:pPr>
            <a:r>
              <a:rPr lang="es-ES" sz="1600" dirty="0" err="1">
                <a:solidFill>
                  <a:schemeClr val="accent1">
                    <a:lumMod val="50000"/>
                  </a:schemeClr>
                </a:solidFill>
                <a:effectLst>
                  <a:outerShdw blurRad="38100" dist="38100" dir="2700000" algn="tl">
                    <a:srgbClr val="000000">
                      <a:alpha val="43137"/>
                    </a:srgbClr>
                  </a:outerShdw>
                </a:effectLst>
              </a:rPr>
              <a:t>Pf</a:t>
            </a:r>
            <a:r>
              <a:rPr lang="es-ES" sz="1600" dirty="0">
                <a:solidFill>
                  <a:schemeClr val="accent1">
                    <a:lumMod val="50000"/>
                  </a:schemeClr>
                </a:solidFill>
                <a:effectLst>
                  <a:outerShdw blurRad="38100" dist="38100" dir="2700000" algn="tl">
                    <a:srgbClr val="000000">
                      <a:alpha val="43137"/>
                    </a:srgbClr>
                  </a:outerShdw>
                </a:effectLst>
              </a:rPr>
              <a:t> – Peso Final</a:t>
            </a:r>
          </a:p>
          <a:p>
            <a:pPr algn="just">
              <a:buNone/>
            </a:pPr>
            <a:r>
              <a:rPr lang="es-ES" sz="1600" dirty="0">
                <a:solidFill>
                  <a:schemeClr val="accent1">
                    <a:lumMod val="50000"/>
                  </a:schemeClr>
                </a:solidFill>
                <a:effectLst>
                  <a:outerShdw blurRad="38100" dist="38100" dir="2700000" algn="tl">
                    <a:srgbClr val="000000">
                      <a:alpha val="43137"/>
                    </a:srgbClr>
                  </a:outerShdw>
                </a:effectLst>
              </a:rPr>
              <a:t>Pi – Peso inicial</a:t>
            </a:r>
          </a:p>
          <a:p>
            <a:pPr algn="just">
              <a:buNone/>
            </a:pPr>
            <a:r>
              <a:rPr lang="es-ES" sz="1600" dirty="0" smtClean="0">
                <a:solidFill>
                  <a:schemeClr val="accent1">
                    <a:lumMod val="50000"/>
                  </a:schemeClr>
                </a:solidFill>
                <a:effectLst>
                  <a:outerShdw blurRad="38100" dist="38100" dir="2700000" algn="tl">
                    <a:srgbClr val="000000">
                      <a:alpha val="43137"/>
                    </a:srgbClr>
                  </a:outerShdw>
                </a:effectLst>
              </a:rPr>
              <a:t>t1 – tiempo inicial</a:t>
            </a:r>
          </a:p>
          <a:p>
            <a:pPr algn="just">
              <a:buNone/>
            </a:pPr>
            <a:r>
              <a:rPr lang="es-ES" sz="1600" dirty="0" smtClean="0">
                <a:solidFill>
                  <a:schemeClr val="accent1">
                    <a:lumMod val="50000"/>
                  </a:schemeClr>
                </a:solidFill>
                <a:effectLst>
                  <a:outerShdw blurRad="38100" dist="38100" dir="2700000" algn="tl">
                    <a:srgbClr val="000000">
                      <a:alpha val="43137"/>
                    </a:srgbClr>
                  </a:outerShdw>
                </a:effectLst>
              </a:rPr>
              <a:t>t2 – tiempo final</a:t>
            </a:r>
            <a:endParaRPr lang="es-ES" sz="1600" dirty="0">
              <a:solidFill>
                <a:schemeClr val="accent1">
                  <a:lumMod val="50000"/>
                </a:schemeClr>
              </a:solidFill>
              <a:effectLst>
                <a:outerShdw blurRad="38100" dist="38100" dir="2700000" algn="tl">
                  <a:srgbClr val="000000">
                    <a:alpha val="43137"/>
                  </a:srgbClr>
                </a:outerShdw>
              </a:effectLst>
            </a:endParaRPr>
          </a:p>
          <a:p>
            <a:pPr>
              <a:buNone/>
            </a:pPr>
            <a:endParaRPr lang="es-ES" sz="2400" b="1" dirty="0" smtClean="0">
              <a:effectLst>
                <a:outerShdw blurRad="38100" dist="38100" dir="2700000" algn="tl">
                  <a:srgbClr val="000000">
                    <a:alpha val="43137"/>
                  </a:srgbClr>
                </a:outerShdw>
              </a:effectLst>
            </a:endParaRPr>
          </a:p>
          <a:p>
            <a:pPr marL="0" indent="0">
              <a:buNone/>
            </a:pPr>
            <a:endParaRPr lang="es-ES" sz="2400" dirty="0" smtClean="0">
              <a:effectLst>
                <a:outerShdw blurRad="38100" dist="38100" dir="2700000" algn="tl">
                  <a:srgbClr val="000000">
                    <a:alpha val="43137"/>
                  </a:srgbClr>
                </a:outerShdw>
              </a:effectLst>
            </a:endParaRPr>
          </a:p>
          <a:p>
            <a:pPr marL="0" indent="0">
              <a:buNone/>
            </a:pPr>
            <a:endParaRPr lang="es-ES" sz="2400" dirty="0" smtClean="0">
              <a:effectLst>
                <a:outerShdw blurRad="38100" dist="38100" dir="2700000" algn="tl">
                  <a:srgbClr val="000000">
                    <a:alpha val="43137"/>
                  </a:srgbClr>
                </a:outerShdw>
              </a:effectLst>
            </a:endParaRPr>
          </a:p>
          <a:p>
            <a:pPr>
              <a:buNone/>
            </a:pPr>
            <a:endParaRPr lang="es-ES" sz="2400" dirty="0" smtClean="0">
              <a:effectLst>
                <a:outerShdw blurRad="38100" dist="38100" dir="2700000" algn="tl">
                  <a:srgbClr val="000000">
                    <a:alpha val="43137"/>
                  </a:srgbClr>
                </a:outerShdw>
              </a:effectLst>
            </a:endParaRPr>
          </a:p>
          <a:p>
            <a:pPr>
              <a:buNone/>
            </a:pPr>
            <a:endParaRPr lang="es-ES" sz="2400" dirty="0" smtClean="0">
              <a:effectLst>
                <a:outerShdw blurRad="38100" dist="38100" dir="2700000" algn="tl">
                  <a:srgbClr val="000000">
                    <a:alpha val="43137"/>
                  </a:srgbClr>
                </a:outerShdw>
              </a:effectLst>
            </a:endParaRPr>
          </a:p>
          <a:p>
            <a:pPr>
              <a:buNone/>
            </a:pPr>
            <a:endParaRPr lang="es-ES" sz="2400" b="1" dirty="0" smtClean="0">
              <a:effectLst>
                <a:outerShdw blurRad="38100" dist="38100" dir="2700000" algn="tl">
                  <a:srgbClr val="000000">
                    <a:alpha val="43137"/>
                  </a:srgbClr>
                </a:outerShdw>
              </a:effectLst>
            </a:endParaRPr>
          </a:p>
          <a:p>
            <a:pPr>
              <a:buNone/>
            </a:pPr>
            <a:endParaRPr lang="es-MX" sz="2400" b="1" dirty="0">
              <a:effectLst>
                <a:outerShdw blurRad="38100" dist="38100" dir="2700000" algn="tl">
                  <a:srgbClr val="000000">
                    <a:alpha val="43137"/>
                  </a:srgbClr>
                </a:outerShdw>
              </a:effectLst>
            </a:endParaRPr>
          </a:p>
        </p:txBody>
      </p:sp>
      <p:pic>
        <p:nvPicPr>
          <p:cNvPr id="8" name="Imagen 7"/>
          <p:cNvPicPr>
            <a:picLocks noChangeAspect="1"/>
          </p:cNvPicPr>
          <p:nvPr/>
        </p:nvPicPr>
        <p:blipFill rotWithShape="1">
          <a:blip r:embed="rId2"/>
          <a:srcRect l="32696" r="33498"/>
          <a:stretch/>
        </p:blipFill>
        <p:spPr>
          <a:xfrm>
            <a:off x="2264472" y="3297960"/>
            <a:ext cx="3477321" cy="721407"/>
          </a:xfrm>
          <a:prstGeom prst="rect">
            <a:avLst/>
          </a:prstGeom>
        </p:spPr>
      </p:pic>
    </p:spTree>
    <p:extLst>
      <p:ext uri="{BB962C8B-B14F-4D97-AF65-F5344CB8AC3E}">
        <p14:creationId xmlns:p14="http://schemas.microsoft.com/office/powerpoint/2010/main" val="2164677607"/>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b="1" i="1" dirty="0" smtClean="0"/>
              <a:t>Unidad 5. Ciclos de vida en cautiverio</a:t>
            </a:r>
            <a:endParaRPr lang="es-MX" sz="3200" dirty="0"/>
          </a:p>
        </p:txBody>
      </p:sp>
      <p:sp>
        <p:nvSpPr>
          <p:cNvPr id="4" name="3 Marcador de contenido"/>
          <p:cNvSpPr>
            <a:spLocks noGrp="1"/>
          </p:cNvSpPr>
          <p:nvPr>
            <p:ph idx="1"/>
          </p:nvPr>
        </p:nvSpPr>
        <p:spPr>
          <a:xfrm>
            <a:off x="571472" y="1428736"/>
            <a:ext cx="7924800" cy="4643470"/>
          </a:xfrm>
        </p:spPr>
        <p:txBody>
          <a:bodyPr>
            <a:normAutofit/>
          </a:bodyPr>
          <a:lstStyle/>
          <a:p>
            <a:pPr algn="ctr">
              <a:buNone/>
            </a:pPr>
            <a:r>
              <a:rPr lang="es-ES" sz="4800" b="1" dirty="0" smtClean="0">
                <a:effectLst>
                  <a:outerShdw blurRad="38100" dist="38100" dir="2700000" algn="tl">
                    <a:srgbClr val="000000">
                      <a:alpha val="43137"/>
                    </a:srgbClr>
                  </a:outerShdw>
                </a:effectLst>
              </a:rPr>
              <a:t>Crecimiento</a:t>
            </a:r>
          </a:p>
          <a:p>
            <a:pPr algn="just">
              <a:buNone/>
            </a:pPr>
            <a:r>
              <a:rPr lang="es-ES" sz="2400" dirty="0" smtClean="0">
                <a:effectLst>
                  <a:outerShdw blurRad="38100" dist="38100" dir="2700000" algn="tl">
                    <a:srgbClr val="000000">
                      <a:alpha val="43137"/>
                    </a:srgbClr>
                  </a:outerShdw>
                </a:effectLst>
              </a:rPr>
              <a:t>Tasa de crecimiento específico</a:t>
            </a:r>
          </a:p>
          <a:p>
            <a:pPr indent="12700" algn="just">
              <a:buNone/>
            </a:pPr>
            <a:r>
              <a:rPr lang="es-ES" sz="2400" dirty="0" smtClean="0">
                <a:solidFill>
                  <a:schemeClr val="accent1">
                    <a:lumMod val="50000"/>
                  </a:schemeClr>
                </a:solidFill>
                <a:effectLst>
                  <a:outerShdw blurRad="38100" dist="38100" dir="2700000" algn="tl">
                    <a:srgbClr val="000000">
                      <a:alpha val="43137"/>
                    </a:srgbClr>
                  </a:outerShdw>
                </a:effectLst>
              </a:rPr>
              <a:t>Cambio </a:t>
            </a:r>
            <a:r>
              <a:rPr lang="es-ES" sz="2400" dirty="0">
                <a:solidFill>
                  <a:schemeClr val="accent1">
                    <a:lumMod val="50000"/>
                  </a:schemeClr>
                </a:solidFill>
                <a:effectLst>
                  <a:outerShdw blurRad="38100" dist="38100" dir="2700000" algn="tl">
                    <a:srgbClr val="000000">
                      <a:alpha val="43137"/>
                    </a:srgbClr>
                  </a:outerShdw>
                </a:effectLst>
              </a:rPr>
              <a:t>del peso cuerpo </a:t>
            </a:r>
            <a:r>
              <a:rPr lang="es-ES" sz="2400" dirty="0" smtClean="0">
                <a:solidFill>
                  <a:schemeClr val="accent1">
                    <a:lumMod val="50000"/>
                  </a:schemeClr>
                </a:solidFill>
                <a:effectLst>
                  <a:outerShdw blurRad="38100" dist="38100" dir="2700000" algn="tl">
                    <a:srgbClr val="000000">
                      <a:alpha val="43137"/>
                    </a:srgbClr>
                  </a:outerShdw>
                </a:effectLst>
              </a:rPr>
              <a:t>diario en porcentaje en un intervalo de tiempo</a:t>
            </a:r>
            <a:endParaRPr lang="es-ES" sz="2400" dirty="0">
              <a:solidFill>
                <a:schemeClr val="accent1">
                  <a:lumMod val="50000"/>
                </a:schemeClr>
              </a:solidFill>
              <a:effectLst>
                <a:outerShdw blurRad="38100" dist="38100" dir="2700000" algn="tl">
                  <a:srgbClr val="000000">
                    <a:alpha val="43137"/>
                  </a:srgbClr>
                </a:outerShdw>
              </a:effectLst>
            </a:endParaRPr>
          </a:p>
          <a:p>
            <a:pPr indent="12700" algn="just">
              <a:buNone/>
            </a:pPr>
            <a:endParaRPr lang="es-ES" sz="2400" dirty="0" smtClean="0">
              <a:solidFill>
                <a:schemeClr val="accent1">
                  <a:lumMod val="50000"/>
                </a:schemeClr>
              </a:solidFill>
              <a:effectLst>
                <a:outerShdw blurRad="38100" dist="38100" dir="2700000" algn="tl">
                  <a:srgbClr val="000000">
                    <a:alpha val="43137"/>
                  </a:srgbClr>
                </a:outerShdw>
              </a:effectLst>
            </a:endParaRPr>
          </a:p>
          <a:p>
            <a:pPr indent="12700" algn="just">
              <a:buNone/>
            </a:pPr>
            <a:endParaRPr lang="es-ES" sz="2400" dirty="0">
              <a:solidFill>
                <a:schemeClr val="accent1">
                  <a:lumMod val="50000"/>
                </a:schemeClr>
              </a:solidFill>
              <a:effectLst>
                <a:outerShdw blurRad="38100" dist="38100" dir="2700000" algn="tl">
                  <a:srgbClr val="000000">
                    <a:alpha val="43137"/>
                  </a:srgbClr>
                </a:outerShdw>
              </a:effectLst>
            </a:endParaRPr>
          </a:p>
          <a:p>
            <a:pPr algn="just">
              <a:buNone/>
            </a:pPr>
            <a:r>
              <a:rPr lang="es-ES" sz="1600" dirty="0">
                <a:solidFill>
                  <a:schemeClr val="accent1">
                    <a:lumMod val="50000"/>
                  </a:schemeClr>
                </a:solidFill>
                <a:effectLst>
                  <a:outerShdw blurRad="38100" dist="38100" dir="2700000" algn="tl">
                    <a:srgbClr val="000000">
                      <a:alpha val="43137"/>
                    </a:srgbClr>
                  </a:outerShdw>
                </a:effectLst>
              </a:rPr>
              <a:t>Donde:</a:t>
            </a:r>
          </a:p>
          <a:p>
            <a:pPr algn="just">
              <a:buNone/>
            </a:pPr>
            <a:r>
              <a:rPr lang="es-ES" sz="1600" dirty="0" smtClean="0">
                <a:solidFill>
                  <a:schemeClr val="accent1">
                    <a:lumMod val="50000"/>
                  </a:schemeClr>
                </a:solidFill>
                <a:effectLst>
                  <a:outerShdw blurRad="38100" dist="38100" dir="2700000" algn="tl">
                    <a:srgbClr val="000000">
                      <a:alpha val="43137"/>
                    </a:srgbClr>
                  </a:outerShdw>
                </a:effectLst>
              </a:rPr>
              <a:t>TCE </a:t>
            </a:r>
            <a:r>
              <a:rPr lang="es-ES" sz="1600" dirty="0">
                <a:solidFill>
                  <a:schemeClr val="accent1">
                    <a:lumMod val="50000"/>
                  </a:schemeClr>
                </a:solidFill>
                <a:effectLst>
                  <a:outerShdw blurRad="38100" dist="38100" dir="2700000" algn="tl">
                    <a:srgbClr val="000000">
                      <a:alpha val="43137"/>
                    </a:srgbClr>
                  </a:outerShdw>
                </a:effectLst>
              </a:rPr>
              <a:t>– Tasa de crecimiento </a:t>
            </a:r>
            <a:r>
              <a:rPr lang="es-ES" sz="1600" dirty="0" smtClean="0">
                <a:solidFill>
                  <a:schemeClr val="accent1">
                    <a:lumMod val="50000"/>
                  </a:schemeClr>
                </a:solidFill>
                <a:effectLst>
                  <a:outerShdw blurRad="38100" dist="38100" dir="2700000" algn="tl">
                    <a:srgbClr val="000000">
                      <a:alpha val="43137"/>
                    </a:srgbClr>
                  </a:outerShdw>
                </a:effectLst>
              </a:rPr>
              <a:t>espec</a:t>
            </a:r>
            <a:r>
              <a:rPr lang="es-ES" sz="1600" dirty="0" smtClean="0">
                <a:solidFill>
                  <a:schemeClr val="accent1">
                    <a:lumMod val="50000"/>
                  </a:schemeClr>
                </a:solidFill>
                <a:effectLst>
                  <a:outerShdw blurRad="38100" dist="38100" dir="2700000" algn="tl">
                    <a:srgbClr val="000000">
                      <a:alpha val="43137"/>
                    </a:srgbClr>
                  </a:outerShdw>
                </a:effectLst>
              </a:rPr>
              <a:t>í</a:t>
            </a:r>
            <a:r>
              <a:rPr lang="es-ES" sz="1600" dirty="0" smtClean="0">
                <a:solidFill>
                  <a:schemeClr val="accent1">
                    <a:lumMod val="50000"/>
                  </a:schemeClr>
                </a:solidFill>
                <a:effectLst>
                  <a:outerShdw blurRad="38100" dist="38100" dir="2700000" algn="tl">
                    <a:srgbClr val="000000">
                      <a:alpha val="43137"/>
                    </a:srgbClr>
                  </a:outerShdw>
                </a:effectLst>
              </a:rPr>
              <a:t>fico</a:t>
            </a:r>
            <a:endParaRPr lang="es-ES" sz="1600" dirty="0">
              <a:solidFill>
                <a:schemeClr val="accent1">
                  <a:lumMod val="50000"/>
                </a:schemeClr>
              </a:solidFill>
              <a:effectLst>
                <a:outerShdw blurRad="38100" dist="38100" dir="2700000" algn="tl">
                  <a:srgbClr val="000000">
                    <a:alpha val="43137"/>
                  </a:srgbClr>
                </a:outerShdw>
              </a:effectLst>
            </a:endParaRPr>
          </a:p>
          <a:p>
            <a:pPr algn="just">
              <a:buNone/>
            </a:pPr>
            <a:r>
              <a:rPr lang="es-ES" sz="1600" dirty="0" err="1">
                <a:solidFill>
                  <a:schemeClr val="accent1">
                    <a:lumMod val="50000"/>
                  </a:schemeClr>
                </a:solidFill>
                <a:effectLst>
                  <a:outerShdw blurRad="38100" dist="38100" dir="2700000" algn="tl">
                    <a:srgbClr val="000000">
                      <a:alpha val="43137"/>
                    </a:srgbClr>
                  </a:outerShdw>
                </a:effectLst>
              </a:rPr>
              <a:t>Pf</a:t>
            </a:r>
            <a:r>
              <a:rPr lang="es-ES" sz="1600" dirty="0">
                <a:solidFill>
                  <a:schemeClr val="accent1">
                    <a:lumMod val="50000"/>
                  </a:schemeClr>
                </a:solidFill>
                <a:effectLst>
                  <a:outerShdw blurRad="38100" dist="38100" dir="2700000" algn="tl">
                    <a:srgbClr val="000000">
                      <a:alpha val="43137"/>
                    </a:srgbClr>
                  </a:outerShdw>
                </a:effectLst>
              </a:rPr>
              <a:t> – Peso Final</a:t>
            </a:r>
          </a:p>
          <a:p>
            <a:pPr algn="just">
              <a:buNone/>
            </a:pPr>
            <a:r>
              <a:rPr lang="es-ES" sz="1600" dirty="0">
                <a:solidFill>
                  <a:schemeClr val="accent1">
                    <a:lumMod val="50000"/>
                  </a:schemeClr>
                </a:solidFill>
                <a:effectLst>
                  <a:outerShdw blurRad="38100" dist="38100" dir="2700000" algn="tl">
                    <a:srgbClr val="000000">
                      <a:alpha val="43137"/>
                    </a:srgbClr>
                  </a:outerShdw>
                </a:effectLst>
              </a:rPr>
              <a:t>Pi – Peso inicial</a:t>
            </a:r>
          </a:p>
          <a:p>
            <a:pPr algn="just">
              <a:buNone/>
            </a:pPr>
            <a:r>
              <a:rPr lang="es-ES" sz="1600" dirty="0">
                <a:solidFill>
                  <a:schemeClr val="accent1">
                    <a:lumMod val="50000"/>
                  </a:schemeClr>
                </a:solidFill>
                <a:effectLst>
                  <a:outerShdw blurRad="38100" dist="38100" dir="2700000" algn="tl">
                    <a:srgbClr val="000000">
                      <a:alpha val="43137"/>
                    </a:srgbClr>
                  </a:outerShdw>
                </a:effectLst>
              </a:rPr>
              <a:t>t - tiempo</a:t>
            </a:r>
          </a:p>
          <a:p>
            <a:pPr>
              <a:buNone/>
            </a:pPr>
            <a:endParaRPr lang="es-ES" sz="2400" b="1" dirty="0" smtClean="0">
              <a:effectLst>
                <a:outerShdw blurRad="38100" dist="38100" dir="2700000" algn="tl">
                  <a:srgbClr val="000000">
                    <a:alpha val="43137"/>
                  </a:srgbClr>
                </a:outerShdw>
              </a:effectLst>
            </a:endParaRPr>
          </a:p>
          <a:p>
            <a:pPr marL="0" indent="0">
              <a:buNone/>
            </a:pPr>
            <a:endParaRPr lang="es-ES" sz="2400" dirty="0" smtClean="0">
              <a:effectLst>
                <a:outerShdw blurRad="38100" dist="38100" dir="2700000" algn="tl">
                  <a:srgbClr val="000000">
                    <a:alpha val="43137"/>
                  </a:srgbClr>
                </a:outerShdw>
              </a:effectLst>
            </a:endParaRPr>
          </a:p>
          <a:p>
            <a:pPr marL="0" indent="0">
              <a:buNone/>
            </a:pPr>
            <a:endParaRPr lang="es-ES" sz="2400" dirty="0" smtClean="0">
              <a:effectLst>
                <a:outerShdw blurRad="38100" dist="38100" dir="2700000" algn="tl">
                  <a:srgbClr val="000000">
                    <a:alpha val="43137"/>
                  </a:srgbClr>
                </a:outerShdw>
              </a:effectLst>
            </a:endParaRPr>
          </a:p>
          <a:p>
            <a:pPr>
              <a:buNone/>
            </a:pPr>
            <a:endParaRPr lang="es-ES" sz="2400" dirty="0" smtClean="0">
              <a:effectLst>
                <a:outerShdw blurRad="38100" dist="38100" dir="2700000" algn="tl">
                  <a:srgbClr val="000000">
                    <a:alpha val="43137"/>
                  </a:srgbClr>
                </a:outerShdw>
              </a:effectLst>
            </a:endParaRPr>
          </a:p>
          <a:p>
            <a:pPr>
              <a:buNone/>
            </a:pPr>
            <a:endParaRPr lang="es-ES" sz="2400" dirty="0" smtClean="0">
              <a:effectLst>
                <a:outerShdw blurRad="38100" dist="38100" dir="2700000" algn="tl">
                  <a:srgbClr val="000000">
                    <a:alpha val="43137"/>
                  </a:srgbClr>
                </a:outerShdw>
              </a:effectLst>
            </a:endParaRPr>
          </a:p>
          <a:p>
            <a:pPr>
              <a:buNone/>
            </a:pPr>
            <a:endParaRPr lang="es-ES" sz="2400" b="1" dirty="0" smtClean="0">
              <a:effectLst>
                <a:outerShdw blurRad="38100" dist="38100" dir="2700000" algn="tl">
                  <a:srgbClr val="000000">
                    <a:alpha val="43137"/>
                  </a:srgbClr>
                </a:outerShdw>
              </a:effectLst>
            </a:endParaRPr>
          </a:p>
          <a:p>
            <a:pPr>
              <a:buNone/>
            </a:pPr>
            <a:endParaRPr lang="es-MX" sz="2400" b="1" dirty="0">
              <a:effectLst>
                <a:outerShdw blurRad="38100" dist="38100" dir="2700000" algn="tl">
                  <a:srgbClr val="000000">
                    <a:alpha val="43137"/>
                  </a:srgbClr>
                </a:outerShdw>
              </a:effectLst>
            </a:endParaRPr>
          </a:p>
        </p:txBody>
      </p:sp>
      <p:pic>
        <p:nvPicPr>
          <p:cNvPr id="7" name="Imagen 6"/>
          <p:cNvPicPr>
            <a:picLocks noChangeAspect="1"/>
          </p:cNvPicPr>
          <p:nvPr/>
        </p:nvPicPr>
        <p:blipFill rotWithShape="1">
          <a:blip r:embed="rId2"/>
          <a:srcRect l="35137" r="33369"/>
          <a:stretch/>
        </p:blipFill>
        <p:spPr>
          <a:xfrm>
            <a:off x="3384128" y="3704183"/>
            <a:ext cx="3244874" cy="652709"/>
          </a:xfrm>
          <a:prstGeom prst="rect">
            <a:avLst/>
          </a:prstGeom>
        </p:spPr>
      </p:pic>
    </p:spTree>
    <p:extLst>
      <p:ext uri="{BB962C8B-B14F-4D97-AF65-F5344CB8AC3E}">
        <p14:creationId xmlns:p14="http://schemas.microsoft.com/office/powerpoint/2010/main" val="459024541"/>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smtClean="0"/>
              <a:t>Factores abióticos que afectan el crecimiento</a:t>
            </a:r>
            <a:endParaRPr lang="es-ES" dirty="0"/>
          </a:p>
        </p:txBody>
      </p:sp>
      <p:sp>
        <p:nvSpPr>
          <p:cNvPr id="3" name="Marcador de contenido 2"/>
          <p:cNvSpPr>
            <a:spLocks noGrp="1"/>
          </p:cNvSpPr>
          <p:nvPr>
            <p:ph idx="1"/>
          </p:nvPr>
        </p:nvSpPr>
        <p:spPr/>
        <p:txBody>
          <a:bodyPr/>
          <a:lstStyle/>
          <a:p>
            <a:pPr marL="0" indent="0">
              <a:buNone/>
            </a:pPr>
            <a:r>
              <a:rPr lang="es-ES" dirty="0" smtClean="0"/>
              <a:t>Temperatura</a:t>
            </a:r>
          </a:p>
          <a:p>
            <a:pPr marL="0" indent="0">
              <a:buNone/>
            </a:pPr>
            <a:endParaRPr lang="es-ES" dirty="0"/>
          </a:p>
          <a:p>
            <a:pPr marL="0" indent="0">
              <a:buNone/>
            </a:pPr>
            <a:r>
              <a:rPr lang="es-ES" sz="2400" dirty="0" smtClean="0">
                <a:solidFill>
                  <a:srgbClr val="FF0000"/>
                </a:solidFill>
              </a:rPr>
              <a:t>+ temperatura </a:t>
            </a:r>
            <a:r>
              <a:rPr lang="es-ES" sz="2400" dirty="0" smtClean="0">
                <a:sym typeface="Wingdings"/>
              </a:rPr>
              <a:t> </a:t>
            </a:r>
            <a:r>
              <a:rPr lang="es-ES" sz="2400" dirty="0" smtClean="0">
                <a:solidFill>
                  <a:schemeClr val="accent3"/>
                </a:solidFill>
                <a:sym typeface="Wingdings"/>
              </a:rPr>
              <a:t>+ crecimiento</a:t>
            </a:r>
            <a:endParaRPr lang="es-ES" sz="2400" dirty="0">
              <a:solidFill>
                <a:schemeClr val="accent3"/>
              </a:solidFill>
            </a:endParaRPr>
          </a:p>
        </p:txBody>
      </p:sp>
      <p:pic>
        <p:nvPicPr>
          <p:cNvPr id="4" name="Imagen 3" descr="temp.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16895" y="1600200"/>
            <a:ext cx="4336883" cy="5003463"/>
          </a:xfrm>
          <a:prstGeom prst="rect">
            <a:avLst/>
          </a:prstGeom>
        </p:spPr>
      </p:pic>
      <p:sp>
        <p:nvSpPr>
          <p:cNvPr id="5" name="CuadroTexto 4"/>
          <p:cNvSpPr txBox="1"/>
          <p:nvPr/>
        </p:nvSpPr>
        <p:spPr>
          <a:xfrm>
            <a:off x="4957134" y="6388219"/>
            <a:ext cx="743209" cy="215444"/>
          </a:xfrm>
          <a:prstGeom prst="rect">
            <a:avLst/>
          </a:prstGeom>
          <a:noFill/>
        </p:spPr>
        <p:txBody>
          <a:bodyPr wrap="square" rtlCol="0">
            <a:spAutoFit/>
          </a:bodyPr>
          <a:lstStyle/>
          <a:p>
            <a:r>
              <a:rPr lang="es-ES" sz="800" dirty="0" err="1" smtClean="0"/>
              <a:t>Ricker</a:t>
            </a:r>
            <a:r>
              <a:rPr lang="es-ES" sz="800" dirty="0" smtClean="0"/>
              <a:t> (1979)</a:t>
            </a:r>
            <a:endParaRPr lang="es-ES" sz="800" dirty="0"/>
          </a:p>
        </p:txBody>
      </p:sp>
    </p:spTree>
    <p:extLst>
      <p:ext uri="{BB962C8B-B14F-4D97-AF65-F5344CB8AC3E}">
        <p14:creationId xmlns:p14="http://schemas.microsoft.com/office/powerpoint/2010/main" val="358583929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smtClean="0"/>
              <a:t>Factores abióticos que afectan el crecimiento</a:t>
            </a:r>
            <a:endParaRPr lang="es-ES" dirty="0"/>
          </a:p>
        </p:txBody>
      </p:sp>
      <p:sp>
        <p:nvSpPr>
          <p:cNvPr id="3" name="Marcador de contenido 2"/>
          <p:cNvSpPr>
            <a:spLocks noGrp="1"/>
          </p:cNvSpPr>
          <p:nvPr>
            <p:ph idx="1"/>
          </p:nvPr>
        </p:nvSpPr>
        <p:spPr/>
        <p:txBody>
          <a:bodyPr/>
          <a:lstStyle/>
          <a:p>
            <a:pPr marL="0" indent="0">
              <a:buNone/>
            </a:pPr>
            <a:r>
              <a:rPr lang="es-ES" dirty="0" smtClean="0"/>
              <a:t>Luz</a:t>
            </a:r>
          </a:p>
          <a:p>
            <a:pPr marL="0" indent="0">
              <a:buNone/>
            </a:pPr>
            <a:r>
              <a:rPr lang="es-ES" sz="2400" dirty="0" smtClean="0">
                <a:solidFill>
                  <a:srgbClr val="FF0000"/>
                </a:solidFill>
              </a:rPr>
              <a:t>+ luz </a:t>
            </a:r>
            <a:r>
              <a:rPr lang="es-ES" sz="2400" dirty="0" smtClean="0">
                <a:sym typeface="Wingdings"/>
              </a:rPr>
              <a:t> </a:t>
            </a:r>
            <a:r>
              <a:rPr lang="es-ES" sz="2400" dirty="0" smtClean="0">
                <a:solidFill>
                  <a:schemeClr val="accent3"/>
                </a:solidFill>
                <a:sym typeface="Wingdings"/>
              </a:rPr>
              <a:t>+ crecimiento</a:t>
            </a:r>
            <a:endParaRPr lang="es-ES" sz="2400" dirty="0">
              <a:solidFill>
                <a:schemeClr val="accent3"/>
              </a:solidFill>
            </a:endParaRPr>
          </a:p>
        </p:txBody>
      </p:sp>
      <p:pic>
        <p:nvPicPr>
          <p:cNvPr id="5" name="Imagen 4" descr="Luz.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82259" y="2799212"/>
            <a:ext cx="5637207" cy="3849521"/>
          </a:xfrm>
          <a:prstGeom prst="rect">
            <a:avLst/>
          </a:prstGeom>
        </p:spPr>
      </p:pic>
      <p:sp>
        <p:nvSpPr>
          <p:cNvPr id="6" name="CuadroTexto 5"/>
          <p:cNvSpPr txBox="1"/>
          <p:nvPr/>
        </p:nvSpPr>
        <p:spPr>
          <a:xfrm>
            <a:off x="3939731" y="6433289"/>
            <a:ext cx="743209" cy="215444"/>
          </a:xfrm>
          <a:prstGeom prst="rect">
            <a:avLst/>
          </a:prstGeom>
          <a:noFill/>
        </p:spPr>
        <p:txBody>
          <a:bodyPr wrap="square" rtlCol="0">
            <a:spAutoFit/>
          </a:bodyPr>
          <a:lstStyle/>
          <a:p>
            <a:r>
              <a:rPr lang="es-ES" sz="800" dirty="0" err="1" smtClean="0"/>
              <a:t>Ricker</a:t>
            </a:r>
            <a:r>
              <a:rPr lang="es-ES" sz="800" dirty="0" smtClean="0"/>
              <a:t> (1979)</a:t>
            </a:r>
            <a:endParaRPr lang="es-ES" sz="800" dirty="0"/>
          </a:p>
        </p:txBody>
      </p:sp>
    </p:spTree>
    <p:extLst>
      <p:ext uri="{BB962C8B-B14F-4D97-AF65-F5344CB8AC3E}">
        <p14:creationId xmlns:p14="http://schemas.microsoft.com/office/powerpoint/2010/main" val="5486425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smtClean="0"/>
              <a:t>Factores abióticos que afectan el crecimiento</a:t>
            </a:r>
            <a:endParaRPr lang="es-ES" dirty="0"/>
          </a:p>
        </p:txBody>
      </p:sp>
      <p:sp>
        <p:nvSpPr>
          <p:cNvPr id="3" name="Marcador de contenido 2"/>
          <p:cNvSpPr>
            <a:spLocks noGrp="1"/>
          </p:cNvSpPr>
          <p:nvPr>
            <p:ph idx="1"/>
          </p:nvPr>
        </p:nvSpPr>
        <p:spPr/>
        <p:txBody>
          <a:bodyPr/>
          <a:lstStyle/>
          <a:p>
            <a:pPr marL="0" indent="0">
              <a:buNone/>
            </a:pPr>
            <a:r>
              <a:rPr lang="es-ES" dirty="0" smtClean="0"/>
              <a:t>Oxígeno</a:t>
            </a:r>
          </a:p>
          <a:p>
            <a:pPr marL="0" indent="0">
              <a:buNone/>
            </a:pPr>
            <a:r>
              <a:rPr lang="es-ES" sz="2400" dirty="0" smtClean="0">
                <a:solidFill>
                  <a:srgbClr val="FF0000"/>
                </a:solidFill>
              </a:rPr>
              <a:t>+ oxígeno </a:t>
            </a:r>
            <a:r>
              <a:rPr lang="es-ES" sz="2400" dirty="0" smtClean="0">
                <a:sym typeface="Wingdings"/>
              </a:rPr>
              <a:t> </a:t>
            </a:r>
            <a:r>
              <a:rPr lang="es-ES" sz="2400" dirty="0" smtClean="0">
                <a:solidFill>
                  <a:schemeClr val="accent3"/>
                </a:solidFill>
                <a:sym typeface="Wingdings"/>
              </a:rPr>
              <a:t>+ crecimiento</a:t>
            </a:r>
            <a:endParaRPr lang="es-ES" sz="2400" dirty="0">
              <a:solidFill>
                <a:schemeClr val="accent3"/>
              </a:solidFill>
            </a:endParaRPr>
          </a:p>
        </p:txBody>
      </p:sp>
      <p:pic>
        <p:nvPicPr>
          <p:cNvPr id="4" name="Imagen 3" descr="Oxigeno.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54415" y="2563751"/>
            <a:ext cx="5666068" cy="4164358"/>
          </a:xfrm>
          <a:prstGeom prst="rect">
            <a:avLst/>
          </a:prstGeom>
        </p:spPr>
      </p:pic>
      <p:sp>
        <p:nvSpPr>
          <p:cNvPr id="5" name="CuadroTexto 4"/>
          <p:cNvSpPr txBox="1"/>
          <p:nvPr/>
        </p:nvSpPr>
        <p:spPr>
          <a:xfrm>
            <a:off x="7028018" y="6410800"/>
            <a:ext cx="743209" cy="215444"/>
          </a:xfrm>
          <a:prstGeom prst="rect">
            <a:avLst/>
          </a:prstGeom>
          <a:noFill/>
        </p:spPr>
        <p:txBody>
          <a:bodyPr wrap="square" rtlCol="0">
            <a:spAutoFit/>
          </a:bodyPr>
          <a:lstStyle/>
          <a:p>
            <a:r>
              <a:rPr lang="es-ES" sz="800" dirty="0" err="1" smtClean="0"/>
              <a:t>Ricker</a:t>
            </a:r>
            <a:r>
              <a:rPr lang="es-ES" sz="800" dirty="0" smtClean="0"/>
              <a:t> (1979)</a:t>
            </a:r>
            <a:endParaRPr lang="es-ES" sz="800" dirty="0"/>
          </a:p>
        </p:txBody>
      </p:sp>
    </p:spTree>
    <p:extLst>
      <p:ext uri="{BB962C8B-B14F-4D97-AF65-F5344CB8AC3E}">
        <p14:creationId xmlns:p14="http://schemas.microsoft.com/office/powerpoint/2010/main" val="7378191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Índice</a:t>
            </a:r>
            <a:endParaRPr lang="es-ES" dirty="0"/>
          </a:p>
        </p:txBody>
      </p:sp>
      <p:pic>
        <p:nvPicPr>
          <p:cNvPr id="5" name="Imagen 4" descr="Indice acui.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59428"/>
            <a:ext cx="9144000" cy="3907410"/>
          </a:xfrm>
          <a:prstGeom prst="rect">
            <a:avLst/>
          </a:prstGeom>
        </p:spPr>
      </p:pic>
    </p:spTree>
    <p:extLst>
      <p:ext uri="{BB962C8B-B14F-4D97-AF65-F5344CB8AC3E}">
        <p14:creationId xmlns:p14="http://schemas.microsoft.com/office/powerpoint/2010/main" val="103858442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smtClean="0"/>
              <a:t>Factores abióticos que afectan el crecimiento</a:t>
            </a:r>
            <a:endParaRPr lang="es-ES" dirty="0"/>
          </a:p>
        </p:txBody>
      </p:sp>
      <p:sp>
        <p:nvSpPr>
          <p:cNvPr id="3" name="Marcador de contenido 2"/>
          <p:cNvSpPr>
            <a:spLocks noGrp="1"/>
          </p:cNvSpPr>
          <p:nvPr>
            <p:ph idx="1"/>
          </p:nvPr>
        </p:nvSpPr>
        <p:spPr/>
        <p:txBody>
          <a:bodyPr/>
          <a:lstStyle/>
          <a:p>
            <a:pPr marL="0" indent="0">
              <a:buNone/>
            </a:pPr>
            <a:r>
              <a:rPr lang="es-ES" dirty="0" smtClean="0"/>
              <a:t>Salinidad</a:t>
            </a:r>
          </a:p>
          <a:p>
            <a:pPr marL="0" indent="0">
              <a:buNone/>
            </a:pPr>
            <a:r>
              <a:rPr lang="es-ES" sz="2400" dirty="0" smtClean="0">
                <a:solidFill>
                  <a:srgbClr val="FF0000"/>
                </a:solidFill>
              </a:rPr>
              <a:t>Depende del tipo de organismo</a:t>
            </a:r>
            <a:endParaRPr lang="es-ES" sz="2400" dirty="0">
              <a:solidFill>
                <a:schemeClr val="accent3"/>
              </a:solidFill>
            </a:endParaRPr>
          </a:p>
        </p:txBody>
      </p:sp>
      <p:pic>
        <p:nvPicPr>
          <p:cNvPr id="4" name="Imagen 3" descr="Salinidad.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7946" y="2636208"/>
            <a:ext cx="6135085" cy="4221792"/>
          </a:xfrm>
          <a:prstGeom prst="rect">
            <a:avLst/>
          </a:prstGeom>
        </p:spPr>
      </p:pic>
      <p:sp>
        <p:nvSpPr>
          <p:cNvPr id="5" name="CuadroTexto 4"/>
          <p:cNvSpPr txBox="1"/>
          <p:nvPr/>
        </p:nvSpPr>
        <p:spPr>
          <a:xfrm>
            <a:off x="7872246" y="6172775"/>
            <a:ext cx="743209" cy="215444"/>
          </a:xfrm>
          <a:prstGeom prst="rect">
            <a:avLst/>
          </a:prstGeom>
          <a:noFill/>
        </p:spPr>
        <p:txBody>
          <a:bodyPr wrap="square" rtlCol="0">
            <a:spAutoFit/>
          </a:bodyPr>
          <a:lstStyle/>
          <a:p>
            <a:r>
              <a:rPr lang="es-ES" sz="800" dirty="0" err="1" smtClean="0"/>
              <a:t>Ricker</a:t>
            </a:r>
            <a:r>
              <a:rPr lang="es-ES" sz="800" dirty="0" smtClean="0"/>
              <a:t> (1979)</a:t>
            </a:r>
            <a:endParaRPr lang="es-ES" sz="800" dirty="0"/>
          </a:p>
        </p:txBody>
      </p:sp>
    </p:spTree>
    <p:extLst>
      <p:ext uri="{BB962C8B-B14F-4D97-AF65-F5344CB8AC3E}">
        <p14:creationId xmlns:p14="http://schemas.microsoft.com/office/powerpoint/2010/main" val="400655535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smtClean="0"/>
              <a:t>Factores bióticos que afectan el crecimiento</a:t>
            </a:r>
            <a:endParaRPr lang="es-ES" dirty="0"/>
          </a:p>
        </p:txBody>
      </p:sp>
      <p:sp>
        <p:nvSpPr>
          <p:cNvPr id="3" name="Marcador de contenido 2"/>
          <p:cNvSpPr>
            <a:spLocks noGrp="1"/>
          </p:cNvSpPr>
          <p:nvPr>
            <p:ph idx="1"/>
          </p:nvPr>
        </p:nvSpPr>
        <p:spPr/>
        <p:txBody>
          <a:bodyPr/>
          <a:lstStyle/>
          <a:p>
            <a:pPr marL="0" indent="0">
              <a:buNone/>
            </a:pPr>
            <a:r>
              <a:rPr lang="es-ES" dirty="0" smtClean="0"/>
              <a:t>Cantidad de alimento</a:t>
            </a:r>
          </a:p>
        </p:txBody>
      </p:sp>
      <p:pic>
        <p:nvPicPr>
          <p:cNvPr id="5" name="Imagen 4" descr="Racion.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9831" y="2116818"/>
            <a:ext cx="6813353" cy="4741182"/>
          </a:xfrm>
          <a:prstGeom prst="rect">
            <a:avLst/>
          </a:prstGeom>
        </p:spPr>
      </p:pic>
      <p:sp>
        <p:nvSpPr>
          <p:cNvPr id="6" name="CuadroTexto 5"/>
          <p:cNvSpPr txBox="1"/>
          <p:nvPr/>
        </p:nvSpPr>
        <p:spPr>
          <a:xfrm>
            <a:off x="8067069" y="6196395"/>
            <a:ext cx="743209" cy="215444"/>
          </a:xfrm>
          <a:prstGeom prst="rect">
            <a:avLst/>
          </a:prstGeom>
          <a:noFill/>
        </p:spPr>
        <p:txBody>
          <a:bodyPr wrap="square" rtlCol="0">
            <a:spAutoFit/>
          </a:bodyPr>
          <a:lstStyle/>
          <a:p>
            <a:r>
              <a:rPr lang="es-ES" sz="800" dirty="0" err="1" smtClean="0"/>
              <a:t>Ricker</a:t>
            </a:r>
            <a:r>
              <a:rPr lang="es-ES" sz="800" dirty="0" smtClean="0"/>
              <a:t> (1979)</a:t>
            </a:r>
            <a:endParaRPr lang="es-ES" sz="800" dirty="0"/>
          </a:p>
        </p:txBody>
      </p:sp>
    </p:spTree>
    <p:extLst>
      <p:ext uri="{BB962C8B-B14F-4D97-AF65-F5344CB8AC3E}">
        <p14:creationId xmlns:p14="http://schemas.microsoft.com/office/powerpoint/2010/main" val="65163803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smtClean="0"/>
              <a:t>Factores bióticos que afectan el crecimiento</a:t>
            </a:r>
            <a:endParaRPr lang="es-ES" dirty="0"/>
          </a:p>
        </p:txBody>
      </p:sp>
      <p:sp>
        <p:nvSpPr>
          <p:cNvPr id="3" name="Marcador de contenido 2"/>
          <p:cNvSpPr>
            <a:spLocks noGrp="1"/>
          </p:cNvSpPr>
          <p:nvPr>
            <p:ph idx="1"/>
          </p:nvPr>
        </p:nvSpPr>
        <p:spPr/>
        <p:txBody>
          <a:bodyPr/>
          <a:lstStyle/>
          <a:p>
            <a:pPr marL="0" indent="0">
              <a:buNone/>
            </a:pPr>
            <a:r>
              <a:rPr lang="es-ES" dirty="0" smtClean="0"/>
              <a:t>Tamaño del organismo</a:t>
            </a:r>
          </a:p>
        </p:txBody>
      </p:sp>
      <p:pic>
        <p:nvPicPr>
          <p:cNvPr id="4" name="Imagen 3" descr="Tamaño.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6893" y="2180313"/>
            <a:ext cx="7310310" cy="4299744"/>
          </a:xfrm>
          <a:prstGeom prst="rect">
            <a:avLst/>
          </a:prstGeom>
        </p:spPr>
      </p:pic>
      <p:sp>
        <p:nvSpPr>
          <p:cNvPr id="5" name="CuadroTexto 4"/>
          <p:cNvSpPr txBox="1"/>
          <p:nvPr/>
        </p:nvSpPr>
        <p:spPr>
          <a:xfrm>
            <a:off x="4957134" y="6388219"/>
            <a:ext cx="743209" cy="215444"/>
          </a:xfrm>
          <a:prstGeom prst="rect">
            <a:avLst/>
          </a:prstGeom>
          <a:noFill/>
        </p:spPr>
        <p:txBody>
          <a:bodyPr wrap="square" rtlCol="0">
            <a:spAutoFit/>
          </a:bodyPr>
          <a:lstStyle/>
          <a:p>
            <a:r>
              <a:rPr lang="es-ES" sz="800" dirty="0" err="1" smtClean="0"/>
              <a:t>Ricker</a:t>
            </a:r>
            <a:r>
              <a:rPr lang="es-ES" sz="800" dirty="0" smtClean="0"/>
              <a:t> (1979)</a:t>
            </a:r>
            <a:endParaRPr lang="es-ES" sz="800" dirty="0"/>
          </a:p>
        </p:txBody>
      </p:sp>
    </p:spTree>
    <p:extLst>
      <p:ext uri="{BB962C8B-B14F-4D97-AF65-F5344CB8AC3E}">
        <p14:creationId xmlns:p14="http://schemas.microsoft.com/office/powerpoint/2010/main" val="349805417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smtClean="0"/>
              <a:t>Factores bióticos que afectan el crecimiento</a:t>
            </a:r>
            <a:endParaRPr lang="es-ES" dirty="0"/>
          </a:p>
        </p:txBody>
      </p:sp>
      <p:sp>
        <p:nvSpPr>
          <p:cNvPr id="3" name="Marcador de contenido 2"/>
          <p:cNvSpPr>
            <a:spLocks noGrp="1"/>
          </p:cNvSpPr>
          <p:nvPr>
            <p:ph idx="1"/>
          </p:nvPr>
        </p:nvSpPr>
        <p:spPr/>
        <p:txBody>
          <a:bodyPr/>
          <a:lstStyle/>
          <a:p>
            <a:pPr marL="0" indent="0">
              <a:buNone/>
            </a:pPr>
            <a:r>
              <a:rPr lang="es-ES" dirty="0" smtClean="0"/>
              <a:t>Densidad o competencia por espacio</a:t>
            </a:r>
          </a:p>
        </p:txBody>
      </p:sp>
      <p:pic>
        <p:nvPicPr>
          <p:cNvPr id="5" name="Imagen 4" descr="Densidad agresion.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7591" y="2220604"/>
            <a:ext cx="4322562" cy="4350876"/>
          </a:xfrm>
          <a:prstGeom prst="rect">
            <a:avLst/>
          </a:prstGeom>
        </p:spPr>
      </p:pic>
      <p:sp>
        <p:nvSpPr>
          <p:cNvPr id="6" name="CuadroTexto 5"/>
          <p:cNvSpPr txBox="1"/>
          <p:nvPr/>
        </p:nvSpPr>
        <p:spPr>
          <a:xfrm>
            <a:off x="6241515" y="6229464"/>
            <a:ext cx="743209" cy="215444"/>
          </a:xfrm>
          <a:prstGeom prst="rect">
            <a:avLst/>
          </a:prstGeom>
          <a:noFill/>
        </p:spPr>
        <p:txBody>
          <a:bodyPr wrap="square" rtlCol="0">
            <a:spAutoFit/>
          </a:bodyPr>
          <a:lstStyle/>
          <a:p>
            <a:r>
              <a:rPr lang="es-ES" sz="800" dirty="0" err="1" smtClean="0"/>
              <a:t>Ricker</a:t>
            </a:r>
            <a:r>
              <a:rPr lang="es-ES" sz="800" dirty="0" smtClean="0"/>
              <a:t> (1979)</a:t>
            </a:r>
            <a:endParaRPr lang="es-ES" sz="800" dirty="0"/>
          </a:p>
        </p:txBody>
      </p:sp>
    </p:spTree>
    <p:extLst>
      <p:ext uri="{BB962C8B-B14F-4D97-AF65-F5344CB8AC3E}">
        <p14:creationId xmlns:p14="http://schemas.microsoft.com/office/powerpoint/2010/main" val="46957148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descr="img151.jpg"/>
          <p:cNvPicPr>
            <a:picLocks noChangeAspect="1"/>
          </p:cNvPicPr>
          <p:nvPr/>
        </p:nvPicPr>
        <p:blipFill>
          <a:blip r:embed="rId2" cstate="print"/>
          <a:stretch>
            <a:fillRect/>
          </a:stretch>
        </p:blipFill>
        <p:spPr>
          <a:xfrm>
            <a:off x="6045134" y="2714620"/>
            <a:ext cx="3098866" cy="2065336"/>
          </a:xfrm>
          <a:prstGeom prst="rect">
            <a:avLst/>
          </a:prstGeom>
        </p:spPr>
      </p:pic>
      <p:sp>
        <p:nvSpPr>
          <p:cNvPr id="2" name="1 Título"/>
          <p:cNvSpPr>
            <a:spLocks noGrp="1"/>
          </p:cNvSpPr>
          <p:nvPr>
            <p:ph type="title"/>
          </p:nvPr>
        </p:nvSpPr>
        <p:spPr/>
        <p:txBody>
          <a:bodyPr/>
          <a:lstStyle/>
          <a:p>
            <a:r>
              <a:rPr lang="es-ES" sz="3200" b="1" i="1" smtClean="0"/>
              <a:t>Unidad 5. Ciclos de vida en cautiverio</a:t>
            </a:r>
            <a:endParaRPr lang="es-MX" sz="3200" dirty="0"/>
          </a:p>
        </p:txBody>
      </p:sp>
      <p:sp>
        <p:nvSpPr>
          <p:cNvPr id="4" name="3 Marcador de contenido"/>
          <p:cNvSpPr>
            <a:spLocks noGrp="1"/>
          </p:cNvSpPr>
          <p:nvPr>
            <p:ph idx="1"/>
          </p:nvPr>
        </p:nvSpPr>
        <p:spPr>
          <a:xfrm>
            <a:off x="571472" y="1428736"/>
            <a:ext cx="7924800" cy="857256"/>
          </a:xfrm>
        </p:spPr>
        <p:txBody>
          <a:bodyPr/>
          <a:lstStyle/>
          <a:p>
            <a:pPr algn="ctr">
              <a:buNone/>
            </a:pPr>
            <a:r>
              <a:rPr lang="es-ES" sz="4800" b="1" dirty="0" smtClean="0">
                <a:effectLst>
                  <a:outerShdw blurRad="38100" dist="38100" dir="2700000" algn="tl">
                    <a:srgbClr val="000000">
                      <a:alpha val="43137"/>
                    </a:srgbClr>
                  </a:outerShdw>
                </a:effectLst>
              </a:rPr>
              <a:t>Cosecha</a:t>
            </a:r>
            <a:endParaRPr lang="es-ES" sz="4800" b="1" dirty="0" smtClean="0">
              <a:effectLst>
                <a:outerShdw blurRad="38100" dist="38100" dir="2700000" algn="tl">
                  <a:srgbClr val="000000">
                    <a:alpha val="43137"/>
                  </a:srgbClr>
                </a:outerShdw>
              </a:effectLst>
            </a:endParaRPr>
          </a:p>
          <a:p>
            <a:pPr algn="ctr">
              <a:buNone/>
            </a:pPr>
            <a:endParaRPr lang="es-ES" sz="4800" b="1" dirty="0" smtClean="0">
              <a:effectLst>
                <a:outerShdw blurRad="38100" dist="38100" dir="2700000" algn="tl">
                  <a:srgbClr val="000000">
                    <a:alpha val="43137"/>
                  </a:srgbClr>
                </a:outerShdw>
              </a:effectLst>
            </a:endParaRPr>
          </a:p>
          <a:p>
            <a:pPr>
              <a:buNone/>
            </a:pPr>
            <a:endParaRPr lang="es-ES" sz="2400" b="1" dirty="0" smtClean="0">
              <a:effectLst>
                <a:outerShdw blurRad="38100" dist="38100" dir="2700000" algn="tl">
                  <a:srgbClr val="000000">
                    <a:alpha val="43137"/>
                  </a:srgbClr>
                </a:outerShdw>
              </a:effectLst>
            </a:endParaRPr>
          </a:p>
          <a:p>
            <a:pPr marL="0" indent="0">
              <a:buNone/>
            </a:pPr>
            <a:endParaRPr lang="es-ES" sz="2400" dirty="0" smtClean="0">
              <a:effectLst>
                <a:outerShdw blurRad="38100" dist="38100" dir="2700000" algn="tl">
                  <a:srgbClr val="000000">
                    <a:alpha val="43137"/>
                  </a:srgbClr>
                </a:outerShdw>
              </a:effectLst>
            </a:endParaRPr>
          </a:p>
          <a:p>
            <a:pPr marL="0" indent="0">
              <a:buNone/>
            </a:pPr>
            <a:endParaRPr lang="es-ES" sz="2400" dirty="0" smtClean="0">
              <a:effectLst>
                <a:outerShdw blurRad="38100" dist="38100" dir="2700000" algn="tl">
                  <a:srgbClr val="000000">
                    <a:alpha val="43137"/>
                  </a:srgbClr>
                </a:outerShdw>
              </a:effectLst>
            </a:endParaRPr>
          </a:p>
          <a:p>
            <a:pPr>
              <a:buNone/>
            </a:pPr>
            <a:endParaRPr lang="es-ES" sz="2400" dirty="0" smtClean="0">
              <a:effectLst>
                <a:outerShdw blurRad="38100" dist="38100" dir="2700000" algn="tl">
                  <a:srgbClr val="000000">
                    <a:alpha val="43137"/>
                  </a:srgbClr>
                </a:outerShdw>
              </a:effectLst>
            </a:endParaRPr>
          </a:p>
          <a:p>
            <a:pPr>
              <a:buNone/>
            </a:pPr>
            <a:endParaRPr lang="es-ES" sz="2400" dirty="0" smtClean="0">
              <a:effectLst>
                <a:outerShdw blurRad="38100" dist="38100" dir="2700000" algn="tl">
                  <a:srgbClr val="000000">
                    <a:alpha val="43137"/>
                  </a:srgbClr>
                </a:outerShdw>
              </a:effectLst>
            </a:endParaRPr>
          </a:p>
          <a:p>
            <a:pPr>
              <a:buNone/>
            </a:pPr>
            <a:endParaRPr lang="es-ES" sz="2400" b="1" dirty="0" smtClean="0">
              <a:effectLst>
                <a:outerShdw blurRad="38100" dist="38100" dir="2700000" algn="tl">
                  <a:srgbClr val="000000">
                    <a:alpha val="43137"/>
                  </a:srgbClr>
                </a:outerShdw>
              </a:effectLst>
            </a:endParaRPr>
          </a:p>
          <a:p>
            <a:pPr>
              <a:buNone/>
            </a:pPr>
            <a:endParaRPr lang="es-MX" sz="2400" b="1" dirty="0">
              <a:effectLst>
                <a:outerShdw blurRad="38100" dist="38100" dir="2700000" algn="tl">
                  <a:srgbClr val="000000">
                    <a:alpha val="43137"/>
                  </a:srgbClr>
                </a:outerShdw>
              </a:effectLst>
            </a:endParaRPr>
          </a:p>
        </p:txBody>
      </p:sp>
      <p:pic>
        <p:nvPicPr>
          <p:cNvPr id="5" name="4 Imagen" descr="img170.jpg"/>
          <p:cNvPicPr>
            <a:picLocks noChangeAspect="1"/>
          </p:cNvPicPr>
          <p:nvPr/>
        </p:nvPicPr>
        <p:blipFill>
          <a:blip r:embed="rId3"/>
          <a:stretch>
            <a:fillRect/>
          </a:stretch>
        </p:blipFill>
        <p:spPr>
          <a:xfrm>
            <a:off x="3643306" y="2714620"/>
            <a:ext cx="3098866" cy="2065336"/>
          </a:xfrm>
          <a:prstGeom prst="rect">
            <a:avLst/>
          </a:prstGeom>
        </p:spPr>
      </p:pic>
      <p:pic>
        <p:nvPicPr>
          <p:cNvPr id="9" name="8 Imagen" descr="img162.jpg"/>
          <p:cNvPicPr>
            <a:picLocks noChangeAspect="1"/>
          </p:cNvPicPr>
          <p:nvPr/>
        </p:nvPicPr>
        <p:blipFill>
          <a:blip r:embed="rId4" cstate="print"/>
          <a:stretch>
            <a:fillRect/>
          </a:stretch>
        </p:blipFill>
        <p:spPr>
          <a:xfrm>
            <a:off x="3000364" y="4792664"/>
            <a:ext cx="3098866" cy="2065336"/>
          </a:xfrm>
          <a:prstGeom prst="rect">
            <a:avLst/>
          </a:prstGeom>
        </p:spPr>
      </p:pic>
      <p:pic>
        <p:nvPicPr>
          <p:cNvPr id="10" name="9 Imagen" descr="img166.jpg"/>
          <p:cNvPicPr>
            <a:picLocks noChangeAspect="1"/>
          </p:cNvPicPr>
          <p:nvPr/>
        </p:nvPicPr>
        <p:blipFill>
          <a:blip r:embed="rId5" cstate="print"/>
          <a:stretch>
            <a:fillRect/>
          </a:stretch>
        </p:blipFill>
        <p:spPr>
          <a:xfrm>
            <a:off x="6045134" y="4792664"/>
            <a:ext cx="3098866" cy="2065336"/>
          </a:xfrm>
          <a:prstGeom prst="rect">
            <a:avLst/>
          </a:prstGeom>
        </p:spPr>
      </p:pic>
      <p:pic>
        <p:nvPicPr>
          <p:cNvPr id="11" name="10 Imagen" descr="img168.jpg"/>
          <p:cNvPicPr>
            <a:picLocks noChangeAspect="1"/>
          </p:cNvPicPr>
          <p:nvPr/>
        </p:nvPicPr>
        <p:blipFill>
          <a:blip r:embed="rId6" cstate="print"/>
          <a:stretch>
            <a:fillRect/>
          </a:stretch>
        </p:blipFill>
        <p:spPr>
          <a:xfrm>
            <a:off x="1571604" y="2714620"/>
            <a:ext cx="3098866" cy="2065336"/>
          </a:xfrm>
          <a:prstGeom prst="rect">
            <a:avLst/>
          </a:prstGeom>
        </p:spPr>
      </p:pic>
      <p:pic>
        <p:nvPicPr>
          <p:cNvPr id="12" name="11 Imagen" descr="img169.jpg"/>
          <p:cNvPicPr>
            <a:picLocks noChangeAspect="1"/>
          </p:cNvPicPr>
          <p:nvPr/>
        </p:nvPicPr>
        <p:blipFill>
          <a:blip r:embed="rId7" cstate="print"/>
          <a:stretch>
            <a:fillRect/>
          </a:stretch>
        </p:blipFill>
        <p:spPr>
          <a:xfrm>
            <a:off x="0" y="2357430"/>
            <a:ext cx="2065336" cy="3098865"/>
          </a:xfrm>
          <a:prstGeom prst="rect">
            <a:avLst/>
          </a:prstGeom>
        </p:spPr>
      </p:pic>
      <p:pic>
        <p:nvPicPr>
          <p:cNvPr id="7" name="6 Imagen" descr="img160.jpg"/>
          <p:cNvPicPr>
            <a:picLocks noChangeAspect="1"/>
          </p:cNvPicPr>
          <p:nvPr/>
        </p:nvPicPr>
        <p:blipFill>
          <a:blip r:embed="rId8" cstate="print"/>
          <a:stretch>
            <a:fillRect/>
          </a:stretch>
        </p:blipFill>
        <p:spPr>
          <a:xfrm>
            <a:off x="0" y="4792664"/>
            <a:ext cx="3098866" cy="2065336"/>
          </a:xfrm>
          <a:prstGeom prst="rect">
            <a:avLst/>
          </a:prstGeom>
        </p:spPr>
      </p:pic>
    </p:spTree>
    <p:extLst>
      <p:ext uri="{BB962C8B-B14F-4D97-AF65-F5344CB8AC3E}">
        <p14:creationId xmlns:p14="http://schemas.microsoft.com/office/powerpoint/2010/main" val="1557279977"/>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Cosecha</a:t>
            </a:r>
            <a:endParaRPr lang="es-ES" dirty="0"/>
          </a:p>
        </p:txBody>
      </p:sp>
      <p:sp>
        <p:nvSpPr>
          <p:cNvPr id="3" name="Marcador de contenido 2"/>
          <p:cNvSpPr>
            <a:spLocks noGrp="1"/>
          </p:cNvSpPr>
          <p:nvPr>
            <p:ph idx="1"/>
          </p:nvPr>
        </p:nvSpPr>
        <p:spPr/>
        <p:txBody>
          <a:bodyPr/>
          <a:lstStyle/>
          <a:p>
            <a:pPr marL="0" indent="0">
              <a:buNone/>
            </a:pPr>
            <a:r>
              <a:rPr lang="es-ES" dirty="0" smtClean="0"/>
              <a:t>Se realiza por:</a:t>
            </a:r>
          </a:p>
          <a:p>
            <a:pPr lvl="1"/>
            <a:r>
              <a:rPr lang="es-ES" dirty="0" smtClean="0"/>
              <a:t>Organismos llegaron a la talla comercial</a:t>
            </a:r>
          </a:p>
          <a:p>
            <a:pPr lvl="1"/>
            <a:r>
              <a:rPr lang="es-ES" dirty="0"/>
              <a:t>Cuando el precio del mercado sobrepasa </a:t>
            </a:r>
            <a:r>
              <a:rPr lang="es-ES" dirty="0" smtClean="0"/>
              <a:t>el costo de producci</a:t>
            </a:r>
            <a:r>
              <a:rPr lang="es-ES" dirty="0" smtClean="0"/>
              <a:t>ón </a:t>
            </a:r>
            <a:endParaRPr lang="es-ES" dirty="0"/>
          </a:p>
          <a:p>
            <a:pPr lvl="1"/>
            <a:r>
              <a:rPr lang="es-ES" dirty="0" smtClean="0"/>
              <a:t>Las condiciones del estanque no pueden soportar la biomasa </a:t>
            </a:r>
          </a:p>
          <a:p>
            <a:pPr lvl="1"/>
            <a:r>
              <a:rPr lang="es-ES" dirty="0" smtClean="0"/>
              <a:t>Enfermedades </a:t>
            </a:r>
          </a:p>
        </p:txBody>
      </p:sp>
      <p:pic>
        <p:nvPicPr>
          <p:cNvPr id="4" name="5 Imagen" descr="img151.jpg"/>
          <p:cNvPicPr>
            <a:picLocks noChangeAspect="1"/>
          </p:cNvPicPr>
          <p:nvPr/>
        </p:nvPicPr>
        <p:blipFill>
          <a:blip r:embed="rId2" cstate="print"/>
          <a:stretch>
            <a:fillRect/>
          </a:stretch>
        </p:blipFill>
        <p:spPr>
          <a:xfrm>
            <a:off x="6045134" y="4792664"/>
            <a:ext cx="3098866" cy="2065336"/>
          </a:xfrm>
          <a:prstGeom prst="rect">
            <a:avLst/>
          </a:prstGeom>
        </p:spPr>
      </p:pic>
    </p:spTree>
    <p:extLst>
      <p:ext uri="{BB962C8B-B14F-4D97-AF65-F5344CB8AC3E}">
        <p14:creationId xmlns:p14="http://schemas.microsoft.com/office/powerpoint/2010/main" val="158551428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Cosecha</a:t>
            </a:r>
            <a:endParaRPr lang="es-ES" dirty="0"/>
          </a:p>
        </p:txBody>
      </p:sp>
      <p:sp>
        <p:nvSpPr>
          <p:cNvPr id="4" name="Marcador de texto 3"/>
          <p:cNvSpPr>
            <a:spLocks noGrp="1"/>
          </p:cNvSpPr>
          <p:nvPr>
            <p:ph type="body" idx="1"/>
          </p:nvPr>
        </p:nvSpPr>
        <p:spPr/>
        <p:txBody>
          <a:bodyPr/>
          <a:lstStyle/>
          <a:p>
            <a:r>
              <a:rPr lang="es-ES" dirty="0" smtClean="0"/>
              <a:t>Pre cosecha</a:t>
            </a:r>
            <a:endParaRPr lang="es-ES" dirty="0"/>
          </a:p>
        </p:txBody>
      </p:sp>
      <p:sp>
        <p:nvSpPr>
          <p:cNvPr id="5" name="Marcador de contenido 4"/>
          <p:cNvSpPr>
            <a:spLocks noGrp="1"/>
          </p:cNvSpPr>
          <p:nvPr>
            <p:ph sz="half" idx="2"/>
          </p:nvPr>
        </p:nvSpPr>
        <p:spPr/>
        <p:txBody>
          <a:bodyPr/>
          <a:lstStyle/>
          <a:p>
            <a:pPr marL="0" indent="0">
              <a:buNone/>
            </a:pPr>
            <a:r>
              <a:rPr lang="es-ES" dirty="0" smtClean="0"/>
              <a:t>Extracci</a:t>
            </a:r>
            <a:r>
              <a:rPr lang="es-ES" dirty="0" smtClean="0"/>
              <a:t>ón parcial de organismos meta del estanque</a:t>
            </a:r>
          </a:p>
          <a:p>
            <a:pPr marL="0" indent="0">
              <a:buNone/>
            </a:pPr>
            <a:endParaRPr lang="es-ES" dirty="0"/>
          </a:p>
          <a:p>
            <a:r>
              <a:rPr lang="es-ES" dirty="0" smtClean="0"/>
              <a:t>Ayuda a prevenir enfermedades por altas densidades</a:t>
            </a:r>
          </a:p>
          <a:p>
            <a:r>
              <a:rPr lang="es-ES" dirty="0" smtClean="0"/>
              <a:t>Disminuye la biomasa en el estanque para mantener el equilibrio </a:t>
            </a:r>
            <a:endParaRPr lang="es-ES" dirty="0"/>
          </a:p>
        </p:txBody>
      </p:sp>
      <p:sp>
        <p:nvSpPr>
          <p:cNvPr id="6" name="Marcador de texto 5"/>
          <p:cNvSpPr>
            <a:spLocks noGrp="1"/>
          </p:cNvSpPr>
          <p:nvPr>
            <p:ph type="body" sz="quarter" idx="3"/>
          </p:nvPr>
        </p:nvSpPr>
        <p:spPr/>
        <p:txBody>
          <a:bodyPr/>
          <a:lstStyle/>
          <a:p>
            <a:r>
              <a:rPr lang="es-ES" dirty="0" smtClean="0"/>
              <a:t>Cosecha</a:t>
            </a:r>
            <a:endParaRPr lang="es-ES" dirty="0"/>
          </a:p>
        </p:txBody>
      </p:sp>
      <p:sp>
        <p:nvSpPr>
          <p:cNvPr id="7" name="Marcador de contenido 6"/>
          <p:cNvSpPr>
            <a:spLocks noGrp="1"/>
          </p:cNvSpPr>
          <p:nvPr>
            <p:ph sz="quarter" idx="4"/>
          </p:nvPr>
        </p:nvSpPr>
        <p:spPr/>
        <p:txBody>
          <a:bodyPr/>
          <a:lstStyle/>
          <a:p>
            <a:pPr marL="0" indent="0">
              <a:buNone/>
            </a:pPr>
            <a:r>
              <a:rPr lang="es-ES" dirty="0" smtClean="0"/>
              <a:t>Extracci</a:t>
            </a:r>
            <a:r>
              <a:rPr lang="es-ES" dirty="0" smtClean="0"/>
              <a:t>ón total de organismos del estanque</a:t>
            </a:r>
          </a:p>
          <a:p>
            <a:pPr marL="0" indent="0">
              <a:buNone/>
            </a:pPr>
            <a:endParaRPr lang="es-ES" dirty="0"/>
          </a:p>
          <a:p>
            <a:pPr marL="0" indent="0">
              <a:buNone/>
            </a:pPr>
            <a:endParaRPr lang="es-ES" dirty="0"/>
          </a:p>
        </p:txBody>
      </p:sp>
      <p:pic>
        <p:nvPicPr>
          <p:cNvPr id="8" name="Imagen 7"/>
          <p:cNvPicPr>
            <a:picLocks noChangeAspect="1"/>
          </p:cNvPicPr>
          <p:nvPr/>
        </p:nvPicPr>
        <p:blipFill>
          <a:blip r:embed="rId2"/>
          <a:stretch>
            <a:fillRect/>
          </a:stretch>
        </p:blipFill>
        <p:spPr>
          <a:xfrm>
            <a:off x="4855933" y="3368844"/>
            <a:ext cx="3676426" cy="2757319"/>
          </a:xfrm>
          <a:prstGeom prst="rect">
            <a:avLst/>
          </a:prstGeom>
        </p:spPr>
      </p:pic>
      <p:sp>
        <p:nvSpPr>
          <p:cNvPr id="9" name="Rectángulo 8"/>
          <p:cNvSpPr/>
          <p:nvPr/>
        </p:nvSpPr>
        <p:spPr>
          <a:xfrm>
            <a:off x="4855933" y="6126163"/>
            <a:ext cx="4572000" cy="246221"/>
          </a:xfrm>
          <a:prstGeom prst="rect">
            <a:avLst/>
          </a:prstGeom>
        </p:spPr>
        <p:txBody>
          <a:bodyPr>
            <a:spAutoFit/>
          </a:bodyPr>
          <a:lstStyle/>
          <a:p>
            <a:r>
              <a:rPr lang="es-ES" sz="1000" dirty="0" err="1"/>
              <a:t>https</a:t>
            </a:r>
            <a:r>
              <a:rPr lang="es-ES" sz="1000" dirty="0"/>
              <a:t>://</a:t>
            </a:r>
            <a:r>
              <a:rPr lang="es-ES" sz="1000" dirty="0" err="1"/>
              <a:t>www.youtube.com</a:t>
            </a:r>
            <a:r>
              <a:rPr lang="es-ES" sz="1000" dirty="0"/>
              <a:t>/</a:t>
            </a:r>
            <a:r>
              <a:rPr lang="es-ES" sz="1000" dirty="0" err="1"/>
              <a:t>watch?v</a:t>
            </a:r>
            <a:r>
              <a:rPr lang="es-ES" sz="1000" dirty="0"/>
              <a:t>=Z1pPmk8IBr4</a:t>
            </a:r>
          </a:p>
        </p:txBody>
      </p:sp>
    </p:spTree>
    <p:extLst>
      <p:ext uri="{BB962C8B-B14F-4D97-AF65-F5344CB8AC3E}">
        <p14:creationId xmlns:p14="http://schemas.microsoft.com/office/powerpoint/2010/main" val="204644665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lstStyle/>
          <a:p>
            <a:r>
              <a:rPr lang="es-ES" dirty="0" smtClean="0"/>
              <a:t>Cosecha</a:t>
            </a:r>
            <a:endParaRPr lang="es-ES" dirty="0"/>
          </a:p>
        </p:txBody>
      </p:sp>
      <p:sp>
        <p:nvSpPr>
          <p:cNvPr id="8" name="Marcador de contenido 7"/>
          <p:cNvSpPr>
            <a:spLocks noGrp="1"/>
          </p:cNvSpPr>
          <p:nvPr>
            <p:ph idx="1"/>
          </p:nvPr>
        </p:nvSpPr>
        <p:spPr/>
        <p:txBody>
          <a:bodyPr/>
          <a:lstStyle/>
          <a:p>
            <a:pPr marL="0" indent="0">
              <a:buNone/>
            </a:pPr>
            <a:r>
              <a:rPr lang="es-ES" dirty="0" smtClean="0"/>
              <a:t>Consideraciones</a:t>
            </a:r>
          </a:p>
          <a:p>
            <a:pPr marL="0" indent="0">
              <a:buNone/>
            </a:pPr>
            <a:endParaRPr lang="es-ES" sz="1200" dirty="0" smtClean="0"/>
          </a:p>
          <a:p>
            <a:pPr marL="514350" indent="-514350">
              <a:buAutoNum type="arabicPeriod"/>
            </a:pPr>
            <a:r>
              <a:rPr lang="es-ES" sz="2000" dirty="0" smtClean="0"/>
              <a:t>Se debe de mantener a los organismos con el estr</a:t>
            </a:r>
            <a:r>
              <a:rPr lang="es-ES" sz="2000" dirty="0" smtClean="0"/>
              <a:t>és más bajo.</a:t>
            </a:r>
          </a:p>
          <a:p>
            <a:pPr marL="514350" indent="-514350">
              <a:buAutoNum type="arabicPeriod"/>
            </a:pPr>
            <a:r>
              <a:rPr lang="es-ES" sz="2000" dirty="0" smtClean="0"/>
              <a:t>El tiempo entre la extracción y el sacrificio debe ser corto.</a:t>
            </a:r>
          </a:p>
          <a:p>
            <a:pPr marL="514350" indent="-514350">
              <a:buAutoNum type="arabicPeriod"/>
            </a:pPr>
            <a:r>
              <a:rPr lang="es-ES" sz="2000" dirty="0" smtClean="0"/>
              <a:t>Una vez sacrificado el organismo se debe de cuidar la cadena de frío.</a:t>
            </a:r>
          </a:p>
          <a:p>
            <a:pPr marL="514350" indent="-514350">
              <a:buAutoNum type="arabicPeriod"/>
            </a:pPr>
            <a:r>
              <a:rPr lang="es-ES" sz="2000" dirty="0" smtClean="0"/>
              <a:t>La carne nunca debe estar a más de 6</a:t>
            </a:r>
            <a:r>
              <a:rPr lang="es-ES" sz="2000" dirty="0" smtClean="0">
                <a:latin typeface="Arial"/>
                <a:cs typeface="Arial"/>
              </a:rPr>
              <a:t>º</a:t>
            </a:r>
            <a:r>
              <a:rPr lang="es-ES" sz="2000" dirty="0" smtClean="0"/>
              <a:t>C.</a:t>
            </a:r>
          </a:p>
          <a:p>
            <a:pPr marL="514350" indent="-514350">
              <a:buAutoNum type="arabicPeriod"/>
            </a:pPr>
            <a:r>
              <a:rPr lang="es-ES" sz="2000" dirty="0" smtClean="0"/>
              <a:t>La cosecha se debe realizar cuando la temperatura sea lo más baja en el día</a:t>
            </a:r>
          </a:p>
          <a:p>
            <a:pPr marL="0" indent="0">
              <a:buNone/>
            </a:pPr>
            <a:endParaRPr lang="es-ES" sz="2000" dirty="0" smtClean="0"/>
          </a:p>
          <a:p>
            <a:pPr marL="514350" indent="-514350">
              <a:buAutoNum type="arabicPeriod"/>
            </a:pPr>
            <a:endParaRPr lang="es-ES" dirty="0"/>
          </a:p>
        </p:txBody>
      </p:sp>
    </p:spTree>
    <p:extLst>
      <p:ext uri="{BB962C8B-B14F-4D97-AF65-F5344CB8AC3E}">
        <p14:creationId xmlns:p14="http://schemas.microsoft.com/office/powerpoint/2010/main" val="168508212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Cosecha</a:t>
            </a:r>
            <a:endParaRPr lang="es-ES" dirty="0"/>
          </a:p>
        </p:txBody>
      </p:sp>
      <p:pic>
        <p:nvPicPr>
          <p:cNvPr id="5" name="Imagen 4"/>
          <p:cNvPicPr>
            <a:picLocks noChangeAspect="1"/>
          </p:cNvPicPr>
          <p:nvPr/>
        </p:nvPicPr>
        <p:blipFill>
          <a:blip r:embed="rId2"/>
          <a:stretch>
            <a:fillRect/>
          </a:stretch>
        </p:blipFill>
        <p:spPr>
          <a:xfrm>
            <a:off x="5016500" y="4045857"/>
            <a:ext cx="4127500" cy="2527300"/>
          </a:xfrm>
          <a:prstGeom prst="rect">
            <a:avLst/>
          </a:prstGeom>
        </p:spPr>
      </p:pic>
      <p:sp>
        <p:nvSpPr>
          <p:cNvPr id="6" name="Rectángulo 5"/>
          <p:cNvSpPr/>
          <p:nvPr/>
        </p:nvSpPr>
        <p:spPr>
          <a:xfrm>
            <a:off x="5101771" y="6454680"/>
            <a:ext cx="3940629" cy="338554"/>
          </a:xfrm>
          <a:prstGeom prst="rect">
            <a:avLst/>
          </a:prstGeom>
        </p:spPr>
        <p:txBody>
          <a:bodyPr wrap="square">
            <a:spAutoFit/>
          </a:bodyPr>
          <a:lstStyle/>
          <a:p>
            <a:r>
              <a:rPr lang="es-ES" sz="800" dirty="0"/>
              <a:t>http://</a:t>
            </a:r>
            <a:r>
              <a:rPr lang="es-ES" sz="800" dirty="0" err="1"/>
              <a:t>www.ipacuicultura.com</a:t>
            </a:r>
            <a:r>
              <a:rPr lang="es-ES" sz="800" dirty="0"/>
              <a:t>/</a:t>
            </a:r>
            <a:r>
              <a:rPr lang="es-ES" sz="800" dirty="0" err="1"/>
              <a:t>edicion_impresa</a:t>
            </a:r>
            <a:r>
              <a:rPr lang="es-ES" sz="800" dirty="0"/>
              <a:t>/22/47/entrevista/1104/la_acuicultura_en_europa_se_encuentra_en_un_momento_critico-p1.html</a:t>
            </a:r>
          </a:p>
        </p:txBody>
      </p:sp>
      <p:sp>
        <p:nvSpPr>
          <p:cNvPr id="7" name="CuadroTexto 6"/>
          <p:cNvSpPr txBox="1"/>
          <p:nvPr/>
        </p:nvSpPr>
        <p:spPr>
          <a:xfrm>
            <a:off x="609600" y="1589314"/>
            <a:ext cx="7387771" cy="4401205"/>
          </a:xfrm>
          <a:prstGeom prst="rect">
            <a:avLst/>
          </a:prstGeom>
          <a:noFill/>
        </p:spPr>
        <p:txBody>
          <a:bodyPr wrap="square" rtlCol="0">
            <a:spAutoFit/>
          </a:bodyPr>
          <a:lstStyle/>
          <a:p>
            <a:r>
              <a:rPr lang="es-ES" sz="2800" b="1" i="1" dirty="0" smtClean="0"/>
              <a:t>Sacrificio de organismos</a:t>
            </a:r>
          </a:p>
          <a:p>
            <a:endParaRPr lang="es-ES" sz="2800" dirty="0"/>
          </a:p>
          <a:p>
            <a:r>
              <a:rPr lang="es-ES" sz="2800" dirty="0" smtClean="0"/>
              <a:t>Evitar el sufrimiento del animal, para mantener calidad y dilatar el proceso de descomposici</a:t>
            </a:r>
            <a:r>
              <a:rPr lang="es-ES" sz="2800" dirty="0" smtClean="0"/>
              <a:t>ón</a:t>
            </a:r>
            <a:endParaRPr lang="es-ES" sz="2800" dirty="0" smtClean="0"/>
          </a:p>
          <a:p>
            <a:endParaRPr lang="es-ES" sz="2800" dirty="0" smtClean="0"/>
          </a:p>
          <a:p>
            <a:endParaRPr lang="es-ES" sz="2800" dirty="0" smtClean="0"/>
          </a:p>
          <a:p>
            <a:r>
              <a:rPr lang="es-ES" sz="2800" dirty="0" smtClean="0"/>
              <a:t>Shock t</a:t>
            </a:r>
            <a:r>
              <a:rPr lang="es-ES" sz="2800" dirty="0" smtClean="0"/>
              <a:t>érmico: sumergir los </a:t>
            </a:r>
          </a:p>
          <a:p>
            <a:r>
              <a:rPr lang="es-ES" sz="2800" dirty="0" smtClean="0"/>
              <a:t>peces en una tina con hielo y </a:t>
            </a:r>
          </a:p>
          <a:p>
            <a:r>
              <a:rPr lang="es-ES" sz="2800" dirty="0" smtClean="0"/>
              <a:t>agua a menos de 4</a:t>
            </a:r>
            <a:r>
              <a:rPr lang="es-ES" sz="2800" dirty="0" smtClean="0">
                <a:latin typeface="Arial"/>
                <a:cs typeface="Arial"/>
              </a:rPr>
              <a:t>º</a:t>
            </a:r>
            <a:r>
              <a:rPr lang="es-ES" sz="2800" dirty="0" smtClean="0"/>
              <a:t>C</a:t>
            </a:r>
          </a:p>
          <a:p>
            <a:endParaRPr lang="es-ES" sz="2800" dirty="0"/>
          </a:p>
        </p:txBody>
      </p:sp>
    </p:spTree>
    <p:extLst>
      <p:ext uri="{BB962C8B-B14F-4D97-AF65-F5344CB8AC3E}">
        <p14:creationId xmlns:p14="http://schemas.microsoft.com/office/powerpoint/2010/main" val="184607440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Referencias</a:t>
            </a:r>
            <a:endParaRPr lang="es-ES" dirty="0"/>
          </a:p>
        </p:txBody>
      </p:sp>
      <p:sp>
        <p:nvSpPr>
          <p:cNvPr id="3" name="Marcador de contenido 2"/>
          <p:cNvSpPr>
            <a:spLocks noGrp="1"/>
          </p:cNvSpPr>
          <p:nvPr>
            <p:ph idx="1"/>
          </p:nvPr>
        </p:nvSpPr>
        <p:spPr>
          <a:xfrm>
            <a:off x="216469" y="1875939"/>
            <a:ext cx="8788630" cy="4098205"/>
          </a:xfrm>
          <a:solidFill>
            <a:srgbClr val="E29F1D"/>
          </a:solidFill>
        </p:spPr>
        <p:txBody>
          <a:bodyPr>
            <a:normAutofit fontScale="32500" lnSpcReduction="20000"/>
          </a:bodyPr>
          <a:lstStyle/>
          <a:p>
            <a:pPr marL="360363" lvl="0" indent="-360363">
              <a:spcBef>
                <a:spcPts val="0"/>
              </a:spcBef>
              <a:buClrTx/>
              <a:buFont typeface="+mj-lt"/>
              <a:buAutoNum type="arabicPeriod"/>
            </a:pPr>
            <a:r>
              <a:rPr lang="en-US" sz="5600" dirty="0" err="1">
                <a:solidFill>
                  <a:srgbClr val="000000"/>
                </a:solidFill>
              </a:rPr>
              <a:t>Avault</a:t>
            </a:r>
            <a:r>
              <a:rPr lang="en-US" sz="5600" dirty="0">
                <a:solidFill>
                  <a:srgbClr val="000000"/>
                </a:solidFill>
              </a:rPr>
              <a:t> J. 1996. Fundamentals of Aquaculture. USA. </a:t>
            </a:r>
            <a:r>
              <a:rPr lang="en-US" sz="5600" dirty="0" smtClean="0">
                <a:solidFill>
                  <a:srgbClr val="000000"/>
                </a:solidFill>
              </a:rPr>
              <a:t>889pp</a:t>
            </a:r>
            <a:endParaRPr lang="es-ES_tradnl" sz="5600" dirty="0">
              <a:solidFill>
                <a:srgbClr val="000000"/>
              </a:solidFill>
            </a:endParaRPr>
          </a:p>
          <a:p>
            <a:pPr marL="360363" indent="-360363">
              <a:spcBef>
                <a:spcPts val="0"/>
              </a:spcBef>
              <a:buClrTx/>
              <a:buFont typeface="+mj-lt"/>
              <a:buAutoNum type="arabicPeriod"/>
            </a:pPr>
            <a:r>
              <a:rPr lang="en-US" sz="5600" dirty="0" err="1">
                <a:solidFill>
                  <a:srgbClr val="000000"/>
                </a:solidFill>
              </a:rPr>
              <a:t>Beveridge</a:t>
            </a:r>
            <a:r>
              <a:rPr lang="en-US" sz="5600" dirty="0">
                <a:solidFill>
                  <a:srgbClr val="000000"/>
                </a:solidFill>
              </a:rPr>
              <a:t> M. 2004. Cage Aquaculture. Blackwell. </a:t>
            </a:r>
            <a:r>
              <a:rPr lang="en-US" sz="5600" dirty="0" err="1">
                <a:solidFill>
                  <a:srgbClr val="000000"/>
                </a:solidFill>
              </a:rPr>
              <a:t>Inglaterra</a:t>
            </a:r>
            <a:r>
              <a:rPr lang="en-US" sz="5600" dirty="0">
                <a:solidFill>
                  <a:srgbClr val="000000"/>
                </a:solidFill>
              </a:rPr>
              <a:t>. 376pp</a:t>
            </a:r>
            <a:r>
              <a:rPr lang="en-US" sz="5600" dirty="0" smtClean="0">
                <a:solidFill>
                  <a:srgbClr val="000000"/>
                </a:solidFill>
              </a:rPr>
              <a:t>.</a:t>
            </a:r>
            <a:endParaRPr lang="es-ES_tradnl" sz="5600" dirty="0">
              <a:solidFill>
                <a:srgbClr val="000000"/>
              </a:solidFill>
            </a:endParaRPr>
          </a:p>
          <a:p>
            <a:pPr marL="360363" indent="-360363">
              <a:spcBef>
                <a:spcPts val="0"/>
              </a:spcBef>
              <a:buClrTx/>
              <a:buFont typeface="+mj-lt"/>
              <a:buAutoNum type="arabicPeriod"/>
            </a:pPr>
            <a:r>
              <a:rPr lang="en-US" sz="5600" dirty="0" err="1">
                <a:solidFill>
                  <a:srgbClr val="000000"/>
                </a:solidFill>
              </a:rPr>
              <a:t>Bhujel</a:t>
            </a:r>
            <a:r>
              <a:rPr lang="en-US" sz="5600" dirty="0">
                <a:solidFill>
                  <a:srgbClr val="000000"/>
                </a:solidFill>
              </a:rPr>
              <a:t> R. 2009. Statistics for Aquaculture. Wiley-Blackwell. 240 pp. ISBN-10: 9780813815879. ISBN-13: 978-</a:t>
            </a:r>
            <a:r>
              <a:rPr lang="en-US" sz="5600" dirty="0" smtClean="0">
                <a:solidFill>
                  <a:srgbClr val="000000"/>
                </a:solidFill>
              </a:rPr>
              <a:t>0813815879</a:t>
            </a:r>
            <a:endParaRPr lang="es-ES_tradnl" sz="5600" dirty="0">
              <a:solidFill>
                <a:srgbClr val="000000"/>
              </a:solidFill>
            </a:endParaRPr>
          </a:p>
          <a:p>
            <a:pPr marL="360363" indent="-360363">
              <a:spcBef>
                <a:spcPts val="0"/>
              </a:spcBef>
              <a:buClrTx/>
              <a:buFont typeface="+mj-lt"/>
              <a:buAutoNum type="arabicPeriod"/>
            </a:pPr>
            <a:r>
              <a:rPr lang="en-US" sz="5600" dirty="0">
                <a:solidFill>
                  <a:srgbClr val="000000"/>
                </a:solidFill>
              </a:rPr>
              <a:t>Boyd C. 2000. Water quality: an introduction. Springer. 230 pp. ISBN-10: 9780792378532. ISBN-13: 978-</a:t>
            </a:r>
            <a:r>
              <a:rPr lang="en-US" sz="5600" dirty="0" smtClean="0">
                <a:solidFill>
                  <a:srgbClr val="000000"/>
                </a:solidFill>
              </a:rPr>
              <a:t>0792378532</a:t>
            </a:r>
            <a:endParaRPr lang="es-ES_tradnl" sz="5600" dirty="0">
              <a:solidFill>
                <a:srgbClr val="000000"/>
              </a:solidFill>
            </a:endParaRPr>
          </a:p>
          <a:p>
            <a:pPr marL="360363" indent="-360363">
              <a:spcBef>
                <a:spcPts val="0"/>
              </a:spcBef>
              <a:buClrTx/>
              <a:buFont typeface="+mj-lt"/>
              <a:buAutoNum type="arabicPeriod"/>
            </a:pPr>
            <a:r>
              <a:rPr lang="en-US" sz="5600" dirty="0">
                <a:solidFill>
                  <a:srgbClr val="000000"/>
                </a:solidFill>
              </a:rPr>
              <a:t>Boyd C., H. </a:t>
            </a:r>
            <a:r>
              <a:rPr lang="en-US" sz="5600" dirty="0" err="1">
                <a:solidFill>
                  <a:srgbClr val="000000"/>
                </a:solidFill>
              </a:rPr>
              <a:t>Egna</a:t>
            </a:r>
            <a:r>
              <a:rPr lang="en-US" sz="5600" dirty="0">
                <a:solidFill>
                  <a:srgbClr val="000000"/>
                </a:solidFill>
              </a:rPr>
              <a:t>. 1997. Dynamics of Pond Aquaculture. CRC-</a:t>
            </a:r>
            <a:r>
              <a:rPr lang="en-US" sz="5600" dirty="0" err="1">
                <a:solidFill>
                  <a:srgbClr val="000000"/>
                </a:solidFill>
              </a:rPr>
              <a:t>Press.USA</a:t>
            </a:r>
            <a:r>
              <a:rPr lang="en-US" sz="5600" dirty="0">
                <a:solidFill>
                  <a:srgbClr val="000000"/>
                </a:solidFill>
              </a:rPr>
              <a:t>. </a:t>
            </a:r>
            <a:r>
              <a:rPr lang="en-US" sz="5600" dirty="0" smtClean="0">
                <a:solidFill>
                  <a:srgbClr val="000000"/>
                </a:solidFill>
              </a:rPr>
              <a:t>480pp</a:t>
            </a:r>
            <a:r>
              <a:rPr lang="en-US" sz="5600" dirty="0">
                <a:solidFill>
                  <a:srgbClr val="000000"/>
                </a:solidFill>
              </a:rPr>
              <a:t>.</a:t>
            </a:r>
            <a:endParaRPr lang="es-ES_tradnl" sz="5600" dirty="0">
              <a:solidFill>
                <a:srgbClr val="000000"/>
              </a:solidFill>
            </a:endParaRPr>
          </a:p>
          <a:p>
            <a:pPr marL="360363" indent="-360363">
              <a:spcBef>
                <a:spcPts val="0"/>
              </a:spcBef>
              <a:buClrTx/>
              <a:buFont typeface="+mj-lt"/>
              <a:buAutoNum type="arabicPeriod"/>
            </a:pPr>
            <a:r>
              <a:rPr lang="en-US" sz="5600" dirty="0">
                <a:solidFill>
                  <a:srgbClr val="000000"/>
                </a:solidFill>
              </a:rPr>
              <a:t>Costa-Pierce. 2006. Ecological Aquaculture Blackwell. </a:t>
            </a:r>
            <a:r>
              <a:rPr lang="en-US" sz="5600" dirty="0" err="1">
                <a:solidFill>
                  <a:srgbClr val="000000"/>
                </a:solidFill>
              </a:rPr>
              <a:t>Inglaterra</a:t>
            </a:r>
            <a:r>
              <a:rPr lang="en-US" sz="5600" dirty="0">
                <a:solidFill>
                  <a:srgbClr val="000000"/>
                </a:solidFill>
              </a:rPr>
              <a:t>. 382 pp</a:t>
            </a:r>
            <a:r>
              <a:rPr lang="en-US" sz="5600" dirty="0" smtClean="0">
                <a:solidFill>
                  <a:srgbClr val="000000"/>
                </a:solidFill>
              </a:rPr>
              <a:t>.</a:t>
            </a:r>
            <a:endParaRPr lang="es-ES_tradnl" sz="5600" dirty="0">
              <a:solidFill>
                <a:srgbClr val="000000"/>
              </a:solidFill>
            </a:endParaRPr>
          </a:p>
          <a:p>
            <a:pPr marL="360363" lvl="0" indent="-360363">
              <a:spcBef>
                <a:spcPts val="0"/>
              </a:spcBef>
              <a:buClrTx/>
              <a:buFont typeface="+mj-lt"/>
              <a:buAutoNum type="arabicPeriod"/>
            </a:pPr>
            <a:r>
              <a:rPr lang="en-US" sz="5600" dirty="0">
                <a:solidFill>
                  <a:srgbClr val="000000"/>
                </a:solidFill>
              </a:rPr>
              <a:t>Engle C. 2010. Aquaculture Economics and Financing: Management and Analysis. Wiley-Blackwell. 272 pp. ISBN-10: 9780813813011. ISBN-13: 978-</a:t>
            </a:r>
            <a:r>
              <a:rPr lang="en-US" sz="5600" dirty="0" smtClean="0">
                <a:solidFill>
                  <a:srgbClr val="000000"/>
                </a:solidFill>
              </a:rPr>
              <a:t>0813813011</a:t>
            </a:r>
            <a:endParaRPr lang="es-ES_tradnl" sz="5600" dirty="0">
              <a:solidFill>
                <a:srgbClr val="000000"/>
              </a:solidFill>
            </a:endParaRPr>
          </a:p>
          <a:p>
            <a:pPr marL="360363" indent="-360363">
              <a:spcBef>
                <a:spcPts val="0"/>
              </a:spcBef>
              <a:buClrTx/>
              <a:buFont typeface="+mj-lt"/>
              <a:buAutoNum type="arabicPeriod"/>
            </a:pPr>
            <a:r>
              <a:rPr lang="en-US" sz="5600" dirty="0">
                <a:solidFill>
                  <a:srgbClr val="000000"/>
                </a:solidFill>
              </a:rPr>
              <a:t>Ravi F. y P. Bruce. 2011. Recent Advances and New Species in Aquaculture. Wiley-Blackwell. 416 pp. ISBN: 978-1-4051-7664-</a:t>
            </a:r>
            <a:r>
              <a:rPr lang="en-US" sz="5600" dirty="0" smtClean="0">
                <a:solidFill>
                  <a:srgbClr val="000000"/>
                </a:solidFill>
              </a:rPr>
              <a:t>4</a:t>
            </a:r>
            <a:endParaRPr lang="es-ES_tradnl" sz="5600" dirty="0">
              <a:solidFill>
                <a:srgbClr val="000000"/>
              </a:solidFill>
            </a:endParaRPr>
          </a:p>
          <a:p>
            <a:pPr marL="360363" lvl="0" indent="-360363">
              <a:spcBef>
                <a:spcPts val="0"/>
              </a:spcBef>
              <a:buClrTx/>
              <a:buFont typeface="+mj-lt"/>
              <a:buAutoNum type="arabicPeriod"/>
            </a:pPr>
            <a:r>
              <a:rPr lang="en-US" sz="5600" dirty="0" err="1">
                <a:solidFill>
                  <a:srgbClr val="000000"/>
                </a:solidFill>
              </a:rPr>
              <a:t>Gjedrem</a:t>
            </a:r>
            <a:r>
              <a:rPr lang="en-US" sz="5600" dirty="0">
                <a:solidFill>
                  <a:srgbClr val="000000"/>
                </a:solidFill>
              </a:rPr>
              <a:t> T. 2010. Selection and Breeding Programs in Aquaculture. Springer. ISBN-10: 9048168406. ISBN-13: 978-</a:t>
            </a:r>
            <a:r>
              <a:rPr lang="en-US" sz="5600" dirty="0" smtClean="0">
                <a:solidFill>
                  <a:srgbClr val="000000"/>
                </a:solidFill>
              </a:rPr>
              <a:t>9048168408</a:t>
            </a:r>
            <a:endParaRPr lang="es-ES_tradnl" sz="5600" dirty="0">
              <a:solidFill>
                <a:srgbClr val="000000"/>
              </a:solidFill>
            </a:endParaRPr>
          </a:p>
          <a:p>
            <a:pPr marL="360363" indent="-360363">
              <a:spcBef>
                <a:spcPts val="0"/>
              </a:spcBef>
              <a:buClrTx/>
              <a:buFont typeface="+mj-lt"/>
              <a:buAutoNum type="arabicPeriod"/>
            </a:pPr>
            <a:r>
              <a:rPr lang="en-US" sz="5600" dirty="0" err="1">
                <a:solidFill>
                  <a:srgbClr val="000000"/>
                </a:solidFill>
              </a:rPr>
              <a:t>Halver</a:t>
            </a:r>
            <a:r>
              <a:rPr lang="en-US" sz="5600" dirty="0">
                <a:solidFill>
                  <a:srgbClr val="000000"/>
                </a:solidFill>
              </a:rPr>
              <a:t> J. y R. </a:t>
            </a:r>
            <a:r>
              <a:rPr lang="en-US" sz="5600" dirty="0" err="1">
                <a:solidFill>
                  <a:srgbClr val="000000"/>
                </a:solidFill>
              </a:rPr>
              <a:t>Ardí</a:t>
            </a:r>
            <a:r>
              <a:rPr lang="en-US" sz="5600" dirty="0">
                <a:solidFill>
                  <a:srgbClr val="000000"/>
                </a:solidFill>
              </a:rPr>
              <a:t>. 2002. Fish Nutrition. USA. </a:t>
            </a:r>
            <a:endParaRPr lang="es-ES_tradnl" sz="5600" dirty="0">
              <a:solidFill>
                <a:srgbClr val="000000"/>
              </a:solidFill>
            </a:endParaRPr>
          </a:p>
          <a:p>
            <a:pPr marL="360363" lvl="0" indent="-360363">
              <a:spcBef>
                <a:spcPts val="0"/>
              </a:spcBef>
              <a:buClrTx/>
              <a:buFont typeface="+mj-lt"/>
              <a:buAutoNum type="arabicPeriod"/>
            </a:pPr>
            <a:r>
              <a:rPr lang="en-US" sz="5600" dirty="0" err="1">
                <a:solidFill>
                  <a:srgbClr val="000000"/>
                </a:solidFill>
              </a:rPr>
              <a:t>Holmer</a:t>
            </a:r>
            <a:r>
              <a:rPr lang="en-US" sz="5600" dirty="0">
                <a:solidFill>
                  <a:srgbClr val="000000"/>
                </a:solidFill>
              </a:rPr>
              <a:t> M., K. Black, C. Duarte, N. </a:t>
            </a:r>
            <a:r>
              <a:rPr lang="en-US" sz="5600" dirty="0" err="1">
                <a:solidFill>
                  <a:srgbClr val="000000"/>
                </a:solidFill>
              </a:rPr>
              <a:t>Marba</a:t>
            </a:r>
            <a:r>
              <a:rPr lang="en-US" sz="5600" dirty="0">
                <a:solidFill>
                  <a:srgbClr val="000000"/>
                </a:solidFill>
              </a:rPr>
              <a:t> e I. </a:t>
            </a:r>
            <a:r>
              <a:rPr lang="en-US" sz="5600" dirty="0" err="1">
                <a:solidFill>
                  <a:srgbClr val="000000"/>
                </a:solidFill>
              </a:rPr>
              <a:t>Karakassis</a:t>
            </a:r>
            <a:r>
              <a:rPr lang="en-US" sz="5600" dirty="0">
                <a:solidFill>
                  <a:srgbClr val="000000"/>
                </a:solidFill>
              </a:rPr>
              <a:t>. 2010. Aquaculture in the ecosystem. Springer. 336 pp. ISBN-10: 9048177324. ISBN-13: 978-9048177325</a:t>
            </a:r>
            <a:r>
              <a:rPr lang="en-US" sz="5600" dirty="0" smtClean="0">
                <a:solidFill>
                  <a:srgbClr val="000000"/>
                </a:solidFill>
              </a:rPr>
              <a:t>.</a:t>
            </a:r>
            <a:endParaRPr lang="es-ES_tradnl" sz="5600" dirty="0">
              <a:solidFill>
                <a:srgbClr val="000000"/>
              </a:solidFill>
            </a:endParaRPr>
          </a:p>
        </p:txBody>
      </p:sp>
    </p:spTree>
    <p:extLst>
      <p:ext uri="{BB962C8B-B14F-4D97-AF65-F5344CB8AC3E}">
        <p14:creationId xmlns:p14="http://schemas.microsoft.com/office/powerpoint/2010/main" val="59792442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5872760" y="3846728"/>
            <a:ext cx="2579471" cy="2579471"/>
          </a:xfrm>
          <a:prstGeom prst="rect">
            <a:avLst/>
          </a:prstGeom>
        </p:spPr>
      </p:pic>
      <p:sp>
        <p:nvSpPr>
          <p:cNvPr id="2" name="1 Título"/>
          <p:cNvSpPr>
            <a:spLocks noGrp="1"/>
          </p:cNvSpPr>
          <p:nvPr>
            <p:ph type="title"/>
          </p:nvPr>
        </p:nvSpPr>
        <p:spPr/>
        <p:txBody>
          <a:bodyPr/>
          <a:lstStyle/>
          <a:p>
            <a:r>
              <a:rPr lang="es-ES" sz="3200" b="1" i="1" dirty="0" smtClean="0"/>
              <a:t>Unidad 5. Ciclos de vida en cautiverio</a:t>
            </a:r>
            <a:endParaRPr lang="es-MX" dirty="0"/>
          </a:p>
        </p:txBody>
      </p:sp>
      <p:sp>
        <p:nvSpPr>
          <p:cNvPr id="3" name="2 Marcador de contenido"/>
          <p:cNvSpPr>
            <a:spLocks noGrp="1"/>
          </p:cNvSpPr>
          <p:nvPr>
            <p:ph idx="1"/>
          </p:nvPr>
        </p:nvSpPr>
        <p:spPr>
          <a:xfrm>
            <a:off x="1142976" y="1342090"/>
            <a:ext cx="7391424" cy="4419600"/>
          </a:xfrm>
        </p:spPr>
        <p:txBody>
          <a:bodyPr/>
          <a:lstStyle/>
          <a:p>
            <a:pPr>
              <a:buNone/>
            </a:pPr>
            <a:r>
              <a:rPr lang="es-ES" sz="2400" dirty="0" smtClean="0"/>
              <a:t>5.1. Reproducción</a:t>
            </a:r>
            <a:endParaRPr lang="es-MX" sz="2400" dirty="0" smtClean="0"/>
          </a:p>
          <a:p>
            <a:pPr>
              <a:buNone/>
            </a:pPr>
            <a:r>
              <a:rPr lang="es-ES" sz="2400" dirty="0" smtClean="0"/>
              <a:t>5.2. Ciclos de vida</a:t>
            </a:r>
            <a:endParaRPr lang="es-MX" sz="2400" dirty="0" smtClean="0"/>
          </a:p>
          <a:p>
            <a:pPr>
              <a:buNone/>
            </a:pPr>
            <a:r>
              <a:rPr lang="es-ES" sz="2400" dirty="0" smtClean="0"/>
              <a:t>	5.2.1. Selección de reproductores y acondicionamiento</a:t>
            </a:r>
            <a:endParaRPr lang="es-MX" sz="2400" dirty="0" smtClean="0"/>
          </a:p>
          <a:p>
            <a:pPr>
              <a:buNone/>
            </a:pPr>
            <a:r>
              <a:rPr lang="es-ES" sz="2400" dirty="0" smtClean="0"/>
              <a:t>	5.2.2. Fertilización y desove del huevo</a:t>
            </a:r>
            <a:endParaRPr lang="es-MX" sz="2400" dirty="0" smtClean="0"/>
          </a:p>
          <a:p>
            <a:pPr>
              <a:buNone/>
            </a:pPr>
            <a:r>
              <a:rPr lang="es-ES" sz="2400" dirty="0" smtClean="0"/>
              <a:t>	5.2.3. Desarrollo larvario o alevín</a:t>
            </a:r>
            <a:endParaRPr lang="es-MX" sz="2400" dirty="0" smtClean="0"/>
          </a:p>
          <a:p>
            <a:pPr>
              <a:buNone/>
            </a:pPr>
            <a:r>
              <a:rPr lang="es-ES" sz="2400" dirty="0" smtClean="0"/>
              <a:t>	5.2.4. Desarrollo </a:t>
            </a:r>
            <a:r>
              <a:rPr lang="es-ES" sz="2400" dirty="0" err="1" smtClean="0"/>
              <a:t>postlarvario</a:t>
            </a:r>
            <a:r>
              <a:rPr lang="es-ES" sz="2400" dirty="0" smtClean="0"/>
              <a:t> y juvenil </a:t>
            </a:r>
            <a:endParaRPr lang="es-MX" sz="2400" dirty="0" smtClean="0"/>
          </a:p>
          <a:p>
            <a:pPr>
              <a:buNone/>
            </a:pPr>
            <a:r>
              <a:rPr lang="es-ES" sz="2400" dirty="0" smtClean="0"/>
              <a:t>	5.2.5. Engorda</a:t>
            </a:r>
            <a:endParaRPr lang="es-MX" sz="2400" dirty="0" smtClean="0"/>
          </a:p>
          <a:p>
            <a:pPr>
              <a:buNone/>
            </a:pPr>
            <a:r>
              <a:rPr lang="es-ES" sz="2400" dirty="0" smtClean="0"/>
              <a:t>5.3. Crecimiento</a:t>
            </a:r>
            <a:endParaRPr lang="es-MX" sz="2400" dirty="0" smtClean="0"/>
          </a:p>
          <a:p>
            <a:pPr>
              <a:buNone/>
            </a:pPr>
            <a:r>
              <a:rPr lang="es-ES" sz="2400" dirty="0" smtClean="0"/>
              <a:t>5.4. Cosecha y procesado</a:t>
            </a:r>
            <a:endParaRPr lang="es-MX" sz="2000" dirty="0" smtClean="0"/>
          </a:p>
          <a:p>
            <a:endParaRPr lang="es-MX" sz="2000" dirty="0"/>
          </a:p>
        </p:txBody>
      </p:sp>
      <p:sp>
        <p:nvSpPr>
          <p:cNvPr id="5" name="CuadroTexto 4"/>
          <p:cNvSpPr txBox="1"/>
          <p:nvPr/>
        </p:nvSpPr>
        <p:spPr>
          <a:xfrm>
            <a:off x="7020940" y="6318477"/>
            <a:ext cx="1665860" cy="215444"/>
          </a:xfrm>
          <a:prstGeom prst="rect">
            <a:avLst/>
          </a:prstGeom>
          <a:noFill/>
        </p:spPr>
        <p:txBody>
          <a:bodyPr wrap="square" rtlCol="0">
            <a:spAutoFit/>
          </a:bodyPr>
          <a:lstStyle/>
          <a:p>
            <a:r>
              <a:rPr lang="es-ES" sz="800" dirty="0"/>
              <a:t>http://</a:t>
            </a:r>
            <a:r>
              <a:rPr lang="es-ES" sz="800" dirty="0" err="1"/>
              <a:t>definicion.mx</a:t>
            </a:r>
            <a:r>
              <a:rPr lang="es-ES" sz="800" dirty="0"/>
              <a:t>/ciclo-de-vida/</a:t>
            </a:r>
          </a:p>
        </p:txBody>
      </p:sp>
    </p:spTree>
    <p:extLst>
      <p:ext uri="{BB962C8B-B14F-4D97-AF65-F5344CB8AC3E}">
        <p14:creationId xmlns:p14="http://schemas.microsoft.com/office/powerpoint/2010/main" val="244859107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Referencias</a:t>
            </a:r>
            <a:endParaRPr lang="es-ES" dirty="0"/>
          </a:p>
        </p:txBody>
      </p:sp>
      <p:sp>
        <p:nvSpPr>
          <p:cNvPr id="3" name="Marcador de contenido 2"/>
          <p:cNvSpPr>
            <a:spLocks noGrp="1"/>
          </p:cNvSpPr>
          <p:nvPr>
            <p:ph idx="1"/>
          </p:nvPr>
        </p:nvSpPr>
        <p:spPr>
          <a:xfrm>
            <a:off x="216469" y="1487618"/>
            <a:ext cx="8788630" cy="5210725"/>
          </a:xfrm>
          <a:solidFill>
            <a:srgbClr val="E29F1D"/>
          </a:solidFill>
        </p:spPr>
        <p:txBody>
          <a:bodyPr>
            <a:noAutofit/>
          </a:bodyPr>
          <a:lstStyle/>
          <a:p>
            <a:pPr marL="360363" indent="-360363">
              <a:spcBef>
                <a:spcPts val="0"/>
              </a:spcBef>
              <a:buClrTx/>
              <a:buFont typeface="+mj-lt"/>
              <a:buAutoNum type="arabicPeriod" startAt="11"/>
            </a:pPr>
            <a:r>
              <a:rPr lang="en-US" sz="1600" dirty="0" smtClean="0">
                <a:solidFill>
                  <a:srgbClr val="000000"/>
                </a:solidFill>
              </a:rPr>
              <a:t>Jolly </a:t>
            </a:r>
            <a:r>
              <a:rPr lang="en-US" sz="1600" dirty="0">
                <a:solidFill>
                  <a:srgbClr val="000000"/>
                </a:solidFill>
              </a:rPr>
              <a:t>M. y A. </a:t>
            </a:r>
            <a:r>
              <a:rPr lang="en-US" sz="1600" dirty="0" err="1">
                <a:solidFill>
                  <a:srgbClr val="000000"/>
                </a:solidFill>
              </a:rPr>
              <a:t>Clonts</a:t>
            </a:r>
            <a:r>
              <a:rPr lang="en-US" sz="1600" dirty="0">
                <a:solidFill>
                  <a:srgbClr val="000000"/>
                </a:solidFill>
              </a:rPr>
              <a:t>. 2000. Economics of Aquaculture. WAS. USA. 319pp</a:t>
            </a:r>
            <a:r>
              <a:rPr lang="en-US" sz="1600" dirty="0" smtClean="0">
                <a:solidFill>
                  <a:srgbClr val="000000"/>
                </a:solidFill>
              </a:rPr>
              <a:t>.</a:t>
            </a:r>
            <a:endParaRPr lang="es-ES_tradnl" sz="1600" dirty="0">
              <a:solidFill>
                <a:srgbClr val="000000"/>
              </a:solidFill>
            </a:endParaRPr>
          </a:p>
          <a:p>
            <a:pPr marL="360363" indent="-360363">
              <a:spcBef>
                <a:spcPts val="0"/>
              </a:spcBef>
              <a:buClrTx/>
              <a:buFont typeface="+mj-lt"/>
              <a:buAutoNum type="arabicPeriod" startAt="11"/>
            </a:pPr>
            <a:r>
              <a:rPr lang="en-US" sz="1600" dirty="0" err="1">
                <a:solidFill>
                  <a:srgbClr val="000000"/>
                </a:solidFill>
              </a:rPr>
              <a:t>Lekang</a:t>
            </a:r>
            <a:r>
              <a:rPr lang="en-US" sz="1600" dirty="0">
                <a:solidFill>
                  <a:srgbClr val="000000"/>
                </a:solidFill>
              </a:rPr>
              <a:t> O. 2007. Aquaculture Engineering. Wiley-Blackwell. 352 pp. ISBN-10: 9781405126106. ISBN-13: 978-</a:t>
            </a:r>
            <a:r>
              <a:rPr lang="en-US" sz="1600" dirty="0" smtClean="0">
                <a:solidFill>
                  <a:srgbClr val="000000"/>
                </a:solidFill>
              </a:rPr>
              <a:t>1405126106</a:t>
            </a:r>
            <a:endParaRPr lang="es-ES_tradnl" sz="1600" dirty="0">
              <a:solidFill>
                <a:srgbClr val="000000"/>
              </a:solidFill>
            </a:endParaRPr>
          </a:p>
          <a:p>
            <a:pPr marL="360363" indent="-360363">
              <a:spcBef>
                <a:spcPts val="0"/>
              </a:spcBef>
              <a:buClrTx/>
              <a:buFont typeface="+mj-lt"/>
              <a:buAutoNum type="arabicPeriod" startAt="11"/>
            </a:pPr>
            <a:r>
              <a:rPr lang="en-US" sz="1600" dirty="0">
                <a:solidFill>
                  <a:srgbClr val="000000"/>
                </a:solidFill>
              </a:rPr>
              <a:t>Lucas J. y P. Southgate. 2004. Aquaculture: Farming Aquatic Animals and Plants. Blackwell. </a:t>
            </a:r>
            <a:r>
              <a:rPr lang="en-US" sz="1600" dirty="0" err="1">
                <a:solidFill>
                  <a:srgbClr val="000000"/>
                </a:solidFill>
              </a:rPr>
              <a:t>Inglaterra</a:t>
            </a:r>
            <a:r>
              <a:rPr lang="en-US" sz="1600" dirty="0">
                <a:solidFill>
                  <a:srgbClr val="000000"/>
                </a:solidFill>
              </a:rPr>
              <a:t>. 502pp</a:t>
            </a:r>
            <a:r>
              <a:rPr lang="en-US" sz="1600" dirty="0" smtClean="0">
                <a:solidFill>
                  <a:srgbClr val="000000"/>
                </a:solidFill>
              </a:rPr>
              <a:t>.</a:t>
            </a:r>
            <a:endParaRPr lang="es-ES_tradnl" sz="1600" dirty="0">
              <a:solidFill>
                <a:srgbClr val="000000"/>
              </a:solidFill>
            </a:endParaRPr>
          </a:p>
          <a:p>
            <a:pPr marL="360363" indent="-360363">
              <a:spcBef>
                <a:spcPts val="0"/>
              </a:spcBef>
              <a:buClrTx/>
              <a:buFont typeface="+mj-lt"/>
              <a:buAutoNum type="arabicPeriod" startAt="11"/>
            </a:pPr>
            <a:r>
              <a:rPr lang="en-US" sz="1600" dirty="0" err="1">
                <a:solidFill>
                  <a:srgbClr val="000000"/>
                </a:solidFill>
              </a:rPr>
              <a:t>Ommer</a:t>
            </a:r>
            <a:r>
              <a:rPr lang="en-US" sz="1600" dirty="0">
                <a:solidFill>
                  <a:srgbClr val="000000"/>
                </a:solidFill>
              </a:rPr>
              <a:t> Rosemary, Perry Ian, Cochran </a:t>
            </a:r>
            <a:r>
              <a:rPr lang="en-US" sz="1600" dirty="0" err="1">
                <a:solidFill>
                  <a:srgbClr val="000000"/>
                </a:solidFill>
              </a:rPr>
              <a:t>Kevern</a:t>
            </a:r>
            <a:r>
              <a:rPr lang="en-US" sz="1600" dirty="0">
                <a:solidFill>
                  <a:srgbClr val="000000"/>
                </a:solidFill>
              </a:rPr>
              <a:t> L., </a:t>
            </a:r>
            <a:r>
              <a:rPr lang="en-US" sz="1600" dirty="0" err="1">
                <a:solidFill>
                  <a:srgbClr val="000000"/>
                </a:solidFill>
              </a:rPr>
              <a:t>Cury</a:t>
            </a:r>
            <a:r>
              <a:rPr lang="en-US" sz="1600" dirty="0">
                <a:solidFill>
                  <a:srgbClr val="000000"/>
                </a:solidFill>
              </a:rPr>
              <a:t> </a:t>
            </a:r>
            <a:r>
              <a:rPr lang="en-US" sz="1600" dirty="0" err="1">
                <a:solidFill>
                  <a:srgbClr val="000000"/>
                </a:solidFill>
              </a:rPr>
              <a:t>Philipe</a:t>
            </a:r>
            <a:r>
              <a:rPr lang="en-US" sz="1600" dirty="0">
                <a:solidFill>
                  <a:srgbClr val="000000"/>
                </a:solidFill>
              </a:rPr>
              <a:t>. 2011. World Fisheries: A Social-Ecological Analysis World Fisheries: A Social-Ecological Analysis. Wiley-Blackwell 440 pp. ISBN: 978-1-4443-3467-</a:t>
            </a:r>
            <a:r>
              <a:rPr lang="en-US" sz="1600" dirty="0" smtClean="0">
                <a:solidFill>
                  <a:srgbClr val="000000"/>
                </a:solidFill>
              </a:rPr>
              <a:t>8</a:t>
            </a:r>
            <a:endParaRPr lang="es-ES_tradnl" sz="1600" dirty="0">
              <a:solidFill>
                <a:srgbClr val="000000"/>
              </a:solidFill>
            </a:endParaRPr>
          </a:p>
          <a:p>
            <a:pPr marL="360363" indent="-360363">
              <a:spcBef>
                <a:spcPts val="0"/>
              </a:spcBef>
              <a:buClrTx/>
              <a:buFont typeface="+mj-lt"/>
              <a:buAutoNum type="arabicPeriod" startAt="11"/>
            </a:pPr>
            <a:r>
              <a:rPr lang="en-US" sz="1600" dirty="0">
                <a:solidFill>
                  <a:srgbClr val="000000"/>
                </a:solidFill>
              </a:rPr>
              <a:t>Parker R. 2011. Aquaculture Science. Delmar </a:t>
            </a:r>
            <a:r>
              <a:rPr lang="en-US" sz="1600" dirty="0" err="1">
                <a:solidFill>
                  <a:srgbClr val="000000"/>
                </a:solidFill>
              </a:rPr>
              <a:t>Cengage</a:t>
            </a:r>
            <a:r>
              <a:rPr lang="en-US" sz="1600" dirty="0">
                <a:solidFill>
                  <a:srgbClr val="000000"/>
                </a:solidFill>
              </a:rPr>
              <a:t> Learning; 3 edition. 672 pp. ISBN-10: 9781435488120. ISBN-13: 978-</a:t>
            </a:r>
            <a:r>
              <a:rPr lang="en-US" sz="1600" dirty="0" smtClean="0">
                <a:solidFill>
                  <a:srgbClr val="000000"/>
                </a:solidFill>
              </a:rPr>
              <a:t>1435488120</a:t>
            </a:r>
            <a:endParaRPr lang="es-ES_tradnl" sz="1600" dirty="0">
              <a:solidFill>
                <a:srgbClr val="000000"/>
              </a:solidFill>
            </a:endParaRPr>
          </a:p>
          <a:p>
            <a:pPr marL="360363" indent="-360363">
              <a:spcBef>
                <a:spcPts val="0"/>
              </a:spcBef>
              <a:buClrTx/>
              <a:buFont typeface="+mj-lt"/>
              <a:buAutoNum type="arabicPeriod" startAt="11"/>
            </a:pPr>
            <a:r>
              <a:rPr lang="en-US" sz="1600" dirty="0" err="1">
                <a:solidFill>
                  <a:srgbClr val="000000"/>
                </a:solidFill>
              </a:rPr>
              <a:t>Pillay</a:t>
            </a:r>
            <a:r>
              <a:rPr lang="en-US" sz="1600" dirty="0">
                <a:solidFill>
                  <a:srgbClr val="000000"/>
                </a:solidFill>
              </a:rPr>
              <a:t> T. V. R y M. N. </a:t>
            </a:r>
            <a:r>
              <a:rPr lang="en-US" sz="1600" dirty="0" err="1">
                <a:solidFill>
                  <a:srgbClr val="000000"/>
                </a:solidFill>
              </a:rPr>
              <a:t>Kutty</a:t>
            </a:r>
            <a:r>
              <a:rPr lang="en-US" sz="1600" dirty="0">
                <a:solidFill>
                  <a:srgbClr val="000000"/>
                </a:solidFill>
              </a:rPr>
              <a:t>. 2005. Aquaculture: Principles and Practices (Fishing News Books). Wiley-Blackwell; 2a </a:t>
            </a:r>
            <a:r>
              <a:rPr lang="en-US" sz="1600" dirty="0" err="1">
                <a:solidFill>
                  <a:srgbClr val="000000"/>
                </a:solidFill>
              </a:rPr>
              <a:t>edición</a:t>
            </a:r>
            <a:r>
              <a:rPr lang="en-US" sz="1600" dirty="0">
                <a:solidFill>
                  <a:srgbClr val="000000"/>
                </a:solidFill>
              </a:rPr>
              <a:t>. 640 pp. ISBN-10: 9781405105323 ISBN-13: 978-</a:t>
            </a:r>
            <a:r>
              <a:rPr lang="en-US" sz="1600" dirty="0" smtClean="0">
                <a:solidFill>
                  <a:srgbClr val="000000"/>
                </a:solidFill>
              </a:rPr>
              <a:t>1405105323</a:t>
            </a:r>
            <a:endParaRPr lang="es-ES_tradnl" sz="1600" dirty="0">
              <a:solidFill>
                <a:srgbClr val="000000"/>
              </a:solidFill>
            </a:endParaRPr>
          </a:p>
          <a:p>
            <a:pPr marL="360363" indent="-360363">
              <a:spcBef>
                <a:spcPts val="0"/>
              </a:spcBef>
              <a:buClrTx/>
              <a:buFont typeface="+mj-lt"/>
              <a:buAutoNum type="arabicPeriod" startAt="11"/>
            </a:pPr>
            <a:r>
              <a:rPr lang="en-US" sz="1600" dirty="0" smtClean="0">
                <a:solidFill>
                  <a:srgbClr val="000000"/>
                </a:solidFill>
              </a:rPr>
              <a:t>Ricker W. E. 1979. Growth rates and models. En: Hoar W.S., </a:t>
            </a:r>
            <a:r>
              <a:rPr lang="en-US" sz="1600" dirty="0" smtClean="0">
                <a:solidFill>
                  <a:srgbClr val="000000"/>
                </a:solidFill>
              </a:rPr>
              <a:t>R</a:t>
            </a:r>
            <a:r>
              <a:rPr lang="en-US" sz="1600" dirty="0" smtClean="0">
                <a:solidFill>
                  <a:srgbClr val="000000"/>
                </a:solidFill>
              </a:rPr>
              <a:t>andall D. J. &amp; Brett J.R. Fish </a:t>
            </a:r>
            <a:r>
              <a:rPr lang="en-US" sz="1600" dirty="0" err="1" smtClean="0">
                <a:solidFill>
                  <a:srgbClr val="000000"/>
                </a:solidFill>
              </a:rPr>
              <a:t>Phisiology</a:t>
            </a:r>
            <a:r>
              <a:rPr lang="en-US" sz="1600" dirty="0" smtClean="0">
                <a:solidFill>
                  <a:srgbClr val="000000"/>
                </a:solidFill>
              </a:rPr>
              <a:t>. Volume VIII. Bioenergetics and growth. Academic Press. </a:t>
            </a:r>
            <a:r>
              <a:rPr lang="en-US" sz="1600" dirty="0" err="1" smtClean="0">
                <a:solidFill>
                  <a:srgbClr val="000000"/>
                </a:solidFill>
              </a:rPr>
              <a:t>Londres</a:t>
            </a:r>
            <a:r>
              <a:rPr lang="en-US" sz="1600" dirty="0" smtClean="0">
                <a:solidFill>
                  <a:srgbClr val="000000"/>
                </a:solidFill>
              </a:rPr>
              <a:t>, </a:t>
            </a:r>
            <a:r>
              <a:rPr lang="en-US" sz="1600" dirty="0" err="1" smtClean="0">
                <a:solidFill>
                  <a:srgbClr val="000000"/>
                </a:solidFill>
              </a:rPr>
              <a:t>Inglaterra</a:t>
            </a:r>
            <a:r>
              <a:rPr lang="en-US" sz="1600" dirty="0" smtClean="0">
                <a:solidFill>
                  <a:srgbClr val="000000"/>
                </a:solidFill>
              </a:rPr>
              <a:t>. Pp. 678-744.</a:t>
            </a:r>
          </a:p>
          <a:p>
            <a:pPr marL="360363" indent="-360363">
              <a:spcBef>
                <a:spcPts val="0"/>
              </a:spcBef>
              <a:buClrTx/>
              <a:buFont typeface="+mj-lt"/>
              <a:buAutoNum type="arabicPeriod" startAt="11"/>
            </a:pPr>
            <a:r>
              <a:rPr lang="en-US" sz="1600" dirty="0" err="1" smtClean="0">
                <a:solidFill>
                  <a:srgbClr val="000000"/>
                </a:solidFill>
              </a:rPr>
              <a:t>Romanowski</a:t>
            </a:r>
            <a:r>
              <a:rPr lang="en-US" sz="1600" dirty="0" smtClean="0">
                <a:solidFill>
                  <a:srgbClr val="000000"/>
                </a:solidFill>
              </a:rPr>
              <a:t> </a:t>
            </a:r>
            <a:r>
              <a:rPr lang="en-US" sz="1600" dirty="0">
                <a:solidFill>
                  <a:srgbClr val="000000"/>
                </a:solidFill>
              </a:rPr>
              <a:t>N. 2006. Sustainable Freshwater Aquacultures: The Complete Guide from Backyard to Investor. University of New South Wales Press. 160pp. ISBN-10: 9780868408354, ISBN-13: 978-</a:t>
            </a:r>
            <a:r>
              <a:rPr lang="en-US" sz="1600" dirty="0" smtClean="0">
                <a:solidFill>
                  <a:srgbClr val="000000"/>
                </a:solidFill>
              </a:rPr>
              <a:t>0868408354</a:t>
            </a:r>
            <a:endParaRPr lang="es-ES_tradnl" sz="1600" dirty="0">
              <a:solidFill>
                <a:srgbClr val="000000"/>
              </a:solidFill>
            </a:endParaRPr>
          </a:p>
          <a:p>
            <a:pPr marL="360363" indent="-360363">
              <a:spcBef>
                <a:spcPts val="0"/>
              </a:spcBef>
              <a:buClrTx/>
              <a:buFont typeface="+mj-lt"/>
              <a:buAutoNum type="arabicPeriod" startAt="11"/>
            </a:pPr>
            <a:r>
              <a:rPr lang="en-US" sz="1600" dirty="0">
                <a:solidFill>
                  <a:srgbClr val="000000"/>
                </a:solidFill>
              </a:rPr>
              <a:t>Stickney R. 2009. Aquaculture. CABI. 320 pp. ISBN-10: 1845935438 ISBN-13: 978-</a:t>
            </a:r>
            <a:r>
              <a:rPr lang="en-US" sz="1600" dirty="0" smtClean="0">
                <a:solidFill>
                  <a:srgbClr val="000000"/>
                </a:solidFill>
              </a:rPr>
              <a:t>1845935436</a:t>
            </a:r>
            <a:endParaRPr lang="es-ES_tradnl" sz="1600" dirty="0">
              <a:solidFill>
                <a:srgbClr val="000000"/>
              </a:solidFill>
            </a:endParaRPr>
          </a:p>
          <a:p>
            <a:pPr marL="360363" indent="-360363">
              <a:spcBef>
                <a:spcPts val="0"/>
              </a:spcBef>
              <a:buClrTx/>
              <a:buFont typeface="+mj-lt"/>
              <a:buAutoNum type="arabicPeriod" startAt="11"/>
            </a:pPr>
            <a:r>
              <a:rPr lang="en-US" sz="1600" dirty="0">
                <a:solidFill>
                  <a:srgbClr val="000000"/>
                </a:solidFill>
              </a:rPr>
              <a:t>Stickney. 2000. Encyclopedia of Aquaculture. WAS. USA 1060pp</a:t>
            </a:r>
            <a:r>
              <a:rPr lang="en-US" sz="1600" dirty="0" smtClean="0">
                <a:solidFill>
                  <a:srgbClr val="000000"/>
                </a:solidFill>
              </a:rPr>
              <a:t>.</a:t>
            </a:r>
            <a:endParaRPr lang="es-ES_tradnl" sz="1600" dirty="0">
              <a:solidFill>
                <a:srgbClr val="000000"/>
              </a:solidFill>
            </a:endParaRPr>
          </a:p>
          <a:p>
            <a:pPr marL="360363" indent="-360363">
              <a:spcBef>
                <a:spcPts val="0"/>
              </a:spcBef>
              <a:buClrTx/>
              <a:buFont typeface="+mj-lt"/>
              <a:buAutoNum type="arabicPeriod" startAt="11"/>
            </a:pPr>
            <a:r>
              <a:rPr lang="en-US" sz="1600" dirty="0">
                <a:solidFill>
                  <a:srgbClr val="000000"/>
                </a:solidFill>
              </a:rPr>
              <a:t>Timmons M., J. </a:t>
            </a:r>
            <a:r>
              <a:rPr lang="en-US" sz="1600" dirty="0" err="1">
                <a:solidFill>
                  <a:srgbClr val="000000"/>
                </a:solidFill>
              </a:rPr>
              <a:t>Ebeling</a:t>
            </a:r>
            <a:r>
              <a:rPr lang="en-US" sz="1600" dirty="0">
                <a:solidFill>
                  <a:srgbClr val="000000"/>
                </a:solidFill>
              </a:rPr>
              <a:t> y R. </a:t>
            </a:r>
            <a:r>
              <a:rPr lang="en-US" sz="1600" dirty="0" err="1">
                <a:solidFill>
                  <a:srgbClr val="000000"/>
                </a:solidFill>
              </a:rPr>
              <a:t>Piedrahita</a:t>
            </a:r>
            <a:r>
              <a:rPr lang="en-US" sz="1600" dirty="0">
                <a:solidFill>
                  <a:srgbClr val="000000"/>
                </a:solidFill>
              </a:rPr>
              <a:t>. 2009. </a:t>
            </a:r>
            <a:r>
              <a:rPr lang="en-US" sz="1600" dirty="0" err="1">
                <a:solidFill>
                  <a:srgbClr val="000000"/>
                </a:solidFill>
              </a:rPr>
              <a:t>Acuicultura</a:t>
            </a:r>
            <a:r>
              <a:rPr lang="en-US" sz="1600" dirty="0">
                <a:solidFill>
                  <a:srgbClr val="000000"/>
                </a:solidFill>
              </a:rPr>
              <a:t> en </a:t>
            </a:r>
            <a:r>
              <a:rPr lang="en-US" sz="1600" dirty="0" err="1">
                <a:solidFill>
                  <a:srgbClr val="000000"/>
                </a:solidFill>
              </a:rPr>
              <a:t>Sistemas</a:t>
            </a:r>
            <a:r>
              <a:rPr lang="en-US" sz="1600" dirty="0">
                <a:solidFill>
                  <a:srgbClr val="000000"/>
                </a:solidFill>
              </a:rPr>
              <a:t> de </a:t>
            </a:r>
            <a:r>
              <a:rPr lang="en-US" sz="1600" dirty="0" err="1">
                <a:solidFill>
                  <a:srgbClr val="000000"/>
                </a:solidFill>
              </a:rPr>
              <a:t>Recirculación</a:t>
            </a:r>
            <a:r>
              <a:rPr lang="en-US" sz="1600" dirty="0">
                <a:solidFill>
                  <a:srgbClr val="000000"/>
                </a:solidFill>
              </a:rPr>
              <a:t>. Cayuga Aqua Ventures. 959 pp. ISBN: 9780971264632</a:t>
            </a:r>
            <a:r>
              <a:rPr lang="en-US" sz="1600" dirty="0" smtClean="0">
                <a:solidFill>
                  <a:srgbClr val="000000"/>
                </a:solidFill>
              </a:rPr>
              <a:t>.</a:t>
            </a:r>
            <a:endParaRPr lang="es-ES_tradnl" sz="1600" dirty="0">
              <a:solidFill>
                <a:srgbClr val="000000"/>
              </a:solidFill>
            </a:endParaRPr>
          </a:p>
        </p:txBody>
      </p:sp>
    </p:spTree>
    <p:extLst>
      <p:ext uri="{BB962C8B-B14F-4D97-AF65-F5344CB8AC3E}">
        <p14:creationId xmlns:p14="http://schemas.microsoft.com/office/powerpoint/2010/main" val="137267793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b="1" i="1" dirty="0" smtClean="0"/>
              <a:t>Unidad 5. Ciclos de vida en cautiverio</a:t>
            </a:r>
            <a:endParaRPr lang="es-MX" dirty="0"/>
          </a:p>
        </p:txBody>
      </p:sp>
      <p:sp>
        <p:nvSpPr>
          <p:cNvPr id="3" name="2 Marcador de contenido"/>
          <p:cNvSpPr>
            <a:spLocks noGrp="1"/>
          </p:cNvSpPr>
          <p:nvPr>
            <p:ph idx="1"/>
          </p:nvPr>
        </p:nvSpPr>
        <p:spPr>
          <a:xfrm>
            <a:off x="1142976" y="1600200"/>
            <a:ext cx="7391424" cy="4419600"/>
          </a:xfrm>
        </p:spPr>
        <p:txBody>
          <a:bodyPr/>
          <a:lstStyle/>
          <a:p>
            <a:pPr>
              <a:buNone/>
            </a:pPr>
            <a:r>
              <a:rPr lang="es-ES" sz="2400" dirty="0" smtClean="0"/>
              <a:t>5.1. Reproducción</a:t>
            </a:r>
          </a:p>
          <a:p>
            <a:pPr>
              <a:buNone/>
            </a:pPr>
            <a:r>
              <a:rPr lang="es-ES" sz="2400" dirty="0" smtClean="0"/>
              <a:t>Peces.</a:t>
            </a:r>
          </a:p>
          <a:p>
            <a:pPr marL="457200" indent="-457200">
              <a:buFont typeface="+mj-lt"/>
              <a:buAutoNum type="arabicPeriod"/>
            </a:pPr>
            <a:r>
              <a:rPr lang="es-ES" sz="2400" dirty="0" smtClean="0"/>
              <a:t>Sexos diferenciados y separados</a:t>
            </a:r>
          </a:p>
          <a:p>
            <a:pPr marL="457200" indent="-457200">
              <a:buFont typeface="+mj-lt"/>
              <a:buAutoNum type="arabicPeriod"/>
            </a:pPr>
            <a:r>
              <a:rPr lang="es-ES" sz="2400" dirty="0" smtClean="0"/>
              <a:t>Gónadas localizadas generalmente en cavidades dorso laterales.</a:t>
            </a:r>
          </a:p>
          <a:p>
            <a:pPr marL="457200" indent="-457200">
              <a:buFont typeface="+mj-lt"/>
              <a:buAutoNum type="arabicPeriod"/>
            </a:pPr>
            <a:r>
              <a:rPr lang="es-ES" sz="2400" dirty="0" smtClean="0"/>
              <a:t>En medio silvestre la reproducción es detonada por eventos como:</a:t>
            </a:r>
          </a:p>
          <a:p>
            <a:pPr marL="857250" lvl="1" indent="-457200">
              <a:buFont typeface="+mj-lt"/>
              <a:buAutoNum type="arabicPeriod"/>
            </a:pPr>
            <a:r>
              <a:rPr lang="es-ES" sz="2000" dirty="0" smtClean="0"/>
              <a:t>Temperatura</a:t>
            </a:r>
          </a:p>
          <a:p>
            <a:pPr marL="857250" lvl="1" indent="-457200">
              <a:buFont typeface="+mj-lt"/>
              <a:buAutoNum type="arabicPeriod"/>
            </a:pPr>
            <a:r>
              <a:rPr lang="es-ES" sz="2000" dirty="0" smtClean="0"/>
              <a:t>Luz</a:t>
            </a:r>
          </a:p>
          <a:p>
            <a:pPr marL="857250" lvl="1" indent="-457200">
              <a:buFont typeface="+mj-lt"/>
              <a:buAutoNum type="arabicPeriod"/>
            </a:pPr>
            <a:r>
              <a:rPr lang="es-ES" sz="2000" dirty="0" smtClean="0"/>
              <a:t>Fotoperiodo</a:t>
            </a:r>
          </a:p>
          <a:p>
            <a:pPr marL="857250" lvl="1" indent="-457200">
              <a:buFont typeface="+mj-lt"/>
              <a:buAutoNum type="arabicPeriod"/>
            </a:pPr>
            <a:r>
              <a:rPr lang="es-ES" sz="2000" dirty="0" smtClean="0"/>
              <a:t>Salinidad</a:t>
            </a:r>
            <a:endParaRPr lang="es-MX" sz="2000" dirty="0" smtClean="0"/>
          </a:p>
          <a:p>
            <a:pPr>
              <a:buNone/>
            </a:pPr>
            <a:endParaRPr lang="es-ES_tradnl" sz="2000" dirty="0" smtClean="0"/>
          </a:p>
          <a:p>
            <a:pPr>
              <a:buNone/>
            </a:pPr>
            <a:endParaRPr lang="es-MX" sz="2000" dirty="0" smtClean="0"/>
          </a:p>
          <a:p>
            <a:endParaRPr lang="es-MX" sz="2000" dirty="0"/>
          </a:p>
        </p:txBody>
      </p:sp>
    </p:spTree>
    <p:extLst>
      <p:ext uri="{BB962C8B-B14F-4D97-AF65-F5344CB8AC3E}">
        <p14:creationId xmlns:p14="http://schemas.microsoft.com/office/powerpoint/2010/main" val="255022640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b="1" i="1" dirty="0" smtClean="0"/>
              <a:t>Unidad 5. Ciclos de vida en cautiverio</a:t>
            </a:r>
            <a:endParaRPr lang="es-MX" dirty="0"/>
          </a:p>
        </p:txBody>
      </p:sp>
      <p:sp>
        <p:nvSpPr>
          <p:cNvPr id="3" name="2 Marcador de contenido"/>
          <p:cNvSpPr>
            <a:spLocks noGrp="1"/>
          </p:cNvSpPr>
          <p:nvPr>
            <p:ph idx="1"/>
          </p:nvPr>
        </p:nvSpPr>
        <p:spPr>
          <a:xfrm>
            <a:off x="1142976" y="1600200"/>
            <a:ext cx="7391424" cy="4419600"/>
          </a:xfrm>
        </p:spPr>
        <p:txBody>
          <a:bodyPr/>
          <a:lstStyle/>
          <a:p>
            <a:pPr>
              <a:buNone/>
            </a:pPr>
            <a:r>
              <a:rPr lang="es-ES" sz="2400" dirty="0" smtClean="0"/>
              <a:t>5.1. Reproducción</a:t>
            </a:r>
          </a:p>
          <a:p>
            <a:pPr>
              <a:buNone/>
            </a:pPr>
            <a:r>
              <a:rPr lang="es-ES" sz="2400" dirty="0" smtClean="0"/>
              <a:t>Peces.</a:t>
            </a:r>
          </a:p>
          <a:p>
            <a:pPr>
              <a:buNone/>
            </a:pPr>
            <a:r>
              <a:rPr lang="es-ES_tradnl" sz="2000" dirty="0" smtClean="0"/>
              <a:t>Cambios hormonales (pituitaria) que:</a:t>
            </a:r>
          </a:p>
          <a:p>
            <a:pPr marL="457200" indent="-457200">
              <a:buFont typeface="+mj-lt"/>
              <a:buAutoNum type="alphaLcParenR"/>
            </a:pPr>
            <a:r>
              <a:rPr lang="es-ES_tradnl" sz="2000" dirty="0" smtClean="0"/>
              <a:t>Controla la liberación de gonadotrofina con hormona  liberadora de gonadotrofina (</a:t>
            </a:r>
            <a:r>
              <a:rPr lang="es-ES_tradnl" sz="2000" dirty="0" err="1" smtClean="0"/>
              <a:t>GnRH</a:t>
            </a:r>
            <a:r>
              <a:rPr lang="es-ES_tradnl" sz="2000" dirty="0" smtClean="0"/>
              <a:t>)</a:t>
            </a:r>
          </a:p>
          <a:p>
            <a:pPr marL="457200" indent="-457200">
              <a:buFont typeface="+mj-lt"/>
              <a:buAutoNum type="alphaLcParenR"/>
            </a:pPr>
            <a:endParaRPr lang="es-ES_tradnl" sz="2000" dirty="0" smtClean="0"/>
          </a:p>
          <a:p>
            <a:pPr marL="457200" indent="-457200">
              <a:buFont typeface="+mj-lt"/>
              <a:buAutoNum type="alphaLcParenR"/>
            </a:pPr>
            <a:r>
              <a:rPr lang="es-ES_tradnl" sz="2000" dirty="0" smtClean="0"/>
              <a:t>Inhibidores de gonadotrofina (</a:t>
            </a:r>
            <a:r>
              <a:rPr lang="es-ES_tradnl" sz="2000" dirty="0" err="1" smtClean="0"/>
              <a:t>GnRIF</a:t>
            </a:r>
            <a:r>
              <a:rPr lang="es-ES_tradnl" sz="2000" dirty="0" smtClean="0"/>
              <a:t>)</a:t>
            </a:r>
          </a:p>
          <a:p>
            <a:pPr marL="457200" indent="-457200">
              <a:buFont typeface="+mj-lt"/>
              <a:buAutoNum type="alphaLcParenR"/>
            </a:pPr>
            <a:endParaRPr lang="es-ES_tradnl" sz="2000" dirty="0" smtClean="0"/>
          </a:p>
          <a:p>
            <a:pPr marL="457200" indent="-457200">
              <a:buFont typeface="+mj-lt"/>
              <a:buAutoNum type="alphaLcParenR"/>
            </a:pPr>
            <a:r>
              <a:rPr lang="es-ES_tradnl" sz="2000" dirty="0" smtClean="0"/>
              <a:t>Regula la liberación de esteroides gonadales de la pituitaria, que están compuestos de </a:t>
            </a:r>
            <a:r>
              <a:rPr lang="es-ES_tradnl" sz="2000" dirty="0" err="1" smtClean="0"/>
              <a:t>GtHI</a:t>
            </a:r>
            <a:r>
              <a:rPr lang="es-ES_tradnl" sz="2000" dirty="0" smtClean="0"/>
              <a:t> hormona estimulante del folículo, y </a:t>
            </a:r>
            <a:r>
              <a:rPr lang="es-ES_tradnl" sz="2000" dirty="0" err="1" smtClean="0"/>
              <a:t>GtHII</a:t>
            </a:r>
            <a:r>
              <a:rPr lang="es-ES_tradnl" sz="2000" dirty="0" smtClean="0"/>
              <a:t>  hormona </a:t>
            </a:r>
            <a:r>
              <a:rPr lang="es-ES_tradnl" sz="2000" dirty="0" err="1" smtClean="0"/>
              <a:t>LH</a:t>
            </a:r>
            <a:r>
              <a:rPr lang="es-ES_tradnl" sz="2000" dirty="0" smtClean="0"/>
              <a:t>.</a:t>
            </a:r>
          </a:p>
          <a:p>
            <a:pPr>
              <a:buNone/>
            </a:pPr>
            <a:endParaRPr lang="es-MX" sz="2000" dirty="0" smtClean="0"/>
          </a:p>
          <a:p>
            <a:endParaRPr lang="es-MX" sz="2000" dirty="0"/>
          </a:p>
        </p:txBody>
      </p:sp>
    </p:spTree>
    <p:extLst>
      <p:ext uri="{BB962C8B-B14F-4D97-AF65-F5344CB8AC3E}">
        <p14:creationId xmlns:p14="http://schemas.microsoft.com/office/powerpoint/2010/main" val="95970131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b="1" i="1" dirty="0" smtClean="0"/>
              <a:t>Unidad 5. Ciclos de vida en cautiverio</a:t>
            </a:r>
            <a:endParaRPr lang="es-MX" dirty="0"/>
          </a:p>
        </p:txBody>
      </p:sp>
      <p:sp>
        <p:nvSpPr>
          <p:cNvPr id="3" name="2 Marcador de contenido"/>
          <p:cNvSpPr>
            <a:spLocks noGrp="1"/>
          </p:cNvSpPr>
          <p:nvPr>
            <p:ph idx="1"/>
          </p:nvPr>
        </p:nvSpPr>
        <p:spPr>
          <a:xfrm>
            <a:off x="1142976" y="1600200"/>
            <a:ext cx="7391424" cy="4419600"/>
          </a:xfrm>
        </p:spPr>
        <p:txBody>
          <a:bodyPr/>
          <a:lstStyle/>
          <a:p>
            <a:pPr>
              <a:buNone/>
            </a:pPr>
            <a:r>
              <a:rPr lang="es-ES" sz="2400" dirty="0" smtClean="0"/>
              <a:t>5.1. Reproducción</a:t>
            </a:r>
          </a:p>
          <a:p>
            <a:pPr>
              <a:buNone/>
            </a:pPr>
            <a:r>
              <a:rPr lang="es-ES" sz="2400" dirty="0" smtClean="0"/>
              <a:t>Peces.</a:t>
            </a:r>
          </a:p>
          <a:p>
            <a:pPr>
              <a:buNone/>
            </a:pPr>
            <a:endParaRPr lang="es-ES_tradnl" sz="2000" dirty="0" smtClean="0"/>
          </a:p>
          <a:p>
            <a:pPr marL="0" indent="0">
              <a:buNone/>
            </a:pPr>
            <a:r>
              <a:rPr lang="es-ES_tradnl" sz="2000" dirty="0" smtClean="0"/>
              <a:t>La manipulación de los detonadores y el proceso hormonal permite llevar a cabo la reproducción de la siguiente manera:</a:t>
            </a:r>
            <a:endParaRPr lang="es-MX" sz="2000" dirty="0" smtClean="0"/>
          </a:p>
          <a:p>
            <a:pPr>
              <a:buNone/>
            </a:pPr>
            <a:endParaRPr lang="es-ES_tradnl" sz="2000" dirty="0" smtClean="0"/>
          </a:p>
          <a:p>
            <a:r>
              <a:rPr lang="es-ES_tradnl" sz="2000" dirty="0" smtClean="0"/>
              <a:t>Manipulación hormonal</a:t>
            </a:r>
            <a:endParaRPr lang="es-MX" sz="2000" dirty="0"/>
          </a:p>
        </p:txBody>
      </p:sp>
      <p:pic>
        <p:nvPicPr>
          <p:cNvPr id="147458" name="Picture 2"/>
          <p:cNvPicPr>
            <a:picLocks noChangeAspect="1" noChangeArrowheads="1"/>
          </p:cNvPicPr>
          <p:nvPr/>
        </p:nvPicPr>
        <p:blipFill>
          <a:blip r:embed="rId2"/>
          <a:srcRect/>
          <a:stretch>
            <a:fillRect/>
          </a:stretch>
        </p:blipFill>
        <p:spPr bwMode="auto">
          <a:xfrm>
            <a:off x="5000628" y="3786190"/>
            <a:ext cx="3333750" cy="2276475"/>
          </a:xfrm>
          <a:prstGeom prst="rect">
            <a:avLst/>
          </a:prstGeom>
          <a:noFill/>
          <a:ln w="9525">
            <a:noFill/>
            <a:miter lim="800000"/>
            <a:headEnd/>
            <a:tailEnd/>
          </a:ln>
          <a:effectLst/>
        </p:spPr>
      </p:pic>
    </p:spTree>
    <p:extLst>
      <p:ext uri="{BB962C8B-B14F-4D97-AF65-F5344CB8AC3E}">
        <p14:creationId xmlns:p14="http://schemas.microsoft.com/office/powerpoint/2010/main" val="238977961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b="1" i="1" dirty="0" smtClean="0"/>
              <a:t>Unidad 5. Ciclos de vida en cautiverio</a:t>
            </a:r>
            <a:endParaRPr lang="es-MX" dirty="0"/>
          </a:p>
        </p:txBody>
      </p:sp>
      <p:sp>
        <p:nvSpPr>
          <p:cNvPr id="3" name="2 Marcador de contenido"/>
          <p:cNvSpPr>
            <a:spLocks noGrp="1"/>
          </p:cNvSpPr>
          <p:nvPr>
            <p:ph idx="1"/>
          </p:nvPr>
        </p:nvSpPr>
        <p:spPr>
          <a:xfrm>
            <a:off x="1142976" y="1600200"/>
            <a:ext cx="7391424" cy="4419600"/>
          </a:xfrm>
        </p:spPr>
        <p:txBody>
          <a:bodyPr/>
          <a:lstStyle/>
          <a:p>
            <a:pPr>
              <a:buNone/>
            </a:pPr>
            <a:r>
              <a:rPr lang="es-ES" sz="2400" dirty="0" smtClean="0"/>
              <a:t>5.1. Reproducción</a:t>
            </a:r>
          </a:p>
          <a:p>
            <a:pPr>
              <a:buNone/>
            </a:pPr>
            <a:r>
              <a:rPr lang="es-ES" sz="2400" dirty="0" smtClean="0"/>
              <a:t>Peces.</a:t>
            </a:r>
          </a:p>
          <a:p>
            <a:pPr marL="0" indent="0">
              <a:buNone/>
            </a:pPr>
            <a:r>
              <a:rPr lang="es-ES_tradnl" sz="2000" dirty="0" smtClean="0"/>
              <a:t>La manipulación de los detonadores y el proceso hormonal permite llevar a cabo la reproducción de la siguiente manera:</a:t>
            </a:r>
            <a:endParaRPr lang="es-MX" sz="2000" dirty="0" smtClean="0"/>
          </a:p>
          <a:p>
            <a:endParaRPr lang="es-ES_tradnl" sz="2000" dirty="0" smtClean="0"/>
          </a:p>
          <a:p>
            <a:r>
              <a:rPr lang="es-ES_tradnl" sz="2000" dirty="0" smtClean="0"/>
              <a:t>Manipulación hormonal</a:t>
            </a:r>
            <a:endParaRPr lang="es-MX" sz="2000" dirty="0"/>
          </a:p>
        </p:txBody>
      </p:sp>
      <p:pic>
        <p:nvPicPr>
          <p:cNvPr id="147459" name="Picture 3"/>
          <p:cNvPicPr>
            <a:picLocks noChangeAspect="1" noChangeArrowheads="1"/>
          </p:cNvPicPr>
          <p:nvPr/>
        </p:nvPicPr>
        <p:blipFill>
          <a:blip r:embed="rId2"/>
          <a:srcRect/>
          <a:stretch>
            <a:fillRect/>
          </a:stretch>
        </p:blipFill>
        <p:spPr bwMode="auto">
          <a:xfrm>
            <a:off x="5643570" y="3143248"/>
            <a:ext cx="2388124" cy="3548070"/>
          </a:xfrm>
          <a:prstGeom prst="rect">
            <a:avLst/>
          </a:prstGeom>
          <a:noFill/>
          <a:ln w="9525">
            <a:noFill/>
            <a:miter lim="800000"/>
            <a:headEnd/>
            <a:tailEnd/>
          </a:ln>
          <a:effectLst/>
        </p:spPr>
      </p:pic>
    </p:spTree>
    <p:extLst>
      <p:ext uri="{BB962C8B-B14F-4D97-AF65-F5344CB8AC3E}">
        <p14:creationId xmlns:p14="http://schemas.microsoft.com/office/powerpoint/2010/main" val="155114392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419</TotalTime>
  <Words>2118</Words>
  <Application>Microsoft Macintosh PowerPoint</Application>
  <PresentationFormat>Presentación en pantalla (4:3)</PresentationFormat>
  <Paragraphs>343</Paragraphs>
  <Slides>50</Slides>
  <Notes>0</Notes>
  <HiddenSlides>0</HiddenSlides>
  <MMClips>0</MMClips>
  <ScaleCrop>false</ScaleCrop>
  <HeadingPairs>
    <vt:vector size="4" baseType="variant">
      <vt:variant>
        <vt:lpstr>Tema</vt:lpstr>
      </vt:variant>
      <vt:variant>
        <vt:i4>1</vt:i4>
      </vt:variant>
      <vt:variant>
        <vt:lpstr>Títulos de diapositiva</vt:lpstr>
      </vt:variant>
      <vt:variant>
        <vt:i4>50</vt:i4>
      </vt:variant>
    </vt:vector>
  </HeadingPairs>
  <TitlesOfParts>
    <vt:vector size="51" baseType="lpstr">
      <vt:lpstr>Tema de Office</vt:lpstr>
      <vt:lpstr>Acuicultura</vt:lpstr>
      <vt:lpstr>ACUICULTURA “Ciclos de vida”</vt:lpstr>
      <vt:lpstr>Guía para su uso</vt:lpstr>
      <vt:lpstr>Índice</vt:lpstr>
      <vt:lpstr>Unidad 5. Ciclos de vida en cautiverio</vt:lpstr>
      <vt:lpstr>Unidad 5. Ciclos de vida en cautiverio</vt:lpstr>
      <vt:lpstr>Unidad 5. Ciclos de vida en cautiverio</vt:lpstr>
      <vt:lpstr>Unidad 5. Ciclos de vida en cautiverio</vt:lpstr>
      <vt:lpstr>Unidad 5. Ciclos de vida en cautiverio</vt:lpstr>
      <vt:lpstr>Unidad 5. Ciclos de vida en cautiverio</vt:lpstr>
      <vt:lpstr>Unidad 5. Ciclos de vida en cautiverio</vt:lpstr>
      <vt:lpstr>Unidad 5. Ciclos de vida en cautiverio</vt:lpstr>
      <vt:lpstr>Ciclo de vida</vt:lpstr>
      <vt:lpstr>Ciclo de vida en cautiverio</vt:lpstr>
      <vt:lpstr>Unidad 5. Ciclos de vida en cautiverio</vt:lpstr>
      <vt:lpstr>Unidad 5. Ciclos de vida en cautiverio</vt:lpstr>
      <vt:lpstr>Unidad 5. Ciclos de vida en cautiverio</vt:lpstr>
      <vt:lpstr>Unidad 5. Ciclos de vida en cautiverio</vt:lpstr>
      <vt:lpstr>Unidad 5. Ciclos de vida en cautiverio</vt:lpstr>
      <vt:lpstr>Unidad 5. Ciclos de vida en cautiverio</vt:lpstr>
      <vt:lpstr>Unidad 5. Ciclos de vida en cautiverio</vt:lpstr>
      <vt:lpstr>Unidad 5. Ciclos de vida en cautiverio</vt:lpstr>
      <vt:lpstr>Unidad 5. Ciclos de vida en cautiverio</vt:lpstr>
      <vt:lpstr>Unidad 5. Ciclos de vida en cautiverio</vt:lpstr>
      <vt:lpstr>Unidad 5. Ciclos de vida en cautiverio</vt:lpstr>
      <vt:lpstr>Unidad 5. Ciclos de vida en cautiverio</vt:lpstr>
      <vt:lpstr>Unidad 5. Ciclos de vida en cautiverio</vt:lpstr>
      <vt:lpstr>Unidad 5. Ciclos de vida en cautiverio</vt:lpstr>
      <vt:lpstr>Unidad 5. Ciclos de vida en cautiverio</vt:lpstr>
      <vt:lpstr>Engorda</vt:lpstr>
      <vt:lpstr>Unidad 5. Ciclos de vida en cautiverio</vt:lpstr>
      <vt:lpstr>Unidad 5. Ciclos de vida en cautiverio</vt:lpstr>
      <vt:lpstr>Unidad 5. Ciclos de vida en cautiverio</vt:lpstr>
      <vt:lpstr>Unidad 5. Ciclos de vida en cautiverio</vt:lpstr>
      <vt:lpstr>Unidad 5. Ciclos de vida en cautiverio</vt:lpstr>
      <vt:lpstr>Unidad 5. Ciclos de vida en cautiverio</vt:lpstr>
      <vt:lpstr>Factores abióticos que afectan el crecimiento</vt:lpstr>
      <vt:lpstr>Factores abióticos que afectan el crecimiento</vt:lpstr>
      <vt:lpstr>Factores abióticos que afectan el crecimiento</vt:lpstr>
      <vt:lpstr>Factores abióticos que afectan el crecimiento</vt:lpstr>
      <vt:lpstr>Factores bióticos que afectan el crecimiento</vt:lpstr>
      <vt:lpstr>Factores bióticos que afectan el crecimiento</vt:lpstr>
      <vt:lpstr>Factores bióticos que afectan el crecimiento</vt:lpstr>
      <vt:lpstr>Unidad 5. Ciclos de vida en cautiverio</vt:lpstr>
      <vt:lpstr>Cosecha</vt:lpstr>
      <vt:lpstr>Cosecha</vt:lpstr>
      <vt:lpstr>Cosecha</vt:lpstr>
      <vt:lpstr>Cosecha</vt:lpstr>
      <vt:lpstr>Referencias</vt:lpstr>
      <vt:lpstr>Referencias</vt:lpstr>
    </vt:vector>
  </TitlesOfParts>
  <Company>Familia Gallego Lopez</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ACUICULTURA “Ciclos de vida en Cautiverio”</dc:title>
  <dc:creator>Ivan Gallego Alarcon</dc:creator>
  <cp:lastModifiedBy>IVAN GALLEGO ALARCON</cp:lastModifiedBy>
  <cp:revision>26</cp:revision>
  <dcterms:created xsi:type="dcterms:W3CDTF">2015-09-26T21:58:16Z</dcterms:created>
  <dcterms:modified xsi:type="dcterms:W3CDTF">2015-09-30T00:45:18Z</dcterms:modified>
</cp:coreProperties>
</file>