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7" r:id="rId1"/>
  </p:sldMasterIdLst>
  <p:sldIdLst>
    <p:sldId id="295" r:id="rId2"/>
    <p:sldId id="296" r:id="rId3"/>
    <p:sldId id="298" r:id="rId4"/>
    <p:sldId id="299" r:id="rId5"/>
    <p:sldId id="300" r:id="rId6"/>
    <p:sldId id="301" r:id="rId7"/>
    <p:sldId id="279" r:id="rId8"/>
    <p:sldId id="257" r:id="rId9"/>
    <p:sldId id="266" r:id="rId10"/>
    <p:sldId id="280" r:id="rId11"/>
    <p:sldId id="276" r:id="rId12"/>
    <p:sldId id="267" r:id="rId13"/>
    <p:sldId id="274" r:id="rId14"/>
    <p:sldId id="272" r:id="rId15"/>
    <p:sldId id="277" r:id="rId16"/>
    <p:sldId id="275" r:id="rId17"/>
    <p:sldId id="283" r:id="rId18"/>
    <p:sldId id="273" r:id="rId19"/>
    <p:sldId id="303" r:id="rId20"/>
    <p:sldId id="268" r:id="rId21"/>
    <p:sldId id="285" r:id="rId22"/>
    <p:sldId id="271" r:id="rId23"/>
    <p:sldId id="287" r:id="rId24"/>
    <p:sldId id="302" r:id="rId25"/>
    <p:sldId id="269" r:id="rId26"/>
    <p:sldId id="263" r:id="rId27"/>
    <p:sldId id="294" r:id="rId28"/>
    <p:sldId id="264" r:id="rId29"/>
    <p:sldId id="290" r:id="rId30"/>
    <p:sldId id="291" r:id="rId31"/>
    <p:sldId id="265" r:id="rId32"/>
    <p:sldId id="289" r:id="rId33"/>
    <p:sldId id="288" r:id="rId34"/>
    <p:sldId id="293" r:id="rId35"/>
    <p:sldId id="278" r:id="rId36"/>
    <p:sldId id="286" r:id="rId37"/>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EDA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9" autoAdjust="0"/>
    <p:restoredTop sz="86410" autoAdjust="0"/>
  </p:normalViewPr>
  <p:slideViewPr>
    <p:cSldViewPr snapToGrid="0" snapToObjects="1">
      <p:cViewPr>
        <p:scale>
          <a:sx n="85" d="100"/>
          <a:sy n="85" d="100"/>
        </p:scale>
        <p:origin x="-89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rawing1.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725B2A-2F64-2448-A4D8-4F987E9A9DCE}" type="doc">
      <dgm:prSet loTypeId="urn:microsoft.com/office/officeart/2005/8/layout/cycle2" loCatId="" qsTypeId="urn:microsoft.com/office/officeart/2005/8/quickstyle/3D2" qsCatId="3D" csTypeId="urn:microsoft.com/office/officeart/2005/8/colors/colorful1#2" csCatId="colorful" phldr="1"/>
      <dgm:spPr/>
      <dgm:t>
        <a:bodyPr/>
        <a:lstStyle/>
        <a:p>
          <a:endParaRPr lang="es-MX"/>
        </a:p>
      </dgm:t>
    </dgm:pt>
    <dgm:pt modelId="{204E683C-A710-4141-B2C7-2EFF547FBFCD}">
      <dgm:prSet phldrT="[Texto]" custT="1"/>
      <dgm:spPr/>
      <dgm:t>
        <a:bodyPr/>
        <a:lstStyle/>
        <a:p>
          <a:r>
            <a:rPr lang="es-MX" sz="2400" b="1" dirty="0" smtClean="0"/>
            <a:t>Glaucofitas</a:t>
          </a:r>
          <a:endParaRPr lang="es-MX" sz="2400" b="1" dirty="0"/>
        </a:p>
      </dgm:t>
    </dgm:pt>
    <dgm:pt modelId="{F4FF90BD-CCFF-E640-9FFB-FE60991AAC52}" type="parTrans" cxnId="{4F532698-0CA6-0442-B4EF-E8CC2F0FED49}">
      <dgm:prSet/>
      <dgm:spPr/>
      <dgm:t>
        <a:bodyPr/>
        <a:lstStyle/>
        <a:p>
          <a:endParaRPr lang="es-MX"/>
        </a:p>
      </dgm:t>
    </dgm:pt>
    <dgm:pt modelId="{63862FC7-5840-2741-AFFC-9597DF916928}" type="sibTrans" cxnId="{4F532698-0CA6-0442-B4EF-E8CC2F0FED49}">
      <dgm:prSet/>
      <dgm:spPr/>
      <dgm:t>
        <a:bodyPr/>
        <a:lstStyle/>
        <a:p>
          <a:endParaRPr lang="es-MX"/>
        </a:p>
      </dgm:t>
    </dgm:pt>
    <dgm:pt modelId="{2B4EEA37-6502-A742-8D46-3A45FFC060DE}">
      <dgm:prSet phldrT="[Texto]" custT="1"/>
      <dgm:spPr/>
      <dgm:t>
        <a:bodyPr/>
        <a:lstStyle/>
        <a:p>
          <a:r>
            <a:rPr lang="es-MX" sz="2000" dirty="0" smtClean="0"/>
            <a:t>Estructura</a:t>
          </a:r>
          <a:endParaRPr lang="es-MX" sz="2000" dirty="0"/>
        </a:p>
      </dgm:t>
    </dgm:pt>
    <dgm:pt modelId="{C93F7265-142B-C447-BA89-190DBE339D3C}" type="parTrans" cxnId="{5AE75671-CC37-D143-B655-5FD150978DB9}">
      <dgm:prSet/>
      <dgm:spPr/>
      <dgm:t>
        <a:bodyPr/>
        <a:lstStyle/>
        <a:p>
          <a:endParaRPr lang="es-MX"/>
        </a:p>
      </dgm:t>
    </dgm:pt>
    <dgm:pt modelId="{8D6CFB8E-1426-9D46-82B7-60DCB550CB3F}" type="sibTrans" cxnId="{5AE75671-CC37-D143-B655-5FD150978DB9}">
      <dgm:prSet/>
      <dgm:spPr/>
      <dgm:t>
        <a:bodyPr/>
        <a:lstStyle/>
        <a:p>
          <a:endParaRPr lang="es-MX"/>
        </a:p>
      </dgm:t>
    </dgm:pt>
    <dgm:pt modelId="{63E2D4AC-EB60-4042-87B8-E9D6B33AF2A5}">
      <dgm:prSet phldrT="[Texto]" custT="1"/>
      <dgm:spPr/>
      <dgm:t>
        <a:bodyPr/>
        <a:lstStyle/>
        <a:p>
          <a:r>
            <a:rPr lang="es-MX" sz="2000" dirty="0" smtClean="0"/>
            <a:t>Diversidad</a:t>
          </a:r>
          <a:endParaRPr lang="es-MX" sz="2000" dirty="0"/>
        </a:p>
      </dgm:t>
    </dgm:pt>
    <dgm:pt modelId="{179B2573-6B7E-6D46-B812-72EAF93B7F7B}" type="parTrans" cxnId="{3722E76D-EC55-D645-9A9E-F708132C4F43}">
      <dgm:prSet/>
      <dgm:spPr/>
      <dgm:t>
        <a:bodyPr/>
        <a:lstStyle/>
        <a:p>
          <a:endParaRPr lang="es-MX"/>
        </a:p>
      </dgm:t>
    </dgm:pt>
    <dgm:pt modelId="{2ED846F9-328D-5748-8364-AA16071AB774}" type="sibTrans" cxnId="{3722E76D-EC55-D645-9A9E-F708132C4F43}">
      <dgm:prSet/>
      <dgm:spPr/>
      <dgm:t>
        <a:bodyPr/>
        <a:lstStyle/>
        <a:p>
          <a:endParaRPr lang="es-MX"/>
        </a:p>
      </dgm:t>
    </dgm:pt>
    <dgm:pt modelId="{9013C158-3C18-074C-8B20-FB116D020D9B}">
      <dgm:prSet custT="1"/>
      <dgm:spPr/>
      <dgm:t>
        <a:bodyPr/>
        <a:lstStyle/>
        <a:p>
          <a:r>
            <a:rPr lang="es-MX" sz="2000" dirty="0" smtClean="0"/>
            <a:t>Niveles de organización</a:t>
          </a:r>
          <a:endParaRPr lang="es-MX" sz="2000" dirty="0"/>
        </a:p>
      </dgm:t>
    </dgm:pt>
    <dgm:pt modelId="{6D83081B-1D8A-4746-BF21-40DAA1B01C77}" type="parTrans" cxnId="{DAB07894-CC8C-074A-AE06-EC11DE56600C}">
      <dgm:prSet/>
      <dgm:spPr/>
      <dgm:t>
        <a:bodyPr/>
        <a:lstStyle/>
        <a:p>
          <a:endParaRPr lang="es-MX"/>
        </a:p>
      </dgm:t>
    </dgm:pt>
    <dgm:pt modelId="{21D3F5B3-CA2D-A34F-AB01-916AEC6060FE}" type="sibTrans" cxnId="{DAB07894-CC8C-074A-AE06-EC11DE56600C}">
      <dgm:prSet/>
      <dgm:spPr/>
      <dgm:t>
        <a:bodyPr/>
        <a:lstStyle/>
        <a:p>
          <a:endParaRPr lang="es-MX"/>
        </a:p>
      </dgm:t>
    </dgm:pt>
    <dgm:pt modelId="{FA2ED056-ECC2-2145-A1BC-DC72918158B6}">
      <dgm:prSet custT="1"/>
      <dgm:spPr/>
      <dgm:t>
        <a:bodyPr/>
        <a:lstStyle/>
        <a:p>
          <a:r>
            <a:rPr lang="es-MX" sz="2000" dirty="0" smtClean="0"/>
            <a:t>Reproducción </a:t>
          </a:r>
          <a:endParaRPr lang="es-MX" sz="2000" dirty="0"/>
        </a:p>
      </dgm:t>
    </dgm:pt>
    <dgm:pt modelId="{27BE7150-8867-4C44-BB49-255EEB98F886}" type="parTrans" cxnId="{47928C45-16EF-5141-B437-41D92B22C7B4}">
      <dgm:prSet/>
      <dgm:spPr/>
      <dgm:t>
        <a:bodyPr/>
        <a:lstStyle/>
        <a:p>
          <a:endParaRPr lang="es-MX"/>
        </a:p>
      </dgm:t>
    </dgm:pt>
    <dgm:pt modelId="{BF596D29-667F-F04D-995B-E0729C139CC6}" type="sibTrans" cxnId="{47928C45-16EF-5141-B437-41D92B22C7B4}">
      <dgm:prSet/>
      <dgm:spPr/>
      <dgm:t>
        <a:bodyPr/>
        <a:lstStyle/>
        <a:p>
          <a:endParaRPr lang="es-MX"/>
        </a:p>
      </dgm:t>
    </dgm:pt>
    <dgm:pt modelId="{CB7CE554-52F3-3A4D-ACA6-2CA5D561A529}">
      <dgm:prSet custT="1"/>
      <dgm:spPr/>
      <dgm:t>
        <a:bodyPr/>
        <a:lstStyle/>
        <a:p>
          <a:r>
            <a:rPr lang="es-MX" sz="2000" dirty="0" smtClean="0"/>
            <a:t>Ecología</a:t>
          </a:r>
          <a:endParaRPr lang="es-MX" sz="2000" dirty="0"/>
        </a:p>
      </dgm:t>
    </dgm:pt>
    <dgm:pt modelId="{85C48705-382E-614D-AE54-8892D4189350}" type="parTrans" cxnId="{9932E85D-1B1A-3649-95D1-8E3165224732}">
      <dgm:prSet/>
      <dgm:spPr/>
      <dgm:t>
        <a:bodyPr/>
        <a:lstStyle/>
        <a:p>
          <a:endParaRPr lang="es-MX"/>
        </a:p>
      </dgm:t>
    </dgm:pt>
    <dgm:pt modelId="{D068CD43-1AC9-0744-ADA3-DF444FE638DC}" type="sibTrans" cxnId="{9932E85D-1B1A-3649-95D1-8E3165224732}">
      <dgm:prSet/>
      <dgm:spPr/>
      <dgm:t>
        <a:bodyPr/>
        <a:lstStyle/>
        <a:p>
          <a:endParaRPr lang="es-MX"/>
        </a:p>
      </dgm:t>
    </dgm:pt>
    <dgm:pt modelId="{D6484079-0104-B648-AD25-BF61C6C0987A}">
      <dgm:prSet custT="1"/>
      <dgm:spPr/>
      <dgm:t>
        <a:bodyPr/>
        <a:lstStyle/>
        <a:p>
          <a:r>
            <a:rPr lang="es-MX" sz="2000" dirty="0" smtClean="0"/>
            <a:t>Origen </a:t>
          </a:r>
          <a:endParaRPr lang="es-MX" sz="2000" dirty="0"/>
        </a:p>
      </dgm:t>
    </dgm:pt>
    <dgm:pt modelId="{CDF266F1-61D0-4140-8308-2B50C3D2544F}" type="parTrans" cxnId="{AEEB60FF-BACA-9342-AB70-A408811407D8}">
      <dgm:prSet/>
      <dgm:spPr/>
      <dgm:t>
        <a:bodyPr/>
        <a:lstStyle/>
        <a:p>
          <a:endParaRPr lang="es-MX"/>
        </a:p>
      </dgm:t>
    </dgm:pt>
    <dgm:pt modelId="{19A10DBD-3906-E644-85C9-ECC88ABAAE12}" type="sibTrans" cxnId="{AEEB60FF-BACA-9342-AB70-A408811407D8}">
      <dgm:prSet/>
      <dgm:spPr/>
      <dgm:t>
        <a:bodyPr/>
        <a:lstStyle/>
        <a:p>
          <a:endParaRPr lang="es-MX"/>
        </a:p>
      </dgm:t>
    </dgm:pt>
    <dgm:pt modelId="{7D385607-D153-A044-8FEC-35A121A56BFA}" type="pres">
      <dgm:prSet presAssocID="{AE725B2A-2F64-2448-A4D8-4F987E9A9DCE}" presName="cycle" presStyleCnt="0">
        <dgm:presLayoutVars>
          <dgm:dir/>
          <dgm:resizeHandles val="exact"/>
        </dgm:presLayoutVars>
      </dgm:prSet>
      <dgm:spPr/>
      <dgm:t>
        <a:bodyPr/>
        <a:lstStyle/>
        <a:p>
          <a:endParaRPr lang="es-MX"/>
        </a:p>
      </dgm:t>
    </dgm:pt>
    <dgm:pt modelId="{30B0B417-2324-A443-8002-13D6306C4952}" type="pres">
      <dgm:prSet presAssocID="{204E683C-A710-4141-B2C7-2EFF547FBFCD}" presName="node" presStyleLbl="node1" presStyleIdx="0" presStyleCnt="7" custScaleX="205293" custScaleY="223309" custRadScaleRad="16668" custRadScaleInc="-1">
        <dgm:presLayoutVars>
          <dgm:bulletEnabled val="1"/>
        </dgm:presLayoutVars>
      </dgm:prSet>
      <dgm:spPr/>
      <dgm:t>
        <a:bodyPr/>
        <a:lstStyle/>
        <a:p>
          <a:endParaRPr lang="es-MX"/>
        </a:p>
      </dgm:t>
    </dgm:pt>
    <dgm:pt modelId="{A2FAD46D-68E5-4E40-AF45-20C6CB277AC8}" type="pres">
      <dgm:prSet presAssocID="{63862FC7-5840-2741-AFFC-9597DF916928}" presName="sibTrans" presStyleLbl="sibTrans2D1" presStyleIdx="0" presStyleCnt="7" custLinFactX="252095" custLinFactY="79888" custLinFactNeighborX="300000" custLinFactNeighborY="100000"/>
      <dgm:spPr/>
      <dgm:t>
        <a:bodyPr/>
        <a:lstStyle/>
        <a:p>
          <a:endParaRPr lang="es-MX"/>
        </a:p>
      </dgm:t>
    </dgm:pt>
    <dgm:pt modelId="{B1E11C62-19C2-774B-9A36-DE96112F6903}" type="pres">
      <dgm:prSet presAssocID="{63862FC7-5840-2741-AFFC-9597DF916928}" presName="connectorText" presStyleLbl="sibTrans2D1" presStyleIdx="0" presStyleCnt="7"/>
      <dgm:spPr/>
      <dgm:t>
        <a:bodyPr/>
        <a:lstStyle/>
        <a:p>
          <a:endParaRPr lang="es-MX"/>
        </a:p>
      </dgm:t>
    </dgm:pt>
    <dgm:pt modelId="{6988D9B3-B156-7544-8304-8EC727146ADE}" type="pres">
      <dgm:prSet presAssocID="{2B4EEA37-6502-A742-8D46-3A45FFC060DE}" presName="node" presStyleLbl="node1" presStyleIdx="1" presStyleCnt="7" custScaleX="150683" custScaleY="150450">
        <dgm:presLayoutVars>
          <dgm:bulletEnabled val="1"/>
        </dgm:presLayoutVars>
      </dgm:prSet>
      <dgm:spPr/>
      <dgm:t>
        <a:bodyPr/>
        <a:lstStyle/>
        <a:p>
          <a:endParaRPr lang="es-MX"/>
        </a:p>
      </dgm:t>
    </dgm:pt>
    <dgm:pt modelId="{286AC5A7-15FB-224D-8116-9773CAF8AF34}" type="pres">
      <dgm:prSet presAssocID="{8D6CFB8E-1426-9D46-82B7-60DCB550CB3F}" presName="sibTrans" presStyleLbl="sibTrans2D1" presStyleIdx="1" presStyleCnt="7"/>
      <dgm:spPr/>
      <dgm:t>
        <a:bodyPr/>
        <a:lstStyle/>
        <a:p>
          <a:endParaRPr lang="es-MX"/>
        </a:p>
      </dgm:t>
    </dgm:pt>
    <dgm:pt modelId="{FC7B2F73-14AF-EF49-B509-2648BCD1E1D9}" type="pres">
      <dgm:prSet presAssocID="{8D6CFB8E-1426-9D46-82B7-60DCB550CB3F}" presName="connectorText" presStyleLbl="sibTrans2D1" presStyleIdx="1" presStyleCnt="7"/>
      <dgm:spPr/>
      <dgm:t>
        <a:bodyPr/>
        <a:lstStyle/>
        <a:p>
          <a:endParaRPr lang="es-MX"/>
        </a:p>
      </dgm:t>
    </dgm:pt>
    <dgm:pt modelId="{70B402E8-2CE8-F843-AA91-6C5650ACA490}" type="pres">
      <dgm:prSet presAssocID="{63E2D4AC-EB60-4042-87B8-E9D6B33AF2A5}" presName="node" presStyleLbl="node1" presStyleIdx="2" presStyleCnt="7" custScaleX="148103" custScaleY="152722">
        <dgm:presLayoutVars>
          <dgm:bulletEnabled val="1"/>
        </dgm:presLayoutVars>
      </dgm:prSet>
      <dgm:spPr/>
      <dgm:t>
        <a:bodyPr/>
        <a:lstStyle/>
        <a:p>
          <a:endParaRPr lang="es-MX"/>
        </a:p>
      </dgm:t>
    </dgm:pt>
    <dgm:pt modelId="{A871998A-F32E-7241-8CA1-220DB5A02008}" type="pres">
      <dgm:prSet presAssocID="{2ED846F9-328D-5748-8364-AA16071AB774}" presName="sibTrans" presStyleLbl="sibTrans2D1" presStyleIdx="2" presStyleCnt="7"/>
      <dgm:spPr/>
      <dgm:t>
        <a:bodyPr/>
        <a:lstStyle/>
        <a:p>
          <a:endParaRPr lang="es-MX"/>
        </a:p>
      </dgm:t>
    </dgm:pt>
    <dgm:pt modelId="{E1B843CA-4BFF-634F-8FE1-BDED485AE351}" type="pres">
      <dgm:prSet presAssocID="{2ED846F9-328D-5748-8364-AA16071AB774}" presName="connectorText" presStyleLbl="sibTrans2D1" presStyleIdx="2" presStyleCnt="7"/>
      <dgm:spPr/>
      <dgm:t>
        <a:bodyPr/>
        <a:lstStyle/>
        <a:p>
          <a:endParaRPr lang="es-MX"/>
        </a:p>
      </dgm:t>
    </dgm:pt>
    <dgm:pt modelId="{A6F5AB40-1A5A-764A-9ACE-CD198FBCA873}" type="pres">
      <dgm:prSet presAssocID="{9013C158-3C18-074C-8B20-FB116D020D9B}" presName="node" presStyleLbl="node1" presStyleIdx="3" presStyleCnt="7" custScaleX="168680" custScaleY="180013">
        <dgm:presLayoutVars>
          <dgm:bulletEnabled val="1"/>
        </dgm:presLayoutVars>
      </dgm:prSet>
      <dgm:spPr/>
      <dgm:t>
        <a:bodyPr/>
        <a:lstStyle/>
        <a:p>
          <a:endParaRPr lang="es-MX"/>
        </a:p>
      </dgm:t>
    </dgm:pt>
    <dgm:pt modelId="{AEF40F1E-38BD-294D-8EFF-3C7FA261E638}" type="pres">
      <dgm:prSet presAssocID="{21D3F5B3-CA2D-A34F-AB01-916AEC6060FE}" presName="sibTrans" presStyleLbl="sibTrans2D1" presStyleIdx="3" presStyleCnt="7"/>
      <dgm:spPr/>
      <dgm:t>
        <a:bodyPr/>
        <a:lstStyle/>
        <a:p>
          <a:endParaRPr lang="es-MX"/>
        </a:p>
      </dgm:t>
    </dgm:pt>
    <dgm:pt modelId="{49E788FA-1696-884B-BC11-DECD74D357AA}" type="pres">
      <dgm:prSet presAssocID="{21D3F5B3-CA2D-A34F-AB01-916AEC6060FE}" presName="connectorText" presStyleLbl="sibTrans2D1" presStyleIdx="3" presStyleCnt="7"/>
      <dgm:spPr/>
      <dgm:t>
        <a:bodyPr/>
        <a:lstStyle/>
        <a:p>
          <a:endParaRPr lang="es-MX"/>
        </a:p>
      </dgm:t>
    </dgm:pt>
    <dgm:pt modelId="{474D3EE3-E81E-EC42-AC2F-5F2E175ED5D8}" type="pres">
      <dgm:prSet presAssocID="{FA2ED056-ECC2-2145-A1BC-DC72918158B6}" presName="node" presStyleLbl="node1" presStyleIdx="4" presStyleCnt="7" custScaleX="152512" custScaleY="162446">
        <dgm:presLayoutVars>
          <dgm:bulletEnabled val="1"/>
        </dgm:presLayoutVars>
      </dgm:prSet>
      <dgm:spPr/>
      <dgm:t>
        <a:bodyPr/>
        <a:lstStyle/>
        <a:p>
          <a:endParaRPr lang="es-MX"/>
        </a:p>
      </dgm:t>
    </dgm:pt>
    <dgm:pt modelId="{0E8961AB-D2D3-624E-9023-9D36A97F8AB1}" type="pres">
      <dgm:prSet presAssocID="{BF596D29-667F-F04D-995B-E0729C139CC6}" presName="sibTrans" presStyleLbl="sibTrans2D1" presStyleIdx="4" presStyleCnt="7"/>
      <dgm:spPr/>
      <dgm:t>
        <a:bodyPr/>
        <a:lstStyle/>
        <a:p>
          <a:endParaRPr lang="es-MX"/>
        </a:p>
      </dgm:t>
    </dgm:pt>
    <dgm:pt modelId="{705A5048-A83A-3E47-B112-0A9B1738ECA1}" type="pres">
      <dgm:prSet presAssocID="{BF596D29-667F-F04D-995B-E0729C139CC6}" presName="connectorText" presStyleLbl="sibTrans2D1" presStyleIdx="4" presStyleCnt="7"/>
      <dgm:spPr/>
      <dgm:t>
        <a:bodyPr/>
        <a:lstStyle/>
        <a:p>
          <a:endParaRPr lang="es-MX"/>
        </a:p>
      </dgm:t>
    </dgm:pt>
    <dgm:pt modelId="{A29267F3-4DF4-3E46-B19E-C53FC4B0A5A1}" type="pres">
      <dgm:prSet presAssocID="{CB7CE554-52F3-3A4D-ACA6-2CA5D561A529}" presName="node" presStyleLbl="node1" presStyleIdx="5" presStyleCnt="7" custScaleX="161453" custScaleY="160909">
        <dgm:presLayoutVars>
          <dgm:bulletEnabled val="1"/>
        </dgm:presLayoutVars>
      </dgm:prSet>
      <dgm:spPr/>
      <dgm:t>
        <a:bodyPr/>
        <a:lstStyle/>
        <a:p>
          <a:endParaRPr lang="es-MX"/>
        </a:p>
      </dgm:t>
    </dgm:pt>
    <dgm:pt modelId="{968972AA-DBB9-934B-8800-4495C3A048D1}" type="pres">
      <dgm:prSet presAssocID="{D068CD43-1AC9-0744-ADA3-DF444FE638DC}" presName="sibTrans" presStyleLbl="sibTrans2D1" presStyleIdx="5" presStyleCnt="7"/>
      <dgm:spPr/>
      <dgm:t>
        <a:bodyPr/>
        <a:lstStyle/>
        <a:p>
          <a:endParaRPr lang="es-MX"/>
        </a:p>
      </dgm:t>
    </dgm:pt>
    <dgm:pt modelId="{55F49D9D-50C5-C547-BA35-0038DC2E1015}" type="pres">
      <dgm:prSet presAssocID="{D068CD43-1AC9-0744-ADA3-DF444FE638DC}" presName="connectorText" presStyleLbl="sibTrans2D1" presStyleIdx="5" presStyleCnt="7"/>
      <dgm:spPr/>
      <dgm:t>
        <a:bodyPr/>
        <a:lstStyle/>
        <a:p>
          <a:endParaRPr lang="es-MX"/>
        </a:p>
      </dgm:t>
    </dgm:pt>
    <dgm:pt modelId="{E2A726CC-66DF-254B-9656-E7CF7F1D89A0}" type="pres">
      <dgm:prSet presAssocID="{D6484079-0104-B648-AD25-BF61C6C0987A}" presName="node" presStyleLbl="node1" presStyleIdx="6" presStyleCnt="7" custScaleX="162543" custScaleY="162879">
        <dgm:presLayoutVars>
          <dgm:bulletEnabled val="1"/>
        </dgm:presLayoutVars>
      </dgm:prSet>
      <dgm:spPr/>
      <dgm:t>
        <a:bodyPr/>
        <a:lstStyle/>
        <a:p>
          <a:endParaRPr lang="es-MX"/>
        </a:p>
      </dgm:t>
    </dgm:pt>
    <dgm:pt modelId="{572D8F02-4883-EA4B-8A2B-7781AFC47B8F}" type="pres">
      <dgm:prSet presAssocID="{19A10DBD-3906-E644-85C9-ECC88ABAAE12}" presName="sibTrans" presStyleLbl="sibTrans2D1" presStyleIdx="6" presStyleCnt="7" custFlipHor="0" custScaleX="96608" custScaleY="104971" custLinFactNeighborX="-5654" custLinFactNeighborY="38674"/>
      <dgm:spPr/>
      <dgm:t>
        <a:bodyPr/>
        <a:lstStyle/>
        <a:p>
          <a:endParaRPr lang="es-MX"/>
        </a:p>
      </dgm:t>
    </dgm:pt>
    <dgm:pt modelId="{518DD6A4-FB7E-B84B-ABF6-4E711459061E}" type="pres">
      <dgm:prSet presAssocID="{19A10DBD-3906-E644-85C9-ECC88ABAAE12}" presName="connectorText" presStyleLbl="sibTrans2D1" presStyleIdx="6" presStyleCnt="7"/>
      <dgm:spPr/>
      <dgm:t>
        <a:bodyPr/>
        <a:lstStyle/>
        <a:p>
          <a:endParaRPr lang="es-MX"/>
        </a:p>
      </dgm:t>
    </dgm:pt>
  </dgm:ptLst>
  <dgm:cxnLst>
    <dgm:cxn modelId="{4F532698-0CA6-0442-B4EF-E8CC2F0FED49}" srcId="{AE725B2A-2F64-2448-A4D8-4F987E9A9DCE}" destId="{204E683C-A710-4141-B2C7-2EFF547FBFCD}" srcOrd="0" destOrd="0" parTransId="{F4FF90BD-CCFF-E640-9FFB-FE60991AAC52}" sibTransId="{63862FC7-5840-2741-AFFC-9597DF916928}"/>
    <dgm:cxn modelId="{65E04CA4-EA60-E048-8EFD-4434A1DEE9BE}" type="presOf" srcId="{21D3F5B3-CA2D-A34F-AB01-916AEC6060FE}" destId="{49E788FA-1696-884B-BC11-DECD74D357AA}" srcOrd="1" destOrd="0" presId="urn:microsoft.com/office/officeart/2005/8/layout/cycle2"/>
    <dgm:cxn modelId="{2B09F100-F619-E94F-9EB8-CE84883D0314}" type="presOf" srcId="{CB7CE554-52F3-3A4D-ACA6-2CA5D561A529}" destId="{A29267F3-4DF4-3E46-B19E-C53FC4B0A5A1}" srcOrd="0" destOrd="0" presId="urn:microsoft.com/office/officeart/2005/8/layout/cycle2"/>
    <dgm:cxn modelId="{1374B96C-887C-7F4E-B665-7061C184F980}" type="presOf" srcId="{8D6CFB8E-1426-9D46-82B7-60DCB550CB3F}" destId="{286AC5A7-15FB-224D-8116-9773CAF8AF34}" srcOrd="0" destOrd="0" presId="urn:microsoft.com/office/officeart/2005/8/layout/cycle2"/>
    <dgm:cxn modelId="{3722E76D-EC55-D645-9A9E-F708132C4F43}" srcId="{AE725B2A-2F64-2448-A4D8-4F987E9A9DCE}" destId="{63E2D4AC-EB60-4042-87B8-E9D6B33AF2A5}" srcOrd="2" destOrd="0" parTransId="{179B2573-6B7E-6D46-B812-72EAF93B7F7B}" sibTransId="{2ED846F9-328D-5748-8364-AA16071AB774}"/>
    <dgm:cxn modelId="{1A4DF6CB-448D-034C-A39D-2D0A495B0163}" type="presOf" srcId="{D6484079-0104-B648-AD25-BF61C6C0987A}" destId="{E2A726CC-66DF-254B-9656-E7CF7F1D89A0}" srcOrd="0" destOrd="0" presId="urn:microsoft.com/office/officeart/2005/8/layout/cycle2"/>
    <dgm:cxn modelId="{AEEB60FF-BACA-9342-AB70-A408811407D8}" srcId="{AE725B2A-2F64-2448-A4D8-4F987E9A9DCE}" destId="{D6484079-0104-B648-AD25-BF61C6C0987A}" srcOrd="6" destOrd="0" parTransId="{CDF266F1-61D0-4140-8308-2B50C3D2544F}" sibTransId="{19A10DBD-3906-E644-85C9-ECC88ABAAE12}"/>
    <dgm:cxn modelId="{C895CB66-2D34-624C-8DA6-DBA0C9F0987E}" type="presOf" srcId="{8D6CFB8E-1426-9D46-82B7-60DCB550CB3F}" destId="{FC7B2F73-14AF-EF49-B509-2648BCD1E1D9}" srcOrd="1" destOrd="0" presId="urn:microsoft.com/office/officeart/2005/8/layout/cycle2"/>
    <dgm:cxn modelId="{0BDD7BE2-7C19-374B-91B9-2F7EBAF5FAE0}" type="presOf" srcId="{2ED846F9-328D-5748-8364-AA16071AB774}" destId="{E1B843CA-4BFF-634F-8FE1-BDED485AE351}" srcOrd="1" destOrd="0" presId="urn:microsoft.com/office/officeart/2005/8/layout/cycle2"/>
    <dgm:cxn modelId="{0CFEA976-1682-4B4D-82FF-26C9D1CE8B4A}" type="presOf" srcId="{2B4EEA37-6502-A742-8D46-3A45FFC060DE}" destId="{6988D9B3-B156-7544-8304-8EC727146ADE}" srcOrd="0" destOrd="0" presId="urn:microsoft.com/office/officeart/2005/8/layout/cycle2"/>
    <dgm:cxn modelId="{37C04D7A-3BE1-0C42-BEF2-FCFE2DEC0C5E}" type="presOf" srcId="{AE725B2A-2F64-2448-A4D8-4F987E9A9DCE}" destId="{7D385607-D153-A044-8FEC-35A121A56BFA}" srcOrd="0" destOrd="0" presId="urn:microsoft.com/office/officeart/2005/8/layout/cycle2"/>
    <dgm:cxn modelId="{5AE75671-CC37-D143-B655-5FD150978DB9}" srcId="{AE725B2A-2F64-2448-A4D8-4F987E9A9DCE}" destId="{2B4EEA37-6502-A742-8D46-3A45FFC060DE}" srcOrd="1" destOrd="0" parTransId="{C93F7265-142B-C447-BA89-190DBE339D3C}" sibTransId="{8D6CFB8E-1426-9D46-82B7-60DCB550CB3F}"/>
    <dgm:cxn modelId="{8CC7AADC-6B39-BB4F-898D-9A45C3314F33}" type="presOf" srcId="{204E683C-A710-4141-B2C7-2EFF547FBFCD}" destId="{30B0B417-2324-A443-8002-13D6306C4952}" srcOrd="0" destOrd="0" presId="urn:microsoft.com/office/officeart/2005/8/layout/cycle2"/>
    <dgm:cxn modelId="{CF154713-48AA-A344-B20E-A2F236098FA7}" type="presOf" srcId="{21D3F5B3-CA2D-A34F-AB01-916AEC6060FE}" destId="{AEF40F1E-38BD-294D-8EFF-3C7FA261E638}" srcOrd="0" destOrd="0" presId="urn:microsoft.com/office/officeart/2005/8/layout/cycle2"/>
    <dgm:cxn modelId="{F187EB9F-BA1E-214E-BE22-1A603FEF197A}" type="presOf" srcId="{BF596D29-667F-F04D-995B-E0729C139CC6}" destId="{705A5048-A83A-3E47-B112-0A9B1738ECA1}" srcOrd="1" destOrd="0" presId="urn:microsoft.com/office/officeart/2005/8/layout/cycle2"/>
    <dgm:cxn modelId="{47928C45-16EF-5141-B437-41D92B22C7B4}" srcId="{AE725B2A-2F64-2448-A4D8-4F987E9A9DCE}" destId="{FA2ED056-ECC2-2145-A1BC-DC72918158B6}" srcOrd="4" destOrd="0" parTransId="{27BE7150-8867-4C44-BB49-255EEB98F886}" sibTransId="{BF596D29-667F-F04D-995B-E0729C139CC6}"/>
    <dgm:cxn modelId="{45AAE6F9-E75E-1742-95F1-785791B5737E}" type="presOf" srcId="{63862FC7-5840-2741-AFFC-9597DF916928}" destId="{A2FAD46D-68E5-4E40-AF45-20C6CB277AC8}" srcOrd="0" destOrd="0" presId="urn:microsoft.com/office/officeart/2005/8/layout/cycle2"/>
    <dgm:cxn modelId="{D7E44150-C106-9A46-9135-0974F0EE1EB4}" type="presOf" srcId="{D068CD43-1AC9-0744-ADA3-DF444FE638DC}" destId="{55F49D9D-50C5-C547-BA35-0038DC2E1015}" srcOrd="1" destOrd="0" presId="urn:microsoft.com/office/officeart/2005/8/layout/cycle2"/>
    <dgm:cxn modelId="{DAB07894-CC8C-074A-AE06-EC11DE56600C}" srcId="{AE725B2A-2F64-2448-A4D8-4F987E9A9DCE}" destId="{9013C158-3C18-074C-8B20-FB116D020D9B}" srcOrd="3" destOrd="0" parTransId="{6D83081B-1D8A-4746-BF21-40DAA1B01C77}" sibTransId="{21D3F5B3-CA2D-A34F-AB01-916AEC6060FE}"/>
    <dgm:cxn modelId="{5F7C9A20-F42F-E440-808B-E2EB7D839DFD}" type="presOf" srcId="{BF596D29-667F-F04D-995B-E0729C139CC6}" destId="{0E8961AB-D2D3-624E-9023-9D36A97F8AB1}" srcOrd="0" destOrd="0" presId="urn:microsoft.com/office/officeart/2005/8/layout/cycle2"/>
    <dgm:cxn modelId="{0497C1FE-457D-7C4C-BCB2-3BF1FABA3FAD}" type="presOf" srcId="{9013C158-3C18-074C-8B20-FB116D020D9B}" destId="{A6F5AB40-1A5A-764A-9ACE-CD198FBCA873}" srcOrd="0" destOrd="0" presId="urn:microsoft.com/office/officeart/2005/8/layout/cycle2"/>
    <dgm:cxn modelId="{28D254E9-F8B4-7545-B607-353F85827C94}" type="presOf" srcId="{FA2ED056-ECC2-2145-A1BC-DC72918158B6}" destId="{474D3EE3-E81E-EC42-AC2F-5F2E175ED5D8}" srcOrd="0" destOrd="0" presId="urn:microsoft.com/office/officeart/2005/8/layout/cycle2"/>
    <dgm:cxn modelId="{3E65A97A-5550-1141-9D5E-E299C452B450}" type="presOf" srcId="{63862FC7-5840-2741-AFFC-9597DF916928}" destId="{B1E11C62-19C2-774B-9A36-DE96112F6903}" srcOrd="1" destOrd="0" presId="urn:microsoft.com/office/officeart/2005/8/layout/cycle2"/>
    <dgm:cxn modelId="{7D1040D2-B2B1-154A-87E9-921BBD6FF627}" type="presOf" srcId="{63E2D4AC-EB60-4042-87B8-E9D6B33AF2A5}" destId="{70B402E8-2CE8-F843-AA91-6C5650ACA490}" srcOrd="0" destOrd="0" presId="urn:microsoft.com/office/officeart/2005/8/layout/cycle2"/>
    <dgm:cxn modelId="{895F983D-662C-E540-96D8-F0497F66BDE5}" type="presOf" srcId="{2ED846F9-328D-5748-8364-AA16071AB774}" destId="{A871998A-F32E-7241-8CA1-220DB5A02008}" srcOrd="0" destOrd="0" presId="urn:microsoft.com/office/officeart/2005/8/layout/cycle2"/>
    <dgm:cxn modelId="{74221CF2-7A2C-0541-98E2-2BCFF9EC9724}" type="presOf" srcId="{19A10DBD-3906-E644-85C9-ECC88ABAAE12}" destId="{518DD6A4-FB7E-B84B-ABF6-4E711459061E}" srcOrd="1" destOrd="0" presId="urn:microsoft.com/office/officeart/2005/8/layout/cycle2"/>
    <dgm:cxn modelId="{A1119C11-9F2B-264A-A10C-08661C0B4D25}" type="presOf" srcId="{D068CD43-1AC9-0744-ADA3-DF444FE638DC}" destId="{968972AA-DBB9-934B-8800-4495C3A048D1}" srcOrd="0" destOrd="0" presId="urn:microsoft.com/office/officeart/2005/8/layout/cycle2"/>
    <dgm:cxn modelId="{328D7777-D208-9C4E-B8DE-65F185DA3D85}" type="presOf" srcId="{19A10DBD-3906-E644-85C9-ECC88ABAAE12}" destId="{572D8F02-4883-EA4B-8A2B-7781AFC47B8F}" srcOrd="0" destOrd="0" presId="urn:microsoft.com/office/officeart/2005/8/layout/cycle2"/>
    <dgm:cxn modelId="{9932E85D-1B1A-3649-95D1-8E3165224732}" srcId="{AE725B2A-2F64-2448-A4D8-4F987E9A9DCE}" destId="{CB7CE554-52F3-3A4D-ACA6-2CA5D561A529}" srcOrd="5" destOrd="0" parTransId="{85C48705-382E-614D-AE54-8892D4189350}" sibTransId="{D068CD43-1AC9-0744-ADA3-DF444FE638DC}"/>
    <dgm:cxn modelId="{2161569A-8C58-CE4F-A2C3-864AEB627ECF}" type="presParOf" srcId="{7D385607-D153-A044-8FEC-35A121A56BFA}" destId="{30B0B417-2324-A443-8002-13D6306C4952}" srcOrd="0" destOrd="0" presId="urn:microsoft.com/office/officeart/2005/8/layout/cycle2"/>
    <dgm:cxn modelId="{8DA860B4-D0FF-4340-ABB7-209B50C09871}" type="presParOf" srcId="{7D385607-D153-A044-8FEC-35A121A56BFA}" destId="{A2FAD46D-68E5-4E40-AF45-20C6CB277AC8}" srcOrd="1" destOrd="0" presId="urn:microsoft.com/office/officeart/2005/8/layout/cycle2"/>
    <dgm:cxn modelId="{280EC0C2-7B97-3C43-A223-10848B590414}" type="presParOf" srcId="{A2FAD46D-68E5-4E40-AF45-20C6CB277AC8}" destId="{B1E11C62-19C2-774B-9A36-DE96112F6903}" srcOrd="0" destOrd="0" presId="urn:microsoft.com/office/officeart/2005/8/layout/cycle2"/>
    <dgm:cxn modelId="{117A9F20-3378-7945-B92A-514C460A725C}" type="presParOf" srcId="{7D385607-D153-A044-8FEC-35A121A56BFA}" destId="{6988D9B3-B156-7544-8304-8EC727146ADE}" srcOrd="2" destOrd="0" presId="urn:microsoft.com/office/officeart/2005/8/layout/cycle2"/>
    <dgm:cxn modelId="{96AF9B22-841E-8441-A42C-AB20B433BD88}" type="presParOf" srcId="{7D385607-D153-A044-8FEC-35A121A56BFA}" destId="{286AC5A7-15FB-224D-8116-9773CAF8AF34}" srcOrd="3" destOrd="0" presId="urn:microsoft.com/office/officeart/2005/8/layout/cycle2"/>
    <dgm:cxn modelId="{E389B47B-25AA-524B-9F56-208A5FAFCFDB}" type="presParOf" srcId="{286AC5A7-15FB-224D-8116-9773CAF8AF34}" destId="{FC7B2F73-14AF-EF49-B509-2648BCD1E1D9}" srcOrd="0" destOrd="0" presId="urn:microsoft.com/office/officeart/2005/8/layout/cycle2"/>
    <dgm:cxn modelId="{6809A721-DFA2-5F4C-8806-F640731ED6BA}" type="presParOf" srcId="{7D385607-D153-A044-8FEC-35A121A56BFA}" destId="{70B402E8-2CE8-F843-AA91-6C5650ACA490}" srcOrd="4" destOrd="0" presId="urn:microsoft.com/office/officeart/2005/8/layout/cycle2"/>
    <dgm:cxn modelId="{68A10B38-01C1-CD4E-8504-C36B38840463}" type="presParOf" srcId="{7D385607-D153-A044-8FEC-35A121A56BFA}" destId="{A871998A-F32E-7241-8CA1-220DB5A02008}" srcOrd="5" destOrd="0" presId="urn:microsoft.com/office/officeart/2005/8/layout/cycle2"/>
    <dgm:cxn modelId="{C135C5C4-1802-F54C-B311-9AE0B895227D}" type="presParOf" srcId="{A871998A-F32E-7241-8CA1-220DB5A02008}" destId="{E1B843CA-4BFF-634F-8FE1-BDED485AE351}" srcOrd="0" destOrd="0" presId="urn:microsoft.com/office/officeart/2005/8/layout/cycle2"/>
    <dgm:cxn modelId="{4D648752-9767-B243-853F-20F8DE69723F}" type="presParOf" srcId="{7D385607-D153-A044-8FEC-35A121A56BFA}" destId="{A6F5AB40-1A5A-764A-9ACE-CD198FBCA873}" srcOrd="6" destOrd="0" presId="urn:microsoft.com/office/officeart/2005/8/layout/cycle2"/>
    <dgm:cxn modelId="{3385C195-1FBC-A546-85E0-A5BE057AD316}" type="presParOf" srcId="{7D385607-D153-A044-8FEC-35A121A56BFA}" destId="{AEF40F1E-38BD-294D-8EFF-3C7FA261E638}" srcOrd="7" destOrd="0" presId="urn:microsoft.com/office/officeart/2005/8/layout/cycle2"/>
    <dgm:cxn modelId="{DC6BA6BA-75F2-3341-825B-BFA01064D7C8}" type="presParOf" srcId="{AEF40F1E-38BD-294D-8EFF-3C7FA261E638}" destId="{49E788FA-1696-884B-BC11-DECD74D357AA}" srcOrd="0" destOrd="0" presId="urn:microsoft.com/office/officeart/2005/8/layout/cycle2"/>
    <dgm:cxn modelId="{96057228-0F46-A74A-B94B-1208188C3567}" type="presParOf" srcId="{7D385607-D153-A044-8FEC-35A121A56BFA}" destId="{474D3EE3-E81E-EC42-AC2F-5F2E175ED5D8}" srcOrd="8" destOrd="0" presId="urn:microsoft.com/office/officeart/2005/8/layout/cycle2"/>
    <dgm:cxn modelId="{B7A6DCAB-5B50-1548-9B71-26B42943F18D}" type="presParOf" srcId="{7D385607-D153-A044-8FEC-35A121A56BFA}" destId="{0E8961AB-D2D3-624E-9023-9D36A97F8AB1}" srcOrd="9" destOrd="0" presId="urn:microsoft.com/office/officeart/2005/8/layout/cycle2"/>
    <dgm:cxn modelId="{E064B583-5D4C-494E-8166-89C2FC97C66B}" type="presParOf" srcId="{0E8961AB-D2D3-624E-9023-9D36A97F8AB1}" destId="{705A5048-A83A-3E47-B112-0A9B1738ECA1}" srcOrd="0" destOrd="0" presId="urn:microsoft.com/office/officeart/2005/8/layout/cycle2"/>
    <dgm:cxn modelId="{58928B71-AB3B-A04F-A9CD-717D2F2CC480}" type="presParOf" srcId="{7D385607-D153-A044-8FEC-35A121A56BFA}" destId="{A29267F3-4DF4-3E46-B19E-C53FC4B0A5A1}" srcOrd="10" destOrd="0" presId="urn:microsoft.com/office/officeart/2005/8/layout/cycle2"/>
    <dgm:cxn modelId="{D8E5572A-1332-8142-8B91-EA38B5F30274}" type="presParOf" srcId="{7D385607-D153-A044-8FEC-35A121A56BFA}" destId="{968972AA-DBB9-934B-8800-4495C3A048D1}" srcOrd="11" destOrd="0" presId="urn:microsoft.com/office/officeart/2005/8/layout/cycle2"/>
    <dgm:cxn modelId="{0D2FB81D-2D17-BD41-AFFE-F77D1377B878}" type="presParOf" srcId="{968972AA-DBB9-934B-8800-4495C3A048D1}" destId="{55F49D9D-50C5-C547-BA35-0038DC2E1015}" srcOrd="0" destOrd="0" presId="urn:microsoft.com/office/officeart/2005/8/layout/cycle2"/>
    <dgm:cxn modelId="{90B3823F-444A-6448-BCFB-1A4C14E84716}" type="presParOf" srcId="{7D385607-D153-A044-8FEC-35A121A56BFA}" destId="{E2A726CC-66DF-254B-9656-E7CF7F1D89A0}" srcOrd="12" destOrd="0" presId="urn:microsoft.com/office/officeart/2005/8/layout/cycle2"/>
    <dgm:cxn modelId="{D8F37C26-5CC0-2141-84AA-DF5B9C9DCCBB}" type="presParOf" srcId="{7D385607-D153-A044-8FEC-35A121A56BFA}" destId="{572D8F02-4883-EA4B-8A2B-7781AFC47B8F}" srcOrd="13" destOrd="0" presId="urn:microsoft.com/office/officeart/2005/8/layout/cycle2"/>
    <dgm:cxn modelId="{BDB36F34-DC13-064F-970D-B7ECA7C20A12}" type="presParOf" srcId="{572D8F02-4883-EA4B-8A2B-7781AFC47B8F}" destId="{518DD6A4-FB7E-B84B-ABF6-4E711459061E}"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B0B417-2324-A443-8002-13D6306C4952}">
      <dsp:nvSpPr>
        <dsp:cNvPr id="0" name=""/>
        <dsp:cNvSpPr/>
      </dsp:nvSpPr>
      <dsp:spPr>
        <a:xfrm>
          <a:off x="2723104" y="1178054"/>
          <a:ext cx="2585090" cy="2811951"/>
        </a:xfrm>
        <a:prstGeom prst="ellipse">
          <a:avLst/>
        </a:prstGeom>
        <a:blipFill rotWithShape="0">
          <a:blip xmlns:r="http://schemas.openxmlformats.org/officeDocument/2006/relationships" r:embed="rId1">
            <a:duotone>
              <a:schemeClr val="accent2">
                <a:hueOff val="0"/>
                <a:satOff val="0"/>
                <a:lumOff val="0"/>
                <a:alphaOff val="0"/>
                <a:shade val="20000"/>
                <a:satMod val="130000"/>
              </a:schemeClr>
              <a:schemeClr val="accent2">
                <a:hueOff val="0"/>
                <a:satOff val="0"/>
                <a:lumOff val="0"/>
                <a:alphaOff val="0"/>
                <a:tint val="80000"/>
                <a:satMod val="150000"/>
              </a:schemeClr>
            </a:duotone>
          </a:blip>
          <a:tile tx="0" ty="0" sx="50000" sy="50000" flip="none" algn="tl"/>
        </a:blip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b="1" kern="1200" dirty="0" smtClean="0"/>
            <a:t>Glaucofitas</a:t>
          </a:r>
          <a:endParaRPr lang="es-MX" sz="2400" b="1" kern="1200" dirty="0"/>
        </a:p>
      </dsp:txBody>
      <dsp:txXfrm>
        <a:off x="2723104" y="1178054"/>
        <a:ext cx="2585090" cy="2811951"/>
      </dsp:txXfrm>
    </dsp:sp>
    <dsp:sp modelId="{A2FAD46D-68E5-4E40-AF45-20C6CB277AC8}">
      <dsp:nvSpPr>
        <dsp:cNvPr id="0" name=""/>
        <dsp:cNvSpPr/>
      </dsp:nvSpPr>
      <dsp:spPr>
        <a:xfrm rot="8982184">
          <a:off x="5815507" y="2542875"/>
          <a:ext cx="156277" cy="424986"/>
        </a:xfrm>
        <a:prstGeom prst="rightArrow">
          <a:avLst>
            <a:gd name="adj1" fmla="val 60000"/>
            <a:gd name="adj2" fmla="val 50000"/>
          </a:avLst>
        </a:prstGeom>
        <a:solidFill>
          <a:schemeClr val="accent2">
            <a:hueOff val="0"/>
            <a:satOff val="0"/>
            <a:lumOff val="0"/>
            <a:alphaOff val="0"/>
          </a:schemeClr>
        </a:solid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8982184">
        <a:off x="5815507" y="2542875"/>
        <a:ext cx="156277" cy="424986"/>
      </dsp:txXfrm>
    </dsp:sp>
    <dsp:sp modelId="{6988D9B3-B156-7544-8304-8EC727146ADE}">
      <dsp:nvSpPr>
        <dsp:cNvPr id="0" name=""/>
        <dsp:cNvSpPr/>
      </dsp:nvSpPr>
      <dsp:spPr>
        <a:xfrm>
          <a:off x="4769837" y="641807"/>
          <a:ext cx="1897430" cy="1894496"/>
        </a:xfrm>
        <a:prstGeom prst="ellipse">
          <a:avLst/>
        </a:prstGeom>
        <a:blipFill rotWithShape="0">
          <a:blip xmlns:r="http://schemas.openxmlformats.org/officeDocument/2006/relationships" r:embed="rId1">
            <a:duotone>
              <a:schemeClr val="accent3">
                <a:hueOff val="0"/>
                <a:satOff val="0"/>
                <a:lumOff val="0"/>
                <a:alphaOff val="0"/>
                <a:shade val="20000"/>
                <a:satMod val="130000"/>
              </a:schemeClr>
              <a:schemeClr val="accent3">
                <a:hueOff val="0"/>
                <a:satOff val="0"/>
                <a:lumOff val="0"/>
                <a:alphaOff val="0"/>
                <a:tint val="80000"/>
                <a:satMod val="150000"/>
              </a:schemeClr>
            </a:duotone>
          </a:blip>
          <a:tile tx="0" ty="0" sx="50000" sy="50000" flip="none" algn="tl"/>
        </a:blip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Estructura</a:t>
          </a:r>
          <a:endParaRPr lang="es-MX" sz="2000" kern="1200" dirty="0"/>
        </a:p>
      </dsp:txBody>
      <dsp:txXfrm>
        <a:off x="4769837" y="641807"/>
        <a:ext cx="1897430" cy="1894496"/>
      </dsp:txXfrm>
    </dsp:sp>
    <dsp:sp modelId="{286AC5A7-15FB-224D-8116-9773CAF8AF34}">
      <dsp:nvSpPr>
        <dsp:cNvPr id="0" name=""/>
        <dsp:cNvSpPr/>
      </dsp:nvSpPr>
      <dsp:spPr>
        <a:xfrm rot="15428571">
          <a:off x="5922902" y="2291956"/>
          <a:ext cx="9164" cy="424986"/>
        </a:xfrm>
        <a:prstGeom prst="rightArrow">
          <a:avLst>
            <a:gd name="adj1" fmla="val 60000"/>
            <a:gd name="adj2" fmla="val 50000"/>
          </a:avLst>
        </a:prstGeom>
        <a:solidFill>
          <a:schemeClr val="accent3">
            <a:hueOff val="0"/>
            <a:satOff val="0"/>
            <a:lumOff val="0"/>
            <a:alphaOff val="0"/>
          </a:schemeClr>
        </a:solid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15428571">
        <a:off x="5922902" y="2291956"/>
        <a:ext cx="9164" cy="424986"/>
      </dsp:txXfrm>
    </dsp:sp>
    <dsp:sp modelId="{70B402E8-2CE8-F843-AA91-6C5650ACA490}">
      <dsp:nvSpPr>
        <dsp:cNvPr id="0" name=""/>
        <dsp:cNvSpPr/>
      </dsp:nvSpPr>
      <dsp:spPr>
        <a:xfrm>
          <a:off x="5206662" y="2470192"/>
          <a:ext cx="1864942" cy="1923105"/>
        </a:xfrm>
        <a:prstGeom prst="ellipse">
          <a:avLst/>
        </a:prstGeom>
        <a:blipFill rotWithShape="0">
          <a:blip xmlns:r="http://schemas.openxmlformats.org/officeDocument/2006/relationships" r:embed="rId1">
            <a:duotone>
              <a:schemeClr val="accent4">
                <a:hueOff val="0"/>
                <a:satOff val="0"/>
                <a:lumOff val="0"/>
                <a:alphaOff val="0"/>
                <a:shade val="20000"/>
                <a:satMod val="130000"/>
              </a:schemeClr>
              <a:schemeClr val="accent4">
                <a:hueOff val="0"/>
                <a:satOff val="0"/>
                <a:lumOff val="0"/>
                <a:alphaOff val="0"/>
                <a:tint val="80000"/>
                <a:satMod val="150000"/>
              </a:schemeClr>
            </a:duotone>
          </a:blip>
          <a:tile tx="0" ty="0" sx="50000" sy="50000" flip="none" algn="tl"/>
        </a:blip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Diversidad</a:t>
          </a:r>
          <a:endParaRPr lang="es-MX" sz="2000" kern="1200" dirty="0"/>
        </a:p>
      </dsp:txBody>
      <dsp:txXfrm>
        <a:off x="5206662" y="2470192"/>
        <a:ext cx="1864942" cy="1923105"/>
      </dsp:txXfrm>
    </dsp:sp>
    <dsp:sp modelId="{A871998A-F32E-7241-8CA1-220DB5A02008}">
      <dsp:nvSpPr>
        <dsp:cNvPr id="0" name=""/>
        <dsp:cNvSpPr/>
      </dsp:nvSpPr>
      <dsp:spPr>
        <a:xfrm rot="18514286">
          <a:off x="5552989" y="3899817"/>
          <a:ext cx="86824" cy="424986"/>
        </a:xfrm>
        <a:prstGeom prst="rightArrow">
          <a:avLst>
            <a:gd name="adj1" fmla="val 60000"/>
            <a:gd name="adj2" fmla="val 50000"/>
          </a:avLst>
        </a:prstGeom>
        <a:solidFill>
          <a:schemeClr val="accent4">
            <a:hueOff val="0"/>
            <a:satOff val="0"/>
            <a:lumOff val="0"/>
            <a:alphaOff val="0"/>
          </a:schemeClr>
        </a:solid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18514286">
        <a:off x="5552989" y="3899817"/>
        <a:ext cx="86824" cy="424986"/>
      </dsp:txXfrm>
    </dsp:sp>
    <dsp:sp modelId="{A6F5AB40-1A5A-764A-9ACE-CD198FBCA873}">
      <dsp:nvSpPr>
        <dsp:cNvPr id="0" name=""/>
        <dsp:cNvSpPr/>
      </dsp:nvSpPr>
      <dsp:spPr>
        <a:xfrm>
          <a:off x="3898663" y="3776088"/>
          <a:ext cx="2124052" cy="2266759"/>
        </a:xfrm>
        <a:prstGeom prst="ellipse">
          <a:avLst/>
        </a:prstGeom>
        <a:blipFill rotWithShape="0">
          <a:blip xmlns:r="http://schemas.openxmlformats.org/officeDocument/2006/relationships" r:embed="rId1">
            <a:duotone>
              <a:schemeClr val="accent5">
                <a:hueOff val="0"/>
                <a:satOff val="0"/>
                <a:lumOff val="0"/>
                <a:alphaOff val="0"/>
                <a:shade val="20000"/>
                <a:satMod val="130000"/>
              </a:schemeClr>
              <a:schemeClr val="accent5">
                <a:hueOff val="0"/>
                <a:satOff val="0"/>
                <a:lumOff val="0"/>
                <a:alphaOff val="0"/>
                <a:tint val="80000"/>
                <a:satMod val="150000"/>
              </a:schemeClr>
            </a:duotone>
          </a:blip>
          <a:tile tx="0" ty="0" sx="50000" sy="50000" flip="none" algn="tl"/>
        </a:blip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Niveles de organización</a:t>
          </a:r>
          <a:endParaRPr lang="es-MX" sz="2000" kern="1200" dirty="0"/>
        </a:p>
      </dsp:txBody>
      <dsp:txXfrm>
        <a:off x="3898663" y="3776088"/>
        <a:ext cx="2124052" cy="2266759"/>
      </dsp:txXfrm>
    </dsp:sp>
    <dsp:sp modelId="{AEF40F1E-38BD-294D-8EFF-3C7FA261E638}">
      <dsp:nvSpPr>
        <dsp:cNvPr id="0" name=""/>
        <dsp:cNvSpPr/>
      </dsp:nvSpPr>
      <dsp:spPr>
        <a:xfrm>
          <a:off x="3927743" y="4696974"/>
          <a:ext cx="70054" cy="424986"/>
        </a:xfrm>
        <a:prstGeom prst="rightArrow">
          <a:avLst>
            <a:gd name="adj1" fmla="val 60000"/>
            <a:gd name="adj2" fmla="val 50000"/>
          </a:avLst>
        </a:prstGeom>
        <a:solidFill>
          <a:schemeClr val="accent5">
            <a:hueOff val="0"/>
            <a:satOff val="0"/>
            <a:lumOff val="0"/>
            <a:alphaOff val="0"/>
          </a:schemeClr>
        </a:solid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3927743" y="4696974"/>
        <a:ext cx="70054" cy="424986"/>
      </dsp:txXfrm>
    </dsp:sp>
    <dsp:sp modelId="{474D3EE3-E81E-EC42-AC2F-5F2E175ED5D8}">
      <dsp:nvSpPr>
        <dsp:cNvPr id="0" name=""/>
        <dsp:cNvSpPr/>
      </dsp:nvSpPr>
      <dsp:spPr>
        <a:xfrm>
          <a:off x="2110381" y="3886691"/>
          <a:ext cx="1920461" cy="2045552"/>
        </a:xfrm>
        <a:prstGeom prst="ellipse">
          <a:avLst/>
        </a:prstGeom>
        <a:blipFill rotWithShape="0">
          <a:blip xmlns:r="http://schemas.openxmlformats.org/officeDocument/2006/relationships" r:embed="rId1">
            <a:duotone>
              <a:schemeClr val="accent6">
                <a:hueOff val="0"/>
                <a:satOff val="0"/>
                <a:lumOff val="0"/>
                <a:alphaOff val="0"/>
                <a:shade val="20000"/>
                <a:satMod val="130000"/>
              </a:schemeClr>
              <a:schemeClr val="accent6">
                <a:hueOff val="0"/>
                <a:satOff val="0"/>
                <a:lumOff val="0"/>
                <a:alphaOff val="0"/>
                <a:tint val="80000"/>
                <a:satMod val="150000"/>
              </a:schemeClr>
            </a:duotone>
          </a:blip>
          <a:tile tx="0" ty="0" sx="50000" sy="50000" flip="none" algn="tl"/>
        </a:blip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Reproducción </a:t>
          </a:r>
          <a:endParaRPr lang="es-MX" sz="2000" kern="1200" dirty="0"/>
        </a:p>
      </dsp:txBody>
      <dsp:txXfrm>
        <a:off x="2110381" y="3886691"/>
        <a:ext cx="1920461" cy="2045552"/>
      </dsp:txXfrm>
    </dsp:sp>
    <dsp:sp modelId="{0E8961AB-D2D3-624E-9023-9D36A97F8AB1}">
      <dsp:nvSpPr>
        <dsp:cNvPr id="0" name=""/>
        <dsp:cNvSpPr/>
      </dsp:nvSpPr>
      <dsp:spPr>
        <a:xfrm rot="3085714">
          <a:off x="2453506" y="3963486"/>
          <a:ext cx="64336" cy="424986"/>
        </a:xfrm>
        <a:prstGeom prst="rightArrow">
          <a:avLst>
            <a:gd name="adj1" fmla="val 60000"/>
            <a:gd name="adj2" fmla="val 50000"/>
          </a:avLst>
        </a:prstGeom>
        <a:solidFill>
          <a:schemeClr val="accent6">
            <a:hueOff val="0"/>
            <a:satOff val="0"/>
            <a:lumOff val="0"/>
            <a:alphaOff val="0"/>
          </a:schemeClr>
        </a:solid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3085714">
        <a:off x="2453506" y="3963486"/>
        <a:ext cx="64336" cy="424986"/>
      </dsp:txXfrm>
    </dsp:sp>
    <dsp:sp modelId="{A29267F3-4DF4-3E46-B19E-C53FC4B0A5A1}">
      <dsp:nvSpPr>
        <dsp:cNvPr id="0" name=""/>
        <dsp:cNvSpPr/>
      </dsp:nvSpPr>
      <dsp:spPr>
        <a:xfrm>
          <a:off x="875643" y="2418646"/>
          <a:ext cx="2033048" cy="2026198"/>
        </a:xfrm>
        <a:prstGeom prst="ellipse">
          <a:avLst/>
        </a:prstGeom>
        <a:blipFill rotWithShape="0">
          <a:blip xmlns:r="http://schemas.openxmlformats.org/officeDocument/2006/relationships" r:embed="rId1">
            <a:duotone>
              <a:schemeClr val="accent2">
                <a:hueOff val="0"/>
                <a:satOff val="0"/>
                <a:lumOff val="0"/>
                <a:alphaOff val="0"/>
                <a:shade val="20000"/>
                <a:satMod val="130000"/>
              </a:schemeClr>
              <a:schemeClr val="accent2">
                <a:hueOff val="0"/>
                <a:satOff val="0"/>
                <a:lumOff val="0"/>
                <a:alphaOff val="0"/>
                <a:tint val="80000"/>
                <a:satMod val="150000"/>
              </a:schemeClr>
            </a:duotone>
          </a:blip>
          <a:tile tx="0" ty="0" sx="50000" sy="50000" flip="none" algn="tl"/>
        </a:blip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Ecología</a:t>
          </a:r>
          <a:endParaRPr lang="es-MX" sz="2000" kern="1200" dirty="0"/>
        </a:p>
      </dsp:txBody>
      <dsp:txXfrm>
        <a:off x="875643" y="2418646"/>
        <a:ext cx="2033048" cy="2026198"/>
      </dsp:txXfrm>
    </dsp:sp>
    <dsp:sp modelId="{968972AA-DBB9-934B-8800-4495C3A048D1}">
      <dsp:nvSpPr>
        <dsp:cNvPr id="0" name=""/>
        <dsp:cNvSpPr/>
      </dsp:nvSpPr>
      <dsp:spPr>
        <a:xfrm rot="6171429">
          <a:off x="2062229" y="2301647"/>
          <a:ext cx="78751" cy="424986"/>
        </a:xfrm>
        <a:prstGeom prst="rightArrow">
          <a:avLst>
            <a:gd name="adj1" fmla="val 60000"/>
            <a:gd name="adj2" fmla="val 50000"/>
          </a:avLst>
        </a:prstGeom>
        <a:solidFill>
          <a:schemeClr val="accent2">
            <a:hueOff val="0"/>
            <a:satOff val="0"/>
            <a:lumOff val="0"/>
            <a:alphaOff val="0"/>
          </a:schemeClr>
        </a:solid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6171429">
        <a:off x="2062229" y="2301647"/>
        <a:ext cx="78751" cy="424986"/>
      </dsp:txXfrm>
    </dsp:sp>
    <dsp:sp modelId="{E2A726CC-66DF-254B-9656-E7CF7F1D89A0}">
      <dsp:nvSpPr>
        <dsp:cNvPr id="0" name=""/>
        <dsp:cNvSpPr/>
      </dsp:nvSpPr>
      <dsp:spPr>
        <a:xfrm>
          <a:off x="1289362" y="563553"/>
          <a:ext cx="2046773" cy="2051004"/>
        </a:xfrm>
        <a:prstGeom prst="ellipse">
          <a:avLst/>
        </a:prstGeom>
        <a:blipFill rotWithShape="0">
          <a:blip xmlns:r="http://schemas.openxmlformats.org/officeDocument/2006/relationships" r:embed="rId1">
            <a:duotone>
              <a:schemeClr val="accent3">
                <a:hueOff val="0"/>
                <a:satOff val="0"/>
                <a:lumOff val="0"/>
                <a:alphaOff val="0"/>
                <a:shade val="20000"/>
                <a:satMod val="130000"/>
              </a:schemeClr>
              <a:schemeClr val="accent3">
                <a:hueOff val="0"/>
                <a:satOff val="0"/>
                <a:lumOff val="0"/>
                <a:alphaOff val="0"/>
                <a:tint val="80000"/>
                <a:satMod val="150000"/>
              </a:schemeClr>
            </a:duotone>
          </a:blip>
          <a:tile tx="0" ty="0" sx="50000" sy="50000" flip="none" algn="tl"/>
        </a:blip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Origen </a:t>
          </a:r>
          <a:endParaRPr lang="es-MX" sz="2000" kern="1200" dirty="0"/>
        </a:p>
      </dsp:txBody>
      <dsp:txXfrm>
        <a:off x="1289362" y="563553"/>
        <a:ext cx="2046773" cy="2051004"/>
      </dsp:txXfrm>
    </dsp:sp>
    <dsp:sp modelId="{572D8F02-4883-EA4B-8A2B-7781AFC47B8F}">
      <dsp:nvSpPr>
        <dsp:cNvPr id="0" name=""/>
        <dsp:cNvSpPr/>
      </dsp:nvSpPr>
      <dsp:spPr>
        <a:xfrm rot="12617819">
          <a:off x="2935759" y="1956271"/>
          <a:ext cx="189677" cy="446112"/>
        </a:xfrm>
        <a:prstGeom prst="rightArrow">
          <a:avLst>
            <a:gd name="adj1" fmla="val 60000"/>
            <a:gd name="adj2" fmla="val 50000"/>
          </a:avLst>
        </a:prstGeom>
        <a:solidFill>
          <a:schemeClr val="accent3">
            <a:hueOff val="0"/>
            <a:satOff val="0"/>
            <a:lumOff val="0"/>
            <a:alphaOff val="0"/>
          </a:schemeClr>
        </a:solidFill>
        <a:ln>
          <a:noFill/>
        </a:ln>
        <a:effectLst>
          <a:outerShdw blurRad="50800" dist="25400" dir="6600000" sx="102000" sy="102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kern="1200"/>
        </a:p>
      </dsp:txBody>
      <dsp:txXfrm rot="12617819">
        <a:off x="2935759" y="1956271"/>
        <a:ext cx="189677" cy="44611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s-ES_tradnl" smtClean="0"/>
              <a:t>Clic para editar título</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9/25/2015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pic>
        <p:nvPicPr>
          <p:cNvPr id="9" name="Picture 8" descr="standardRule.png"/>
          <p:cNvPicPr>
            <a:picLocks noChangeAspect="1"/>
          </p:cNvPicPr>
          <p:nvPr/>
        </p:nvPicPr>
        <p:blipFill>
          <a:blip r:embed="rId3" cstate="email"/>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s-ES_tradnl" smtClean="0"/>
              <a:t>Clic para editar título</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spcAft>
                <a:spcPts val="10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000A24-EB55-454B-989C-C39F9F2F2E70}" type="slidenum">
              <a:rPr lang="es-ES" smtClean="0"/>
              <a:pPr/>
              <a:t>‹Nº›</a:t>
            </a:fld>
            <a:endParaRPr lang="es-ES"/>
          </a:p>
        </p:txBody>
      </p:sp>
      <p:pic>
        <p:nvPicPr>
          <p:cNvPr id="8" name="Picture 7" descr="shortRule.png"/>
          <p:cNvPicPr>
            <a:picLocks noChangeAspect="1"/>
          </p:cNvPicPr>
          <p:nvPr/>
        </p:nvPicPr>
        <p:blipFill>
          <a:blip r:embed="rId2" cstate="email"/>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s-ES_tradnl" smtClean="0"/>
              <a:t>Clic para editar título</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000A24-EB55-454B-989C-C39F9F2F2E70}" type="slidenum">
              <a:rPr lang="es-ES" smtClean="0"/>
              <a:pPr/>
              <a:t>‹Nº›</a:t>
            </a:fld>
            <a:endParaRPr lang="es-ES"/>
          </a:p>
        </p:txBody>
      </p:sp>
      <p:pic>
        <p:nvPicPr>
          <p:cNvPr id="8" name="Picture 7" descr="shortRule.png"/>
          <p:cNvPicPr>
            <a:picLocks noChangeAspect="1"/>
          </p:cNvPicPr>
          <p:nvPr/>
        </p:nvPicPr>
        <p:blipFill>
          <a:blip r:embed="rId3" cstate="email"/>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imágenes encima del título">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s-ES_tradnl" smtClean="0"/>
              <a:t>Clic para editar título</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000A24-EB55-454B-989C-C39F9F2F2E70}" type="slidenum">
              <a:rPr lang="es-ES" smtClean="0"/>
              <a:pPr/>
              <a:t>‹Nº›</a:t>
            </a:fld>
            <a:endParaRPr lang="es-ES"/>
          </a:p>
        </p:txBody>
      </p:sp>
      <p:pic>
        <p:nvPicPr>
          <p:cNvPr id="8" name="Picture 7" descr="shortRule.png"/>
          <p:cNvPicPr>
            <a:picLocks noChangeAspect="1"/>
          </p:cNvPicPr>
          <p:nvPr/>
        </p:nvPicPr>
        <p:blipFill>
          <a:blip r:embed="rId4" cstate="email"/>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000A24-EB55-454B-989C-C39F9F2F2E70}" type="slidenum">
              <a:rPr lang="es-ES" smtClean="0"/>
              <a:pPr/>
              <a:t>‹Nº›</a:t>
            </a:fld>
            <a:endParaRPr lang="es-E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s-ES_tradnl" smtClean="0"/>
              <a:t>Clic para editar título</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imágenes con título">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000A24-EB55-454B-989C-C39F9F2F2E70}" type="slidenum">
              <a:rPr lang="es-ES" smtClean="0"/>
              <a:pPr/>
              <a:t>‹Nº›</a:t>
            </a:fld>
            <a:endParaRPr lang="es-ES"/>
          </a:p>
        </p:txBody>
      </p:sp>
      <p:pic>
        <p:nvPicPr>
          <p:cNvPr id="15" name="Picture 14" descr="parAvion.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s-ES_tradnl" smtClean="0"/>
              <a:t>Clic para editar título</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000A24-EB55-454B-989C-C39F9F2F2E70}" type="slidenum">
              <a:rPr lang="es-ES" smtClean="0"/>
              <a:pPr/>
              <a:t>‹Nº›</a:t>
            </a:fld>
            <a:endParaRPr lang="es-ES"/>
          </a:p>
        </p:txBody>
      </p:sp>
      <p:pic>
        <p:nvPicPr>
          <p:cNvPr id="7" name="Picture 6" descr="standardRule.png"/>
          <p:cNvPicPr>
            <a:picLocks noChangeAspect="1"/>
          </p:cNvPicPr>
          <p:nvPr/>
        </p:nvPicPr>
        <p:blipFill>
          <a:blip r:embed="rId2" cstate="email"/>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s-ES_tradnl" smtClean="0"/>
              <a:t>Clic para editar título</a:t>
            </a:r>
            <a:endParaRPr/>
          </a:p>
        </p:txBody>
      </p:sp>
      <p:sp>
        <p:nvSpPr>
          <p:cNvPr id="3" name="Vertical Text Placeholder 2"/>
          <p:cNvSpPr>
            <a:spLocks noGrp="1"/>
          </p:cNvSpPr>
          <p:nvPr>
            <p:ph type="body" orient="vert" idx="1"/>
          </p:nvPr>
        </p:nvSpPr>
        <p:spPr>
          <a:xfrm>
            <a:off x="578224" y="577849"/>
            <a:ext cx="5768788" cy="5461001"/>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000A24-EB55-454B-989C-C39F9F2F2E70}" type="slidenum">
              <a:rPr lang="es-ES" smtClean="0"/>
              <a:pPr/>
              <a:t>‹Nº›</a:t>
            </a:fld>
            <a:endParaRPr lang="es-ES"/>
          </a:p>
        </p:txBody>
      </p:sp>
      <p:pic>
        <p:nvPicPr>
          <p:cNvPr id="7" name="Picture 6" descr="verticalRule.png"/>
          <p:cNvPicPr>
            <a:picLocks noChangeAspect="1"/>
          </p:cNvPicPr>
          <p:nvPr/>
        </p:nvPicPr>
        <p:blipFill>
          <a:blip r:embed="rId2" cstate="email"/>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000A24-EB55-454B-989C-C39F9F2F2E70}" type="slidenum">
              <a:rPr lang="es-ES" smtClean="0"/>
              <a:pPr/>
              <a:t>‹Nº›</a:t>
            </a:fld>
            <a:endParaRPr lang="es-ES"/>
          </a:p>
        </p:txBody>
      </p:sp>
      <p:pic>
        <p:nvPicPr>
          <p:cNvPr id="8" name="Picture 7" descr="standardRule.png"/>
          <p:cNvPicPr>
            <a:picLocks noChangeAspect="1"/>
          </p:cNvPicPr>
          <p:nvPr/>
        </p:nvPicPr>
        <p:blipFill>
          <a:blip r:embed="rId2" cstate="email"/>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3 imágen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s-ES_tradnl" smtClean="0"/>
              <a:t>Clic para editar título</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0000A24-EB55-454B-989C-C39F9F2F2E70}" type="slidenum">
              <a:rPr lang="es-ES" smtClean="0"/>
              <a:pPr/>
              <a:t>‹Nº›</a:t>
            </a:fld>
            <a:endParaRPr lang="es-ES"/>
          </a:p>
        </p:txBody>
      </p:sp>
      <p:pic>
        <p:nvPicPr>
          <p:cNvPr id="9" name="Picture 8" descr="standardRule.png"/>
          <p:cNvPicPr>
            <a:picLocks noChangeAspect="1"/>
          </p:cNvPicPr>
          <p:nvPr/>
        </p:nvPicPr>
        <p:blipFill>
          <a:blip r:embed="rId3" cstate="email"/>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pic>
        <p:nvPicPr>
          <p:cNvPr id="14" name="Picture 13" descr="pictureStamp-Fram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s-ES_tradnl" smtClean="0"/>
              <a:t>Clic para editar título</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9/25/2015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pic>
        <p:nvPicPr>
          <p:cNvPr id="9" name="Picture 8" descr="standardRule.png"/>
          <p:cNvPicPr>
            <a:picLocks noChangeAspect="1"/>
          </p:cNvPicPr>
          <p:nvPr/>
        </p:nvPicPr>
        <p:blipFill>
          <a:blip r:embed="rId2" cstate="email"/>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s-ES_tradnl" smtClean="0"/>
              <a:t>Clic para editar título</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000A24-EB55-454B-989C-C39F9F2F2E70}" type="slidenum">
              <a:rPr lang="es-ES" smtClean="0"/>
              <a:pPr/>
              <a:t>‹Nº›</a:t>
            </a:fld>
            <a:endParaRPr lang="es-ES"/>
          </a:p>
        </p:txBody>
      </p:sp>
      <p:pic>
        <p:nvPicPr>
          <p:cNvPr id="9" name="Picture 8" descr="standardRule.png"/>
          <p:cNvPicPr>
            <a:picLocks noChangeAspect="1"/>
          </p:cNvPicPr>
          <p:nvPr/>
        </p:nvPicPr>
        <p:blipFill>
          <a:blip r:embed="rId2" cstate="email"/>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F0000A24-EB55-454B-989C-C39F9F2F2E70}" type="slidenum">
              <a:rPr lang="es-ES" smtClean="0"/>
              <a:pPr/>
              <a:t>‹Nº›</a:t>
            </a:fld>
            <a:endParaRPr lang="es-ES"/>
          </a:p>
        </p:txBody>
      </p:sp>
      <p:pic>
        <p:nvPicPr>
          <p:cNvPr id="11" name="Picture 10" descr="standardRule.png"/>
          <p:cNvPicPr>
            <a:picLocks noChangeAspect="1"/>
          </p:cNvPicPr>
          <p:nvPr/>
        </p:nvPicPr>
        <p:blipFill>
          <a:blip r:embed="rId2" cstate="email"/>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0000A24-EB55-454B-989C-C39F9F2F2E70}"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F0000A24-EB55-454B-989C-C39F9F2F2E70}"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s-ES_tradnl" smtClean="0"/>
              <a:t>Clic para editar título</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marL="2290763" indent="-461963">
              <a:defRPr sz="2000"/>
            </a:lvl6pPr>
            <a:lvl7pPr marL="2290763" indent="-461963">
              <a:defRPr sz="2000"/>
            </a:lvl7pPr>
            <a:lvl8pPr marL="2290763" indent="-461963">
              <a:defRPr sz="2000"/>
            </a:lvl8pPr>
            <a:lvl9pPr marL="2290763" indent="-461963">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spcAft>
                <a:spcPts val="1000"/>
              </a:spcAft>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85BBBB8B-8729-D94F-A61E-31D615A5DCF8}" type="datetimeFigureOut">
              <a:rPr lang="es-ES" smtClean="0"/>
              <a:pPr/>
              <a:t>25/09/2015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0000A24-EB55-454B-989C-C39F9F2F2E70}" type="slidenum">
              <a:rPr lang="es-ES" smtClean="0"/>
              <a:pPr/>
              <a:t>‹Nº›</a:t>
            </a:fld>
            <a:endParaRPr lang="es-ES"/>
          </a:p>
        </p:txBody>
      </p:sp>
      <p:pic>
        <p:nvPicPr>
          <p:cNvPr id="9" name="Picture 8" descr="shortRule.png"/>
          <p:cNvPicPr>
            <a:picLocks noChangeAspect="1"/>
          </p:cNvPicPr>
          <p:nvPr/>
        </p:nvPicPr>
        <p:blipFill>
          <a:blip r:embed="rId2" cstate="email"/>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40000"/>
            <a:lumOff val="60000"/>
            <a:alpha val="55000"/>
          </a:schemeClr>
        </a:solidFill>
        <a:effectLst/>
      </p:bgPr>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cstate="email">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s-E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85BBBB8B-8729-D94F-A61E-31D615A5DCF8}" type="datetimeFigureOut">
              <a:rPr lang="es-ES" smtClean="0"/>
              <a:pPr/>
              <a:t>25/09/2015</a:t>
            </a:fld>
            <a:endParaRPr lang="es-E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F0000A24-EB55-454B-989C-C39F9F2F2E70}"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 id="2147483949" r:id="rId12"/>
    <p:sldLayoutId id="2147483950" r:id="rId13"/>
    <p:sldLayoutId id="2147483951" r:id="rId14"/>
    <p:sldLayoutId id="2147483952" r:id="rId15"/>
    <p:sldLayoutId id="2147483953"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7432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6pPr>
      <a:lvl7pPr marL="32051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7pPr>
      <a:lvl8pPr marL="36576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8pPr>
      <a:lvl9pPr marL="41195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package" Target="../embeddings/Documento_de_Microsoft_Office_Word1.docx"/><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hyperlink" Target="http://www.keweenawalgae.mtu.edu/" TargetMode="External"/><Relationship Id="rId2" Type="http://schemas.openxmlformats.org/officeDocument/2006/relationships/hyperlink" Target="http://cfb.unh.edu/phycokey/Choices/Glaucophyceae/CYANOPHORA/Cyanophora_key.html"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4.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1252723" y="2986994"/>
            <a:ext cx="7772400" cy="1143000"/>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eaLnBrk="1" fontAlgn="auto" hangingPunct="1">
              <a:spcAft>
                <a:spcPts val="0"/>
              </a:spcAft>
              <a:defRPr/>
            </a:pPr>
            <a:r>
              <a:rPr lang="es-MX" b="1" dirty="0" err="1" smtClean="0">
                <a:ln/>
                <a:solidFill>
                  <a:schemeClr val="accent3"/>
                </a:solidFill>
                <a:latin typeface="Century Gothic"/>
                <a:cs typeface="Century Gothic"/>
              </a:rPr>
              <a:t>Glaucophyta</a:t>
            </a:r>
            <a:endParaRPr lang="es-MX" b="1" dirty="0">
              <a:ln/>
              <a:solidFill>
                <a:schemeClr val="accent3"/>
              </a:solidFill>
              <a:latin typeface="Century Gothic"/>
              <a:cs typeface="Century Gothic"/>
            </a:endParaRPr>
          </a:p>
        </p:txBody>
      </p:sp>
      <p:pic>
        <p:nvPicPr>
          <p:cNvPr id="13315" name="Picture 6" descr="http://www.asisucede.com.mx/wp-content/uploads/2010/06/uaem1.jpg"/>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0" y="0"/>
            <a:ext cx="928688" cy="8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6" name="Picture 8" descr="http://profile.ak.fbcdn.net/hprofile-ak-ash2/274893_100002835314438_612946_n.jp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8356600" y="7938"/>
            <a:ext cx="785813" cy="903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ext Box 7"/>
          <p:cNvSpPr txBox="1">
            <a:spLocks noChangeArrowheads="1"/>
          </p:cNvSpPr>
          <p:nvPr/>
        </p:nvSpPr>
        <p:spPr bwMode="auto">
          <a:xfrm>
            <a:off x="1210198" y="7938"/>
            <a:ext cx="7107780" cy="547842"/>
          </a:xfrm>
          <a:prstGeom prst="rect">
            <a:avLst/>
          </a:prstGeom>
          <a:noFill/>
          <a:ln>
            <a:noFill/>
            <a:headEnd/>
            <a:tailEnd/>
          </a:ln>
        </p:spPr>
        <p:style>
          <a:lnRef idx="1">
            <a:schemeClr val="accent6"/>
          </a:lnRef>
          <a:fillRef idx="2">
            <a:schemeClr val="accent6"/>
          </a:fillRef>
          <a:effectRef idx="1">
            <a:schemeClr val="accent6"/>
          </a:effectRef>
          <a:fontRef idx="minor">
            <a:schemeClr val="dk1"/>
          </a:fontRef>
        </p:style>
        <p:txBody>
          <a:bodyPr wrap="none">
            <a:spAutoFit/>
          </a:bodyPr>
          <a:lstStyle/>
          <a:p>
            <a:pPr algn="ctr">
              <a:spcBef>
                <a:spcPct val="20000"/>
              </a:spcBef>
              <a:defRPr/>
            </a:pPr>
            <a:r>
              <a:rPr lang="es-MX" sz="2000"/>
              <a:t>UNIVERSIDAD AUTÓNOMA DEL ESTADO DE MÉXICO</a:t>
            </a:r>
          </a:p>
          <a:p>
            <a:pPr algn="ctr">
              <a:spcBef>
                <a:spcPct val="20000"/>
              </a:spcBef>
              <a:defRPr/>
            </a:pPr>
            <a:endParaRPr lang="es-MX" sz="800"/>
          </a:p>
        </p:txBody>
      </p:sp>
      <p:sp>
        <p:nvSpPr>
          <p:cNvPr id="12" name="8 Rectángulo"/>
          <p:cNvSpPr>
            <a:spLocks noChangeArrowheads="1"/>
          </p:cNvSpPr>
          <p:nvPr/>
        </p:nvSpPr>
        <p:spPr bwMode="auto">
          <a:xfrm>
            <a:off x="2411413" y="404813"/>
            <a:ext cx="4506912" cy="769441"/>
          </a:xfrm>
          <a:prstGeom prst="rect">
            <a:avLst/>
          </a:prstGeom>
          <a:noFill/>
          <a:ln>
            <a:noFill/>
            <a:headEnd/>
            <a:tailEnd/>
          </a:ln>
        </p:spPr>
        <p:style>
          <a:lnRef idx="1">
            <a:schemeClr val="accent6"/>
          </a:lnRef>
          <a:fillRef idx="2">
            <a:schemeClr val="accent6"/>
          </a:fillRef>
          <a:effectRef idx="1">
            <a:schemeClr val="accent6"/>
          </a:effectRef>
          <a:fontRef idx="minor">
            <a:schemeClr val="dk1"/>
          </a:fontRef>
        </p:style>
        <p:txBody>
          <a:bodyPr>
            <a:spAutoFit/>
          </a:bodyPr>
          <a:lstStyle/>
          <a:p>
            <a:pPr algn="ctr">
              <a:spcBef>
                <a:spcPct val="20000"/>
              </a:spcBef>
              <a:defRPr/>
            </a:pPr>
            <a:r>
              <a:rPr lang="es-MX" sz="2000">
                <a:solidFill>
                  <a:srgbClr val="000000"/>
                </a:solidFill>
              </a:rPr>
              <a:t>FACULTAD DE </a:t>
            </a:r>
            <a:r>
              <a:rPr lang="es-MX" sz="2000" smtClean="0">
                <a:solidFill>
                  <a:srgbClr val="000000"/>
                </a:solidFill>
              </a:rPr>
              <a:t>CIENCIAS</a:t>
            </a:r>
          </a:p>
          <a:p>
            <a:pPr algn="ctr">
              <a:spcBef>
                <a:spcPct val="20000"/>
              </a:spcBef>
              <a:defRPr/>
            </a:pPr>
            <a:r>
              <a:rPr lang="es-MX" sz="2000" smtClean="0">
                <a:solidFill>
                  <a:srgbClr val="000000"/>
                </a:solidFill>
              </a:rPr>
              <a:t>Licenciatura de Biología </a:t>
            </a:r>
            <a:endParaRPr lang="es-MX" sz="2000">
              <a:solidFill>
                <a:srgbClr val="000000"/>
              </a:solidFill>
            </a:endParaRPr>
          </a:p>
        </p:txBody>
      </p:sp>
      <p:sp>
        <p:nvSpPr>
          <p:cNvPr id="13" name="9 Rectángulo"/>
          <p:cNvSpPr>
            <a:spLocks noChangeArrowheads="1"/>
          </p:cNvSpPr>
          <p:nvPr/>
        </p:nvSpPr>
        <p:spPr bwMode="auto">
          <a:xfrm>
            <a:off x="0" y="4413148"/>
            <a:ext cx="5589242" cy="566309"/>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spcBef>
                <a:spcPct val="20000"/>
              </a:spcBef>
              <a:defRPr/>
            </a:pPr>
            <a:r>
              <a:rPr lang="es-MX" sz="1400" b="1" i="1" cap="all">
                <a:ln w="0"/>
                <a:solidFill>
                  <a:schemeClr val="accent2"/>
                </a:solidFill>
                <a:latin typeface="Times New Roman" charset="0"/>
                <a:ea typeface="ＭＳ Ｐゴシック" charset="0"/>
                <a:cs typeface="ＭＳ Ｐゴシック" charset="0"/>
              </a:rPr>
              <a:t>ELABORO: Dra. CARMEN ZEPEDA GOMEZ</a:t>
            </a:r>
          </a:p>
          <a:p>
            <a:pPr algn="ctr">
              <a:spcBef>
                <a:spcPct val="20000"/>
              </a:spcBef>
              <a:defRPr/>
            </a:pPr>
            <a:r>
              <a:rPr lang="es-MX" sz="1400" b="1" i="1" cap="all" smtClean="0">
                <a:ln w="0"/>
                <a:solidFill>
                  <a:schemeClr val="accent2"/>
                </a:solidFill>
                <a:latin typeface="Times New Roman" charset="0"/>
                <a:ea typeface="ＭＳ Ｐゴシック" charset="0"/>
                <a:cs typeface="ＭＳ Ｐゴシック" charset="0"/>
              </a:rPr>
              <a:t>UA   </a:t>
            </a:r>
            <a:r>
              <a:rPr lang="es-MX" sz="1400" b="1" i="1" cap="all">
                <a:ln w="0"/>
                <a:solidFill>
                  <a:schemeClr val="accent2"/>
                </a:solidFill>
                <a:latin typeface="Times New Roman" charset="0"/>
                <a:ea typeface="ＭＳ Ｐゴシック" charset="0"/>
                <a:cs typeface="ＭＳ Ｐゴシック" charset="0"/>
              </a:rPr>
              <a:t>Algas y </a:t>
            </a:r>
            <a:r>
              <a:rPr lang="es-MX" sz="1400" b="1" i="1" cap="all" smtClean="0">
                <a:ln w="0"/>
                <a:solidFill>
                  <a:schemeClr val="accent2"/>
                </a:solidFill>
                <a:latin typeface="Times New Roman" charset="0"/>
                <a:ea typeface="ＭＳ Ｐゴシック" charset="0"/>
                <a:cs typeface="ＭＳ Ｐゴシック" charset="0"/>
              </a:rPr>
              <a:t>Briofitas</a:t>
            </a:r>
            <a:r>
              <a:rPr lang="es-MX" sz="1400" b="1" i="1" smtClean="0">
                <a:ln w="0"/>
                <a:solidFill>
                  <a:schemeClr val="accent2"/>
                </a:solidFill>
                <a:latin typeface="Times New Roman" charset="0"/>
                <a:ea typeface="ＭＳ Ｐゴシック" charset="0"/>
                <a:cs typeface="ＭＳ Ｐゴシック" charset="0"/>
              </a:rPr>
              <a:t> </a:t>
            </a:r>
            <a:r>
              <a:rPr lang="es-MX" sz="1400" b="1" i="1" cap="all">
                <a:ln w="0"/>
                <a:solidFill>
                  <a:schemeClr val="accent2"/>
                </a:solidFill>
                <a:latin typeface="Times New Roman" charset="0"/>
                <a:ea typeface="ＭＳ Ｐゴシック" charset="0"/>
                <a:cs typeface="ＭＳ Ｐゴシック" charset="0"/>
              </a:rPr>
              <a:t>2015</a:t>
            </a:r>
          </a:p>
        </p:txBody>
      </p:sp>
      <p:pic>
        <p:nvPicPr>
          <p:cNvPr id="14" name="Imagen 13"/>
          <p:cNvPicPr>
            <a:picLocks noChangeAspect="1"/>
          </p:cNvPicPr>
          <p:nvPr/>
        </p:nvPicPr>
        <p:blipFill>
          <a:blip r:embed="rId4" cstate="email">
            <a:duotone>
              <a:schemeClr val="bg2">
                <a:shade val="45000"/>
                <a:satMod val="135000"/>
              </a:schemeClr>
              <a:prstClr val="white"/>
            </a:duotone>
            <a:extLst>
              <a:ext uri="{28A0092B-C50C-407E-A947-70E740481C1C}">
                <a14:useLocalDpi xmlns="" xmlns:a14="http://schemas.microsoft.com/office/drawing/2010/main"/>
              </a:ext>
            </a:extLst>
          </a:blip>
          <a:srcRect r="29036" b="35187"/>
          <a:stretch>
            <a:fillRect/>
          </a:stretch>
        </p:blipFill>
        <p:spPr>
          <a:xfrm>
            <a:off x="3933292" y="1688353"/>
            <a:ext cx="5209121" cy="5169647"/>
          </a:xfrm>
          <a:prstGeom prst="rect">
            <a:avLst/>
          </a:prstGeom>
        </p:spPr>
      </p:pic>
    </p:spTree>
    <p:extLst>
      <p:ext uri="{BB962C8B-B14F-4D97-AF65-F5344CB8AC3E}">
        <p14:creationId xmlns="" xmlns:p14="http://schemas.microsoft.com/office/powerpoint/2010/main" val="2623624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cstate="email">
            <a:extLst>
              <a:ext uri="{28A0092B-C50C-407E-A947-70E740481C1C}">
                <a14:useLocalDpi xmlns="" xmlns:a14="http://schemas.microsoft.com/office/drawing/2010/main"/>
              </a:ext>
            </a:extLst>
          </a:blip>
          <a:srcRect/>
          <a:stretch/>
        </p:blipFill>
        <p:spPr>
          <a:xfrm rot="16200000">
            <a:off x="4161082" y="1875081"/>
            <a:ext cx="6093025" cy="3872812"/>
          </a:xfrm>
          <a:prstGeom prst="rect">
            <a:avLst/>
          </a:prstGeom>
        </p:spPr>
      </p:pic>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Estructura</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0" y="1487488"/>
            <a:ext cx="5124824" cy="6738937"/>
          </a:xfrm>
        </p:spPr>
        <p:txBody>
          <a:bodyPr>
            <a:normAutofit/>
          </a:bodyPr>
          <a:lstStyle/>
          <a:p>
            <a:pPr marL="0" indent="0" algn="ctr">
              <a:buNone/>
            </a:pPr>
            <a:r>
              <a:rPr lang="es-ES_tradnl" sz="4000" dirty="0" smtClean="0">
                <a:solidFill>
                  <a:schemeClr val="accent1">
                    <a:lumMod val="50000"/>
                  </a:schemeClr>
                </a:solidFill>
              </a:rPr>
              <a:t>En organismos flagelados</a:t>
            </a:r>
          </a:p>
          <a:p>
            <a:r>
              <a:rPr lang="es-ES_tradnl" sz="2400" dirty="0" smtClean="0"/>
              <a:t>Dos flagelos </a:t>
            </a:r>
            <a:r>
              <a:rPr lang="es-ES_tradnl" sz="2400" dirty="0" err="1" smtClean="0"/>
              <a:t>heterocontos</a:t>
            </a:r>
            <a:r>
              <a:rPr lang="es-ES_tradnl" sz="2400" dirty="0" smtClean="0"/>
              <a:t> insertos cerca del ápice de la célula en una zona deprimida</a:t>
            </a:r>
          </a:p>
          <a:p>
            <a:r>
              <a:rPr lang="es-ES_tradnl" sz="2400" dirty="0" smtClean="0"/>
              <a:t>Estructura 9+2 y sostenido por un sistema de </a:t>
            </a:r>
            <a:r>
              <a:rPr lang="es-ES_tradnl" sz="2800" dirty="0" smtClean="0"/>
              <a:t>fibrillas</a:t>
            </a:r>
            <a:r>
              <a:rPr lang="es-ES_tradnl" sz="2400" dirty="0" smtClean="0"/>
              <a:t> cruzadas</a:t>
            </a:r>
          </a:p>
        </p:txBody>
      </p:sp>
      <p:sp>
        <p:nvSpPr>
          <p:cNvPr id="4" name="Rectángulo 3"/>
          <p:cNvSpPr/>
          <p:nvPr/>
        </p:nvSpPr>
        <p:spPr>
          <a:xfrm>
            <a:off x="721350" y="3066854"/>
            <a:ext cx="4572000" cy="369332"/>
          </a:xfrm>
          <a:prstGeom prst="rect">
            <a:avLst/>
          </a:prstGeom>
        </p:spPr>
        <p:txBody>
          <a:bodyPr>
            <a:spAutoFit/>
          </a:bodyPr>
          <a:lstStyle/>
          <a:p>
            <a:endParaRPr lang="es-ES_tradnl" dirty="0"/>
          </a:p>
        </p:txBody>
      </p:sp>
      <p:sp>
        <p:nvSpPr>
          <p:cNvPr id="6" name="CuadroTexto 5"/>
          <p:cNvSpPr txBox="1"/>
          <p:nvPr/>
        </p:nvSpPr>
        <p:spPr>
          <a:xfrm>
            <a:off x="0" y="6503609"/>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8006574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cstate="email"/>
          <a:stretch>
            <a:fillRect/>
          </a:stretch>
        </p:blipFill>
        <p:spPr>
          <a:xfrm>
            <a:off x="721350" y="1369451"/>
            <a:ext cx="7165763" cy="3138604"/>
          </a:xfrm>
          <a:prstGeom prst="rect">
            <a:avLst/>
          </a:prstGeom>
        </p:spPr>
      </p:pic>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Estructura</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1012265" y="4508055"/>
            <a:ext cx="7937500" cy="6738938"/>
          </a:xfrm>
        </p:spPr>
        <p:txBody>
          <a:bodyPr>
            <a:normAutofit/>
          </a:bodyPr>
          <a:lstStyle/>
          <a:p>
            <a:pPr marL="0" indent="0">
              <a:buNone/>
            </a:pPr>
            <a:r>
              <a:rPr lang="es-ES_tradnl" sz="4000" dirty="0" smtClean="0">
                <a:solidFill>
                  <a:srgbClr val="47534C"/>
                </a:solidFill>
              </a:rPr>
              <a:t>En organismos flagelados</a:t>
            </a:r>
          </a:p>
          <a:p>
            <a:r>
              <a:rPr lang="es-ES_tradnl" sz="2400" dirty="0" smtClean="0"/>
              <a:t>Cada flagelo con </a:t>
            </a:r>
            <a:r>
              <a:rPr lang="es-ES_tradnl" sz="2400" dirty="0"/>
              <a:t>d</a:t>
            </a:r>
            <a:r>
              <a:rPr lang="es-ES_tradnl" sz="2400" dirty="0" smtClean="0"/>
              <a:t>os hileras de </a:t>
            </a:r>
            <a:r>
              <a:rPr lang="es-ES_tradnl" sz="2400" dirty="0" err="1" smtClean="0"/>
              <a:t>mastigonemas</a:t>
            </a:r>
            <a:r>
              <a:rPr lang="es-ES_tradnl" sz="2400" dirty="0" smtClean="0"/>
              <a:t>  sencillos</a:t>
            </a:r>
            <a:endParaRPr lang="es-ES" sz="2400" dirty="0" smtClean="0"/>
          </a:p>
          <a:p>
            <a:r>
              <a:rPr lang="es-ES_tradnl" sz="2400" dirty="0"/>
              <a:t>H</a:t>
            </a:r>
            <a:r>
              <a:rPr lang="es-ES_tradnl" sz="2400" dirty="0" smtClean="0"/>
              <a:t>ay vacuolas contráctiles por debajo de la membrana plasmática</a:t>
            </a:r>
          </a:p>
          <a:p>
            <a:pPr marL="0" indent="0">
              <a:buNone/>
            </a:pPr>
            <a:endParaRPr lang="es-ES" dirty="0"/>
          </a:p>
        </p:txBody>
      </p:sp>
      <p:sp>
        <p:nvSpPr>
          <p:cNvPr id="4" name="Rectángulo 3"/>
          <p:cNvSpPr/>
          <p:nvPr/>
        </p:nvSpPr>
        <p:spPr>
          <a:xfrm>
            <a:off x="721350" y="3066854"/>
            <a:ext cx="4572000" cy="369332"/>
          </a:xfrm>
          <a:prstGeom prst="rect">
            <a:avLst/>
          </a:prstGeom>
        </p:spPr>
        <p:txBody>
          <a:bodyPr>
            <a:spAutoFit/>
          </a:bodyPr>
          <a:lstStyle/>
          <a:p>
            <a:endParaRPr lang="es-ES_tradnl" dirty="0"/>
          </a:p>
        </p:txBody>
      </p:sp>
      <p:sp>
        <p:nvSpPr>
          <p:cNvPr id="6" name="CuadroTexto 5"/>
          <p:cNvSpPr txBox="1"/>
          <p:nvPr/>
        </p:nvSpPr>
        <p:spPr>
          <a:xfrm rot="16200000">
            <a:off x="-1342606" y="5207617"/>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25472584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lstStyle/>
          <a:p>
            <a:r>
              <a:rPr lang="es-ES" b="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Estructura celular</a:t>
            </a:r>
            <a:endParaRPr lang="es-ES" b="1"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0" y="5680074"/>
            <a:ext cx="9144000" cy="1177925"/>
          </a:xfrm>
        </p:spPr>
        <p:style>
          <a:lnRef idx="3">
            <a:schemeClr val="lt1"/>
          </a:lnRef>
          <a:fillRef idx="1">
            <a:schemeClr val="accent5"/>
          </a:fillRef>
          <a:effectRef idx="1">
            <a:schemeClr val="accent5"/>
          </a:effectRef>
          <a:fontRef idx="minor">
            <a:schemeClr val="lt1"/>
          </a:fontRef>
        </p:style>
        <p:txBody>
          <a:bodyPr>
            <a:noAutofit/>
          </a:bodyPr>
          <a:lstStyle/>
          <a:p>
            <a:pPr marL="0" indent="0" algn="ctr">
              <a:buNone/>
            </a:pPr>
            <a:r>
              <a:rPr lang="ro-RO" dirty="0" smtClean="0">
                <a:solidFill>
                  <a:schemeClr val="bg2">
                    <a:lumMod val="50000"/>
                  </a:schemeClr>
                </a:solidFill>
              </a:rPr>
              <a:t>Membran celular definida y el resto de las endomemebranas bien desarrolladas. </a:t>
            </a:r>
            <a:r>
              <a:rPr lang="es-ES_tradnl" dirty="0" smtClean="0">
                <a:solidFill>
                  <a:schemeClr val="bg2">
                    <a:lumMod val="50000"/>
                  </a:schemeClr>
                </a:solidFill>
              </a:rPr>
              <a:t>Carecen </a:t>
            </a:r>
            <a:r>
              <a:rPr lang="es-ES_tradnl" dirty="0">
                <a:solidFill>
                  <a:schemeClr val="bg2">
                    <a:lumMod val="50000"/>
                  </a:schemeClr>
                </a:solidFill>
              </a:rPr>
              <a:t>de los típicos cloroplasto </a:t>
            </a:r>
            <a:r>
              <a:rPr lang="es-ES" dirty="0">
                <a:solidFill>
                  <a:schemeClr val="bg2">
                    <a:lumMod val="50000"/>
                  </a:schemeClr>
                </a:solidFill>
              </a:rPr>
              <a:t>y la fotosíntesis de realiza en </a:t>
            </a:r>
            <a:r>
              <a:rPr lang="es-ES" dirty="0" err="1">
                <a:solidFill>
                  <a:schemeClr val="bg2">
                    <a:lumMod val="50000"/>
                  </a:schemeClr>
                </a:solidFill>
              </a:rPr>
              <a:t>cianelas</a:t>
            </a:r>
            <a:r>
              <a:rPr lang="es-ES" dirty="0">
                <a:solidFill>
                  <a:schemeClr val="bg2">
                    <a:lumMod val="50000"/>
                  </a:schemeClr>
                </a:solidFill>
              </a:rPr>
              <a:t> </a:t>
            </a:r>
          </a:p>
          <a:p>
            <a:pPr algn="ctr"/>
            <a:endParaRPr lang="ro-RO" dirty="0">
              <a:solidFill>
                <a:schemeClr val="bg2">
                  <a:lumMod val="50000"/>
                </a:schemeClr>
              </a:solidFill>
            </a:endParaRPr>
          </a:p>
          <a:p>
            <a:pPr algn="ctr"/>
            <a:endParaRPr lang="es-ES" dirty="0">
              <a:solidFill>
                <a:schemeClr val="bg2">
                  <a:lumMod val="50000"/>
                </a:schemeClr>
              </a:solidFill>
            </a:endParaRPr>
          </a:p>
        </p:txBody>
      </p:sp>
      <p:pic>
        <p:nvPicPr>
          <p:cNvPr id="4" name="Imagen 3"/>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920449" y="1417638"/>
            <a:ext cx="6774015" cy="4115857"/>
          </a:xfrm>
          <a:prstGeom prst="rect">
            <a:avLst/>
          </a:prstGeom>
        </p:spPr>
      </p:pic>
      <p:sp>
        <p:nvSpPr>
          <p:cNvPr id="5" name="CuadroTexto 4"/>
          <p:cNvSpPr txBox="1"/>
          <p:nvPr/>
        </p:nvSpPr>
        <p:spPr>
          <a:xfrm rot="16200000">
            <a:off x="-1299883" y="4029691"/>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4011195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lstStyle/>
          <a:p>
            <a:r>
              <a:rPr lang="es-ES" b="1"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Cianelas</a:t>
            </a:r>
            <a:endParaRPr lang="es-E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Marcador de contenido 2"/>
          <p:cNvSpPr>
            <a:spLocks noGrp="1"/>
          </p:cNvSpPr>
          <p:nvPr>
            <p:ph idx="4294967295"/>
          </p:nvPr>
        </p:nvSpPr>
        <p:spPr>
          <a:xfrm>
            <a:off x="0" y="1670050"/>
            <a:ext cx="8459788" cy="3898900"/>
          </a:xfrm>
        </p:spPr>
        <p:txBody>
          <a:bodyPr>
            <a:normAutofit/>
          </a:bodyPr>
          <a:lstStyle/>
          <a:p>
            <a:r>
              <a:rPr lang="es-ES" dirty="0" smtClean="0"/>
              <a:t>Las </a:t>
            </a:r>
            <a:r>
              <a:rPr lang="es-ES" dirty="0" err="1" smtClean="0">
                <a:solidFill>
                  <a:srgbClr val="FF0000"/>
                </a:solidFill>
              </a:rPr>
              <a:t>cianelas</a:t>
            </a:r>
            <a:r>
              <a:rPr lang="es-ES" dirty="0" smtClean="0"/>
              <a:t> son </a:t>
            </a:r>
            <a:r>
              <a:rPr lang="es-ES" b="1" i="1" u="sng" dirty="0" err="1" smtClean="0"/>
              <a:t>organelos</a:t>
            </a:r>
            <a:r>
              <a:rPr lang="es-ES" dirty="0" smtClean="0"/>
              <a:t> fotosintéticos que retienen las características típicas de las cianobacterias</a:t>
            </a:r>
          </a:p>
          <a:p>
            <a:r>
              <a:rPr lang="es-ES_tradnl" dirty="0"/>
              <a:t>El organismos que contienen </a:t>
            </a:r>
            <a:r>
              <a:rPr lang="es-ES_tradnl" dirty="0" err="1"/>
              <a:t>cianelas</a:t>
            </a:r>
            <a:r>
              <a:rPr lang="es-ES_tradnl" dirty="0"/>
              <a:t> es el </a:t>
            </a:r>
            <a:r>
              <a:rPr lang="es-ES_tradnl" dirty="0" err="1"/>
              <a:t>cianoma</a:t>
            </a:r>
            <a:r>
              <a:rPr lang="es-ES_tradnl" dirty="0"/>
              <a:t> y la asociación una cianosis: son </a:t>
            </a:r>
            <a:r>
              <a:rPr lang="es-ES_tradnl" dirty="0" smtClean="0"/>
              <a:t>inseparables</a:t>
            </a:r>
            <a:endParaRPr lang="es-ES_tradnl" dirty="0"/>
          </a:p>
        </p:txBody>
      </p:sp>
      <p:pic>
        <p:nvPicPr>
          <p:cNvPr id="4" name="Imagen 3"/>
          <p:cNvPicPr>
            <a:picLocks noChangeAspect="1"/>
          </p:cNvPicPr>
          <p:nvPr/>
        </p:nvPicPr>
        <p:blipFill>
          <a:blip r:embed="rId2" cstate="email"/>
          <a:stretch>
            <a:fillRect/>
          </a:stretch>
        </p:blipFill>
        <p:spPr>
          <a:xfrm>
            <a:off x="1663216" y="3451594"/>
            <a:ext cx="5049818" cy="3369606"/>
          </a:xfrm>
          <a:prstGeom prst="rect">
            <a:avLst/>
          </a:prstGeom>
        </p:spPr>
      </p:pic>
      <p:sp>
        <p:nvSpPr>
          <p:cNvPr id="5" name="CuadroTexto 4"/>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684954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4382" y="242982"/>
            <a:ext cx="8001000" cy="1143000"/>
          </a:xfrm>
        </p:spPr>
        <p:txBody>
          <a:bodyPr/>
          <a:lstStyle/>
          <a:p>
            <a:r>
              <a:rPr lang="es-ES"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Cianelas</a:t>
            </a: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 </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0" y="1190625"/>
            <a:ext cx="4184650" cy="5505450"/>
          </a:xfrm>
        </p:spPr>
        <p:txBody>
          <a:bodyPr>
            <a:normAutofit/>
          </a:bodyPr>
          <a:lstStyle/>
          <a:p>
            <a:endParaRPr lang="es-ES_tradnl" sz="2400" dirty="0" smtClean="0"/>
          </a:p>
          <a:p>
            <a:r>
              <a:rPr lang="es-ES" sz="2400" dirty="0"/>
              <a:t>La estructura de las </a:t>
            </a:r>
            <a:r>
              <a:rPr lang="es-ES" sz="2400" dirty="0" err="1"/>
              <a:t>cianelas</a:t>
            </a:r>
            <a:r>
              <a:rPr lang="es-ES" sz="2400" dirty="0"/>
              <a:t> es muy parecida a la de las cianobacterias y a los cloroplastos de las algas rojas </a:t>
            </a:r>
          </a:p>
          <a:p>
            <a:r>
              <a:rPr lang="es-ES_tradnl" sz="2400" dirty="0" smtClean="0"/>
              <a:t>Conservan </a:t>
            </a:r>
            <a:r>
              <a:rPr lang="es-ES_tradnl" sz="2400" dirty="0"/>
              <a:t>entre las dos </a:t>
            </a:r>
            <a:r>
              <a:rPr lang="es-ES_tradnl" sz="2400" dirty="0" smtClean="0"/>
              <a:t>membranas </a:t>
            </a:r>
            <a:r>
              <a:rPr lang="es-ES_tradnl" sz="2400" dirty="0"/>
              <a:t>la capa de </a:t>
            </a:r>
            <a:r>
              <a:rPr lang="es-ES_tradnl" sz="2400" dirty="0" err="1"/>
              <a:t>peptidoglucanos</a:t>
            </a:r>
            <a:r>
              <a:rPr lang="es-ES_tradnl" sz="2400" dirty="0"/>
              <a:t> de origen </a:t>
            </a:r>
            <a:r>
              <a:rPr lang="es-ES_tradnl" sz="2400" dirty="0" err="1"/>
              <a:t>procariontico</a:t>
            </a:r>
            <a:r>
              <a:rPr lang="es-ES_tradnl" sz="2400" dirty="0"/>
              <a:t>, </a:t>
            </a:r>
            <a:endParaRPr lang="es-ES_tradnl" sz="2400" dirty="0" smtClean="0"/>
          </a:p>
          <a:p>
            <a:endParaRPr lang="es-ES" sz="2400" dirty="0"/>
          </a:p>
          <a:p>
            <a:endParaRPr lang="es-ES" sz="2400" dirty="0"/>
          </a:p>
          <a:p>
            <a:endParaRPr lang="es-ES_tradnl" sz="2400" dirty="0" smtClean="0"/>
          </a:p>
          <a:p>
            <a:endParaRPr lang="es-ES_tradnl" sz="2400" dirty="0" smtClean="0"/>
          </a:p>
          <a:p>
            <a:endParaRPr lang="es-ES_tradnl" sz="2400" dirty="0"/>
          </a:p>
        </p:txBody>
      </p:sp>
      <p:pic>
        <p:nvPicPr>
          <p:cNvPr id="9" name="Imagen 8"/>
          <p:cNvPicPr>
            <a:picLocks noChangeAspect="1"/>
          </p:cNvPicPr>
          <p:nvPr/>
        </p:nvPicPr>
        <p:blipFill rotWithShape="1">
          <a:blip r:embed="rId2" cstate="email">
            <a:extLst>
              <a:ext uri="{28A0092B-C50C-407E-A947-70E740481C1C}">
                <a14:useLocalDpi xmlns="" xmlns:a14="http://schemas.microsoft.com/office/drawing/2010/main"/>
              </a:ext>
            </a:extLst>
          </a:blip>
          <a:srcRect/>
          <a:stretch/>
        </p:blipFill>
        <p:spPr>
          <a:xfrm>
            <a:off x="4184650" y="242982"/>
            <a:ext cx="4907515" cy="4257656"/>
          </a:xfrm>
          <a:prstGeom prst="rect">
            <a:avLst/>
          </a:prstGeom>
        </p:spPr>
      </p:pic>
      <p:sp>
        <p:nvSpPr>
          <p:cNvPr id="10" name="Rectángulo 9"/>
          <p:cNvSpPr/>
          <p:nvPr/>
        </p:nvSpPr>
        <p:spPr>
          <a:xfrm>
            <a:off x="3104039" y="5224903"/>
            <a:ext cx="5720886" cy="147117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lvl="0" algn="ctr">
              <a:spcBef>
                <a:spcPct val="20000"/>
              </a:spcBef>
            </a:pPr>
            <a:r>
              <a:rPr lang="es-ES_tradnl" sz="2800" dirty="0">
                <a:solidFill>
                  <a:prstClr val="black"/>
                </a:solidFill>
              </a:rPr>
              <a:t>Algunos con una capa externa de </a:t>
            </a:r>
            <a:r>
              <a:rPr lang="es-ES_tradnl" sz="2800" dirty="0" err="1">
                <a:solidFill>
                  <a:prstClr val="black"/>
                </a:solidFill>
              </a:rPr>
              <a:t>lipopolisacáridos</a:t>
            </a:r>
            <a:r>
              <a:rPr lang="es-ES_tradnl" sz="2800" dirty="0">
                <a:solidFill>
                  <a:prstClr val="black"/>
                </a:solidFill>
              </a:rPr>
              <a:t> </a:t>
            </a:r>
            <a:endParaRPr lang="es-ES_tradnl" sz="2800" dirty="0" smtClean="0">
              <a:solidFill>
                <a:prstClr val="black"/>
              </a:solidFill>
            </a:endParaRPr>
          </a:p>
          <a:p>
            <a:pPr lvl="0" algn="ctr">
              <a:spcBef>
                <a:spcPct val="20000"/>
              </a:spcBef>
            </a:pPr>
            <a:r>
              <a:rPr lang="es-ES_tradnl" sz="2800" dirty="0" smtClean="0">
                <a:solidFill>
                  <a:prstClr val="black"/>
                </a:solidFill>
              </a:rPr>
              <a:t>(</a:t>
            </a:r>
            <a:r>
              <a:rPr lang="es-ES_tradnl" sz="2800" dirty="0">
                <a:solidFill>
                  <a:prstClr val="black"/>
                </a:solidFill>
              </a:rPr>
              <a:t>parecida a </a:t>
            </a:r>
            <a:r>
              <a:rPr lang="es-ES_tradnl" sz="2800" dirty="0" err="1">
                <a:solidFill>
                  <a:prstClr val="black"/>
                </a:solidFill>
              </a:rPr>
              <a:t>eubacteria</a:t>
            </a:r>
            <a:r>
              <a:rPr lang="es-ES_tradnl" sz="2800" dirty="0">
                <a:solidFill>
                  <a:prstClr val="black"/>
                </a:solidFill>
              </a:rPr>
              <a:t> </a:t>
            </a:r>
            <a:r>
              <a:rPr lang="is-IS" sz="2800" dirty="0">
                <a:solidFill>
                  <a:prstClr val="black"/>
                </a:solidFill>
              </a:rPr>
              <a:t>Gram -)</a:t>
            </a:r>
            <a:r>
              <a:rPr lang="es-ES_tradnl" sz="2800" dirty="0">
                <a:solidFill>
                  <a:prstClr val="black"/>
                </a:solidFill>
              </a:rPr>
              <a:t> </a:t>
            </a:r>
          </a:p>
        </p:txBody>
      </p:sp>
      <p:sp>
        <p:nvSpPr>
          <p:cNvPr id="6" name="CuadroTexto 5"/>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234909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Cianelas</a:t>
            </a: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 </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0" y="1417638"/>
            <a:ext cx="9144000" cy="2466975"/>
          </a:xfrm>
        </p:spPr>
        <p:style>
          <a:lnRef idx="3">
            <a:schemeClr val="lt1"/>
          </a:lnRef>
          <a:fillRef idx="1">
            <a:schemeClr val="accent3"/>
          </a:fillRef>
          <a:effectRef idx="1">
            <a:schemeClr val="accent3"/>
          </a:effectRef>
          <a:fontRef idx="minor">
            <a:schemeClr val="lt1"/>
          </a:fontRef>
        </p:style>
        <p:txBody>
          <a:bodyPr>
            <a:normAutofit fontScale="92500" lnSpcReduction="10000"/>
          </a:bodyPr>
          <a:lstStyle/>
          <a:p>
            <a:r>
              <a:rPr lang="es-ES_tradnl" dirty="0" err="1" smtClean="0">
                <a:solidFill>
                  <a:schemeClr val="bg1">
                    <a:lumMod val="20000"/>
                    <a:lumOff val="80000"/>
                  </a:schemeClr>
                </a:solidFill>
              </a:rPr>
              <a:t>Tilacoides</a:t>
            </a:r>
            <a:r>
              <a:rPr lang="es-ES_tradnl" dirty="0" smtClean="0">
                <a:solidFill>
                  <a:schemeClr val="bg1">
                    <a:lumMod val="20000"/>
                    <a:lumOff val="80000"/>
                  </a:schemeClr>
                </a:solidFill>
              </a:rPr>
              <a:t> simples y equidistantes (=</a:t>
            </a:r>
            <a:r>
              <a:rPr lang="es-ES_tradnl" dirty="0" err="1" smtClean="0">
                <a:solidFill>
                  <a:schemeClr val="bg1">
                    <a:lumMod val="20000"/>
                    <a:lumOff val="80000"/>
                  </a:schemeClr>
                </a:solidFill>
              </a:rPr>
              <a:t>cianofita</a:t>
            </a:r>
            <a:r>
              <a:rPr lang="es-ES_tradnl" dirty="0" smtClean="0">
                <a:solidFill>
                  <a:schemeClr val="bg1">
                    <a:lumMod val="20000"/>
                    <a:lumOff val="80000"/>
                  </a:schemeClr>
                </a:solidFill>
              </a:rPr>
              <a:t> y </a:t>
            </a:r>
            <a:r>
              <a:rPr lang="es-ES_tradnl" dirty="0" err="1" smtClean="0">
                <a:solidFill>
                  <a:schemeClr val="bg1">
                    <a:lumMod val="20000"/>
                    <a:lumOff val="80000"/>
                  </a:schemeClr>
                </a:solidFill>
              </a:rPr>
              <a:t>rodofita</a:t>
            </a:r>
            <a:r>
              <a:rPr lang="es-ES_tradnl" dirty="0" smtClean="0">
                <a:solidFill>
                  <a:schemeClr val="bg1">
                    <a:lumMod val="20000"/>
                    <a:lumOff val="80000"/>
                  </a:schemeClr>
                </a:solidFill>
              </a:rPr>
              <a:t>)</a:t>
            </a:r>
          </a:p>
          <a:p>
            <a:r>
              <a:rPr lang="pt-BR" dirty="0" smtClean="0">
                <a:solidFill>
                  <a:schemeClr val="bg1">
                    <a:lumMod val="20000"/>
                    <a:lumOff val="80000"/>
                  </a:schemeClr>
                </a:solidFill>
              </a:rPr>
              <a:t>Pigmentos </a:t>
            </a:r>
            <a:r>
              <a:rPr lang="pt-BR" dirty="0" err="1" smtClean="0">
                <a:solidFill>
                  <a:schemeClr val="bg1">
                    <a:lumMod val="20000"/>
                    <a:lumOff val="80000"/>
                  </a:schemeClr>
                </a:solidFill>
              </a:rPr>
              <a:t>Chl</a:t>
            </a:r>
            <a:r>
              <a:rPr lang="pt-BR" dirty="0" smtClean="0">
                <a:solidFill>
                  <a:schemeClr val="bg1">
                    <a:lumMod val="20000"/>
                    <a:lumOff val="80000"/>
                  </a:schemeClr>
                </a:solidFill>
              </a:rPr>
              <a:t> </a:t>
            </a:r>
            <a:r>
              <a:rPr lang="pt-BR" b="1" dirty="0" smtClean="0">
                <a:solidFill>
                  <a:schemeClr val="bg1">
                    <a:lumMod val="20000"/>
                    <a:lumOff val="80000"/>
                  </a:schemeClr>
                </a:solidFill>
              </a:rPr>
              <a:t>a</a:t>
            </a:r>
            <a:r>
              <a:rPr lang="pt-BR" dirty="0" smtClean="0">
                <a:solidFill>
                  <a:schemeClr val="bg1">
                    <a:lumMod val="20000"/>
                    <a:lumOff val="80000"/>
                  </a:schemeClr>
                </a:solidFill>
              </a:rPr>
              <a:t>, ficocianina, </a:t>
            </a:r>
            <a:r>
              <a:rPr lang="pt-BR" dirty="0" err="1" smtClean="0">
                <a:solidFill>
                  <a:schemeClr val="bg1">
                    <a:lumMod val="20000"/>
                    <a:lumOff val="80000"/>
                  </a:schemeClr>
                </a:solidFill>
              </a:rPr>
              <a:t>aloficocianina</a:t>
            </a:r>
            <a:r>
              <a:rPr lang="pt-BR" dirty="0" smtClean="0">
                <a:solidFill>
                  <a:schemeClr val="bg1">
                    <a:lumMod val="20000"/>
                    <a:lumOff val="80000"/>
                  </a:schemeClr>
                </a:solidFill>
              </a:rPr>
              <a:t> (</a:t>
            </a:r>
            <a:r>
              <a:rPr lang="pt-BR" dirty="0" err="1" smtClean="0">
                <a:solidFill>
                  <a:schemeClr val="bg1">
                    <a:lumMod val="20000"/>
                    <a:lumOff val="80000"/>
                  </a:schemeClr>
                </a:solidFill>
              </a:rPr>
              <a:t>en</a:t>
            </a:r>
            <a:r>
              <a:rPr lang="pt-BR" dirty="0" smtClean="0">
                <a:solidFill>
                  <a:schemeClr val="bg1">
                    <a:lumMod val="20000"/>
                    <a:lumOff val="80000"/>
                  </a:schemeClr>
                </a:solidFill>
              </a:rPr>
              <a:t> </a:t>
            </a:r>
            <a:r>
              <a:rPr lang="pt-BR" dirty="0" err="1" smtClean="0">
                <a:solidFill>
                  <a:schemeClr val="bg1">
                    <a:lumMod val="20000"/>
                    <a:lumOff val="80000"/>
                  </a:schemeClr>
                </a:solidFill>
              </a:rPr>
              <a:t>ficobilisomas</a:t>
            </a:r>
            <a:r>
              <a:rPr lang="pt-BR" dirty="0" smtClean="0">
                <a:solidFill>
                  <a:schemeClr val="bg1">
                    <a:lumMod val="20000"/>
                    <a:lumOff val="80000"/>
                  </a:schemeClr>
                </a:solidFill>
              </a:rPr>
              <a:t>, </a:t>
            </a:r>
            <a:r>
              <a:rPr lang="es-ES_tradnl" dirty="0" smtClean="0">
                <a:solidFill>
                  <a:schemeClr val="bg1">
                    <a:lumMod val="20000"/>
                    <a:lumOff val="80000"/>
                  </a:schemeClr>
                </a:solidFill>
              </a:rPr>
              <a:t>sobre los </a:t>
            </a:r>
            <a:r>
              <a:rPr lang="es-ES_tradnl" dirty="0" err="1" smtClean="0">
                <a:solidFill>
                  <a:schemeClr val="bg1">
                    <a:lumMod val="20000"/>
                    <a:lumOff val="80000"/>
                  </a:schemeClr>
                </a:solidFill>
              </a:rPr>
              <a:t>tilacoides</a:t>
            </a:r>
            <a:r>
              <a:rPr lang="es-ES_tradnl" dirty="0" smtClean="0">
                <a:solidFill>
                  <a:schemeClr val="bg1">
                    <a:lumMod val="20000"/>
                    <a:lumOff val="80000"/>
                  </a:schemeClr>
                </a:solidFill>
              </a:rPr>
              <a:t>) </a:t>
            </a:r>
          </a:p>
          <a:p>
            <a:r>
              <a:rPr lang="es-ES_tradnl" dirty="0" smtClean="0">
                <a:solidFill>
                  <a:schemeClr val="bg1">
                    <a:lumMod val="20000"/>
                    <a:lumOff val="80000"/>
                  </a:schemeClr>
                </a:solidFill>
              </a:rPr>
              <a:t> ß-caroteno, </a:t>
            </a:r>
            <a:r>
              <a:rPr lang="es-ES_tradnl" dirty="0" err="1" smtClean="0">
                <a:solidFill>
                  <a:schemeClr val="bg1">
                    <a:lumMod val="20000"/>
                    <a:lumOff val="80000"/>
                  </a:schemeClr>
                </a:solidFill>
              </a:rPr>
              <a:t>zeaxantina</a:t>
            </a:r>
            <a:r>
              <a:rPr lang="es-ES_tradnl" dirty="0" smtClean="0">
                <a:solidFill>
                  <a:schemeClr val="bg1">
                    <a:lumMod val="20000"/>
                    <a:lumOff val="80000"/>
                  </a:schemeClr>
                </a:solidFill>
              </a:rPr>
              <a:t> </a:t>
            </a:r>
            <a:r>
              <a:rPr lang="es-ES_tradnl" dirty="0">
                <a:solidFill>
                  <a:schemeClr val="bg1">
                    <a:lumMod val="20000"/>
                    <a:lumOff val="80000"/>
                  </a:schemeClr>
                </a:solidFill>
              </a:rPr>
              <a:t>y   </a:t>
            </a:r>
            <a:r>
              <a:rPr lang="es-ES_tradnl" dirty="0" smtClean="0">
                <a:solidFill>
                  <a:schemeClr val="bg1">
                    <a:lumMod val="20000"/>
                    <a:lumOff val="80000"/>
                  </a:schemeClr>
                </a:solidFill>
              </a:rPr>
              <a:t>ß-</a:t>
            </a:r>
            <a:r>
              <a:rPr lang="es-ES_tradnl" dirty="0" err="1" smtClean="0">
                <a:solidFill>
                  <a:schemeClr val="bg1">
                    <a:lumMod val="20000"/>
                    <a:lumOff val="80000"/>
                  </a:schemeClr>
                </a:solidFill>
              </a:rPr>
              <a:t>cryptoxantina</a:t>
            </a:r>
            <a:r>
              <a:rPr lang="es-ES_tradnl" dirty="0" smtClean="0">
                <a:solidFill>
                  <a:schemeClr val="bg1">
                    <a:lumMod val="20000"/>
                    <a:lumOff val="80000"/>
                  </a:schemeClr>
                </a:solidFill>
              </a:rPr>
              <a:t> (no hay xantofilas, ficoeritrina, </a:t>
            </a:r>
            <a:r>
              <a:rPr lang="es-ES_tradnl" dirty="0" err="1" smtClean="0">
                <a:solidFill>
                  <a:schemeClr val="bg1">
                    <a:lumMod val="20000"/>
                    <a:lumOff val="80000"/>
                  </a:schemeClr>
                </a:solidFill>
              </a:rPr>
              <a:t>myxoxantina</a:t>
            </a:r>
            <a:r>
              <a:rPr lang="es-ES_tradnl" dirty="0" smtClean="0">
                <a:solidFill>
                  <a:schemeClr val="bg1">
                    <a:lumMod val="20000"/>
                    <a:lumOff val="80000"/>
                  </a:schemeClr>
                </a:solidFill>
              </a:rPr>
              <a:t> y </a:t>
            </a:r>
            <a:r>
              <a:rPr lang="es-ES_tradnl" dirty="0" err="1" smtClean="0">
                <a:solidFill>
                  <a:schemeClr val="bg1">
                    <a:lumMod val="20000"/>
                    <a:lumOff val="80000"/>
                  </a:schemeClr>
                </a:solidFill>
              </a:rPr>
              <a:t>equinenona</a:t>
            </a:r>
            <a:r>
              <a:rPr lang="es-ES_tradnl" dirty="0" smtClean="0">
                <a:solidFill>
                  <a:schemeClr val="bg1">
                    <a:lumMod val="20000"/>
                    <a:lumOff val="80000"/>
                  </a:schemeClr>
                </a:solidFill>
              </a:rPr>
              <a:t>)</a:t>
            </a:r>
          </a:p>
          <a:p>
            <a:endParaRPr lang="es-ES_tradnl" dirty="0" smtClean="0">
              <a:solidFill>
                <a:schemeClr val="bg1">
                  <a:lumMod val="20000"/>
                  <a:lumOff val="80000"/>
                </a:schemeClr>
              </a:solidFill>
            </a:endParaRPr>
          </a:p>
          <a:p>
            <a:endParaRPr lang="es-ES_tradnl" dirty="0" smtClean="0">
              <a:solidFill>
                <a:schemeClr val="bg1">
                  <a:lumMod val="20000"/>
                  <a:lumOff val="80000"/>
                </a:schemeClr>
              </a:solidFill>
            </a:endParaRPr>
          </a:p>
          <a:p>
            <a:endParaRPr lang="es-ES_tradnl" dirty="0">
              <a:solidFill>
                <a:schemeClr val="bg1">
                  <a:lumMod val="20000"/>
                  <a:lumOff val="80000"/>
                </a:schemeClr>
              </a:solidFill>
            </a:endParaRPr>
          </a:p>
        </p:txBody>
      </p:sp>
      <p:pic>
        <p:nvPicPr>
          <p:cNvPr id="7" name="Imagen 6"/>
          <p:cNvPicPr>
            <a:picLocks noChangeAspect="1"/>
          </p:cNvPicPr>
          <p:nvPr/>
        </p:nvPicPr>
        <p:blipFill>
          <a:blip r:embed="rId2" cstate="email"/>
          <a:stretch>
            <a:fillRect/>
          </a:stretch>
        </p:blipFill>
        <p:spPr>
          <a:xfrm>
            <a:off x="0" y="4106333"/>
            <a:ext cx="9144000" cy="2751667"/>
          </a:xfrm>
          <a:prstGeom prst="rect">
            <a:avLst/>
          </a:prstGeom>
        </p:spPr>
      </p:pic>
      <p:sp>
        <p:nvSpPr>
          <p:cNvPr id="5" name="CuadroTexto 4"/>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3726410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Cianelas</a:t>
            </a: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 </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0" y="1178580"/>
            <a:ext cx="4719638" cy="6734175"/>
          </a:xfrm>
        </p:spPr>
        <p:txBody>
          <a:bodyPr>
            <a:normAutofit/>
          </a:bodyPr>
          <a:lstStyle/>
          <a:p>
            <a:r>
              <a:rPr lang="es-ES_tradnl" sz="3200" dirty="0"/>
              <a:t>ADN concentrado en el centro </a:t>
            </a:r>
            <a:r>
              <a:rPr lang="es-ES_tradnl" sz="3200" dirty="0" smtClean="0"/>
              <a:t>(=</a:t>
            </a:r>
            <a:r>
              <a:rPr lang="es-ES_tradnl" sz="3200" dirty="0" err="1" smtClean="0"/>
              <a:t>cianofitas</a:t>
            </a:r>
            <a:r>
              <a:rPr lang="es-ES_tradnl" sz="3200" dirty="0" smtClean="0"/>
              <a:t>) pero circular (=cloroplastos)</a:t>
            </a:r>
            <a:endParaRPr lang="es-ES_tradnl" sz="3200" dirty="0"/>
          </a:p>
          <a:p>
            <a:r>
              <a:rPr lang="es-ES" sz="3200" dirty="0" err="1"/>
              <a:t>Ap</a:t>
            </a:r>
            <a:r>
              <a:rPr lang="es-ES_tradnl" sz="3200" dirty="0" err="1"/>
              <a:t>roximadamente</a:t>
            </a:r>
            <a:r>
              <a:rPr lang="es-ES_tradnl" sz="3200" dirty="0"/>
              <a:t> </a:t>
            </a:r>
            <a:r>
              <a:rPr lang="es-ES_tradnl" sz="3200" dirty="0" smtClean="0"/>
              <a:t>125 000 pares de bases </a:t>
            </a:r>
            <a:r>
              <a:rPr lang="es-ES_tradnl" sz="3200" dirty="0"/>
              <a:t>(similar al de los cloroplastos y </a:t>
            </a:r>
            <a:r>
              <a:rPr lang="es-ES_tradnl" sz="3200" dirty="0" smtClean="0"/>
              <a:t>más pequeño que el de </a:t>
            </a:r>
            <a:r>
              <a:rPr lang="es-ES" sz="3200" dirty="0" smtClean="0"/>
              <a:t>cianobacterias</a:t>
            </a:r>
            <a:r>
              <a:rPr lang="es-ES_tradnl" sz="3200" dirty="0" smtClean="0"/>
              <a:t>)</a:t>
            </a:r>
            <a:endParaRPr lang="es-ES_tradnl" sz="3200" dirty="0"/>
          </a:p>
        </p:txBody>
      </p:sp>
      <p:pic>
        <p:nvPicPr>
          <p:cNvPr id="5" name="Imagen 4"/>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4570234" y="567292"/>
            <a:ext cx="4769654" cy="5182697"/>
          </a:xfrm>
          <a:prstGeom prst="rect">
            <a:avLst/>
          </a:prstGeom>
        </p:spPr>
      </p:pic>
      <p:sp>
        <p:nvSpPr>
          <p:cNvPr id="6" name="CuadroTexto 5"/>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2059415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2612" y="2297"/>
            <a:ext cx="7620000" cy="1143000"/>
          </a:xfrm>
        </p:spPr>
        <p:txBody>
          <a:bodyPr/>
          <a:lstStyle/>
          <a:p>
            <a:r>
              <a:rPr lang="es-ES"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Cianelas</a:t>
            </a: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 </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4884457" y="1143000"/>
            <a:ext cx="4035425" cy="6734175"/>
          </a:xfrm>
        </p:spPr>
        <p:txBody>
          <a:bodyPr>
            <a:normAutofit/>
          </a:bodyPr>
          <a:lstStyle/>
          <a:p>
            <a:r>
              <a:rPr lang="es-ES_tradnl" sz="3200" dirty="0" smtClean="0"/>
              <a:t>Hay gránulos </a:t>
            </a:r>
            <a:r>
              <a:rPr lang="pt-BR" sz="3200" dirty="0" smtClean="0"/>
              <a:t>de </a:t>
            </a:r>
            <a:r>
              <a:rPr lang="pt-BR" sz="3200" dirty="0" err="1" smtClean="0"/>
              <a:t>polifosfato</a:t>
            </a:r>
            <a:endParaRPr lang="pt-BR" sz="3200" dirty="0" smtClean="0"/>
          </a:p>
          <a:p>
            <a:r>
              <a:rPr lang="es-ES_tradnl" sz="3200" dirty="0" smtClean="0"/>
              <a:t>Hay </a:t>
            </a:r>
            <a:r>
              <a:rPr lang="es-ES_tradnl" sz="3200" dirty="0" err="1" smtClean="0"/>
              <a:t>carboxisomas</a:t>
            </a:r>
            <a:r>
              <a:rPr lang="es-ES_tradnl" sz="3200" dirty="0" smtClean="0"/>
              <a:t> con RUBISCO (</a:t>
            </a:r>
            <a:r>
              <a:rPr lang="es-ES_tradnl" sz="3200" dirty="0"/>
              <a:t>=</a:t>
            </a:r>
            <a:r>
              <a:rPr lang="es-ES_tradnl" sz="3200" dirty="0" err="1"/>
              <a:t>cianofitas</a:t>
            </a:r>
            <a:r>
              <a:rPr lang="es-ES_tradnl" sz="3200" dirty="0"/>
              <a:t>)  </a:t>
            </a:r>
            <a:r>
              <a:rPr lang="es-ES_tradnl" sz="3200" dirty="0" smtClean="0"/>
              <a:t>y RUBISCO-</a:t>
            </a:r>
            <a:r>
              <a:rPr lang="es-ES_tradnl" sz="3200" dirty="0" err="1" smtClean="0"/>
              <a:t>activasa</a:t>
            </a:r>
            <a:r>
              <a:rPr lang="es-ES_tradnl" sz="3200" dirty="0"/>
              <a:t> </a:t>
            </a:r>
            <a:r>
              <a:rPr lang="es-ES_tradnl" sz="3200" dirty="0" smtClean="0"/>
              <a:t>(transición entre cianobacterias y algas verdes).</a:t>
            </a:r>
          </a:p>
          <a:p>
            <a:endParaRPr lang="es-ES_tradnl" sz="3200" dirty="0" smtClean="0"/>
          </a:p>
          <a:p>
            <a:endParaRPr lang="es-ES_tradnl" sz="3200" dirty="0"/>
          </a:p>
        </p:txBody>
      </p:sp>
      <p:pic>
        <p:nvPicPr>
          <p:cNvPr id="4" name="Imagen 3"/>
          <p:cNvPicPr>
            <a:picLocks noChangeAspect="1"/>
          </p:cNvPicPr>
          <p:nvPr/>
        </p:nvPicPr>
        <p:blipFill>
          <a:blip r:embed="rId2" cstate="email"/>
          <a:stretch>
            <a:fillRect/>
          </a:stretch>
        </p:blipFill>
        <p:spPr>
          <a:xfrm rot="16200000">
            <a:off x="-959798" y="962099"/>
            <a:ext cx="6855703" cy="4936106"/>
          </a:xfrm>
          <a:prstGeom prst="rect">
            <a:avLst/>
          </a:prstGeom>
        </p:spPr>
      </p:pic>
      <p:sp>
        <p:nvSpPr>
          <p:cNvPr id="5" name="CuadroTexto 4"/>
          <p:cNvSpPr txBox="1"/>
          <p:nvPr/>
        </p:nvSpPr>
        <p:spPr>
          <a:xfrm>
            <a:off x="6151011" y="6554424"/>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1387231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email"/>
          <a:stretch>
            <a:fillRect/>
          </a:stretch>
        </p:blipFill>
        <p:spPr>
          <a:xfrm>
            <a:off x="3068568" y="5556"/>
            <a:ext cx="6213164" cy="4142109"/>
          </a:xfrm>
          <a:prstGeom prst="rect">
            <a:avLst/>
          </a:prstGeom>
        </p:spPr>
      </p:pic>
      <p:sp>
        <p:nvSpPr>
          <p:cNvPr id="2" name="Título 1"/>
          <p:cNvSpPr>
            <a:spLocks noGrp="1"/>
          </p:cNvSpPr>
          <p:nvPr>
            <p:ph type="title"/>
          </p:nvPr>
        </p:nvSpPr>
        <p:spPr>
          <a:xfrm>
            <a:off x="-2401794" y="274638"/>
            <a:ext cx="8001000" cy="1143000"/>
          </a:xfrm>
        </p:spPr>
        <p:txBody>
          <a:bodyPr/>
          <a:lstStyle/>
          <a:p>
            <a:r>
              <a:rPr lang="es-ES"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Cianelas</a:t>
            </a:r>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rPr>
              <a:t> </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8000"/>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463176" y="4254500"/>
            <a:ext cx="8680824" cy="2444750"/>
          </a:xfrm>
        </p:spPr>
        <p:style>
          <a:lnRef idx="2">
            <a:schemeClr val="accent6"/>
          </a:lnRef>
          <a:fillRef idx="1">
            <a:schemeClr val="lt1"/>
          </a:fillRef>
          <a:effectRef idx="0">
            <a:schemeClr val="accent6"/>
          </a:effectRef>
          <a:fontRef idx="minor">
            <a:schemeClr val="dk1"/>
          </a:fontRef>
        </p:style>
        <p:txBody>
          <a:bodyPr>
            <a:normAutofit/>
          </a:bodyPr>
          <a:lstStyle/>
          <a:p>
            <a:pPr algn="just"/>
            <a:r>
              <a:rPr lang="es-ES_tradnl" sz="2400" dirty="0" smtClean="0">
                <a:solidFill>
                  <a:schemeClr val="tx2">
                    <a:lumMod val="50000"/>
                  </a:schemeClr>
                </a:solidFill>
              </a:rPr>
              <a:t>Reservas</a:t>
            </a:r>
            <a:r>
              <a:rPr lang="es-ES_tradnl" sz="2400" dirty="0">
                <a:solidFill>
                  <a:schemeClr val="tx2">
                    <a:lumMod val="50000"/>
                  </a:schemeClr>
                </a:solidFill>
              </a:rPr>
              <a:t>: almidón en gránulos </a:t>
            </a:r>
            <a:r>
              <a:rPr lang="es-ES_tradnl" sz="2400" dirty="0" err="1">
                <a:solidFill>
                  <a:schemeClr val="tx2">
                    <a:lumMod val="50000"/>
                  </a:schemeClr>
                </a:solidFill>
              </a:rPr>
              <a:t>extraplastidiales</a:t>
            </a:r>
            <a:r>
              <a:rPr lang="es-ES_tradnl" sz="2400" dirty="0">
                <a:solidFill>
                  <a:schemeClr val="tx2">
                    <a:lumMod val="50000"/>
                  </a:schemeClr>
                </a:solidFill>
              </a:rPr>
              <a:t>. </a:t>
            </a:r>
          </a:p>
          <a:p>
            <a:pPr algn="just"/>
            <a:r>
              <a:rPr lang="es-ES_tradnl" sz="2400" dirty="0" smtClean="0">
                <a:solidFill>
                  <a:schemeClr val="tx2">
                    <a:lumMod val="50000"/>
                  </a:schemeClr>
                </a:solidFill>
              </a:rPr>
              <a:t>La </a:t>
            </a:r>
            <a:r>
              <a:rPr lang="es-ES_tradnl" sz="2400" dirty="0">
                <a:solidFill>
                  <a:schemeClr val="tx2">
                    <a:lumMod val="50000"/>
                  </a:schemeClr>
                </a:solidFill>
              </a:rPr>
              <a:t>reducción del nitrato y </a:t>
            </a:r>
            <a:r>
              <a:rPr lang="es-ES_tradnl" sz="2400" dirty="0" smtClean="0">
                <a:solidFill>
                  <a:schemeClr val="tx2">
                    <a:lumMod val="50000"/>
                  </a:schemeClr>
                </a:solidFill>
              </a:rPr>
              <a:t>la fotosíntesis </a:t>
            </a:r>
            <a:r>
              <a:rPr lang="es-ES_tradnl" sz="2400" dirty="0">
                <a:solidFill>
                  <a:schemeClr val="tx2">
                    <a:lumMod val="50000"/>
                  </a:schemeClr>
                </a:solidFill>
              </a:rPr>
              <a:t>en las </a:t>
            </a:r>
            <a:r>
              <a:rPr lang="es-ES_tradnl" sz="2400" dirty="0" err="1">
                <a:solidFill>
                  <a:schemeClr val="tx2">
                    <a:lumMod val="50000"/>
                  </a:schemeClr>
                </a:solidFill>
              </a:rPr>
              <a:t>cianelas</a:t>
            </a:r>
            <a:r>
              <a:rPr lang="es-ES_tradnl" sz="2400" dirty="0">
                <a:solidFill>
                  <a:schemeClr val="tx2">
                    <a:lumMod val="50000"/>
                  </a:schemeClr>
                </a:solidFill>
              </a:rPr>
              <a:t> </a:t>
            </a:r>
            <a:r>
              <a:rPr lang="es-ES_tradnl" sz="2400" dirty="0" smtClean="0">
                <a:solidFill>
                  <a:schemeClr val="tx2">
                    <a:lumMod val="50000"/>
                  </a:schemeClr>
                </a:solidFill>
              </a:rPr>
              <a:t>de </a:t>
            </a:r>
            <a:r>
              <a:rPr lang="es-ES_tradnl" sz="2400" i="1" dirty="0" err="1" smtClean="0">
                <a:solidFill>
                  <a:schemeClr val="tx2">
                    <a:lumMod val="50000"/>
                  </a:schemeClr>
                </a:solidFill>
              </a:rPr>
              <a:t>Cyanophora</a:t>
            </a:r>
            <a:r>
              <a:rPr lang="es-ES_tradnl" sz="2400" i="1" dirty="0" smtClean="0">
                <a:solidFill>
                  <a:schemeClr val="tx2">
                    <a:lumMod val="50000"/>
                  </a:schemeClr>
                </a:solidFill>
              </a:rPr>
              <a:t> </a:t>
            </a:r>
            <a:r>
              <a:rPr lang="es-ES_tradnl" sz="2400" i="1" dirty="0" err="1">
                <a:solidFill>
                  <a:schemeClr val="tx2">
                    <a:lumMod val="50000"/>
                  </a:schemeClr>
                </a:solidFill>
              </a:rPr>
              <a:t>paradoxa</a:t>
            </a:r>
            <a:r>
              <a:rPr lang="es-ES_tradnl" sz="2400" i="1" dirty="0">
                <a:solidFill>
                  <a:schemeClr val="tx2">
                    <a:lumMod val="50000"/>
                  </a:schemeClr>
                </a:solidFill>
              </a:rPr>
              <a:t> </a:t>
            </a:r>
            <a:r>
              <a:rPr lang="es-ES_tradnl" sz="2400" dirty="0" smtClean="0">
                <a:solidFill>
                  <a:schemeClr val="tx2">
                    <a:lumMod val="50000"/>
                  </a:schemeClr>
                </a:solidFill>
              </a:rPr>
              <a:t>son similares </a:t>
            </a:r>
            <a:r>
              <a:rPr lang="es-ES_tradnl" sz="2400" dirty="0">
                <a:solidFill>
                  <a:schemeClr val="tx2">
                    <a:lumMod val="50000"/>
                  </a:schemeClr>
                </a:solidFill>
              </a:rPr>
              <a:t>a los </a:t>
            </a:r>
            <a:r>
              <a:rPr lang="es-ES_tradnl" sz="2400" dirty="0" smtClean="0">
                <a:solidFill>
                  <a:schemeClr val="tx2">
                    <a:lumMod val="50000"/>
                  </a:schemeClr>
                </a:solidFill>
              </a:rPr>
              <a:t>procesos en los cloroplastos </a:t>
            </a:r>
            <a:r>
              <a:rPr lang="es-ES_tradnl" sz="2400" dirty="0">
                <a:solidFill>
                  <a:schemeClr val="tx2">
                    <a:lumMod val="50000"/>
                  </a:schemeClr>
                </a:solidFill>
              </a:rPr>
              <a:t>y diferentes de </a:t>
            </a:r>
            <a:r>
              <a:rPr lang="es-ES_tradnl" sz="2400" dirty="0" smtClean="0">
                <a:solidFill>
                  <a:schemeClr val="tx2">
                    <a:lumMod val="50000"/>
                  </a:schemeClr>
                </a:solidFill>
              </a:rPr>
              <a:t>los que </a:t>
            </a:r>
            <a:r>
              <a:rPr lang="es-ES_tradnl" sz="2400" dirty="0">
                <a:solidFill>
                  <a:schemeClr val="tx2">
                    <a:lumMod val="50000"/>
                  </a:schemeClr>
                </a:solidFill>
              </a:rPr>
              <a:t>ocurren en </a:t>
            </a:r>
            <a:r>
              <a:rPr lang="es-ES_tradnl" sz="2400" dirty="0" err="1" smtClean="0">
                <a:solidFill>
                  <a:schemeClr val="tx2">
                    <a:lumMod val="50000"/>
                  </a:schemeClr>
                </a:solidFill>
              </a:rPr>
              <a:t>Cyanobacteria</a:t>
            </a:r>
            <a:endParaRPr lang="es-ES_tradnl" sz="2400" dirty="0" smtClean="0">
              <a:solidFill>
                <a:schemeClr val="tx2">
                  <a:lumMod val="50000"/>
                </a:schemeClr>
              </a:solidFill>
            </a:endParaRPr>
          </a:p>
          <a:p>
            <a:pPr algn="just"/>
            <a:r>
              <a:rPr lang="es-ES_tradnl" sz="2400" dirty="0" smtClean="0">
                <a:solidFill>
                  <a:schemeClr val="tx2">
                    <a:lumMod val="50000"/>
                  </a:schemeClr>
                </a:solidFill>
              </a:rPr>
              <a:t>No fijan nitrógeno</a:t>
            </a:r>
            <a:endParaRPr lang="es-ES" sz="2400" dirty="0">
              <a:solidFill>
                <a:schemeClr val="tx2">
                  <a:lumMod val="50000"/>
                </a:schemeClr>
              </a:solidFill>
            </a:endParaRPr>
          </a:p>
        </p:txBody>
      </p:sp>
      <p:sp>
        <p:nvSpPr>
          <p:cNvPr id="6" name="CuadroTexto 5"/>
          <p:cNvSpPr txBox="1"/>
          <p:nvPr/>
        </p:nvSpPr>
        <p:spPr>
          <a:xfrm rot="16200000">
            <a:off x="-1342607" y="5207617"/>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23078723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Cianelas vs Cloroplatos</a:t>
            </a:r>
            <a:endParaRPr lang="es-MX"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3" name="Imagen 2"/>
          <p:cNvPicPr>
            <a:picLocks noChangeAspect="1"/>
          </p:cNvPicPr>
          <p:nvPr/>
        </p:nvPicPr>
        <p:blipFill>
          <a:blip r:embed="rId2" cstate="email"/>
          <a:stretch>
            <a:fillRect/>
          </a:stretch>
        </p:blipFill>
        <p:spPr>
          <a:xfrm>
            <a:off x="829236" y="1417638"/>
            <a:ext cx="7743264" cy="5414156"/>
          </a:xfrm>
          <a:prstGeom prst="rect">
            <a:avLst/>
          </a:prstGeom>
        </p:spPr>
      </p:pic>
    </p:spTree>
    <p:extLst>
      <p:ext uri="{BB962C8B-B14F-4D97-AF65-F5344CB8AC3E}">
        <p14:creationId xmlns="" xmlns:p14="http://schemas.microsoft.com/office/powerpoint/2010/main" val="1291399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p:cNvGraphicFramePr>
            <a:graphicFrameLocks noChangeAspect="1"/>
          </p:cNvGraphicFramePr>
          <p:nvPr>
            <p:extLst>
              <p:ext uri="{D42A27DB-BD31-4B8C-83A1-F6EECF244321}">
                <p14:modId xmlns="" xmlns:p14="http://schemas.microsoft.com/office/powerpoint/2010/main" val="2316369948"/>
              </p:ext>
            </p:extLst>
          </p:nvPr>
        </p:nvGraphicFramePr>
        <p:xfrm>
          <a:off x="-158750" y="187325"/>
          <a:ext cx="6477000" cy="6426200"/>
        </p:xfrm>
        <a:graphic>
          <a:graphicData uri="http://schemas.openxmlformats.org/presentationml/2006/ole">
            <p:oleObj spid="_x0000_s2067" name="Documento" r:id="rId3" imgW="6463800" imgH="6418080" progId="Word.Document.12">
              <p:embed/>
            </p:oleObj>
          </a:graphicData>
        </a:graphic>
      </p:graphicFrame>
      <p:sp>
        <p:nvSpPr>
          <p:cNvPr id="14337" name="Marcador de número de diapositiva 4"/>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84E2C89B-8C07-ED42-9C5D-541D3D837EF1}" type="slidenum">
              <a:rPr lang="es-ES" sz="1400">
                <a:solidFill>
                  <a:srgbClr val="FFFFFF"/>
                </a:solidFill>
              </a:rPr>
              <a:pPr eaLnBrk="1" hangingPunct="1"/>
              <a:t>2</a:t>
            </a:fld>
            <a:endParaRPr lang="es-ES" sz="1400">
              <a:solidFill>
                <a:srgbClr val="FFFFFF"/>
              </a:solidFill>
            </a:endParaRPr>
          </a:p>
        </p:txBody>
      </p:sp>
      <p:sp>
        <p:nvSpPr>
          <p:cNvPr id="7" name="Título 1"/>
          <p:cNvSpPr txBox="1">
            <a:spLocks/>
          </p:cNvSpPr>
          <p:nvPr/>
        </p:nvSpPr>
        <p:spPr>
          <a:xfrm>
            <a:off x="2161256" y="341313"/>
            <a:ext cx="8229600" cy="990600"/>
          </a:xfrm>
          <a:prstGeom prst="rect">
            <a:avLst/>
          </a:prstGeom>
        </p:spPr>
        <p:txBody>
          <a:bodyPr/>
          <a:lstStyle>
            <a:lvl1pPr algn="l" rtl="0" eaLnBrk="0" fontAlgn="base" hangingPunct="0">
              <a:spcBef>
                <a:spcPct val="0"/>
              </a:spcBef>
              <a:spcAft>
                <a:spcPct val="0"/>
              </a:spcAft>
              <a:defRPr sz="4000" kern="1200" spc="-1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Mistral" charset="0"/>
                <a:ea typeface="ＭＳ Ｐゴシック" charset="0"/>
                <a:cs typeface="ＭＳ Ｐゴシック" charset="0"/>
              </a:defRPr>
            </a:lvl6pPr>
            <a:lvl7pPr marL="914400" algn="l" rtl="0" fontAlgn="base">
              <a:spcBef>
                <a:spcPct val="0"/>
              </a:spcBef>
              <a:spcAft>
                <a:spcPct val="0"/>
              </a:spcAft>
              <a:defRPr sz="4000">
                <a:solidFill>
                  <a:schemeClr val="tx2"/>
                </a:solidFill>
                <a:latin typeface="Mistral" charset="0"/>
                <a:ea typeface="ＭＳ Ｐゴシック" charset="0"/>
                <a:cs typeface="ＭＳ Ｐゴシック" charset="0"/>
              </a:defRPr>
            </a:lvl7pPr>
            <a:lvl8pPr marL="1371600" algn="l" rtl="0" fontAlgn="base">
              <a:spcBef>
                <a:spcPct val="0"/>
              </a:spcBef>
              <a:spcAft>
                <a:spcPct val="0"/>
              </a:spcAft>
              <a:defRPr sz="4000">
                <a:solidFill>
                  <a:schemeClr val="tx2"/>
                </a:solidFill>
                <a:latin typeface="Mistral" charset="0"/>
                <a:ea typeface="ＭＳ Ｐゴシック" charset="0"/>
                <a:cs typeface="ＭＳ Ｐゴシック" charset="0"/>
              </a:defRPr>
            </a:lvl8pPr>
            <a:lvl9pPr marL="1828800" algn="l" rtl="0" fontAlgn="base">
              <a:spcBef>
                <a:spcPct val="0"/>
              </a:spcBef>
              <a:spcAft>
                <a:spcPct val="0"/>
              </a:spcAft>
              <a:defRPr sz="4000">
                <a:solidFill>
                  <a:schemeClr val="tx2"/>
                </a:solidFill>
                <a:latin typeface="Mistral" charset="0"/>
                <a:ea typeface="ＭＳ Ｐゴシック" charset="0"/>
                <a:cs typeface="ＭＳ Ｐゴシック" charset="0"/>
              </a:defRPr>
            </a:lvl9pPr>
          </a:lstStyle>
          <a:p>
            <a:pPr algn="ctr">
              <a:defRPr/>
            </a:pPr>
            <a:r>
              <a:rPr lang="es-MX" dirty="0" smtClean="0">
                <a:solidFill>
                  <a:srgbClr val="D2533C"/>
                </a:solidFill>
                <a:latin typeface="Avenir Book"/>
                <a:cs typeface="Avenir Book"/>
              </a:rPr>
              <a:t>Guía didáctica</a:t>
            </a:r>
            <a:endParaRPr lang="es-MX" dirty="0">
              <a:solidFill>
                <a:srgbClr val="D2533C"/>
              </a:solidFill>
              <a:latin typeface="Avenir Book"/>
              <a:cs typeface="Avenir Book"/>
            </a:endParaRPr>
          </a:p>
        </p:txBody>
      </p:sp>
      <p:pic>
        <p:nvPicPr>
          <p:cNvPr id="6" name="Imagen 13"/>
          <p:cNvPicPr>
            <a:picLocks noChangeAspect="1"/>
          </p:cNvPicPr>
          <p:nvPr/>
        </p:nvPicPr>
        <p:blipFill>
          <a:blip r:embed="rId4" cstate="email">
            <a:duotone>
              <a:schemeClr val="bg2">
                <a:shade val="45000"/>
                <a:satMod val="135000"/>
              </a:schemeClr>
              <a:prstClr val="white"/>
            </a:duotone>
            <a:extLst>
              <a:ext uri="{28A0092B-C50C-407E-A947-70E740481C1C}">
                <a14:useLocalDpi xmlns="" xmlns:a14="http://schemas.microsoft.com/office/drawing/2010/main"/>
              </a:ext>
            </a:extLst>
          </a:blip>
          <a:srcRect r="29036" b="35187"/>
          <a:stretch>
            <a:fillRect/>
          </a:stretch>
        </p:blipFill>
        <p:spPr>
          <a:xfrm>
            <a:off x="3933292" y="1688353"/>
            <a:ext cx="5209121" cy="5169647"/>
          </a:xfrm>
          <a:prstGeom prst="rect">
            <a:avLst/>
          </a:prstGeom>
        </p:spPr>
      </p:pic>
    </p:spTree>
    <p:extLst>
      <p:ext uri="{BB962C8B-B14F-4D97-AF65-F5344CB8AC3E}">
        <p14:creationId xmlns="" xmlns:p14="http://schemas.microsoft.com/office/powerpoint/2010/main" val="16838706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lstStyle/>
          <a:p>
            <a:r>
              <a:rPr lang="es-ES" b="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Reproducción</a:t>
            </a:r>
            <a:endParaRPr lang="es-E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Marcador de contenido 3"/>
          <p:cNvSpPr>
            <a:spLocks noGrp="1"/>
          </p:cNvSpPr>
          <p:nvPr>
            <p:ph idx="4294967295"/>
          </p:nvPr>
        </p:nvSpPr>
        <p:spPr>
          <a:xfrm>
            <a:off x="0" y="1592263"/>
            <a:ext cx="8229600" cy="1766887"/>
          </a:xfrm>
          <a:prstGeom prst="rect">
            <a:avLst/>
          </a:prstGeom>
        </p:spPr>
        <p:txBody>
          <a:bodyPr>
            <a:spAutoFit/>
          </a:bodyPr>
          <a:lstStyle/>
          <a:p>
            <a:r>
              <a:rPr lang="es-ES_tradnl" sz="3200" dirty="0" smtClean="0"/>
              <a:t>Reproducción sexual desconocida. </a:t>
            </a:r>
          </a:p>
          <a:p>
            <a:r>
              <a:rPr lang="es-ES_tradnl" sz="3200" dirty="0" smtClean="0"/>
              <a:t>Sólo asexual por mitosis o </a:t>
            </a:r>
            <a:r>
              <a:rPr lang="nl-NL" sz="3200" dirty="0" smtClean="0"/>
              <a:t>por </a:t>
            </a:r>
            <a:r>
              <a:rPr lang="nl-NL" sz="3200" dirty="0" err="1" smtClean="0"/>
              <a:t>zoosporas</a:t>
            </a:r>
            <a:endParaRPr lang="nl-NL" sz="3200" dirty="0" smtClean="0"/>
          </a:p>
          <a:p>
            <a:pPr marL="0" indent="0">
              <a:buNone/>
            </a:pPr>
            <a:endParaRPr lang="es-ES" sz="3200" dirty="0"/>
          </a:p>
        </p:txBody>
      </p:sp>
      <p:pic>
        <p:nvPicPr>
          <p:cNvPr id="8" name="Imagen 7"/>
          <p:cNvPicPr>
            <a:picLocks noChangeAspect="1"/>
          </p:cNvPicPr>
          <p:nvPr/>
        </p:nvPicPr>
        <p:blipFill>
          <a:blip r:embed="rId2" cstate="email"/>
          <a:stretch>
            <a:fillRect/>
          </a:stretch>
        </p:blipFill>
        <p:spPr>
          <a:xfrm>
            <a:off x="457200" y="2965695"/>
            <a:ext cx="3651443" cy="3476809"/>
          </a:xfrm>
          <a:prstGeom prst="rect">
            <a:avLst/>
          </a:prstGeom>
        </p:spPr>
      </p:pic>
      <p:pic>
        <p:nvPicPr>
          <p:cNvPr id="10" name="Imagen 9"/>
          <p:cNvPicPr>
            <a:picLocks noChangeAspect="1"/>
          </p:cNvPicPr>
          <p:nvPr/>
        </p:nvPicPr>
        <p:blipFill>
          <a:blip r:embed="rId3" cstate="email"/>
          <a:stretch>
            <a:fillRect/>
          </a:stretch>
        </p:blipFill>
        <p:spPr>
          <a:xfrm>
            <a:off x="4108642" y="2965694"/>
            <a:ext cx="4066443" cy="3476809"/>
          </a:xfrm>
          <a:prstGeom prst="rect">
            <a:avLst/>
          </a:prstGeom>
        </p:spPr>
      </p:pic>
      <p:sp>
        <p:nvSpPr>
          <p:cNvPr id="6" name="CuadroTexto 5"/>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22446819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lstStyle/>
          <a:p>
            <a:r>
              <a:rPr lang="es-ES" b="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Distribución</a:t>
            </a:r>
            <a:endParaRPr lang="es-E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ángulo 5"/>
          <p:cNvSpPr/>
          <p:nvPr/>
        </p:nvSpPr>
        <p:spPr>
          <a:xfrm>
            <a:off x="0" y="1741711"/>
            <a:ext cx="9144000" cy="1077218"/>
          </a:xfrm>
          <a:prstGeom prst="rect">
            <a:avLst/>
          </a:prstGeom>
          <a:solidFill>
            <a:schemeClr val="accent2">
              <a:lumMod val="60000"/>
              <a:lumOff val="40000"/>
            </a:schemeClr>
          </a:solidFill>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s-ES_tradnl" sz="3200" dirty="0" smtClean="0"/>
              <a:t>Común </a:t>
            </a:r>
            <a:r>
              <a:rPr lang="es-ES_tradnl" sz="3200" dirty="0"/>
              <a:t>en aguas estancadas como charcos y turberas ácidas</a:t>
            </a:r>
          </a:p>
        </p:txBody>
      </p:sp>
      <p:pic>
        <p:nvPicPr>
          <p:cNvPr id="2" name="Imagen 1"/>
          <p:cNvPicPr>
            <a:picLocks noChangeAspect="1"/>
          </p:cNvPicPr>
          <p:nvPr/>
        </p:nvPicPr>
        <p:blipFill>
          <a:blip r:embed="rId2" cstate="email"/>
          <a:stretch>
            <a:fillRect/>
          </a:stretch>
        </p:blipFill>
        <p:spPr>
          <a:xfrm>
            <a:off x="0" y="3003918"/>
            <a:ext cx="5145397" cy="3854081"/>
          </a:xfrm>
          <a:prstGeom prst="rect">
            <a:avLst/>
          </a:prstGeom>
        </p:spPr>
      </p:pic>
      <p:pic>
        <p:nvPicPr>
          <p:cNvPr id="9" name="Imagen 8"/>
          <p:cNvPicPr>
            <a:picLocks noChangeAspect="1"/>
          </p:cNvPicPr>
          <p:nvPr/>
        </p:nvPicPr>
        <p:blipFill>
          <a:blip r:embed="rId3" cstate="email"/>
          <a:stretch>
            <a:fillRect/>
          </a:stretch>
        </p:blipFill>
        <p:spPr>
          <a:xfrm>
            <a:off x="4594177" y="3003919"/>
            <a:ext cx="4700364" cy="3854081"/>
          </a:xfrm>
          <a:prstGeom prst="rect">
            <a:avLst/>
          </a:prstGeom>
        </p:spPr>
      </p:pic>
    </p:spTree>
    <p:extLst>
      <p:ext uri="{BB962C8B-B14F-4D97-AF65-F5344CB8AC3E}">
        <p14:creationId xmlns="" xmlns:p14="http://schemas.microsoft.com/office/powerpoint/2010/main" val="42510268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0" y="571500"/>
            <a:ext cx="2430463" cy="5697538"/>
          </a:xfrm>
        </p:spPr>
        <p:txBody>
          <a:bodyPr>
            <a:normAutofit/>
          </a:bodyPr>
          <a:lstStyle/>
          <a:p>
            <a:r>
              <a:rPr lang="es-ES" dirty="0" smtClean="0"/>
              <a:t>No tienen una importancia particular</a:t>
            </a:r>
          </a:p>
          <a:p>
            <a:r>
              <a:rPr lang="es-ES" dirty="0" smtClean="0"/>
              <a:t>Destaca su posición inicial en la evolución de los eucariontes fotosintéticos </a:t>
            </a:r>
            <a:endParaRPr lang="es-ES" dirty="0"/>
          </a:p>
        </p:txBody>
      </p:sp>
      <p:pic>
        <p:nvPicPr>
          <p:cNvPr id="4" name="Imagen 3"/>
          <p:cNvPicPr>
            <a:picLocks noChangeAspect="1"/>
          </p:cNvPicPr>
          <p:nvPr/>
        </p:nvPicPr>
        <p:blipFill>
          <a:blip r:embed="rId2" cstate="email"/>
          <a:stretch>
            <a:fillRect/>
          </a:stretch>
        </p:blipFill>
        <p:spPr>
          <a:xfrm>
            <a:off x="2430463" y="52925"/>
            <a:ext cx="5570537" cy="6583361"/>
          </a:xfrm>
          <a:prstGeom prst="rect">
            <a:avLst/>
          </a:prstGeom>
        </p:spPr>
      </p:pic>
      <p:sp>
        <p:nvSpPr>
          <p:cNvPr id="5" name="Elipse 4"/>
          <p:cNvSpPr/>
          <p:nvPr/>
        </p:nvSpPr>
        <p:spPr>
          <a:xfrm>
            <a:off x="3801699" y="274637"/>
            <a:ext cx="3575989" cy="1922341"/>
          </a:xfrm>
          <a:prstGeom prst="ellipse">
            <a:avLst/>
          </a:prstGeom>
          <a:gradFill flip="none" rotWithShape="1">
            <a:gsLst>
              <a:gs pos="0">
                <a:schemeClr val="accent1">
                  <a:tint val="100000"/>
                  <a:shade val="100000"/>
                  <a:satMod val="130000"/>
                  <a:alpha val="18000"/>
                </a:schemeClr>
              </a:gs>
              <a:gs pos="100000">
                <a:schemeClr val="accent1">
                  <a:tint val="50000"/>
                  <a:shade val="100000"/>
                  <a:satMod val="350000"/>
                  <a:alpha val="18000"/>
                </a:schemeClr>
              </a:gs>
            </a:gsLst>
            <a:lin ang="16200000" scaled="0"/>
            <a:tileRect/>
          </a:gradFill>
          <a:ln w="76200" cmpd="sng">
            <a:solidFill>
              <a:srgbClr val="4F81BD"/>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Título 1"/>
          <p:cNvSpPr txBox="1">
            <a:spLocks/>
          </p:cNvSpPr>
          <p:nvPr/>
        </p:nvSpPr>
        <p:spPr>
          <a:xfrm rot="5400000">
            <a:off x="5143500" y="2857500"/>
            <a:ext cx="6858000" cy="1143000"/>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IMPORTANCIA</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CuadroTexto 5"/>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3964783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email"/>
          <a:stretch>
            <a:fillRect/>
          </a:stretch>
        </p:blipFill>
        <p:spPr>
          <a:xfrm>
            <a:off x="4387051" y="1723939"/>
            <a:ext cx="4756949" cy="3580178"/>
          </a:xfrm>
          <a:prstGeom prst="rect">
            <a:avLst/>
          </a:prstGeom>
        </p:spPr>
      </p:pic>
      <p:sp>
        <p:nvSpPr>
          <p:cNvPr id="2" name="Título 1"/>
          <p:cNvSpPr>
            <a:spLocks noGrp="1"/>
          </p:cNvSpPr>
          <p:nvPr>
            <p:ph type="title"/>
          </p:nvPr>
        </p:nvSpPr>
        <p:spPr>
          <a:xfrm>
            <a:off x="457200" y="0"/>
            <a:ext cx="7620000" cy="1143000"/>
          </a:xfrm>
        </p:spPr>
        <p:style>
          <a:lnRef idx="2">
            <a:schemeClr val="accent1"/>
          </a:lnRef>
          <a:fillRef idx="1">
            <a:schemeClr val="lt1"/>
          </a:fillRef>
          <a:effectRef idx="0">
            <a:schemeClr val="accent1"/>
          </a:effectRef>
          <a:fontRef idx="minor">
            <a:schemeClr val="dk1"/>
          </a:fontRef>
        </p:style>
        <p:txBody>
          <a:bodyPr/>
          <a:lstStyle/>
          <a:p>
            <a:r>
              <a:rPr lang="es-MX" b="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Origen</a:t>
            </a:r>
            <a:endParaRPr lang="es-MX" dirty="0"/>
          </a:p>
        </p:txBody>
      </p:sp>
      <p:sp>
        <p:nvSpPr>
          <p:cNvPr id="3" name="Rectángulo 2"/>
          <p:cNvSpPr/>
          <p:nvPr/>
        </p:nvSpPr>
        <p:spPr>
          <a:xfrm>
            <a:off x="1" y="1141419"/>
            <a:ext cx="4387050" cy="4832092"/>
          </a:xfrm>
          <a:prstGeom prst="rect">
            <a:avLst/>
          </a:prstGeom>
        </p:spPr>
        <p:txBody>
          <a:bodyPr wrap="square">
            <a:spAutoFit/>
          </a:bodyPr>
          <a:lstStyle/>
          <a:p>
            <a:pPr marL="457200" indent="-457200">
              <a:buFont typeface="Arial"/>
              <a:buChar char="•"/>
            </a:pPr>
            <a:r>
              <a:rPr lang="es-ES_tradnl" sz="2800" dirty="0"/>
              <a:t>Los organismos en el </a:t>
            </a:r>
            <a:r>
              <a:rPr lang="es-ES_tradnl" sz="2800" dirty="0" err="1"/>
              <a:t>Glaucophyta</a:t>
            </a:r>
            <a:r>
              <a:rPr lang="es-ES_tradnl" sz="2800" dirty="0"/>
              <a:t> son </a:t>
            </a:r>
            <a:r>
              <a:rPr lang="es-ES_tradnl" sz="2800" dirty="0" smtClean="0"/>
              <a:t>muy viejo</a:t>
            </a:r>
            <a:r>
              <a:rPr lang="es-ES_tradnl" sz="2800" dirty="0"/>
              <a:t>s</a:t>
            </a:r>
            <a:r>
              <a:rPr lang="es-ES_tradnl" sz="2800" dirty="0" smtClean="0"/>
              <a:t> </a:t>
            </a:r>
            <a:r>
              <a:rPr lang="es-ES_tradnl" sz="2800" dirty="0" err="1"/>
              <a:t>McFadden</a:t>
            </a:r>
            <a:r>
              <a:rPr lang="es-ES_tradnl" sz="2800" dirty="0"/>
              <a:t> ( 2001 ) los llama los </a:t>
            </a:r>
            <a:r>
              <a:rPr lang="es-ES_tradnl" sz="2800" dirty="0" err="1" smtClean="0"/>
              <a:t>coelocanths</a:t>
            </a:r>
            <a:r>
              <a:rPr lang="es-ES_tradnl" sz="2800" dirty="0" smtClean="0"/>
              <a:t> de </a:t>
            </a:r>
            <a:r>
              <a:rPr lang="es-ES_tradnl" sz="2800" dirty="0" err="1" smtClean="0"/>
              <a:t>endosimbiosis</a:t>
            </a:r>
            <a:r>
              <a:rPr lang="es-ES_tradnl" sz="2800" dirty="0" smtClean="0"/>
              <a:t>. </a:t>
            </a:r>
          </a:p>
          <a:p>
            <a:pPr marL="457200" indent="-457200">
              <a:buFont typeface="Arial"/>
              <a:buChar char="•"/>
            </a:pPr>
            <a:r>
              <a:rPr lang="es-ES_tradnl" sz="2800" dirty="0" smtClean="0"/>
              <a:t>Probablemente ramificada </a:t>
            </a:r>
            <a:r>
              <a:rPr lang="es-ES_tradnl" sz="2800" dirty="0"/>
              <a:t>del árbol evolutivo antes de </a:t>
            </a:r>
            <a:r>
              <a:rPr lang="es-ES_tradnl" sz="2800" dirty="0" smtClean="0"/>
              <a:t>la divergencia </a:t>
            </a:r>
            <a:r>
              <a:rPr lang="es-ES_tradnl" sz="2800" dirty="0"/>
              <a:t>de algas rojas y </a:t>
            </a:r>
            <a:r>
              <a:rPr lang="es-ES_tradnl" sz="2800" dirty="0" smtClean="0"/>
              <a:t>verdes.</a:t>
            </a:r>
            <a:endParaRPr lang="es-MX" sz="2800" dirty="0"/>
          </a:p>
        </p:txBody>
      </p:sp>
      <p:sp>
        <p:nvSpPr>
          <p:cNvPr id="5" name="CuadroTexto 4"/>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18409814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3" name="Imagen 2"/>
          <p:cNvPicPr>
            <a:picLocks noChangeAspect="1"/>
          </p:cNvPicPr>
          <p:nvPr/>
        </p:nvPicPr>
        <p:blipFill>
          <a:blip r:embed="rId2" cstate="email"/>
          <a:stretch>
            <a:fillRect/>
          </a:stretch>
        </p:blipFill>
        <p:spPr>
          <a:xfrm>
            <a:off x="444501" y="1"/>
            <a:ext cx="8241223" cy="6858000"/>
          </a:xfrm>
          <a:prstGeom prst="rect">
            <a:avLst/>
          </a:prstGeom>
        </p:spPr>
      </p:pic>
      <p:sp>
        <p:nvSpPr>
          <p:cNvPr id="5" name="Título 1"/>
          <p:cNvSpPr txBox="1">
            <a:spLocks/>
          </p:cNvSpPr>
          <p:nvPr/>
        </p:nvSpPr>
        <p:spPr>
          <a:xfrm>
            <a:off x="-68730" y="5715000"/>
            <a:ext cx="2997202" cy="11430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5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MX"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Origen</a:t>
            </a:r>
            <a:endParaRPr lang="es-MX" dirty="0"/>
          </a:p>
        </p:txBody>
      </p:sp>
    </p:spTree>
    <p:extLst>
      <p:ext uri="{BB962C8B-B14F-4D97-AF65-F5344CB8AC3E}">
        <p14:creationId xmlns="" xmlns:p14="http://schemas.microsoft.com/office/powerpoint/2010/main" val="23659765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 b="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Clasificación</a:t>
            </a:r>
            <a:endParaRPr lang="es-ES" b="1" dirty="0">
              <a:ln/>
              <a:solidFill>
                <a:schemeClr val="accent3"/>
              </a:solidFill>
            </a:endParaRPr>
          </a:p>
        </p:txBody>
      </p:sp>
      <p:sp>
        <p:nvSpPr>
          <p:cNvPr id="3" name="Marcador de contenido 2"/>
          <p:cNvSpPr>
            <a:spLocks noGrp="1"/>
          </p:cNvSpPr>
          <p:nvPr>
            <p:ph idx="4294967295"/>
          </p:nvPr>
        </p:nvSpPr>
        <p:spPr>
          <a:xfrm>
            <a:off x="342900" y="1406619"/>
            <a:ext cx="8229600" cy="4525963"/>
          </a:xfrm>
        </p:spPr>
        <p:txBody>
          <a:bodyPr/>
          <a:lstStyle/>
          <a:p>
            <a:pPr marL="0" indent="0" algn="ctr">
              <a:buNone/>
            </a:pPr>
            <a:r>
              <a:rPr lang="es-ES_tradnl" dirty="0" smtClean="0"/>
              <a:t>Una clase con varios géneros, solo 3 son </a:t>
            </a:r>
            <a:r>
              <a:rPr lang="fr-FR" dirty="0" err="1" smtClean="0"/>
              <a:t>comúnes</a:t>
            </a:r>
            <a:r>
              <a:rPr lang="fr-FR" dirty="0" smtClean="0"/>
              <a:t>: </a:t>
            </a:r>
            <a:r>
              <a:rPr lang="fr-FR" i="1" dirty="0" err="1" smtClean="0"/>
              <a:t>Cyanophora</a:t>
            </a:r>
            <a:r>
              <a:rPr lang="fr-FR" i="1" dirty="0" smtClean="0"/>
              <a:t>, </a:t>
            </a:r>
            <a:r>
              <a:rPr lang="fr-FR" i="1" dirty="0" err="1" smtClean="0"/>
              <a:t>Glaucocystis</a:t>
            </a:r>
            <a:r>
              <a:rPr lang="fr-FR" i="1" dirty="0" smtClean="0"/>
              <a:t> </a:t>
            </a:r>
            <a:r>
              <a:rPr lang="fr-FR" dirty="0" smtClean="0"/>
              <a:t>y </a:t>
            </a:r>
            <a:r>
              <a:rPr lang="nl-NL" i="1" dirty="0" err="1" smtClean="0"/>
              <a:t>Gloeochaete</a:t>
            </a:r>
            <a:endParaRPr lang="es-ES" i="1" dirty="0" smtClean="0"/>
          </a:p>
          <a:p>
            <a:pPr algn="ctr"/>
            <a:endParaRPr lang="es-ES" dirty="0"/>
          </a:p>
        </p:txBody>
      </p:sp>
      <p:pic>
        <p:nvPicPr>
          <p:cNvPr id="5" name="Imagen 4"/>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1096349" y="2588912"/>
            <a:ext cx="6336506" cy="4269087"/>
          </a:xfrm>
          <a:prstGeom prst="rect">
            <a:avLst/>
          </a:prstGeom>
        </p:spPr>
      </p:pic>
      <p:sp>
        <p:nvSpPr>
          <p:cNvPr id="7" name="CuadroTexto 6"/>
          <p:cNvSpPr txBox="1"/>
          <p:nvPr/>
        </p:nvSpPr>
        <p:spPr>
          <a:xfrm rot="16200000">
            <a:off x="-1342606" y="5207617"/>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20089608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email"/>
          <a:stretch>
            <a:fillRect/>
          </a:stretch>
        </p:blipFill>
        <p:spPr>
          <a:xfrm>
            <a:off x="-37745" y="0"/>
            <a:ext cx="8038745" cy="6858000"/>
          </a:xfrm>
          <a:prstGeom prst="rect">
            <a:avLst/>
          </a:prstGeom>
        </p:spPr>
      </p:pic>
      <p:sp>
        <p:nvSpPr>
          <p:cNvPr id="3" name="Título 1"/>
          <p:cNvSpPr txBox="1">
            <a:spLocks/>
          </p:cNvSpPr>
          <p:nvPr/>
        </p:nvSpPr>
        <p:spPr>
          <a:xfrm rot="5400000">
            <a:off x="5143500" y="2857500"/>
            <a:ext cx="6858000" cy="1143000"/>
          </a:xfrm>
          <a:prstGeom prst="rect">
            <a:avLst/>
          </a:prstGeom>
        </p:spPr>
        <p:style>
          <a:lnRef idx="2">
            <a:schemeClr val="accent5"/>
          </a:lnRef>
          <a:fillRef idx="1">
            <a:schemeClr val="lt1"/>
          </a:fillRef>
          <a:effectRef idx="0">
            <a:schemeClr val="accent5"/>
          </a:effectRef>
          <a:fontRef idx="minor">
            <a:schemeClr val="dk1"/>
          </a:fontRef>
        </p:style>
        <p:txBody>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Ejemplos</a:t>
            </a:r>
            <a:endParaRPr lang="es-E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extLst>
      <p:ext uri="{BB962C8B-B14F-4D97-AF65-F5344CB8AC3E}">
        <p14:creationId xmlns="" xmlns:p14="http://schemas.microsoft.com/office/powerpoint/2010/main" val="11816450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cstate="email">
            <a:extLst>
              <a:ext uri="{28A0092B-C50C-407E-A947-70E740481C1C}">
                <a14:useLocalDpi xmlns="" xmlns:a14="http://schemas.microsoft.com/office/drawing/2010/main"/>
              </a:ext>
            </a:extLst>
          </a:blip>
          <a:srcRect/>
          <a:stretch/>
        </p:blipFill>
        <p:spPr>
          <a:xfrm>
            <a:off x="0" y="1268246"/>
            <a:ext cx="4351655" cy="3505200"/>
          </a:xfrm>
          <a:prstGeom prst="rect">
            <a:avLst/>
          </a:prstGeom>
        </p:spPr>
      </p:pic>
      <p:sp>
        <p:nvSpPr>
          <p:cNvPr id="3" name="Título 2"/>
          <p:cNvSpPr>
            <a:spLocks noGrp="1"/>
          </p:cNvSpPr>
          <p:nvPr>
            <p:ph type="title"/>
          </p:nvPr>
        </p:nvSpPr>
        <p:spPr>
          <a:xfrm>
            <a:off x="571500" y="125246"/>
            <a:ext cx="8001000" cy="1143000"/>
          </a:xfrm>
        </p:spPr>
        <p:txBody>
          <a:bodyPr/>
          <a:lstStyle/>
          <a:p>
            <a:r>
              <a:rPr lang="es-MX" b="1" i="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Gloeochaete</a:t>
            </a:r>
            <a:endParaRPr lang="es-MX" b="1" i="1"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4" name="Imagen 3"/>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247801" y="3185851"/>
            <a:ext cx="4896199" cy="3672149"/>
          </a:xfrm>
          <a:prstGeom prst="rect">
            <a:avLst/>
          </a:prstGeom>
        </p:spPr>
      </p:pic>
    </p:spTree>
    <p:extLst>
      <p:ext uri="{BB962C8B-B14F-4D97-AF65-F5344CB8AC3E}">
        <p14:creationId xmlns="" xmlns:p14="http://schemas.microsoft.com/office/powerpoint/2010/main" val="17311280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email"/>
          <a:stretch>
            <a:fillRect/>
          </a:stretch>
        </p:blipFill>
        <p:spPr>
          <a:xfrm>
            <a:off x="0" y="0"/>
            <a:ext cx="8001000" cy="6858000"/>
          </a:xfrm>
          <a:prstGeom prst="rect">
            <a:avLst/>
          </a:prstGeom>
        </p:spPr>
      </p:pic>
      <p:pic>
        <p:nvPicPr>
          <p:cNvPr id="2" name="Imagen 1"/>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913765" y="3407000"/>
            <a:ext cx="3157498" cy="2359635"/>
          </a:xfrm>
          <a:prstGeom prst="rect">
            <a:avLst/>
          </a:prstGeom>
        </p:spPr>
      </p:pic>
      <p:sp>
        <p:nvSpPr>
          <p:cNvPr id="5" name="Título 1"/>
          <p:cNvSpPr txBox="1">
            <a:spLocks/>
          </p:cNvSpPr>
          <p:nvPr/>
        </p:nvSpPr>
        <p:spPr>
          <a:xfrm rot="5400000">
            <a:off x="5143500" y="2857500"/>
            <a:ext cx="6858000" cy="1143000"/>
          </a:xfrm>
          <a:prstGeom prst="rect">
            <a:avLst/>
          </a:prstGeom>
        </p:spPr>
        <p:style>
          <a:lnRef idx="2">
            <a:schemeClr val="accent5"/>
          </a:lnRef>
          <a:fillRef idx="1">
            <a:schemeClr val="lt1"/>
          </a:fillRef>
          <a:effectRef idx="0">
            <a:schemeClr val="accent5"/>
          </a:effectRef>
          <a:fontRef idx="minor">
            <a:schemeClr val="dk1"/>
          </a:fontRef>
        </p:style>
        <p:txBody>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Ejemplos</a:t>
            </a:r>
            <a:endParaRPr lang="es-E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extLst>
      <p:ext uri="{BB962C8B-B14F-4D97-AF65-F5344CB8AC3E}">
        <p14:creationId xmlns="" xmlns:p14="http://schemas.microsoft.com/office/powerpoint/2010/main" val="21392545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11442" y="2298620"/>
            <a:ext cx="3260628" cy="34163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s-ES_tradnl" sz="2400" dirty="0"/>
              <a:t>La </a:t>
            </a:r>
            <a:r>
              <a:rPr lang="es-ES_tradnl" sz="2400" dirty="0" smtClean="0"/>
              <a:t>derivación de </a:t>
            </a:r>
            <a:r>
              <a:rPr lang="es-ES_tradnl" sz="2400" i="1" dirty="0" err="1" smtClean="0"/>
              <a:t>Glaucocystis</a:t>
            </a:r>
            <a:r>
              <a:rPr lang="es-ES_tradnl" sz="2400" dirty="0" smtClean="0"/>
              <a:t> de </a:t>
            </a:r>
            <a:r>
              <a:rPr lang="es-ES_tradnl" sz="2400" dirty="0"/>
              <a:t>un ancestro biflagelada </a:t>
            </a:r>
            <a:r>
              <a:rPr lang="es-ES_tradnl" sz="2400" dirty="0" smtClean="0"/>
              <a:t>es  evidente por la presencia de </a:t>
            </a:r>
            <a:r>
              <a:rPr lang="es-ES_tradnl" sz="2400" dirty="0"/>
              <a:t>dos flagelos reducida encontrado</a:t>
            </a:r>
          </a:p>
          <a:p>
            <a:pPr algn="ctr"/>
            <a:r>
              <a:rPr lang="es-ES_tradnl" sz="2400" dirty="0"/>
              <a:t>dentro de la pared celular</a:t>
            </a:r>
            <a:r>
              <a:rPr lang="es-ES_tradnl" sz="2400" dirty="0" smtClean="0"/>
              <a:t>. </a:t>
            </a:r>
          </a:p>
        </p:txBody>
      </p:sp>
      <p:pic>
        <p:nvPicPr>
          <p:cNvPr id="3" name="Imagen 2"/>
          <p:cNvPicPr>
            <a:picLocks noChangeAspect="1"/>
          </p:cNvPicPr>
          <p:nvPr/>
        </p:nvPicPr>
        <p:blipFill>
          <a:blip r:embed="rId2" cstate="email"/>
          <a:stretch>
            <a:fillRect/>
          </a:stretch>
        </p:blipFill>
        <p:spPr>
          <a:xfrm>
            <a:off x="487924" y="0"/>
            <a:ext cx="4445702" cy="6858000"/>
          </a:xfrm>
          <a:prstGeom prst="rect">
            <a:avLst/>
          </a:prstGeom>
        </p:spPr>
      </p:pic>
      <p:sp>
        <p:nvSpPr>
          <p:cNvPr id="4" name="Título 3"/>
          <p:cNvSpPr>
            <a:spLocks noGrp="1"/>
          </p:cNvSpPr>
          <p:nvPr>
            <p:ph type="title"/>
          </p:nvPr>
        </p:nvSpPr>
        <p:spPr>
          <a:xfrm>
            <a:off x="270444" y="274638"/>
            <a:ext cx="7620000" cy="1143000"/>
          </a:xfrm>
        </p:spPr>
        <p:txBody>
          <a:bodyPr/>
          <a:lstStyle/>
          <a:p>
            <a:pPr algn="r"/>
            <a:r>
              <a:rPr lang="es-MX" b="1" i="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Glaucocystis</a:t>
            </a:r>
            <a:endParaRPr lang="es-MX" b="1" i="1"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CuadroTexto 4"/>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3009781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Imagen 13"/>
          <p:cNvPicPr>
            <a:picLocks noChangeAspect="1"/>
          </p:cNvPicPr>
          <p:nvPr/>
        </p:nvPicPr>
        <p:blipFill>
          <a:blip r:embed="rId2" cstate="email">
            <a:duotone>
              <a:schemeClr val="bg2">
                <a:shade val="45000"/>
                <a:satMod val="135000"/>
              </a:schemeClr>
              <a:prstClr val="white"/>
            </a:duotone>
            <a:extLst>
              <a:ext uri="{28A0092B-C50C-407E-A947-70E740481C1C}">
                <a14:useLocalDpi xmlns="" xmlns:a14="http://schemas.microsoft.com/office/drawing/2010/main"/>
              </a:ext>
            </a:extLst>
          </a:blip>
          <a:srcRect r="29036" b="35187"/>
          <a:stretch>
            <a:fillRect/>
          </a:stretch>
        </p:blipFill>
        <p:spPr>
          <a:xfrm>
            <a:off x="3933292" y="1688353"/>
            <a:ext cx="5209121" cy="5169647"/>
          </a:xfrm>
          <a:prstGeom prst="rect">
            <a:avLst/>
          </a:prstGeom>
        </p:spPr>
      </p:pic>
      <p:sp>
        <p:nvSpPr>
          <p:cNvPr id="2" name="Título 1"/>
          <p:cNvSpPr>
            <a:spLocks noGrp="1"/>
          </p:cNvSpPr>
          <p:nvPr>
            <p:ph type="title"/>
          </p:nvPr>
        </p:nvSpPr>
        <p:spPr>
          <a:xfrm>
            <a:off x="611188" y="620713"/>
            <a:ext cx="8229600" cy="990600"/>
          </a:xfrm>
        </p:spPr>
        <p:txBody>
          <a:bodyPr/>
          <a:lstStyle/>
          <a:p>
            <a:pPr algn="ctr">
              <a:defRPr/>
            </a:pPr>
            <a:r>
              <a:rPr lang="es-MX" dirty="0" smtClean="0">
                <a:solidFill>
                  <a:srgbClr val="D2533C"/>
                </a:solidFill>
                <a:latin typeface="Avenir Book"/>
                <a:cs typeface="Avenir Book"/>
              </a:rPr>
              <a:t>Introducción</a:t>
            </a:r>
            <a:endParaRPr lang="es-MX" dirty="0">
              <a:solidFill>
                <a:srgbClr val="D2533C"/>
              </a:solidFill>
              <a:latin typeface="Avenir Book"/>
              <a:cs typeface="Avenir Book"/>
            </a:endParaRPr>
          </a:p>
        </p:txBody>
      </p:sp>
      <p:sp>
        <p:nvSpPr>
          <p:cNvPr id="3" name="Rectángulo 2"/>
          <p:cNvSpPr/>
          <p:nvPr/>
        </p:nvSpPr>
        <p:spPr>
          <a:xfrm>
            <a:off x="0" y="1897742"/>
            <a:ext cx="8247529" cy="3046988"/>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defRPr/>
            </a:pPr>
            <a:r>
              <a:rPr lang="es-ES_tradnl" sz="2400" dirty="0">
                <a:solidFill>
                  <a:schemeClr val="accent6">
                    <a:lumMod val="20000"/>
                    <a:lumOff val="80000"/>
                  </a:schemeClr>
                </a:solidFill>
              </a:rPr>
              <a:t>Las </a:t>
            </a:r>
            <a:r>
              <a:rPr lang="es-ES_tradnl" sz="2400" dirty="0" err="1">
                <a:solidFill>
                  <a:schemeClr val="accent6">
                    <a:lumMod val="20000"/>
                    <a:lumOff val="80000"/>
                  </a:schemeClr>
                </a:solidFill>
              </a:rPr>
              <a:t>Glaucófita</a:t>
            </a:r>
            <a:r>
              <a:rPr lang="es-ES_tradnl" sz="2400" dirty="0">
                <a:solidFill>
                  <a:schemeClr val="accent6">
                    <a:lumMod val="20000"/>
                    <a:lumOff val="80000"/>
                  </a:schemeClr>
                </a:solidFill>
              </a:rPr>
              <a:t> constituyen un pequeño grupo de algas unicelulares que se distinguen principalmente por la presencia de </a:t>
            </a:r>
            <a:r>
              <a:rPr lang="es-ES_tradnl" sz="2400" dirty="0" err="1">
                <a:solidFill>
                  <a:schemeClr val="accent6">
                    <a:lumMod val="20000"/>
                    <a:lumOff val="80000"/>
                  </a:schemeClr>
                </a:solidFill>
              </a:rPr>
              <a:t>cianelas</a:t>
            </a:r>
            <a:r>
              <a:rPr lang="es-ES_tradnl" sz="2400" dirty="0">
                <a:solidFill>
                  <a:schemeClr val="accent6">
                    <a:lumMod val="20000"/>
                    <a:lumOff val="80000"/>
                  </a:schemeClr>
                </a:solidFill>
              </a:rPr>
              <a:t>, es decir, cloroplastos que retienen características típicas de las cianobacterias y ausentes de los plastos del resto de las algas y plantas (por ejemplo, poseen una pared residual de </a:t>
            </a:r>
            <a:r>
              <a:rPr lang="es-ES_tradnl" sz="2400" dirty="0" err="1">
                <a:solidFill>
                  <a:schemeClr val="accent6">
                    <a:lumMod val="20000"/>
                    <a:lumOff val="80000"/>
                  </a:schemeClr>
                </a:solidFill>
              </a:rPr>
              <a:t>peptidoglucano</a:t>
            </a:r>
            <a:r>
              <a:rPr lang="es-ES_tradnl" sz="2400" dirty="0">
                <a:solidFill>
                  <a:schemeClr val="accent6">
                    <a:lumMod val="20000"/>
                    <a:lumOff val="80000"/>
                  </a:schemeClr>
                </a:solidFill>
              </a:rPr>
              <a:t> y </a:t>
            </a:r>
            <a:r>
              <a:rPr lang="es-ES_tradnl" sz="2400" dirty="0" err="1">
                <a:solidFill>
                  <a:schemeClr val="accent6">
                    <a:lumMod val="20000"/>
                    <a:lumOff val="80000"/>
                  </a:schemeClr>
                </a:solidFill>
              </a:rPr>
              <a:t>carboxisomas</a:t>
            </a:r>
            <a:r>
              <a:rPr lang="es-ES_tradnl" sz="2400" dirty="0">
                <a:solidFill>
                  <a:schemeClr val="accent6">
                    <a:lumMod val="20000"/>
                    <a:lumOff val="80000"/>
                  </a:schemeClr>
                </a:solidFill>
              </a:rPr>
              <a:t>). Las </a:t>
            </a:r>
            <a:r>
              <a:rPr lang="es-ES_tradnl" sz="2400" dirty="0" err="1">
                <a:solidFill>
                  <a:schemeClr val="accent6">
                    <a:lumMod val="20000"/>
                    <a:lumOff val="80000"/>
                  </a:schemeClr>
                </a:solidFill>
              </a:rPr>
              <a:t>cianelas</a:t>
            </a:r>
            <a:r>
              <a:rPr lang="es-ES_tradnl" sz="2400" dirty="0">
                <a:solidFill>
                  <a:schemeClr val="accent6">
                    <a:lumMod val="20000"/>
                    <a:lumOff val="80000"/>
                  </a:schemeClr>
                </a:solidFill>
              </a:rPr>
              <a:t> son consideradas como ejemplo del primer paso de la teoría </a:t>
            </a:r>
            <a:r>
              <a:rPr lang="es-ES_tradnl" sz="2400" dirty="0" err="1">
                <a:solidFill>
                  <a:schemeClr val="accent6">
                    <a:lumMod val="20000"/>
                    <a:lumOff val="80000"/>
                  </a:schemeClr>
                </a:solidFill>
              </a:rPr>
              <a:t>endosimbiótica</a:t>
            </a:r>
            <a:r>
              <a:rPr lang="es-ES_tradnl" sz="2400" dirty="0">
                <a:solidFill>
                  <a:schemeClr val="accent6">
                    <a:lumMod val="20000"/>
                    <a:lumOff val="80000"/>
                  </a:schemeClr>
                </a:solidFill>
              </a:rPr>
              <a:t> de origen del cloroplasto.</a:t>
            </a:r>
          </a:p>
        </p:txBody>
      </p:sp>
      <p:sp>
        <p:nvSpPr>
          <p:cNvPr id="5" name="CuadroTexto 4"/>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21368400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70444" y="274638"/>
            <a:ext cx="7620000" cy="1143000"/>
          </a:xfrm>
        </p:spPr>
        <p:txBody>
          <a:bodyPr/>
          <a:lstStyle/>
          <a:p>
            <a:pPr algn="r"/>
            <a:r>
              <a:rPr lang="es-MX" b="1" i="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Glaucocystis</a:t>
            </a:r>
            <a:endParaRPr lang="es-MX" b="1" i="1"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Imagen 5"/>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0" y="1417638"/>
            <a:ext cx="7253816" cy="5440362"/>
          </a:xfrm>
          <a:prstGeom prst="rect">
            <a:avLst/>
          </a:prstGeom>
        </p:spPr>
      </p:pic>
      <p:pic>
        <p:nvPicPr>
          <p:cNvPr id="5" name="Imagen 4"/>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528235" y="1417638"/>
            <a:ext cx="3496235" cy="2624801"/>
          </a:xfrm>
          <a:prstGeom prst="rect">
            <a:avLst/>
          </a:prstGeom>
        </p:spPr>
      </p:pic>
      <p:sp>
        <p:nvSpPr>
          <p:cNvPr id="2" name="Rectángulo 1"/>
          <p:cNvSpPr/>
          <p:nvPr/>
        </p:nvSpPr>
        <p:spPr>
          <a:xfrm>
            <a:off x="0" y="6567263"/>
            <a:ext cx="3109320" cy="307777"/>
          </a:xfrm>
          <a:prstGeom prst="rect">
            <a:avLst/>
          </a:prstGeom>
        </p:spPr>
        <p:txBody>
          <a:bodyPr wrap="none">
            <a:spAutoFit/>
          </a:bodyPr>
          <a:lstStyle/>
          <a:p>
            <a:r>
              <a:rPr lang="en-US" sz="1400" dirty="0">
                <a:solidFill>
                  <a:srgbClr val="82682C"/>
                </a:solidFill>
              </a:rPr>
              <a:t>http://</a:t>
            </a:r>
            <a:r>
              <a:rPr lang="en-US" sz="1400" dirty="0" err="1">
                <a:solidFill>
                  <a:srgbClr val="82682C"/>
                </a:solidFill>
              </a:rPr>
              <a:t>www.keweenawalgae.mtu.edu</a:t>
            </a:r>
            <a:r>
              <a:rPr lang="en-US" sz="1400" dirty="0">
                <a:solidFill>
                  <a:srgbClr val="82682C"/>
                </a:solidFill>
              </a:rPr>
              <a:t>/</a:t>
            </a:r>
            <a:endParaRPr lang="es-MX" sz="1400" dirty="0">
              <a:solidFill>
                <a:srgbClr val="82682C"/>
              </a:solidFill>
            </a:endParaRPr>
          </a:p>
        </p:txBody>
      </p:sp>
    </p:spTree>
    <p:extLst>
      <p:ext uri="{BB962C8B-B14F-4D97-AF65-F5344CB8AC3E}">
        <p14:creationId xmlns="" xmlns:p14="http://schemas.microsoft.com/office/powerpoint/2010/main" val="33554285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email"/>
          <a:stretch>
            <a:fillRect/>
          </a:stretch>
        </p:blipFill>
        <p:spPr>
          <a:xfrm>
            <a:off x="0" y="0"/>
            <a:ext cx="8094642" cy="6046730"/>
          </a:xfrm>
          <a:prstGeom prst="rect">
            <a:avLst/>
          </a:prstGeom>
        </p:spPr>
      </p:pic>
      <p:sp>
        <p:nvSpPr>
          <p:cNvPr id="3" name="Título 1"/>
          <p:cNvSpPr txBox="1">
            <a:spLocks/>
          </p:cNvSpPr>
          <p:nvPr/>
        </p:nvSpPr>
        <p:spPr>
          <a:xfrm rot="5400000">
            <a:off x="5143500" y="2857500"/>
            <a:ext cx="6858000" cy="1143000"/>
          </a:xfrm>
          <a:prstGeom prst="rect">
            <a:avLst/>
          </a:prstGeom>
        </p:spPr>
        <p:style>
          <a:lnRef idx="2">
            <a:schemeClr val="accent5"/>
          </a:lnRef>
          <a:fillRef idx="1">
            <a:schemeClr val="lt1"/>
          </a:fillRef>
          <a:effectRef idx="0">
            <a:schemeClr val="accent5"/>
          </a:effectRef>
          <a:fontRef idx="minor">
            <a:schemeClr val="dk1"/>
          </a:fontRef>
        </p:style>
        <p:txBody>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Ejemplos</a:t>
            </a:r>
            <a:endParaRPr lang="es-E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 name="CuadroTexto 1"/>
          <p:cNvSpPr txBox="1"/>
          <p:nvPr/>
        </p:nvSpPr>
        <p:spPr>
          <a:xfrm>
            <a:off x="745832" y="4817228"/>
            <a:ext cx="4071839" cy="15696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indent="-342900">
              <a:buFont typeface="Arial"/>
              <a:buChar char="•"/>
            </a:pPr>
            <a:r>
              <a:rPr lang="es-ES" sz="2400" dirty="0" smtClean="0"/>
              <a:t>Dos </a:t>
            </a:r>
            <a:r>
              <a:rPr lang="es-ES" sz="2400" dirty="0" err="1" smtClean="0"/>
              <a:t>cianelas</a:t>
            </a:r>
            <a:r>
              <a:rPr lang="es-ES" sz="2400" dirty="0" smtClean="0"/>
              <a:t> por célula</a:t>
            </a:r>
          </a:p>
          <a:p>
            <a:pPr marL="342900" indent="-342900">
              <a:buFont typeface="Arial"/>
              <a:buChar char="•"/>
            </a:pPr>
            <a:r>
              <a:rPr lang="es-ES" sz="2400" dirty="0" smtClean="0"/>
              <a:t>Modelo para describir el origen </a:t>
            </a:r>
            <a:r>
              <a:rPr lang="es-ES" sz="2400" dirty="0" err="1" smtClean="0"/>
              <a:t>endosimbióntico</a:t>
            </a:r>
            <a:r>
              <a:rPr lang="es-ES" sz="2400" dirty="0" smtClean="0"/>
              <a:t> de los cloroplastos </a:t>
            </a:r>
            <a:endParaRPr lang="es-ES" sz="2400" dirty="0"/>
          </a:p>
        </p:txBody>
      </p:sp>
      <p:pic>
        <p:nvPicPr>
          <p:cNvPr id="5" name="Imagen 4"/>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rot="5400000">
            <a:off x="5124246" y="3169977"/>
            <a:ext cx="3345062" cy="2408445"/>
          </a:xfrm>
          <a:prstGeom prst="rect">
            <a:avLst/>
          </a:prstGeom>
        </p:spPr>
      </p:pic>
      <p:sp>
        <p:nvSpPr>
          <p:cNvPr id="6" name="CuadroTexto 5"/>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32860569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5431497"/>
            <a:ext cx="9144000" cy="83099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s-ES_tradnl" sz="2400" dirty="0"/>
              <a:t>El mecanismo de la división de </a:t>
            </a:r>
            <a:r>
              <a:rPr lang="es-ES_tradnl" sz="2400" dirty="0" err="1"/>
              <a:t>cyanelles</a:t>
            </a:r>
            <a:r>
              <a:rPr lang="es-ES_tradnl" sz="2400" dirty="0"/>
              <a:t> </a:t>
            </a:r>
            <a:r>
              <a:rPr lang="es-ES_tradnl" sz="2400" dirty="0" smtClean="0"/>
              <a:t>en </a:t>
            </a:r>
            <a:r>
              <a:rPr lang="es-ES_tradnl" sz="2400" i="1" dirty="0" err="1" smtClean="0"/>
              <a:t>Cyanophora</a:t>
            </a:r>
            <a:r>
              <a:rPr lang="es-ES_tradnl" sz="2400" i="1" dirty="0" smtClean="0"/>
              <a:t> </a:t>
            </a:r>
            <a:r>
              <a:rPr lang="es-ES_tradnl" sz="2400" i="1" dirty="0" err="1" smtClean="0"/>
              <a:t>paradoxa</a:t>
            </a:r>
            <a:r>
              <a:rPr lang="es-ES_tradnl" sz="2400" i="1" dirty="0" smtClean="0"/>
              <a:t> </a:t>
            </a:r>
            <a:r>
              <a:rPr lang="es-ES_tradnl" sz="2400" dirty="0" smtClean="0"/>
              <a:t>es </a:t>
            </a:r>
            <a:r>
              <a:rPr lang="es-ES_tradnl" sz="2400" dirty="0"/>
              <a:t>intermedia entre </a:t>
            </a:r>
            <a:r>
              <a:rPr lang="es-ES_tradnl" sz="2400" dirty="0" smtClean="0"/>
              <a:t>la división </a:t>
            </a:r>
            <a:r>
              <a:rPr lang="es-ES_tradnl" sz="2400" dirty="0"/>
              <a:t>de cianobacterias y el de </a:t>
            </a:r>
            <a:r>
              <a:rPr lang="es-ES_tradnl" sz="2400" dirty="0" err="1" smtClean="0"/>
              <a:t>plástidios</a:t>
            </a:r>
            <a:r>
              <a:rPr lang="es-ES_tradnl" sz="2400" dirty="0" smtClean="0"/>
              <a:t>.</a:t>
            </a:r>
            <a:endParaRPr lang="es-ES_tradnl" sz="2400" dirty="0"/>
          </a:p>
        </p:txBody>
      </p:sp>
      <p:sp>
        <p:nvSpPr>
          <p:cNvPr id="3" name="Título 2"/>
          <p:cNvSpPr>
            <a:spLocks noGrp="1"/>
          </p:cNvSpPr>
          <p:nvPr>
            <p:ph type="title"/>
          </p:nvPr>
        </p:nvSpPr>
        <p:spPr>
          <a:xfrm>
            <a:off x="457200" y="31877"/>
            <a:ext cx="7620000" cy="1143000"/>
          </a:xfrm>
        </p:spPr>
        <p:txBody>
          <a:bodyPr/>
          <a:lstStyle/>
          <a:p>
            <a:r>
              <a:rPr lang="es-MX" b="1" i="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Cianophora paradoxa</a:t>
            </a:r>
            <a:endParaRPr lang="es-MX" b="1" i="1"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4" name="Imagen 3"/>
          <p:cNvPicPr>
            <a:picLocks noChangeAspect="1"/>
          </p:cNvPicPr>
          <p:nvPr/>
        </p:nvPicPr>
        <p:blipFill>
          <a:blip r:embed="rId2" cstate="email"/>
          <a:stretch>
            <a:fillRect/>
          </a:stretch>
        </p:blipFill>
        <p:spPr>
          <a:xfrm>
            <a:off x="1049861" y="1174877"/>
            <a:ext cx="7027339" cy="3783952"/>
          </a:xfrm>
          <a:prstGeom prst="rect">
            <a:avLst/>
          </a:prstGeom>
        </p:spPr>
      </p:pic>
      <p:sp>
        <p:nvSpPr>
          <p:cNvPr id="7" name="CuadroTexto 6"/>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20698619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67764" y="4916392"/>
            <a:ext cx="8576235" cy="1938992"/>
          </a:xfrm>
          <a:prstGeom prst="rect">
            <a:avLst/>
          </a:prstGeom>
        </p:spPr>
        <p:txBody>
          <a:bodyPr wrap="square">
            <a:spAutoFit/>
          </a:bodyPr>
          <a:lstStyle/>
          <a:p>
            <a:pPr marL="342900" indent="-342900">
              <a:buFont typeface="Arial"/>
              <a:buChar char="•"/>
            </a:pPr>
            <a:r>
              <a:rPr lang="es-ES_tradnl" sz="2400" dirty="0" smtClean="0"/>
              <a:t>Los plastos tienen </a:t>
            </a:r>
            <a:r>
              <a:rPr lang="es-ES_tradnl" sz="2400" dirty="0"/>
              <a:t>un anillo interior y exterior </a:t>
            </a:r>
            <a:r>
              <a:rPr lang="es-ES_tradnl" sz="2400" dirty="0" smtClean="0"/>
              <a:t>denso y con abundantes  electrones en </a:t>
            </a:r>
            <a:r>
              <a:rPr lang="es-ES_tradnl" sz="2400" dirty="0"/>
              <a:t>el área de la </a:t>
            </a:r>
            <a:r>
              <a:rPr lang="es-ES_tradnl" sz="2400" dirty="0" smtClean="0"/>
              <a:t>división del orgánulo .</a:t>
            </a:r>
          </a:p>
          <a:p>
            <a:pPr marL="342900" indent="-342900">
              <a:buFont typeface="Arial"/>
              <a:buChar char="•"/>
            </a:pPr>
            <a:r>
              <a:rPr lang="es-ES_tradnl" sz="2400" dirty="0" smtClean="0"/>
              <a:t>En </a:t>
            </a:r>
            <a:r>
              <a:rPr lang="es-ES_tradnl" sz="2400" dirty="0"/>
              <a:t>la división de </a:t>
            </a:r>
            <a:r>
              <a:rPr lang="es-ES_tradnl" sz="2400" dirty="0" err="1"/>
              <a:t>cyanelles</a:t>
            </a:r>
            <a:r>
              <a:rPr lang="es-ES_tradnl" sz="2400" dirty="0"/>
              <a:t> </a:t>
            </a:r>
            <a:r>
              <a:rPr lang="es-ES_tradnl" sz="2400" dirty="0" smtClean="0"/>
              <a:t>de </a:t>
            </a:r>
            <a:r>
              <a:rPr lang="es-ES_tradnl" sz="2400" i="1" dirty="0" err="1" smtClean="0"/>
              <a:t>Cyanophora</a:t>
            </a:r>
            <a:r>
              <a:rPr lang="es-ES_tradnl" sz="2400" i="1" dirty="0" smtClean="0"/>
              <a:t> </a:t>
            </a:r>
            <a:r>
              <a:rPr lang="es-ES_tradnl" sz="2400" i="1" dirty="0" err="1" smtClean="0"/>
              <a:t>paradoxa</a:t>
            </a:r>
            <a:r>
              <a:rPr lang="es-ES_tradnl" sz="2400" i="1" dirty="0"/>
              <a:t> </a:t>
            </a:r>
            <a:r>
              <a:rPr lang="es-ES_tradnl" sz="2400" dirty="0" smtClean="0"/>
              <a:t>sólo </a:t>
            </a:r>
            <a:r>
              <a:rPr lang="es-ES_tradnl" sz="2400" dirty="0"/>
              <a:t>hay un anillo interior </a:t>
            </a:r>
            <a:r>
              <a:rPr lang="es-ES_tradnl" sz="2400" dirty="0" smtClean="0"/>
              <a:t>dentro </a:t>
            </a:r>
            <a:r>
              <a:rPr lang="es-ES_tradnl" sz="2400" dirty="0"/>
              <a:t>de la membrana </a:t>
            </a:r>
            <a:r>
              <a:rPr lang="es-ES_tradnl" sz="2400" dirty="0" smtClean="0"/>
              <a:t>plasmática. El </a:t>
            </a:r>
            <a:r>
              <a:rPr lang="es-ES_tradnl" sz="2400" dirty="0"/>
              <a:t>anillo exterior , </a:t>
            </a:r>
            <a:r>
              <a:rPr lang="es-ES_tradnl" sz="2400" dirty="0" smtClean="0"/>
              <a:t>fuera </a:t>
            </a:r>
            <a:r>
              <a:rPr lang="es-ES_tradnl" sz="2400" dirty="0"/>
              <a:t>de la envoltura del cloroplasto </a:t>
            </a:r>
            <a:r>
              <a:rPr lang="es-ES_tradnl" sz="2400" dirty="0" smtClean="0"/>
              <a:t>exterior falta</a:t>
            </a:r>
            <a:endParaRPr lang="es-MX" sz="2400" dirty="0"/>
          </a:p>
        </p:txBody>
      </p:sp>
      <p:sp>
        <p:nvSpPr>
          <p:cNvPr id="3" name="Título 2"/>
          <p:cNvSpPr>
            <a:spLocks noGrp="1"/>
          </p:cNvSpPr>
          <p:nvPr>
            <p:ph type="title"/>
          </p:nvPr>
        </p:nvSpPr>
        <p:spPr>
          <a:xfrm>
            <a:off x="457200" y="31877"/>
            <a:ext cx="7620000" cy="1143000"/>
          </a:xfrm>
        </p:spPr>
        <p:txBody>
          <a:bodyPr/>
          <a:lstStyle/>
          <a:p>
            <a:r>
              <a:rPr lang="es-MX" b="1" i="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Cianophora paradoxa</a:t>
            </a:r>
            <a:endParaRPr lang="es-MX" b="1" i="1"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4" name="Imagen 3"/>
          <p:cNvPicPr>
            <a:picLocks noChangeAspect="1"/>
          </p:cNvPicPr>
          <p:nvPr/>
        </p:nvPicPr>
        <p:blipFill>
          <a:blip r:embed="rId2" cstate="email"/>
          <a:stretch>
            <a:fillRect/>
          </a:stretch>
        </p:blipFill>
        <p:spPr>
          <a:xfrm>
            <a:off x="762858" y="977900"/>
            <a:ext cx="7314342" cy="3938492"/>
          </a:xfrm>
          <a:prstGeom prst="rect">
            <a:avLst/>
          </a:prstGeom>
        </p:spPr>
      </p:pic>
      <p:sp>
        <p:nvSpPr>
          <p:cNvPr id="5" name="CuadroTexto 4"/>
          <p:cNvSpPr txBox="1"/>
          <p:nvPr/>
        </p:nvSpPr>
        <p:spPr>
          <a:xfrm rot="16200000">
            <a:off x="-1342606" y="5205001"/>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40318140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457200" y="31877"/>
            <a:ext cx="7620000" cy="1143000"/>
          </a:xfrm>
        </p:spPr>
        <p:txBody>
          <a:bodyPr/>
          <a:lstStyle/>
          <a:p>
            <a:r>
              <a:rPr lang="es-MX" b="1" i="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Cianophora paradoxa</a:t>
            </a:r>
            <a:endParaRPr lang="es-MX" b="1" i="1"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Imagen 5"/>
          <p:cNvPicPr>
            <a:picLocks noChangeAspect="1"/>
          </p:cNvPicPr>
          <p:nvPr/>
        </p:nvPicPr>
        <p:blipFill>
          <a:blip r:embed="rId2" cstate="email"/>
          <a:stretch>
            <a:fillRect/>
          </a:stretch>
        </p:blipFill>
        <p:spPr>
          <a:xfrm>
            <a:off x="326471" y="1335477"/>
            <a:ext cx="7946783" cy="5304477"/>
          </a:xfrm>
          <a:prstGeom prst="rect">
            <a:avLst/>
          </a:prstGeom>
        </p:spPr>
      </p:pic>
    </p:spTree>
    <p:extLst>
      <p:ext uri="{BB962C8B-B14F-4D97-AF65-F5344CB8AC3E}">
        <p14:creationId xmlns="" xmlns:p14="http://schemas.microsoft.com/office/powerpoint/2010/main" val="37437547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email"/>
          <a:stretch>
            <a:fillRect/>
          </a:stretch>
        </p:blipFill>
        <p:spPr>
          <a:xfrm>
            <a:off x="0" y="12700"/>
            <a:ext cx="9144000" cy="6809131"/>
          </a:xfrm>
          <a:prstGeom prst="rect">
            <a:avLst/>
          </a:prstGeom>
        </p:spPr>
      </p:pic>
    </p:spTree>
    <p:extLst>
      <p:ext uri="{BB962C8B-B14F-4D97-AF65-F5344CB8AC3E}">
        <p14:creationId xmlns="" xmlns:p14="http://schemas.microsoft.com/office/powerpoint/2010/main" val="37187685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58000" y="248041"/>
            <a:ext cx="4572000" cy="369332"/>
          </a:xfrm>
          <a:prstGeom prst="rect">
            <a:avLst/>
          </a:prstGeom>
        </p:spPr>
        <p:txBody>
          <a:bodyPr>
            <a:spAutoFit/>
          </a:bodyPr>
          <a:lstStyle/>
          <a:p>
            <a:endParaRPr lang="es-MX" dirty="0"/>
          </a:p>
        </p:txBody>
      </p:sp>
      <p:sp>
        <p:nvSpPr>
          <p:cNvPr id="3" name="Marcador de contenido 4"/>
          <p:cNvSpPr txBox="1">
            <a:spLocks/>
          </p:cNvSpPr>
          <p:nvPr/>
        </p:nvSpPr>
        <p:spPr bwMode="auto">
          <a:xfrm>
            <a:off x="552824" y="827835"/>
            <a:ext cx="8042275" cy="5543550"/>
          </a:xfrm>
          <a:prstGeom prst="rect">
            <a:avLst/>
          </a:prstGeom>
          <a:ln/>
          <a:extLst>
            <a:ext uri="{FAA26D3D-D897-4be2-8F04-BA451C77F1D7}">
              <ma14:placeholderFlag xmlns="" xmlns:ma14="http://schemas.microsoft.com/office/mac/drawingml/2011/main" val="1"/>
            </a:ext>
          </a:extLst>
        </p:spPr>
        <p:style>
          <a:lnRef idx="2">
            <a:schemeClr val="accent4">
              <a:shade val="50000"/>
            </a:schemeClr>
          </a:lnRef>
          <a:fillRef idx="1">
            <a:schemeClr val="accent4"/>
          </a:fillRef>
          <a:effectRef idx="0">
            <a:schemeClr val="accent4"/>
          </a:effectRef>
          <a:fontRef idx="minor">
            <a:schemeClr val="lt1"/>
          </a:fontRef>
        </p:style>
        <p:txBody>
          <a:bodyPr>
            <a:normAutofit/>
          </a:bodyPr>
          <a:lstStyle>
            <a:lvl1pPr marL="0" indent="0" algn="l" rtl="0" eaLnBrk="0" fontAlgn="base" hangingPunct="0">
              <a:spcBef>
                <a:spcPct val="20000"/>
              </a:spcBef>
              <a:spcAft>
                <a:spcPct val="0"/>
              </a:spcAft>
              <a:buClr>
                <a:schemeClr val="accent1"/>
              </a:buClr>
              <a:buSzPct val="85000"/>
              <a:buFont typeface="Arial" charset="0"/>
              <a:buNone/>
              <a:defRPr sz="2400" kern="1200">
                <a:solidFill>
                  <a:schemeClr val="tx2"/>
                </a:solidFill>
                <a:latin typeface="+mn-lt"/>
                <a:ea typeface="+mn-ea"/>
                <a:cs typeface="+mn-cs"/>
              </a:defRPr>
            </a:lvl1pPr>
            <a:lvl2pPr marL="457200" indent="0" algn="l" rtl="0" eaLnBrk="0" fontAlgn="base" hangingPunct="0">
              <a:spcBef>
                <a:spcPct val="20000"/>
              </a:spcBef>
              <a:spcAft>
                <a:spcPct val="0"/>
              </a:spcAft>
              <a:buClr>
                <a:schemeClr val="accent1"/>
              </a:buClr>
              <a:buSzPct val="85000"/>
              <a:buFont typeface="Arial" charset="0"/>
              <a:buNone/>
              <a:defRPr sz="1800" kern="1200">
                <a:solidFill>
                  <a:schemeClr val="tx1">
                    <a:tint val="75000"/>
                  </a:schemeClr>
                </a:solidFill>
                <a:latin typeface="+mn-lt"/>
                <a:ea typeface="+mn-ea"/>
                <a:cs typeface="+mn-cs"/>
              </a:defRPr>
            </a:lvl2pPr>
            <a:lvl3pPr marL="914400" indent="0" algn="l" rtl="0" eaLnBrk="0" fontAlgn="base" hangingPunct="0">
              <a:spcBef>
                <a:spcPct val="20000"/>
              </a:spcBef>
              <a:spcAft>
                <a:spcPct val="0"/>
              </a:spcAft>
              <a:buClr>
                <a:schemeClr val="accent1"/>
              </a:buClr>
              <a:buSzPct val="90000"/>
              <a:buFont typeface="Arial" charset="0"/>
              <a:buNone/>
              <a:defRPr sz="1600" kern="1200">
                <a:solidFill>
                  <a:schemeClr val="tx1">
                    <a:tint val="75000"/>
                  </a:schemeClr>
                </a:solidFill>
                <a:latin typeface="+mn-lt"/>
                <a:ea typeface="+mn-ea"/>
                <a:cs typeface="+mn-cs"/>
              </a:defRPr>
            </a:lvl3pPr>
            <a:lvl4pPr marL="1371600" indent="0" algn="l" rtl="0" eaLnBrk="0" fontAlgn="base" hangingPunct="0">
              <a:spcBef>
                <a:spcPct val="20000"/>
              </a:spcBef>
              <a:spcAft>
                <a:spcPct val="0"/>
              </a:spcAft>
              <a:buClr>
                <a:schemeClr val="accent1"/>
              </a:buClr>
              <a:buFont typeface="Arial" charset="0"/>
              <a:buNone/>
              <a:defRPr sz="1400" kern="1200">
                <a:solidFill>
                  <a:schemeClr val="tx1">
                    <a:tint val="75000"/>
                  </a:schemeClr>
                </a:solidFill>
                <a:latin typeface="+mn-lt"/>
                <a:ea typeface="+mn-ea"/>
                <a:cs typeface="+mn-cs"/>
              </a:defRPr>
            </a:lvl4pPr>
            <a:lvl5pPr marL="1828800" indent="0" algn="l" rtl="0" eaLnBrk="0" fontAlgn="base" hangingPunct="0">
              <a:spcBef>
                <a:spcPct val="20000"/>
              </a:spcBef>
              <a:spcAft>
                <a:spcPct val="0"/>
              </a:spcAft>
              <a:buClr>
                <a:schemeClr val="accent1"/>
              </a:buClr>
              <a:buSzPct val="100000"/>
              <a:buFont typeface="Arial"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9pPr>
          </a:lstStyle>
          <a:p>
            <a:pPr>
              <a:defRPr/>
            </a:pPr>
            <a:r>
              <a:rPr lang="es-ES" sz="3200" dirty="0" smtClean="0">
                <a:solidFill>
                  <a:srgbClr val="FBF4E1"/>
                </a:solidFill>
                <a:latin typeface="Calibri" charset="0"/>
              </a:rPr>
              <a:t>FUENTES DE INFORMACIÓN</a:t>
            </a:r>
          </a:p>
          <a:p>
            <a:pPr>
              <a:defRPr/>
            </a:pPr>
            <a:r>
              <a:rPr lang="es-ES" sz="1800" dirty="0" smtClean="0">
                <a:solidFill>
                  <a:srgbClr val="FBF4E1"/>
                </a:solidFill>
                <a:latin typeface="Calibri" charset="0"/>
              </a:rPr>
              <a:t>La siguiente literatura sirve de base para conocer más sobre el tema</a:t>
            </a:r>
          </a:p>
          <a:p>
            <a:pPr marL="285750" indent="-285750">
              <a:buFont typeface="Arial"/>
              <a:buChar char="•"/>
              <a:defRPr/>
            </a:pPr>
            <a:r>
              <a:rPr lang="es-MX" sz="1800" dirty="0" smtClean="0">
                <a:solidFill>
                  <a:srgbClr val="FBF4E1"/>
                </a:solidFill>
              </a:rPr>
              <a:t>Bold, H. C. y M. J.  </a:t>
            </a:r>
            <a:r>
              <a:rPr lang="es-ES" sz="1800" dirty="0" err="1" smtClean="0">
                <a:solidFill>
                  <a:srgbClr val="FBF4E1"/>
                </a:solidFill>
              </a:rPr>
              <a:t>Wynne</a:t>
            </a:r>
            <a:r>
              <a:rPr lang="es-ES" sz="1800" dirty="0" smtClean="0">
                <a:solidFill>
                  <a:srgbClr val="FBF4E1"/>
                </a:solidFill>
              </a:rPr>
              <a:t>. </a:t>
            </a:r>
            <a:r>
              <a:rPr lang="en-US" sz="1800" dirty="0" smtClean="0">
                <a:solidFill>
                  <a:srgbClr val="FBF4E1"/>
                </a:solidFill>
              </a:rPr>
              <a:t>1978. Introduction to the Algae. Structure and reproduction. Prentice Hall, New Jersey. 706 p.</a:t>
            </a:r>
            <a:endParaRPr lang="es-ES_tradnl" sz="1800" dirty="0" smtClean="0">
              <a:solidFill>
                <a:srgbClr val="FBF4E1"/>
              </a:solidFill>
            </a:endParaRPr>
          </a:p>
          <a:p>
            <a:pPr marL="285750" indent="-285750">
              <a:buFont typeface="Arial"/>
              <a:buChar char="•"/>
              <a:defRPr/>
            </a:pPr>
            <a:r>
              <a:rPr lang="en-US" sz="1800" dirty="0" smtClean="0">
                <a:solidFill>
                  <a:srgbClr val="FBF4E1"/>
                </a:solidFill>
              </a:rPr>
              <a:t>Prescott, G. W. 1964. How to  Know the  Fresh Water Algae. 3</a:t>
            </a:r>
            <a:r>
              <a:rPr lang="en-US" sz="1800" baseline="30000" dirty="0" smtClean="0">
                <a:solidFill>
                  <a:srgbClr val="FBF4E1"/>
                </a:solidFill>
              </a:rPr>
              <a:t>a</a:t>
            </a:r>
            <a:r>
              <a:rPr lang="en-US" sz="1800" dirty="0" smtClean="0">
                <a:solidFill>
                  <a:srgbClr val="FBF4E1"/>
                </a:solidFill>
              </a:rPr>
              <a:t>. ed. Wm. C. Brown, Dubuque, Iowa E.U.A. 272 p.</a:t>
            </a:r>
            <a:endParaRPr lang="es-ES_tradnl" sz="1800" dirty="0" smtClean="0">
              <a:solidFill>
                <a:srgbClr val="FBF4E1"/>
              </a:solidFill>
            </a:endParaRPr>
          </a:p>
          <a:p>
            <a:pPr marL="285750" indent="-285750">
              <a:buFont typeface="Arial"/>
              <a:buChar char="•"/>
              <a:defRPr/>
            </a:pPr>
            <a:r>
              <a:rPr lang="en-US" sz="1800" dirty="0" smtClean="0">
                <a:solidFill>
                  <a:srgbClr val="FBF4E1"/>
                </a:solidFill>
              </a:rPr>
              <a:t>Lee, R. E. 2009. Phycology 2ª ed. Cambridge University Press. </a:t>
            </a:r>
            <a:r>
              <a:rPr lang="en-US" sz="1800" dirty="0" err="1" smtClean="0">
                <a:solidFill>
                  <a:srgbClr val="FBF4E1"/>
                </a:solidFill>
              </a:rPr>
              <a:t>Edinburgo</a:t>
            </a:r>
            <a:r>
              <a:rPr lang="en-US" sz="1800" dirty="0" smtClean="0">
                <a:solidFill>
                  <a:srgbClr val="FBF4E1"/>
                </a:solidFill>
              </a:rPr>
              <a:t>, </a:t>
            </a:r>
            <a:r>
              <a:rPr lang="en-US" sz="1800" dirty="0" err="1" smtClean="0">
                <a:solidFill>
                  <a:srgbClr val="FBF4E1"/>
                </a:solidFill>
              </a:rPr>
              <a:t>Inglaterra</a:t>
            </a:r>
            <a:r>
              <a:rPr lang="en-US" sz="1800" dirty="0" smtClean="0">
                <a:solidFill>
                  <a:srgbClr val="FBF4E1"/>
                </a:solidFill>
              </a:rPr>
              <a:t>. </a:t>
            </a:r>
            <a:r>
              <a:rPr lang="es-MX" sz="1800" dirty="0" smtClean="0">
                <a:solidFill>
                  <a:srgbClr val="FBF4E1"/>
                </a:solidFill>
              </a:rPr>
              <a:t>645 pp.</a:t>
            </a:r>
            <a:endParaRPr lang="es-ES_tradnl" sz="1800" dirty="0" smtClean="0">
              <a:solidFill>
                <a:srgbClr val="FBF4E1"/>
              </a:solidFill>
            </a:endParaRPr>
          </a:p>
          <a:p>
            <a:pPr marL="285750" indent="-285750">
              <a:buFont typeface="Arial"/>
              <a:buChar char="•"/>
              <a:defRPr/>
            </a:pPr>
            <a:r>
              <a:rPr lang="es-MX" sz="1800" dirty="0" smtClean="0">
                <a:solidFill>
                  <a:srgbClr val="FBF4E1"/>
                </a:solidFill>
              </a:rPr>
              <a:t>Van Der Hooek, D.G. Mann y H.M. Jahns. </a:t>
            </a:r>
            <a:r>
              <a:rPr lang="en-US" sz="1800" dirty="0" smtClean="0">
                <a:solidFill>
                  <a:srgbClr val="FBF4E1"/>
                </a:solidFill>
              </a:rPr>
              <a:t>1998. An introduction to Phycology. Cambridge, University Press. </a:t>
            </a:r>
            <a:r>
              <a:rPr lang="es-MX" sz="1800" dirty="0" smtClean="0">
                <a:solidFill>
                  <a:srgbClr val="FBF4E1"/>
                </a:solidFill>
              </a:rPr>
              <a:t>Edimburgo, Inglaterra. 627 pp.</a:t>
            </a:r>
            <a:endParaRPr lang="es-ES_tradnl" sz="1800" dirty="0" smtClean="0">
              <a:solidFill>
                <a:srgbClr val="FBF4E1"/>
              </a:solidFill>
            </a:endParaRPr>
          </a:p>
          <a:p>
            <a:pPr>
              <a:defRPr/>
            </a:pPr>
            <a:endParaRPr lang="es-ES" sz="1800" dirty="0" smtClean="0">
              <a:solidFill>
                <a:srgbClr val="FBF4E1"/>
              </a:solidFill>
              <a:latin typeface="Calibri" charset="0"/>
            </a:endParaRPr>
          </a:p>
          <a:p>
            <a:pPr>
              <a:defRPr/>
            </a:pPr>
            <a:r>
              <a:rPr lang="es-ES" sz="1800" dirty="0" smtClean="0">
                <a:solidFill>
                  <a:srgbClr val="FBF4E1"/>
                </a:solidFill>
                <a:latin typeface="Calibri" charset="0"/>
              </a:rPr>
              <a:t>También se pueden consultar las siguientes paginas para obtener ejemplos.</a:t>
            </a:r>
            <a:r>
              <a:rPr lang="fr-FR" sz="1800" dirty="0">
                <a:solidFill>
                  <a:srgbClr val="FBF4E1"/>
                </a:solidFill>
              </a:rPr>
              <a:t> </a:t>
            </a:r>
            <a:endParaRPr lang="fr-FR" sz="1800" dirty="0" smtClean="0">
              <a:solidFill>
                <a:srgbClr val="FBF4E1"/>
              </a:solidFill>
            </a:endParaRPr>
          </a:p>
          <a:p>
            <a:pPr marL="285750" indent="-285750">
              <a:buFont typeface="Arial"/>
              <a:buChar char="•"/>
              <a:defRPr/>
            </a:pPr>
            <a:r>
              <a:rPr lang="fr-FR" sz="1800" dirty="0" smtClean="0">
                <a:solidFill>
                  <a:schemeClr val="accent6">
                    <a:lumMod val="20000"/>
                    <a:lumOff val="80000"/>
                  </a:schemeClr>
                </a:solidFill>
                <a:hlinkClick r:id="rId2"/>
              </a:rPr>
              <a:t>http</a:t>
            </a:r>
            <a:r>
              <a:rPr lang="fr-FR" sz="1800" dirty="0">
                <a:solidFill>
                  <a:schemeClr val="accent6">
                    <a:lumMod val="20000"/>
                    <a:lumOff val="80000"/>
                  </a:schemeClr>
                </a:solidFill>
                <a:hlinkClick r:id="rId2"/>
              </a:rPr>
              <a:t>://cfb.unh.edu/phycokey/Choices/Glaucophyceae/CYANOPHORA/</a:t>
            </a:r>
            <a:r>
              <a:rPr lang="fr-FR" sz="1800" dirty="0" smtClean="0">
                <a:solidFill>
                  <a:schemeClr val="accent6">
                    <a:lumMod val="20000"/>
                    <a:lumOff val="80000"/>
                  </a:schemeClr>
                </a:solidFill>
                <a:hlinkClick r:id="rId2"/>
              </a:rPr>
              <a:t>Cyanophora_key.html</a:t>
            </a:r>
            <a:endParaRPr lang="fr-FR" sz="1800" dirty="0" smtClean="0">
              <a:solidFill>
                <a:schemeClr val="accent6">
                  <a:lumMod val="20000"/>
                  <a:lumOff val="80000"/>
                </a:schemeClr>
              </a:solidFill>
            </a:endParaRPr>
          </a:p>
          <a:p>
            <a:pPr marL="285750" indent="-285750">
              <a:buFont typeface="Arial"/>
              <a:buChar char="•"/>
              <a:defRPr/>
            </a:pPr>
            <a:r>
              <a:rPr lang="en-US" sz="1800" dirty="0">
                <a:solidFill>
                  <a:srgbClr val="FBF4E1"/>
                </a:solidFill>
                <a:hlinkClick r:id="rId3"/>
              </a:rPr>
              <a:t>http://www.keweenawalgae.mtu.edu</a:t>
            </a:r>
            <a:r>
              <a:rPr lang="en-US" sz="1800" dirty="0" smtClean="0">
                <a:solidFill>
                  <a:srgbClr val="FBF4E1"/>
                </a:solidFill>
                <a:hlinkClick r:id="rId3"/>
              </a:rPr>
              <a:t>/</a:t>
            </a:r>
            <a:endParaRPr lang="en-US" sz="1800" dirty="0" smtClean="0">
              <a:solidFill>
                <a:srgbClr val="FBF4E1"/>
              </a:solidFill>
            </a:endParaRPr>
          </a:p>
          <a:p>
            <a:pPr marL="285750" indent="-285750">
              <a:buFont typeface="Arial"/>
              <a:buChar char="•"/>
              <a:defRPr/>
            </a:pPr>
            <a:endParaRPr lang="es-MX" sz="1800" dirty="0">
              <a:solidFill>
                <a:srgbClr val="FBF4E1"/>
              </a:solidFill>
            </a:endParaRPr>
          </a:p>
        </p:txBody>
      </p:sp>
      <p:sp>
        <p:nvSpPr>
          <p:cNvPr id="4" name="CuadroTexto 3"/>
          <p:cNvSpPr txBox="1"/>
          <p:nvPr/>
        </p:nvSpPr>
        <p:spPr>
          <a:xfrm>
            <a:off x="6932706" y="388471"/>
            <a:ext cx="184666" cy="369332"/>
          </a:xfrm>
          <a:prstGeom prst="rect">
            <a:avLst/>
          </a:prstGeom>
          <a:noFill/>
        </p:spPr>
        <p:txBody>
          <a:bodyPr wrap="none" rtlCol="0">
            <a:spAutoFit/>
          </a:bodyPr>
          <a:lstStyle/>
          <a:p>
            <a:endParaRPr lang="es-MX" dirty="0"/>
          </a:p>
        </p:txBody>
      </p:sp>
    </p:spTree>
    <p:extLst>
      <p:ext uri="{BB962C8B-B14F-4D97-AF65-F5344CB8AC3E}">
        <p14:creationId xmlns="" xmlns:p14="http://schemas.microsoft.com/office/powerpoint/2010/main" val="6642341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Imagen 13"/>
          <p:cNvPicPr>
            <a:picLocks noChangeAspect="1"/>
          </p:cNvPicPr>
          <p:nvPr/>
        </p:nvPicPr>
        <p:blipFill>
          <a:blip r:embed="rId2" cstate="email">
            <a:duotone>
              <a:schemeClr val="bg2">
                <a:shade val="45000"/>
                <a:satMod val="135000"/>
              </a:schemeClr>
              <a:prstClr val="white"/>
            </a:duotone>
            <a:extLst>
              <a:ext uri="{28A0092B-C50C-407E-A947-70E740481C1C}">
                <a14:useLocalDpi xmlns="" xmlns:a14="http://schemas.microsoft.com/office/drawing/2010/main"/>
              </a:ext>
            </a:extLst>
          </a:blip>
          <a:srcRect r="29036" b="35187"/>
          <a:stretch>
            <a:fillRect/>
          </a:stretch>
        </p:blipFill>
        <p:spPr>
          <a:xfrm>
            <a:off x="3933292" y="1688353"/>
            <a:ext cx="5209121" cy="5169647"/>
          </a:xfrm>
          <a:prstGeom prst="rect">
            <a:avLst/>
          </a:prstGeom>
        </p:spPr>
      </p:pic>
      <p:sp>
        <p:nvSpPr>
          <p:cNvPr id="7" name="Título 1"/>
          <p:cNvSpPr>
            <a:spLocks noGrp="1"/>
          </p:cNvSpPr>
          <p:nvPr>
            <p:ph type="title"/>
          </p:nvPr>
        </p:nvSpPr>
        <p:spPr>
          <a:xfrm>
            <a:off x="611188" y="351772"/>
            <a:ext cx="8229600" cy="990600"/>
          </a:xfrm>
        </p:spPr>
        <p:txBody>
          <a:bodyPr/>
          <a:lstStyle/>
          <a:p>
            <a:pPr algn="ctr">
              <a:defRPr/>
            </a:pPr>
            <a:r>
              <a:rPr lang="es-MX" dirty="0" smtClean="0">
                <a:solidFill>
                  <a:srgbClr val="D2533C"/>
                </a:solidFill>
                <a:latin typeface="Avenir Book"/>
                <a:cs typeface="Avenir Book"/>
              </a:rPr>
              <a:t>Justificación</a:t>
            </a:r>
            <a:endParaRPr lang="es-MX" dirty="0">
              <a:solidFill>
                <a:srgbClr val="D2533C"/>
              </a:solidFill>
              <a:latin typeface="Avenir Book"/>
              <a:cs typeface="Avenir Book"/>
            </a:endParaRPr>
          </a:p>
        </p:txBody>
      </p:sp>
      <p:sp>
        <p:nvSpPr>
          <p:cNvPr id="3" name="Rectángulo 2"/>
          <p:cNvSpPr/>
          <p:nvPr/>
        </p:nvSpPr>
        <p:spPr>
          <a:xfrm>
            <a:off x="0" y="1372466"/>
            <a:ext cx="8330111" cy="4524315"/>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defRPr/>
            </a:pPr>
            <a:r>
              <a:rPr lang="es-ES" sz="2400" dirty="0">
                <a:solidFill>
                  <a:srgbClr val="FBF4E1"/>
                </a:solidFill>
                <a:latin typeface="Times New Roman"/>
                <a:cs typeface="Times New Roman"/>
              </a:rPr>
              <a:t>Se han seleccionado a continuación una serie de </a:t>
            </a:r>
            <a:r>
              <a:rPr lang="es-ES" sz="2400" dirty="0" smtClean="0">
                <a:solidFill>
                  <a:srgbClr val="FBF4E1"/>
                </a:solidFill>
                <a:latin typeface="Times New Roman"/>
                <a:cs typeface="Times New Roman"/>
              </a:rPr>
              <a:t>34 </a:t>
            </a:r>
            <a:r>
              <a:rPr lang="es-ES" sz="2400" dirty="0">
                <a:solidFill>
                  <a:srgbClr val="FBF4E1"/>
                </a:solidFill>
                <a:latin typeface="Times New Roman"/>
                <a:cs typeface="Times New Roman"/>
              </a:rPr>
              <a:t>diapositivas que ilustran las características básicas y la ubicación del grupo de las </a:t>
            </a:r>
            <a:r>
              <a:rPr lang="es-ES" sz="2400" dirty="0" err="1" smtClean="0">
                <a:solidFill>
                  <a:srgbClr val="FBF4E1"/>
                </a:solidFill>
                <a:latin typeface="Times New Roman"/>
                <a:cs typeface="Times New Roman"/>
              </a:rPr>
              <a:t>glaucofitas</a:t>
            </a:r>
            <a:r>
              <a:rPr lang="es-ES" sz="2400" dirty="0" smtClean="0">
                <a:solidFill>
                  <a:srgbClr val="FBF4E1"/>
                </a:solidFill>
                <a:latin typeface="Times New Roman"/>
                <a:cs typeface="Times New Roman"/>
              </a:rPr>
              <a:t> </a:t>
            </a:r>
            <a:r>
              <a:rPr lang="es-ES" sz="2400" dirty="0">
                <a:solidFill>
                  <a:srgbClr val="FBF4E1"/>
                </a:solidFill>
                <a:latin typeface="Times New Roman"/>
                <a:cs typeface="Times New Roman"/>
              </a:rPr>
              <a:t>dentro de la diversidad de organismos. Las imágenes incluyen ejemplos que de manera visual facilitaran la comprensión de la terminología empleada en este tema. Se presenta como material didáctico de apoyo para unidades de aprendizaje básicos y disciplinarios. Las unidades de aprendizaje como Algas y briofitas, Virus y Bacterias e Introducción a la Investigación Biológica, tendrán con este material un apoyo visual para el desarrollo de las mismas ya que comparten el objetivo de  introducir al alumno en el conocimiento de la biodiversidad y en particular de la biodiversidad de procariontes.</a:t>
            </a:r>
            <a:endParaRPr lang="es-ES" sz="2800" dirty="0">
              <a:solidFill>
                <a:srgbClr val="FBF4E1"/>
              </a:solidFill>
              <a:latin typeface="Times New Roman"/>
              <a:cs typeface="Times New Roman"/>
            </a:endParaRPr>
          </a:p>
        </p:txBody>
      </p:sp>
    </p:spTree>
    <p:extLst>
      <p:ext uri="{BB962C8B-B14F-4D97-AF65-F5344CB8AC3E}">
        <p14:creationId xmlns="" xmlns:p14="http://schemas.microsoft.com/office/powerpoint/2010/main" val="36430587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Marcador de número de diapositiva 4"/>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CCF4582F-BE91-2D4C-8FFB-23F15264D0A6}" type="slidenum">
              <a:rPr lang="es-ES" sz="1400">
                <a:solidFill>
                  <a:srgbClr val="FFFFFF"/>
                </a:solidFill>
              </a:rPr>
              <a:pPr eaLnBrk="1" hangingPunct="1"/>
              <a:t>5</a:t>
            </a:fld>
            <a:endParaRPr lang="es-ES" sz="1400">
              <a:solidFill>
                <a:srgbClr val="FFFFFF"/>
              </a:solidFill>
            </a:endParaRPr>
          </a:p>
        </p:txBody>
      </p:sp>
      <p:graphicFrame>
        <p:nvGraphicFramePr>
          <p:cNvPr id="2" name="Diagrama 1"/>
          <p:cNvGraphicFramePr/>
          <p:nvPr>
            <p:extLst>
              <p:ext uri="{D42A27DB-BD31-4B8C-83A1-F6EECF244321}">
                <p14:modId xmlns="" xmlns:p14="http://schemas.microsoft.com/office/powerpoint/2010/main" val="2315888640"/>
              </p:ext>
            </p:extLst>
          </p:nvPr>
        </p:nvGraphicFramePr>
        <p:xfrm>
          <a:off x="479575" y="642471"/>
          <a:ext cx="7947249" cy="54058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ítulo 1"/>
          <p:cNvSpPr txBox="1">
            <a:spLocks/>
          </p:cNvSpPr>
          <p:nvPr/>
        </p:nvSpPr>
        <p:spPr>
          <a:xfrm>
            <a:off x="710407" y="0"/>
            <a:ext cx="8229600" cy="990600"/>
          </a:xfrm>
          <a:prstGeom prst="rect">
            <a:avLst/>
          </a:prstGeom>
        </p:spPr>
        <p:txBody>
          <a:bodyPr/>
          <a:lstStyle>
            <a:lvl1pPr algn="l" rtl="0" eaLnBrk="0" fontAlgn="base" hangingPunct="0">
              <a:spcBef>
                <a:spcPct val="0"/>
              </a:spcBef>
              <a:spcAft>
                <a:spcPct val="0"/>
              </a:spcAft>
              <a:defRPr sz="4000" kern="1200" spc="-1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Mistral" charset="0"/>
                <a:ea typeface="ＭＳ Ｐゴシック" charset="0"/>
                <a:cs typeface="ＭＳ Ｐゴシック" charset="0"/>
              </a:defRPr>
            </a:lvl6pPr>
            <a:lvl7pPr marL="914400" algn="l" rtl="0" fontAlgn="base">
              <a:spcBef>
                <a:spcPct val="0"/>
              </a:spcBef>
              <a:spcAft>
                <a:spcPct val="0"/>
              </a:spcAft>
              <a:defRPr sz="4000">
                <a:solidFill>
                  <a:schemeClr val="tx2"/>
                </a:solidFill>
                <a:latin typeface="Mistral" charset="0"/>
                <a:ea typeface="ＭＳ Ｐゴシック" charset="0"/>
                <a:cs typeface="ＭＳ Ｐゴシック" charset="0"/>
              </a:defRPr>
            </a:lvl7pPr>
            <a:lvl8pPr marL="1371600" algn="l" rtl="0" fontAlgn="base">
              <a:spcBef>
                <a:spcPct val="0"/>
              </a:spcBef>
              <a:spcAft>
                <a:spcPct val="0"/>
              </a:spcAft>
              <a:defRPr sz="4000">
                <a:solidFill>
                  <a:schemeClr val="tx2"/>
                </a:solidFill>
                <a:latin typeface="Mistral" charset="0"/>
                <a:ea typeface="ＭＳ Ｐゴシック" charset="0"/>
                <a:cs typeface="ＭＳ Ｐゴシック" charset="0"/>
              </a:defRPr>
            </a:lvl8pPr>
            <a:lvl9pPr marL="1828800" algn="l" rtl="0" fontAlgn="base">
              <a:spcBef>
                <a:spcPct val="0"/>
              </a:spcBef>
              <a:spcAft>
                <a:spcPct val="0"/>
              </a:spcAft>
              <a:defRPr sz="4000">
                <a:solidFill>
                  <a:schemeClr val="tx2"/>
                </a:solidFill>
                <a:latin typeface="Mistral" charset="0"/>
                <a:ea typeface="ＭＳ Ｐゴシック" charset="0"/>
                <a:cs typeface="ＭＳ Ｐゴシック" charset="0"/>
              </a:defRPr>
            </a:lvl9pPr>
          </a:lstStyle>
          <a:p>
            <a:pPr algn="ctr">
              <a:defRPr/>
            </a:pPr>
            <a:r>
              <a:rPr lang="es-MX" dirty="0" smtClean="0">
                <a:solidFill>
                  <a:srgbClr val="D2533C"/>
                </a:solidFill>
                <a:latin typeface="Avenir Book"/>
                <a:cs typeface="Avenir Book"/>
              </a:rPr>
              <a:t>Secuencia didáctica</a:t>
            </a:r>
            <a:endParaRPr lang="es-MX" dirty="0">
              <a:solidFill>
                <a:srgbClr val="D2533C"/>
              </a:solidFill>
              <a:latin typeface="Avenir Book"/>
              <a:cs typeface="Avenir Book"/>
            </a:endParaRPr>
          </a:p>
        </p:txBody>
      </p:sp>
      <p:pic>
        <p:nvPicPr>
          <p:cNvPr id="6" name="Imagen 13"/>
          <p:cNvPicPr>
            <a:picLocks noChangeAspect="1"/>
          </p:cNvPicPr>
          <p:nvPr/>
        </p:nvPicPr>
        <p:blipFill>
          <a:blip r:embed="rId7" cstate="email">
            <a:duotone>
              <a:schemeClr val="bg2">
                <a:shade val="45000"/>
                <a:satMod val="135000"/>
              </a:schemeClr>
              <a:prstClr val="white"/>
            </a:duotone>
            <a:extLst>
              <a:ext uri="{28A0092B-C50C-407E-A947-70E740481C1C}">
                <a14:useLocalDpi xmlns="" xmlns:a14="http://schemas.microsoft.com/office/drawing/2010/main"/>
              </a:ext>
            </a:extLst>
          </a:blip>
          <a:srcRect r="29036" b="35187"/>
          <a:stretch>
            <a:fillRect/>
          </a:stretch>
        </p:blipFill>
        <p:spPr>
          <a:xfrm>
            <a:off x="3933292" y="1688353"/>
            <a:ext cx="5209121" cy="5169647"/>
          </a:xfrm>
          <a:prstGeom prst="rect">
            <a:avLst/>
          </a:prstGeom>
        </p:spPr>
      </p:pic>
    </p:spTree>
    <p:extLst>
      <p:ext uri="{BB962C8B-B14F-4D97-AF65-F5344CB8AC3E}">
        <p14:creationId xmlns="" xmlns:p14="http://schemas.microsoft.com/office/powerpoint/2010/main" val="784882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ítulo 1"/>
          <p:cNvSpPr txBox="1">
            <a:spLocks/>
          </p:cNvSpPr>
          <p:nvPr/>
        </p:nvSpPr>
        <p:spPr>
          <a:xfrm>
            <a:off x="611188" y="620713"/>
            <a:ext cx="8229600" cy="990600"/>
          </a:xfrm>
          <a:prstGeom prst="rect">
            <a:avLst/>
          </a:prstGeom>
        </p:spPr>
        <p:txBody>
          <a:bodyPr anchor="ctr">
            <a:normAutofit/>
          </a:bodyPr>
          <a:lstStyle>
            <a:lvl1pPr algn="l" rtl="0" eaLnBrk="0" fontAlgn="base" hangingPunct="0">
              <a:spcBef>
                <a:spcPct val="0"/>
              </a:spcBef>
              <a:spcAft>
                <a:spcPct val="0"/>
              </a:spcAft>
              <a:defRPr sz="4000" kern="1200" spc="-1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Mistral" charset="0"/>
                <a:ea typeface="ＭＳ Ｐゴシック" charset="0"/>
                <a:cs typeface="ＭＳ Ｐゴシック" charset="0"/>
              </a:defRPr>
            </a:lvl6pPr>
            <a:lvl7pPr marL="914400" algn="l" rtl="0" fontAlgn="base">
              <a:spcBef>
                <a:spcPct val="0"/>
              </a:spcBef>
              <a:spcAft>
                <a:spcPct val="0"/>
              </a:spcAft>
              <a:defRPr sz="4000">
                <a:solidFill>
                  <a:schemeClr val="tx2"/>
                </a:solidFill>
                <a:latin typeface="Mistral" charset="0"/>
                <a:ea typeface="ＭＳ Ｐゴシック" charset="0"/>
                <a:cs typeface="ＭＳ Ｐゴシック" charset="0"/>
              </a:defRPr>
            </a:lvl7pPr>
            <a:lvl8pPr marL="1371600" algn="l" rtl="0" fontAlgn="base">
              <a:spcBef>
                <a:spcPct val="0"/>
              </a:spcBef>
              <a:spcAft>
                <a:spcPct val="0"/>
              </a:spcAft>
              <a:defRPr sz="4000">
                <a:solidFill>
                  <a:schemeClr val="tx2"/>
                </a:solidFill>
                <a:latin typeface="Mistral" charset="0"/>
                <a:ea typeface="ＭＳ Ｐゴシック" charset="0"/>
                <a:cs typeface="ＭＳ Ｐゴシック" charset="0"/>
              </a:defRPr>
            </a:lvl8pPr>
            <a:lvl9pPr marL="1828800" algn="l" rtl="0" fontAlgn="base">
              <a:spcBef>
                <a:spcPct val="0"/>
              </a:spcBef>
              <a:spcAft>
                <a:spcPct val="0"/>
              </a:spcAft>
              <a:defRPr sz="4000">
                <a:solidFill>
                  <a:schemeClr val="tx2"/>
                </a:solidFill>
                <a:latin typeface="Mistral" charset="0"/>
                <a:ea typeface="ＭＳ Ｐゴシック" charset="0"/>
                <a:cs typeface="ＭＳ Ｐゴシック" charset="0"/>
              </a:defRPr>
            </a:lvl9pPr>
          </a:lstStyle>
          <a:p>
            <a:pPr algn="ctr">
              <a:defRPr/>
            </a:pPr>
            <a:r>
              <a:rPr lang="es-MX" dirty="0" smtClean="0">
                <a:solidFill>
                  <a:srgbClr val="D2533C"/>
                </a:solidFill>
                <a:latin typeface="Avenir Book"/>
                <a:cs typeface="Avenir Book"/>
              </a:rPr>
              <a:t>Objetivo</a:t>
            </a:r>
            <a:endParaRPr lang="es-MX" dirty="0">
              <a:solidFill>
                <a:srgbClr val="D2533C"/>
              </a:solidFill>
              <a:latin typeface="Avenir Book"/>
              <a:cs typeface="Avenir Book"/>
            </a:endParaRPr>
          </a:p>
        </p:txBody>
      </p:sp>
      <p:sp>
        <p:nvSpPr>
          <p:cNvPr id="3" name="Rectángulo 2"/>
          <p:cNvSpPr/>
          <p:nvPr/>
        </p:nvSpPr>
        <p:spPr>
          <a:xfrm>
            <a:off x="0" y="1916832"/>
            <a:ext cx="7978588" cy="1938992"/>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defRPr/>
            </a:pPr>
            <a:r>
              <a:rPr lang="es-MX" sz="4000" dirty="0">
                <a:solidFill>
                  <a:srgbClr val="FBF4E1"/>
                </a:solidFill>
                <a:latin typeface="Calisto MT" charset="0"/>
              </a:rPr>
              <a:t>Reconocer las características morfológicas, ecológicas </a:t>
            </a:r>
            <a:r>
              <a:rPr lang="es-MX" sz="4000" dirty="0" smtClean="0">
                <a:solidFill>
                  <a:srgbClr val="FBF4E1"/>
                </a:solidFill>
                <a:latin typeface="Calisto MT" charset="0"/>
              </a:rPr>
              <a:t>la </a:t>
            </a:r>
            <a:r>
              <a:rPr lang="es-MX" sz="4000" dirty="0">
                <a:solidFill>
                  <a:srgbClr val="FBF4E1"/>
                </a:solidFill>
                <a:latin typeface="Calisto MT" charset="0"/>
              </a:rPr>
              <a:t>de importancia </a:t>
            </a:r>
            <a:r>
              <a:rPr lang="es-MX" sz="4000" dirty="0" smtClean="0">
                <a:solidFill>
                  <a:srgbClr val="FBF4E1"/>
                </a:solidFill>
                <a:latin typeface="Calisto MT" charset="0"/>
              </a:rPr>
              <a:t>de las glaucofitas</a:t>
            </a:r>
            <a:endParaRPr lang="es-MX" sz="4000" dirty="0">
              <a:solidFill>
                <a:srgbClr val="FBF4E1"/>
              </a:solidFill>
              <a:latin typeface="Calisto MT" charset="0"/>
            </a:endParaRPr>
          </a:p>
        </p:txBody>
      </p:sp>
      <p:pic>
        <p:nvPicPr>
          <p:cNvPr id="6" name="Imagen 13"/>
          <p:cNvPicPr>
            <a:picLocks noChangeAspect="1"/>
          </p:cNvPicPr>
          <p:nvPr/>
        </p:nvPicPr>
        <p:blipFill>
          <a:blip r:embed="rId2" cstate="email">
            <a:duotone>
              <a:schemeClr val="bg2">
                <a:shade val="45000"/>
                <a:satMod val="135000"/>
              </a:schemeClr>
              <a:prstClr val="white"/>
            </a:duotone>
            <a:extLst>
              <a:ext uri="{28A0092B-C50C-407E-A947-70E740481C1C}">
                <a14:useLocalDpi xmlns="" xmlns:a14="http://schemas.microsoft.com/office/drawing/2010/main"/>
              </a:ext>
            </a:extLst>
          </a:blip>
          <a:srcRect r="29036" b="35187"/>
          <a:stretch>
            <a:fillRect/>
          </a:stretch>
        </p:blipFill>
        <p:spPr>
          <a:xfrm>
            <a:off x="3933292" y="1688353"/>
            <a:ext cx="5209121" cy="5169647"/>
          </a:xfrm>
          <a:prstGeom prst="rect">
            <a:avLst/>
          </a:prstGeom>
        </p:spPr>
      </p:pic>
    </p:spTree>
    <p:extLst>
      <p:ext uri="{BB962C8B-B14F-4D97-AF65-F5344CB8AC3E}">
        <p14:creationId xmlns="" xmlns:p14="http://schemas.microsoft.com/office/powerpoint/2010/main" val="7144369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rot="5400000">
            <a:off x="4252716" y="1966715"/>
            <a:ext cx="5587642" cy="4194927"/>
          </a:xfrm>
          <a:prstGeom prst="rect">
            <a:avLst/>
          </a:prstGeom>
        </p:spPr>
      </p:pic>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Características generales</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0" y="1625600"/>
            <a:ext cx="5567363" cy="3619500"/>
          </a:xfrm>
        </p:spPr>
        <p:txBody>
          <a:bodyPr>
            <a:noAutofit/>
          </a:bodyPr>
          <a:lstStyle/>
          <a:p>
            <a:r>
              <a:rPr lang="es-ES" sz="2800" dirty="0" smtClean="0"/>
              <a:t>Algas </a:t>
            </a:r>
            <a:r>
              <a:rPr lang="es-ES" sz="2800" dirty="0"/>
              <a:t>unicelulares de agua dulce. </a:t>
            </a:r>
            <a:endParaRPr lang="es-ES" sz="2800" dirty="0" smtClean="0"/>
          </a:p>
          <a:p>
            <a:r>
              <a:rPr lang="es-ES" sz="2800" dirty="0" err="1"/>
              <a:t>Eucariontas</a:t>
            </a:r>
            <a:endParaRPr lang="es-ES" sz="2800" dirty="0"/>
          </a:p>
          <a:p>
            <a:r>
              <a:rPr lang="es-ES" sz="2800" dirty="0" smtClean="0"/>
              <a:t>Anteriormente </a:t>
            </a:r>
            <a:r>
              <a:rPr lang="es-ES" sz="2800" dirty="0"/>
              <a:t>se consideraban </a:t>
            </a:r>
            <a:r>
              <a:rPr lang="es-ES" sz="2800" dirty="0" smtClean="0"/>
              <a:t>protistas</a:t>
            </a:r>
            <a:r>
              <a:rPr lang="es-ES" sz="2800" dirty="0"/>
              <a:t> </a:t>
            </a:r>
            <a:endParaRPr lang="es-ES" sz="2800" dirty="0" smtClean="0"/>
          </a:p>
          <a:p>
            <a:r>
              <a:rPr lang="es-ES" sz="2800" dirty="0" smtClean="0"/>
              <a:t>Sus cloroplastos son muy parecidas a las cianobacterias unicelulares y </a:t>
            </a:r>
            <a:r>
              <a:rPr lang="es-ES" sz="2800" dirty="0" err="1" smtClean="0"/>
              <a:t>cocoides</a:t>
            </a:r>
            <a:r>
              <a:rPr lang="es-ES" sz="2800" dirty="0" smtClean="0"/>
              <a:t>: y se denominan </a:t>
            </a:r>
            <a:r>
              <a:rPr lang="es-ES" sz="2800" dirty="0" err="1" smtClean="0">
                <a:solidFill>
                  <a:srgbClr val="FF0000"/>
                </a:solidFill>
              </a:rPr>
              <a:t>cialelas</a:t>
            </a:r>
            <a:endParaRPr lang="es-ES" sz="2800" dirty="0" smtClean="0">
              <a:solidFill>
                <a:srgbClr val="FF0000"/>
              </a:solidFill>
            </a:endParaRPr>
          </a:p>
        </p:txBody>
      </p:sp>
      <p:sp>
        <p:nvSpPr>
          <p:cNvPr id="5" name="CuadroTexto 4"/>
          <p:cNvSpPr txBox="1"/>
          <p:nvPr/>
        </p:nvSpPr>
        <p:spPr>
          <a:xfrm>
            <a:off x="0" y="6503609"/>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68269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cstate="email"/>
          <a:stretch>
            <a:fillRect/>
          </a:stretch>
        </p:blipFill>
        <p:spPr>
          <a:xfrm>
            <a:off x="1281251" y="3750852"/>
            <a:ext cx="3694161" cy="3245915"/>
          </a:xfrm>
          <a:prstGeom prst="rect">
            <a:avLst/>
          </a:prstGeom>
        </p:spPr>
      </p:pic>
      <p:pic>
        <p:nvPicPr>
          <p:cNvPr id="7" name="Imagen 6"/>
          <p:cNvPicPr>
            <a:picLocks noChangeAspect="1"/>
          </p:cNvPicPr>
          <p:nvPr/>
        </p:nvPicPr>
        <p:blipFill>
          <a:blip r:embed="rId3" cstate="email"/>
          <a:stretch>
            <a:fillRect/>
          </a:stretch>
        </p:blipFill>
        <p:spPr>
          <a:xfrm>
            <a:off x="6144245" y="0"/>
            <a:ext cx="2999755" cy="6858000"/>
          </a:xfrm>
          <a:prstGeom prst="rect">
            <a:avLst/>
          </a:prstGeom>
        </p:spPr>
      </p:pic>
      <p:sp>
        <p:nvSpPr>
          <p:cNvPr id="2" name="Título 1"/>
          <p:cNvSpPr>
            <a:spLocks noGrp="1"/>
          </p:cNvSpPr>
          <p:nvPr>
            <p:ph type="title"/>
          </p:nvPr>
        </p:nvSpPr>
        <p:spPr>
          <a:xfrm>
            <a:off x="457200" y="274638"/>
            <a:ext cx="7237113" cy="1143000"/>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Organismos intermedios</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Rectángulo 4"/>
          <p:cNvSpPr/>
          <p:nvPr/>
        </p:nvSpPr>
        <p:spPr>
          <a:xfrm>
            <a:off x="457200" y="1419807"/>
            <a:ext cx="5534212" cy="2954655"/>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lvl="0" algn="ctr">
              <a:spcBef>
                <a:spcPct val="20000"/>
              </a:spcBef>
            </a:pPr>
            <a:r>
              <a:rPr lang="es-ES" sz="3000" dirty="0">
                <a:solidFill>
                  <a:prstClr val="black"/>
                </a:solidFill>
              </a:rPr>
              <a:t>Son consideradas intermedios entre las cianobacterias y los cloroplastos de las otras algas y plantas </a:t>
            </a:r>
            <a:r>
              <a:rPr lang="es-ES" sz="3000" dirty="0" smtClean="0">
                <a:solidFill>
                  <a:prstClr val="black"/>
                </a:solidFill>
              </a:rPr>
              <a:t>terrestres</a:t>
            </a:r>
          </a:p>
          <a:p>
            <a:pPr lvl="0" algn="ctr">
              <a:spcBef>
                <a:spcPct val="20000"/>
              </a:spcBef>
            </a:pPr>
            <a:r>
              <a:rPr lang="es-ES" sz="3000" dirty="0" smtClean="0">
                <a:solidFill>
                  <a:prstClr val="black"/>
                </a:solidFill>
              </a:rPr>
              <a:t>También nombrados: </a:t>
            </a:r>
            <a:r>
              <a:rPr lang="es-ES" sz="3000" dirty="0" err="1" smtClean="0">
                <a:solidFill>
                  <a:prstClr val="black"/>
                </a:solidFill>
              </a:rPr>
              <a:t>Glaucocistophyta</a:t>
            </a:r>
            <a:endParaRPr lang="es-ES" sz="3000" dirty="0">
              <a:solidFill>
                <a:prstClr val="black"/>
              </a:solidFill>
            </a:endParaRPr>
          </a:p>
        </p:txBody>
      </p:sp>
      <p:sp>
        <p:nvSpPr>
          <p:cNvPr id="6" name="CuadroTexto 5"/>
          <p:cNvSpPr txBox="1"/>
          <p:nvPr/>
        </p:nvSpPr>
        <p:spPr>
          <a:xfrm rot="16200000">
            <a:off x="-1344707" y="5207617"/>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17717761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cstate="email"/>
          <a:stretch>
            <a:fillRect/>
          </a:stretch>
        </p:blipFill>
        <p:spPr>
          <a:xfrm>
            <a:off x="5926340" y="4770563"/>
            <a:ext cx="3288115" cy="2192077"/>
          </a:xfrm>
          <a:prstGeom prst="rect">
            <a:avLst/>
          </a:prstGeom>
        </p:spPr>
      </p:pic>
      <p:pic>
        <p:nvPicPr>
          <p:cNvPr id="11" name="Imagen 10"/>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107689" y="1417638"/>
            <a:ext cx="2507514" cy="1880635"/>
          </a:xfrm>
          <a:prstGeom prst="rect">
            <a:avLst/>
          </a:prstGeom>
        </p:spPr>
      </p:pic>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a:bodyPr>
          <a:lstStyle/>
          <a:p>
            <a:r>
              <a:rPr lang="es-E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Niveles de organización</a:t>
            </a:r>
            <a:endParaRPr lang="es-E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Marcador de contenido 2"/>
          <p:cNvSpPr>
            <a:spLocks noGrp="1"/>
          </p:cNvSpPr>
          <p:nvPr>
            <p:ph idx="4294967295"/>
          </p:nvPr>
        </p:nvSpPr>
        <p:spPr>
          <a:xfrm>
            <a:off x="0" y="1490663"/>
            <a:ext cx="3829050" cy="6275387"/>
          </a:xfrm>
        </p:spPr>
        <p:txBody>
          <a:bodyPr>
            <a:normAutofit/>
          </a:bodyPr>
          <a:lstStyle/>
          <a:p>
            <a:r>
              <a:rPr lang="es-ES_tradnl" sz="2800" dirty="0" smtClean="0"/>
              <a:t>Hábito flagelado solitario o </a:t>
            </a:r>
            <a:r>
              <a:rPr lang="es-ES_tradnl" sz="2800" dirty="0" err="1" smtClean="0"/>
              <a:t>cocoide</a:t>
            </a:r>
            <a:r>
              <a:rPr lang="es-ES_tradnl" sz="2800" dirty="0" smtClean="0"/>
              <a:t> en agregados libres o adheridos a un </a:t>
            </a:r>
            <a:r>
              <a:rPr lang="en-US" sz="2800" dirty="0" err="1" smtClean="0"/>
              <a:t>substrato</a:t>
            </a:r>
            <a:endParaRPr lang="en-US" sz="2800" dirty="0" smtClean="0"/>
          </a:p>
          <a:p>
            <a:r>
              <a:rPr lang="es-ES_tradnl" sz="2800" dirty="0"/>
              <a:t>Las células flageladas dorsiventrales (una zona dorsal redondeada y una ventral aplanada)</a:t>
            </a:r>
          </a:p>
          <a:p>
            <a:endParaRPr lang="en-US" sz="2800" dirty="0" smtClean="0"/>
          </a:p>
          <a:p>
            <a:endParaRPr lang="es-ES" sz="2800" dirty="0" smtClean="0"/>
          </a:p>
          <a:p>
            <a:pPr marL="0" indent="0">
              <a:buNone/>
            </a:pPr>
            <a:endParaRPr lang="es-ES" sz="2800" dirty="0"/>
          </a:p>
        </p:txBody>
      </p:sp>
      <p:sp>
        <p:nvSpPr>
          <p:cNvPr id="4" name="Rectángulo 3"/>
          <p:cNvSpPr/>
          <p:nvPr/>
        </p:nvSpPr>
        <p:spPr>
          <a:xfrm>
            <a:off x="721350" y="3066854"/>
            <a:ext cx="4572000" cy="369332"/>
          </a:xfrm>
          <a:prstGeom prst="rect">
            <a:avLst/>
          </a:prstGeom>
        </p:spPr>
        <p:txBody>
          <a:bodyPr>
            <a:spAutoFit/>
          </a:bodyPr>
          <a:lstStyle/>
          <a:p>
            <a:endParaRPr lang="es-ES_tradnl" dirty="0"/>
          </a:p>
        </p:txBody>
      </p:sp>
      <p:pic>
        <p:nvPicPr>
          <p:cNvPr id="6" name="Imagen 5"/>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530905" y="1417638"/>
            <a:ext cx="2613095" cy="3484128"/>
          </a:xfrm>
          <a:prstGeom prst="rect">
            <a:avLst/>
          </a:prstGeom>
        </p:spPr>
      </p:pic>
      <p:pic>
        <p:nvPicPr>
          <p:cNvPr id="5" name="Imagen 4"/>
          <p:cNvPicPr>
            <a:picLocks noChangeAspect="1"/>
          </p:cNvPicPr>
          <p:nvPr/>
        </p:nvPicPr>
        <p:blipFill>
          <a:blip r:embed="rId5" cstate="email"/>
          <a:stretch>
            <a:fillRect/>
          </a:stretch>
        </p:blipFill>
        <p:spPr>
          <a:xfrm>
            <a:off x="4107689" y="3436186"/>
            <a:ext cx="2507515" cy="2284875"/>
          </a:xfrm>
          <a:prstGeom prst="rect">
            <a:avLst/>
          </a:prstGeom>
        </p:spPr>
      </p:pic>
      <p:sp>
        <p:nvSpPr>
          <p:cNvPr id="9" name="Rectángulo 8"/>
          <p:cNvSpPr/>
          <p:nvPr/>
        </p:nvSpPr>
        <p:spPr>
          <a:xfrm>
            <a:off x="4107690" y="3066854"/>
            <a:ext cx="2437110"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fr-FR" dirty="0"/>
              <a:t>Colonia de</a:t>
            </a:r>
            <a:r>
              <a:rPr lang="fr-FR" b="1" dirty="0"/>
              <a:t> </a:t>
            </a:r>
            <a:r>
              <a:rPr lang="fr-FR" i="1" dirty="0" err="1"/>
              <a:t>Gaucocystes</a:t>
            </a:r>
            <a:endParaRPr lang="es-ES" i="1" dirty="0"/>
          </a:p>
        </p:txBody>
      </p:sp>
      <p:sp>
        <p:nvSpPr>
          <p:cNvPr id="10" name="Rectángulo 9"/>
          <p:cNvSpPr/>
          <p:nvPr/>
        </p:nvSpPr>
        <p:spPr>
          <a:xfrm>
            <a:off x="6272042" y="6358998"/>
            <a:ext cx="2317624" cy="369332"/>
          </a:xfrm>
          <a:prstGeom prst="rect">
            <a:avLst/>
          </a:prstGeom>
          <a:solidFill>
            <a:schemeClr val="accent6">
              <a:lumMod val="60000"/>
              <a:lumOff val="40000"/>
            </a:schemeClr>
          </a:solidFill>
        </p:spPr>
        <p:txBody>
          <a:bodyPr wrap="none">
            <a:spAutoFit/>
          </a:bodyPr>
          <a:lstStyle/>
          <a:p>
            <a:r>
              <a:rPr lang="es-ES_tradnl" i="1" dirty="0" err="1"/>
              <a:t>Cyanophora</a:t>
            </a:r>
            <a:r>
              <a:rPr lang="es-ES_tradnl" i="1" dirty="0"/>
              <a:t> </a:t>
            </a:r>
            <a:r>
              <a:rPr lang="es-ES_tradnl" i="1" dirty="0" err="1"/>
              <a:t>paradoxa</a:t>
            </a:r>
            <a:endParaRPr lang="es-ES" i="1" dirty="0"/>
          </a:p>
        </p:txBody>
      </p:sp>
      <p:sp>
        <p:nvSpPr>
          <p:cNvPr id="12" name="CuadroTexto 11"/>
          <p:cNvSpPr txBox="1"/>
          <p:nvPr/>
        </p:nvSpPr>
        <p:spPr>
          <a:xfrm>
            <a:off x="0" y="6488668"/>
            <a:ext cx="299298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 xmlns:p14="http://schemas.microsoft.com/office/powerpoint/2010/main" val="32485087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Documental de viaje">
  <a:themeElements>
    <a:clrScheme name="Documental de viaj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Documental de viaje">
      <a:majorFont>
        <a:latin typeface="Calisto MT"/>
        <a:ea typeface=""/>
        <a:cs typeface=""/>
        <a:font script="Jpan" typeface="ＭＳ 明朝"/>
      </a:majorFont>
      <a:minorFont>
        <a:latin typeface="Calisto MT"/>
        <a:ea typeface=""/>
        <a:cs typeface=""/>
        <a:font script="Jpan" typeface="ＭＳ 明朝"/>
      </a:minorFont>
    </a:fontScheme>
    <a:fmtScheme name="Documental de viaj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Documental de viaje.thmx</Template>
  <TotalTime>654</TotalTime>
  <Words>1234</Words>
  <Application>Microsoft Office PowerPoint</Application>
  <PresentationFormat>Presentación en pantalla (4:3)</PresentationFormat>
  <Paragraphs>137</Paragraphs>
  <Slides>36</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36</vt:i4>
      </vt:variant>
    </vt:vector>
  </HeadingPairs>
  <TitlesOfParts>
    <vt:vector size="38" baseType="lpstr">
      <vt:lpstr>Documental de viaje</vt:lpstr>
      <vt:lpstr>Documento</vt:lpstr>
      <vt:lpstr>Glaucophyta</vt:lpstr>
      <vt:lpstr>Diapositiva 2</vt:lpstr>
      <vt:lpstr>Introducción</vt:lpstr>
      <vt:lpstr>Justificación</vt:lpstr>
      <vt:lpstr>Diapositiva 5</vt:lpstr>
      <vt:lpstr>Diapositiva 6</vt:lpstr>
      <vt:lpstr>Características generales</vt:lpstr>
      <vt:lpstr>Organismos intermedios</vt:lpstr>
      <vt:lpstr>Niveles de organización</vt:lpstr>
      <vt:lpstr>Estructura</vt:lpstr>
      <vt:lpstr>Estructura</vt:lpstr>
      <vt:lpstr>Estructura celular</vt:lpstr>
      <vt:lpstr>Cianelas</vt:lpstr>
      <vt:lpstr>Cianelas </vt:lpstr>
      <vt:lpstr>Cianelas </vt:lpstr>
      <vt:lpstr>Cianelas </vt:lpstr>
      <vt:lpstr>Cianelas </vt:lpstr>
      <vt:lpstr>Cianelas </vt:lpstr>
      <vt:lpstr>Cianelas vs Cloroplatos</vt:lpstr>
      <vt:lpstr>Reproducción</vt:lpstr>
      <vt:lpstr>Distribución</vt:lpstr>
      <vt:lpstr>Diapositiva 22</vt:lpstr>
      <vt:lpstr>Origen</vt:lpstr>
      <vt:lpstr>Diapositiva 24</vt:lpstr>
      <vt:lpstr>Clasificación</vt:lpstr>
      <vt:lpstr>Diapositiva 26</vt:lpstr>
      <vt:lpstr>Gloeochaete</vt:lpstr>
      <vt:lpstr>Diapositiva 28</vt:lpstr>
      <vt:lpstr>Glaucocystis</vt:lpstr>
      <vt:lpstr>Glaucocystis</vt:lpstr>
      <vt:lpstr>Diapositiva 31</vt:lpstr>
      <vt:lpstr>Cianophora paradoxa</vt:lpstr>
      <vt:lpstr>Cianophora paradoxa</vt:lpstr>
      <vt:lpstr>Cianophora paradoxa</vt:lpstr>
      <vt:lpstr>Diapositiva 35</vt:lpstr>
      <vt:lpstr>Diapositiva 36</vt:lpstr>
    </vt:vector>
  </TitlesOfParts>
  <Company>UAEM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Glaucohyta</dc:title>
  <dc:creator>Carmen Zepeda</dc:creator>
  <cp:lastModifiedBy>Lulu</cp:lastModifiedBy>
  <cp:revision>73</cp:revision>
  <cp:lastPrinted>2014-08-06T14:41:55Z</cp:lastPrinted>
  <dcterms:created xsi:type="dcterms:W3CDTF">2014-08-06T00:17:19Z</dcterms:created>
  <dcterms:modified xsi:type="dcterms:W3CDTF">2015-09-25T19:22:41Z</dcterms:modified>
</cp:coreProperties>
</file>