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9" r:id="rId1"/>
  </p:sldMasterIdLst>
  <p:notesMasterIdLst>
    <p:notesMasterId r:id="rId36"/>
  </p:notesMasterIdLst>
  <p:handoutMasterIdLst>
    <p:handoutMasterId r:id="rId37"/>
  </p:handoutMasterIdLst>
  <p:sldIdLst>
    <p:sldId id="320" r:id="rId2"/>
    <p:sldId id="315" r:id="rId3"/>
    <p:sldId id="316" r:id="rId4"/>
    <p:sldId id="403" r:id="rId5"/>
    <p:sldId id="404" r:id="rId6"/>
    <p:sldId id="405" r:id="rId7"/>
    <p:sldId id="406" r:id="rId8"/>
    <p:sldId id="407" r:id="rId9"/>
    <p:sldId id="408" r:id="rId10"/>
    <p:sldId id="409" r:id="rId11"/>
    <p:sldId id="410" r:id="rId12"/>
    <p:sldId id="411" r:id="rId13"/>
    <p:sldId id="363" r:id="rId14"/>
    <p:sldId id="364" r:id="rId15"/>
    <p:sldId id="365" r:id="rId16"/>
    <p:sldId id="366" r:id="rId17"/>
    <p:sldId id="367" r:id="rId18"/>
    <p:sldId id="423" r:id="rId19"/>
    <p:sldId id="373" r:id="rId20"/>
    <p:sldId id="378" r:id="rId21"/>
    <p:sldId id="380" r:id="rId22"/>
    <p:sldId id="392" r:id="rId23"/>
    <p:sldId id="381" r:id="rId24"/>
    <p:sldId id="412" r:id="rId25"/>
    <p:sldId id="413" r:id="rId26"/>
    <p:sldId id="414" r:id="rId27"/>
    <p:sldId id="415" r:id="rId28"/>
    <p:sldId id="416" r:id="rId29"/>
    <p:sldId id="417" r:id="rId30"/>
    <p:sldId id="418" r:id="rId31"/>
    <p:sldId id="397" r:id="rId32"/>
    <p:sldId id="398" r:id="rId33"/>
    <p:sldId id="399" r:id="rId34"/>
    <p:sldId id="362" r:id="rId3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521415D9-36F7-43E2-AB2F-B90AF26B5E84}">
      <p14:sectionLst xmlns:p14="http://schemas.microsoft.com/office/powerpoint/2010/main">
        <p14:section name="Sección predeterminada" id="{91304397-6A6B-4415-BD30-9D96BFE44514}">
          <p14:sldIdLst>
            <p14:sldId id="320"/>
            <p14:sldId id="315"/>
            <p14:sldId id="316"/>
            <p14:sldId id="403"/>
            <p14:sldId id="404"/>
            <p14:sldId id="405"/>
            <p14:sldId id="406"/>
            <p14:sldId id="407"/>
            <p14:sldId id="408"/>
            <p14:sldId id="409"/>
            <p14:sldId id="410"/>
            <p14:sldId id="411"/>
            <p14:sldId id="363"/>
            <p14:sldId id="364"/>
            <p14:sldId id="365"/>
            <p14:sldId id="366"/>
            <p14:sldId id="367"/>
            <p14:sldId id="423"/>
            <p14:sldId id="373"/>
            <p14:sldId id="378"/>
            <p14:sldId id="380"/>
            <p14:sldId id="392"/>
            <p14:sldId id="381"/>
            <p14:sldId id="412"/>
          </p14:sldIdLst>
        </p14:section>
        <p14:section name="Sección sin título" id="{38C4734B-EE3C-41C4-8B28-56109A45541D}">
          <p14:sldIdLst>
            <p14:sldId id="413"/>
            <p14:sldId id="414"/>
            <p14:sldId id="415"/>
            <p14:sldId id="416"/>
            <p14:sldId id="417"/>
            <p14:sldId id="418"/>
            <p14:sldId id="397"/>
            <p14:sldId id="398"/>
            <p14:sldId id="399"/>
            <p14:sldId id="36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2251">
          <p15:clr>
            <a:srgbClr val="A4A3A4"/>
          </p15:clr>
        </p15:guide>
        <p15:guide id="4" orient="horz" pos="2069">
          <p15:clr>
            <a:srgbClr val="A4A3A4"/>
          </p15:clr>
        </p15:guide>
        <p15:guide id="5"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E8AF"/>
    <a:srgbClr val="AAFF6F"/>
    <a:srgbClr val="408000"/>
    <a:srgbClr val="517835"/>
    <a:srgbClr val="00FF00"/>
    <a:srgbClr val="4B9838"/>
    <a:srgbClr val="77B36B"/>
    <a:srgbClr val="55B92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87917" autoAdjust="0"/>
  </p:normalViewPr>
  <p:slideViewPr>
    <p:cSldViewPr snapToObjects="1">
      <p:cViewPr varScale="1">
        <p:scale>
          <a:sx n="102" d="100"/>
          <a:sy n="102" d="100"/>
        </p:scale>
        <p:origin x="1506" y="96"/>
      </p:cViewPr>
      <p:guideLst>
        <p:guide orient="horz" pos="2160"/>
        <p:guide pos="2880"/>
        <p:guide orient="horz" pos="2251"/>
        <p:guide orient="horz" pos="2069"/>
        <p:guide pos="283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FBBDF-0421-A94C-ADFE-FAA562268EF7}" type="doc">
      <dgm:prSet loTypeId="urn:microsoft.com/office/officeart/2005/8/layout/vList2" loCatId="" qsTypeId="urn:microsoft.com/office/officeart/2005/8/quickstyle/simple4" qsCatId="simple" csTypeId="urn:microsoft.com/office/officeart/2005/8/colors/accent0_1" csCatId="mainScheme" phldr="1"/>
      <dgm:spPr/>
      <dgm:t>
        <a:bodyPr/>
        <a:lstStyle/>
        <a:p>
          <a:endParaRPr lang="es-ES"/>
        </a:p>
      </dgm:t>
    </dgm:pt>
    <dgm:pt modelId="{724C9D39-6AAE-A948-AAF1-CA2EDAC3D2E0}">
      <dgm:prSet phldrT="[Texto]" custT="1"/>
      <dgm:spPr/>
      <dgm:t>
        <a:bodyPr/>
        <a:lstStyle/>
        <a:p>
          <a:r>
            <a:rPr lang="es-ES_tradnl" sz="1800" b="1" u="sng" dirty="0" smtClean="0">
              <a:effectLst>
                <a:outerShdw blurRad="38100" dist="38100" dir="2700000" algn="tl">
                  <a:srgbClr val="000000"/>
                </a:outerShdw>
              </a:effectLst>
              <a:latin typeface="Arial"/>
              <a:cs typeface="Arial"/>
            </a:rPr>
            <a:t>Fragmentación del soma </a:t>
          </a:r>
          <a:r>
            <a:rPr lang="es-ES_tradnl" sz="1800" b="1" dirty="0" smtClean="0">
              <a:latin typeface="Arial"/>
              <a:cs typeface="Arial"/>
            </a:rPr>
            <a:t>y crecimiento de  un nuevo individuo a partir de  cada fragmento</a:t>
          </a:r>
          <a:endParaRPr lang="es-ES" sz="1800" dirty="0">
            <a:latin typeface="Arial"/>
            <a:cs typeface="Arial"/>
          </a:endParaRPr>
        </a:p>
      </dgm:t>
    </dgm:pt>
    <dgm:pt modelId="{323B3417-8927-0746-957D-4E21E12DAEEF}" type="parTrans" cxnId="{7D6F1193-8BA3-814C-8F72-0BE1EEBFA0EB}">
      <dgm:prSet/>
      <dgm:spPr/>
      <dgm:t>
        <a:bodyPr/>
        <a:lstStyle/>
        <a:p>
          <a:endParaRPr lang="es-ES" sz="1800">
            <a:solidFill>
              <a:srgbClr val="2E2224"/>
            </a:solidFill>
            <a:latin typeface="Arial"/>
            <a:cs typeface="Arial"/>
          </a:endParaRPr>
        </a:p>
      </dgm:t>
    </dgm:pt>
    <dgm:pt modelId="{E87A2F97-8BAA-8742-8796-A20CBEAAB889}" type="sibTrans" cxnId="{7D6F1193-8BA3-814C-8F72-0BE1EEBFA0EB}">
      <dgm:prSet/>
      <dgm:spPr/>
      <dgm:t>
        <a:bodyPr/>
        <a:lstStyle/>
        <a:p>
          <a:endParaRPr lang="es-ES" sz="1800">
            <a:solidFill>
              <a:srgbClr val="2E2224"/>
            </a:solidFill>
            <a:latin typeface="Arial"/>
            <a:cs typeface="Arial"/>
          </a:endParaRPr>
        </a:p>
      </dgm:t>
    </dgm:pt>
    <dgm:pt modelId="{9334F184-D124-F543-B2A8-AD3E477B0CE0}">
      <dgm:prSet phldrT="[Texto]" custT="1"/>
      <dgm:spPr/>
      <dgm:t>
        <a:bodyPr/>
        <a:lstStyle/>
        <a:p>
          <a:r>
            <a:rPr lang="es-ES_tradnl" sz="1800" b="1" u="sng" dirty="0" smtClean="0">
              <a:effectLst>
                <a:outerShdw blurRad="38100" dist="38100" dir="2700000" algn="tl">
                  <a:srgbClr val="000000"/>
                </a:outerShdw>
              </a:effectLst>
              <a:latin typeface="Arial"/>
              <a:cs typeface="Arial"/>
            </a:rPr>
            <a:t>Fragmentación de hifas</a:t>
          </a:r>
          <a:r>
            <a:rPr lang="es-ES_tradnl" sz="1800" b="1" dirty="0" smtClean="0">
              <a:latin typeface="Arial"/>
              <a:cs typeface="Arial"/>
            </a:rPr>
            <a:t>  en sus células constituyentes (ARTROSPORAS) comportándose como esporas; o previo  un engrosamiento de la pared  celular </a:t>
          </a:r>
          <a:r>
            <a:rPr lang="es-ES_tradnl" sz="1800" b="1" dirty="0" err="1" smtClean="0">
              <a:latin typeface="Arial"/>
              <a:cs typeface="Arial"/>
            </a:rPr>
            <a:t>hifal</a:t>
          </a:r>
          <a:r>
            <a:rPr lang="es-ES_tradnl" sz="1800" b="1" dirty="0" smtClean="0">
              <a:latin typeface="Arial"/>
              <a:cs typeface="Arial"/>
            </a:rPr>
            <a:t> formando CLAMIDIOSPORAS.</a:t>
          </a:r>
          <a:endParaRPr lang="es-ES" sz="1800" dirty="0">
            <a:latin typeface="Arial"/>
            <a:cs typeface="Arial"/>
          </a:endParaRPr>
        </a:p>
      </dgm:t>
    </dgm:pt>
    <dgm:pt modelId="{C3BCDD1B-73F1-0E48-A932-745A67ED0EDB}" type="parTrans" cxnId="{AEDA44C7-86E0-3843-B924-1DE42CC94082}">
      <dgm:prSet/>
      <dgm:spPr/>
      <dgm:t>
        <a:bodyPr/>
        <a:lstStyle/>
        <a:p>
          <a:endParaRPr lang="es-ES" sz="1800">
            <a:solidFill>
              <a:srgbClr val="2E2224"/>
            </a:solidFill>
            <a:latin typeface="Arial"/>
            <a:cs typeface="Arial"/>
          </a:endParaRPr>
        </a:p>
      </dgm:t>
    </dgm:pt>
    <dgm:pt modelId="{02CA4ABB-7D42-8645-AAF3-1E6080A356A1}" type="sibTrans" cxnId="{AEDA44C7-86E0-3843-B924-1DE42CC94082}">
      <dgm:prSet/>
      <dgm:spPr/>
      <dgm:t>
        <a:bodyPr/>
        <a:lstStyle/>
        <a:p>
          <a:endParaRPr lang="es-ES" sz="1800">
            <a:solidFill>
              <a:srgbClr val="2E2224"/>
            </a:solidFill>
            <a:latin typeface="Arial"/>
            <a:cs typeface="Arial"/>
          </a:endParaRPr>
        </a:p>
      </dgm:t>
    </dgm:pt>
    <dgm:pt modelId="{29971A10-3E23-2540-81F1-9A53B12D552E}">
      <dgm:prSet phldrT="[Texto]" custT="1"/>
      <dgm:spPr/>
      <dgm:t>
        <a:bodyPr/>
        <a:lstStyle/>
        <a:p>
          <a:r>
            <a:rPr lang="es-ES_tradnl" sz="1800" b="1" dirty="0" smtClean="0">
              <a:effectLst>
                <a:outerShdw blurRad="38100" dist="38100" dir="2700000" algn="tl">
                  <a:srgbClr val="000000"/>
                </a:outerShdw>
              </a:effectLst>
              <a:latin typeface="Arial"/>
              <a:cs typeface="Arial"/>
            </a:rPr>
            <a:t>División de células</a:t>
          </a:r>
          <a:r>
            <a:rPr lang="es-ES_tradnl" sz="1800" b="1" dirty="0" smtClean="0">
              <a:latin typeface="Arial"/>
              <a:cs typeface="Arial"/>
            </a:rPr>
            <a:t> somáticas en células hijas</a:t>
          </a:r>
          <a:endParaRPr lang="es-ES" sz="1800" dirty="0">
            <a:latin typeface="Arial"/>
            <a:cs typeface="Arial"/>
          </a:endParaRPr>
        </a:p>
      </dgm:t>
    </dgm:pt>
    <dgm:pt modelId="{9D940CF4-F093-6248-8A6A-AEACA50FF88E}" type="parTrans" cxnId="{4880AFF1-56EB-1345-B99A-33439AC1D86D}">
      <dgm:prSet/>
      <dgm:spPr/>
      <dgm:t>
        <a:bodyPr/>
        <a:lstStyle/>
        <a:p>
          <a:endParaRPr lang="es-ES" sz="1800">
            <a:solidFill>
              <a:srgbClr val="2E2224"/>
            </a:solidFill>
            <a:latin typeface="Arial"/>
            <a:cs typeface="Arial"/>
          </a:endParaRPr>
        </a:p>
      </dgm:t>
    </dgm:pt>
    <dgm:pt modelId="{4080609C-2909-B848-8920-0387827EA957}" type="sibTrans" cxnId="{4880AFF1-56EB-1345-B99A-33439AC1D86D}">
      <dgm:prSet/>
      <dgm:spPr/>
      <dgm:t>
        <a:bodyPr/>
        <a:lstStyle/>
        <a:p>
          <a:endParaRPr lang="es-ES" sz="1800">
            <a:solidFill>
              <a:srgbClr val="2E2224"/>
            </a:solidFill>
            <a:latin typeface="Arial"/>
            <a:cs typeface="Arial"/>
          </a:endParaRPr>
        </a:p>
      </dgm:t>
    </dgm:pt>
    <dgm:pt modelId="{755CF80E-46B1-5746-97AF-3B7767113AE3}">
      <dgm:prSet custT="1"/>
      <dgm:spPr/>
      <dgm:t>
        <a:bodyPr/>
        <a:lstStyle/>
        <a:p>
          <a:r>
            <a:rPr lang="es-ES_tradnl" sz="1800" b="1" u="sng" smtClean="0">
              <a:effectLst>
                <a:outerShdw blurRad="38100" dist="38100" dir="2700000" algn="tl">
                  <a:srgbClr val="000000"/>
                </a:outerShdw>
              </a:effectLst>
              <a:latin typeface="Arial"/>
              <a:cs typeface="Arial"/>
            </a:rPr>
            <a:t>Gemación</a:t>
          </a:r>
          <a:r>
            <a:rPr lang="es-ES_tradnl" sz="1800" b="1" smtClean="0">
              <a:latin typeface="Arial"/>
              <a:cs typeface="Arial"/>
            </a:rPr>
            <a:t> de células somáticas o esporas y producción de un nuevo individuo a partir de cada</a:t>
          </a:r>
          <a:r>
            <a:rPr lang="es-ES_tradnl" sz="1800" smtClean="0">
              <a:latin typeface="Arial"/>
              <a:cs typeface="Arial"/>
            </a:rPr>
            <a:t> </a:t>
          </a:r>
          <a:r>
            <a:rPr lang="es-ES_tradnl" sz="1800" b="1" smtClean="0">
              <a:latin typeface="Arial"/>
              <a:cs typeface="Arial"/>
            </a:rPr>
            <a:t>yema</a:t>
          </a:r>
          <a:endParaRPr lang="es-ES" sz="1800" dirty="0">
            <a:latin typeface="Arial"/>
            <a:cs typeface="Arial"/>
          </a:endParaRPr>
        </a:p>
      </dgm:t>
    </dgm:pt>
    <dgm:pt modelId="{2B8E1B93-281D-4840-A8C3-93B85EBCEC05}" type="parTrans" cxnId="{9A29FDBC-8A3B-A74B-B18F-87BB2044F0A7}">
      <dgm:prSet/>
      <dgm:spPr/>
      <dgm:t>
        <a:bodyPr/>
        <a:lstStyle/>
        <a:p>
          <a:endParaRPr lang="es-ES" sz="1800">
            <a:solidFill>
              <a:srgbClr val="2E2224"/>
            </a:solidFill>
            <a:latin typeface="Arial"/>
            <a:cs typeface="Arial"/>
          </a:endParaRPr>
        </a:p>
      </dgm:t>
    </dgm:pt>
    <dgm:pt modelId="{2E5F885D-ADAB-BE40-B43E-DF8FF50090C5}" type="sibTrans" cxnId="{9A29FDBC-8A3B-A74B-B18F-87BB2044F0A7}">
      <dgm:prSet/>
      <dgm:spPr/>
      <dgm:t>
        <a:bodyPr/>
        <a:lstStyle/>
        <a:p>
          <a:endParaRPr lang="es-ES" sz="1800">
            <a:solidFill>
              <a:srgbClr val="2E2224"/>
            </a:solidFill>
            <a:latin typeface="Arial"/>
            <a:cs typeface="Arial"/>
          </a:endParaRPr>
        </a:p>
      </dgm:t>
    </dgm:pt>
    <dgm:pt modelId="{244B6775-B8D0-734D-9F13-9D932603C844}">
      <dgm:prSet custT="1"/>
      <dgm:spPr/>
      <dgm:t>
        <a:bodyPr/>
        <a:lstStyle/>
        <a:p>
          <a:r>
            <a:rPr lang="es-ES_tradnl" sz="1800" b="1" u="sng" smtClean="0">
              <a:effectLst>
                <a:outerShdw blurRad="38100" dist="38100" dir="2700000" algn="tl">
                  <a:srgbClr val="000000"/>
                </a:outerShdw>
              </a:effectLst>
              <a:latin typeface="Arial"/>
              <a:cs typeface="Arial"/>
            </a:rPr>
            <a:t>Esporulación </a:t>
          </a:r>
          <a:r>
            <a:rPr lang="es-ES_tradnl" sz="1800" b="1" smtClean="0">
              <a:latin typeface="Arial"/>
              <a:cs typeface="Arial"/>
            </a:rPr>
            <a:t>o producción de esporas, cada una de las cuales, por lo</a:t>
          </a:r>
          <a:r>
            <a:rPr lang="es-ES_tradnl" sz="1800" smtClean="0">
              <a:latin typeface="Arial"/>
              <a:cs typeface="Arial"/>
            </a:rPr>
            <a:t> </a:t>
          </a:r>
          <a:r>
            <a:rPr lang="es-ES_tradnl" sz="1800" b="1" smtClean="0">
              <a:latin typeface="Arial"/>
              <a:cs typeface="Arial"/>
            </a:rPr>
            <a:t>común formará un tubo germinal, que formará un nuevo micelio.</a:t>
          </a:r>
          <a:endParaRPr lang="es-ES" sz="1800" dirty="0">
            <a:latin typeface="Arial"/>
            <a:cs typeface="Arial"/>
          </a:endParaRPr>
        </a:p>
      </dgm:t>
    </dgm:pt>
    <dgm:pt modelId="{B767C5A2-0884-5643-B9ED-87A17CF1FACE}" type="parTrans" cxnId="{21224972-8EEB-8F4E-9BBD-37B166FD1646}">
      <dgm:prSet/>
      <dgm:spPr/>
      <dgm:t>
        <a:bodyPr/>
        <a:lstStyle/>
        <a:p>
          <a:endParaRPr lang="es-ES" sz="1800">
            <a:solidFill>
              <a:srgbClr val="2E2224"/>
            </a:solidFill>
            <a:latin typeface="Arial"/>
            <a:cs typeface="Arial"/>
          </a:endParaRPr>
        </a:p>
      </dgm:t>
    </dgm:pt>
    <dgm:pt modelId="{12810EC1-1E67-374D-B280-FF601CE05C56}" type="sibTrans" cxnId="{21224972-8EEB-8F4E-9BBD-37B166FD1646}">
      <dgm:prSet/>
      <dgm:spPr/>
      <dgm:t>
        <a:bodyPr/>
        <a:lstStyle/>
        <a:p>
          <a:endParaRPr lang="es-ES" sz="1800">
            <a:solidFill>
              <a:srgbClr val="2E2224"/>
            </a:solidFill>
            <a:latin typeface="Arial"/>
            <a:cs typeface="Arial"/>
          </a:endParaRPr>
        </a:p>
      </dgm:t>
    </dgm:pt>
    <dgm:pt modelId="{2A204B5B-D667-C343-A635-4E6B7169D0BE}" type="pres">
      <dgm:prSet presAssocID="{884FBBDF-0421-A94C-ADFE-FAA562268EF7}" presName="linear" presStyleCnt="0">
        <dgm:presLayoutVars>
          <dgm:animLvl val="lvl"/>
          <dgm:resizeHandles val="exact"/>
        </dgm:presLayoutVars>
      </dgm:prSet>
      <dgm:spPr/>
      <dgm:t>
        <a:bodyPr/>
        <a:lstStyle/>
        <a:p>
          <a:endParaRPr lang="es-ES"/>
        </a:p>
      </dgm:t>
    </dgm:pt>
    <dgm:pt modelId="{A988A928-629F-C442-ADB6-428D0806A5DF}" type="pres">
      <dgm:prSet presAssocID="{724C9D39-6AAE-A948-AAF1-CA2EDAC3D2E0}" presName="parentText" presStyleLbl="node1" presStyleIdx="0" presStyleCnt="5">
        <dgm:presLayoutVars>
          <dgm:chMax val="0"/>
          <dgm:bulletEnabled val="1"/>
        </dgm:presLayoutVars>
      </dgm:prSet>
      <dgm:spPr/>
      <dgm:t>
        <a:bodyPr/>
        <a:lstStyle/>
        <a:p>
          <a:endParaRPr lang="es-ES"/>
        </a:p>
      </dgm:t>
    </dgm:pt>
    <dgm:pt modelId="{691413D7-458E-E846-AE0F-448B2C6C80BD}" type="pres">
      <dgm:prSet presAssocID="{E87A2F97-8BAA-8742-8796-A20CBEAAB889}" presName="spacer" presStyleCnt="0"/>
      <dgm:spPr/>
    </dgm:pt>
    <dgm:pt modelId="{4696ACC5-E49F-4C45-B3FB-26D31D872C97}" type="pres">
      <dgm:prSet presAssocID="{9334F184-D124-F543-B2A8-AD3E477B0CE0}" presName="parentText" presStyleLbl="node1" presStyleIdx="1" presStyleCnt="5">
        <dgm:presLayoutVars>
          <dgm:chMax val="0"/>
          <dgm:bulletEnabled val="1"/>
        </dgm:presLayoutVars>
      </dgm:prSet>
      <dgm:spPr/>
      <dgm:t>
        <a:bodyPr/>
        <a:lstStyle/>
        <a:p>
          <a:endParaRPr lang="es-ES"/>
        </a:p>
      </dgm:t>
    </dgm:pt>
    <dgm:pt modelId="{504E4272-819C-764D-B4A8-7790B026304B}" type="pres">
      <dgm:prSet presAssocID="{02CA4ABB-7D42-8645-AAF3-1E6080A356A1}" presName="spacer" presStyleCnt="0"/>
      <dgm:spPr/>
    </dgm:pt>
    <dgm:pt modelId="{2C2C41FF-BED2-EA4B-9C8F-2C7583E47EDC}" type="pres">
      <dgm:prSet presAssocID="{29971A10-3E23-2540-81F1-9A53B12D552E}" presName="parentText" presStyleLbl="node1" presStyleIdx="2" presStyleCnt="5">
        <dgm:presLayoutVars>
          <dgm:chMax val="0"/>
          <dgm:bulletEnabled val="1"/>
        </dgm:presLayoutVars>
      </dgm:prSet>
      <dgm:spPr/>
      <dgm:t>
        <a:bodyPr/>
        <a:lstStyle/>
        <a:p>
          <a:endParaRPr lang="es-ES"/>
        </a:p>
      </dgm:t>
    </dgm:pt>
    <dgm:pt modelId="{518F3520-3015-4C43-A97F-CB3C2A541CE1}" type="pres">
      <dgm:prSet presAssocID="{4080609C-2909-B848-8920-0387827EA957}" presName="spacer" presStyleCnt="0"/>
      <dgm:spPr/>
    </dgm:pt>
    <dgm:pt modelId="{FC37EA14-D036-6B4E-B76F-596E34DF8202}" type="pres">
      <dgm:prSet presAssocID="{755CF80E-46B1-5746-97AF-3B7767113AE3}" presName="parentText" presStyleLbl="node1" presStyleIdx="3" presStyleCnt="5">
        <dgm:presLayoutVars>
          <dgm:chMax val="0"/>
          <dgm:bulletEnabled val="1"/>
        </dgm:presLayoutVars>
      </dgm:prSet>
      <dgm:spPr/>
      <dgm:t>
        <a:bodyPr/>
        <a:lstStyle/>
        <a:p>
          <a:endParaRPr lang="es-ES"/>
        </a:p>
      </dgm:t>
    </dgm:pt>
    <dgm:pt modelId="{9DD4B919-9D37-7641-B6DD-325E40D72DAB}" type="pres">
      <dgm:prSet presAssocID="{2E5F885D-ADAB-BE40-B43E-DF8FF50090C5}" presName="spacer" presStyleCnt="0"/>
      <dgm:spPr/>
    </dgm:pt>
    <dgm:pt modelId="{2CF8BEF6-EA5B-F24B-BED1-83443AA56AF5}" type="pres">
      <dgm:prSet presAssocID="{244B6775-B8D0-734D-9F13-9D932603C844}" presName="parentText" presStyleLbl="node1" presStyleIdx="4" presStyleCnt="5">
        <dgm:presLayoutVars>
          <dgm:chMax val="0"/>
          <dgm:bulletEnabled val="1"/>
        </dgm:presLayoutVars>
      </dgm:prSet>
      <dgm:spPr/>
      <dgm:t>
        <a:bodyPr/>
        <a:lstStyle/>
        <a:p>
          <a:endParaRPr lang="es-ES"/>
        </a:p>
      </dgm:t>
    </dgm:pt>
  </dgm:ptLst>
  <dgm:cxnLst>
    <dgm:cxn modelId="{1109C94A-27DC-1947-86C2-4CCEE30DBF79}" type="presOf" srcId="{9334F184-D124-F543-B2A8-AD3E477B0CE0}" destId="{4696ACC5-E49F-4C45-B3FB-26D31D872C97}" srcOrd="0" destOrd="0" presId="urn:microsoft.com/office/officeart/2005/8/layout/vList2"/>
    <dgm:cxn modelId="{21224972-8EEB-8F4E-9BBD-37B166FD1646}" srcId="{884FBBDF-0421-A94C-ADFE-FAA562268EF7}" destId="{244B6775-B8D0-734D-9F13-9D932603C844}" srcOrd="4" destOrd="0" parTransId="{B767C5A2-0884-5643-B9ED-87A17CF1FACE}" sibTransId="{12810EC1-1E67-374D-B280-FF601CE05C56}"/>
    <dgm:cxn modelId="{AEDA44C7-86E0-3843-B924-1DE42CC94082}" srcId="{884FBBDF-0421-A94C-ADFE-FAA562268EF7}" destId="{9334F184-D124-F543-B2A8-AD3E477B0CE0}" srcOrd="1" destOrd="0" parTransId="{C3BCDD1B-73F1-0E48-A932-745A67ED0EDB}" sibTransId="{02CA4ABB-7D42-8645-AAF3-1E6080A356A1}"/>
    <dgm:cxn modelId="{EAAEA0DE-EED7-7D4C-A29D-DB14B86AF883}" type="presOf" srcId="{724C9D39-6AAE-A948-AAF1-CA2EDAC3D2E0}" destId="{A988A928-629F-C442-ADB6-428D0806A5DF}" srcOrd="0" destOrd="0" presId="urn:microsoft.com/office/officeart/2005/8/layout/vList2"/>
    <dgm:cxn modelId="{B8EF1CA6-1C06-A04D-9A89-3F56C5D8B900}" type="presOf" srcId="{884FBBDF-0421-A94C-ADFE-FAA562268EF7}" destId="{2A204B5B-D667-C343-A635-4E6B7169D0BE}" srcOrd="0" destOrd="0" presId="urn:microsoft.com/office/officeart/2005/8/layout/vList2"/>
    <dgm:cxn modelId="{4DB4405D-732A-EF41-B000-27988ADAD933}" type="presOf" srcId="{755CF80E-46B1-5746-97AF-3B7767113AE3}" destId="{FC37EA14-D036-6B4E-B76F-596E34DF8202}" srcOrd="0" destOrd="0" presId="urn:microsoft.com/office/officeart/2005/8/layout/vList2"/>
    <dgm:cxn modelId="{124F3860-FF31-144F-B25B-A95619B4A2F6}" type="presOf" srcId="{29971A10-3E23-2540-81F1-9A53B12D552E}" destId="{2C2C41FF-BED2-EA4B-9C8F-2C7583E47EDC}" srcOrd="0" destOrd="0" presId="urn:microsoft.com/office/officeart/2005/8/layout/vList2"/>
    <dgm:cxn modelId="{896FB6E4-E109-BE4D-9550-9CC7A5FC5B6E}" type="presOf" srcId="{244B6775-B8D0-734D-9F13-9D932603C844}" destId="{2CF8BEF6-EA5B-F24B-BED1-83443AA56AF5}" srcOrd="0" destOrd="0" presId="urn:microsoft.com/office/officeart/2005/8/layout/vList2"/>
    <dgm:cxn modelId="{7D6F1193-8BA3-814C-8F72-0BE1EEBFA0EB}" srcId="{884FBBDF-0421-A94C-ADFE-FAA562268EF7}" destId="{724C9D39-6AAE-A948-AAF1-CA2EDAC3D2E0}" srcOrd="0" destOrd="0" parTransId="{323B3417-8927-0746-957D-4E21E12DAEEF}" sibTransId="{E87A2F97-8BAA-8742-8796-A20CBEAAB889}"/>
    <dgm:cxn modelId="{9A29FDBC-8A3B-A74B-B18F-87BB2044F0A7}" srcId="{884FBBDF-0421-A94C-ADFE-FAA562268EF7}" destId="{755CF80E-46B1-5746-97AF-3B7767113AE3}" srcOrd="3" destOrd="0" parTransId="{2B8E1B93-281D-4840-A8C3-93B85EBCEC05}" sibTransId="{2E5F885D-ADAB-BE40-B43E-DF8FF50090C5}"/>
    <dgm:cxn modelId="{4880AFF1-56EB-1345-B99A-33439AC1D86D}" srcId="{884FBBDF-0421-A94C-ADFE-FAA562268EF7}" destId="{29971A10-3E23-2540-81F1-9A53B12D552E}" srcOrd="2" destOrd="0" parTransId="{9D940CF4-F093-6248-8A6A-AEACA50FF88E}" sibTransId="{4080609C-2909-B848-8920-0387827EA957}"/>
    <dgm:cxn modelId="{020A34D4-F58E-3F4E-923B-5EBD72F88735}" type="presParOf" srcId="{2A204B5B-D667-C343-A635-4E6B7169D0BE}" destId="{A988A928-629F-C442-ADB6-428D0806A5DF}" srcOrd="0" destOrd="0" presId="urn:microsoft.com/office/officeart/2005/8/layout/vList2"/>
    <dgm:cxn modelId="{25A7AAFB-FE55-EB47-85D0-5EA3D528AE3A}" type="presParOf" srcId="{2A204B5B-D667-C343-A635-4E6B7169D0BE}" destId="{691413D7-458E-E846-AE0F-448B2C6C80BD}" srcOrd="1" destOrd="0" presId="urn:microsoft.com/office/officeart/2005/8/layout/vList2"/>
    <dgm:cxn modelId="{700EFFAA-4018-3F43-8D94-8D33AD3F8EB4}" type="presParOf" srcId="{2A204B5B-D667-C343-A635-4E6B7169D0BE}" destId="{4696ACC5-E49F-4C45-B3FB-26D31D872C97}" srcOrd="2" destOrd="0" presId="urn:microsoft.com/office/officeart/2005/8/layout/vList2"/>
    <dgm:cxn modelId="{DC7647A3-A330-3143-979E-BC444FFBD49E}" type="presParOf" srcId="{2A204B5B-D667-C343-A635-4E6B7169D0BE}" destId="{504E4272-819C-764D-B4A8-7790B026304B}" srcOrd="3" destOrd="0" presId="urn:microsoft.com/office/officeart/2005/8/layout/vList2"/>
    <dgm:cxn modelId="{4D8EBBE6-7AD7-674B-96F9-145D11A2578A}" type="presParOf" srcId="{2A204B5B-D667-C343-A635-4E6B7169D0BE}" destId="{2C2C41FF-BED2-EA4B-9C8F-2C7583E47EDC}" srcOrd="4" destOrd="0" presId="urn:microsoft.com/office/officeart/2005/8/layout/vList2"/>
    <dgm:cxn modelId="{27422E9D-D49D-794F-A4C2-1523A8DA7A87}" type="presParOf" srcId="{2A204B5B-D667-C343-A635-4E6B7169D0BE}" destId="{518F3520-3015-4C43-A97F-CB3C2A541CE1}" srcOrd="5" destOrd="0" presId="urn:microsoft.com/office/officeart/2005/8/layout/vList2"/>
    <dgm:cxn modelId="{C39049A8-7E24-CD46-8633-C958120BD78C}" type="presParOf" srcId="{2A204B5B-D667-C343-A635-4E6B7169D0BE}" destId="{FC37EA14-D036-6B4E-B76F-596E34DF8202}" srcOrd="6" destOrd="0" presId="urn:microsoft.com/office/officeart/2005/8/layout/vList2"/>
    <dgm:cxn modelId="{7EF62D86-309A-1D4E-8D72-5A93749E4FFB}" type="presParOf" srcId="{2A204B5B-D667-C343-A635-4E6B7169D0BE}" destId="{9DD4B919-9D37-7641-B6DD-325E40D72DAB}" srcOrd="7" destOrd="0" presId="urn:microsoft.com/office/officeart/2005/8/layout/vList2"/>
    <dgm:cxn modelId="{ABC45473-26D2-D541-97C0-425C8608ADCB}" type="presParOf" srcId="{2A204B5B-D667-C343-A635-4E6B7169D0BE}" destId="{2CF8BEF6-EA5B-F24B-BED1-83443AA56AF5}"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8A928-629F-C442-ADB6-428D0806A5DF}">
      <dsp:nvSpPr>
        <dsp:cNvPr id="0" name=""/>
        <dsp:cNvSpPr/>
      </dsp:nvSpPr>
      <dsp:spPr>
        <a:xfrm>
          <a:off x="0" y="15845"/>
          <a:ext cx="8617272" cy="941118"/>
        </a:xfrm>
        <a:prstGeom prst="roundRect">
          <a:avLst/>
        </a:prstGeom>
        <a:gradFill rotWithShape="0">
          <a:gsLst>
            <a:gs pos="0">
              <a:schemeClr val="lt1">
                <a:hueOff val="0"/>
                <a:satOff val="0"/>
                <a:lumOff val="0"/>
                <a:alphaOff val="0"/>
                <a:shade val="67000"/>
                <a:satMod val="150000"/>
              </a:schemeClr>
            </a:gs>
            <a:gs pos="30000">
              <a:schemeClr val="lt1">
                <a:hueOff val="0"/>
                <a:satOff val="0"/>
                <a:lumOff val="0"/>
                <a:alphaOff val="0"/>
                <a:shade val="94000"/>
                <a:satMod val="130000"/>
              </a:schemeClr>
            </a:gs>
            <a:gs pos="45000">
              <a:schemeClr val="lt1">
                <a:hueOff val="0"/>
                <a:satOff val="0"/>
                <a:lumOff val="0"/>
                <a:alphaOff val="0"/>
                <a:shade val="100000"/>
                <a:satMod val="120000"/>
              </a:schemeClr>
            </a:gs>
            <a:gs pos="55000">
              <a:schemeClr val="lt1">
                <a:hueOff val="0"/>
                <a:satOff val="0"/>
                <a:lumOff val="0"/>
                <a:alphaOff val="0"/>
                <a:shade val="100000"/>
                <a:satMod val="118000"/>
              </a:schemeClr>
            </a:gs>
            <a:gs pos="73000">
              <a:schemeClr val="lt1">
                <a:hueOff val="0"/>
                <a:satOff val="0"/>
                <a:lumOff val="0"/>
                <a:alphaOff val="0"/>
                <a:shade val="94000"/>
                <a:satMod val="130000"/>
              </a:schemeClr>
            </a:gs>
            <a:gs pos="100000">
              <a:schemeClr val="l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_tradnl" sz="1800" b="1" u="sng" kern="1200" dirty="0" smtClean="0">
              <a:effectLst>
                <a:outerShdw blurRad="38100" dist="38100" dir="2700000" algn="tl">
                  <a:srgbClr val="000000"/>
                </a:outerShdw>
              </a:effectLst>
              <a:latin typeface="Arial"/>
              <a:cs typeface="Arial"/>
            </a:rPr>
            <a:t>Fragmentación del soma </a:t>
          </a:r>
          <a:r>
            <a:rPr lang="es-ES_tradnl" sz="1800" b="1" kern="1200" dirty="0" smtClean="0">
              <a:latin typeface="Arial"/>
              <a:cs typeface="Arial"/>
            </a:rPr>
            <a:t>y crecimiento de  un nuevo individuo a partir de  cada fragmento</a:t>
          </a:r>
          <a:endParaRPr lang="es-ES" sz="1800" kern="1200" dirty="0">
            <a:latin typeface="Arial"/>
            <a:cs typeface="Arial"/>
          </a:endParaRPr>
        </a:p>
      </dsp:txBody>
      <dsp:txXfrm>
        <a:off x="45942" y="61787"/>
        <a:ext cx="8525388" cy="849234"/>
      </dsp:txXfrm>
    </dsp:sp>
    <dsp:sp modelId="{4696ACC5-E49F-4C45-B3FB-26D31D872C97}">
      <dsp:nvSpPr>
        <dsp:cNvPr id="0" name=""/>
        <dsp:cNvSpPr/>
      </dsp:nvSpPr>
      <dsp:spPr>
        <a:xfrm>
          <a:off x="0" y="994403"/>
          <a:ext cx="8617272" cy="941118"/>
        </a:xfrm>
        <a:prstGeom prst="roundRect">
          <a:avLst/>
        </a:prstGeom>
        <a:gradFill rotWithShape="0">
          <a:gsLst>
            <a:gs pos="0">
              <a:schemeClr val="lt1">
                <a:hueOff val="0"/>
                <a:satOff val="0"/>
                <a:lumOff val="0"/>
                <a:alphaOff val="0"/>
                <a:shade val="67000"/>
                <a:satMod val="150000"/>
              </a:schemeClr>
            </a:gs>
            <a:gs pos="30000">
              <a:schemeClr val="lt1">
                <a:hueOff val="0"/>
                <a:satOff val="0"/>
                <a:lumOff val="0"/>
                <a:alphaOff val="0"/>
                <a:shade val="94000"/>
                <a:satMod val="130000"/>
              </a:schemeClr>
            </a:gs>
            <a:gs pos="45000">
              <a:schemeClr val="lt1">
                <a:hueOff val="0"/>
                <a:satOff val="0"/>
                <a:lumOff val="0"/>
                <a:alphaOff val="0"/>
                <a:shade val="100000"/>
                <a:satMod val="120000"/>
              </a:schemeClr>
            </a:gs>
            <a:gs pos="55000">
              <a:schemeClr val="lt1">
                <a:hueOff val="0"/>
                <a:satOff val="0"/>
                <a:lumOff val="0"/>
                <a:alphaOff val="0"/>
                <a:shade val="100000"/>
                <a:satMod val="118000"/>
              </a:schemeClr>
            </a:gs>
            <a:gs pos="73000">
              <a:schemeClr val="lt1">
                <a:hueOff val="0"/>
                <a:satOff val="0"/>
                <a:lumOff val="0"/>
                <a:alphaOff val="0"/>
                <a:shade val="94000"/>
                <a:satMod val="130000"/>
              </a:schemeClr>
            </a:gs>
            <a:gs pos="100000">
              <a:schemeClr val="l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_tradnl" sz="1800" b="1" u="sng" kern="1200" dirty="0" smtClean="0">
              <a:effectLst>
                <a:outerShdw blurRad="38100" dist="38100" dir="2700000" algn="tl">
                  <a:srgbClr val="000000"/>
                </a:outerShdw>
              </a:effectLst>
              <a:latin typeface="Arial"/>
              <a:cs typeface="Arial"/>
            </a:rPr>
            <a:t>Fragmentación de hifas</a:t>
          </a:r>
          <a:r>
            <a:rPr lang="es-ES_tradnl" sz="1800" b="1" kern="1200" dirty="0" smtClean="0">
              <a:latin typeface="Arial"/>
              <a:cs typeface="Arial"/>
            </a:rPr>
            <a:t>  en sus células constituyentes (ARTROSPORAS) comportándose como esporas; o previo  un engrosamiento de la pared  celular </a:t>
          </a:r>
          <a:r>
            <a:rPr lang="es-ES_tradnl" sz="1800" b="1" kern="1200" dirty="0" err="1" smtClean="0">
              <a:latin typeface="Arial"/>
              <a:cs typeface="Arial"/>
            </a:rPr>
            <a:t>hifal</a:t>
          </a:r>
          <a:r>
            <a:rPr lang="es-ES_tradnl" sz="1800" b="1" kern="1200" dirty="0" smtClean="0">
              <a:latin typeface="Arial"/>
              <a:cs typeface="Arial"/>
            </a:rPr>
            <a:t> formando CLAMIDIOSPORAS.</a:t>
          </a:r>
          <a:endParaRPr lang="es-ES" sz="1800" kern="1200" dirty="0">
            <a:latin typeface="Arial"/>
            <a:cs typeface="Arial"/>
          </a:endParaRPr>
        </a:p>
      </dsp:txBody>
      <dsp:txXfrm>
        <a:off x="45942" y="1040345"/>
        <a:ext cx="8525388" cy="849234"/>
      </dsp:txXfrm>
    </dsp:sp>
    <dsp:sp modelId="{2C2C41FF-BED2-EA4B-9C8F-2C7583E47EDC}">
      <dsp:nvSpPr>
        <dsp:cNvPr id="0" name=""/>
        <dsp:cNvSpPr/>
      </dsp:nvSpPr>
      <dsp:spPr>
        <a:xfrm>
          <a:off x="0" y="1972962"/>
          <a:ext cx="8617272" cy="941118"/>
        </a:xfrm>
        <a:prstGeom prst="roundRect">
          <a:avLst/>
        </a:prstGeom>
        <a:gradFill rotWithShape="0">
          <a:gsLst>
            <a:gs pos="0">
              <a:schemeClr val="lt1">
                <a:hueOff val="0"/>
                <a:satOff val="0"/>
                <a:lumOff val="0"/>
                <a:alphaOff val="0"/>
                <a:shade val="67000"/>
                <a:satMod val="150000"/>
              </a:schemeClr>
            </a:gs>
            <a:gs pos="30000">
              <a:schemeClr val="lt1">
                <a:hueOff val="0"/>
                <a:satOff val="0"/>
                <a:lumOff val="0"/>
                <a:alphaOff val="0"/>
                <a:shade val="94000"/>
                <a:satMod val="130000"/>
              </a:schemeClr>
            </a:gs>
            <a:gs pos="45000">
              <a:schemeClr val="lt1">
                <a:hueOff val="0"/>
                <a:satOff val="0"/>
                <a:lumOff val="0"/>
                <a:alphaOff val="0"/>
                <a:shade val="100000"/>
                <a:satMod val="120000"/>
              </a:schemeClr>
            </a:gs>
            <a:gs pos="55000">
              <a:schemeClr val="lt1">
                <a:hueOff val="0"/>
                <a:satOff val="0"/>
                <a:lumOff val="0"/>
                <a:alphaOff val="0"/>
                <a:shade val="100000"/>
                <a:satMod val="118000"/>
              </a:schemeClr>
            </a:gs>
            <a:gs pos="73000">
              <a:schemeClr val="lt1">
                <a:hueOff val="0"/>
                <a:satOff val="0"/>
                <a:lumOff val="0"/>
                <a:alphaOff val="0"/>
                <a:shade val="94000"/>
                <a:satMod val="130000"/>
              </a:schemeClr>
            </a:gs>
            <a:gs pos="100000">
              <a:schemeClr val="l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_tradnl" sz="1800" b="1" kern="1200" dirty="0" smtClean="0">
              <a:effectLst>
                <a:outerShdw blurRad="38100" dist="38100" dir="2700000" algn="tl">
                  <a:srgbClr val="000000"/>
                </a:outerShdw>
              </a:effectLst>
              <a:latin typeface="Arial"/>
              <a:cs typeface="Arial"/>
            </a:rPr>
            <a:t>División de células</a:t>
          </a:r>
          <a:r>
            <a:rPr lang="es-ES_tradnl" sz="1800" b="1" kern="1200" dirty="0" smtClean="0">
              <a:latin typeface="Arial"/>
              <a:cs typeface="Arial"/>
            </a:rPr>
            <a:t> somáticas en células hijas</a:t>
          </a:r>
          <a:endParaRPr lang="es-ES" sz="1800" kern="1200" dirty="0">
            <a:latin typeface="Arial"/>
            <a:cs typeface="Arial"/>
          </a:endParaRPr>
        </a:p>
      </dsp:txBody>
      <dsp:txXfrm>
        <a:off x="45942" y="2018904"/>
        <a:ext cx="8525388" cy="849234"/>
      </dsp:txXfrm>
    </dsp:sp>
    <dsp:sp modelId="{FC37EA14-D036-6B4E-B76F-596E34DF8202}">
      <dsp:nvSpPr>
        <dsp:cNvPr id="0" name=""/>
        <dsp:cNvSpPr/>
      </dsp:nvSpPr>
      <dsp:spPr>
        <a:xfrm>
          <a:off x="0" y="2951521"/>
          <a:ext cx="8617272" cy="941118"/>
        </a:xfrm>
        <a:prstGeom prst="roundRect">
          <a:avLst/>
        </a:prstGeom>
        <a:gradFill rotWithShape="0">
          <a:gsLst>
            <a:gs pos="0">
              <a:schemeClr val="lt1">
                <a:hueOff val="0"/>
                <a:satOff val="0"/>
                <a:lumOff val="0"/>
                <a:alphaOff val="0"/>
                <a:shade val="67000"/>
                <a:satMod val="150000"/>
              </a:schemeClr>
            </a:gs>
            <a:gs pos="30000">
              <a:schemeClr val="lt1">
                <a:hueOff val="0"/>
                <a:satOff val="0"/>
                <a:lumOff val="0"/>
                <a:alphaOff val="0"/>
                <a:shade val="94000"/>
                <a:satMod val="130000"/>
              </a:schemeClr>
            </a:gs>
            <a:gs pos="45000">
              <a:schemeClr val="lt1">
                <a:hueOff val="0"/>
                <a:satOff val="0"/>
                <a:lumOff val="0"/>
                <a:alphaOff val="0"/>
                <a:shade val="100000"/>
                <a:satMod val="120000"/>
              </a:schemeClr>
            </a:gs>
            <a:gs pos="55000">
              <a:schemeClr val="lt1">
                <a:hueOff val="0"/>
                <a:satOff val="0"/>
                <a:lumOff val="0"/>
                <a:alphaOff val="0"/>
                <a:shade val="100000"/>
                <a:satMod val="118000"/>
              </a:schemeClr>
            </a:gs>
            <a:gs pos="73000">
              <a:schemeClr val="lt1">
                <a:hueOff val="0"/>
                <a:satOff val="0"/>
                <a:lumOff val="0"/>
                <a:alphaOff val="0"/>
                <a:shade val="94000"/>
                <a:satMod val="130000"/>
              </a:schemeClr>
            </a:gs>
            <a:gs pos="100000">
              <a:schemeClr val="l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_tradnl" sz="1800" b="1" u="sng" kern="1200" smtClean="0">
              <a:effectLst>
                <a:outerShdw blurRad="38100" dist="38100" dir="2700000" algn="tl">
                  <a:srgbClr val="000000"/>
                </a:outerShdw>
              </a:effectLst>
              <a:latin typeface="Arial"/>
              <a:cs typeface="Arial"/>
            </a:rPr>
            <a:t>Gemación</a:t>
          </a:r>
          <a:r>
            <a:rPr lang="es-ES_tradnl" sz="1800" b="1" kern="1200" smtClean="0">
              <a:latin typeface="Arial"/>
              <a:cs typeface="Arial"/>
            </a:rPr>
            <a:t> de células somáticas o esporas y producción de un nuevo individuo a partir de cada</a:t>
          </a:r>
          <a:r>
            <a:rPr lang="es-ES_tradnl" sz="1800" kern="1200" smtClean="0">
              <a:latin typeface="Arial"/>
              <a:cs typeface="Arial"/>
            </a:rPr>
            <a:t> </a:t>
          </a:r>
          <a:r>
            <a:rPr lang="es-ES_tradnl" sz="1800" b="1" kern="1200" smtClean="0">
              <a:latin typeface="Arial"/>
              <a:cs typeface="Arial"/>
            </a:rPr>
            <a:t>yema</a:t>
          </a:r>
          <a:endParaRPr lang="es-ES" sz="1800" kern="1200" dirty="0">
            <a:latin typeface="Arial"/>
            <a:cs typeface="Arial"/>
          </a:endParaRPr>
        </a:p>
      </dsp:txBody>
      <dsp:txXfrm>
        <a:off x="45942" y="2997463"/>
        <a:ext cx="8525388" cy="849234"/>
      </dsp:txXfrm>
    </dsp:sp>
    <dsp:sp modelId="{2CF8BEF6-EA5B-F24B-BED1-83443AA56AF5}">
      <dsp:nvSpPr>
        <dsp:cNvPr id="0" name=""/>
        <dsp:cNvSpPr/>
      </dsp:nvSpPr>
      <dsp:spPr>
        <a:xfrm>
          <a:off x="0" y="3930080"/>
          <a:ext cx="8617272" cy="941118"/>
        </a:xfrm>
        <a:prstGeom prst="roundRect">
          <a:avLst/>
        </a:prstGeom>
        <a:gradFill rotWithShape="0">
          <a:gsLst>
            <a:gs pos="0">
              <a:schemeClr val="lt1">
                <a:hueOff val="0"/>
                <a:satOff val="0"/>
                <a:lumOff val="0"/>
                <a:alphaOff val="0"/>
                <a:shade val="67000"/>
                <a:satMod val="150000"/>
              </a:schemeClr>
            </a:gs>
            <a:gs pos="30000">
              <a:schemeClr val="lt1">
                <a:hueOff val="0"/>
                <a:satOff val="0"/>
                <a:lumOff val="0"/>
                <a:alphaOff val="0"/>
                <a:shade val="94000"/>
                <a:satMod val="130000"/>
              </a:schemeClr>
            </a:gs>
            <a:gs pos="45000">
              <a:schemeClr val="lt1">
                <a:hueOff val="0"/>
                <a:satOff val="0"/>
                <a:lumOff val="0"/>
                <a:alphaOff val="0"/>
                <a:shade val="100000"/>
                <a:satMod val="120000"/>
              </a:schemeClr>
            </a:gs>
            <a:gs pos="55000">
              <a:schemeClr val="lt1">
                <a:hueOff val="0"/>
                <a:satOff val="0"/>
                <a:lumOff val="0"/>
                <a:alphaOff val="0"/>
                <a:shade val="100000"/>
                <a:satMod val="118000"/>
              </a:schemeClr>
            </a:gs>
            <a:gs pos="73000">
              <a:schemeClr val="lt1">
                <a:hueOff val="0"/>
                <a:satOff val="0"/>
                <a:lumOff val="0"/>
                <a:alphaOff val="0"/>
                <a:shade val="94000"/>
                <a:satMod val="130000"/>
              </a:schemeClr>
            </a:gs>
            <a:gs pos="100000">
              <a:schemeClr val="l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_tradnl" sz="1800" b="1" u="sng" kern="1200" smtClean="0">
              <a:effectLst>
                <a:outerShdw blurRad="38100" dist="38100" dir="2700000" algn="tl">
                  <a:srgbClr val="000000"/>
                </a:outerShdw>
              </a:effectLst>
              <a:latin typeface="Arial"/>
              <a:cs typeface="Arial"/>
            </a:rPr>
            <a:t>Esporulación </a:t>
          </a:r>
          <a:r>
            <a:rPr lang="es-ES_tradnl" sz="1800" b="1" kern="1200" smtClean="0">
              <a:latin typeface="Arial"/>
              <a:cs typeface="Arial"/>
            </a:rPr>
            <a:t>o producción de esporas, cada una de las cuales, por lo</a:t>
          </a:r>
          <a:r>
            <a:rPr lang="es-ES_tradnl" sz="1800" kern="1200" smtClean="0">
              <a:latin typeface="Arial"/>
              <a:cs typeface="Arial"/>
            </a:rPr>
            <a:t> </a:t>
          </a:r>
          <a:r>
            <a:rPr lang="es-ES_tradnl" sz="1800" b="1" kern="1200" smtClean="0">
              <a:latin typeface="Arial"/>
              <a:cs typeface="Arial"/>
            </a:rPr>
            <a:t>común formará un tubo germinal, que formará un nuevo micelio.</a:t>
          </a:r>
          <a:endParaRPr lang="es-ES" sz="1800" kern="1200" dirty="0">
            <a:latin typeface="Arial"/>
            <a:cs typeface="Arial"/>
          </a:endParaRPr>
        </a:p>
      </dsp:txBody>
      <dsp:txXfrm>
        <a:off x="45942" y="3976022"/>
        <a:ext cx="8525388" cy="84923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04A6703-5F36-884F-A839-0610CD1F1DCD}" type="datetime1">
              <a:rPr lang="es-MX" smtClean="0"/>
              <a:t>01/10/2015</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B0B08-45DB-5B46-840D-F376D5B1F94D}" type="slidenum">
              <a:rPr lang="es-ES" smtClean="0"/>
              <a:t>‹Nº›</a:t>
            </a:fld>
            <a:endParaRPr lang="es-ES"/>
          </a:p>
        </p:txBody>
      </p:sp>
    </p:spTree>
    <p:extLst>
      <p:ext uri="{BB962C8B-B14F-4D97-AF65-F5344CB8AC3E}">
        <p14:creationId xmlns:p14="http://schemas.microsoft.com/office/powerpoint/2010/main" val="234505303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charset="0"/>
              </a:defRPr>
            </a:lvl1pPr>
          </a:lstStyle>
          <a:p>
            <a:pPr>
              <a:defRPr/>
            </a:pPr>
            <a:endParaRPr lang="es-MX"/>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charset="0"/>
              </a:defRPr>
            </a:lvl1pPr>
          </a:lstStyle>
          <a:p>
            <a:pPr>
              <a:defRPr/>
            </a:pPr>
            <a:fld id="{37F832DF-8E84-2245-BE94-66246265182A}" type="datetime1">
              <a:rPr lang="es-MX" smtClean="0"/>
              <a:t>01/10/2015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MX"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_tradnl" noProof="0"/>
              <a:t>Click to edit Master text styles</a:t>
            </a:r>
          </a:p>
          <a:p>
            <a:pPr lvl="1"/>
            <a:r>
              <a:rPr lang="es-ES_tradnl" noProof="0"/>
              <a:t>Second level</a:t>
            </a:r>
          </a:p>
          <a:p>
            <a:pPr lvl="2"/>
            <a:r>
              <a:rPr lang="es-ES_tradnl" noProof="0"/>
              <a:t>Third level</a:t>
            </a:r>
          </a:p>
          <a:p>
            <a:pPr lvl="3"/>
            <a:r>
              <a:rPr lang="es-ES_tradnl" noProof="0"/>
              <a:t>Fourth level</a:t>
            </a:r>
          </a:p>
          <a:p>
            <a:pPr lvl="4"/>
            <a:r>
              <a:rPr lang="es-ES_tradnl"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charset="0"/>
              </a:defRPr>
            </a:lvl1pPr>
          </a:lstStyle>
          <a:p>
            <a:pPr>
              <a:defRPr/>
            </a:pPr>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charset="0"/>
              </a:defRPr>
            </a:lvl1pPr>
          </a:lstStyle>
          <a:p>
            <a:pPr>
              <a:defRPr/>
            </a:pPr>
            <a:fld id="{3BFC8317-27BB-5C48-8408-18E9355BC612}" type="slidenum">
              <a:rPr lang="en-US"/>
              <a:pPr>
                <a:defRPr/>
              </a:pPr>
              <a:t>‹Nº›</a:t>
            </a:fld>
            <a:endParaRPr lang="en-US"/>
          </a:p>
        </p:txBody>
      </p:sp>
    </p:spTree>
    <p:extLst>
      <p:ext uri="{BB962C8B-B14F-4D97-AF65-F5344CB8AC3E}">
        <p14:creationId xmlns:p14="http://schemas.microsoft.com/office/powerpoint/2010/main" val="3479058471"/>
      </p:ext>
    </p:extLst>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plantasyhongos.es/glosario/somatogamia.ht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MX" dirty="0" smtClean="0">
                <a:latin typeface="Calibri" charset="0"/>
              </a:rPr>
              <a:t>Esta presentación está enfocada a mostrar los aspectos más relevantes en la unidad de aprendizaje de Cultivo de Hongos comestibles, en</a:t>
            </a:r>
            <a:r>
              <a:rPr lang="es-MX" baseline="0" dirty="0" smtClean="0">
                <a:latin typeface="Calibri" charset="0"/>
              </a:rPr>
              <a:t> relación a la Unidad de Competencia 2, sobre  la </a:t>
            </a:r>
            <a:r>
              <a:rPr lang="es-ES_tradnl" sz="1200" kern="1200" dirty="0" err="1" smtClean="0">
                <a:solidFill>
                  <a:schemeClr val="tx1"/>
                </a:solidFill>
                <a:effectLst/>
                <a:latin typeface="+mn-lt"/>
                <a:ea typeface="ＭＳ Ｐゴシック" charset="-128"/>
                <a:cs typeface="ＭＳ Ｐゴシック" charset="-128"/>
              </a:rPr>
              <a:t>Morfología</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Taxonomía</a:t>
            </a:r>
            <a:r>
              <a:rPr lang="es-ES_tradnl" sz="1200" kern="1200" dirty="0" smtClean="0">
                <a:solidFill>
                  <a:schemeClr val="tx1"/>
                </a:solidFill>
                <a:effectLst/>
                <a:latin typeface="+mn-lt"/>
                <a:ea typeface="ＭＳ Ｐゴシック" charset="-128"/>
                <a:cs typeface="ＭＳ Ｐゴシック" charset="-128"/>
              </a:rPr>
              <a:t> y </a:t>
            </a:r>
            <a:r>
              <a:rPr lang="es-ES_tradnl" sz="1200" kern="1200" dirty="0" err="1" smtClean="0">
                <a:solidFill>
                  <a:schemeClr val="tx1"/>
                </a:solidFill>
                <a:effectLst/>
                <a:latin typeface="+mn-lt"/>
                <a:ea typeface="ＭＳ Ｐゴシック" charset="-128"/>
                <a:cs typeface="ＭＳ Ｐゴシック" charset="-128"/>
              </a:rPr>
              <a:t>Biología</a:t>
            </a:r>
            <a:r>
              <a:rPr lang="es-ES_tradnl" sz="1200" kern="1200" dirty="0" smtClean="0">
                <a:solidFill>
                  <a:schemeClr val="tx1"/>
                </a:solidFill>
                <a:effectLst/>
                <a:latin typeface="+mn-lt"/>
                <a:ea typeface="ＭＳ Ｐゴシック" charset="-128"/>
                <a:cs typeface="ＭＳ Ｐゴシック" charset="-128"/>
              </a:rPr>
              <a:t> de los Hongos,</a:t>
            </a:r>
            <a:r>
              <a:rPr lang="es-ES_tradnl" sz="1200" kern="1200" baseline="0" dirty="0" smtClean="0">
                <a:solidFill>
                  <a:schemeClr val="tx1"/>
                </a:solidFill>
                <a:effectLst/>
                <a:latin typeface="+mn-lt"/>
                <a:ea typeface="ＭＳ Ｐゴシック" charset="-128"/>
                <a:cs typeface="ＭＳ Ｐゴシック" charset="-128"/>
              </a:rPr>
              <a:t> haciendo énfasis en la taxonomía, </a:t>
            </a:r>
            <a:r>
              <a:rPr lang="es-ES_tradnl" sz="1200" kern="1200" baseline="0" dirty="0" err="1" smtClean="0">
                <a:solidFill>
                  <a:schemeClr val="tx1"/>
                </a:solidFill>
                <a:effectLst/>
                <a:latin typeface="+mn-lt"/>
                <a:ea typeface="ＭＳ Ｐゴシック" charset="-128"/>
                <a:cs typeface="ＭＳ Ｐゴシック" charset="-128"/>
              </a:rPr>
              <a:t>r</a:t>
            </a:r>
            <a:r>
              <a:rPr lang="es-ES_tradnl" sz="1200" kern="1200" dirty="0" err="1" smtClean="0">
                <a:solidFill>
                  <a:schemeClr val="tx1"/>
                </a:solidFill>
                <a:effectLst/>
                <a:latin typeface="+mn-lt"/>
                <a:ea typeface="ＭＳ Ｐゴシック" charset="-128"/>
                <a:cs typeface="ＭＳ Ｐゴシック" charset="-128"/>
              </a:rPr>
              <a:t>eproducción</a:t>
            </a:r>
            <a:r>
              <a:rPr lang="es-ES_tradnl" sz="1200" kern="1200" dirty="0" smtClean="0">
                <a:solidFill>
                  <a:schemeClr val="tx1"/>
                </a:solidFill>
                <a:effectLst/>
                <a:latin typeface="+mn-lt"/>
                <a:ea typeface="ＭＳ Ｐゴシック" charset="-128"/>
                <a:cs typeface="ＭＳ Ｐゴシック" charset="-128"/>
              </a:rPr>
              <a:t> y ciclo de vida.</a:t>
            </a:r>
            <a:r>
              <a:rPr lang="es-ES_tradnl" sz="1200" kern="1200" baseline="0" dirty="0" smtClean="0">
                <a:solidFill>
                  <a:schemeClr val="tx1"/>
                </a:solidFill>
                <a:effectLst/>
                <a:latin typeface="+mn-lt"/>
                <a:ea typeface="ＭＳ Ｐゴシック" charset="-128"/>
                <a:cs typeface="ＭＳ Ｐゴシック" charset="-128"/>
              </a:rPr>
              <a:t> </a:t>
            </a:r>
            <a:endParaRPr lang="es-ES_tradnl"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s-MX" dirty="0">
              <a:latin typeface="Calibri" charset="0"/>
              <a:ea typeface="MS PGothic" charset="0"/>
            </a:endParaRPr>
          </a:p>
        </p:txBody>
      </p:sp>
    </p:spTree>
    <p:extLst>
      <p:ext uri="{BB962C8B-B14F-4D97-AF65-F5344CB8AC3E}">
        <p14:creationId xmlns:p14="http://schemas.microsoft.com/office/powerpoint/2010/main" val="2499045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sz="1200" kern="1200" dirty="0" smtClean="0">
                <a:solidFill>
                  <a:schemeClr val="tx1"/>
                </a:solidFill>
                <a:latin typeface="+mn-lt"/>
                <a:ea typeface="ＭＳ Ｐゴシック" charset="-128"/>
                <a:cs typeface="ＭＳ Ｐゴシック" charset="-128"/>
              </a:rPr>
              <a:t>Los hongos se reproducen sobre todo por medio de esporas, las cuales se dispersan en un estado latente, que se interrumpe sólo cuando se hallan condiciones favorables para su germinación. Cuando estas condiciones se dan, la espora germina, surgiendo de ella una primera hifa, por cuya extensión y ramificación se va constituyendo un micelio.  La velocidad de crecimiento de las hifas de un hongo es verdaderamente espectacular: en un hongo tropical llega hasta los 5 mm por minuto. Se puede decir, sin exagerar, que algunos hongos se pueden ver crecer bajo los propios ojos.  Las esporas de los hongos se producen en esporangios, ya sea asexualmente o como resultado de un proceso de reproducción sexual. En este último caso la producción de esporas es precedida por la meiosis de las células, de la cual se originan las esporas mismas. Las esporas producidas a continuación de la meiosis se denominan </a:t>
            </a:r>
            <a:r>
              <a:rPr lang="es-ES_tradnl" sz="1200" kern="1200" dirty="0" err="1" smtClean="0">
                <a:solidFill>
                  <a:schemeClr val="tx1"/>
                </a:solidFill>
                <a:latin typeface="+mn-lt"/>
                <a:ea typeface="ＭＳ Ｐゴシック" charset="-128"/>
                <a:cs typeface="ＭＳ Ｐゴシック" charset="-128"/>
              </a:rPr>
              <a:t>meiosporas</a:t>
            </a:r>
            <a:r>
              <a:rPr lang="es-ES_tradnl" sz="1200" kern="1200" dirty="0" smtClean="0">
                <a:solidFill>
                  <a:schemeClr val="tx1"/>
                </a:solidFill>
                <a:latin typeface="+mn-lt"/>
                <a:ea typeface="ＭＳ Ｐゴシック" charset="-128"/>
                <a:cs typeface="ＭＳ Ｐゴシック" charset="-128"/>
              </a:rPr>
              <a:t>.   Como la misma especie del hongo es capaz de reproducirse tanto asexual como sexualmente, las </a:t>
            </a:r>
            <a:r>
              <a:rPr lang="es-ES_tradnl" sz="1200" kern="1200" dirty="0" err="1" smtClean="0">
                <a:solidFill>
                  <a:schemeClr val="tx1"/>
                </a:solidFill>
                <a:latin typeface="+mn-lt"/>
                <a:ea typeface="ＭＳ Ｐゴシック" charset="-128"/>
                <a:cs typeface="ＭＳ Ｐゴシック" charset="-128"/>
              </a:rPr>
              <a:t>meiosporas</a:t>
            </a:r>
            <a:r>
              <a:rPr lang="es-ES_tradnl" sz="1200" kern="1200" dirty="0" smtClean="0">
                <a:solidFill>
                  <a:schemeClr val="tx1"/>
                </a:solidFill>
                <a:latin typeface="+mn-lt"/>
                <a:ea typeface="ＭＳ Ｐゴシック" charset="-128"/>
                <a:cs typeface="ＭＳ Ｐゴシック" charset="-128"/>
              </a:rPr>
              <a:t> tienen una capacidad de resistencia que les permite sobrevivir en las condiciones más adversas, mientras que las esporas producidas asexualmente cumplen sobre todo con el objetivo de propagar el hongo con la máxima rapidez y con la mayor extensión posible.  El micelio vegetativo de los hongos, o sea el que no cumple con las funciones reproductivas, tiene un aspecto muy simple, porque no es más que un conjunto de hifas dispuestas sin orden. La fantasía creativa de los hongos se manifiesta sólo en la construcción de cuerpos fructíferos, los cuales, como indica el nombre, sirven para portar los esporangios que producen las esporas.</a:t>
            </a:r>
            <a:endParaRPr lang="es-ES" dirty="0"/>
          </a:p>
        </p:txBody>
      </p:sp>
    </p:spTree>
    <p:extLst>
      <p:ext uri="{BB962C8B-B14F-4D97-AF65-F5344CB8AC3E}">
        <p14:creationId xmlns:p14="http://schemas.microsoft.com/office/powerpoint/2010/main" val="3903659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La reproducción implica la formación de nuevos individuos que posean todas las características de la especie, puede ser de dos tipos, asexual y sexual.</a:t>
            </a:r>
          </a:p>
          <a:p>
            <a:endParaRPr lang="es-ES_tradnl" dirty="0" smtClean="0"/>
          </a:p>
          <a:p>
            <a:r>
              <a:rPr lang="es-ES_tradnl" dirty="0" smtClean="0"/>
              <a:t>Reproducción asexual: somática o vegetativa, no hay unión de núcleos, de células sexuales o de órganos sexuales. Sólo hay mitosis.</a:t>
            </a:r>
          </a:p>
          <a:p>
            <a:r>
              <a:rPr lang="es-ES_tradnl" dirty="0" smtClean="0"/>
              <a:t>Reproducción sexual: implica la unión de núcleos y por tanto la meiosis.</a:t>
            </a:r>
            <a:endParaRPr lang="es-ES" dirty="0"/>
          </a:p>
        </p:txBody>
      </p:sp>
    </p:spTree>
    <p:extLst>
      <p:ext uri="{BB962C8B-B14F-4D97-AF65-F5344CB8AC3E}">
        <p14:creationId xmlns:p14="http://schemas.microsoft.com/office/powerpoint/2010/main" val="3453091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ＭＳ Ｐゴシック" charset="-128"/>
                <a:cs typeface="ＭＳ Ｐゴシック" charset="-128"/>
              </a:rPr>
              <a:t>Según la implicación del talo en la reproducción sexual respecto a la formación de estructura u órganos sexuales se distinguen dos tipos de hongos:</a:t>
            </a:r>
          </a:p>
          <a:p>
            <a:r>
              <a:rPr lang="es-ES_tradnl" sz="1200" b="1" kern="1200" dirty="0" err="1" smtClean="0">
                <a:solidFill>
                  <a:schemeClr val="tx1"/>
                </a:solidFill>
                <a:latin typeface="+mn-lt"/>
                <a:ea typeface="ＭＳ Ｐゴシック" charset="-128"/>
                <a:cs typeface="ＭＳ Ｐゴシック" charset="-128"/>
              </a:rPr>
              <a:t>Holocárpicos</a:t>
            </a:r>
            <a:r>
              <a:rPr lang="es-ES_tradnl" sz="1200" b="0" kern="1200" dirty="0" smtClean="0">
                <a:solidFill>
                  <a:schemeClr val="tx1"/>
                </a:solidFill>
                <a:latin typeface="+mn-lt"/>
                <a:ea typeface="ＭＳ Ｐゴシック" charset="-128"/>
                <a:cs typeface="ＭＳ Ｐゴシック" charset="-128"/>
              </a:rPr>
              <a:t>: el talo entero se convierte en una estructura (órgano) reproductivo. Las fases somática y reproductiva no coexisten.</a:t>
            </a:r>
          </a:p>
          <a:p>
            <a:r>
              <a:rPr lang="es-ES_tradnl" sz="1200" b="1" kern="1200" dirty="0" err="1" smtClean="0">
                <a:solidFill>
                  <a:schemeClr val="tx1"/>
                </a:solidFill>
                <a:latin typeface="+mn-lt"/>
                <a:ea typeface="ＭＳ Ｐゴシック" charset="-128"/>
                <a:cs typeface="ＭＳ Ｐゴシック" charset="-128"/>
              </a:rPr>
              <a:t>Eucárpicos</a:t>
            </a:r>
            <a:r>
              <a:rPr lang="es-ES_tradnl" sz="1200" b="0" kern="1200" dirty="0" smtClean="0">
                <a:solidFill>
                  <a:schemeClr val="tx1"/>
                </a:solidFill>
                <a:latin typeface="+mn-lt"/>
                <a:ea typeface="ＭＳ Ｐゴシック" charset="-128"/>
                <a:cs typeface="ＭＳ Ｐゴシック" charset="-128"/>
              </a:rPr>
              <a:t>: los órganos reproductores surgen </a:t>
            </a:r>
            <a:r>
              <a:rPr lang="es-ES_tradnl" sz="1200" b="0" kern="1200" dirty="0" err="1" smtClean="0">
                <a:solidFill>
                  <a:schemeClr val="tx1"/>
                </a:solidFill>
                <a:latin typeface="+mn-lt"/>
                <a:ea typeface="ＭＳ Ｐゴシック" charset="-128"/>
                <a:cs typeface="ＭＳ Ｐゴシック" charset="-128"/>
              </a:rPr>
              <a:t>unicamente</a:t>
            </a:r>
            <a:r>
              <a:rPr lang="es-ES_tradnl" sz="1200" b="0" kern="1200" dirty="0" smtClean="0">
                <a:solidFill>
                  <a:schemeClr val="tx1"/>
                </a:solidFill>
                <a:latin typeface="+mn-lt"/>
                <a:ea typeface="ＭＳ Ｐゴシック" charset="-128"/>
                <a:cs typeface="ＭＳ Ｐゴシック" charset="-128"/>
              </a:rPr>
              <a:t> de una porción del talo, el resto continua sus actividades somáticas normales.</a:t>
            </a:r>
            <a:endParaRPr lang="es-ES" dirty="0"/>
          </a:p>
        </p:txBody>
      </p:sp>
    </p:spTree>
    <p:extLst>
      <p:ext uri="{BB962C8B-B14F-4D97-AF65-F5344CB8AC3E}">
        <p14:creationId xmlns:p14="http://schemas.microsoft.com/office/powerpoint/2010/main" val="1160177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b="1" kern="1200" dirty="0" smtClean="0">
                <a:solidFill>
                  <a:schemeClr val="tx1"/>
                </a:solidFill>
                <a:latin typeface="+mn-lt"/>
                <a:ea typeface="ＭＳ Ｐゴシック" charset="-128"/>
                <a:cs typeface="ＭＳ Ｐゴシック" charset="-128"/>
              </a:rPr>
              <a:t>Reproducción en los hongos</a:t>
            </a:r>
            <a:endParaRPr lang="es-ES_tradnl" sz="1200" b="0" kern="1200" dirty="0" smtClean="0">
              <a:solidFill>
                <a:schemeClr val="tx1"/>
              </a:solidFill>
              <a:latin typeface="+mn-lt"/>
              <a:ea typeface="ＭＳ Ｐゴシック" charset="-128"/>
              <a:cs typeface="ＭＳ Ｐゴシック" charset="-128"/>
            </a:endParaRPr>
          </a:p>
          <a:p>
            <a:r>
              <a:rPr lang="es-ES_tradnl" sz="1200" b="0" kern="1200" dirty="0" smtClean="0">
                <a:solidFill>
                  <a:schemeClr val="tx1"/>
                </a:solidFill>
                <a:latin typeface="+mn-lt"/>
                <a:ea typeface="ＭＳ Ｐゴシック" charset="-128"/>
                <a:cs typeface="ＭＳ Ｐゴシック" charset="-128"/>
              </a:rPr>
              <a:t>La reproducción implica la formación de nuevos individuos que posean todas las características de la especie, puede ser de dos tipos, asexual y sexual. La forma más común es por la diseminación de esporas. </a:t>
            </a:r>
          </a:p>
          <a:p>
            <a:endParaRPr lang="es-ES" dirty="0"/>
          </a:p>
        </p:txBody>
      </p:sp>
    </p:spTree>
    <p:extLst>
      <p:ext uri="{BB962C8B-B14F-4D97-AF65-F5344CB8AC3E}">
        <p14:creationId xmlns:p14="http://schemas.microsoft.com/office/powerpoint/2010/main" val="4274744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a:bodyPr>
          <a:lstStyle/>
          <a:p>
            <a:r>
              <a:rPr lang="es-ES_tradnl" sz="1200" kern="1200" dirty="0" smtClean="0">
                <a:solidFill>
                  <a:schemeClr val="tx1"/>
                </a:solidFill>
                <a:latin typeface="+mn-lt"/>
                <a:ea typeface="ＭＳ Ｐゴシック" charset="-128"/>
                <a:cs typeface="ＭＳ Ｐゴシック" charset="-128"/>
              </a:rPr>
              <a:t>Los hongos se clasifican principalmente sobre la base de las estructuras asociadas con la reproducción sexual, que tienden a ser conservadas evolutivamente. Sin embargo, muchos hongos se reproducen sólo asexualmente, y no se puede colocar fácilmente en una clasificación basada en los caracteres sexuales, algunos producen ambos estados asexuales y sexuales. Estas especies problemáticas son a menudo miembros de la </a:t>
            </a:r>
            <a:r>
              <a:rPr lang="es-ES_tradnl" sz="1200" kern="1200" dirty="0" err="1" smtClean="0">
                <a:solidFill>
                  <a:schemeClr val="tx1"/>
                </a:solidFill>
                <a:latin typeface="+mn-lt"/>
                <a:ea typeface="ＭＳ Ｐゴシック" charset="-128"/>
                <a:cs typeface="ＭＳ Ｐゴシック" charset="-128"/>
              </a:rPr>
              <a:t>Ascomycota</a:t>
            </a:r>
            <a:r>
              <a:rPr lang="es-ES_tradnl" sz="1200" kern="1200" dirty="0" smtClean="0">
                <a:solidFill>
                  <a:schemeClr val="tx1"/>
                </a:solidFill>
                <a:latin typeface="+mn-lt"/>
                <a:ea typeface="ＭＳ Ｐゴシック" charset="-128"/>
                <a:cs typeface="ＭＳ Ｐゴシック" charset="-128"/>
              </a:rPr>
              <a:t>, sino que también pueden pertenecer a la </a:t>
            </a:r>
            <a:r>
              <a:rPr lang="es-ES_tradnl" sz="1200" kern="1200" dirty="0" err="1" smtClean="0">
                <a:solidFill>
                  <a:schemeClr val="tx1"/>
                </a:solidFill>
                <a:latin typeface="+mn-lt"/>
                <a:ea typeface="ＭＳ Ｐゴシック" charset="-128"/>
                <a:cs typeface="ＭＳ Ｐゴシック" charset="-128"/>
              </a:rPr>
              <a:t>Basidiomycota</a:t>
            </a:r>
            <a:r>
              <a:rPr lang="es-ES_tradnl" sz="1200" kern="1200" dirty="0" smtClean="0">
                <a:solidFill>
                  <a:schemeClr val="tx1"/>
                </a:solidFill>
                <a:latin typeface="+mn-lt"/>
                <a:ea typeface="ＭＳ Ｐゴシック" charset="-128"/>
                <a:cs typeface="ＭＳ Ｐゴシック" charset="-128"/>
              </a:rPr>
              <a:t>. Incluso entre los hongos que se reproducen tanto sexual como asexualmente, a menudo sólo un método de reproducción se puede observar en un punto específico en el tiempo o en condiciones específicas. Adicionalmente, los hongos típicamente crecen en colonias mixtas y </a:t>
            </a:r>
            <a:r>
              <a:rPr lang="es-ES_tradnl" sz="1200" kern="1200" dirty="0" err="1" smtClean="0">
                <a:solidFill>
                  <a:schemeClr val="tx1"/>
                </a:solidFill>
                <a:latin typeface="+mn-lt"/>
                <a:ea typeface="ＭＳ Ｐゴシック" charset="-128"/>
                <a:cs typeface="ＭＳ Ｐゴシック" charset="-128"/>
              </a:rPr>
              <a:t>esporulan</a:t>
            </a:r>
            <a:r>
              <a:rPr lang="es-ES_tradnl" sz="1200" kern="1200" dirty="0" smtClean="0">
                <a:solidFill>
                  <a:schemeClr val="tx1"/>
                </a:solidFill>
                <a:latin typeface="+mn-lt"/>
                <a:ea typeface="ＭＳ Ｐゴシック" charset="-128"/>
                <a:cs typeface="ＭＳ Ｐゴシック" charset="-128"/>
              </a:rPr>
              <a:t> entre sí. Estos hechos han hecho que sea muy difícil vincular los diversos estados del mismo hongo.</a:t>
            </a:r>
          </a:p>
          <a:p>
            <a:r>
              <a:rPr lang="es-ES_tradnl" sz="1200" kern="1200" dirty="0" smtClean="0">
                <a:solidFill>
                  <a:schemeClr val="tx1"/>
                </a:solidFill>
                <a:latin typeface="+mn-lt"/>
                <a:ea typeface="ＭＳ Ｐゴシック" charset="-128"/>
                <a:cs typeface="ＭＳ Ｐゴシック" charset="-128"/>
              </a:rPr>
              <a:t>Los hongos que no son conocidos para producir un </a:t>
            </a:r>
            <a:r>
              <a:rPr lang="es-ES_tradnl" sz="1200" kern="1200" dirty="0" err="1" smtClean="0">
                <a:solidFill>
                  <a:schemeClr val="tx1"/>
                </a:solidFill>
                <a:latin typeface="+mn-lt"/>
                <a:ea typeface="ＭＳ Ｐゴシック" charset="-128"/>
                <a:cs typeface="ＭＳ Ｐゴシック" charset="-128"/>
              </a:rPr>
              <a:t>teleomorfo</a:t>
            </a:r>
            <a:r>
              <a:rPr lang="es-ES_tradnl" sz="1200" kern="1200" dirty="0" smtClean="0">
                <a:solidFill>
                  <a:schemeClr val="tx1"/>
                </a:solidFill>
                <a:latin typeface="+mn-lt"/>
                <a:ea typeface="ＭＳ Ｐゴシック" charset="-128"/>
                <a:cs typeface="ＭＳ Ｐゴシック" charset="-128"/>
              </a:rPr>
              <a:t> históricamente se colocan en un filo artificial, el "</a:t>
            </a:r>
            <a:r>
              <a:rPr lang="es-ES_tradnl" sz="1200" kern="1200" dirty="0" err="1" smtClean="0">
                <a:solidFill>
                  <a:schemeClr val="tx1"/>
                </a:solidFill>
                <a:latin typeface="+mn-lt"/>
                <a:ea typeface="ＭＳ Ｐゴシック" charset="-128"/>
                <a:cs typeface="ＭＳ Ｐゴシック" charset="-128"/>
              </a:rPr>
              <a:t>Deuteromycota</a:t>
            </a:r>
            <a:r>
              <a:rPr lang="es-ES_tradnl" sz="1200" kern="1200" dirty="0" smtClean="0">
                <a:solidFill>
                  <a:schemeClr val="tx1"/>
                </a:solidFill>
                <a:latin typeface="+mn-lt"/>
                <a:ea typeface="ＭＳ Ｐゴシック" charset="-128"/>
                <a:cs typeface="ＭＳ Ｐゴシック" charset="-128"/>
              </a:rPr>
              <a:t>", también conocido como "hongos imperfectos", simplemente por conveniencia. Algunos investigadores sostienen que este es un concepto obsoleto, y que la filogenia molecular permite una colocación precisa de las especies que sólo se conocen de parte de su ciclo de vida. Otros conservan los </a:t>
            </a:r>
            <a:r>
              <a:rPr lang="es-ES_tradnl" sz="1200" kern="1200" dirty="0" err="1" smtClean="0">
                <a:solidFill>
                  <a:schemeClr val="tx1"/>
                </a:solidFill>
                <a:latin typeface="+mn-lt"/>
                <a:ea typeface="ＭＳ Ｐゴシック" charset="-128"/>
                <a:cs typeface="ＭＳ Ｐゴシック" charset="-128"/>
              </a:rPr>
              <a:t>Deuteromycetes</a:t>
            </a:r>
            <a:r>
              <a:rPr lang="es-ES_tradnl" sz="1200" kern="1200" dirty="0" smtClean="0">
                <a:solidFill>
                  <a:schemeClr val="tx1"/>
                </a:solidFill>
                <a:latin typeface="+mn-lt"/>
                <a:ea typeface="ＭＳ Ｐゴシック" charset="-128"/>
                <a:cs typeface="ＭＳ Ｐゴシック" charset="-128"/>
              </a:rPr>
              <a:t> plazo, pero dan una minúscula "d" y sin rango taxonómico.</a:t>
            </a:r>
          </a:p>
          <a:p>
            <a:r>
              <a:rPr lang="es-ES_tradnl" sz="1200" kern="1200" dirty="0" smtClean="0">
                <a:solidFill>
                  <a:schemeClr val="tx1"/>
                </a:solidFill>
                <a:latin typeface="+mn-lt"/>
                <a:ea typeface="ＭＳ Ｐゴシック" charset="-128"/>
                <a:cs typeface="ＭＳ Ｐゴシック" charset="-128"/>
              </a:rPr>
              <a:t>El sistema dual de nombres puede ser confuso para los principiantes. Es esencial para los trabajadores de la fitopatología, la identificación del molde, micología médica, y la microbiología de los alimentos, los campos en los que son frecuentes los hongos se reproducen asexualmente.</a:t>
            </a:r>
          </a:p>
          <a:p>
            <a:r>
              <a:rPr lang="es-ES_tradnl" sz="1200" kern="1200" dirty="0" smtClean="0">
                <a:solidFill>
                  <a:schemeClr val="tx1"/>
                </a:solidFill>
                <a:latin typeface="+mn-lt"/>
                <a:ea typeface="ＭＳ Ｐゴシック" charset="-128"/>
                <a:cs typeface="ＭＳ Ｐゴシック" charset="-128"/>
              </a:rPr>
              <a:t>En la actualidad, el artículo 59 del Código Internacional de Nomenclatura Botánica permite micólogos dar hongos se reproducen asexualmente nombres separados de sus estados sexuales, pero esta práctica se suspendió el 1 de enero de 2013.</a:t>
            </a:r>
          </a:p>
          <a:p>
            <a:endParaRPr lang="es-ES" dirty="0"/>
          </a:p>
        </p:txBody>
      </p:sp>
    </p:spTree>
    <p:extLst>
      <p:ext uri="{BB962C8B-B14F-4D97-AF65-F5344CB8AC3E}">
        <p14:creationId xmlns:p14="http://schemas.microsoft.com/office/powerpoint/2010/main" val="1606332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ＭＳ Ｐゴシック" charset="-128"/>
                <a:cs typeface="ＭＳ Ｐゴシック" charset="-128"/>
              </a:rPr>
              <a:t>Los términos </a:t>
            </a:r>
            <a:r>
              <a:rPr lang="es-ES_tradnl" sz="1200" kern="1200" dirty="0" err="1" smtClean="0">
                <a:solidFill>
                  <a:schemeClr val="tx1"/>
                </a:solidFill>
                <a:latin typeface="+mn-lt"/>
                <a:ea typeface="ＭＳ Ｐゴシック" charset="-128"/>
                <a:cs typeface="ＭＳ Ｐゴシック" charset="-128"/>
              </a:rPr>
              <a:t>teleomorfo</a:t>
            </a:r>
            <a:r>
              <a:rPr lang="es-ES_tradnl" sz="1200" kern="1200" dirty="0" smtClean="0">
                <a:solidFill>
                  <a:schemeClr val="tx1"/>
                </a:solidFill>
                <a:latin typeface="+mn-lt"/>
                <a:ea typeface="ＭＳ Ｐゴシック" charset="-128"/>
                <a:cs typeface="ＭＳ Ｐゴシック" charset="-128"/>
              </a:rPr>
              <a:t>, </a:t>
            </a:r>
            <a:r>
              <a:rPr lang="es-ES_tradnl" sz="1200" kern="1200" dirty="0" err="1" smtClean="0">
                <a:solidFill>
                  <a:schemeClr val="tx1"/>
                </a:solidFill>
                <a:latin typeface="+mn-lt"/>
                <a:ea typeface="ＭＳ Ｐゴシック" charset="-128"/>
                <a:cs typeface="ＭＳ Ｐゴシック" charset="-128"/>
              </a:rPr>
              <a:t>anamorfo</a:t>
            </a:r>
            <a:r>
              <a:rPr lang="es-ES_tradnl" sz="1200" kern="1200" dirty="0" smtClean="0">
                <a:solidFill>
                  <a:schemeClr val="tx1"/>
                </a:solidFill>
                <a:latin typeface="+mn-lt"/>
                <a:ea typeface="ＭＳ Ｐゴシック" charset="-128"/>
                <a:cs typeface="ＭＳ Ｐゴシック" charset="-128"/>
              </a:rPr>
              <a:t>, y </a:t>
            </a:r>
            <a:r>
              <a:rPr lang="es-ES_tradnl" sz="1200" kern="1200" dirty="0" err="1" smtClean="0">
                <a:solidFill>
                  <a:schemeClr val="tx1"/>
                </a:solidFill>
                <a:latin typeface="+mn-lt"/>
                <a:ea typeface="ＭＳ Ｐゴシック" charset="-128"/>
                <a:cs typeface="ＭＳ Ｐゴシック" charset="-128"/>
              </a:rPr>
              <a:t>holomorfo</a:t>
            </a:r>
            <a:r>
              <a:rPr lang="es-ES_tradnl" sz="1200" kern="1200" dirty="0" smtClean="0">
                <a:solidFill>
                  <a:schemeClr val="tx1"/>
                </a:solidFill>
                <a:latin typeface="+mn-lt"/>
                <a:ea typeface="ＭＳ Ｐゴシック" charset="-128"/>
                <a:cs typeface="ＭＳ Ｐゴシック" charset="-128"/>
              </a:rPr>
              <a:t> se aplican a porciones de los ciclos de vida de hongos en el </a:t>
            </a:r>
            <a:r>
              <a:rPr lang="es-ES_tradnl" sz="1200" kern="1200" dirty="0" err="1" smtClean="0">
                <a:solidFill>
                  <a:schemeClr val="tx1"/>
                </a:solidFill>
                <a:latin typeface="+mn-lt"/>
                <a:ea typeface="ＭＳ Ｐゴシック" charset="-128"/>
                <a:cs typeface="ＭＳ Ｐゴシック" charset="-128"/>
              </a:rPr>
              <a:t>phyla</a:t>
            </a:r>
            <a:r>
              <a:rPr lang="es-ES_tradnl" sz="1200" kern="1200" dirty="0" smtClean="0">
                <a:solidFill>
                  <a:schemeClr val="tx1"/>
                </a:solidFill>
                <a:latin typeface="+mn-lt"/>
                <a:ea typeface="ＭＳ Ｐゴシック" charset="-128"/>
                <a:cs typeface="ＭＳ Ｐゴシック" charset="-128"/>
              </a:rPr>
              <a:t> </a:t>
            </a:r>
            <a:r>
              <a:rPr lang="es-ES_tradnl" sz="1200" kern="1200" dirty="0" err="1" smtClean="0">
                <a:solidFill>
                  <a:schemeClr val="tx1"/>
                </a:solidFill>
                <a:latin typeface="+mn-lt"/>
                <a:ea typeface="ＭＳ Ｐゴシック" charset="-128"/>
                <a:cs typeface="ＭＳ Ｐゴシック" charset="-128"/>
              </a:rPr>
              <a:t>Ascomycota</a:t>
            </a:r>
            <a:r>
              <a:rPr lang="es-ES_tradnl" sz="1200" kern="1200" dirty="0" smtClean="0">
                <a:solidFill>
                  <a:schemeClr val="tx1"/>
                </a:solidFill>
                <a:latin typeface="+mn-lt"/>
                <a:ea typeface="ＭＳ Ｐゴシック" charset="-128"/>
                <a:cs typeface="ＭＳ Ｐゴシック" charset="-128"/>
              </a:rPr>
              <a:t> y </a:t>
            </a:r>
            <a:r>
              <a:rPr lang="es-ES_tradnl" sz="1200" kern="1200" dirty="0" err="1" smtClean="0">
                <a:solidFill>
                  <a:schemeClr val="tx1"/>
                </a:solidFill>
                <a:latin typeface="+mn-lt"/>
                <a:ea typeface="ＭＳ Ｐゴシック" charset="-128"/>
                <a:cs typeface="ＭＳ Ｐゴシック" charset="-128"/>
              </a:rPr>
              <a:t>Basidiomycota</a:t>
            </a:r>
            <a:r>
              <a:rPr lang="es-ES_tradnl" sz="1200" kern="1200" dirty="0" smtClean="0">
                <a:solidFill>
                  <a:schemeClr val="tx1"/>
                </a:solidFill>
                <a:latin typeface="+mn-lt"/>
                <a:ea typeface="ＭＳ Ｐゴシック" charset="-128"/>
                <a:cs typeface="ＭＳ Ｐゴシック" charset="-128"/>
              </a:rPr>
              <a:t>.</a:t>
            </a:r>
          </a:p>
          <a:p>
            <a:r>
              <a:rPr lang="es-ES_tradnl" sz="1200" kern="1200" dirty="0" err="1" smtClean="0">
                <a:solidFill>
                  <a:schemeClr val="tx1"/>
                </a:solidFill>
                <a:latin typeface="+mn-lt"/>
                <a:ea typeface="ＭＳ Ｐゴシック" charset="-128"/>
                <a:cs typeface="ＭＳ Ｐゴシック" charset="-128"/>
              </a:rPr>
              <a:t>Teleomorfo</a:t>
            </a:r>
            <a:r>
              <a:rPr lang="es-ES_tradnl" sz="1200" kern="1200" dirty="0" smtClean="0">
                <a:solidFill>
                  <a:schemeClr val="tx1"/>
                </a:solidFill>
                <a:latin typeface="+mn-lt"/>
                <a:ea typeface="ＭＳ Ｐゴシック" charset="-128"/>
                <a:cs typeface="ＭＳ Ｐゴシック" charset="-128"/>
              </a:rPr>
              <a:t>: la fase de reproducción sexual, típicamente un cuerpo fructífero.</a:t>
            </a:r>
          </a:p>
          <a:p>
            <a:r>
              <a:rPr lang="es-ES_tradnl" sz="1200" kern="1200" dirty="0" err="1" smtClean="0">
                <a:solidFill>
                  <a:schemeClr val="tx1"/>
                </a:solidFill>
                <a:latin typeface="+mn-lt"/>
                <a:ea typeface="ＭＳ Ｐゴシック" charset="-128"/>
                <a:cs typeface="ＭＳ Ｐゴシック" charset="-128"/>
              </a:rPr>
              <a:t>Anamorfo</a:t>
            </a:r>
            <a:r>
              <a:rPr lang="es-ES_tradnl" sz="1200" kern="1200" dirty="0" smtClean="0">
                <a:solidFill>
                  <a:schemeClr val="tx1"/>
                </a:solidFill>
                <a:latin typeface="+mn-lt"/>
                <a:ea typeface="ＭＳ Ｐゴシック" charset="-128"/>
                <a:cs typeface="ＭＳ Ｐゴシック" charset="-128"/>
              </a:rPr>
              <a:t>: una fase de reproducción asexual, a menudo de tipo moho. Cuando un solo hongo produce múltiples </a:t>
            </a:r>
            <a:r>
              <a:rPr lang="es-ES_tradnl" sz="1200" kern="1200" dirty="0" err="1" smtClean="0">
                <a:solidFill>
                  <a:schemeClr val="tx1"/>
                </a:solidFill>
                <a:latin typeface="+mn-lt"/>
                <a:ea typeface="ＭＳ Ｐゴシック" charset="-128"/>
                <a:cs typeface="ＭＳ Ｐゴシック" charset="-128"/>
              </a:rPr>
              <a:t>anamorfos</a:t>
            </a:r>
            <a:r>
              <a:rPr lang="es-ES_tradnl" sz="1200" kern="1200" dirty="0" smtClean="0">
                <a:solidFill>
                  <a:schemeClr val="tx1"/>
                </a:solidFill>
                <a:latin typeface="+mn-lt"/>
                <a:ea typeface="ＭＳ Ｐゴシック" charset="-128"/>
                <a:cs typeface="ＭＳ Ｐゴシック" charset="-128"/>
              </a:rPr>
              <a:t> morfológicamente distintos, éstos se llaman </a:t>
            </a:r>
            <a:r>
              <a:rPr lang="es-ES_tradnl" sz="1200" kern="1200" dirty="0" err="1" smtClean="0">
                <a:solidFill>
                  <a:schemeClr val="tx1"/>
                </a:solidFill>
                <a:latin typeface="+mn-lt"/>
                <a:ea typeface="ＭＳ Ｐゴシック" charset="-128"/>
                <a:cs typeface="ＭＳ Ｐゴシック" charset="-128"/>
              </a:rPr>
              <a:t>synanamorphs</a:t>
            </a:r>
            <a:r>
              <a:rPr lang="es-ES_tradnl" sz="1200" kern="1200" dirty="0" smtClean="0">
                <a:solidFill>
                  <a:schemeClr val="tx1"/>
                </a:solidFill>
                <a:latin typeface="+mn-lt"/>
                <a:ea typeface="ＭＳ Ｐゴシック" charset="-128"/>
                <a:cs typeface="ＭＳ Ｐゴシック" charset="-128"/>
              </a:rPr>
              <a:t>.</a:t>
            </a:r>
          </a:p>
          <a:p>
            <a:r>
              <a:rPr lang="es-ES_tradnl" sz="1200" kern="1200" dirty="0" err="1" smtClean="0">
                <a:solidFill>
                  <a:schemeClr val="tx1"/>
                </a:solidFill>
                <a:latin typeface="+mn-lt"/>
                <a:ea typeface="ＭＳ Ｐゴシック" charset="-128"/>
                <a:cs typeface="ＭＳ Ｐゴシック" charset="-128"/>
              </a:rPr>
              <a:t>Holomorfo</a:t>
            </a:r>
            <a:r>
              <a:rPr lang="es-ES_tradnl" sz="1200" kern="1200" dirty="0" smtClean="0">
                <a:solidFill>
                  <a:schemeClr val="tx1"/>
                </a:solidFill>
                <a:latin typeface="+mn-lt"/>
                <a:ea typeface="ＭＳ Ｐゴシック" charset="-128"/>
                <a:cs typeface="ＭＳ Ｐゴシック" charset="-128"/>
              </a:rPr>
              <a:t>: Todo el hongo, incluyendo </a:t>
            </a:r>
            <a:r>
              <a:rPr lang="es-ES_tradnl" sz="1200" kern="1200" dirty="0" err="1" smtClean="0">
                <a:solidFill>
                  <a:schemeClr val="tx1"/>
                </a:solidFill>
                <a:latin typeface="+mn-lt"/>
                <a:ea typeface="ＭＳ Ｐゴシック" charset="-128"/>
                <a:cs typeface="ＭＳ Ｐゴシック" charset="-128"/>
              </a:rPr>
              <a:t>anamorfos</a:t>
            </a:r>
            <a:r>
              <a:rPr lang="es-ES_tradnl" sz="1200" kern="1200" dirty="0" smtClean="0">
                <a:solidFill>
                  <a:schemeClr val="tx1"/>
                </a:solidFill>
                <a:latin typeface="+mn-lt"/>
                <a:ea typeface="ＭＳ Ｐゴシック" charset="-128"/>
                <a:cs typeface="ＭＳ Ｐゴシック" charset="-128"/>
              </a:rPr>
              <a:t> y </a:t>
            </a:r>
            <a:r>
              <a:rPr lang="es-ES_tradnl" sz="1200" kern="1200" dirty="0" err="1" smtClean="0">
                <a:solidFill>
                  <a:schemeClr val="tx1"/>
                </a:solidFill>
                <a:latin typeface="+mn-lt"/>
                <a:ea typeface="ＭＳ Ｐゴシック" charset="-128"/>
                <a:cs typeface="ＭＳ Ｐゴシック" charset="-128"/>
              </a:rPr>
              <a:t>teleomorfo</a:t>
            </a:r>
            <a:r>
              <a:rPr lang="es-ES_tradnl" sz="1200" kern="1200" dirty="0" smtClean="0">
                <a:solidFill>
                  <a:schemeClr val="tx1"/>
                </a:solidFill>
                <a:latin typeface="+mn-lt"/>
                <a:ea typeface="ＭＳ Ｐゴシック" charset="-128"/>
                <a:cs typeface="ＭＳ Ｐゴシック" charset="-128"/>
              </a:rPr>
              <a:t>.</a:t>
            </a:r>
            <a:endParaRPr lang="es-ES" dirty="0"/>
          </a:p>
        </p:txBody>
      </p:sp>
    </p:spTree>
    <p:extLst>
      <p:ext uri="{BB962C8B-B14F-4D97-AF65-F5344CB8AC3E}">
        <p14:creationId xmlns:p14="http://schemas.microsoft.com/office/powerpoint/2010/main" val="3930828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Ejemplos de </a:t>
            </a:r>
            <a:r>
              <a:rPr lang="es-ES" dirty="0" err="1" smtClean="0"/>
              <a:t>Anamorfos</a:t>
            </a:r>
            <a:r>
              <a:rPr lang="es-ES" dirty="0" smtClean="0"/>
              <a:t> y </a:t>
            </a:r>
            <a:r>
              <a:rPr lang="es-ES" dirty="0" err="1" smtClean="0"/>
              <a:t>Teleomorfos</a:t>
            </a:r>
            <a:endParaRPr lang="es-ES" dirty="0"/>
          </a:p>
        </p:txBody>
      </p:sp>
    </p:spTree>
    <p:extLst>
      <p:ext uri="{BB962C8B-B14F-4D97-AF65-F5344CB8AC3E}">
        <p14:creationId xmlns:p14="http://schemas.microsoft.com/office/powerpoint/2010/main" val="907243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Imágenes del</a:t>
            </a:r>
            <a:r>
              <a:rPr lang="es-ES" baseline="0" dirty="0" smtClean="0"/>
              <a:t> </a:t>
            </a:r>
            <a:r>
              <a:rPr lang="es-ES" baseline="0" dirty="0" err="1" smtClean="0"/>
              <a:t>Teleomorfo</a:t>
            </a:r>
            <a:r>
              <a:rPr lang="es-ES" baseline="0" dirty="0" smtClean="0"/>
              <a:t>: </a:t>
            </a:r>
            <a:r>
              <a:rPr lang="es-ES" i="1" baseline="0" dirty="0" err="1" smtClean="0"/>
              <a:t>Cordyceps</a:t>
            </a:r>
            <a:r>
              <a:rPr lang="es-ES" i="1" baseline="0" dirty="0" smtClean="0"/>
              <a:t> </a:t>
            </a:r>
            <a:r>
              <a:rPr lang="es-ES" i="1" baseline="0" dirty="0" err="1" smtClean="0"/>
              <a:t>sinensis</a:t>
            </a:r>
            <a:r>
              <a:rPr lang="es-ES" i="1" baseline="0" dirty="0" smtClean="0"/>
              <a:t> </a:t>
            </a:r>
            <a:r>
              <a:rPr lang="es-ES" baseline="0" dirty="0" smtClean="0"/>
              <a:t>y su </a:t>
            </a:r>
            <a:r>
              <a:rPr lang="es-ES" baseline="0" dirty="0" err="1" smtClean="0"/>
              <a:t>anamorfo</a:t>
            </a:r>
            <a:r>
              <a:rPr lang="es-ES" baseline="0" dirty="0" smtClean="0"/>
              <a:t> </a:t>
            </a:r>
            <a:r>
              <a:rPr lang="es-ES" i="1" baseline="0" dirty="0" err="1" smtClean="0"/>
              <a:t>Paecilomyces</a:t>
            </a:r>
            <a:r>
              <a:rPr lang="es-ES" i="1" baseline="0" dirty="0" smtClean="0"/>
              <a:t> </a:t>
            </a:r>
            <a:r>
              <a:rPr lang="es-ES" i="1" baseline="0" dirty="0" err="1" smtClean="0"/>
              <a:t>sinensis</a:t>
            </a:r>
            <a:r>
              <a:rPr lang="es-ES" i="1" baseline="0" dirty="0" smtClean="0"/>
              <a:t>.</a:t>
            </a:r>
            <a:endParaRPr lang="es-ES" i="1" dirty="0"/>
          </a:p>
        </p:txBody>
      </p:sp>
    </p:spTree>
    <p:extLst>
      <p:ext uri="{BB962C8B-B14F-4D97-AF65-F5344CB8AC3E}">
        <p14:creationId xmlns:p14="http://schemas.microsoft.com/office/powerpoint/2010/main" val="2621585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ＭＳ Ｐゴシック" charset="-128"/>
                <a:cs typeface="ＭＳ Ｐゴシック" charset="-128"/>
              </a:rPr>
              <a:t>Los hongos no son un grupo </a:t>
            </a:r>
            <a:r>
              <a:rPr lang="es-ES_tradnl" sz="1200" kern="1200" dirty="0" err="1" smtClean="0">
                <a:solidFill>
                  <a:schemeClr val="tx1"/>
                </a:solidFill>
                <a:latin typeface="+mn-lt"/>
                <a:ea typeface="ＭＳ Ｐゴシック" charset="-128"/>
                <a:cs typeface="ＭＳ Ｐゴシック" charset="-128"/>
              </a:rPr>
              <a:t>monofilético</a:t>
            </a:r>
            <a:r>
              <a:rPr lang="es-ES_tradnl" sz="1200" kern="1200" dirty="0" smtClean="0">
                <a:solidFill>
                  <a:schemeClr val="tx1"/>
                </a:solidFill>
                <a:latin typeface="+mn-lt"/>
                <a:ea typeface="ＭＳ Ｐゴシック" charset="-128"/>
                <a:cs typeface="ＭＳ Ｐゴシック" charset="-128"/>
              </a:rPr>
              <a:t> natural. La conclusión de que han tenido un origen evolutivo separado, está basado en muchas observaciones. Se los agrupa solo con finalidades prácticas hasta tener suficiente información de sus verdaderas relaciones evolutivas.</a:t>
            </a:r>
            <a:endParaRPr lang="es-ES" dirty="0"/>
          </a:p>
        </p:txBody>
      </p:sp>
    </p:spTree>
    <p:extLst>
      <p:ext uri="{BB962C8B-B14F-4D97-AF65-F5344CB8AC3E}">
        <p14:creationId xmlns:p14="http://schemas.microsoft.com/office/powerpoint/2010/main" val="2816129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Un conidio o </a:t>
            </a:r>
            <a:r>
              <a:rPr lang="es-ES_tradnl" dirty="0" err="1" smtClean="0"/>
              <a:t>conidia</a:t>
            </a:r>
            <a:r>
              <a:rPr lang="es-ES_tradnl" dirty="0" smtClean="0"/>
              <a:t> es una espora asexual inmóvil formada directamente a partir de una hifa o célula </a:t>
            </a:r>
            <a:r>
              <a:rPr lang="es-ES_tradnl" dirty="0" err="1" smtClean="0"/>
              <a:t>conidiógena</a:t>
            </a:r>
            <a:r>
              <a:rPr lang="es-ES_tradnl" dirty="0" smtClean="0"/>
              <a:t> o </a:t>
            </a:r>
            <a:r>
              <a:rPr lang="es-ES_tradnl" dirty="0" err="1" smtClean="0"/>
              <a:t>esporógena</a:t>
            </a:r>
            <a:r>
              <a:rPr lang="es-ES_tradnl" dirty="0" smtClean="0"/>
              <a:t>. </a:t>
            </a:r>
            <a:endParaRPr lang="es-ES" dirty="0"/>
          </a:p>
        </p:txBody>
      </p:sp>
    </p:spTree>
    <p:extLst>
      <p:ext uri="{BB962C8B-B14F-4D97-AF65-F5344CB8AC3E}">
        <p14:creationId xmlns:p14="http://schemas.microsoft.com/office/powerpoint/2010/main" val="2444124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dirty="0" smtClean="0">
                <a:latin typeface="Calibri" charset="0"/>
                <a:cs typeface="MS PGothic" charset="0"/>
              </a:rPr>
              <a:t>Para los alumnos que cursan esta Unidad de Aprendizaje es indispensable qu</a:t>
            </a:r>
            <a:r>
              <a:rPr lang="es-ES" baseline="0" dirty="0" smtClean="0">
                <a:latin typeface="Calibri" charset="0"/>
                <a:cs typeface="MS PGothic" charset="0"/>
              </a:rPr>
              <a:t>e conozcan </a:t>
            </a:r>
            <a:r>
              <a:rPr lang="es-ES_tradnl" sz="1200" dirty="0" smtClean="0">
                <a:solidFill>
                  <a:schemeClr val="tx1"/>
                </a:solidFill>
                <a:latin typeface="Arial" charset="0"/>
                <a:ea typeface="ＭＳ Ｐゴシック" charset="0"/>
                <a:cs typeface="ＭＳ Ｐゴシック" charset="0"/>
              </a:rPr>
              <a:t>los diferentes grupos de hongos y su taxonomía, así como las formas de reproducción que presentan, con el fin de llevar a la práctica dichos conocimientos para el cultivo de diversos</a:t>
            </a:r>
            <a:r>
              <a:rPr lang="es-ES_tradnl" sz="1200" baseline="0" dirty="0" smtClean="0">
                <a:solidFill>
                  <a:schemeClr val="tx1"/>
                </a:solidFill>
                <a:latin typeface="Arial" charset="0"/>
                <a:ea typeface="ＭＳ Ｐゴシック" charset="0"/>
                <a:cs typeface="ＭＳ Ｐゴシック" charset="0"/>
              </a:rPr>
              <a:t> hongos comestibles. </a:t>
            </a:r>
            <a:endParaRPr lang="es-ES" dirty="0">
              <a:latin typeface="Calibri" charset="0"/>
              <a:cs typeface="MS PGothic" charset="0"/>
            </a:endParaRPr>
          </a:p>
        </p:txBody>
      </p:sp>
    </p:spTree>
    <p:extLst>
      <p:ext uri="{BB962C8B-B14F-4D97-AF65-F5344CB8AC3E}">
        <p14:creationId xmlns:p14="http://schemas.microsoft.com/office/powerpoint/2010/main" val="2273100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85000" lnSpcReduction="20000"/>
          </a:bodyPr>
          <a:lstStyle/>
          <a:p>
            <a:r>
              <a:rPr lang="es-ES" dirty="0" smtClean="0"/>
              <a:t>Diversos tipos de estructuras reproductoras:</a:t>
            </a:r>
          </a:p>
          <a:p>
            <a:r>
              <a:rPr lang="es-ES_tradnl" dirty="0" smtClean="0"/>
              <a:t>Artrosporas o </a:t>
            </a:r>
            <a:r>
              <a:rPr lang="es-ES_tradnl" dirty="0" err="1" smtClean="0"/>
              <a:t>artroconidios</a:t>
            </a:r>
            <a:r>
              <a:rPr lang="es-ES_tradnl" dirty="0" smtClean="0"/>
              <a:t> son esporas desarrolladas en una hifa terminal que al madurar se separan. En algunos hongos se forman artrosporas separadas por una zona libre de citoplasma (disyuntor) cuya pared se rompe liberando las </a:t>
            </a:r>
            <a:r>
              <a:rPr lang="es-ES_tradnl" dirty="0" err="1" smtClean="0"/>
              <a:t>entosporas</a:t>
            </a:r>
            <a:r>
              <a:rPr lang="es-ES_tradnl" dirty="0" smtClean="0"/>
              <a:t> o </a:t>
            </a:r>
            <a:r>
              <a:rPr lang="es-ES_tradnl" dirty="0" err="1" smtClean="0"/>
              <a:t>clamido</a:t>
            </a:r>
            <a:r>
              <a:rPr lang="es-ES_tradnl" dirty="0" smtClean="0"/>
              <a:t>-artrosporas. </a:t>
            </a:r>
            <a:r>
              <a:rPr lang="es-ES_tradnl" dirty="0" err="1" smtClean="0"/>
              <a:t>Clamidospora</a:t>
            </a:r>
            <a:r>
              <a:rPr lang="es-ES_tradnl" dirty="0" smtClean="0"/>
              <a:t> o </a:t>
            </a:r>
            <a:r>
              <a:rPr lang="es-ES_tradnl" dirty="0" err="1" smtClean="0"/>
              <a:t>clamidoconidio</a:t>
            </a:r>
            <a:r>
              <a:rPr lang="es-ES_tradnl" dirty="0" smtClean="0"/>
              <a:t> es una </a:t>
            </a:r>
            <a:r>
              <a:rPr lang="es-ES_tradnl" dirty="0" err="1" smtClean="0"/>
              <a:t>hipnospora</a:t>
            </a:r>
            <a:r>
              <a:rPr lang="es-ES_tradnl" dirty="0" smtClean="0"/>
              <a:t> o </a:t>
            </a:r>
            <a:r>
              <a:rPr lang="es-ES_tradnl" dirty="0" err="1" smtClean="0"/>
              <a:t>célula</a:t>
            </a:r>
            <a:r>
              <a:rPr lang="es-ES_tradnl" dirty="0" smtClean="0"/>
              <a:t> de resistencia, terminal o </a:t>
            </a:r>
            <a:r>
              <a:rPr lang="es-ES_tradnl" dirty="0" err="1" smtClean="0"/>
              <a:t>interhifal</a:t>
            </a:r>
            <a:r>
              <a:rPr lang="es-ES_tradnl" dirty="0" smtClean="0"/>
              <a:t>, con pared gruesa y substancias de reserva. </a:t>
            </a:r>
            <a:r>
              <a:rPr lang="es-ES_tradnl" dirty="0" err="1" smtClean="0"/>
              <a:t>Blastosporas</a:t>
            </a:r>
            <a:r>
              <a:rPr lang="es-ES_tradnl" dirty="0" smtClean="0"/>
              <a:t> o </a:t>
            </a:r>
            <a:r>
              <a:rPr lang="es-ES_tradnl" dirty="0" err="1" smtClean="0"/>
              <a:t>blastoconidios</a:t>
            </a:r>
            <a:r>
              <a:rPr lang="es-ES_tradnl" dirty="0" smtClean="0"/>
              <a:t> son las esporas que se originan de una parte de una </a:t>
            </a:r>
            <a:r>
              <a:rPr lang="es-ES_tradnl" dirty="0" err="1" smtClean="0"/>
              <a:t>célula</a:t>
            </a:r>
            <a:r>
              <a:rPr lang="es-ES_tradnl" dirty="0" smtClean="0"/>
              <a:t> </a:t>
            </a:r>
            <a:r>
              <a:rPr lang="es-ES_tradnl" dirty="0" err="1" smtClean="0"/>
              <a:t>somática</a:t>
            </a:r>
            <a:r>
              <a:rPr lang="es-ES_tradnl" dirty="0" smtClean="0"/>
              <a:t>, una hifa, un </a:t>
            </a:r>
            <a:r>
              <a:rPr lang="es-ES_tradnl" dirty="0" err="1" smtClean="0"/>
              <a:t>conidióforo</a:t>
            </a:r>
            <a:r>
              <a:rPr lang="es-ES_tradnl" dirty="0" smtClean="0"/>
              <a:t> u otra espora, y se desarrollan antes de la</a:t>
            </a:r>
          </a:p>
          <a:p>
            <a:r>
              <a:rPr lang="es-ES_tradnl" dirty="0" err="1" smtClean="0"/>
              <a:t>formación</a:t>
            </a:r>
            <a:r>
              <a:rPr lang="es-ES_tradnl" dirty="0" smtClean="0"/>
              <a:t> del septo que lo separa de la </a:t>
            </a:r>
            <a:r>
              <a:rPr lang="es-ES_tradnl" dirty="0" err="1" smtClean="0"/>
              <a:t>célula</a:t>
            </a:r>
            <a:r>
              <a:rPr lang="es-ES_tradnl" dirty="0" smtClean="0"/>
              <a:t> de origen.</a:t>
            </a:r>
          </a:p>
          <a:p>
            <a:pPr marL="0" marR="0" indent="0" algn="l" defTabSz="457200" rtl="0" eaLnBrk="0" fontAlgn="base" latinLnBrk="0" hangingPunct="0">
              <a:lnSpc>
                <a:spcPct val="100000"/>
              </a:lnSpc>
              <a:spcBef>
                <a:spcPct val="30000"/>
              </a:spcBef>
              <a:spcAft>
                <a:spcPct val="0"/>
              </a:spcAft>
              <a:buClrTx/>
              <a:buSzTx/>
              <a:buFontTx/>
              <a:buNone/>
              <a:tabLst/>
              <a:defRPr/>
            </a:pPr>
            <a:r>
              <a:rPr lang="es-ES_tradnl" dirty="0" smtClean="0"/>
              <a:t>Conidios o </a:t>
            </a:r>
            <a:r>
              <a:rPr lang="es-ES_tradnl" dirty="0" err="1" smtClean="0"/>
              <a:t>conidiosporas</a:t>
            </a:r>
            <a:r>
              <a:rPr lang="es-ES_tradnl" dirty="0" smtClean="0"/>
              <a:t> son las esporas asexuadas externas. Si </a:t>
            </a:r>
            <a:r>
              <a:rPr lang="es-ES_tradnl" dirty="0" err="1" smtClean="0"/>
              <a:t>están</a:t>
            </a:r>
            <a:r>
              <a:rPr lang="es-ES_tradnl" dirty="0" smtClean="0"/>
              <a:t> implantadas directamente sobre la hifa se llaman </a:t>
            </a:r>
            <a:r>
              <a:rPr lang="es-ES_tradnl" dirty="0" err="1" smtClean="0"/>
              <a:t>sésiles</a:t>
            </a:r>
            <a:r>
              <a:rPr lang="es-ES_tradnl" dirty="0" smtClean="0"/>
              <a:t>. La parte del micelio que origina y sostiene a las esporas se denomina </a:t>
            </a:r>
            <a:r>
              <a:rPr lang="es-ES_tradnl" dirty="0" err="1" smtClean="0"/>
              <a:t>esporóforo</a:t>
            </a:r>
            <a:r>
              <a:rPr lang="es-ES_tradnl" dirty="0" smtClean="0"/>
              <a:t> y si se trata de conidios se dice </a:t>
            </a:r>
            <a:r>
              <a:rPr lang="es-ES_tradnl" dirty="0" err="1" smtClean="0"/>
              <a:t>conidióforo</a:t>
            </a:r>
            <a:r>
              <a:rPr lang="es-ES_tradnl" dirty="0" smtClean="0"/>
              <a:t>. </a:t>
            </a:r>
            <a:r>
              <a:rPr lang="es-ES_tradnl" dirty="0" err="1" smtClean="0"/>
              <a:t>Fiálide</a:t>
            </a:r>
            <a:r>
              <a:rPr lang="es-ES_tradnl" dirty="0" smtClean="0"/>
              <a:t> es la </a:t>
            </a:r>
            <a:r>
              <a:rPr lang="es-ES_tradnl" dirty="0" err="1" smtClean="0"/>
              <a:t>célula</a:t>
            </a:r>
            <a:r>
              <a:rPr lang="es-ES_tradnl" dirty="0" smtClean="0"/>
              <a:t> </a:t>
            </a:r>
            <a:r>
              <a:rPr lang="es-ES_tradnl" dirty="0" err="1" smtClean="0"/>
              <a:t>conidiógena</a:t>
            </a:r>
            <a:r>
              <a:rPr lang="es-ES_tradnl" dirty="0" smtClean="0"/>
              <a:t> que desde un extremo origina por </a:t>
            </a:r>
            <a:r>
              <a:rPr lang="es-ES_tradnl" dirty="0" err="1" smtClean="0"/>
              <a:t>brotación</a:t>
            </a:r>
            <a:r>
              <a:rPr lang="es-ES_tradnl" dirty="0" smtClean="0"/>
              <a:t> y sin aumentar su longitud, los </a:t>
            </a:r>
            <a:r>
              <a:rPr lang="es-ES_tradnl" dirty="0" err="1" smtClean="0"/>
              <a:t>fialoconidios</a:t>
            </a:r>
            <a:r>
              <a:rPr lang="es-ES_tradnl" dirty="0" smtClean="0"/>
              <a:t> o </a:t>
            </a:r>
            <a:r>
              <a:rPr lang="es-ES_tradnl" dirty="0" err="1" smtClean="0"/>
              <a:t>fialosporas</a:t>
            </a:r>
            <a:r>
              <a:rPr lang="es-ES_tradnl" dirty="0" smtClean="0"/>
              <a:t>. La pared de la </a:t>
            </a:r>
            <a:r>
              <a:rPr lang="es-ES_tradnl" dirty="0" err="1" smtClean="0"/>
              <a:t>fiálide</a:t>
            </a:r>
            <a:r>
              <a:rPr lang="es-ES_tradnl" dirty="0" smtClean="0"/>
              <a:t> suele extenderse en el </a:t>
            </a:r>
            <a:r>
              <a:rPr lang="es-ES_tradnl" dirty="0" err="1" smtClean="0"/>
              <a:t>ápice</a:t>
            </a:r>
            <a:r>
              <a:rPr lang="es-ES_tradnl" dirty="0" smtClean="0"/>
              <a:t> formando un </a:t>
            </a:r>
            <a:r>
              <a:rPr lang="es-ES_tradnl" dirty="0" err="1" smtClean="0"/>
              <a:t>collarín</a:t>
            </a:r>
            <a:r>
              <a:rPr lang="es-ES_tradnl" dirty="0" smtClean="0"/>
              <a:t>. </a:t>
            </a:r>
            <a:r>
              <a:rPr lang="es-ES_tradnl" dirty="0" err="1" smtClean="0"/>
              <a:t>Anélide</a:t>
            </a:r>
            <a:r>
              <a:rPr lang="es-ES_tradnl" dirty="0" smtClean="0"/>
              <a:t> es una </a:t>
            </a:r>
            <a:r>
              <a:rPr lang="es-ES_tradnl" dirty="0" err="1" smtClean="0"/>
              <a:t>célula</a:t>
            </a:r>
            <a:r>
              <a:rPr lang="es-ES_tradnl" dirty="0" smtClean="0"/>
              <a:t> </a:t>
            </a:r>
            <a:r>
              <a:rPr lang="es-ES_tradnl" dirty="0" err="1" smtClean="0"/>
              <a:t>conidiógena</a:t>
            </a:r>
            <a:r>
              <a:rPr lang="es-ES_tradnl" dirty="0" smtClean="0"/>
              <a:t> con el </a:t>
            </a:r>
            <a:r>
              <a:rPr lang="es-ES_tradnl" dirty="0" err="1" smtClean="0"/>
              <a:t>ápice</a:t>
            </a:r>
            <a:r>
              <a:rPr lang="es-ES_tradnl" dirty="0" smtClean="0"/>
              <a:t> ancho y cicatrices en anillo, que se alarga con la </a:t>
            </a:r>
            <a:r>
              <a:rPr lang="es-ES_tradnl" dirty="0" err="1" smtClean="0"/>
              <a:t>formación</a:t>
            </a:r>
            <a:r>
              <a:rPr lang="es-ES_tradnl" dirty="0" smtClean="0"/>
              <a:t> de cada espora. Los </a:t>
            </a:r>
            <a:r>
              <a:rPr lang="es-ES_tradnl" dirty="0" err="1" smtClean="0"/>
              <a:t>conidióforos</a:t>
            </a:r>
            <a:r>
              <a:rPr lang="es-ES_tradnl" dirty="0" smtClean="0"/>
              <a:t> pueden ser simples o ramificados y a veces </a:t>
            </a:r>
            <a:r>
              <a:rPr lang="es-ES_tradnl" dirty="0" err="1" smtClean="0"/>
              <a:t>están</a:t>
            </a:r>
            <a:r>
              <a:rPr lang="es-ES_tradnl" dirty="0" smtClean="0"/>
              <a:t> agrupados en un </a:t>
            </a:r>
            <a:r>
              <a:rPr lang="es-ES_tradnl" dirty="0" err="1" smtClean="0"/>
              <a:t>conidioma</a:t>
            </a:r>
            <a:r>
              <a:rPr lang="es-ES_tradnl" dirty="0" smtClean="0"/>
              <a:t> . En </a:t>
            </a:r>
            <a:r>
              <a:rPr lang="es-ES_tradnl" dirty="0" err="1" smtClean="0"/>
              <a:t>Penicillium</a:t>
            </a:r>
            <a:r>
              <a:rPr lang="es-ES_tradnl" dirty="0" smtClean="0"/>
              <a:t> cada nivel de ramificaciones recibe distinto nombre, se llama </a:t>
            </a:r>
            <a:r>
              <a:rPr lang="es-ES_tradnl" dirty="0" err="1" smtClean="0"/>
              <a:t>métulas</a:t>
            </a:r>
            <a:r>
              <a:rPr lang="es-ES_tradnl" dirty="0" smtClean="0"/>
              <a:t> a las que sostienen a las </a:t>
            </a:r>
            <a:r>
              <a:rPr lang="es-ES_tradnl" sz="1200" kern="1200" dirty="0" err="1" smtClean="0">
                <a:solidFill>
                  <a:schemeClr val="tx1"/>
                </a:solidFill>
                <a:effectLst/>
                <a:latin typeface="+mn-lt"/>
                <a:ea typeface="ＭＳ Ｐゴシック" charset="-128"/>
                <a:cs typeface="ＭＳ Ｐゴシック" charset="-128"/>
              </a:rPr>
              <a:t>fiálides</a:t>
            </a:r>
            <a:r>
              <a:rPr lang="es-ES_tradnl" sz="1200" kern="1200" dirty="0" smtClean="0">
                <a:solidFill>
                  <a:schemeClr val="tx1"/>
                </a:solidFill>
                <a:effectLst/>
                <a:latin typeface="+mn-lt"/>
                <a:ea typeface="ＭＳ Ｐゴシック" charset="-128"/>
                <a:cs typeface="ＭＳ Ｐゴシック" charset="-128"/>
              </a:rPr>
              <a:t> productoras de esporas. En Aspergillus las </a:t>
            </a:r>
            <a:r>
              <a:rPr lang="es-ES_tradnl" sz="1200" kern="1200" dirty="0" err="1" smtClean="0">
                <a:solidFill>
                  <a:schemeClr val="tx1"/>
                </a:solidFill>
                <a:effectLst/>
                <a:latin typeface="+mn-lt"/>
                <a:ea typeface="ＭＳ Ｐゴシック" charset="-128"/>
                <a:cs typeface="ＭＳ Ｐゴシック" charset="-128"/>
              </a:rPr>
              <a:t>fiálides</a:t>
            </a:r>
            <a:r>
              <a:rPr lang="es-ES_tradnl" sz="1200" kern="1200" dirty="0" smtClean="0">
                <a:solidFill>
                  <a:schemeClr val="tx1"/>
                </a:solidFill>
                <a:effectLst/>
                <a:latin typeface="+mn-lt"/>
                <a:ea typeface="ＭＳ Ｐゴシック" charset="-128"/>
                <a:cs typeface="ＭＳ Ｐゴシック" charset="-128"/>
              </a:rPr>
              <a:t> o las </a:t>
            </a:r>
            <a:r>
              <a:rPr lang="es-ES_tradnl" sz="1200" kern="1200" dirty="0" err="1" smtClean="0">
                <a:solidFill>
                  <a:schemeClr val="tx1"/>
                </a:solidFill>
                <a:effectLst/>
                <a:latin typeface="+mn-lt"/>
                <a:ea typeface="ＭＳ Ｐゴシック" charset="-128"/>
                <a:cs typeface="ＭＳ Ｐゴシック" charset="-128"/>
              </a:rPr>
              <a:t>métulas</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están</a:t>
            </a:r>
            <a:r>
              <a:rPr lang="es-ES_tradnl" sz="1200" kern="1200" dirty="0" smtClean="0">
                <a:solidFill>
                  <a:schemeClr val="tx1"/>
                </a:solidFill>
                <a:effectLst/>
                <a:latin typeface="+mn-lt"/>
                <a:ea typeface="ＭＳ Ｐゴシック" charset="-128"/>
                <a:cs typeface="ＭＳ Ｐゴシック" charset="-128"/>
              </a:rPr>
              <a:t> implantadas sobre una </a:t>
            </a:r>
            <a:r>
              <a:rPr lang="es-ES_tradnl" sz="1200" kern="1200" dirty="0" err="1" smtClean="0">
                <a:solidFill>
                  <a:schemeClr val="tx1"/>
                </a:solidFill>
                <a:effectLst/>
                <a:latin typeface="+mn-lt"/>
                <a:ea typeface="ＭＳ Ｐゴシック" charset="-128"/>
                <a:cs typeface="ＭＳ Ｐゴシック" charset="-128"/>
              </a:rPr>
              <a:t>vesícula</a:t>
            </a:r>
            <a:r>
              <a:rPr lang="es-ES_tradnl" sz="1200" kern="1200" dirty="0" smtClean="0">
                <a:solidFill>
                  <a:schemeClr val="tx1"/>
                </a:solidFill>
                <a:effectLst/>
                <a:latin typeface="+mn-lt"/>
                <a:ea typeface="ＭＳ Ｐゴシック" charset="-128"/>
                <a:cs typeface="ＭＳ Ｐゴシック" charset="-128"/>
              </a:rPr>
              <a:t> o </a:t>
            </a:r>
            <a:r>
              <a:rPr lang="es-ES_tradnl" sz="1200" kern="1200" dirty="0" err="1" smtClean="0">
                <a:solidFill>
                  <a:schemeClr val="tx1"/>
                </a:solidFill>
                <a:effectLst/>
                <a:latin typeface="+mn-lt"/>
                <a:ea typeface="ＭＳ Ｐゴシック" charset="-128"/>
                <a:cs typeface="ＭＳ Ｐゴシック" charset="-128"/>
              </a:rPr>
              <a:t>dilatación</a:t>
            </a:r>
            <a:r>
              <a:rPr lang="es-ES_tradnl" sz="1200" kern="1200" dirty="0" smtClean="0">
                <a:solidFill>
                  <a:schemeClr val="tx1"/>
                </a:solidFill>
                <a:effectLst/>
                <a:latin typeface="+mn-lt"/>
                <a:ea typeface="ＭＳ Ｐゴシック" charset="-128"/>
                <a:cs typeface="ＭＳ Ｐゴシック" charset="-128"/>
              </a:rPr>
              <a:t> del </a:t>
            </a:r>
            <a:r>
              <a:rPr lang="es-ES_tradnl" sz="1200" kern="1200" dirty="0" err="1" smtClean="0">
                <a:solidFill>
                  <a:schemeClr val="tx1"/>
                </a:solidFill>
                <a:effectLst/>
                <a:latin typeface="+mn-lt"/>
                <a:ea typeface="ＭＳ Ｐゴシック" charset="-128"/>
                <a:cs typeface="ＭＳ Ｐゴシック" charset="-128"/>
              </a:rPr>
              <a:t>esporóforo</a:t>
            </a:r>
            <a:r>
              <a:rPr lang="es-ES_tradnl" sz="1200" kern="1200" dirty="0" smtClean="0">
                <a:solidFill>
                  <a:schemeClr val="tx1"/>
                </a:solidFill>
                <a:effectLst/>
                <a:latin typeface="+mn-lt"/>
                <a:ea typeface="ＭＳ Ｐゴシック" charset="-128"/>
                <a:cs typeface="ＭＳ Ｐゴシック" charset="-128"/>
              </a:rPr>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_tradnl" sz="1200" kern="1200" dirty="0" smtClean="0">
              <a:solidFill>
                <a:schemeClr val="tx1"/>
              </a:solidFill>
              <a:effectLst/>
              <a:latin typeface="+mn-lt"/>
              <a:ea typeface="ＭＳ Ｐゴシック" charset="-128"/>
              <a:cs typeface="ＭＳ Ｐゴシック" charset="-128"/>
            </a:endParaRPr>
          </a:p>
          <a:p>
            <a:r>
              <a:rPr lang="es-ES_tradnl" sz="1200" kern="1200" dirty="0" smtClean="0">
                <a:solidFill>
                  <a:schemeClr val="tx1"/>
                </a:solidFill>
                <a:effectLst/>
                <a:latin typeface="+mn-lt"/>
                <a:ea typeface="ＭＳ Ｐゴシック" charset="-128"/>
                <a:cs typeface="ＭＳ Ｐゴシック" charset="-128"/>
              </a:rPr>
              <a:t>Las </a:t>
            </a:r>
            <a:r>
              <a:rPr lang="es-ES_tradnl" sz="1200" kern="1200" dirty="0" err="1" smtClean="0">
                <a:solidFill>
                  <a:schemeClr val="tx1"/>
                </a:solidFill>
                <a:effectLst/>
                <a:latin typeface="+mn-lt"/>
                <a:ea typeface="ＭＳ Ｐゴシック" charset="-128"/>
                <a:cs typeface="ＭＳ Ｐゴシック" charset="-128"/>
              </a:rPr>
              <a:t>zigosporas</a:t>
            </a:r>
            <a:r>
              <a:rPr lang="es-ES_tradnl" sz="1200" kern="1200" dirty="0" smtClean="0">
                <a:solidFill>
                  <a:schemeClr val="tx1"/>
                </a:solidFill>
                <a:effectLst/>
                <a:latin typeface="+mn-lt"/>
                <a:ea typeface="ＭＳ Ｐゴシック" charset="-128"/>
                <a:cs typeface="ＭＳ Ｐゴシック" charset="-128"/>
              </a:rPr>
              <a:t> son </a:t>
            </a:r>
            <a:r>
              <a:rPr lang="es-ES_tradnl" sz="1200" kern="1200" dirty="0" err="1" smtClean="0">
                <a:solidFill>
                  <a:schemeClr val="tx1"/>
                </a:solidFill>
                <a:effectLst/>
                <a:latin typeface="+mn-lt"/>
                <a:ea typeface="ＭＳ Ｐゴシック" charset="-128"/>
                <a:cs typeface="ＭＳ Ｐゴシック" charset="-128"/>
              </a:rPr>
              <a:t>hipnosporas</a:t>
            </a:r>
            <a:r>
              <a:rPr lang="es-ES_tradnl" sz="1200" kern="1200" dirty="0" smtClean="0">
                <a:solidFill>
                  <a:schemeClr val="tx1"/>
                </a:solidFill>
                <a:effectLst/>
                <a:latin typeface="+mn-lt"/>
                <a:ea typeface="ＭＳ Ｐゴシック" charset="-128"/>
                <a:cs typeface="ＭＳ Ｐゴシック" charset="-128"/>
              </a:rPr>
              <a:t> sexuados formados por isogamia. La hifa emite un </a:t>
            </a:r>
            <a:r>
              <a:rPr lang="es-ES_tradnl" sz="1200" kern="1200" dirty="0" err="1" smtClean="0">
                <a:solidFill>
                  <a:schemeClr val="tx1"/>
                </a:solidFill>
                <a:effectLst/>
                <a:latin typeface="+mn-lt"/>
                <a:ea typeface="ＭＳ Ｐゴシック" charset="-128"/>
                <a:cs typeface="ＭＳ Ｐゴシック" charset="-128"/>
              </a:rPr>
              <a:t>mamelón</a:t>
            </a:r>
            <a:r>
              <a:rPr lang="es-ES_tradnl" sz="1200" kern="1200" dirty="0" smtClean="0">
                <a:solidFill>
                  <a:schemeClr val="tx1"/>
                </a:solidFill>
                <a:effectLst/>
                <a:latin typeface="+mn-lt"/>
                <a:ea typeface="ＭＳ Ｐゴシック" charset="-128"/>
                <a:cs typeface="ＭＳ Ｐゴシック" charset="-128"/>
              </a:rPr>
              <a:t> en el que se diferencian dos partes: </a:t>
            </a:r>
            <a:r>
              <a:rPr lang="es-ES_tradnl" sz="1200" kern="1200" dirty="0" err="1" smtClean="0">
                <a:solidFill>
                  <a:schemeClr val="tx1"/>
                </a:solidFill>
                <a:effectLst/>
                <a:latin typeface="+mn-lt"/>
                <a:ea typeface="ＭＳ Ｐゴシック" charset="-128"/>
                <a:cs typeface="ＭＳ Ｐゴシック" charset="-128"/>
              </a:rPr>
              <a:t>suspensor</a:t>
            </a:r>
            <a:r>
              <a:rPr lang="es-ES_tradnl" sz="1200" kern="1200" dirty="0" smtClean="0">
                <a:solidFill>
                  <a:schemeClr val="tx1"/>
                </a:solidFill>
                <a:effectLst/>
                <a:latin typeface="+mn-lt"/>
                <a:ea typeface="ＭＳ Ｐゴシック" charset="-128"/>
                <a:cs typeface="ＭＳ Ｐゴシック" charset="-128"/>
              </a:rPr>
              <a:t> y </a:t>
            </a:r>
            <a:r>
              <a:rPr lang="es-ES_tradnl" sz="1200" kern="1200" dirty="0" err="1" smtClean="0">
                <a:solidFill>
                  <a:schemeClr val="tx1"/>
                </a:solidFill>
                <a:effectLst/>
                <a:latin typeface="+mn-lt"/>
                <a:ea typeface="ＭＳ Ｐゴシック" charset="-128"/>
                <a:cs typeface="ＭＳ Ｐゴシック" charset="-128"/>
              </a:rPr>
              <a:t>gametangio</a:t>
            </a:r>
            <a:r>
              <a:rPr lang="es-ES_tradnl" sz="1200" kern="1200" dirty="0" smtClean="0">
                <a:solidFill>
                  <a:schemeClr val="tx1"/>
                </a:solidFill>
                <a:effectLst/>
                <a:latin typeface="+mn-lt"/>
                <a:ea typeface="ＭＳ Ｐゴシック" charset="-128"/>
                <a:cs typeface="ＭＳ Ｐゴシック" charset="-128"/>
              </a:rPr>
              <a:t>. Los </a:t>
            </a:r>
            <a:r>
              <a:rPr lang="es-ES_tradnl" sz="1200" kern="1200" dirty="0" err="1" smtClean="0">
                <a:solidFill>
                  <a:schemeClr val="tx1"/>
                </a:solidFill>
                <a:effectLst/>
                <a:latin typeface="+mn-lt"/>
                <a:ea typeface="ＭＳ Ｐゴシック" charset="-128"/>
                <a:cs typeface="ＭＳ Ｐゴシック" charset="-128"/>
              </a:rPr>
              <a:t>gametangios</a:t>
            </a:r>
            <a:r>
              <a:rPr lang="es-ES_tradnl" sz="1200" kern="1200" dirty="0" smtClean="0">
                <a:solidFill>
                  <a:schemeClr val="tx1"/>
                </a:solidFill>
                <a:effectLst/>
                <a:latin typeface="+mn-lt"/>
                <a:ea typeface="ＭＳ Ｐゴシック" charset="-128"/>
                <a:cs typeface="ＭＳ Ｐゴシック" charset="-128"/>
              </a:rPr>
              <a:t> se fusionan originando la </a:t>
            </a:r>
            <a:r>
              <a:rPr lang="es-ES_tradnl" sz="1200" kern="1200" dirty="0" err="1" smtClean="0">
                <a:solidFill>
                  <a:schemeClr val="tx1"/>
                </a:solidFill>
                <a:effectLst/>
                <a:latin typeface="+mn-lt"/>
                <a:ea typeface="ＭＳ Ｐゴシック" charset="-128"/>
                <a:cs typeface="ＭＳ Ｐゴシック" charset="-128"/>
              </a:rPr>
              <a:t>zigospora</a:t>
            </a:r>
            <a:r>
              <a:rPr lang="es-ES_tradnl" sz="1200" kern="1200" dirty="0" smtClean="0">
                <a:solidFill>
                  <a:schemeClr val="tx1"/>
                </a:solidFill>
                <a:effectLst/>
                <a:latin typeface="+mn-lt"/>
                <a:ea typeface="ＭＳ Ｐゴシック" charset="-128"/>
                <a:cs typeface="ＭＳ Ｐゴシック" charset="-128"/>
              </a:rPr>
              <a:t> que suele estar rodeada por hifas protectoras nacidas de los suspensores. </a:t>
            </a:r>
            <a:endParaRPr lang="es-ES_tradnl" dirty="0" smtClean="0"/>
          </a:p>
          <a:p>
            <a:r>
              <a:rPr lang="es-ES_tradnl" sz="1200" kern="1200" dirty="0" smtClean="0">
                <a:solidFill>
                  <a:schemeClr val="tx1"/>
                </a:solidFill>
                <a:effectLst/>
                <a:latin typeface="+mn-lt"/>
                <a:ea typeface="ＭＳ Ｐゴシック" charset="-128"/>
                <a:cs typeface="ＭＳ Ｐゴシック" charset="-128"/>
              </a:rPr>
              <a:t>Ascosporas son las esporas sexuadas internas que se originan en un </a:t>
            </a:r>
            <a:r>
              <a:rPr lang="es-ES_tradnl" sz="1200" kern="1200" dirty="0" err="1" smtClean="0">
                <a:solidFill>
                  <a:schemeClr val="tx1"/>
                </a:solidFill>
                <a:effectLst/>
                <a:latin typeface="+mn-lt"/>
                <a:ea typeface="ＭＳ Ｐゴシック" charset="-128"/>
                <a:cs typeface="ＭＳ Ｐゴシック" charset="-128"/>
              </a:rPr>
              <a:t>número</a:t>
            </a:r>
            <a:r>
              <a:rPr lang="es-ES_tradnl" sz="1200" kern="1200" dirty="0" smtClean="0">
                <a:solidFill>
                  <a:schemeClr val="tx1"/>
                </a:solidFill>
                <a:effectLst/>
                <a:latin typeface="+mn-lt"/>
                <a:ea typeface="ＭＳ Ｐゴシック" charset="-128"/>
                <a:cs typeface="ＭＳ Ｐゴシック" charset="-128"/>
              </a:rPr>
              <a:t> limitado (generalmente 4 u 8) dentro de una </a:t>
            </a:r>
            <a:r>
              <a:rPr lang="es-ES_tradnl" sz="1200" kern="1200" dirty="0" err="1" smtClean="0">
                <a:solidFill>
                  <a:schemeClr val="tx1"/>
                </a:solidFill>
                <a:effectLst/>
                <a:latin typeface="+mn-lt"/>
                <a:ea typeface="ＭＳ Ｐゴシック" charset="-128"/>
                <a:cs typeface="ＭＳ Ｐゴシック" charset="-128"/>
              </a:rPr>
              <a:t>célula</a:t>
            </a:r>
            <a:r>
              <a:rPr lang="es-ES_tradnl" sz="1200" kern="1200" dirty="0" smtClean="0">
                <a:solidFill>
                  <a:schemeClr val="tx1"/>
                </a:solidFill>
                <a:effectLst/>
                <a:latin typeface="+mn-lt"/>
                <a:ea typeface="ＭＳ Ｐゴシック" charset="-128"/>
                <a:cs typeface="ＭＳ Ｐゴシック" charset="-128"/>
              </a:rPr>
              <a:t> llamada asco. </a:t>
            </a:r>
          </a:p>
          <a:p>
            <a:pPr marL="0" marR="0" indent="0" algn="l" defTabSz="457200" rtl="0" eaLnBrk="0" fontAlgn="base" latinLnBrk="0" hangingPunct="0">
              <a:lnSpc>
                <a:spcPct val="100000"/>
              </a:lnSpc>
              <a:spcBef>
                <a:spcPct val="30000"/>
              </a:spcBef>
              <a:spcAft>
                <a:spcPct val="0"/>
              </a:spcAft>
              <a:buClrTx/>
              <a:buSzTx/>
              <a:buFontTx/>
              <a:buNone/>
              <a:tabLst/>
              <a:defRPr/>
            </a:pPr>
            <a:r>
              <a:rPr lang="es-ES_tradnl" sz="1200" kern="1200" dirty="0" err="1" smtClean="0">
                <a:solidFill>
                  <a:schemeClr val="tx1"/>
                </a:solidFill>
                <a:effectLst/>
                <a:latin typeface="+mn-lt"/>
                <a:ea typeface="ＭＳ Ｐゴシック" charset="-128"/>
                <a:cs typeface="ＭＳ Ｐゴシック" charset="-128"/>
              </a:rPr>
              <a:t>Basidiosporas</a:t>
            </a:r>
            <a:r>
              <a:rPr lang="es-ES_tradnl" sz="1200" kern="1200" dirty="0" smtClean="0">
                <a:solidFill>
                  <a:schemeClr val="tx1"/>
                </a:solidFill>
                <a:effectLst/>
                <a:latin typeface="+mn-lt"/>
                <a:ea typeface="ＭＳ Ｐゴシック" charset="-128"/>
                <a:cs typeface="ＭＳ Ｐゴシック" charset="-128"/>
              </a:rPr>
              <a:t> son las esporas sexuadas</a:t>
            </a:r>
            <a:r>
              <a:rPr lang="es-ES_tradnl" sz="1200" kern="1200" baseline="0" dirty="0" smtClean="0">
                <a:solidFill>
                  <a:schemeClr val="tx1"/>
                </a:solidFill>
                <a:effectLst/>
                <a:latin typeface="+mn-lt"/>
                <a:ea typeface="ＭＳ Ｐゴシック" charset="-128"/>
                <a:cs typeface="ＭＳ Ｐゴシック" charset="-128"/>
              </a:rPr>
              <a:t> </a:t>
            </a:r>
            <a:r>
              <a:rPr lang="es-ES_tradnl" sz="1200" kern="1200" dirty="0" smtClean="0">
                <a:solidFill>
                  <a:schemeClr val="tx1"/>
                </a:solidFill>
                <a:effectLst/>
                <a:latin typeface="+mn-lt"/>
                <a:ea typeface="ＭＳ Ｐゴシック" charset="-128"/>
                <a:cs typeface="ＭＳ Ｐゴシック" charset="-128"/>
              </a:rPr>
              <a:t>externas que se originan en el basidio.</a:t>
            </a:r>
            <a:r>
              <a:rPr lang="es-ES_tradnl" sz="1200" kern="1200" baseline="0" dirty="0" smtClean="0">
                <a:solidFill>
                  <a:schemeClr val="tx1"/>
                </a:solidFill>
                <a:effectLst/>
                <a:latin typeface="+mn-lt"/>
                <a:ea typeface="ＭＳ Ｐゴシック" charset="-128"/>
                <a:cs typeface="ＭＳ Ｐゴシック" charset="-128"/>
              </a:rPr>
              <a:t> </a:t>
            </a:r>
            <a:r>
              <a:rPr lang="es-ES_tradnl" sz="1200" kern="1200" dirty="0" smtClean="0">
                <a:solidFill>
                  <a:schemeClr val="tx1"/>
                </a:solidFill>
                <a:effectLst/>
                <a:latin typeface="+mn-lt"/>
                <a:ea typeface="ＭＳ Ｐゴシック" charset="-128"/>
                <a:cs typeface="ＭＳ Ｐゴシック" charset="-128"/>
              </a:rPr>
              <a:t>Este es una </a:t>
            </a:r>
            <a:r>
              <a:rPr lang="es-ES_tradnl" sz="1200" kern="1200" dirty="0" err="1" smtClean="0">
                <a:solidFill>
                  <a:schemeClr val="tx1"/>
                </a:solidFill>
                <a:effectLst/>
                <a:latin typeface="+mn-lt"/>
                <a:ea typeface="ＭＳ Ｐゴシック" charset="-128"/>
                <a:cs typeface="ＭＳ Ｐゴシック" charset="-128"/>
              </a:rPr>
              <a:t>célula</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hifal</a:t>
            </a:r>
            <a:r>
              <a:rPr lang="es-ES_tradnl" sz="1200" kern="120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binucleada</a:t>
            </a:r>
            <a:r>
              <a:rPr lang="es-ES_tradnl" sz="1200" kern="1200" dirty="0" smtClean="0">
                <a:solidFill>
                  <a:schemeClr val="tx1"/>
                </a:solidFill>
                <a:effectLst/>
                <a:latin typeface="+mn-lt"/>
                <a:ea typeface="ＭＳ Ｐゴシック" charset="-128"/>
                <a:cs typeface="ＭＳ Ｐゴシック" charset="-128"/>
              </a:rPr>
              <a:t> que</a:t>
            </a:r>
            <a:r>
              <a:rPr lang="es-ES_tradnl" sz="1200" kern="1200" baseline="0" dirty="0" smtClean="0">
                <a:solidFill>
                  <a:schemeClr val="tx1"/>
                </a:solidFill>
                <a:effectLst/>
                <a:latin typeface="+mn-lt"/>
                <a:ea typeface="ＭＳ Ｐゴシック" charset="-128"/>
                <a:cs typeface="ＭＳ Ｐゴシック" charset="-128"/>
              </a:rPr>
              <a:t> </a:t>
            </a:r>
            <a:r>
              <a:rPr lang="es-ES_tradnl" sz="1200" kern="1200" dirty="0" smtClean="0">
                <a:solidFill>
                  <a:schemeClr val="tx1"/>
                </a:solidFill>
                <a:effectLst/>
                <a:latin typeface="+mn-lt"/>
                <a:ea typeface="ＭＳ Ｐゴシック" charset="-128"/>
                <a:cs typeface="ＭＳ Ｐゴシック" charset="-128"/>
              </a:rPr>
              <a:t>sufre cambios </a:t>
            </a:r>
            <a:r>
              <a:rPr lang="es-ES_tradnl" sz="1200" kern="1200" dirty="0" err="1" smtClean="0">
                <a:solidFill>
                  <a:schemeClr val="tx1"/>
                </a:solidFill>
                <a:effectLst/>
                <a:latin typeface="+mn-lt"/>
                <a:ea typeface="ＭＳ Ｐゴシック" charset="-128"/>
                <a:cs typeface="ＭＳ Ｐゴシック" charset="-128"/>
              </a:rPr>
              <a:t>morfológicos</a:t>
            </a:r>
            <a:r>
              <a:rPr lang="es-ES_tradnl" sz="1200" kern="1200" dirty="0" smtClean="0">
                <a:solidFill>
                  <a:schemeClr val="tx1"/>
                </a:solidFill>
                <a:effectLst/>
                <a:latin typeface="+mn-lt"/>
                <a:ea typeface="ＭＳ Ｐゴシック" charset="-128"/>
                <a:cs typeface="ＭＳ Ｐゴシック" charset="-128"/>
              </a:rPr>
              <a:t> y se llama</a:t>
            </a:r>
            <a:r>
              <a:rPr lang="es-ES_tradnl" sz="1200" kern="1200" baseline="0" dirty="0" smtClean="0">
                <a:solidFill>
                  <a:schemeClr val="tx1"/>
                </a:solidFill>
                <a:effectLst/>
                <a:latin typeface="+mn-lt"/>
                <a:ea typeface="ＭＳ Ｐゴシック" charset="-128"/>
                <a:cs typeface="ＭＳ Ｐゴシック" charset="-128"/>
              </a:rPr>
              <a:t> </a:t>
            </a:r>
            <a:r>
              <a:rPr lang="es-ES_tradnl" sz="1200" kern="1200" dirty="0" err="1" smtClean="0">
                <a:solidFill>
                  <a:schemeClr val="tx1"/>
                </a:solidFill>
                <a:effectLst/>
                <a:latin typeface="+mn-lt"/>
                <a:ea typeface="ＭＳ Ｐゴシック" charset="-128"/>
                <a:cs typeface="ＭＳ Ｐゴシック" charset="-128"/>
              </a:rPr>
              <a:t>probasidio</a:t>
            </a:r>
            <a:r>
              <a:rPr lang="es-ES_tradnl" sz="1200" kern="1200" dirty="0" smtClean="0">
                <a:solidFill>
                  <a:schemeClr val="tx1"/>
                </a:solidFill>
                <a:effectLst/>
                <a:latin typeface="+mn-lt"/>
                <a:ea typeface="ＭＳ Ｐゴシック" charset="-128"/>
                <a:cs typeface="ＭＳ Ｐゴシック" charset="-128"/>
              </a:rPr>
              <a:t> al estado o parte de la misma</a:t>
            </a:r>
            <a:r>
              <a:rPr lang="es-ES_tradnl" sz="1200" kern="1200" baseline="0" dirty="0" smtClean="0">
                <a:solidFill>
                  <a:schemeClr val="tx1"/>
                </a:solidFill>
                <a:effectLst/>
                <a:latin typeface="+mn-lt"/>
                <a:ea typeface="ＭＳ Ｐゴシック" charset="-128"/>
                <a:cs typeface="ＭＳ Ｐゴシック" charset="-128"/>
              </a:rPr>
              <a:t> </a:t>
            </a:r>
            <a:r>
              <a:rPr lang="es-ES_tradnl" sz="1200" kern="1200" dirty="0" smtClean="0">
                <a:solidFill>
                  <a:schemeClr val="tx1"/>
                </a:solidFill>
                <a:effectLst/>
                <a:latin typeface="+mn-lt"/>
                <a:ea typeface="ＭＳ Ｐゴシック" charset="-128"/>
                <a:cs typeface="ＭＳ Ｐゴシック" charset="-128"/>
              </a:rPr>
              <a:t>donde se produce la cariogamia.</a:t>
            </a:r>
            <a:br>
              <a:rPr lang="es-ES_tradnl" sz="1200" kern="1200" dirty="0" smtClean="0">
                <a:solidFill>
                  <a:schemeClr val="tx1"/>
                </a:solidFill>
                <a:effectLst/>
                <a:latin typeface="+mn-lt"/>
                <a:ea typeface="ＭＳ Ｐゴシック" charset="-128"/>
                <a:cs typeface="ＭＳ Ｐゴシック" charset="-128"/>
              </a:rPr>
            </a:br>
            <a:endParaRPr lang="es-ES_tradnl" dirty="0" smtClean="0"/>
          </a:p>
          <a:p>
            <a:endParaRPr lang="es-ES_tradnl" sz="1200" kern="1200" dirty="0" smtClean="0">
              <a:solidFill>
                <a:schemeClr val="tx1"/>
              </a:solidFill>
              <a:effectLst/>
              <a:latin typeface="+mn-lt"/>
              <a:ea typeface="ＭＳ Ｐゴシック" charset="-128"/>
              <a:cs typeface="ＭＳ Ｐゴシック" charset="-128"/>
            </a:endParaRPr>
          </a:p>
          <a:p>
            <a:endParaRPr lang="es-ES_tradnl"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s-ES_tradnl" dirty="0" smtClean="0"/>
          </a:p>
          <a:p>
            <a:endParaRPr lang="es-ES_tradnl" dirty="0" smtClean="0"/>
          </a:p>
          <a:p>
            <a:endParaRPr lang="es-ES_tradnl" dirty="0" smtClean="0"/>
          </a:p>
          <a:p>
            <a:endParaRPr lang="es-ES" dirty="0" smtClean="0"/>
          </a:p>
          <a:p>
            <a:endParaRPr lang="es-ES" dirty="0"/>
          </a:p>
        </p:txBody>
      </p:sp>
    </p:spTree>
    <p:extLst>
      <p:ext uri="{BB962C8B-B14F-4D97-AF65-F5344CB8AC3E}">
        <p14:creationId xmlns:p14="http://schemas.microsoft.com/office/powerpoint/2010/main" val="2403067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lnSpcReduction="10000"/>
          </a:bodyPr>
          <a:lstStyle/>
          <a:p>
            <a:r>
              <a:rPr lang="es-ES_tradnl" dirty="0" smtClean="0"/>
              <a:t>Reproducción sexual </a:t>
            </a:r>
          </a:p>
          <a:p>
            <a:r>
              <a:rPr lang="es-ES_tradnl" dirty="0" smtClean="0"/>
              <a:t>Implica la unión de dos núcleos compatibles y se separa en las siguientes fases:</a:t>
            </a:r>
          </a:p>
          <a:p>
            <a:endParaRPr lang="es-ES_tradnl" dirty="0" smtClean="0"/>
          </a:p>
          <a:p>
            <a:r>
              <a:rPr lang="es-ES_tradnl" dirty="0" err="1" smtClean="0"/>
              <a:t>Plasmogamia</a:t>
            </a:r>
            <a:r>
              <a:rPr lang="es-ES_tradnl" dirty="0" smtClean="0"/>
              <a:t>: unión de los dos </a:t>
            </a:r>
            <a:r>
              <a:rPr lang="es-ES_tradnl" dirty="0" err="1" smtClean="0"/>
              <a:t>protoplastos</a:t>
            </a:r>
            <a:r>
              <a:rPr lang="es-ES_tradnl" dirty="0" smtClean="0"/>
              <a:t> y la reunión de los dos núcleos en una célula.</a:t>
            </a:r>
          </a:p>
          <a:p>
            <a:r>
              <a:rPr lang="es-ES_tradnl" dirty="0" smtClean="0"/>
              <a:t>Cariogamia: unión de los dos núcleos, posterior a la </a:t>
            </a:r>
            <a:r>
              <a:rPr lang="es-ES_tradnl" dirty="0" err="1" smtClean="0"/>
              <a:t>plasmogamia</a:t>
            </a:r>
            <a:r>
              <a:rPr lang="es-ES_tradnl" dirty="0" smtClean="0"/>
              <a:t>.</a:t>
            </a:r>
          </a:p>
          <a:p>
            <a:r>
              <a:rPr lang="es-ES_tradnl" dirty="0" smtClean="0"/>
              <a:t>Meiosis: paso al estado haploide, puede ser:</a:t>
            </a:r>
          </a:p>
          <a:p>
            <a:r>
              <a:rPr lang="es-ES_tradnl" dirty="0" err="1" smtClean="0"/>
              <a:t>Cigótica</a:t>
            </a:r>
            <a:r>
              <a:rPr lang="es-ES_tradnl" dirty="0" smtClean="0"/>
              <a:t>: ciclo </a:t>
            </a:r>
            <a:r>
              <a:rPr lang="es-ES_tradnl" dirty="0" err="1" smtClean="0"/>
              <a:t>haplobióntico</a:t>
            </a:r>
            <a:r>
              <a:rPr lang="es-ES_tradnl" dirty="0" smtClean="0"/>
              <a:t>-haploide.</a:t>
            </a:r>
          </a:p>
          <a:p>
            <a:r>
              <a:rPr lang="es-ES_tradnl" dirty="0" err="1" smtClean="0"/>
              <a:t>Gamética</a:t>
            </a:r>
            <a:r>
              <a:rPr lang="es-ES_tradnl" dirty="0" smtClean="0"/>
              <a:t>: ciclo </a:t>
            </a:r>
            <a:r>
              <a:rPr lang="es-ES_tradnl" dirty="0" err="1" smtClean="0"/>
              <a:t>haplobióntico</a:t>
            </a:r>
            <a:r>
              <a:rPr lang="es-ES_tradnl" dirty="0" smtClean="0"/>
              <a:t>-diploide.</a:t>
            </a:r>
          </a:p>
          <a:p>
            <a:r>
              <a:rPr lang="es-ES_tradnl" dirty="0" err="1" smtClean="0"/>
              <a:t>Esporangial</a:t>
            </a:r>
            <a:r>
              <a:rPr lang="es-ES_tradnl" dirty="0" smtClean="0"/>
              <a:t>: ciclo </a:t>
            </a:r>
            <a:r>
              <a:rPr lang="es-ES_tradnl" dirty="0" err="1" smtClean="0"/>
              <a:t>diplobióntico</a:t>
            </a:r>
            <a:r>
              <a:rPr lang="es-ES_tradnl" dirty="0" smtClean="0"/>
              <a:t>.</a:t>
            </a:r>
          </a:p>
          <a:p>
            <a:r>
              <a:rPr lang="es-ES_tradnl" dirty="0" err="1" smtClean="0"/>
              <a:t>Plasmogamia</a:t>
            </a:r>
            <a:r>
              <a:rPr lang="es-ES_tradnl" dirty="0" smtClean="0"/>
              <a:t> y cariogamia son casi simultáneas en los hongos primitivos, pero están separadas en el tiempo y el espacio en los hongos más complejos, por lo que las células tienen dos núcleos genéticamente distintos (</a:t>
            </a:r>
            <a:r>
              <a:rPr lang="es-ES_tradnl" dirty="0" err="1" smtClean="0"/>
              <a:t>dicarióticas</a:t>
            </a:r>
            <a:r>
              <a:rPr lang="es-ES_tradnl" dirty="0" smtClean="0"/>
              <a:t> y </a:t>
            </a:r>
            <a:r>
              <a:rPr lang="es-ES_tradnl" dirty="0" err="1" smtClean="0"/>
              <a:t>heterocarióticas</a:t>
            </a:r>
            <a:r>
              <a:rPr lang="es-ES_tradnl" dirty="0" smtClean="0"/>
              <a:t>). Las hifas </a:t>
            </a:r>
            <a:r>
              <a:rPr lang="es-ES_tradnl" dirty="0" err="1" smtClean="0"/>
              <a:t>dicarióticas</a:t>
            </a:r>
            <a:r>
              <a:rPr lang="es-ES_tradnl" dirty="0" smtClean="0"/>
              <a:t> pueden crecer duplicando sus núcleos y manteniendo la </a:t>
            </a:r>
            <a:r>
              <a:rPr lang="es-ES_tradnl" dirty="0" err="1" smtClean="0"/>
              <a:t>heterocariosis</a:t>
            </a:r>
            <a:r>
              <a:rPr lang="es-ES_tradnl" dirty="0" smtClean="0"/>
              <a:t>.</a:t>
            </a:r>
          </a:p>
          <a:p>
            <a:r>
              <a:rPr lang="es-ES_tradnl" dirty="0" smtClean="0"/>
              <a:t>Tipos de hongos según la distribución de sexos</a:t>
            </a:r>
          </a:p>
          <a:p>
            <a:endParaRPr lang="es-ES_tradnl" dirty="0" smtClean="0"/>
          </a:p>
          <a:p>
            <a:r>
              <a:rPr lang="es-ES_tradnl" dirty="0" smtClean="0"/>
              <a:t>Monoicos: con órganos masculinos y femeninos en el mismo talo, puede reproducirse sexualmente sólo si son </a:t>
            </a:r>
            <a:r>
              <a:rPr lang="es-ES_tradnl" dirty="0" err="1" smtClean="0"/>
              <a:t>autocompatibles</a:t>
            </a:r>
            <a:r>
              <a:rPr lang="es-ES_tradnl" dirty="0" smtClean="0"/>
              <a:t> o bien </a:t>
            </a:r>
            <a:r>
              <a:rPr lang="es-ES_tradnl" dirty="0" err="1" smtClean="0"/>
              <a:t>homotálicos</a:t>
            </a:r>
            <a:r>
              <a:rPr lang="es-ES_tradnl" dirty="0" smtClean="0"/>
              <a:t>.</a:t>
            </a:r>
          </a:p>
          <a:p>
            <a:r>
              <a:rPr lang="es-ES_tradnl" dirty="0" smtClean="0"/>
              <a:t>Dioicos: los órganos sexuales están separados en individuos diferentes.</a:t>
            </a:r>
          </a:p>
          <a:p>
            <a:r>
              <a:rPr lang="es-ES_tradnl" dirty="0" smtClean="0"/>
              <a:t>Sexualmente indiferenciados: las estructuras sexuales son morfológicamente indistinguibles.</a:t>
            </a:r>
          </a:p>
          <a:p>
            <a:endParaRPr lang="es-ES_tradnl" dirty="0" smtClean="0"/>
          </a:p>
          <a:p>
            <a:r>
              <a:rPr lang="es-ES_tradnl" dirty="0" err="1" smtClean="0"/>
              <a:t>Reproduction</a:t>
            </a:r>
            <a:r>
              <a:rPr lang="es-ES_tradnl" dirty="0" smtClean="0"/>
              <a:t> of </a:t>
            </a:r>
            <a:r>
              <a:rPr lang="es-ES_tradnl" dirty="0" err="1" smtClean="0"/>
              <a:t>fungi</a:t>
            </a:r>
            <a:r>
              <a:rPr lang="es-ES_tradnl" dirty="0" smtClean="0"/>
              <a:t> </a:t>
            </a:r>
            <a:endParaRPr lang="es-ES" dirty="0"/>
          </a:p>
        </p:txBody>
      </p:sp>
    </p:spTree>
    <p:extLst>
      <p:ext uri="{BB962C8B-B14F-4D97-AF65-F5344CB8AC3E}">
        <p14:creationId xmlns:p14="http://schemas.microsoft.com/office/powerpoint/2010/main" val="2309611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err="1" smtClean="0"/>
              <a:t>Espermatización</a:t>
            </a:r>
            <a:r>
              <a:rPr lang="es-ES_tradnl" dirty="0" smtClean="0"/>
              <a:t>: tipo de reproducción sexual (</a:t>
            </a:r>
            <a:r>
              <a:rPr lang="es-ES_tradnl" dirty="0" err="1" smtClean="0"/>
              <a:t>plasmogamia</a:t>
            </a:r>
            <a:r>
              <a:rPr lang="es-ES_tradnl" dirty="0" smtClean="0"/>
              <a:t>) en la que se unen un </a:t>
            </a:r>
            <a:r>
              <a:rPr lang="es-ES_tradnl" dirty="0" err="1" smtClean="0"/>
              <a:t>espermacio</a:t>
            </a:r>
            <a:r>
              <a:rPr lang="es-ES_tradnl" dirty="0" smtClean="0"/>
              <a:t> con una estructura receptora.</a:t>
            </a:r>
          </a:p>
          <a:p>
            <a:r>
              <a:rPr lang="es-ES_tradnl" dirty="0" err="1" smtClean="0"/>
              <a:t>Somatogamia</a:t>
            </a:r>
            <a:r>
              <a:rPr lang="es-ES_tradnl" dirty="0" smtClean="0"/>
              <a:t>: tipo de reproducción sexual (</a:t>
            </a:r>
            <a:r>
              <a:rPr lang="es-ES_tradnl" dirty="0" err="1" smtClean="0"/>
              <a:t>plasmogamia</a:t>
            </a:r>
            <a:r>
              <a:rPr lang="es-ES_tradnl" dirty="0" smtClean="0"/>
              <a:t>) en la que se fusionan células o hifas somáticas.</a:t>
            </a:r>
            <a:endParaRPr lang="es-ES" dirty="0"/>
          </a:p>
        </p:txBody>
      </p:sp>
    </p:spTree>
    <p:extLst>
      <p:ext uri="{BB962C8B-B14F-4D97-AF65-F5344CB8AC3E}">
        <p14:creationId xmlns:p14="http://schemas.microsoft.com/office/powerpoint/2010/main" val="29172275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err="1" smtClean="0"/>
              <a:t>Plasmogamia</a:t>
            </a:r>
            <a:r>
              <a:rPr lang="es-ES_tradnl" dirty="0" smtClean="0"/>
              <a:t>: unión de los dos </a:t>
            </a:r>
            <a:r>
              <a:rPr lang="es-ES_tradnl" dirty="0" err="1" smtClean="0"/>
              <a:t>protoplastos</a:t>
            </a:r>
            <a:r>
              <a:rPr lang="es-ES_tradnl" dirty="0" smtClean="0"/>
              <a:t> y la reunión de los dos núcleos en una célula.</a:t>
            </a:r>
          </a:p>
          <a:p>
            <a:r>
              <a:rPr lang="es-ES_tradnl" dirty="0" smtClean="0"/>
              <a:t>Cariogamia: unión de los dos núcleos, posterior a la </a:t>
            </a:r>
            <a:r>
              <a:rPr lang="es-ES_tradnl" dirty="0" err="1" smtClean="0"/>
              <a:t>plasmogamia</a:t>
            </a:r>
            <a:r>
              <a:rPr lang="es-ES_tradnl" dirty="0" smtClean="0"/>
              <a:t>.</a:t>
            </a:r>
          </a:p>
          <a:p>
            <a:r>
              <a:rPr lang="es-ES_tradnl" dirty="0" smtClean="0"/>
              <a:t>Meiosis: paso al estado haploide, puede ser:</a:t>
            </a:r>
          </a:p>
          <a:p>
            <a:r>
              <a:rPr lang="es-ES_tradnl" dirty="0" err="1" smtClean="0"/>
              <a:t>Cigótica</a:t>
            </a:r>
            <a:r>
              <a:rPr lang="es-ES_tradnl" dirty="0" smtClean="0"/>
              <a:t>: ciclo </a:t>
            </a:r>
            <a:r>
              <a:rPr lang="es-ES_tradnl" dirty="0" err="1" smtClean="0"/>
              <a:t>haplobióntico</a:t>
            </a:r>
            <a:r>
              <a:rPr lang="es-ES_tradnl" dirty="0" smtClean="0"/>
              <a:t>-haploide.</a:t>
            </a:r>
          </a:p>
          <a:p>
            <a:r>
              <a:rPr lang="es-ES_tradnl" dirty="0" err="1" smtClean="0"/>
              <a:t>Gamética</a:t>
            </a:r>
            <a:r>
              <a:rPr lang="es-ES_tradnl" dirty="0" smtClean="0"/>
              <a:t>: ciclo </a:t>
            </a:r>
            <a:r>
              <a:rPr lang="es-ES_tradnl" dirty="0" err="1" smtClean="0"/>
              <a:t>haplobióntico</a:t>
            </a:r>
            <a:r>
              <a:rPr lang="es-ES_tradnl" dirty="0" smtClean="0"/>
              <a:t>-diploide.</a:t>
            </a:r>
          </a:p>
          <a:p>
            <a:r>
              <a:rPr lang="es-ES_tradnl" dirty="0" err="1" smtClean="0"/>
              <a:t>Esporangial</a:t>
            </a:r>
            <a:r>
              <a:rPr lang="es-ES_tradnl" dirty="0" smtClean="0"/>
              <a:t>: ciclo </a:t>
            </a:r>
            <a:r>
              <a:rPr lang="es-ES_tradnl" dirty="0" err="1" smtClean="0"/>
              <a:t>diplobióntico</a:t>
            </a:r>
            <a:r>
              <a:rPr lang="es-ES_tradnl" dirty="0" smtClean="0"/>
              <a:t>.</a:t>
            </a:r>
          </a:p>
          <a:p>
            <a:r>
              <a:rPr lang="es-ES_tradnl" dirty="0" err="1" smtClean="0"/>
              <a:t>Plasmogamia</a:t>
            </a:r>
            <a:r>
              <a:rPr lang="es-ES_tradnl" dirty="0" smtClean="0"/>
              <a:t> y cariogamia son casi simultáneas en los hongos primitivos, pero están separadas en el tiempo y el espacio en los hongos más complejos, por lo que las células tienen dos núcleos genéticamente distintos (</a:t>
            </a:r>
            <a:r>
              <a:rPr lang="es-ES_tradnl" dirty="0" err="1" smtClean="0"/>
              <a:t>dicarióticas</a:t>
            </a:r>
            <a:r>
              <a:rPr lang="es-ES_tradnl" dirty="0" smtClean="0"/>
              <a:t> y </a:t>
            </a:r>
            <a:r>
              <a:rPr lang="es-ES_tradnl" dirty="0" err="1" smtClean="0"/>
              <a:t>heterocarióticas</a:t>
            </a:r>
            <a:r>
              <a:rPr lang="es-ES_tradnl" dirty="0" smtClean="0"/>
              <a:t>). Las hifas </a:t>
            </a:r>
            <a:r>
              <a:rPr lang="es-ES_tradnl" dirty="0" err="1" smtClean="0"/>
              <a:t>dicarióticas</a:t>
            </a:r>
            <a:r>
              <a:rPr lang="es-ES_tradnl" dirty="0" smtClean="0"/>
              <a:t> pueden crecer duplicando sus núcleos y manteniendo la </a:t>
            </a:r>
            <a:r>
              <a:rPr lang="es-ES_tradnl" dirty="0" err="1" smtClean="0"/>
              <a:t>heterocariosis</a:t>
            </a:r>
            <a:r>
              <a:rPr lang="es-ES_tradnl" dirty="0" smtClean="0"/>
              <a:t>.</a:t>
            </a:r>
          </a:p>
          <a:p>
            <a:r>
              <a:rPr lang="es-ES_tradnl" dirty="0" smtClean="0"/>
              <a:t>Tipos de hongos según la distribución de sexos</a:t>
            </a:r>
          </a:p>
          <a:p>
            <a:endParaRPr lang="es-ES" dirty="0"/>
          </a:p>
        </p:txBody>
      </p:sp>
    </p:spTree>
    <p:extLst>
      <p:ext uri="{BB962C8B-B14F-4D97-AF65-F5344CB8AC3E}">
        <p14:creationId xmlns:p14="http://schemas.microsoft.com/office/powerpoint/2010/main" val="3393527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a:bodyPr>
          <a:lstStyle/>
          <a:p>
            <a:r>
              <a:rPr lang="es-MX" dirty="0" smtClean="0"/>
              <a:t>Ejemplo</a:t>
            </a:r>
            <a:r>
              <a:rPr lang="es-MX" baseline="0" dirty="0" smtClean="0"/>
              <a:t> de un c</a:t>
            </a:r>
            <a:r>
              <a:rPr lang="es-MX" dirty="0" smtClean="0"/>
              <a:t>iclo de vida de los hongos comestibles </a:t>
            </a:r>
          </a:p>
          <a:p>
            <a:r>
              <a:rPr lang="es-ES_tradnl" dirty="0" smtClean="0"/>
              <a:t>En general, cuando las condiciones ambientales son las adecuadas, las esporas germinan y producen células alargadas llamadas hifas , las cuales se ramifican produciendo una masa algodonosa llamada micelio, que corresponde a la fase vegetativa. El micelio es una masa filamentosa que generalmente no se observa a simple vista, la cual dependiendo de la especie puede desarrollarse sobre diferentes hábitats: terrestre, lignícola (sobre madera), </a:t>
            </a:r>
            <a:r>
              <a:rPr lang="es-ES_tradnl" dirty="0" err="1" smtClean="0"/>
              <a:t>coprófilo</a:t>
            </a:r>
            <a:r>
              <a:rPr lang="es-ES_tradnl" dirty="0" smtClean="0"/>
              <a:t> (sobre boñiga), </a:t>
            </a:r>
            <a:r>
              <a:rPr lang="es-ES_tradnl" dirty="0" err="1" smtClean="0"/>
              <a:t>fungícola</a:t>
            </a:r>
            <a:r>
              <a:rPr lang="es-ES_tradnl" dirty="0" smtClean="0"/>
              <a:t> (sobre otros hongos), como parásito o asociado con raíces de ciertos tipos de árboles formando una micorriza.</a:t>
            </a:r>
          </a:p>
          <a:p>
            <a:endParaRPr lang="es-ES_tradnl" dirty="0" smtClean="0"/>
          </a:p>
          <a:p>
            <a:r>
              <a:rPr lang="es-ES_tradnl" dirty="0" smtClean="0"/>
              <a:t>Los factores climáticos más importantes para que las esporas germinen y formen cuerpos fructíferos son la humedad y la temperatura. La mayoría de los </a:t>
            </a:r>
            <a:r>
              <a:rPr lang="es-ES_tradnl" dirty="0" err="1" smtClean="0"/>
              <a:t>macrohongos</a:t>
            </a:r>
            <a:r>
              <a:rPr lang="es-ES_tradnl" dirty="0" smtClean="0"/>
              <a:t>, por ejemplo, necesitan una humedad relativa de aproximadamente 70% y un intervalo de temperatura que va de 10 a 25 grados centígrados. Cabe aclarar que existen también muchas especies que son capaces de desarrollarse en condiciones extremas tanto de humedad como de temperatura.</a:t>
            </a:r>
          </a:p>
          <a:p>
            <a:endParaRPr lang="es-ES_tradnl" dirty="0" smtClean="0"/>
          </a:p>
          <a:p>
            <a:r>
              <a:rPr lang="es-ES_tradnl" dirty="0" smtClean="0"/>
              <a:t>Cuando las condiciones son las adecuadas, el micelio forma los </a:t>
            </a:r>
            <a:r>
              <a:rPr lang="es-ES_tradnl" dirty="0" err="1" smtClean="0"/>
              <a:t>primordios</a:t>
            </a:r>
            <a:r>
              <a:rPr lang="es-ES_tradnl" dirty="0" smtClean="0"/>
              <a:t> que son etapas tempranas de desarrollo de los cuerpos fructíferos (fase reproductiva), los cuales están envueltos por una membrana o velo universal que cubre totalmente el cuerpo fructífero, protegiéndolo. Cuando éste crece, la membrana se rompe y forma las escamas y la volva. El </a:t>
            </a:r>
            <a:r>
              <a:rPr lang="es-ES_tradnl" dirty="0" err="1" smtClean="0"/>
              <a:t>himenóforo</a:t>
            </a:r>
            <a:r>
              <a:rPr lang="es-ES_tradnl" dirty="0" smtClean="0"/>
              <a:t> o parte fértil también se encuentra cubierto por una membrana, llamada velo parcial, que se rompe y da origen al anillo.</a:t>
            </a:r>
          </a:p>
          <a:p>
            <a:endParaRPr lang="es-ES_tradnl" dirty="0" smtClean="0"/>
          </a:p>
          <a:p>
            <a:endParaRPr lang="es-MX" dirty="0"/>
          </a:p>
        </p:txBody>
      </p:sp>
    </p:spTree>
    <p:extLst>
      <p:ext uri="{BB962C8B-B14F-4D97-AF65-F5344CB8AC3E}">
        <p14:creationId xmlns:p14="http://schemas.microsoft.com/office/powerpoint/2010/main" val="22591366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Compatibilidad en los hongos </a:t>
            </a:r>
          </a:p>
          <a:p>
            <a:r>
              <a:rPr lang="es-ES_tradnl" dirty="0" smtClean="0"/>
              <a:t>Se distinguen diferentes tipos de hongos según la compatibilidad</a:t>
            </a:r>
          </a:p>
          <a:p>
            <a:r>
              <a:rPr lang="es-ES_tradnl" dirty="0" err="1" smtClean="0"/>
              <a:t>Homotálicos</a:t>
            </a:r>
            <a:r>
              <a:rPr lang="es-ES_tradnl" dirty="0" smtClean="0"/>
              <a:t>: son sexualmente </a:t>
            </a:r>
            <a:r>
              <a:rPr lang="es-ES_tradnl" dirty="0" err="1" smtClean="0"/>
              <a:t>autofértiles</a:t>
            </a:r>
            <a:r>
              <a:rPr lang="es-ES_tradnl" dirty="0" smtClean="0"/>
              <a:t> o </a:t>
            </a:r>
            <a:r>
              <a:rPr lang="es-ES_tradnl" dirty="0" err="1" smtClean="0"/>
              <a:t>autocompatibles</a:t>
            </a:r>
            <a:r>
              <a:rPr lang="es-ES_tradnl" dirty="0" smtClean="0"/>
              <a:t>, pueden reproducirse por si mismos.</a:t>
            </a:r>
          </a:p>
          <a:p>
            <a:endParaRPr lang="es-ES_tradnl" dirty="0" smtClean="0"/>
          </a:p>
          <a:p>
            <a:r>
              <a:rPr lang="es-ES_tradnl" dirty="0" err="1" smtClean="0"/>
              <a:t>Homotálicos</a:t>
            </a:r>
            <a:r>
              <a:rPr lang="es-ES_tradnl" dirty="0" smtClean="0"/>
              <a:t> secundarios, en algunos hongos </a:t>
            </a:r>
            <a:r>
              <a:rPr lang="es-ES_tradnl" dirty="0" err="1" smtClean="0"/>
              <a:t>heterotálicos</a:t>
            </a:r>
            <a:r>
              <a:rPr lang="es-ES_tradnl" dirty="0" smtClean="0"/>
              <a:t> bipolares durante la formación de las esporas actúa un mecanismo por el que dos núcleos de tipo de apareamiento opuesto pasan al interior de cada espora que al germinar da un talo con núcleos A1 y A2 comportándose como </a:t>
            </a:r>
            <a:r>
              <a:rPr lang="es-ES_tradnl" dirty="0" err="1" smtClean="0"/>
              <a:t>homotálico</a:t>
            </a:r>
            <a:r>
              <a:rPr lang="es-ES_tradnl" dirty="0" smtClean="0"/>
              <a:t>.</a:t>
            </a:r>
          </a:p>
          <a:p>
            <a:r>
              <a:rPr lang="es-ES_tradnl" dirty="0" err="1" smtClean="0"/>
              <a:t>Fungal</a:t>
            </a:r>
            <a:r>
              <a:rPr lang="es-ES_tradnl" dirty="0" smtClean="0"/>
              <a:t> </a:t>
            </a:r>
            <a:r>
              <a:rPr lang="es-ES_tradnl" dirty="0" err="1" smtClean="0"/>
              <a:t>Biology</a:t>
            </a:r>
            <a:r>
              <a:rPr lang="es-ES_tradnl" dirty="0" smtClean="0"/>
              <a:t>: </a:t>
            </a:r>
            <a:r>
              <a:rPr lang="es-ES_tradnl" dirty="0" err="1" smtClean="0"/>
              <a:t>Compatibility</a:t>
            </a:r>
            <a:r>
              <a:rPr lang="es-ES_tradnl" dirty="0" smtClean="0"/>
              <a:t> and </a:t>
            </a:r>
            <a:r>
              <a:rPr lang="es-ES_tradnl" dirty="0" err="1" smtClean="0"/>
              <a:t>Sterility</a:t>
            </a:r>
            <a:endParaRPr lang="es-MX" dirty="0"/>
          </a:p>
        </p:txBody>
      </p:sp>
    </p:spTree>
    <p:extLst>
      <p:ext uri="{BB962C8B-B14F-4D97-AF65-F5344CB8AC3E}">
        <p14:creationId xmlns:p14="http://schemas.microsoft.com/office/powerpoint/2010/main" val="35172173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ＭＳ Ｐゴシック" charset="-128"/>
                <a:cs typeface="ＭＳ Ｐゴシック" charset="-128"/>
              </a:rPr>
              <a:t>Los </a:t>
            </a:r>
            <a:r>
              <a:rPr lang="es-ES_tradnl" sz="1200" b="1" kern="1200" dirty="0" err="1" smtClean="0">
                <a:solidFill>
                  <a:schemeClr val="tx1"/>
                </a:solidFill>
                <a:latin typeface="+mn-lt"/>
                <a:ea typeface="ＭＳ Ｐゴシック" charset="-128"/>
                <a:cs typeface="ＭＳ Ｐゴシック" charset="-128"/>
              </a:rPr>
              <a:t>homotálicos</a:t>
            </a:r>
            <a:r>
              <a:rPr lang="es-ES_tradnl" sz="1200" b="1" kern="1200" dirty="0" smtClean="0">
                <a:solidFill>
                  <a:schemeClr val="tx1"/>
                </a:solidFill>
                <a:latin typeface="+mn-lt"/>
                <a:ea typeface="ＭＳ Ｐゴシック" charset="-128"/>
                <a:cs typeface="ＭＳ Ｐゴシック" charset="-128"/>
              </a:rPr>
              <a:t> secundarios</a:t>
            </a:r>
            <a:r>
              <a:rPr lang="es-ES_tradnl" sz="1200" b="0" kern="1200" dirty="0" smtClean="0">
                <a:solidFill>
                  <a:schemeClr val="tx1"/>
                </a:solidFill>
                <a:latin typeface="+mn-lt"/>
                <a:ea typeface="ＭＳ Ｐゴシック" charset="-128"/>
                <a:cs typeface="ＭＳ Ｐゴシック" charset="-128"/>
              </a:rPr>
              <a:t> son </a:t>
            </a:r>
            <a:r>
              <a:rPr lang="es-ES_tradnl" sz="1200" b="0" kern="1200" dirty="0" err="1" smtClean="0">
                <a:solidFill>
                  <a:schemeClr val="tx1"/>
                </a:solidFill>
                <a:latin typeface="+mn-lt"/>
                <a:ea typeface="ＭＳ Ｐゴシック" charset="-128"/>
                <a:cs typeface="ＭＳ Ｐゴシック" charset="-128"/>
              </a:rPr>
              <a:t>heterotálicos</a:t>
            </a:r>
            <a:r>
              <a:rPr lang="es-ES_tradnl" sz="1200" b="0" kern="1200" dirty="0" smtClean="0">
                <a:solidFill>
                  <a:schemeClr val="tx1"/>
                </a:solidFill>
                <a:latin typeface="+mn-lt"/>
                <a:ea typeface="ＭＳ Ｐゴシック" charset="-128"/>
                <a:cs typeface="ＭＳ Ｐゴシック" charset="-128"/>
              </a:rPr>
              <a:t>, pero en determinadas fases de su vida se comportan como </a:t>
            </a:r>
            <a:r>
              <a:rPr lang="es-ES_tradnl" sz="1200" b="0" kern="1200" dirty="0" err="1" smtClean="0">
                <a:solidFill>
                  <a:schemeClr val="tx1"/>
                </a:solidFill>
                <a:latin typeface="+mn-lt"/>
                <a:ea typeface="ＭＳ Ｐゴシック" charset="-128"/>
                <a:cs typeface="ＭＳ Ｐゴシック" charset="-128"/>
              </a:rPr>
              <a:t>homotálicos</a:t>
            </a:r>
            <a:r>
              <a:rPr lang="es-ES_tradnl" sz="1200" b="0" kern="1200" dirty="0" smtClean="0">
                <a:solidFill>
                  <a:schemeClr val="tx1"/>
                </a:solidFill>
                <a:latin typeface="+mn-lt"/>
                <a:ea typeface="ＭＳ Ｐゴシック" charset="-128"/>
                <a:cs typeface="ＭＳ Ｐゴシック" charset="-128"/>
              </a:rPr>
              <a:t>.</a:t>
            </a:r>
            <a:endParaRPr lang="es-ES" dirty="0"/>
          </a:p>
        </p:txBody>
      </p:sp>
    </p:spTree>
    <p:extLst>
      <p:ext uri="{BB962C8B-B14F-4D97-AF65-F5344CB8AC3E}">
        <p14:creationId xmlns:p14="http://schemas.microsoft.com/office/powerpoint/2010/main" val="13615809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err="1" smtClean="0"/>
              <a:t>Heterotálicos</a:t>
            </a:r>
            <a:r>
              <a:rPr lang="es-ES_tradnl" dirty="0" smtClean="0"/>
              <a:t>: los talos son sexualmente </a:t>
            </a:r>
            <a:r>
              <a:rPr lang="es-ES_tradnl" dirty="0" err="1" smtClean="0"/>
              <a:t>autoestériles</a:t>
            </a:r>
            <a:r>
              <a:rPr lang="es-ES_tradnl" dirty="0" smtClean="0"/>
              <a:t>, requieren otro talo de tipo diferente, pueden ser de dos tipos:</a:t>
            </a:r>
          </a:p>
          <a:p>
            <a:r>
              <a:rPr lang="es-ES_tradnl" dirty="0" smtClean="0"/>
              <a:t>Bipolares (</a:t>
            </a:r>
            <a:r>
              <a:rPr lang="es-ES_tradnl" dirty="0" err="1" smtClean="0"/>
              <a:t>unifactoriales</a:t>
            </a:r>
            <a:r>
              <a:rPr lang="es-ES_tradnl" dirty="0" smtClean="0"/>
              <a:t>): los talos pueden ser de dos tipos según la compatibilidad, factores o genes A1 y A2.</a:t>
            </a:r>
          </a:p>
          <a:p>
            <a:r>
              <a:rPr lang="es-ES_tradnl" dirty="0" err="1" smtClean="0"/>
              <a:t>Tetrapolares</a:t>
            </a:r>
            <a:r>
              <a:rPr lang="es-ES_tradnl" dirty="0" smtClean="0"/>
              <a:t> (</a:t>
            </a:r>
            <a:r>
              <a:rPr lang="es-ES_tradnl" dirty="0" err="1" smtClean="0"/>
              <a:t>bifactoriales</a:t>
            </a:r>
            <a:r>
              <a:rPr lang="es-ES_tradnl" dirty="0" smtClean="0"/>
              <a:t>): hay 4 tipos de talo (individuos), la compatibilidad se regula por dos pares de factores A1A2 y B1B2 en 2 </a:t>
            </a:r>
            <a:r>
              <a:rPr lang="es-ES_tradnl" dirty="0" err="1" smtClean="0"/>
              <a:t>cromosas</a:t>
            </a:r>
            <a:r>
              <a:rPr lang="es-ES_tradnl" dirty="0" smtClean="0"/>
              <a:t> distintos, sólo es posible el cigoto A1A2B1B2.</a:t>
            </a:r>
            <a:endParaRPr lang="es-ES" dirty="0"/>
          </a:p>
        </p:txBody>
      </p:sp>
    </p:spTree>
    <p:extLst>
      <p:ext uri="{BB962C8B-B14F-4D97-AF65-F5344CB8AC3E}">
        <p14:creationId xmlns:p14="http://schemas.microsoft.com/office/powerpoint/2010/main" val="26491707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b="1" kern="1200" dirty="0" err="1" smtClean="0">
                <a:solidFill>
                  <a:schemeClr val="tx1"/>
                </a:solidFill>
                <a:latin typeface="+mn-lt"/>
                <a:ea typeface="ＭＳ Ｐゴシック" charset="-128"/>
                <a:cs typeface="ＭＳ Ｐゴシック" charset="-128"/>
              </a:rPr>
              <a:t>Heterotálicos</a:t>
            </a:r>
            <a:r>
              <a:rPr lang="es-ES_tradnl" sz="1200" b="1" kern="1200" dirty="0" smtClean="0">
                <a:solidFill>
                  <a:schemeClr val="tx1"/>
                </a:solidFill>
                <a:latin typeface="+mn-lt"/>
                <a:ea typeface="ＭＳ Ｐゴシック" charset="-128"/>
                <a:cs typeface="ＭＳ Ｐゴシック" charset="-128"/>
              </a:rPr>
              <a:t> bipolares</a:t>
            </a:r>
            <a:r>
              <a:rPr lang="es-ES_tradnl" sz="1200" b="0" kern="1200" dirty="0" smtClean="0">
                <a:solidFill>
                  <a:schemeClr val="tx1"/>
                </a:solidFill>
                <a:latin typeface="+mn-lt"/>
                <a:ea typeface="ＭＳ Ｐゴシック" charset="-128"/>
                <a:cs typeface="ＭＳ Ｐゴシック" charset="-128"/>
              </a:rPr>
              <a:t> (</a:t>
            </a:r>
            <a:r>
              <a:rPr lang="es-ES_tradnl" sz="1200" b="0" kern="1200" dirty="0" err="1" smtClean="0">
                <a:solidFill>
                  <a:schemeClr val="tx1"/>
                </a:solidFill>
                <a:latin typeface="+mn-lt"/>
                <a:ea typeface="ＭＳ Ｐゴシック" charset="-128"/>
                <a:cs typeface="ＭＳ Ｐゴシック" charset="-128"/>
              </a:rPr>
              <a:t>unifactoriales</a:t>
            </a:r>
            <a:r>
              <a:rPr lang="es-ES_tradnl" sz="1200" b="0" kern="1200" dirty="0" smtClean="0">
                <a:solidFill>
                  <a:schemeClr val="tx1"/>
                </a:solidFill>
                <a:latin typeface="+mn-lt"/>
                <a:ea typeface="ＭＳ Ｐゴシック" charset="-128"/>
                <a:cs typeface="ＭＳ Ｐゴシック" charset="-128"/>
              </a:rPr>
              <a:t>), los talos pueden ser de dos tipos según la compatibilidad, genes A1 y A2.</a:t>
            </a:r>
            <a:endParaRPr lang="es-ES" dirty="0"/>
          </a:p>
        </p:txBody>
      </p:sp>
    </p:spTree>
    <p:extLst>
      <p:ext uri="{BB962C8B-B14F-4D97-AF65-F5344CB8AC3E}">
        <p14:creationId xmlns:p14="http://schemas.microsoft.com/office/powerpoint/2010/main" val="40296701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b="1" kern="1200" dirty="0" err="1" smtClean="0">
                <a:solidFill>
                  <a:schemeClr val="tx1"/>
                </a:solidFill>
                <a:latin typeface="+mn-lt"/>
                <a:ea typeface="ＭＳ Ｐゴシック" charset="-128"/>
                <a:cs typeface="ＭＳ Ｐゴシック" charset="-128"/>
              </a:rPr>
              <a:t>Tetrapolares</a:t>
            </a:r>
            <a:r>
              <a:rPr lang="es-ES_tradnl" sz="1200" b="0" kern="1200" dirty="0" smtClean="0">
                <a:solidFill>
                  <a:schemeClr val="tx1"/>
                </a:solidFill>
                <a:latin typeface="+mn-lt"/>
                <a:ea typeface="ＭＳ Ｐゴシック" charset="-128"/>
                <a:cs typeface="ＭＳ Ｐゴシック" charset="-128"/>
              </a:rPr>
              <a:t> (</a:t>
            </a:r>
            <a:r>
              <a:rPr lang="es-ES_tradnl" sz="1200" b="0" kern="1200" dirty="0" err="1" smtClean="0">
                <a:solidFill>
                  <a:schemeClr val="tx1"/>
                </a:solidFill>
                <a:latin typeface="+mn-lt"/>
                <a:ea typeface="ＭＳ Ｐゴシック" charset="-128"/>
                <a:cs typeface="ＭＳ Ｐゴシック" charset="-128"/>
              </a:rPr>
              <a:t>bifactoriales</a:t>
            </a:r>
            <a:r>
              <a:rPr lang="es-ES_tradnl" sz="1200" b="0" kern="1200" dirty="0" smtClean="0">
                <a:solidFill>
                  <a:schemeClr val="tx1"/>
                </a:solidFill>
                <a:latin typeface="+mn-lt"/>
                <a:ea typeface="ＭＳ Ｐゴシック" charset="-128"/>
                <a:cs typeface="ＭＳ Ｐゴシック" charset="-128"/>
              </a:rPr>
              <a:t>): hay 4 tipos de talo (individuos), la compatibilidad se regula por dos pares de factores A1A2 y B1B2 en 2 </a:t>
            </a:r>
            <a:r>
              <a:rPr lang="es-ES_tradnl" sz="1200" b="0" kern="1200" dirty="0" err="1" smtClean="0">
                <a:solidFill>
                  <a:schemeClr val="tx1"/>
                </a:solidFill>
                <a:latin typeface="+mn-lt"/>
                <a:ea typeface="ＭＳ Ｐゴシック" charset="-128"/>
                <a:cs typeface="ＭＳ Ｐゴシック" charset="-128"/>
              </a:rPr>
              <a:t>cromosas</a:t>
            </a:r>
            <a:r>
              <a:rPr lang="es-ES_tradnl" sz="1200" b="0" kern="1200" dirty="0" smtClean="0">
                <a:solidFill>
                  <a:schemeClr val="tx1"/>
                </a:solidFill>
                <a:latin typeface="+mn-lt"/>
                <a:ea typeface="ＭＳ Ｐゴシック" charset="-128"/>
                <a:cs typeface="ＭＳ Ｐゴシック" charset="-128"/>
              </a:rPr>
              <a:t> distintos, sólo es posible el cigoto A1A2B1B2.</a:t>
            </a:r>
            <a:endParaRPr lang="es-ES" dirty="0"/>
          </a:p>
        </p:txBody>
      </p:sp>
    </p:spTree>
    <p:extLst>
      <p:ext uri="{BB962C8B-B14F-4D97-AF65-F5344CB8AC3E}">
        <p14:creationId xmlns:p14="http://schemas.microsoft.com/office/powerpoint/2010/main" val="1095101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34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las modalidades de titulación. En esta diapositiva se muestra el contenido de la presentación. </a:t>
            </a:r>
            <a:r>
              <a:rPr lang="es-ES" dirty="0" smtClean="0">
                <a:latin typeface="Calibri" charset="0"/>
              </a:rPr>
              <a:t> </a:t>
            </a:r>
            <a:endParaRPr lang="es-ES" dirty="0">
              <a:latin typeface="Calibri" charset="0"/>
            </a:endParaRPr>
          </a:p>
        </p:txBody>
      </p:sp>
    </p:spTree>
    <p:extLst>
      <p:ext uri="{BB962C8B-B14F-4D97-AF65-F5344CB8AC3E}">
        <p14:creationId xmlns:p14="http://schemas.microsoft.com/office/powerpoint/2010/main" val="24465736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En hongos, una fíbula, también llamada conexión —o unión— en fíbula, en abrazadera o </a:t>
            </a:r>
            <a:r>
              <a:rPr lang="es-ES_tradnl" dirty="0" err="1" smtClean="0"/>
              <a:t>clamp</a:t>
            </a:r>
            <a:r>
              <a:rPr lang="es-ES_tradnl" dirty="0" smtClean="0"/>
              <a:t> (del inglés, </a:t>
            </a:r>
            <a:r>
              <a:rPr lang="es-ES_tradnl" dirty="0" err="1" smtClean="0"/>
              <a:t>clamp</a:t>
            </a:r>
            <a:r>
              <a:rPr lang="es-ES_tradnl" dirty="0" smtClean="0"/>
              <a:t> </a:t>
            </a:r>
            <a:r>
              <a:rPr lang="es-ES_tradnl" dirty="0" err="1" smtClean="0"/>
              <a:t>connection</a:t>
            </a:r>
            <a:r>
              <a:rPr lang="es-ES_tradnl" dirty="0" smtClean="0"/>
              <a:t>), es un estructura que se encuentra en muchas especies de basidiomicetos y que se produce entre dos células </a:t>
            </a:r>
            <a:r>
              <a:rPr lang="es-ES_tradnl" dirty="0" err="1" smtClean="0"/>
              <a:t>binucleadas</a:t>
            </a:r>
            <a:r>
              <a:rPr lang="es-ES_tradnl" dirty="0" smtClean="0"/>
              <a:t> adyacentes de una misma hifa.1 2 Contribuyen a que durante la mitosis de una célula con dos núcleos (A y B), las copias de ambos núcleos (A' y B') se mantengan en la nueva célula.</a:t>
            </a:r>
            <a:endParaRPr lang="es-ES" dirty="0"/>
          </a:p>
        </p:txBody>
      </p:sp>
    </p:spTree>
    <p:extLst>
      <p:ext uri="{BB962C8B-B14F-4D97-AF65-F5344CB8AC3E}">
        <p14:creationId xmlns:p14="http://schemas.microsoft.com/office/powerpoint/2010/main" val="6210879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El ciclo </a:t>
            </a:r>
            <a:r>
              <a:rPr lang="es-ES_tradnl" dirty="0" err="1" smtClean="0"/>
              <a:t>parasexual</a:t>
            </a:r>
            <a:r>
              <a:rPr lang="es-ES_tradnl" dirty="0" smtClean="0"/>
              <a:t> o </a:t>
            </a:r>
            <a:r>
              <a:rPr lang="es-ES_tradnl" dirty="0" err="1" smtClean="0"/>
              <a:t>parasexualidad</a:t>
            </a:r>
            <a:r>
              <a:rPr lang="es-ES_tradnl" dirty="0" smtClean="0"/>
              <a:t> es un ciclo que implica cambios en el número cromosómico, pero que difiere en lugar y tiempo del ciclo sexual; tiene lugar en los hongos cuyo ciclo normal está suprimido o aparentemente ausente. Cuando es </a:t>
            </a:r>
            <a:r>
              <a:rPr lang="es-ES_tradnl" dirty="0" err="1" smtClean="0"/>
              <a:t>homocariótico</a:t>
            </a:r>
            <a:r>
              <a:rPr lang="es-ES_tradnl" dirty="0" smtClean="0"/>
              <a:t> los núcleos presentes en una hifa son del mismo tipo genético. Para el caso </a:t>
            </a:r>
            <a:r>
              <a:rPr lang="es-ES_tradnl" dirty="0" err="1" smtClean="0"/>
              <a:t>heterocariótico</a:t>
            </a:r>
            <a:r>
              <a:rPr lang="es-ES_tradnl" dirty="0" smtClean="0"/>
              <a:t> dos o más núcleos son genéticamente distintos. En la </a:t>
            </a:r>
            <a:r>
              <a:rPr lang="es-ES_tradnl" dirty="0" err="1" smtClean="0"/>
              <a:t>heterocariosis</a:t>
            </a:r>
            <a:r>
              <a:rPr lang="es-ES_tradnl" dirty="0" smtClean="0"/>
              <a:t> se produce la fusión de micelios genéticamente distintos, el par formado sufre mitosis o puede suceder en la mutación de un micelio.</a:t>
            </a:r>
          </a:p>
          <a:p>
            <a:endParaRPr lang="es-ES_tradnl" dirty="0" smtClean="0"/>
          </a:p>
          <a:p>
            <a:r>
              <a:rPr lang="es-ES_tradnl" dirty="0" smtClean="0"/>
              <a:t>La </a:t>
            </a:r>
            <a:r>
              <a:rPr lang="es-ES_tradnl" dirty="0" err="1" smtClean="0"/>
              <a:t>parasexualidad</a:t>
            </a:r>
            <a:r>
              <a:rPr lang="es-ES_tradnl" dirty="0" smtClean="0"/>
              <a:t> consiste en los siguientes procesos: </a:t>
            </a:r>
            <a:r>
              <a:rPr lang="es-ES_tradnl" dirty="0" err="1" smtClean="0"/>
              <a:t>heterocariosis</a:t>
            </a:r>
            <a:r>
              <a:rPr lang="es-ES_tradnl" dirty="0" smtClean="0"/>
              <a:t>, cariogamia, recombinación, segregación mediante entrecruzamiento mitótico y </a:t>
            </a:r>
            <a:r>
              <a:rPr lang="es-ES_tradnl" dirty="0" err="1" smtClean="0"/>
              <a:t>haploidización</a:t>
            </a:r>
            <a:r>
              <a:rPr lang="es-ES_tradnl" dirty="0" smtClean="0"/>
              <a:t>. Los procesos </a:t>
            </a:r>
            <a:r>
              <a:rPr lang="es-ES_tradnl" dirty="0" err="1" smtClean="0"/>
              <a:t>parasexuales</a:t>
            </a:r>
            <a:r>
              <a:rPr lang="es-ES_tradnl" dirty="0" smtClean="0"/>
              <a:t> se asemejan a la reproducción sexual, pero estos pueden tener lugar cuando el micelio está en desarrollo, mientras que la fase sexual (sí la hay) depende de las condiciones nutritivas y del hábitat.</a:t>
            </a:r>
            <a:endParaRPr lang="es-ES" dirty="0"/>
          </a:p>
        </p:txBody>
      </p:sp>
    </p:spTree>
    <p:extLst>
      <p:ext uri="{BB962C8B-B14F-4D97-AF65-F5344CB8AC3E}">
        <p14:creationId xmlns:p14="http://schemas.microsoft.com/office/powerpoint/2010/main" val="2890431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92500" lnSpcReduction="10000"/>
          </a:bodyPr>
          <a:lstStyle/>
          <a:p>
            <a:r>
              <a:rPr lang="es-ES_tradnl" dirty="0" err="1" smtClean="0"/>
              <a:t>Parasexualidad</a:t>
            </a:r>
            <a:r>
              <a:rPr lang="es-ES_tradnl" dirty="0" smtClean="0"/>
              <a:t> </a:t>
            </a:r>
          </a:p>
          <a:p>
            <a:r>
              <a:rPr lang="es-ES_tradnl" dirty="0" smtClean="0"/>
              <a:t>Fenómeno por el que se obtienen nuevas combinaciones genéticas sin los procesos sexuales habituales.</a:t>
            </a:r>
          </a:p>
          <a:p>
            <a:endParaRPr lang="es-ES_tradnl" dirty="0" smtClean="0"/>
          </a:p>
          <a:p>
            <a:r>
              <a:rPr lang="es-ES_tradnl" dirty="0" err="1" smtClean="0"/>
              <a:t>Plasmogamia</a:t>
            </a:r>
            <a:r>
              <a:rPr lang="es-ES_tradnl" dirty="0" smtClean="0"/>
              <a:t>, cariogamia y </a:t>
            </a:r>
            <a:r>
              <a:rPr lang="es-ES_tradnl" dirty="0" err="1" smtClean="0"/>
              <a:t>haploidización</a:t>
            </a:r>
            <a:r>
              <a:rPr lang="es-ES_tradnl" dirty="0" smtClean="0"/>
              <a:t> ocurren pero no en momentos determinados.</a:t>
            </a:r>
          </a:p>
          <a:p>
            <a:r>
              <a:rPr lang="es-ES_tradnl" dirty="0" err="1" smtClean="0"/>
              <a:t>Heterocariosis</a:t>
            </a:r>
            <a:r>
              <a:rPr lang="es-ES_tradnl" dirty="0" smtClean="0"/>
              <a:t> que aparece como fenómeno común.</a:t>
            </a:r>
          </a:p>
          <a:p>
            <a:r>
              <a:rPr lang="es-ES_tradnl" dirty="0" smtClean="0"/>
              <a:t>Fases en el ciclo </a:t>
            </a:r>
            <a:r>
              <a:rPr lang="es-ES_tradnl" dirty="0" err="1" smtClean="0"/>
              <a:t>parasexual</a:t>
            </a:r>
            <a:r>
              <a:rPr lang="es-ES_tradnl" dirty="0" smtClean="0"/>
              <a:t>:</a:t>
            </a:r>
          </a:p>
          <a:p>
            <a:r>
              <a:rPr lang="es-ES_tradnl" dirty="0" smtClean="0"/>
              <a:t>Aproximación de hifas </a:t>
            </a:r>
            <a:r>
              <a:rPr lang="es-ES_tradnl" dirty="0" err="1" smtClean="0"/>
              <a:t>homocarióticas</a:t>
            </a:r>
            <a:r>
              <a:rPr lang="es-ES_tradnl" dirty="0" smtClean="0"/>
              <a:t> compatibles.</a:t>
            </a:r>
          </a:p>
          <a:p>
            <a:r>
              <a:rPr lang="es-ES_tradnl" dirty="0" smtClean="0"/>
              <a:t>Formación de un micelio </a:t>
            </a:r>
            <a:r>
              <a:rPr lang="es-ES_tradnl" dirty="0" err="1" smtClean="0"/>
              <a:t>heterocariótico</a:t>
            </a:r>
            <a:endParaRPr lang="es-ES_tradnl" dirty="0" smtClean="0"/>
          </a:p>
          <a:p>
            <a:r>
              <a:rPr lang="es-ES_tradnl" dirty="0" smtClean="0"/>
              <a:t>Por </a:t>
            </a:r>
            <a:r>
              <a:rPr lang="es-ES_tradnl" dirty="0" err="1" smtClean="0"/>
              <a:t>somatogamia</a:t>
            </a:r>
            <a:r>
              <a:rPr lang="es-ES_tradnl" dirty="0" smtClean="0"/>
              <a:t>: anastomosis de hifas compatibles.</a:t>
            </a:r>
          </a:p>
          <a:p>
            <a:r>
              <a:rPr lang="es-ES_tradnl" dirty="0" smtClean="0"/>
              <a:t>Por mutación de núcleos (si hubiera fusión de núcleos iguales no habría combinación nueva)</a:t>
            </a:r>
          </a:p>
          <a:p>
            <a:r>
              <a:rPr lang="es-ES_tradnl" dirty="0" smtClean="0"/>
              <a:t>Fusión entre núcleos (cariogamia) haploides y diploides (5 tipos de núcleos):</a:t>
            </a:r>
          </a:p>
          <a:p>
            <a:r>
              <a:rPr lang="es-ES_tradnl" dirty="0" smtClean="0"/>
              <a:t>h1, h2, h1h1(d11), h1h2(d12), h2h2(d22)</a:t>
            </a:r>
          </a:p>
          <a:p>
            <a:r>
              <a:rPr lang="es-ES_tradnl" dirty="0" smtClean="0"/>
              <a:t>Entrecruzamiento mitótico ocasional durante la fase de multiplicación de los núcleos diploides.</a:t>
            </a:r>
          </a:p>
          <a:p>
            <a:r>
              <a:rPr lang="es-ES_tradnl" dirty="0" smtClean="0"/>
              <a:t>Originan nuevas combinaciones, con una proporción baja.</a:t>
            </a:r>
          </a:p>
          <a:p>
            <a:r>
              <a:rPr lang="es-ES_tradnl" dirty="0" smtClean="0"/>
              <a:t>Independización de cepas diploides:</a:t>
            </a:r>
          </a:p>
          <a:p>
            <a:r>
              <a:rPr lang="es-ES_tradnl" dirty="0" smtClean="0"/>
              <a:t>Mediante incorporación a conidios, micelios diploides.</a:t>
            </a:r>
          </a:p>
          <a:p>
            <a:r>
              <a:rPr lang="es-ES_tradnl" dirty="0" err="1" smtClean="0"/>
              <a:t>Haploidización</a:t>
            </a:r>
            <a:r>
              <a:rPr lang="es-ES_tradnl" dirty="0" smtClean="0"/>
              <a:t> de algunos núcleos diploides e incorporación a conidios, y su independización.</a:t>
            </a:r>
          </a:p>
          <a:p>
            <a:r>
              <a:rPr lang="es-ES_tradnl" dirty="0" smtClean="0"/>
              <a:t>Resultado, nuevas colonias haploides </a:t>
            </a:r>
            <a:r>
              <a:rPr lang="es-ES_tradnl" dirty="0" err="1" smtClean="0"/>
              <a:t>geneticamente</a:t>
            </a:r>
            <a:r>
              <a:rPr lang="es-ES_tradnl" dirty="0" smtClean="0"/>
              <a:t> diferentes.</a:t>
            </a:r>
            <a:endParaRPr lang="es-ES" dirty="0"/>
          </a:p>
        </p:txBody>
      </p:sp>
    </p:spTree>
    <p:extLst>
      <p:ext uri="{BB962C8B-B14F-4D97-AF65-F5344CB8AC3E}">
        <p14:creationId xmlns:p14="http://schemas.microsoft.com/office/powerpoint/2010/main" val="29672305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ＭＳ Ｐゴシック" charset="-128"/>
                <a:cs typeface="ＭＳ Ｐゴシック" charset="-128"/>
              </a:rPr>
              <a:t>Fases en el ciclo </a:t>
            </a:r>
            <a:r>
              <a:rPr lang="es-ES_tradnl" sz="1200" kern="1200" dirty="0" err="1" smtClean="0">
                <a:solidFill>
                  <a:schemeClr val="tx1"/>
                </a:solidFill>
                <a:latin typeface="+mn-lt"/>
                <a:ea typeface="ＭＳ Ｐゴシック" charset="-128"/>
                <a:cs typeface="ＭＳ Ｐゴシック" charset="-128"/>
              </a:rPr>
              <a:t>parasexual</a:t>
            </a:r>
            <a:r>
              <a:rPr lang="es-ES_tradnl" sz="1200" kern="1200" dirty="0" smtClean="0">
                <a:solidFill>
                  <a:schemeClr val="tx1"/>
                </a:solidFill>
                <a:latin typeface="+mn-lt"/>
                <a:ea typeface="ＭＳ Ｐゴシック" charset="-128"/>
                <a:cs typeface="ＭＳ Ｐゴシック" charset="-128"/>
              </a:rPr>
              <a:t>:</a:t>
            </a:r>
          </a:p>
          <a:p>
            <a:r>
              <a:rPr lang="es-ES_tradnl" sz="1200" kern="1200" dirty="0" smtClean="0">
                <a:solidFill>
                  <a:schemeClr val="tx1"/>
                </a:solidFill>
                <a:latin typeface="+mn-lt"/>
                <a:ea typeface="ＭＳ Ｐゴシック" charset="-128"/>
                <a:cs typeface="ＭＳ Ｐゴシック" charset="-128"/>
              </a:rPr>
              <a:t>Aproximación de hifas </a:t>
            </a:r>
            <a:r>
              <a:rPr lang="es-ES_tradnl" sz="1200" kern="1200" dirty="0" err="1" smtClean="0">
                <a:solidFill>
                  <a:schemeClr val="tx1"/>
                </a:solidFill>
                <a:latin typeface="+mn-lt"/>
                <a:ea typeface="ＭＳ Ｐゴシック" charset="-128"/>
                <a:cs typeface="ＭＳ Ｐゴシック" charset="-128"/>
              </a:rPr>
              <a:t>homocarióticas</a:t>
            </a:r>
            <a:r>
              <a:rPr lang="es-ES_tradnl" sz="1200" kern="1200" dirty="0" smtClean="0">
                <a:solidFill>
                  <a:schemeClr val="tx1"/>
                </a:solidFill>
                <a:latin typeface="+mn-lt"/>
                <a:ea typeface="ＭＳ Ｐゴシック" charset="-128"/>
                <a:cs typeface="ＭＳ Ｐゴシック" charset="-128"/>
              </a:rPr>
              <a:t> compatibles.</a:t>
            </a:r>
          </a:p>
          <a:p>
            <a:r>
              <a:rPr lang="es-ES_tradnl" sz="1200" kern="1200" dirty="0" smtClean="0">
                <a:solidFill>
                  <a:schemeClr val="tx1"/>
                </a:solidFill>
                <a:latin typeface="+mn-lt"/>
                <a:ea typeface="ＭＳ Ｐゴシック" charset="-128"/>
                <a:cs typeface="ＭＳ Ｐゴシック" charset="-128"/>
              </a:rPr>
              <a:t>Formación de un micelio </a:t>
            </a:r>
            <a:r>
              <a:rPr lang="es-ES_tradnl" sz="1200" kern="1200" dirty="0" err="1" smtClean="0">
                <a:solidFill>
                  <a:schemeClr val="tx1"/>
                </a:solidFill>
                <a:latin typeface="+mn-lt"/>
                <a:ea typeface="ＭＳ Ｐゴシック" charset="-128"/>
                <a:cs typeface="ＭＳ Ｐゴシック" charset="-128"/>
              </a:rPr>
              <a:t>heterocariótico</a:t>
            </a:r>
            <a:endParaRPr lang="es-ES_tradnl" sz="1200" kern="1200" dirty="0" smtClean="0">
              <a:solidFill>
                <a:schemeClr val="tx1"/>
              </a:solidFill>
              <a:latin typeface="+mn-lt"/>
              <a:ea typeface="ＭＳ Ｐゴシック" charset="-128"/>
              <a:cs typeface="ＭＳ Ｐゴシック" charset="-128"/>
            </a:endParaRPr>
          </a:p>
          <a:p>
            <a:r>
              <a:rPr lang="es-ES_tradnl" sz="1200" kern="1200" dirty="0" smtClean="0">
                <a:solidFill>
                  <a:schemeClr val="tx1"/>
                </a:solidFill>
                <a:latin typeface="+mn-lt"/>
                <a:ea typeface="ＭＳ Ｐゴシック" charset="-128"/>
                <a:cs typeface="ＭＳ Ｐゴシック" charset="-128"/>
              </a:rPr>
              <a:t>Por </a:t>
            </a:r>
            <a:r>
              <a:rPr lang="es-ES_tradnl" sz="1200" kern="1200" dirty="0" smtClean="0">
                <a:solidFill>
                  <a:schemeClr val="tx1"/>
                </a:solidFill>
                <a:latin typeface="+mn-lt"/>
                <a:ea typeface="ＭＳ Ｐゴシック" charset="-128"/>
                <a:cs typeface="ＭＳ Ｐゴシック" charset="-128"/>
                <a:hlinkClick r:id="rId3"/>
              </a:rPr>
              <a:t>somatogamia: anastomosis de hifas compatibles.</a:t>
            </a:r>
          </a:p>
          <a:p>
            <a:r>
              <a:rPr lang="es-ES_tradnl" sz="1200" kern="1200" dirty="0" smtClean="0">
                <a:solidFill>
                  <a:schemeClr val="tx1"/>
                </a:solidFill>
                <a:latin typeface="+mn-lt"/>
                <a:ea typeface="ＭＳ Ｐゴシック" charset="-128"/>
                <a:cs typeface="ＭＳ Ｐゴシック" charset="-128"/>
              </a:rPr>
              <a:t>Por mutación de núcleos (si hubiera fusión de núcleos iguales no habría combinación nueva)</a:t>
            </a:r>
          </a:p>
          <a:p>
            <a:r>
              <a:rPr lang="es-ES_tradnl" sz="1200" kern="1200" dirty="0" smtClean="0">
                <a:solidFill>
                  <a:schemeClr val="tx1"/>
                </a:solidFill>
                <a:latin typeface="+mn-lt"/>
                <a:ea typeface="ＭＳ Ｐゴシック" charset="-128"/>
                <a:cs typeface="ＭＳ Ｐゴシック" charset="-128"/>
              </a:rPr>
              <a:t>Fusión entre núcleos (cariogamia) haploides y diploides (5 tipos de núcleos):</a:t>
            </a:r>
          </a:p>
          <a:p>
            <a:r>
              <a:rPr lang="es-ES" sz="1200" kern="1200" dirty="0" smtClean="0">
                <a:solidFill>
                  <a:schemeClr val="tx1"/>
                </a:solidFill>
                <a:latin typeface="+mn-lt"/>
                <a:ea typeface="ＭＳ Ｐゴシック" charset="-128"/>
                <a:cs typeface="ＭＳ Ｐゴシック" charset="-128"/>
              </a:rPr>
              <a:t>h1, h2, h1h1(d11), h1h2(d12), h2h2(d22)</a:t>
            </a:r>
          </a:p>
          <a:p>
            <a:r>
              <a:rPr lang="es-ES_tradnl" sz="1200" kern="1200" dirty="0" smtClean="0">
                <a:solidFill>
                  <a:schemeClr val="tx1"/>
                </a:solidFill>
                <a:latin typeface="+mn-lt"/>
                <a:ea typeface="ＭＳ Ｐゴシック" charset="-128"/>
                <a:cs typeface="ＭＳ Ｐゴシック" charset="-128"/>
              </a:rPr>
              <a:t>Entrecruzamiento mitótico ocasional durante la fase de multiplicación de los núcleos diploides.</a:t>
            </a:r>
          </a:p>
          <a:p>
            <a:r>
              <a:rPr lang="es-ES_tradnl" sz="1200" kern="1200" dirty="0" smtClean="0">
                <a:solidFill>
                  <a:schemeClr val="tx1"/>
                </a:solidFill>
                <a:latin typeface="+mn-lt"/>
                <a:ea typeface="ＭＳ Ｐゴシック" charset="-128"/>
                <a:cs typeface="ＭＳ Ｐゴシック" charset="-128"/>
              </a:rPr>
              <a:t>Originan nuevas combinaciones, con una proporción baja.</a:t>
            </a:r>
          </a:p>
          <a:p>
            <a:r>
              <a:rPr lang="es-ES_tradnl" sz="1200" kern="1200" dirty="0" smtClean="0">
                <a:solidFill>
                  <a:schemeClr val="tx1"/>
                </a:solidFill>
                <a:latin typeface="+mn-lt"/>
                <a:ea typeface="ＭＳ Ｐゴシック" charset="-128"/>
                <a:cs typeface="ＭＳ Ｐゴシック" charset="-128"/>
              </a:rPr>
              <a:t>Independización de cepas diploides:</a:t>
            </a:r>
          </a:p>
          <a:p>
            <a:r>
              <a:rPr lang="es-ES_tradnl" sz="1200" kern="1200" dirty="0" smtClean="0">
                <a:solidFill>
                  <a:schemeClr val="tx1"/>
                </a:solidFill>
                <a:latin typeface="+mn-lt"/>
                <a:ea typeface="ＭＳ Ｐゴシック" charset="-128"/>
                <a:cs typeface="ＭＳ Ｐゴシック" charset="-128"/>
              </a:rPr>
              <a:t>Mediante incorporación a conidios, micelios diploides.</a:t>
            </a:r>
          </a:p>
          <a:p>
            <a:r>
              <a:rPr lang="es-ES_tradnl" sz="1200" kern="1200" dirty="0" err="1" smtClean="0">
                <a:solidFill>
                  <a:schemeClr val="tx1"/>
                </a:solidFill>
                <a:latin typeface="+mn-lt"/>
                <a:ea typeface="ＭＳ Ｐゴシック" charset="-128"/>
                <a:cs typeface="ＭＳ Ｐゴシック" charset="-128"/>
              </a:rPr>
              <a:t>Haploidización</a:t>
            </a:r>
            <a:r>
              <a:rPr lang="es-ES_tradnl" sz="1200" kern="1200" dirty="0" smtClean="0">
                <a:solidFill>
                  <a:schemeClr val="tx1"/>
                </a:solidFill>
                <a:latin typeface="+mn-lt"/>
                <a:ea typeface="ＭＳ Ｐゴシック" charset="-128"/>
                <a:cs typeface="ＭＳ Ｐゴシック" charset="-128"/>
              </a:rPr>
              <a:t> de algunos núcleos diploides e incorporación a conidios, y su independización.</a:t>
            </a:r>
          </a:p>
          <a:p>
            <a:r>
              <a:rPr lang="es-ES_tradnl" sz="1200" kern="1200" dirty="0" smtClean="0">
                <a:solidFill>
                  <a:schemeClr val="tx1"/>
                </a:solidFill>
                <a:latin typeface="+mn-lt"/>
                <a:ea typeface="ＭＳ Ｐゴシック" charset="-128"/>
                <a:cs typeface="ＭＳ Ｐゴシック" charset="-128"/>
              </a:rPr>
              <a:t>Resultado, nuevas colonias haploides </a:t>
            </a:r>
            <a:r>
              <a:rPr lang="es-ES_tradnl" sz="1200" kern="1200" dirty="0" err="1" smtClean="0">
                <a:solidFill>
                  <a:schemeClr val="tx1"/>
                </a:solidFill>
                <a:latin typeface="+mn-lt"/>
                <a:ea typeface="ＭＳ Ｐゴシック" charset="-128"/>
                <a:cs typeface="ＭＳ Ｐゴシック" charset="-128"/>
              </a:rPr>
              <a:t>geneticamente</a:t>
            </a:r>
            <a:r>
              <a:rPr lang="es-ES_tradnl" sz="1200" kern="1200" dirty="0" smtClean="0">
                <a:solidFill>
                  <a:schemeClr val="tx1"/>
                </a:solidFill>
                <a:latin typeface="+mn-lt"/>
                <a:ea typeface="ＭＳ Ｐゴシック" charset="-128"/>
                <a:cs typeface="ＭＳ Ｐゴシック" charset="-128"/>
              </a:rPr>
              <a:t> diferentes.</a:t>
            </a:r>
            <a:endParaRPr lang="es-ES" dirty="0"/>
          </a:p>
        </p:txBody>
      </p:sp>
    </p:spTree>
    <p:extLst>
      <p:ext uri="{BB962C8B-B14F-4D97-AF65-F5344CB8AC3E}">
        <p14:creationId xmlns:p14="http://schemas.microsoft.com/office/powerpoint/2010/main" val="3465455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Referencias consultadas</a:t>
            </a:r>
            <a:endParaRPr lang="es-ES" dirty="0"/>
          </a:p>
        </p:txBody>
      </p:sp>
    </p:spTree>
    <p:extLst>
      <p:ext uri="{BB962C8B-B14F-4D97-AF65-F5344CB8AC3E}">
        <p14:creationId xmlns:p14="http://schemas.microsoft.com/office/powerpoint/2010/main" val="2088021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70000" lnSpcReduction="20000"/>
          </a:bodyPr>
          <a:lstStyle/>
          <a:p>
            <a:r>
              <a:rPr lang="es-ES_tradnl" sz="1200" kern="1200" dirty="0" smtClean="0">
                <a:solidFill>
                  <a:schemeClr val="tx1"/>
                </a:solidFill>
                <a:latin typeface="+mn-lt"/>
                <a:ea typeface="ＭＳ Ｐゴシック" charset="-128"/>
                <a:cs typeface="ＭＳ Ｐゴシック" charset="-128"/>
              </a:rPr>
              <a:t>Los</a:t>
            </a:r>
            <a:r>
              <a:rPr lang="es-ES_tradnl" sz="1200" kern="1200" baseline="0" dirty="0" smtClean="0">
                <a:solidFill>
                  <a:schemeClr val="tx1"/>
                </a:solidFill>
                <a:latin typeface="+mn-lt"/>
                <a:ea typeface="ＭＳ Ｐゴシック" charset="-128"/>
                <a:cs typeface="ＭＳ Ｐゴシック" charset="-128"/>
              </a:rPr>
              <a:t> Ascomicetos a</a:t>
            </a:r>
            <a:r>
              <a:rPr lang="es-ES_tradnl" sz="1200" kern="1200" dirty="0" smtClean="0">
                <a:solidFill>
                  <a:schemeClr val="tx1"/>
                </a:solidFill>
                <a:latin typeface="+mn-lt"/>
                <a:ea typeface="ＭＳ Ｐゴシック" charset="-128"/>
                <a:cs typeface="ＭＳ Ｐゴシック" charset="-128"/>
              </a:rPr>
              <a:t>grupan unas 30.000 especies conocidas aunque se supone que quedan muchas más por describir. Viven en una gran variedad de hábitats, que abarcan desde los suelos, excrementos, jugos vegetales, hasta los ambientes húmedos en aguas marinas y aguas dulces. Comportándose como saprófitos o como patógenos y mutualistas con plantas y animales.</a:t>
            </a:r>
          </a:p>
          <a:p>
            <a:r>
              <a:rPr lang="es-ES_tradnl" sz="1200" kern="1200" dirty="0" smtClean="0">
                <a:solidFill>
                  <a:schemeClr val="tx1"/>
                </a:solidFill>
                <a:latin typeface="+mn-lt"/>
                <a:ea typeface="ＭＳ Ｐゴシック" charset="-128"/>
                <a:cs typeface="ＭＳ Ｐゴシック" charset="-128"/>
              </a:rPr>
              <a:t>Su principal característica diferencial es que, como consecuencia de la reproducción sexual, producen esporas encerradas en un saco denominado asco. Cada asco comúnmente contiene 8 esporas (Ascosporas) que son liberadas mediante un mecanismo más o menos explosivo.</a:t>
            </a:r>
          </a:p>
          <a:p>
            <a:r>
              <a:rPr lang="es-ES_tradnl" sz="1200" kern="1200" dirty="0" smtClean="0">
                <a:solidFill>
                  <a:schemeClr val="tx1"/>
                </a:solidFill>
                <a:latin typeface="+mn-lt"/>
                <a:ea typeface="ＭＳ Ｐゴシック" charset="-128"/>
                <a:cs typeface="ＭＳ Ｐゴシック" charset="-128"/>
              </a:rPr>
              <a:t>La estructura vegetativa típica está constituida por filamentos (hifas) segmentados aunque cada uno de los segmentos puede contener varios núcleos; solo excepcionalmente son unicelulares (levaduras). Las paredes celulares contienen quitina y otros muchos compuestos entre los que pueden encontrarse algunos enzimas, por tanto la pared celular de estos organismos no es una estructura inerte sino que participa activamente en la nutrición.</a:t>
            </a:r>
          </a:p>
          <a:p>
            <a:r>
              <a:rPr lang="es-ES_tradnl" sz="1200" kern="1200" dirty="0" smtClean="0">
                <a:solidFill>
                  <a:schemeClr val="tx1"/>
                </a:solidFill>
                <a:latin typeface="+mn-lt"/>
                <a:ea typeface="ＭＳ Ｐゴシック" charset="-128"/>
                <a:cs typeface="ＭＳ Ｐゴシック" charset="-128"/>
              </a:rPr>
              <a:t>En las hifas tabicadas los compartimentos celulares están separados por un septo perforado que permite la continuidad citoplasmática entre las células adyacentes. El poro es tan amplio que posibilita el paso de mitocondrias o núcleos entre las células. Como en cada célula puede haber más de un núcleo el micelio no siempre es genéticamente idéntico, los caminos por los que pueden adquirirse núcleos distintos son la mutación, o la fusión de células procedentes de micelios distintos.</a:t>
            </a:r>
          </a:p>
          <a:p>
            <a:endParaRPr lang="es-ES_tradnl" sz="1200" kern="1200" dirty="0" smtClean="0">
              <a:solidFill>
                <a:schemeClr val="tx1"/>
              </a:solidFill>
              <a:latin typeface="+mn-lt"/>
              <a:ea typeface="ＭＳ Ｐゴシック" charset="-128"/>
              <a:cs typeface="ＭＳ Ｐゴシック" charset="-128"/>
            </a:endParaRPr>
          </a:p>
          <a:p>
            <a:r>
              <a:rPr lang="es-ES_tradnl" sz="1200" kern="1200" dirty="0" smtClean="0">
                <a:solidFill>
                  <a:schemeClr val="tx1"/>
                </a:solidFill>
                <a:latin typeface="+mn-lt"/>
                <a:ea typeface="ＭＳ Ｐゴシック" charset="-128"/>
                <a:cs typeface="ＭＳ Ｐゴシック" charset="-128"/>
              </a:rPr>
              <a:t>os basidiomicetos constituyen el grupo más derivado de los hongos. Comprenden unas 16000 especies distribuidas en más de 1000 géneros. Casi todas las especies son parásitas, saprófitas o </a:t>
            </a:r>
            <a:r>
              <a:rPr lang="es-ES_tradnl" sz="1200" kern="1200" dirty="0" err="1" smtClean="0">
                <a:solidFill>
                  <a:schemeClr val="tx1"/>
                </a:solidFill>
                <a:latin typeface="+mn-lt"/>
                <a:ea typeface="ＭＳ Ｐゴシック" charset="-128"/>
                <a:cs typeface="ＭＳ Ｐゴシック" charset="-128"/>
              </a:rPr>
              <a:t>micorrizógenas</a:t>
            </a:r>
            <a:r>
              <a:rPr lang="es-ES_tradnl" sz="1200" kern="1200" dirty="0" smtClean="0">
                <a:solidFill>
                  <a:schemeClr val="tx1"/>
                </a:solidFill>
                <a:latin typeface="+mn-lt"/>
                <a:ea typeface="ＭＳ Ｐゴシック" charset="-128"/>
                <a:cs typeface="ＭＳ Ｐゴシック" charset="-128"/>
              </a:rPr>
              <a:t>; la mayoría prefieren los medios terrestres y desarrollan un micelio filamentoso.</a:t>
            </a:r>
          </a:p>
          <a:p>
            <a:r>
              <a:rPr lang="es-ES_tradnl" sz="1200" kern="1200" dirty="0" smtClean="0">
                <a:solidFill>
                  <a:schemeClr val="tx1"/>
                </a:solidFill>
                <a:latin typeface="+mn-lt"/>
                <a:ea typeface="ＭＳ Ｐゴシック" charset="-128"/>
                <a:cs typeface="ＭＳ Ｐゴシック" charset="-128"/>
              </a:rPr>
              <a:t>Las principales características diferenciales de los basidiomicetes respecto a los Ascomicetes (el grupo de hongos más próximo a ellos) son:</a:t>
            </a:r>
          </a:p>
          <a:p>
            <a:pPr marL="0" indent="0">
              <a:buFontTx/>
              <a:buNone/>
            </a:pPr>
            <a:r>
              <a:rPr lang="es-ES_tradnl" sz="1200" kern="1200" dirty="0" smtClean="0">
                <a:solidFill>
                  <a:schemeClr val="tx1"/>
                </a:solidFill>
                <a:latin typeface="+mn-lt"/>
                <a:ea typeface="ＭＳ Ｐゴシック" charset="-128"/>
                <a:cs typeface="ＭＳ Ｐゴシック" charset="-128"/>
              </a:rPr>
              <a:t>La existencia de una larga fase de micelio </a:t>
            </a:r>
            <a:r>
              <a:rPr lang="es-ES_tradnl" sz="1200" kern="1200" dirty="0" err="1" smtClean="0">
                <a:solidFill>
                  <a:schemeClr val="tx1"/>
                </a:solidFill>
                <a:latin typeface="+mn-lt"/>
                <a:ea typeface="ＭＳ Ｐゴシック" charset="-128"/>
                <a:cs typeface="ＭＳ Ｐゴシック" charset="-128"/>
              </a:rPr>
              <a:t>dicariótico</a:t>
            </a:r>
            <a:r>
              <a:rPr lang="es-ES_tradnl" sz="1200" kern="1200" dirty="0" smtClean="0">
                <a:solidFill>
                  <a:schemeClr val="tx1"/>
                </a:solidFill>
                <a:latin typeface="+mn-lt"/>
                <a:ea typeface="ＭＳ Ｐゴシック" charset="-128"/>
                <a:cs typeface="ＭＳ Ｐゴシック" charset="-128"/>
              </a:rPr>
              <a:t> vegetativo; en los basidiomicetos el micelio </a:t>
            </a:r>
            <a:r>
              <a:rPr lang="es-ES_tradnl" sz="1200" kern="1200" dirty="0" err="1" smtClean="0">
                <a:solidFill>
                  <a:schemeClr val="tx1"/>
                </a:solidFill>
                <a:latin typeface="+mn-lt"/>
                <a:ea typeface="ＭＳ Ｐゴシック" charset="-128"/>
                <a:cs typeface="ＭＳ Ｐゴシック" charset="-128"/>
              </a:rPr>
              <a:t>monocariótico</a:t>
            </a:r>
            <a:r>
              <a:rPr lang="es-ES_tradnl" sz="1200" kern="1200" dirty="0" smtClean="0">
                <a:solidFill>
                  <a:schemeClr val="tx1"/>
                </a:solidFill>
                <a:latin typeface="+mn-lt"/>
                <a:ea typeface="ＭＳ Ｐゴシック" charset="-128"/>
                <a:cs typeface="ＭＳ Ｐゴシック" charset="-128"/>
              </a:rPr>
              <a:t> es relativamente poco duradero y aunque puede produce algún tipo de esporas asexuales, en la mayoría de los casos se une mediante una </a:t>
            </a:r>
            <a:r>
              <a:rPr lang="es-ES_tradnl" sz="1200" kern="1200" dirty="0" err="1" smtClean="0">
                <a:solidFill>
                  <a:schemeClr val="tx1"/>
                </a:solidFill>
                <a:latin typeface="+mn-lt"/>
                <a:ea typeface="ＭＳ Ｐゴシック" charset="-128"/>
                <a:cs typeface="ＭＳ Ｐゴシック" charset="-128"/>
              </a:rPr>
              <a:t>somatogamia</a:t>
            </a:r>
            <a:r>
              <a:rPr lang="es-ES_tradnl" sz="1200" kern="1200" dirty="0" smtClean="0">
                <a:solidFill>
                  <a:schemeClr val="tx1"/>
                </a:solidFill>
                <a:latin typeface="+mn-lt"/>
                <a:ea typeface="ＭＳ Ｐゴシック" charset="-128"/>
                <a:cs typeface="ＭＳ Ｐゴシック" charset="-128"/>
              </a:rPr>
              <a:t> con otro micelio compatible para formar un micelio </a:t>
            </a:r>
            <a:r>
              <a:rPr lang="es-ES_tradnl" sz="1200" kern="1200" dirty="0" err="1" smtClean="0">
                <a:solidFill>
                  <a:schemeClr val="tx1"/>
                </a:solidFill>
                <a:latin typeface="+mn-lt"/>
                <a:ea typeface="ＭＳ Ｐゴシック" charset="-128"/>
                <a:cs typeface="ＭＳ Ｐゴシック" charset="-128"/>
              </a:rPr>
              <a:t>dicariótico</a:t>
            </a:r>
            <a:r>
              <a:rPr lang="es-ES_tradnl" sz="1200" kern="1200" dirty="0" smtClean="0">
                <a:solidFill>
                  <a:schemeClr val="tx1"/>
                </a:solidFill>
                <a:latin typeface="+mn-lt"/>
                <a:ea typeface="ＭＳ Ｐゴシック" charset="-128"/>
                <a:cs typeface="ＭＳ Ｐゴシック" charset="-128"/>
              </a:rPr>
              <a:t>. Este solo puede crecer mediante la división de la célula apical; en ella los dos núcleos se dividen sincrónicamente mediante un complicado proceso que evita el intercambio de cromosomas entre ellos; como consecuencia las hifas </a:t>
            </a:r>
            <a:r>
              <a:rPr lang="es-ES_tradnl" sz="1200" kern="1200" dirty="0" err="1" smtClean="0">
                <a:solidFill>
                  <a:schemeClr val="tx1"/>
                </a:solidFill>
                <a:latin typeface="+mn-lt"/>
                <a:ea typeface="ＭＳ Ｐゴシック" charset="-128"/>
                <a:cs typeface="ＭＳ Ｐゴシック" charset="-128"/>
              </a:rPr>
              <a:t>dicarióticas</a:t>
            </a:r>
            <a:r>
              <a:rPr lang="es-ES_tradnl" sz="1200" kern="1200" dirty="0" smtClean="0">
                <a:solidFill>
                  <a:schemeClr val="tx1"/>
                </a:solidFill>
                <a:latin typeface="+mn-lt"/>
                <a:ea typeface="ＭＳ Ｐゴシック" charset="-128"/>
                <a:cs typeface="ＭＳ Ｐゴシック" charset="-128"/>
              </a:rPr>
              <a:t> suelen tener una conexión entre células adyacentes característica que produce una especie de engrosamiento denominado fíbula que permite reconocer fácilmente el micelio de los basidiomicetos.</a:t>
            </a:r>
          </a:p>
          <a:p>
            <a:pPr marL="0" indent="0">
              <a:buFontTx/>
              <a:buNone/>
            </a:pPr>
            <a:r>
              <a:rPr lang="es-ES_tradnl" sz="1200" kern="1200" dirty="0" smtClean="0">
                <a:solidFill>
                  <a:schemeClr val="tx1"/>
                </a:solidFill>
                <a:latin typeface="+mn-lt"/>
                <a:ea typeface="ＭＳ Ｐゴシック" charset="-128"/>
                <a:cs typeface="ＭＳ Ｐゴシック" charset="-128"/>
              </a:rPr>
              <a:t>Otra peculiaridad de la mayoría de los grupos de basidiomicetos es la existencia de una perforación de estructura compleja en los tabiques de separación de las células; esta estructura que se caracteriza por la presencia de un engrosamiento en forma de tonel en torno al poro, se conoce como dolí poro, acompañando al engrosamiento a cada lado de la pared, unos sacos derivados del retículo </a:t>
            </a:r>
            <a:r>
              <a:rPr lang="es-ES_tradnl" sz="1200" kern="1200" dirty="0" err="1" smtClean="0">
                <a:solidFill>
                  <a:schemeClr val="tx1"/>
                </a:solidFill>
                <a:latin typeface="+mn-lt"/>
                <a:ea typeface="ＭＳ Ｐゴシック" charset="-128"/>
                <a:cs typeface="ＭＳ Ｐゴシック" charset="-128"/>
              </a:rPr>
              <a:t>endoplasmático</a:t>
            </a:r>
            <a:r>
              <a:rPr lang="es-ES_tradnl" sz="1200" kern="1200" dirty="0" smtClean="0">
                <a:solidFill>
                  <a:schemeClr val="tx1"/>
                </a:solidFill>
                <a:latin typeface="+mn-lt"/>
                <a:ea typeface="ＭＳ Ｐゴシック" charset="-128"/>
                <a:cs typeface="ＭＳ Ｐゴシック" charset="-128"/>
              </a:rPr>
              <a:t> que se denominan </a:t>
            </a:r>
            <a:r>
              <a:rPr lang="es-ES_tradnl" sz="1200" kern="1200" dirty="0" err="1" smtClean="0">
                <a:solidFill>
                  <a:schemeClr val="tx1"/>
                </a:solidFill>
                <a:latin typeface="+mn-lt"/>
                <a:ea typeface="ＭＳ Ｐゴシック" charset="-128"/>
                <a:cs typeface="ＭＳ Ｐゴシック" charset="-128"/>
              </a:rPr>
              <a:t>parentosomas</a:t>
            </a:r>
            <a:r>
              <a:rPr lang="es-ES_tradnl" sz="1200" kern="1200" dirty="0" smtClean="0">
                <a:solidFill>
                  <a:schemeClr val="tx1"/>
                </a:solidFill>
                <a:latin typeface="+mn-lt"/>
                <a:ea typeface="ＭＳ Ｐゴシック" charset="-128"/>
                <a:cs typeface="ＭＳ Ｐゴシック" charset="-128"/>
              </a:rPr>
              <a:t>.</a:t>
            </a:r>
          </a:p>
          <a:p>
            <a:endParaRPr lang="es-ES" dirty="0"/>
          </a:p>
        </p:txBody>
      </p:sp>
    </p:spTree>
    <p:extLst>
      <p:ext uri="{BB962C8B-B14F-4D97-AF65-F5344CB8AC3E}">
        <p14:creationId xmlns:p14="http://schemas.microsoft.com/office/powerpoint/2010/main" val="1794008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Dentro </a:t>
            </a:r>
            <a:r>
              <a:rPr lang="es-ES" baseline="0" dirty="0" smtClean="0"/>
              <a:t>del Reino </a:t>
            </a:r>
            <a:r>
              <a:rPr lang="es-ES" baseline="0" dirty="0" err="1" smtClean="0"/>
              <a:t>Fungi</a:t>
            </a:r>
            <a:r>
              <a:rPr lang="es-ES" baseline="0" dirty="0" smtClean="0"/>
              <a:t>, se encuentran los Basidiomicetos y Ascomicetos que son los hongos con potencial de cultivo. </a:t>
            </a:r>
            <a:endParaRPr lang="es-ES" dirty="0"/>
          </a:p>
        </p:txBody>
      </p:sp>
    </p:spTree>
    <p:extLst>
      <p:ext uri="{BB962C8B-B14F-4D97-AF65-F5344CB8AC3E}">
        <p14:creationId xmlns:p14="http://schemas.microsoft.com/office/powerpoint/2010/main" val="823247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dirty="0" smtClean="0">
                <a:solidFill>
                  <a:srgbClr val="663300"/>
                </a:solidFill>
                <a:latin typeface="Tahoma" charset="0"/>
              </a:rPr>
              <a:t>El Reino FUNGI incluye a: </a:t>
            </a:r>
            <a:r>
              <a:rPr lang="es-ES" sz="1200" b="1" dirty="0" err="1" smtClean="0">
                <a:solidFill>
                  <a:srgbClr val="663300"/>
                </a:solidFill>
                <a:latin typeface="Tahoma" charset="0"/>
              </a:rPr>
              <a:t>Chytridiomycota</a:t>
            </a:r>
            <a:r>
              <a:rPr lang="es-ES" sz="1200" b="1" dirty="0" smtClean="0">
                <a:solidFill>
                  <a:srgbClr val="663300"/>
                </a:solidFill>
                <a:latin typeface="Tahoma" charset="0"/>
              </a:rPr>
              <a:t>, </a:t>
            </a:r>
            <a:r>
              <a:rPr lang="es-ES" sz="1200" b="1" dirty="0" err="1" smtClean="0">
                <a:solidFill>
                  <a:srgbClr val="663300"/>
                </a:solidFill>
                <a:latin typeface="Tahoma" charset="0"/>
              </a:rPr>
              <a:t>Zigomycota</a:t>
            </a:r>
            <a:r>
              <a:rPr lang="es-ES" sz="1200" dirty="0" smtClean="0">
                <a:solidFill>
                  <a:srgbClr val="663300"/>
                </a:solidFill>
                <a:latin typeface="Tahoma" charset="0"/>
              </a:rPr>
              <a:t>, </a:t>
            </a:r>
            <a:r>
              <a:rPr lang="es-ES" sz="1200" b="1" dirty="0" err="1" smtClean="0">
                <a:solidFill>
                  <a:srgbClr val="663300"/>
                </a:solidFill>
                <a:latin typeface="Tahoma" charset="0"/>
              </a:rPr>
              <a:t>Ascomycota</a:t>
            </a:r>
            <a:r>
              <a:rPr lang="es-ES" sz="1200" dirty="0" smtClean="0">
                <a:solidFill>
                  <a:srgbClr val="663300"/>
                </a:solidFill>
                <a:latin typeface="Tahoma" charset="0"/>
              </a:rPr>
              <a:t> y </a:t>
            </a:r>
            <a:r>
              <a:rPr lang="es-ES" sz="1200" b="1" dirty="0" err="1" smtClean="0">
                <a:solidFill>
                  <a:srgbClr val="663300"/>
                </a:solidFill>
                <a:latin typeface="Tahoma" charset="0"/>
              </a:rPr>
              <a:t>Basidiomycota</a:t>
            </a:r>
            <a:r>
              <a:rPr lang="es-ES" sz="1200" b="0" dirty="0" smtClean="0">
                <a:solidFill>
                  <a:srgbClr val="663300"/>
                </a:solidFill>
                <a:latin typeface="Tahoma" charset="0"/>
              </a:rPr>
              <a:t>,</a:t>
            </a:r>
            <a:r>
              <a:rPr lang="es-ES" sz="1200" b="0" baseline="0" dirty="0" smtClean="0">
                <a:solidFill>
                  <a:srgbClr val="663300"/>
                </a:solidFill>
                <a:latin typeface="Tahoma" charset="0"/>
              </a:rPr>
              <a:t> los hongos comestibles se ubican en estos dos últimos grupos. </a:t>
            </a:r>
            <a:r>
              <a:rPr lang="es-MX" dirty="0" smtClean="0"/>
              <a:t>De acuerdo con el Diccionario de Hongos (</a:t>
            </a:r>
            <a:r>
              <a:rPr lang="es-MX" dirty="0" err="1" smtClean="0"/>
              <a:t>Hawksworth</a:t>
            </a:r>
            <a:r>
              <a:rPr lang="es-MX" dirty="0" smtClean="0"/>
              <a:t> et al, 1995), este reino tiene aproximadamente 103 órdenes, 484 familias, 4.979 géneros y unas 80.000 especies descritas. Se divide en cuatro grupos o filos: </a:t>
            </a:r>
            <a:r>
              <a:rPr lang="es-MX" dirty="0" err="1" smtClean="0"/>
              <a:t>Ascomycota</a:t>
            </a:r>
            <a:r>
              <a:rPr lang="es-MX" dirty="0" smtClean="0"/>
              <a:t>, </a:t>
            </a:r>
            <a:r>
              <a:rPr lang="es-MX" dirty="0" err="1" smtClean="0"/>
              <a:t>Basidiomycota</a:t>
            </a:r>
            <a:r>
              <a:rPr lang="es-MX" dirty="0" smtClean="0"/>
              <a:t>, </a:t>
            </a:r>
            <a:r>
              <a:rPr lang="es-MX" dirty="0" err="1" smtClean="0"/>
              <a:t>Chytridiomycota</a:t>
            </a:r>
            <a:r>
              <a:rPr lang="es-MX" dirty="0" smtClean="0"/>
              <a:t> y </a:t>
            </a:r>
            <a:r>
              <a:rPr lang="es-MX" dirty="0" err="1" smtClean="0"/>
              <a:t>Zygomycota</a:t>
            </a:r>
            <a:r>
              <a:rPr lang="es-MX" dirty="0" smtClean="0"/>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s-MX" sz="1200" dirty="0" smtClean="0">
              <a:solidFill>
                <a:srgbClr val="663300"/>
              </a:solidFill>
              <a:latin typeface="Tahoma"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dirty="0" err="1" smtClean="0">
                <a:solidFill>
                  <a:srgbClr val="663300"/>
                </a:solidFill>
                <a:latin typeface="Tahoma" charset="0"/>
              </a:rPr>
              <a:t>Hibbet</a:t>
            </a:r>
            <a:r>
              <a:rPr lang="es-ES" sz="1200" baseline="0" dirty="0" smtClean="0">
                <a:solidFill>
                  <a:srgbClr val="663300"/>
                </a:solidFill>
                <a:latin typeface="Tahoma" charset="0"/>
              </a:rPr>
              <a:t> </a:t>
            </a:r>
            <a:r>
              <a:rPr lang="es-ES" sz="1200" i="1" baseline="0" dirty="0" smtClean="0">
                <a:solidFill>
                  <a:srgbClr val="663300"/>
                </a:solidFill>
                <a:latin typeface="Tahoma" charset="0"/>
              </a:rPr>
              <a:t>et al., </a:t>
            </a:r>
            <a:r>
              <a:rPr lang="es-ES" sz="1200" baseline="0" dirty="0" smtClean="0">
                <a:solidFill>
                  <a:srgbClr val="663300"/>
                </a:solidFill>
                <a:latin typeface="Tahoma" charset="0"/>
              </a:rPr>
              <a:t>2007, por su parte </a:t>
            </a:r>
            <a:r>
              <a:rPr lang="es-MX" sz="1200" baseline="0" dirty="0" smtClean="0">
                <a:solidFill>
                  <a:srgbClr val="663300"/>
                </a:solidFill>
                <a:latin typeface="Tahoma" charset="0"/>
              </a:rPr>
              <a:t>propone una clasificación filogenética integral del reino </a:t>
            </a:r>
            <a:r>
              <a:rPr lang="es-MX" sz="1200" baseline="0" dirty="0" err="1" smtClean="0">
                <a:solidFill>
                  <a:srgbClr val="663300"/>
                </a:solidFill>
                <a:latin typeface="Tahoma" charset="0"/>
              </a:rPr>
              <a:t>Fungi</a:t>
            </a:r>
            <a:r>
              <a:rPr lang="es-MX" sz="1200" baseline="0" dirty="0" smtClean="0">
                <a:solidFill>
                  <a:srgbClr val="663300"/>
                </a:solidFill>
                <a:latin typeface="Tahoma" charset="0"/>
              </a:rPr>
              <a:t>, con referencia a los análisis filogenéticos moleculares recientes, y con la participación de diversos miembros</a:t>
            </a:r>
          </a:p>
          <a:p>
            <a:pPr marL="0" marR="0" indent="0" algn="l" defTabSz="914400" rtl="0" eaLnBrk="0" fontAlgn="base" latinLnBrk="0" hangingPunct="0">
              <a:lnSpc>
                <a:spcPct val="100000"/>
              </a:lnSpc>
              <a:spcBef>
                <a:spcPct val="30000"/>
              </a:spcBef>
              <a:spcAft>
                <a:spcPct val="0"/>
              </a:spcAft>
              <a:buClrTx/>
              <a:buSzTx/>
              <a:buFontTx/>
              <a:buNone/>
              <a:tabLst/>
              <a:defRPr/>
            </a:pPr>
            <a:r>
              <a:rPr lang="es-MX" sz="1200" baseline="0" dirty="0" smtClean="0">
                <a:solidFill>
                  <a:srgbClr val="663300"/>
                </a:solidFill>
                <a:latin typeface="Tahoma" charset="0"/>
              </a:rPr>
              <a:t>de la comunidad taxonómica hongos. La clasificación incluye 195 taxones, hasta el nivel de orden, de los cuales 16 se describen o validados aquí: El </a:t>
            </a:r>
            <a:r>
              <a:rPr lang="es-MX" sz="1200" baseline="0" dirty="0" err="1" smtClean="0">
                <a:solidFill>
                  <a:srgbClr val="663300"/>
                </a:solidFill>
                <a:latin typeface="Tahoma" charset="0"/>
              </a:rPr>
              <a:t>clado</a:t>
            </a:r>
            <a:r>
              <a:rPr lang="es-MX" sz="1200" baseline="0" dirty="0" smtClean="0">
                <a:solidFill>
                  <a:srgbClr val="663300"/>
                </a:solidFill>
                <a:latin typeface="Tahoma" charset="0"/>
              </a:rPr>
              <a:t> que contiene a los </a:t>
            </a:r>
            <a:r>
              <a:rPr lang="es-MX" sz="1200" baseline="0" dirty="0" err="1" smtClean="0">
                <a:solidFill>
                  <a:srgbClr val="663300"/>
                </a:solidFill>
                <a:latin typeface="Tahoma" charset="0"/>
              </a:rPr>
              <a:t>Ascomycota</a:t>
            </a:r>
            <a:r>
              <a:rPr lang="es-MX" sz="1200" baseline="0" dirty="0" smtClean="0">
                <a:solidFill>
                  <a:srgbClr val="663300"/>
                </a:solidFill>
                <a:latin typeface="Tahoma" charset="0"/>
              </a:rPr>
              <a:t> y </a:t>
            </a:r>
            <a:r>
              <a:rPr lang="es-MX" sz="1200" baseline="0" dirty="0" err="1" smtClean="0">
                <a:solidFill>
                  <a:srgbClr val="663300"/>
                </a:solidFill>
                <a:latin typeface="Tahoma" charset="0"/>
              </a:rPr>
              <a:t>Basidiomycota</a:t>
            </a:r>
            <a:r>
              <a:rPr lang="es-MX" sz="1200" baseline="0" dirty="0" smtClean="0">
                <a:solidFill>
                  <a:srgbClr val="663300"/>
                </a:solidFill>
                <a:latin typeface="Tahoma" charset="0"/>
              </a:rPr>
              <a:t> se clasifica como subreino </a:t>
            </a:r>
            <a:r>
              <a:rPr lang="es-MX" sz="1200" baseline="0" dirty="0" err="1" smtClean="0">
                <a:solidFill>
                  <a:srgbClr val="663300"/>
                </a:solidFill>
                <a:latin typeface="Tahoma" charset="0"/>
              </a:rPr>
              <a:t>Dikarya</a:t>
            </a:r>
            <a:r>
              <a:rPr lang="es-MX" sz="1200" baseline="0" dirty="0" smtClean="0">
                <a:solidFill>
                  <a:srgbClr val="663300"/>
                </a:solidFill>
                <a:latin typeface="Tahoma" charset="0"/>
              </a:rPr>
              <a:t>, reflejando la </a:t>
            </a:r>
            <a:r>
              <a:rPr lang="es-MX" sz="1200" baseline="0" dirty="0" err="1" smtClean="0">
                <a:solidFill>
                  <a:srgbClr val="663300"/>
                </a:solidFill>
                <a:latin typeface="Tahoma" charset="0"/>
              </a:rPr>
              <a:t>sinapomorfía</a:t>
            </a:r>
            <a:r>
              <a:rPr lang="es-MX" sz="1200" baseline="0" dirty="0" smtClean="0">
                <a:solidFill>
                  <a:srgbClr val="663300"/>
                </a:solidFill>
                <a:latin typeface="Tahoma" charset="0"/>
              </a:rPr>
              <a:t> putativa de hifas </a:t>
            </a:r>
            <a:r>
              <a:rPr lang="es-MX" sz="1200" baseline="0" dirty="0" err="1" smtClean="0">
                <a:solidFill>
                  <a:srgbClr val="663300"/>
                </a:solidFill>
                <a:latin typeface="Tahoma" charset="0"/>
              </a:rPr>
              <a:t>dicarióticas</a:t>
            </a:r>
            <a:r>
              <a:rPr lang="es-MX" sz="1200" baseline="0" dirty="0" smtClean="0">
                <a:solidFill>
                  <a:srgbClr val="663300"/>
                </a:solidFill>
                <a:latin typeface="Tahoma" charset="0"/>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s-MX" sz="1200" baseline="0" dirty="0" smtClean="0">
                <a:solidFill>
                  <a:srgbClr val="663300"/>
                </a:solidFill>
                <a:latin typeface="Tahoma" charset="0"/>
              </a:rPr>
              <a:t>Los cambios más dramáticos en la clasificación relativa a las obras anteriores se refieren a los grupos que tradicionalmente han sido incluidos en el </a:t>
            </a:r>
            <a:r>
              <a:rPr lang="es-MX" sz="1200" baseline="0" dirty="0" err="1" smtClean="0">
                <a:solidFill>
                  <a:srgbClr val="663300"/>
                </a:solidFill>
                <a:latin typeface="Tahoma" charset="0"/>
              </a:rPr>
              <a:t>Chytridiomycota</a:t>
            </a:r>
            <a:r>
              <a:rPr lang="es-MX" sz="1200" baseline="0" dirty="0" smtClean="0">
                <a:solidFill>
                  <a:srgbClr val="663300"/>
                </a:solidFill>
                <a:latin typeface="Tahoma" charset="0"/>
              </a:rPr>
              <a:t> y </a:t>
            </a:r>
            <a:r>
              <a:rPr lang="es-MX" sz="1200" baseline="0" dirty="0" err="1" smtClean="0">
                <a:solidFill>
                  <a:srgbClr val="663300"/>
                </a:solidFill>
                <a:latin typeface="Tahoma" charset="0"/>
              </a:rPr>
              <a:t>Zygomycota</a:t>
            </a:r>
            <a:r>
              <a:rPr lang="es-MX" sz="1200" baseline="0" dirty="0" smtClean="0">
                <a:solidFill>
                  <a:srgbClr val="663300"/>
                </a:solidFill>
                <a:latin typeface="Tahoma" charset="0"/>
              </a:rPr>
              <a:t>. El </a:t>
            </a:r>
            <a:r>
              <a:rPr lang="es-MX" sz="1200" baseline="0" dirty="0" err="1" smtClean="0">
                <a:solidFill>
                  <a:srgbClr val="663300"/>
                </a:solidFill>
                <a:latin typeface="Tahoma" charset="0"/>
              </a:rPr>
              <a:t>Chytridiomycota</a:t>
            </a:r>
            <a:endParaRPr lang="es-MX" sz="1200" baseline="0" dirty="0" smtClean="0">
              <a:solidFill>
                <a:srgbClr val="663300"/>
              </a:solidFill>
              <a:latin typeface="Tahoma"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MX" sz="1200" baseline="0" dirty="0" smtClean="0">
                <a:solidFill>
                  <a:srgbClr val="663300"/>
                </a:solidFill>
                <a:latin typeface="Tahoma" charset="0"/>
              </a:rPr>
              <a:t>se retiene en un sentido restringido, con </a:t>
            </a:r>
            <a:r>
              <a:rPr lang="es-MX" sz="1200" baseline="0" dirty="0" err="1" smtClean="0">
                <a:solidFill>
                  <a:srgbClr val="663300"/>
                </a:solidFill>
                <a:latin typeface="Tahoma" charset="0"/>
              </a:rPr>
              <a:t>blastocladiomycota</a:t>
            </a:r>
            <a:r>
              <a:rPr lang="es-MX" sz="1200" baseline="0" dirty="0" smtClean="0">
                <a:solidFill>
                  <a:srgbClr val="663300"/>
                </a:solidFill>
                <a:latin typeface="Tahoma" charset="0"/>
              </a:rPr>
              <a:t> y </a:t>
            </a:r>
            <a:r>
              <a:rPr lang="es-MX" sz="1200" baseline="0" dirty="0" err="1" smtClean="0">
                <a:solidFill>
                  <a:srgbClr val="663300"/>
                </a:solidFill>
                <a:latin typeface="Tahoma" charset="0"/>
              </a:rPr>
              <a:t>neocallimastigomycota</a:t>
            </a:r>
            <a:r>
              <a:rPr lang="es-MX" sz="1200" baseline="0" dirty="0" smtClean="0">
                <a:solidFill>
                  <a:srgbClr val="663300"/>
                </a:solidFill>
                <a:latin typeface="Tahoma" charset="0"/>
              </a:rPr>
              <a:t> representando filos segregar de Hongos flageladas. </a:t>
            </a:r>
            <a:r>
              <a:rPr lang="es-MX" sz="1200" baseline="0" dirty="0" err="1" smtClean="0">
                <a:solidFill>
                  <a:srgbClr val="663300"/>
                </a:solidFill>
                <a:latin typeface="Tahoma" charset="0"/>
              </a:rPr>
              <a:t>Taxa</a:t>
            </a:r>
            <a:r>
              <a:rPr lang="es-MX" sz="1200" baseline="0" dirty="0" smtClean="0">
                <a:solidFill>
                  <a:srgbClr val="663300"/>
                </a:solidFill>
                <a:latin typeface="Tahoma" charset="0"/>
              </a:rPr>
              <a:t> tradicionalmente coloca en </a:t>
            </a:r>
            <a:r>
              <a:rPr lang="es-MX" sz="1200" baseline="0" dirty="0" err="1" smtClean="0">
                <a:solidFill>
                  <a:srgbClr val="663300"/>
                </a:solidFill>
                <a:latin typeface="Tahoma" charset="0"/>
              </a:rPr>
              <a:t>Zygomycota</a:t>
            </a:r>
            <a:r>
              <a:rPr lang="es-MX" sz="1200" baseline="0" dirty="0" smtClean="0">
                <a:solidFill>
                  <a:srgbClr val="663300"/>
                </a:solidFill>
                <a:latin typeface="Tahoma" charset="0"/>
              </a:rPr>
              <a:t> se distribuyen entre </a:t>
            </a:r>
            <a:r>
              <a:rPr lang="es-MX" sz="1200" baseline="0" dirty="0" err="1" smtClean="0">
                <a:solidFill>
                  <a:srgbClr val="663300"/>
                </a:solidFill>
                <a:latin typeface="Tahoma" charset="0"/>
              </a:rPr>
              <a:t>Glomeromycota</a:t>
            </a:r>
            <a:r>
              <a:rPr lang="es-MX" sz="1200" baseline="0" dirty="0" smtClean="0">
                <a:solidFill>
                  <a:srgbClr val="663300"/>
                </a:solidFill>
                <a:latin typeface="Tahoma" charset="0"/>
              </a:rPr>
              <a:t> y varios </a:t>
            </a:r>
            <a:r>
              <a:rPr lang="es-MX" sz="1200" baseline="0" dirty="0" err="1" smtClean="0">
                <a:solidFill>
                  <a:srgbClr val="663300"/>
                </a:solidFill>
                <a:latin typeface="Tahoma" charset="0"/>
              </a:rPr>
              <a:t>Subphyla</a:t>
            </a:r>
            <a:r>
              <a:rPr lang="es-MX" sz="1200" baseline="0" dirty="0" smtClean="0">
                <a:solidFill>
                  <a:srgbClr val="663300"/>
                </a:solidFill>
                <a:latin typeface="Tahoma" charset="0"/>
              </a:rPr>
              <a:t> inciertos. </a:t>
            </a:r>
            <a:endParaRPr lang="es-MX" dirty="0"/>
          </a:p>
        </p:txBody>
      </p:sp>
    </p:spTree>
    <p:extLst>
      <p:ext uri="{BB962C8B-B14F-4D97-AF65-F5344CB8AC3E}">
        <p14:creationId xmlns:p14="http://schemas.microsoft.com/office/powerpoint/2010/main" val="2250732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fontScale="85000" lnSpcReduction="20000"/>
          </a:bodyPr>
          <a:lstStyle/>
          <a:p>
            <a:r>
              <a:rPr lang="es-ES_tradnl" sz="1200" kern="1200" dirty="0" smtClean="0">
                <a:solidFill>
                  <a:schemeClr val="tx1"/>
                </a:solidFill>
                <a:latin typeface="+mn-lt"/>
                <a:ea typeface="ＭＳ Ｐゴシック" charset="-128"/>
                <a:cs typeface="ＭＳ Ｐゴシック" charset="-128"/>
              </a:rPr>
              <a:t>Después de las últimas modificaciones hechas en el Congreso Internacional de Micología de 1994 (</a:t>
            </a:r>
            <a:r>
              <a:rPr lang="es-MX" dirty="0" smtClean="0"/>
              <a:t>(</a:t>
            </a:r>
            <a:r>
              <a:rPr lang="es-MX" dirty="0" err="1" smtClean="0"/>
              <a:t>Hawksworth</a:t>
            </a:r>
            <a:r>
              <a:rPr lang="es-MX" dirty="0" smtClean="0"/>
              <a:t> et al, 1995)</a:t>
            </a:r>
            <a:r>
              <a:rPr lang="es-MX" baseline="0" dirty="0" smtClean="0"/>
              <a:t> </a:t>
            </a:r>
            <a:r>
              <a:rPr lang="es-ES_tradnl" sz="1200" kern="1200" dirty="0" smtClean="0">
                <a:solidFill>
                  <a:schemeClr val="tx1"/>
                </a:solidFill>
                <a:latin typeface="+mn-lt"/>
                <a:ea typeface="ＭＳ Ｐゴシック" charset="-128"/>
                <a:cs typeface="ＭＳ Ｐゴシック" charset="-128"/>
              </a:rPr>
              <a:t>, donde se han introducido muchos cambios, el Reino queda:</a:t>
            </a:r>
          </a:p>
          <a:p>
            <a:r>
              <a:rPr lang="pt-BR" sz="1200" b="1" kern="1200" dirty="0" smtClean="0">
                <a:solidFill>
                  <a:schemeClr val="tx1"/>
                </a:solidFill>
                <a:latin typeface="+mn-lt"/>
                <a:ea typeface="ＭＳ Ｐゴシック" charset="-128"/>
                <a:cs typeface="ＭＳ Ｐゴシック" charset="-128"/>
              </a:rPr>
              <a:t>REINO FUNGI:</a:t>
            </a:r>
            <a:r>
              <a:rPr lang="pt-BR" sz="1200" b="0" kern="1200" dirty="0" smtClean="0">
                <a:solidFill>
                  <a:schemeClr val="tx1"/>
                </a:solidFill>
                <a:latin typeface="+mn-lt"/>
                <a:ea typeface="ＭＳ Ｐゴシック" charset="-128"/>
                <a:cs typeface="ＭＳ Ｐゴシック" charset="-128"/>
              </a:rPr>
              <a:t> </a:t>
            </a:r>
          </a:p>
          <a:p>
            <a:r>
              <a:rPr lang="sv-SE" sz="1200" b="0" kern="1200" dirty="0" err="1" smtClean="0">
                <a:solidFill>
                  <a:schemeClr val="tx1"/>
                </a:solidFill>
                <a:latin typeface="+mn-lt"/>
                <a:ea typeface="ＭＳ Ｐゴシック" charset="-128"/>
                <a:cs typeface="ＭＳ Ｐゴシック" charset="-128"/>
              </a:rPr>
              <a:t>Phylum</a:t>
            </a:r>
            <a:r>
              <a:rPr lang="sv-SE" sz="1200" b="0" kern="1200" dirty="0" smtClean="0">
                <a:solidFill>
                  <a:schemeClr val="tx1"/>
                </a:solidFill>
                <a:latin typeface="+mn-lt"/>
                <a:ea typeface="ＭＳ Ｐゴシック" charset="-128"/>
                <a:cs typeface="ＭＳ Ｐゴシック" charset="-128"/>
              </a:rPr>
              <a:t> </a:t>
            </a:r>
            <a:r>
              <a:rPr lang="sv-SE" sz="1200" b="0" kern="1200" dirty="0" err="1" smtClean="0">
                <a:solidFill>
                  <a:schemeClr val="tx1"/>
                </a:solidFill>
                <a:latin typeface="+mn-lt"/>
                <a:ea typeface="ＭＳ Ｐゴシック" charset="-128"/>
                <a:cs typeface="ＭＳ Ｐゴシック" charset="-128"/>
              </a:rPr>
              <a:t>Chtridiomycota</a:t>
            </a:r>
            <a:r>
              <a:rPr lang="sv-SE" sz="1200" b="0" kern="1200" dirty="0" smtClean="0">
                <a:solidFill>
                  <a:schemeClr val="tx1"/>
                </a:solidFill>
                <a:latin typeface="+mn-lt"/>
                <a:ea typeface="ＭＳ Ｐゴシック" charset="-128"/>
                <a:cs typeface="ＭＳ Ｐゴシック" charset="-128"/>
              </a:rPr>
              <a:t> </a:t>
            </a:r>
          </a:p>
          <a:p>
            <a:r>
              <a:rPr lang="pl-PL" sz="1200" b="0" kern="1200" dirty="0" err="1" smtClean="0">
                <a:solidFill>
                  <a:schemeClr val="tx1"/>
                </a:solidFill>
                <a:latin typeface="+mn-lt"/>
                <a:ea typeface="ＭＳ Ｐゴシック" charset="-128"/>
                <a:cs typeface="ＭＳ Ｐゴシック" charset="-128"/>
              </a:rPr>
              <a:t>Phylum</a:t>
            </a:r>
            <a:r>
              <a:rPr lang="pl-PL" sz="1200" b="0" kern="1200" dirty="0" smtClean="0">
                <a:solidFill>
                  <a:schemeClr val="tx1"/>
                </a:solidFill>
                <a:latin typeface="+mn-lt"/>
                <a:ea typeface="ＭＳ Ｐゴシック" charset="-128"/>
                <a:cs typeface="ＭＳ Ｐゴシック" charset="-128"/>
              </a:rPr>
              <a:t> </a:t>
            </a:r>
            <a:r>
              <a:rPr lang="pl-PL" sz="1200" b="0" kern="1200" dirty="0" err="1" smtClean="0">
                <a:solidFill>
                  <a:schemeClr val="tx1"/>
                </a:solidFill>
                <a:latin typeface="+mn-lt"/>
                <a:ea typeface="ＭＳ Ｐゴシック" charset="-128"/>
                <a:cs typeface="ＭＳ Ｐゴシック" charset="-128"/>
              </a:rPr>
              <a:t>Zygomycota</a:t>
            </a:r>
            <a:r>
              <a:rPr lang="pl-PL" sz="1200" b="0" kern="1200" dirty="0" smtClean="0">
                <a:solidFill>
                  <a:schemeClr val="tx1"/>
                </a:solidFill>
                <a:latin typeface="+mn-lt"/>
                <a:ea typeface="ＭＳ Ｐゴシック" charset="-128"/>
                <a:cs typeface="ＭＳ Ｐゴシック" charset="-128"/>
              </a:rPr>
              <a:t> </a:t>
            </a:r>
          </a:p>
          <a:p>
            <a:r>
              <a:rPr lang="sv-SE" sz="1200" b="0" kern="1200" dirty="0" err="1" smtClean="0">
                <a:solidFill>
                  <a:schemeClr val="tx1"/>
                </a:solidFill>
                <a:latin typeface="+mn-lt"/>
                <a:ea typeface="ＭＳ Ｐゴシック" charset="-128"/>
                <a:cs typeface="ＭＳ Ｐゴシック" charset="-128"/>
              </a:rPr>
              <a:t>Phylum</a:t>
            </a:r>
            <a:r>
              <a:rPr lang="sv-SE" sz="1200" b="0" kern="1200" dirty="0" smtClean="0">
                <a:solidFill>
                  <a:schemeClr val="tx1"/>
                </a:solidFill>
                <a:latin typeface="+mn-lt"/>
                <a:ea typeface="ＭＳ Ｐゴシック" charset="-128"/>
                <a:cs typeface="ＭＳ Ｐゴシック" charset="-128"/>
              </a:rPr>
              <a:t> </a:t>
            </a:r>
            <a:r>
              <a:rPr lang="sv-SE" sz="1200" b="0" kern="1200" dirty="0" err="1" smtClean="0">
                <a:solidFill>
                  <a:schemeClr val="tx1"/>
                </a:solidFill>
                <a:latin typeface="+mn-lt"/>
                <a:ea typeface="ＭＳ Ｐゴシック" charset="-128"/>
                <a:cs typeface="ＭＳ Ｐゴシック" charset="-128"/>
              </a:rPr>
              <a:t>Ascomycota</a:t>
            </a:r>
            <a:r>
              <a:rPr lang="sv-SE" sz="1200" b="0" kern="1200" dirty="0" smtClean="0">
                <a:solidFill>
                  <a:schemeClr val="tx1"/>
                </a:solidFill>
                <a:latin typeface="+mn-lt"/>
                <a:ea typeface="ＭＳ Ｐゴシック" charset="-128"/>
                <a:cs typeface="ＭＳ Ｐゴシック" charset="-128"/>
              </a:rPr>
              <a:t> </a:t>
            </a:r>
          </a:p>
          <a:p>
            <a:r>
              <a:rPr lang="sv-SE" sz="1200" b="0" kern="1200" dirty="0" err="1" smtClean="0">
                <a:solidFill>
                  <a:schemeClr val="tx1"/>
                </a:solidFill>
                <a:latin typeface="+mn-lt"/>
                <a:ea typeface="ＭＳ Ｐゴシック" charset="-128"/>
                <a:cs typeface="ＭＳ Ｐゴシック" charset="-128"/>
              </a:rPr>
              <a:t>Phylum</a:t>
            </a:r>
            <a:r>
              <a:rPr lang="sv-SE" sz="1200" b="0" kern="1200" dirty="0" smtClean="0">
                <a:solidFill>
                  <a:schemeClr val="tx1"/>
                </a:solidFill>
                <a:latin typeface="+mn-lt"/>
                <a:ea typeface="ＭＳ Ｐゴシック" charset="-128"/>
                <a:cs typeface="ＭＳ Ｐゴシック" charset="-128"/>
              </a:rPr>
              <a:t> </a:t>
            </a:r>
            <a:r>
              <a:rPr lang="sv-SE" sz="1200" b="0" kern="1200" dirty="0" err="1" smtClean="0">
                <a:solidFill>
                  <a:schemeClr val="tx1"/>
                </a:solidFill>
                <a:latin typeface="+mn-lt"/>
                <a:ea typeface="ＭＳ Ｐゴシック" charset="-128"/>
                <a:cs typeface="ＭＳ Ｐゴシック" charset="-128"/>
              </a:rPr>
              <a:t>Basidiomycota</a:t>
            </a:r>
            <a:r>
              <a:rPr lang="sv-SE" sz="1200" b="0" kern="1200" dirty="0" smtClean="0">
                <a:solidFill>
                  <a:schemeClr val="tx1"/>
                </a:solidFill>
                <a:latin typeface="+mn-lt"/>
                <a:ea typeface="ＭＳ Ｐゴシック" charset="-128"/>
                <a:cs typeface="ＭＳ Ｐゴシック" charset="-128"/>
              </a:rPr>
              <a:t> </a:t>
            </a:r>
          </a:p>
          <a:p>
            <a:r>
              <a:rPr lang="es-ES_tradnl" sz="1200" b="0" kern="1200" dirty="0" smtClean="0">
                <a:solidFill>
                  <a:schemeClr val="tx1"/>
                </a:solidFill>
                <a:latin typeface="+mn-lt"/>
                <a:ea typeface="ＭＳ Ｐゴシック" charset="-128"/>
                <a:cs typeface="ＭＳ Ｐゴシック" charset="-128"/>
              </a:rPr>
              <a:t>Los otros ex integrantes del grupo fueron distribuidos en:</a:t>
            </a:r>
          </a:p>
          <a:p>
            <a:r>
              <a:rPr lang="fi-FI" sz="1200" b="0" kern="1200" dirty="0" smtClean="0">
                <a:solidFill>
                  <a:schemeClr val="tx1"/>
                </a:solidFill>
                <a:latin typeface="+mn-lt"/>
                <a:ea typeface="ＭＳ Ｐゴシック" charset="-128"/>
                <a:cs typeface="ＭＳ Ｐゴシック" charset="-128"/>
              </a:rPr>
              <a:t>Reino </a:t>
            </a:r>
            <a:r>
              <a:rPr lang="fi-FI" sz="1200" b="0" kern="1200" dirty="0" err="1" smtClean="0">
                <a:solidFill>
                  <a:schemeClr val="tx1"/>
                </a:solidFill>
                <a:latin typeface="+mn-lt"/>
                <a:ea typeface="ＭＳ Ｐゴシック" charset="-128"/>
                <a:cs typeface="ＭＳ Ｐゴシック" charset="-128"/>
              </a:rPr>
              <a:t>Stramenopila</a:t>
            </a:r>
            <a:r>
              <a:rPr lang="fi-FI" sz="1200" b="0" kern="1200" dirty="0" smtClean="0">
                <a:solidFill>
                  <a:schemeClr val="tx1"/>
                </a:solidFill>
                <a:latin typeface="+mn-lt"/>
                <a:ea typeface="ＭＳ Ｐゴシック" charset="-128"/>
                <a:cs typeface="ＭＳ Ｐゴシック" charset="-128"/>
              </a:rPr>
              <a:t>: </a:t>
            </a:r>
          </a:p>
          <a:p>
            <a:r>
              <a:rPr lang="nl-NL" sz="1200" b="0" kern="1200" dirty="0" err="1" smtClean="0">
                <a:solidFill>
                  <a:schemeClr val="tx1"/>
                </a:solidFill>
                <a:latin typeface="+mn-lt"/>
                <a:ea typeface="ＭＳ Ｐゴシック" charset="-128"/>
                <a:cs typeface="ＭＳ Ｐゴシック" charset="-128"/>
              </a:rPr>
              <a:t>Phylum</a:t>
            </a:r>
            <a:r>
              <a:rPr lang="nl-NL" sz="1200" b="0" kern="1200" dirty="0" smtClean="0">
                <a:solidFill>
                  <a:schemeClr val="tx1"/>
                </a:solidFill>
                <a:latin typeface="+mn-lt"/>
                <a:ea typeface="ＭＳ Ｐゴシック" charset="-128"/>
                <a:cs typeface="ＭＳ Ｐゴシック" charset="-128"/>
              </a:rPr>
              <a:t> </a:t>
            </a:r>
            <a:r>
              <a:rPr lang="nl-NL" sz="1200" b="0" kern="1200" dirty="0" err="1" smtClean="0">
                <a:solidFill>
                  <a:schemeClr val="tx1"/>
                </a:solidFill>
                <a:latin typeface="+mn-lt"/>
                <a:ea typeface="ＭＳ Ｐゴシック" charset="-128"/>
                <a:cs typeface="ＭＳ Ｐゴシック" charset="-128"/>
              </a:rPr>
              <a:t>Oomycota</a:t>
            </a:r>
            <a:endParaRPr lang="nl-NL" sz="1200" b="0" kern="1200" dirty="0" smtClean="0">
              <a:solidFill>
                <a:schemeClr val="tx1"/>
              </a:solidFill>
              <a:latin typeface="+mn-lt"/>
              <a:ea typeface="ＭＳ Ｐゴシック" charset="-128"/>
              <a:cs typeface="ＭＳ Ｐゴシック" charset="-128"/>
            </a:endParaRPr>
          </a:p>
          <a:p>
            <a:r>
              <a:rPr lang="sv-SE" sz="1200" b="0" kern="1200" dirty="0" err="1" smtClean="0">
                <a:solidFill>
                  <a:schemeClr val="tx1"/>
                </a:solidFill>
                <a:latin typeface="+mn-lt"/>
                <a:ea typeface="ＭＳ Ｐゴシック" charset="-128"/>
                <a:cs typeface="ＭＳ Ｐゴシック" charset="-128"/>
              </a:rPr>
              <a:t>Phylum</a:t>
            </a:r>
            <a:r>
              <a:rPr lang="sv-SE" sz="1200" b="0" kern="1200" dirty="0" smtClean="0">
                <a:solidFill>
                  <a:schemeClr val="tx1"/>
                </a:solidFill>
                <a:latin typeface="+mn-lt"/>
                <a:ea typeface="ＭＳ Ｐゴシック" charset="-128"/>
                <a:cs typeface="ＭＳ Ｐゴシック" charset="-128"/>
              </a:rPr>
              <a:t> </a:t>
            </a:r>
            <a:r>
              <a:rPr lang="sv-SE" sz="1200" b="0" kern="1200" dirty="0" err="1" smtClean="0">
                <a:solidFill>
                  <a:schemeClr val="tx1"/>
                </a:solidFill>
                <a:latin typeface="+mn-lt"/>
                <a:ea typeface="ＭＳ Ｐゴシック" charset="-128"/>
                <a:cs typeface="ＭＳ Ｐゴシック" charset="-128"/>
              </a:rPr>
              <a:t>Hyphochytriomycota</a:t>
            </a:r>
            <a:endParaRPr lang="sv-SE" sz="1200" b="0" kern="1200" dirty="0" smtClean="0">
              <a:solidFill>
                <a:schemeClr val="tx1"/>
              </a:solidFill>
              <a:latin typeface="+mn-lt"/>
              <a:ea typeface="ＭＳ Ｐゴシック" charset="-128"/>
              <a:cs typeface="ＭＳ Ｐゴシック" charset="-128"/>
            </a:endParaRPr>
          </a:p>
          <a:p>
            <a:r>
              <a:rPr lang="is-IS" sz="1200" b="0" kern="1200" dirty="0" smtClean="0">
                <a:solidFill>
                  <a:schemeClr val="tx1"/>
                </a:solidFill>
                <a:latin typeface="+mn-lt"/>
                <a:ea typeface="ＭＳ Ｐゴシック" charset="-128"/>
                <a:cs typeface="ＭＳ Ｐゴシック" charset="-128"/>
              </a:rPr>
              <a:t>Phylum Labyrinthulomycota</a:t>
            </a:r>
          </a:p>
          <a:p>
            <a:r>
              <a:rPr lang="pt-BR" sz="1200" b="0" kern="1200" dirty="0" smtClean="0">
                <a:solidFill>
                  <a:schemeClr val="tx1"/>
                </a:solidFill>
                <a:latin typeface="+mn-lt"/>
                <a:ea typeface="ＭＳ Ｐゴシック" charset="-128"/>
                <a:cs typeface="ＭＳ Ｐゴシック" charset="-128"/>
              </a:rPr>
              <a:t>Reino Protistas: </a:t>
            </a:r>
          </a:p>
          <a:p>
            <a:r>
              <a:rPr lang="sk-SK" sz="1200" b="0" kern="1200" dirty="0" smtClean="0">
                <a:solidFill>
                  <a:schemeClr val="tx1"/>
                </a:solidFill>
                <a:latin typeface="+mn-lt"/>
                <a:ea typeface="ＭＳ Ｐゴシック" charset="-128"/>
                <a:cs typeface="ＭＳ Ｐゴシック" charset="-128"/>
              </a:rPr>
              <a:t>Phylum Plasmodiophoromycota</a:t>
            </a:r>
          </a:p>
          <a:p>
            <a:r>
              <a:rPr lang="sk-SK" sz="1200" b="0" kern="1200" dirty="0" smtClean="0">
                <a:solidFill>
                  <a:schemeClr val="tx1"/>
                </a:solidFill>
                <a:latin typeface="+mn-lt"/>
                <a:ea typeface="ＭＳ Ｐゴシック" charset="-128"/>
                <a:cs typeface="ＭＳ Ｐゴシック" charset="-128"/>
              </a:rPr>
              <a:t>Phylum Dictyosteliomycota</a:t>
            </a:r>
          </a:p>
          <a:p>
            <a:r>
              <a:rPr lang="sv-SE" sz="1200" b="0" kern="1200" dirty="0" err="1" smtClean="0">
                <a:solidFill>
                  <a:schemeClr val="tx1"/>
                </a:solidFill>
                <a:latin typeface="+mn-lt"/>
                <a:ea typeface="ＭＳ Ｐゴシック" charset="-128"/>
                <a:cs typeface="ＭＳ Ｐゴシック" charset="-128"/>
              </a:rPr>
              <a:t>Phylum</a:t>
            </a:r>
            <a:r>
              <a:rPr lang="sv-SE" sz="1200" b="0" kern="1200" dirty="0" smtClean="0">
                <a:solidFill>
                  <a:schemeClr val="tx1"/>
                </a:solidFill>
                <a:latin typeface="+mn-lt"/>
                <a:ea typeface="ＭＳ Ｐゴシック" charset="-128"/>
                <a:cs typeface="ＭＳ Ｐゴシック" charset="-128"/>
              </a:rPr>
              <a:t> </a:t>
            </a:r>
            <a:r>
              <a:rPr lang="sv-SE" sz="1200" b="0" kern="1200" dirty="0" err="1" smtClean="0">
                <a:solidFill>
                  <a:schemeClr val="tx1"/>
                </a:solidFill>
                <a:latin typeface="+mn-lt"/>
                <a:ea typeface="ＭＳ Ｐゴシック" charset="-128"/>
                <a:cs typeface="ＭＳ Ｐゴシック" charset="-128"/>
              </a:rPr>
              <a:t>Myxomycota</a:t>
            </a:r>
            <a:endParaRPr lang="sv-SE" sz="1200" b="0" kern="1200" dirty="0" smtClean="0">
              <a:solidFill>
                <a:schemeClr val="tx1"/>
              </a:solidFill>
              <a:latin typeface="+mn-lt"/>
              <a:ea typeface="ＭＳ Ｐゴシック" charset="-128"/>
              <a:cs typeface="ＭＳ Ｐゴシック" charset="-128"/>
            </a:endParaRPr>
          </a:p>
          <a:p>
            <a:r>
              <a:rPr lang="sv-SE" sz="1200" b="0" kern="1200" dirty="0" err="1" smtClean="0">
                <a:solidFill>
                  <a:schemeClr val="tx1"/>
                </a:solidFill>
                <a:latin typeface="+mn-lt"/>
                <a:ea typeface="ＭＳ Ｐゴシック" charset="-128"/>
                <a:cs typeface="ＭＳ Ｐゴシック" charset="-128"/>
              </a:rPr>
              <a:t>Phylum</a:t>
            </a:r>
            <a:r>
              <a:rPr lang="sv-SE" sz="1200" b="0" kern="1200" dirty="0" smtClean="0">
                <a:solidFill>
                  <a:schemeClr val="tx1"/>
                </a:solidFill>
                <a:latin typeface="+mn-lt"/>
                <a:ea typeface="ＭＳ Ｐゴシック" charset="-128"/>
                <a:cs typeface="ＭＳ Ｐゴシック" charset="-128"/>
              </a:rPr>
              <a:t> </a:t>
            </a:r>
            <a:r>
              <a:rPr lang="sv-SE" sz="1200" b="0" kern="1200" dirty="0" err="1" smtClean="0">
                <a:solidFill>
                  <a:schemeClr val="tx1"/>
                </a:solidFill>
                <a:latin typeface="+mn-lt"/>
                <a:ea typeface="ＭＳ Ｐゴシック" charset="-128"/>
                <a:cs typeface="ＭＳ Ｐゴシック" charset="-128"/>
              </a:rPr>
              <a:t>Acrasiomycota</a:t>
            </a:r>
            <a:r>
              <a:rPr lang="sv-SE" sz="1200" b="0" kern="1200" dirty="0" smtClean="0">
                <a:solidFill>
                  <a:schemeClr val="tx1"/>
                </a:solidFill>
                <a:latin typeface="+mn-lt"/>
                <a:ea typeface="ＭＳ Ｐゴシック" charset="-128"/>
                <a:cs typeface="ＭＳ Ｐゴシック" charset="-128"/>
              </a:rPr>
              <a:t>	</a:t>
            </a:r>
          </a:p>
          <a:p>
            <a:endParaRPr lang="es-ES" dirty="0" smtClean="0"/>
          </a:p>
          <a:p>
            <a:endParaRPr lang="es-ES" dirty="0" smtClean="0"/>
          </a:p>
          <a:p>
            <a:r>
              <a:rPr lang="es-MX" dirty="0" smtClean="0"/>
              <a:t>El término </a:t>
            </a:r>
            <a:r>
              <a:rPr lang="es-MX" dirty="0" err="1" smtClean="0"/>
              <a:t>teleomorfo</a:t>
            </a:r>
            <a:r>
              <a:rPr lang="es-MX" dirty="0" smtClean="0"/>
              <a:t>, (y también) </a:t>
            </a:r>
            <a:r>
              <a:rPr lang="es-MX" dirty="0" err="1" smtClean="0"/>
              <a:t>anamorfo</a:t>
            </a:r>
            <a:r>
              <a:rPr lang="es-MX" dirty="0" smtClean="0"/>
              <a:t>, y </a:t>
            </a:r>
            <a:r>
              <a:rPr lang="es-MX" dirty="0" err="1" smtClean="0"/>
              <a:t>holomorfo</a:t>
            </a:r>
            <a:r>
              <a:rPr lang="es-MX" dirty="0" smtClean="0"/>
              <a:t> se refieren a partes de los ciclos vitales de los hongos en el Filo </a:t>
            </a:r>
            <a:r>
              <a:rPr lang="es-MX" dirty="0" err="1" smtClean="0"/>
              <a:t>Ascomycota</a:t>
            </a:r>
            <a:r>
              <a:rPr lang="es-MX" dirty="0" smtClean="0"/>
              <a:t> y en </a:t>
            </a:r>
            <a:r>
              <a:rPr lang="es-MX" dirty="0" err="1" smtClean="0"/>
              <a:t>Basidiomycota</a:t>
            </a:r>
            <a:r>
              <a:rPr lang="es-MX" dirty="0" smtClean="0"/>
              <a:t>.</a:t>
            </a:r>
          </a:p>
          <a:p>
            <a:r>
              <a:rPr lang="es-MX" dirty="0" err="1" smtClean="0"/>
              <a:t>Teleomorfo</a:t>
            </a:r>
            <a:r>
              <a:rPr lang="es-MX" dirty="0" smtClean="0"/>
              <a:t>: estadio reproductivo sexual (morfo), típicamente desarrolla un cuerpo de fructificación</a:t>
            </a:r>
          </a:p>
          <a:p>
            <a:r>
              <a:rPr lang="es-MX" dirty="0" err="1" smtClean="0"/>
              <a:t>Anamorfo</a:t>
            </a:r>
            <a:r>
              <a:rPr lang="es-MX" dirty="0" smtClean="0"/>
              <a:t>: estadio reproductivo asexual (morfo). Cuando un hongo solo produce múltiples </a:t>
            </a:r>
            <a:r>
              <a:rPr lang="es-MX" dirty="0" err="1" smtClean="0"/>
              <a:t>anamorfos</a:t>
            </a:r>
            <a:r>
              <a:rPr lang="es-MX" dirty="0" smtClean="0"/>
              <a:t> morfológicamente distintivos, se denominan </a:t>
            </a:r>
            <a:r>
              <a:rPr lang="es-MX" dirty="0" err="1" smtClean="0"/>
              <a:t>sinanamorfos</a:t>
            </a:r>
            <a:endParaRPr lang="es-MX" dirty="0" smtClean="0"/>
          </a:p>
          <a:p>
            <a:r>
              <a:rPr lang="es-MX" dirty="0" err="1" smtClean="0"/>
              <a:t>Holomorfo</a:t>
            </a:r>
            <a:r>
              <a:rPr lang="es-MX" dirty="0" smtClean="0"/>
              <a:t>: el hongo completo, incluyendo todas las formas </a:t>
            </a:r>
            <a:r>
              <a:rPr lang="es-MX" dirty="0" err="1" smtClean="0"/>
              <a:t>anamorfas</a:t>
            </a:r>
            <a:r>
              <a:rPr lang="es-MX" dirty="0" smtClean="0"/>
              <a:t> y </a:t>
            </a:r>
            <a:r>
              <a:rPr lang="es-MX" dirty="0" err="1" smtClean="0"/>
              <a:t>teleomorfas</a:t>
            </a:r>
            <a:r>
              <a:rPr lang="es-MX" dirty="0" smtClean="0"/>
              <a:t>.</a:t>
            </a:r>
          </a:p>
          <a:p>
            <a:endParaRPr lang="es-ES" dirty="0"/>
          </a:p>
        </p:txBody>
      </p:sp>
    </p:spTree>
    <p:extLst>
      <p:ext uri="{BB962C8B-B14F-4D97-AF65-F5344CB8AC3E}">
        <p14:creationId xmlns:p14="http://schemas.microsoft.com/office/powerpoint/2010/main" val="981587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t>
            </a:r>
            <a:r>
              <a:rPr lang="es-ES_tradnl" sz="1200" kern="1200" dirty="0" smtClean="0">
                <a:solidFill>
                  <a:schemeClr val="tx1"/>
                </a:solidFill>
                <a:latin typeface="+mn-lt"/>
                <a:ea typeface="ＭＳ Ｐゴシック" charset="-128"/>
                <a:cs typeface="ＭＳ Ｐゴシック" charset="-128"/>
              </a:rPr>
              <a:t>os hongos no son un grupo </a:t>
            </a:r>
            <a:r>
              <a:rPr lang="es-ES_tradnl" sz="1200" kern="1200" dirty="0" err="1" smtClean="0">
                <a:solidFill>
                  <a:schemeClr val="tx1"/>
                </a:solidFill>
                <a:latin typeface="+mn-lt"/>
                <a:ea typeface="ＭＳ Ｐゴシック" charset="-128"/>
                <a:cs typeface="ＭＳ Ｐゴシック" charset="-128"/>
              </a:rPr>
              <a:t>monofilético</a:t>
            </a:r>
            <a:r>
              <a:rPr lang="es-ES_tradnl" sz="1200" kern="1200" dirty="0" smtClean="0">
                <a:solidFill>
                  <a:schemeClr val="tx1"/>
                </a:solidFill>
                <a:latin typeface="+mn-lt"/>
                <a:ea typeface="ＭＳ Ｐゴシック" charset="-128"/>
                <a:cs typeface="ＭＳ Ｐゴシック" charset="-128"/>
              </a:rPr>
              <a:t> natural. La conclusión de que han tenido un origen evolutivo separado, está basado en muchas observaciones. Se los agrupa solo con finalidades prácticas hasta tener suficiente información de sus verdaderas relaciones evolutivas. El Reino </a:t>
            </a:r>
            <a:r>
              <a:rPr lang="es-ES_tradnl" sz="1200" kern="1200" dirty="0" err="1" smtClean="0">
                <a:solidFill>
                  <a:schemeClr val="tx1"/>
                </a:solidFill>
                <a:latin typeface="+mn-lt"/>
                <a:ea typeface="ＭＳ Ｐゴシック" charset="-128"/>
                <a:cs typeface="ＭＳ Ｐゴシック" charset="-128"/>
              </a:rPr>
              <a:t>Fungi</a:t>
            </a:r>
            <a:r>
              <a:rPr lang="es-ES_tradnl" sz="1200" kern="1200" dirty="0" smtClean="0">
                <a:solidFill>
                  <a:schemeClr val="tx1"/>
                </a:solidFill>
                <a:latin typeface="+mn-lt"/>
                <a:ea typeface="ＭＳ Ｐゴシック" charset="-128"/>
                <a:cs typeface="ＭＳ Ｐゴシック" charset="-128"/>
              </a:rPr>
              <a:t> está</a:t>
            </a:r>
            <a:r>
              <a:rPr lang="es-ES_tradnl" sz="1200" kern="1200" baseline="0" dirty="0" smtClean="0">
                <a:solidFill>
                  <a:schemeClr val="tx1"/>
                </a:solidFill>
                <a:latin typeface="+mn-lt"/>
                <a:ea typeface="ＭＳ Ｐゴシック" charset="-128"/>
                <a:cs typeface="ＭＳ Ｐゴシック" charset="-128"/>
              </a:rPr>
              <a:t> </a:t>
            </a:r>
            <a:r>
              <a:rPr lang="es-ES_tradnl" sz="1200" kern="1200" baseline="0" dirty="0" err="1" smtClean="0">
                <a:solidFill>
                  <a:schemeClr val="tx1"/>
                </a:solidFill>
                <a:latin typeface="+mn-lt"/>
                <a:ea typeface="ＭＳ Ｐゴシック" charset="-128"/>
                <a:cs typeface="ＭＳ Ｐゴシック" charset="-128"/>
              </a:rPr>
              <a:t>cosntituido</a:t>
            </a:r>
            <a:r>
              <a:rPr lang="es-ES_tradnl" sz="1200" kern="1200" baseline="0" dirty="0" smtClean="0">
                <a:solidFill>
                  <a:schemeClr val="tx1"/>
                </a:solidFill>
                <a:latin typeface="+mn-lt"/>
                <a:ea typeface="ＭＳ Ｐゴシック" charset="-128"/>
                <a:cs typeface="ＭＳ Ｐゴシック" charset="-128"/>
              </a:rPr>
              <a:t> por 4 </a:t>
            </a:r>
            <a:r>
              <a:rPr lang="es-ES_tradnl" sz="1200" kern="1200" baseline="0" dirty="0" err="1" smtClean="0">
                <a:solidFill>
                  <a:schemeClr val="tx1"/>
                </a:solidFill>
                <a:latin typeface="+mn-lt"/>
                <a:ea typeface="ＭＳ Ｐゴシック" charset="-128"/>
                <a:cs typeface="ＭＳ Ｐゴシック" charset="-128"/>
              </a:rPr>
              <a:t>Phyla</a:t>
            </a:r>
            <a:r>
              <a:rPr lang="es-ES_tradnl" sz="1200" kern="1200" baseline="0" dirty="0" smtClean="0">
                <a:solidFill>
                  <a:schemeClr val="tx1"/>
                </a:solidFill>
                <a:latin typeface="+mn-lt"/>
                <a:ea typeface="ＭＳ Ｐゴシック" charset="-128"/>
                <a:cs typeface="ＭＳ Ｐゴシック" charset="-128"/>
              </a:rPr>
              <a:t>: </a:t>
            </a:r>
            <a:r>
              <a:rPr lang="es-MX" sz="1200" kern="1200" dirty="0" err="1" smtClean="0">
                <a:solidFill>
                  <a:schemeClr val="tx1"/>
                </a:solidFill>
                <a:effectLst/>
                <a:latin typeface="+mn-lt"/>
                <a:ea typeface="ＭＳ Ｐゴシック" charset="-128"/>
                <a:cs typeface="ＭＳ Ｐゴシック" charset="-128"/>
              </a:rPr>
              <a:t>chytridiomycota</a:t>
            </a:r>
            <a:r>
              <a:rPr lang="es-MX" sz="1200" kern="1200" dirty="0" smtClean="0">
                <a:solidFill>
                  <a:schemeClr val="tx1"/>
                </a:solidFill>
                <a:effectLst/>
                <a:latin typeface="+mn-lt"/>
                <a:ea typeface="ＭＳ Ｐゴシック" charset="-128"/>
                <a:cs typeface="ＭＳ Ｐゴシック" charset="-128"/>
              </a:rPr>
              <a:t>, </a:t>
            </a:r>
            <a:r>
              <a:rPr lang="es-MX" sz="1200" kern="1200" dirty="0" err="1" smtClean="0">
                <a:solidFill>
                  <a:schemeClr val="tx1"/>
                </a:solidFill>
                <a:effectLst/>
                <a:latin typeface="+mn-lt"/>
                <a:ea typeface="ＭＳ Ｐゴシック" charset="-128"/>
                <a:cs typeface="ＭＳ Ｐゴシック" charset="-128"/>
              </a:rPr>
              <a:t>zygomycota</a:t>
            </a:r>
            <a:r>
              <a:rPr lang="es-MX" sz="1200" kern="1200" dirty="0" smtClean="0">
                <a:solidFill>
                  <a:schemeClr val="tx1"/>
                </a:solidFill>
                <a:effectLst/>
                <a:latin typeface="+mn-lt"/>
                <a:ea typeface="ＭＳ Ｐゴシック" charset="-128"/>
                <a:cs typeface="ＭＳ Ｐゴシック" charset="-128"/>
              </a:rPr>
              <a:t>, </a:t>
            </a:r>
            <a:r>
              <a:rPr lang="es-MX" sz="1200" kern="1200" dirty="0" err="1" smtClean="0">
                <a:solidFill>
                  <a:schemeClr val="tx1"/>
                </a:solidFill>
                <a:effectLst/>
                <a:latin typeface="+mn-lt"/>
                <a:ea typeface="ＭＳ Ｐゴシック" charset="-128"/>
                <a:cs typeface="ＭＳ Ｐゴシック" charset="-128"/>
              </a:rPr>
              <a:t>ascomycota</a:t>
            </a:r>
            <a:r>
              <a:rPr lang="es-MX" sz="1200" kern="1200" dirty="0" smtClean="0">
                <a:solidFill>
                  <a:schemeClr val="tx1"/>
                </a:solidFill>
                <a:effectLst/>
                <a:latin typeface="+mn-lt"/>
                <a:ea typeface="ＭＳ Ｐゴシック" charset="-128"/>
                <a:cs typeface="ＭＳ Ｐゴシック" charset="-128"/>
              </a:rPr>
              <a:t>, y </a:t>
            </a:r>
            <a:r>
              <a:rPr lang="es-MX" sz="1200" kern="1200" dirty="0" err="1" smtClean="0">
                <a:solidFill>
                  <a:schemeClr val="tx1"/>
                </a:solidFill>
                <a:effectLst/>
                <a:latin typeface="+mn-lt"/>
                <a:ea typeface="ＭＳ Ｐゴシック" charset="-128"/>
                <a:cs typeface="ＭＳ Ｐゴシック" charset="-128"/>
              </a:rPr>
              <a:t>basidiomycota</a:t>
            </a:r>
            <a:r>
              <a:rPr lang="es-MX" sz="1200" kern="1200" dirty="0" smtClean="0">
                <a:solidFill>
                  <a:schemeClr val="tx1"/>
                </a:solidFill>
                <a:effectLst/>
                <a:latin typeface="+mn-lt"/>
                <a:ea typeface="ＭＳ Ｐゴシック" charset="-128"/>
                <a:cs typeface="ＭＳ Ｐゴシック" charset="-128"/>
              </a:rPr>
              <a:t>.</a:t>
            </a:r>
            <a:endParaRPr lang="es-ES" dirty="0"/>
          </a:p>
        </p:txBody>
      </p:sp>
    </p:spTree>
    <p:extLst>
      <p:ext uri="{BB962C8B-B14F-4D97-AF65-F5344CB8AC3E}">
        <p14:creationId xmlns:p14="http://schemas.microsoft.com/office/powerpoint/2010/main" val="4061265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Estructuras reproductivas: </a:t>
            </a:r>
          </a:p>
          <a:p>
            <a:r>
              <a:rPr lang="es-ES" dirty="0" smtClean="0"/>
              <a:t>Los </a:t>
            </a:r>
            <a:r>
              <a:rPr lang="es-ES" dirty="0" err="1" smtClean="0"/>
              <a:t>Chitridiomycetos</a:t>
            </a:r>
            <a:r>
              <a:rPr lang="es-ES" baseline="0" dirty="0" smtClean="0"/>
              <a:t>  presentan esporas flageladas</a:t>
            </a:r>
          </a:p>
          <a:p>
            <a:r>
              <a:rPr lang="es-ES" baseline="0" dirty="0" err="1" smtClean="0"/>
              <a:t>Zygomycetos</a:t>
            </a:r>
            <a:r>
              <a:rPr lang="es-ES" baseline="0" dirty="0" smtClean="0"/>
              <a:t> presentan las </a:t>
            </a:r>
            <a:r>
              <a:rPr lang="es-ES" baseline="0" dirty="0" err="1" smtClean="0"/>
              <a:t>zigosporas</a:t>
            </a:r>
            <a:r>
              <a:rPr lang="es-ES" baseline="0" dirty="0" smtClean="0"/>
              <a:t>,</a:t>
            </a:r>
          </a:p>
          <a:p>
            <a:r>
              <a:rPr lang="es-ES" baseline="0" dirty="0" err="1" smtClean="0"/>
              <a:t>Ascomycetos</a:t>
            </a:r>
            <a:r>
              <a:rPr lang="es-ES" baseline="0" dirty="0" smtClean="0"/>
              <a:t> las ascas</a:t>
            </a:r>
          </a:p>
          <a:p>
            <a:r>
              <a:rPr lang="es-ES" baseline="0" dirty="0" err="1" smtClean="0"/>
              <a:t>Basidiomycetos</a:t>
            </a:r>
            <a:r>
              <a:rPr lang="es-ES" baseline="0" dirty="0" smtClean="0"/>
              <a:t> </a:t>
            </a:r>
            <a:r>
              <a:rPr lang="es-ES" baseline="0" dirty="0" err="1" smtClean="0"/>
              <a:t>desarrollasn</a:t>
            </a:r>
            <a:r>
              <a:rPr lang="es-ES" baseline="0" dirty="0" smtClean="0"/>
              <a:t> </a:t>
            </a:r>
            <a:r>
              <a:rPr lang="es-ES" baseline="0" dirty="0" err="1" smtClean="0"/>
              <a:t>basidiosporas</a:t>
            </a:r>
            <a:r>
              <a:rPr lang="es-ES" baseline="0" dirty="0" smtClean="0"/>
              <a:t>. </a:t>
            </a:r>
          </a:p>
          <a:p>
            <a:endParaRPr lang="es-ES" dirty="0"/>
          </a:p>
        </p:txBody>
      </p:sp>
    </p:spTree>
    <p:extLst>
      <p:ext uri="{BB962C8B-B14F-4D97-AF65-F5344CB8AC3E}">
        <p14:creationId xmlns:p14="http://schemas.microsoft.com/office/powerpoint/2010/main" val="4216363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a:xfrm>
            <a:off x="7991475" y="6429375"/>
            <a:ext cx="876300" cy="292100"/>
          </a:xfrm>
        </p:spPr>
        <p:txBody>
          <a:bodyPr/>
          <a:lstStyle/>
          <a:p>
            <a:pPr>
              <a:defRPr/>
            </a:pPr>
            <a:fld id="{F0343A7C-E0AF-4547-9C9F-8102B599A5C0}" type="slidenum">
              <a:rPr lang="en-US" smtClean="0"/>
              <a:pPr>
                <a:defRPr/>
              </a:pPr>
              <a:t>‹Nº›</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_tradnl" smtClean="0"/>
              <a:t>Clic para editar título</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84415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pPr>
              <a:defRPr/>
            </a:pPr>
            <a:endParaRPr lang="en-US"/>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_tradnl" smtClean="0"/>
              <a:t>Clic para editar título</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s-MX"/>
          </a:p>
        </p:txBody>
      </p:sp>
      <p:sp>
        <p:nvSpPr>
          <p:cNvPr id="9" name="Slide Number Placeholder 8"/>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pPr>
              <a:defRPr/>
            </a:pPr>
            <a:endParaRPr lang="en-US"/>
          </a:p>
        </p:txBody>
      </p:sp>
      <p:sp>
        <p:nvSpPr>
          <p:cNvPr id="4" name="Footer Placeholder 3"/>
          <p:cNvSpPr>
            <a:spLocks noGrp="1"/>
          </p:cNvSpPr>
          <p:nvPr>
            <p:ph type="ftr" sz="quarter" idx="11"/>
          </p:nvPr>
        </p:nvSpPr>
        <p:spPr/>
        <p:txBody>
          <a:bodyPr/>
          <a:lstStyle/>
          <a:p>
            <a:pPr>
              <a:defRPr/>
            </a:pPr>
            <a:endParaRPr lang="es-MX"/>
          </a:p>
        </p:txBody>
      </p:sp>
      <p:sp>
        <p:nvSpPr>
          <p:cNvPr id="5" name="Slide Number Placeholder 4"/>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s-MX"/>
          </a:p>
        </p:txBody>
      </p:sp>
      <p:sp>
        <p:nvSpPr>
          <p:cNvPr id="4" name="Slide Number Placeholder 3"/>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pPr>
              <a:defRPr/>
            </a:pPr>
            <a:endParaRPr lang="en-US"/>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 para editar título</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pPr>
              <a:defRPr/>
            </a:pPr>
            <a:endParaRPr lang="en-US"/>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F0343A7C-E0AF-4547-9C9F-8102B599A5C0}" type="slidenum">
              <a:rPr lang="en-US" smtClean="0"/>
              <a:pPr>
                <a:defRPr/>
              </a:pPr>
              <a:t>‹Nº›</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 para editar título</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_tradnl"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60000"/>
            <a:duotone>
              <a:schemeClr val="bg1">
                <a:tint val="86000"/>
                <a:alpha val="90000"/>
              </a:schemeClr>
              <a:schemeClr val="bg1">
                <a:shade val="49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pPr>
              <a:defRPr/>
            </a:pPr>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pPr>
              <a:defRPr/>
            </a:pPr>
            <a:endParaRPr lang="es-MX"/>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pPr>
              <a:defRPr/>
            </a:pPr>
            <a:fld id="{F0343A7C-E0AF-4547-9C9F-8102B599A5C0}" type="slidenum">
              <a:rPr lang="en-US" smtClean="0"/>
              <a:pPr>
                <a:defRPr/>
              </a:pPr>
              <a:t>‹Nº›</a:t>
            </a:fld>
            <a:endParaRPr lang="en-US"/>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Lst>
  <p:hf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24" name="Rectángulo 23"/>
          <p:cNvSpPr/>
          <p:nvPr/>
        </p:nvSpPr>
        <p:spPr>
          <a:xfrm>
            <a:off x="1416050" y="2780928"/>
            <a:ext cx="6307138" cy="2008560"/>
          </a:xfrm>
          <a:prstGeom prst="rect">
            <a:avLst/>
          </a:prstGeo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1026" name="Agrupar 18"/>
          <p:cNvGrpSpPr>
            <a:grpSpLocks/>
          </p:cNvGrpSpPr>
          <p:nvPr/>
        </p:nvGrpSpPr>
        <p:grpSpPr bwMode="auto">
          <a:xfrm>
            <a:off x="0" y="90488"/>
            <a:ext cx="9144000" cy="2052637"/>
            <a:chOff x="0" y="1048100"/>
            <a:chExt cx="9144001" cy="2052376"/>
          </a:xfrm>
        </p:grpSpPr>
        <p:sp>
          <p:nvSpPr>
            <p:cNvPr id="6" name="Arco de bloque 5"/>
            <p:cNvSpPr/>
            <p:nvPr/>
          </p:nvSpPr>
          <p:spPr>
            <a:xfrm rot="10800000">
              <a:off x="0" y="1048100"/>
              <a:ext cx="9144001" cy="1406346"/>
            </a:xfrm>
            <a:prstGeom prst="blockArc">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7" name="Rectángulo 6"/>
            <p:cNvSpPr/>
            <p:nvPr/>
          </p:nvSpPr>
          <p:spPr>
            <a:xfrm>
              <a:off x="0" y="2116351"/>
              <a:ext cx="9144001" cy="317460"/>
            </a:xfrm>
            <a:prstGeom prst="rect">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ln>
                  <a:solidFill>
                    <a:srgbClr val="FFFFFF"/>
                  </a:solidFill>
                </a:ln>
                <a:solidFill>
                  <a:srgbClr val="008000"/>
                </a:solidFill>
              </a:endParaRPr>
            </a:p>
          </p:txBody>
        </p:sp>
        <p:sp>
          <p:nvSpPr>
            <p:cNvPr id="11" name="Triángulo rectángulo 10"/>
            <p:cNvSpPr/>
            <p:nvPr/>
          </p:nvSpPr>
          <p:spPr>
            <a:xfrm>
              <a:off x="0" y="1773495"/>
              <a:ext cx="785813" cy="363492"/>
            </a:xfrm>
            <a:prstGeom prst="r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Triángulo isósceles 13"/>
            <p:cNvSpPr/>
            <p:nvPr/>
          </p:nvSpPr>
          <p:spPr>
            <a:xfrm rot="16200000" flipH="1">
              <a:off x="8384421" y="1632962"/>
              <a:ext cx="619046" cy="900112"/>
            </a:xfrm>
            <a:prstGeom prs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8" name="Imagen 17"/>
            <p:cNvPicPr>
              <a:picLocks noChangeAspect="1"/>
            </p:cNvPicPr>
            <p:nvPr/>
          </p:nvPicPr>
          <p:blipFill>
            <a:blip r:embed="rId3"/>
            <a:srcRect/>
            <a:stretch>
              <a:fillRect/>
            </a:stretch>
          </p:blipFill>
          <p:spPr bwMode="auto">
            <a:xfrm>
              <a:off x="3767427" y="1684426"/>
              <a:ext cx="1608138" cy="1416050"/>
            </a:xfrm>
            <a:prstGeom prst="rect">
              <a:avLst/>
            </a:prstGeom>
            <a:ln>
              <a:noFill/>
            </a:ln>
            <a:effectLst>
              <a:softEdge rad="112500"/>
            </a:effectLst>
          </p:spPr>
        </p:pic>
      </p:grpSp>
      <p:sp>
        <p:nvSpPr>
          <p:cNvPr id="1028" name="CuadroTexto 20"/>
          <p:cNvSpPr txBox="1">
            <a:spLocks noChangeArrowheads="1"/>
          </p:cNvSpPr>
          <p:nvPr/>
        </p:nvSpPr>
        <p:spPr bwMode="auto">
          <a:xfrm>
            <a:off x="0" y="173038"/>
            <a:ext cx="9144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s-ES" sz="2800" b="1">
                <a:solidFill>
                  <a:srgbClr val="555E2D"/>
                </a:solidFill>
                <a:cs typeface="Calibri" charset="0"/>
              </a:rPr>
              <a:t>Universidad Autónoma del Estado de México</a:t>
            </a:r>
          </a:p>
        </p:txBody>
      </p:sp>
      <p:sp>
        <p:nvSpPr>
          <p:cNvPr id="1029" name="Rectángulo 21"/>
          <p:cNvSpPr>
            <a:spLocks noChangeArrowheads="1"/>
          </p:cNvSpPr>
          <p:nvPr/>
        </p:nvSpPr>
        <p:spPr bwMode="auto">
          <a:xfrm>
            <a:off x="0" y="1722438"/>
            <a:ext cx="9144000" cy="474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r>
              <a:rPr lang="es-ES" sz="2200" b="1" dirty="0" smtClean="0">
                <a:solidFill>
                  <a:srgbClr val="555E2D"/>
                </a:solidFill>
                <a:cs typeface="Calibri" charset="0"/>
              </a:rPr>
              <a:t>Responsable </a:t>
            </a:r>
            <a:r>
              <a:rPr lang="es-ES" sz="2200" b="1" dirty="0">
                <a:solidFill>
                  <a:srgbClr val="555E2D"/>
                </a:solidFill>
                <a:cs typeface="Calibri" charset="0"/>
              </a:rPr>
              <a:t>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smtClean="0">
                <a:solidFill>
                  <a:srgbClr val="555E2D"/>
                </a:solidFill>
                <a:cs typeface="Calibri" charset="0"/>
              </a:rPr>
              <a:t>Mayo 2015</a:t>
            </a:r>
            <a:endParaRPr lang="es-ES" sz="2200" dirty="0"/>
          </a:p>
        </p:txBody>
      </p:sp>
      <p:sp>
        <p:nvSpPr>
          <p:cNvPr id="15" name="Rectángulo 21"/>
          <p:cNvSpPr>
            <a:spLocks noChangeArrowheads="1"/>
          </p:cNvSpPr>
          <p:nvPr/>
        </p:nvSpPr>
        <p:spPr bwMode="auto">
          <a:xfrm>
            <a:off x="0" y="1767120"/>
            <a:ext cx="9144000" cy="31198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Facultad 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a:solidFill>
                  <a:srgbClr val="555E2D"/>
                </a:solidFill>
                <a:cs typeface="Calibri" charset="0"/>
              </a:rPr>
              <a:t>Cultivo de Hongos Comestibles</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Competencia 2 : </a:t>
            </a:r>
          </a:p>
          <a:p>
            <a:pPr algn="ctr">
              <a:lnSpc>
                <a:spcPct val="80000"/>
              </a:lnSpc>
            </a:pPr>
            <a:r>
              <a:rPr lang="es-ES" sz="2200" b="1" dirty="0">
                <a:solidFill>
                  <a:srgbClr val="555E2D"/>
                </a:solidFill>
                <a:cs typeface="Calibri" charset="0"/>
              </a:rPr>
              <a:t>Taxonomía y sexualidad </a:t>
            </a:r>
            <a:br>
              <a:rPr lang="es-ES" sz="2200" b="1" dirty="0">
                <a:solidFill>
                  <a:srgbClr val="555E2D"/>
                </a:solidFill>
                <a:cs typeface="Calibri" charset="0"/>
              </a:rPr>
            </a:br>
            <a:r>
              <a:rPr lang="es-ES" sz="2200" b="1" dirty="0">
                <a:solidFill>
                  <a:srgbClr val="555E2D"/>
                </a:solidFill>
                <a:cs typeface="Calibri" charset="0"/>
              </a:rPr>
              <a:t>de hongos cultivables</a:t>
            </a:r>
            <a:r>
              <a:rPr lang="es-ES_tradnl" sz="2200" b="1" dirty="0">
                <a:solidFill>
                  <a:srgbClr val="555E2D"/>
                </a:solidFill>
                <a:cs typeface="Calibri" charset="0"/>
              </a:rPr>
              <a:t/>
            </a:r>
            <a:br>
              <a:rPr lang="es-ES_tradnl" sz="2200" b="1" dirty="0">
                <a:solidFill>
                  <a:srgbClr val="555E2D"/>
                </a:solidFill>
                <a:cs typeface="Calibri" charset="0"/>
              </a:rPr>
            </a:br>
            <a:endParaRPr lang="pt-BR" sz="2200" b="1" dirty="0">
              <a:solidFill>
                <a:srgbClr val="555E2D"/>
              </a:solidFill>
              <a:cs typeface="Calibri" charset="0"/>
            </a:endParaRPr>
          </a:p>
        </p:txBody>
      </p:sp>
      <p:sp>
        <p:nvSpPr>
          <p:cNvPr id="4" name="Marcador de número de diapositiva 3"/>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a:t>
            </a:fld>
            <a:endParaRPr lang="en-US"/>
          </a:p>
        </p:txBody>
      </p:sp>
    </p:spTree>
    <p:extLst>
      <p:ext uri="{BB962C8B-B14F-4D97-AF65-F5344CB8AC3E}">
        <p14:creationId xmlns:p14="http://schemas.microsoft.com/office/powerpoint/2010/main" val="25320246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1812" y="2132856"/>
            <a:ext cx="8218660" cy="4896544"/>
          </a:xfrm>
          <a:prstGeom prst="rect">
            <a:avLst/>
          </a:prstGeom>
          <a:effectLst/>
        </p:spPr>
        <p:txBody>
          <a:bodyPr vert="horz" lIns="91440" tIns="45720" rIns="91440" bIns="45720" rtlCol="0" anchor="t" anchorCtr="0">
            <a:normAutofit/>
          </a:bodyPr>
          <a:lstStyle/>
          <a:p>
            <a:pPr algn="ctr" fontAlgn="auto">
              <a:spcAft>
                <a:spcPts val="0"/>
              </a:spcAft>
              <a:buClr>
                <a:schemeClr val="accent6">
                  <a:lumMod val="75000"/>
                </a:schemeClr>
              </a:buClr>
              <a:buSzPct val="128000"/>
            </a:pPr>
            <a:r>
              <a:rPr lang="es-MX" sz="2800" i="1" spc="30" dirty="0" smtClean="0">
                <a:solidFill>
                  <a:srgbClr val="2E2224"/>
                </a:solidFill>
                <a:latin typeface="Tahoma" charset="0"/>
                <a:ea typeface="+mn-ea"/>
                <a:cs typeface="Tahoma" pitchFamily="34" charset="0"/>
              </a:rPr>
              <a:t>La </a:t>
            </a:r>
            <a:r>
              <a:rPr lang="es-MX" sz="2800" i="1" spc="30" dirty="0">
                <a:solidFill>
                  <a:srgbClr val="2E2224"/>
                </a:solidFill>
                <a:latin typeface="Tahoma" charset="0"/>
                <a:ea typeface="+mn-ea"/>
                <a:cs typeface="Tahoma" pitchFamily="34" charset="0"/>
              </a:rPr>
              <a:t>reproducción implica la formación de nuevos individuos que posean todas las características de la especie, puede ser de dos tipos, asexual y sexual. </a:t>
            </a:r>
            <a:endParaRPr lang="es-MX" sz="2800" i="1" spc="30" dirty="0" smtClean="0">
              <a:solidFill>
                <a:srgbClr val="2E2224"/>
              </a:solidFill>
              <a:latin typeface="Tahoma" charset="0"/>
              <a:ea typeface="+mn-ea"/>
              <a:cs typeface="Tahoma" pitchFamily="34" charset="0"/>
            </a:endParaRPr>
          </a:p>
          <a:p>
            <a:pPr fontAlgn="auto">
              <a:spcAft>
                <a:spcPts val="0"/>
              </a:spcAft>
              <a:buClr>
                <a:schemeClr val="accent6">
                  <a:lumMod val="75000"/>
                </a:schemeClr>
              </a:buClr>
              <a:buSzPct val="128000"/>
            </a:pPr>
            <a:endParaRPr lang="es-MX" sz="2800" spc="30" dirty="0" smtClean="0">
              <a:solidFill>
                <a:srgbClr val="2E2224"/>
              </a:solidFill>
              <a:latin typeface="Tahoma" charset="0"/>
              <a:ea typeface="+mn-ea"/>
              <a:cs typeface="Tahoma" pitchFamily="34" charset="0"/>
            </a:endParaRPr>
          </a:p>
          <a:p>
            <a:pPr marL="457200" indent="-457200" fontAlgn="auto">
              <a:spcAft>
                <a:spcPts val="0"/>
              </a:spcAft>
              <a:buClr>
                <a:schemeClr val="accent6">
                  <a:lumMod val="75000"/>
                </a:schemeClr>
              </a:buClr>
              <a:buSzPct val="128000"/>
              <a:buFont typeface="Arial"/>
              <a:buChar char="•"/>
            </a:pPr>
            <a:r>
              <a:rPr lang="es-MX" sz="2800" spc="30" dirty="0" smtClean="0">
                <a:solidFill>
                  <a:srgbClr val="2E2224"/>
                </a:solidFill>
                <a:latin typeface="Tahoma" charset="0"/>
                <a:ea typeface="+mn-ea"/>
                <a:cs typeface="Tahoma" pitchFamily="34" charset="0"/>
              </a:rPr>
              <a:t>Asexual</a:t>
            </a:r>
            <a:r>
              <a:rPr lang="es-MX" sz="2800" spc="30" dirty="0">
                <a:solidFill>
                  <a:srgbClr val="2E2224"/>
                </a:solidFill>
                <a:latin typeface="Tahoma" charset="0"/>
                <a:ea typeface="+mn-ea"/>
                <a:cs typeface="Tahoma" pitchFamily="34" charset="0"/>
              </a:rPr>
              <a:t>: somática o vegetativa, no hay unión de núcleos, de células sexuales o de órganos sexuales. Sólo hay mitosis. </a:t>
            </a:r>
          </a:p>
          <a:p>
            <a:pPr marL="457200" indent="-457200" fontAlgn="auto">
              <a:spcAft>
                <a:spcPts val="0"/>
              </a:spcAft>
              <a:buClr>
                <a:schemeClr val="accent6">
                  <a:lumMod val="75000"/>
                </a:schemeClr>
              </a:buClr>
              <a:buSzPct val="128000"/>
              <a:buFont typeface="Arial"/>
              <a:buChar char="•"/>
            </a:pPr>
            <a:r>
              <a:rPr lang="es-MX" sz="2800" spc="30" dirty="0">
                <a:solidFill>
                  <a:srgbClr val="2E2224"/>
                </a:solidFill>
                <a:latin typeface="Tahoma" charset="0"/>
                <a:ea typeface="+mn-ea"/>
                <a:cs typeface="Tahoma" pitchFamily="34" charset="0"/>
              </a:rPr>
              <a:t>S</a:t>
            </a:r>
            <a:r>
              <a:rPr lang="es-MX" sz="2800" spc="30" dirty="0" smtClean="0">
                <a:solidFill>
                  <a:srgbClr val="2E2224"/>
                </a:solidFill>
                <a:latin typeface="Tahoma" charset="0"/>
                <a:ea typeface="+mn-ea"/>
                <a:cs typeface="Tahoma" pitchFamily="34" charset="0"/>
              </a:rPr>
              <a:t>exual</a:t>
            </a:r>
            <a:r>
              <a:rPr lang="es-MX" sz="2800" spc="30" dirty="0">
                <a:solidFill>
                  <a:srgbClr val="2E2224"/>
                </a:solidFill>
                <a:latin typeface="Tahoma" charset="0"/>
                <a:ea typeface="+mn-ea"/>
                <a:cs typeface="Tahoma" pitchFamily="34" charset="0"/>
              </a:rPr>
              <a:t>: implica la unión de núcleos y por tanto la meiosis. </a:t>
            </a:r>
          </a:p>
        </p:txBody>
      </p:sp>
      <p:cxnSp>
        <p:nvCxnSpPr>
          <p:cNvPr id="3" name="Conector recto 2"/>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2332" y="383025"/>
            <a:ext cx="9144000" cy="830997"/>
          </a:xfrm>
          <a:prstGeom prst="rect">
            <a:avLst/>
          </a:prstGeom>
        </p:spPr>
        <p:txBody>
          <a:bodyPr wrap="square">
            <a:spAutoFit/>
          </a:bodyPr>
          <a:lstStyle/>
          <a:p>
            <a:pPr algn="ctr" fontAlgn="auto">
              <a:spcAft>
                <a:spcPts val="0"/>
              </a:spcAft>
              <a:buClr>
                <a:schemeClr val="accent6">
                  <a:lumMod val="75000"/>
                </a:schemeClr>
              </a:buClr>
              <a:buSzPct val="128000"/>
              <a:buFont typeface="Georgia" pitchFamily="18" charset="0"/>
              <a:buNone/>
            </a:pPr>
            <a:r>
              <a:rPr lang="es-MX" sz="4800" b="1" dirty="0" smtClean="0">
                <a:latin typeface="Calibri" charset="0"/>
                <a:ea typeface="+mj-ea"/>
                <a:cs typeface="Calibri" charset="0"/>
              </a:rPr>
              <a:t>REPRODUCCIÓN EN LOS HONGOS</a:t>
            </a:r>
            <a:endParaRPr lang="es-MX" sz="4800" b="1" dirty="0">
              <a:latin typeface="Calibri" charset="0"/>
              <a:ea typeface="+mj-ea"/>
              <a:cs typeface="Calibri" charset="0"/>
            </a:endParaRPr>
          </a:p>
        </p:txBody>
      </p:sp>
      <p:sp>
        <p:nvSpPr>
          <p:cNvPr id="5" name="Rectángulo 4"/>
          <p:cNvSpPr/>
          <p:nvPr/>
        </p:nvSpPr>
        <p:spPr>
          <a:xfrm>
            <a:off x="5333442" y="6558349"/>
            <a:ext cx="2601994" cy="276999"/>
          </a:xfrm>
          <a:prstGeom prst="rect">
            <a:avLst/>
          </a:prstGeom>
        </p:spPr>
        <p:txBody>
          <a:bodyPr wrap="none">
            <a:spAutoFit/>
          </a:bodyPr>
          <a:lstStyle/>
          <a:p>
            <a:r>
              <a:rPr lang="en-US" sz="1200" dirty="0"/>
              <a:t>Chang, </a:t>
            </a:r>
            <a:r>
              <a:rPr lang="en-US" sz="1200" i="1" dirty="0" smtClean="0"/>
              <a:t>et al</a:t>
            </a:r>
            <a:r>
              <a:rPr lang="en-US" sz="1200" dirty="0" smtClean="0"/>
              <a:t>., 1999; </a:t>
            </a:r>
            <a:r>
              <a:rPr lang="en-US" altLang="es-MX" sz="1200" dirty="0" err="1">
                <a:solidFill>
                  <a:srgbClr val="2E2224"/>
                </a:solidFill>
                <a:latin typeface="Arial" panose="020B0604020202020204" pitchFamily="34" charset="0"/>
              </a:rPr>
              <a:t>Stamets</a:t>
            </a:r>
            <a:r>
              <a:rPr lang="en-US" altLang="es-MX" sz="1200" dirty="0" smtClean="0">
                <a:solidFill>
                  <a:srgbClr val="2E2224"/>
                </a:solidFill>
                <a:latin typeface="Arial" panose="020B0604020202020204" pitchFamily="34" charset="0"/>
              </a:rPr>
              <a:t>, </a:t>
            </a:r>
            <a:r>
              <a:rPr lang="en-US" altLang="es-MX" sz="1200" dirty="0">
                <a:solidFill>
                  <a:srgbClr val="2E2224"/>
                </a:solidFill>
                <a:latin typeface="Arial" panose="020B0604020202020204" pitchFamily="34" charset="0"/>
              </a:rPr>
              <a:t>2000</a:t>
            </a:r>
            <a:endParaRPr lang="en-US" sz="1200" dirty="0"/>
          </a:p>
        </p:txBody>
      </p:sp>
      <p:sp>
        <p:nvSpPr>
          <p:cNvPr id="7" name="Marcador de número de diapositiva 6"/>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10</a:t>
            </a:fld>
            <a:endParaRPr lang="en-US"/>
          </a:p>
        </p:txBody>
      </p:sp>
    </p:spTree>
    <p:extLst>
      <p:ext uri="{BB962C8B-B14F-4D97-AF65-F5344CB8AC3E}">
        <p14:creationId xmlns:p14="http://schemas.microsoft.com/office/powerpoint/2010/main" val="2932917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17476" y="1988840"/>
            <a:ext cx="7920880" cy="3662541"/>
          </a:xfrm>
          <a:prstGeom prst="rect">
            <a:avLst/>
          </a:prstGeom>
        </p:spPr>
        <p:txBody>
          <a:bodyPr wrap="square">
            <a:spAutoFit/>
          </a:bodyPr>
          <a:lstStyle/>
          <a:p>
            <a:endParaRPr lang="es-MX" dirty="0"/>
          </a:p>
          <a:p>
            <a:pPr marL="457200" indent="-457200">
              <a:buFont typeface="Arial"/>
              <a:buChar char="•"/>
            </a:pPr>
            <a:r>
              <a:rPr lang="es-MX" sz="2800" spc="30" dirty="0" smtClean="0">
                <a:solidFill>
                  <a:srgbClr val="2E2224"/>
                </a:solidFill>
                <a:latin typeface="Tahoma" charset="0"/>
                <a:ea typeface="+mn-ea"/>
                <a:cs typeface="Tahoma" pitchFamily="34" charset="0"/>
              </a:rPr>
              <a:t>Fase </a:t>
            </a:r>
            <a:r>
              <a:rPr lang="es-MX" sz="2800" spc="30" dirty="0">
                <a:solidFill>
                  <a:srgbClr val="2E2224"/>
                </a:solidFill>
                <a:latin typeface="Tahoma" charset="0"/>
                <a:ea typeface="+mn-ea"/>
                <a:cs typeface="Tahoma" pitchFamily="34" charset="0"/>
              </a:rPr>
              <a:t>somática: las divisiones (sólo mitosis) coducen a la formación de células vegetativas. </a:t>
            </a:r>
            <a:endParaRPr lang="es-MX" sz="2800" spc="30" dirty="0" smtClean="0">
              <a:solidFill>
                <a:srgbClr val="2E2224"/>
              </a:solidFill>
              <a:latin typeface="Tahoma" charset="0"/>
              <a:ea typeface="+mn-ea"/>
              <a:cs typeface="Tahoma" pitchFamily="34" charset="0"/>
            </a:endParaRPr>
          </a:p>
          <a:p>
            <a:pPr marL="457200" indent="-457200">
              <a:buFont typeface="Arial"/>
              <a:buChar char="•"/>
            </a:pPr>
            <a:endParaRPr lang="es-MX" sz="2800" spc="30" dirty="0">
              <a:solidFill>
                <a:srgbClr val="2E2224"/>
              </a:solidFill>
              <a:latin typeface="Tahoma" charset="0"/>
              <a:ea typeface="+mn-ea"/>
              <a:cs typeface="Tahoma" pitchFamily="34" charset="0"/>
            </a:endParaRPr>
          </a:p>
          <a:p>
            <a:pPr marL="457200" indent="-457200">
              <a:buFont typeface="Arial"/>
              <a:buChar char="•"/>
            </a:pPr>
            <a:r>
              <a:rPr lang="es-MX" sz="2800" spc="30" dirty="0" smtClean="0">
                <a:solidFill>
                  <a:srgbClr val="2E2224"/>
                </a:solidFill>
                <a:latin typeface="Tahoma" charset="0"/>
                <a:ea typeface="+mn-ea"/>
                <a:cs typeface="Tahoma" pitchFamily="34" charset="0"/>
              </a:rPr>
              <a:t>Fase </a:t>
            </a:r>
            <a:r>
              <a:rPr lang="es-MX" sz="2800" spc="30" dirty="0">
                <a:solidFill>
                  <a:srgbClr val="2E2224"/>
                </a:solidFill>
                <a:latin typeface="Tahoma" charset="0"/>
                <a:ea typeface="+mn-ea"/>
                <a:cs typeface="Tahoma" pitchFamily="34" charset="0"/>
              </a:rPr>
              <a:t>reproductiva: las divisiones (mitosis y/o meiosis) conducen la formación de células reproductivas (esporas o gametos). </a:t>
            </a:r>
          </a:p>
          <a:p>
            <a:endParaRPr lang="es-MX" dirty="0"/>
          </a:p>
        </p:txBody>
      </p:sp>
      <p:cxnSp>
        <p:nvCxnSpPr>
          <p:cNvPr id="3" name="Conector recto 2"/>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2332" y="383025"/>
            <a:ext cx="9144000" cy="830997"/>
          </a:xfrm>
          <a:prstGeom prst="rect">
            <a:avLst/>
          </a:prstGeom>
        </p:spPr>
        <p:txBody>
          <a:bodyPr wrap="square">
            <a:spAutoFit/>
          </a:bodyPr>
          <a:lstStyle/>
          <a:p>
            <a:pPr algn="ctr" fontAlgn="auto">
              <a:spcAft>
                <a:spcPts val="0"/>
              </a:spcAft>
              <a:buClr>
                <a:schemeClr val="accent6">
                  <a:lumMod val="75000"/>
                </a:schemeClr>
              </a:buClr>
              <a:buSzPct val="128000"/>
              <a:buFont typeface="Georgia" pitchFamily="18" charset="0"/>
              <a:buNone/>
            </a:pPr>
            <a:r>
              <a:rPr lang="es-MX" sz="4800" b="1" dirty="0" smtClean="0">
                <a:latin typeface="Calibri" charset="0"/>
                <a:ea typeface="+mj-ea"/>
                <a:cs typeface="Calibri" charset="0"/>
              </a:rPr>
              <a:t>FASES DEL CICLO DE VIDA</a:t>
            </a:r>
            <a:endParaRPr lang="es-MX" sz="4800" b="1" dirty="0">
              <a:latin typeface="Calibri" charset="0"/>
              <a:ea typeface="+mj-ea"/>
              <a:cs typeface="Calibri" charset="0"/>
            </a:endParaRPr>
          </a:p>
        </p:txBody>
      </p:sp>
      <p:sp>
        <p:nvSpPr>
          <p:cNvPr id="6" name="Rectángulo 5"/>
          <p:cNvSpPr/>
          <p:nvPr/>
        </p:nvSpPr>
        <p:spPr>
          <a:xfrm>
            <a:off x="5724128" y="6552408"/>
            <a:ext cx="2601994" cy="276999"/>
          </a:xfrm>
          <a:prstGeom prst="rect">
            <a:avLst/>
          </a:prstGeom>
        </p:spPr>
        <p:txBody>
          <a:bodyPr wrap="none">
            <a:spAutoFit/>
          </a:bodyPr>
          <a:lstStyle/>
          <a:p>
            <a:r>
              <a:rPr lang="en-US" sz="1200" dirty="0"/>
              <a:t>Chang, </a:t>
            </a:r>
            <a:r>
              <a:rPr lang="en-US" sz="1200" i="1" dirty="0" smtClean="0"/>
              <a:t>et al</a:t>
            </a:r>
            <a:r>
              <a:rPr lang="en-US" sz="1200" dirty="0" smtClean="0"/>
              <a:t>., 1999; </a:t>
            </a:r>
            <a:r>
              <a:rPr lang="en-US" altLang="es-MX" sz="1200" dirty="0" err="1">
                <a:solidFill>
                  <a:srgbClr val="2E2224"/>
                </a:solidFill>
                <a:latin typeface="Arial" panose="020B0604020202020204" pitchFamily="34" charset="0"/>
              </a:rPr>
              <a:t>Stamets</a:t>
            </a:r>
            <a:r>
              <a:rPr lang="en-US" altLang="es-MX" sz="1200" dirty="0" smtClean="0">
                <a:solidFill>
                  <a:srgbClr val="2E2224"/>
                </a:solidFill>
                <a:latin typeface="Arial" panose="020B0604020202020204" pitchFamily="34" charset="0"/>
              </a:rPr>
              <a:t>, </a:t>
            </a:r>
            <a:r>
              <a:rPr lang="en-US" altLang="es-MX" sz="1200" dirty="0">
                <a:solidFill>
                  <a:srgbClr val="2E2224"/>
                </a:solidFill>
                <a:latin typeface="Arial" panose="020B0604020202020204" pitchFamily="34" charset="0"/>
              </a:rPr>
              <a:t>2000</a:t>
            </a:r>
            <a:endParaRPr lang="en-US" sz="1200" dirty="0"/>
          </a:p>
        </p:txBody>
      </p:sp>
      <p:sp>
        <p:nvSpPr>
          <p:cNvPr id="7" name="Marcador de número de diapositiva 6"/>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11</a:t>
            </a:fld>
            <a:endParaRPr lang="en-US"/>
          </a:p>
        </p:txBody>
      </p:sp>
    </p:spTree>
    <p:extLst>
      <p:ext uri="{BB962C8B-B14F-4D97-AF65-F5344CB8AC3E}">
        <p14:creationId xmlns:p14="http://schemas.microsoft.com/office/powerpoint/2010/main" val="3324996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2060848"/>
            <a:ext cx="7920880" cy="4401205"/>
          </a:xfrm>
          <a:prstGeom prst="rect">
            <a:avLst/>
          </a:prstGeom>
        </p:spPr>
        <p:txBody>
          <a:bodyPr wrap="square">
            <a:spAutoFit/>
          </a:bodyPr>
          <a:lstStyle/>
          <a:p>
            <a:pPr marL="457200" indent="-457200">
              <a:buFont typeface="Arial"/>
              <a:buChar char="•"/>
            </a:pPr>
            <a:r>
              <a:rPr lang="es-MX" sz="2800" b="1" spc="30" dirty="0" smtClean="0">
                <a:solidFill>
                  <a:srgbClr val="2E2224"/>
                </a:solidFill>
                <a:latin typeface="Tahoma" charset="0"/>
                <a:ea typeface="+mn-ea"/>
                <a:cs typeface="Tahoma" pitchFamily="34" charset="0"/>
              </a:rPr>
              <a:t>Holocárpicos</a:t>
            </a:r>
            <a:r>
              <a:rPr lang="es-MX" sz="2800" spc="30" dirty="0">
                <a:solidFill>
                  <a:srgbClr val="2E2224"/>
                </a:solidFill>
                <a:latin typeface="Tahoma" charset="0"/>
                <a:ea typeface="+mn-ea"/>
                <a:cs typeface="Tahoma" pitchFamily="34" charset="0"/>
              </a:rPr>
              <a:t>: el talo entero se convierte en una estructura (órgano) reproductivo. Las fases somática y reproductiva no coexisten (aparece en mixomicetos, hifoquitridiomicetos, quitridiomicetos, etc.). </a:t>
            </a:r>
          </a:p>
          <a:p>
            <a:endParaRPr lang="es-MX" sz="2800" spc="30" dirty="0">
              <a:solidFill>
                <a:srgbClr val="2E2224"/>
              </a:solidFill>
              <a:latin typeface="Tahoma" charset="0"/>
              <a:ea typeface="+mn-ea"/>
              <a:cs typeface="Tahoma" pitchFamily="34" charset="0"/>
            </a:endParaRPr>
          </a:p>
          <a:p>
            <a:pPr marL="457200" indent="-457200">
              <a:buFont typeface="Arial"/>
              <a:buChar char="•"/>
            </a:pPr>
            <a:r>
              <a:rPr lang="es-MX" sz="2800" b="1" spc="30" dirty="0" smtClean="0">
                <a:solidFill>
                  <a:srgbClr val="2E2224"/>
                </a:solidFill>
                <a:latin typeface="Tahoma" charset="0"/>
                <a:ea typeface="+mn-ea"/>
                <a:cs typeface="Tahoma" pitchFamily="34" charset="0"/>
              </a:rPr>
              <a:t>Eucárpicos</a:t>
            </a:r>
            <a:r>
              <a:rPr lang="es-MX" sz="2800" spc="30" dirty="0">
                <a:solidFill>
                  <a:srgbClr val="2E2224"/>
                </a:solidFill>
                <a:latin typeface="Tahoma" charset="0"/>
                <a:ea typeface="+mn-ea"/>
                <a:cs typeface="Tahoma" pitchFamily="34" charset="0"/>
              </a:rPr>
              <a:t>: los órganos reproductores surgen unicamente de una porción del talo, el resto continua sus actividades somáticas normales. </a:t>
            </a:r>
          </a:p>
        </p:txBody>
      </p:sp>
      <p:cxnSp>
        <p:nvCxnSpPr>
          <p:cNvPr id="3" name="Conector recto 2"/>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2332" y="383025"/>
            <a:ext cx="9144000" cy="1200329"/>
          </a:xfrm>
          <a:prstGeom prst="rect">
            <a:avLst/>
          </a:prstGeom>
        </p:spPr>
        <p:txBody>
          <a:bodyPr wrap="square">
            <a:spAutoFit/>
          </a:bodyPr>
          <a:lstStyle/>
          <a:p>
            <a:pPr algn="ctr" fontAlgn="auto">
              <a:spcAft>
                <a:spcPts val="0"/>
              </a:spcAft>
              <a:buClr>
                <a:schemeClr val="accent6">
                  <a:lumMod val="75000"/>
                </a:schemeClr>
              </a:buClr>
              <a:buSzPct val="128000"/>
              <a:buFont typeface="Georgia" pitchFamily="18" charset="0"/>
              <a:buNone/>
            </a:pPr>
            <a:r>
              <a:rPr lang="es-MX" sz="3600" b="1" dirty="0" smtClean="0">
                <a:latin typeface="Calibri" charset="0"/>
                <a:ea typeface="+mj-ea"/>
                <a:cs typeface="Calibri" charset="0"/>
              </a:rPr>
              <a:t>TIPOS DE HONGOS SEGÚN SU REPRODUCCIÓN Y ESTRUCTURA REPRODUCTIVA</a:t>
            </a:r>
            <a:endParaRPr lang="es-MX" sz="3600" b="1" dirty="0">
              <a:latin typeface="Calibri" charset="0"/>
              <a:ea typeface="+mj-ea"/>
              <a:cs typeface="Calibri" charset="0"/>
            </a:endParaRPr>
          </a:p>
        </p:txBody>
      </p:sp>
      <p:sp>
        <p:nvSpPr>
          <p:cNvPr id="5" name="Rectángulo 4"/>
          <p:cNvSpPr/>
          <p:nvPr/>
        </p:nvSpPr>
        <p:spPr>
          <a:xfrm>
            <a:off x="5580112" y="6522610"/>
            <a:ext cx="2601994" cy="276999"/>
          </a:xfrm>
          <a:prstGeom prst="rect">
            <a:avLst/>
          </a:prstGeom>
        </p:spPr>
        <p:txBody>
          <a:bodyPr wrap="none">
            <a:spAutoFit/>
          </a:bodyPr>
          <a:lstStyle/>
          <a:p>
            <a:r>
              <a:rPr lang="en-US" sz="1200" dirty="0"/>
              <a:t>Chang, </a:t>
            </a:r>
            <a:r>
              <a:rPr lang="en-US" sz="1200" i="1" dirty="0" smtClean="0"/>
              <a:t>et al</a:t>
            </a:r>
            <a:r>
              <a:rPr lang="en-US" sz="1200" dirty="0" smtClean="0"/>
              <a:t>., 1999; </a:t>
            </a:r>
            <a:r>
              <a:rPr lang="en-US" altLang="es-MX" sz="1200" dirty="0" err="1">
                <a:solidFill>
                  <a:srgbClr val="2E2224"/>
                </a:solidFill>
                <a:latin typeface="Arial" panose="020B0604020202020204" pitchFamily="34" charset="0"/>
              </a:rPr>
              <a:t>Stamets</a:t>
            </a:r>
            <a:r>
              <a:rPr lang="en-US" altLang="es-MX" sz="1200" dirty="0" smtClean="0">
                <a:solidFill>
                  <a:srgbClr val="2E2224"/>
                </a:solidFill>
                <a:latin typeface="Arial" panose="020B0604020202020204" pitchFamily="34" charset="0"/>
              </a:rPr>
              <a:t>, </a:t>
            </a:r>
            <a:r>
              <a:rPr lang="en-US" altLang="es-MX" sz="1200" dirty="0">
                <a:solidFill>
                  <a:srgbClr val="2E2224"/>
                </a:solidFill>
                <a:latin typeface="Arial" panose="020B0604020202020204" pitchFamily="34" charset="0"/>
              </a:rPr>
              <a:t>2000</a:t>
            </a:r>
            <a:endParaRPr lang="en-US" sz="1200" dirty="0"/>
          </a:p>
        </p:txBody>
      </p:sp>
      <p:sp>
        <p:nvSpPr>
          <p:cNvPr id="7" name="Marcador de número de diapositiva 6"/>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12</a:t>
            </a:fld>
            <a:endParaRPr lang="en-US"/>
          </a:p>
        </p:txBody>
      </p:sp>
    </p:spTree>
    <p:extLst>
      <p:ext uri="{BB962C8B-B14F-4D97-AF65-F5344CB8AC3E}">
        <p14:creationId xmlns:p14="http://schemas.microsoft.com/office/powerpoint/2010/main" val="1953231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Text Box 3"/>
          <p:cNvSpPr txBox="1">
            <a:spLocks noChangeArrowheads="1"/>
          </p:cNvSpPr>
          <p:nvPr/>
        </p:nvSpPr>
        <p:spPr bwMode="auto">
          <a:xfrm>
            <a:off x="323528" y="548680"/>
            <a:ext cx="7848872" cy="830997"/>
          </a:xfrm>
          <a:prstGeom prst="rect">
            <a:avLst/>
          </a:prstGeom>
          <a:noFill/>
          <a:ln w="9525">
            <a:noFill/>
            <a:miter lim="800000"/>
            <a:headEnd/>
            <a:tailEnd/>
          </a:ln>
          <a:effectLst/>
        </p:spPr>
        <p:txBody>
          <a:bodyPr wrap="squar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r>
              <a:rPr lang="es-ES_tradnl" sz="4800" b="1" dirty="0">
                <a:latin typeface="Calibri" charset="0"/>
                <a:ea typeface="+mj-ea"/>
                <a:cs typeface="Calibri" charset="0"/>
              </a:rPr>
              <a:t>REPRODUCCIÓN</a:t>
            </a:r>
            <a:endParaRPr lang="es-ES" sz="4800" b="1" dirty="0">
              <a:latin typeface="Calibri" charset="0"/>
              <a:ea typeface="+mj-ea"/>
              <a:cs typeface="Calibri" charset="0"/>
            </a:endParaRPr>
          </a:p>
        </p:txBody>
      </p:sp>
      <p:cxnSp>
        <p:nvCxnSpPr>
          <p:cNvPr id="8" name="Conector recto 7"/>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Rectángulo 1"/>
          <p:cNvSpPr/>
          <p:nvPr/>
        </p:nvSpPr>
        <p:spPr>
          <a:xfrm>
            <a:off x="323528" y="2132856"/>
            <a:ext cx="7862515" cy="1815882"/>
          </a:xfrm>
          <a:prstGeom prst="rect">
            <a:avLst/>
          </a:prstGeom>
        </p:spPr>
        <p:txBody>
          <a:bodyPr wrap="square">
            <a:spAutoFit/>
          </a:bodyPr>
          <a:lstStyle/>
          <a:p>
            <a:r>
              <a:rPr lang="es-MX" sz="2800" spc="30" dirty="0">
                <a:solidFill>
                  <a:srgbClr val="2E2224"/>
                </a:solidFill>
                <a:latin typeface="Tahoma" charset="0"/>
                <a:ea typeface="+mn-ea"/>
                <a:cs typeface="Tahoma" pitchFamily="34" charset="0"/>
              </a:rPr>
              <a:t>La reproducción se realiza principalmente por medio de </a:t>
            </a:r>
            <a:r>
              <a:rPr lang="es-MX" sz="2800" spc="30" dirty="0" smtClean="0">
                <a:solidFill>
                  <a:srgbClr val="2E2224"/>
                </a:solidFill>
                <a:latin typeface="Tahoma" charset="0"/>
                <a:ea typeface="+mn-ea"/>
                <a:cs typeface="Tahoma" pitchFamily="34" charset="0"/>
              </a:rPr>
              <a:t>esporas </a:t>
            </a:r>
            <a:r>
              <a:rPr lang="es-MX" sz="2800" spc="30" dirty="0">
                <a:solidFill>
                  <a:srgbClr val="2E2224"/>
                </a:solidFill>
                <a:latin typeface="Tahoma" charset="0"/>
                <a:ea typeface="+mn-ea"/>
                <a:cs typeface="Tahoma" pitchFamily="34" charset="0"/>
              </a:rPr>
              <a:t>que son cuerpos </a:t>
            </a:r>
            <a:r>
              <a:rPr lang="es-MX" sz="2800" spc="30" dirty="0" smtClean="0">
                <a:solidFill>
                  <a:srgbClr val="2E2224"/>
                </a:solidFill>
                <a:latin typeface="Tahoma" charset="0"/>
                <a:ea typeface="+mn-ea"/>
                <a:cs typeface="Tahoma" pitchFamily="34" charset="0"/>
              </a:rPr>
              <a:t>de propagación </a:t>
            </a:r>
            <a:r>
              <a:rPr lang="es-MX" sz="2800" spc="30" dirty="0">
                <a:solidFill>
                  <a:srgbClr val="2E2224"/>
                </a:solidFill>
                <a:latin typeface="Tahoma" charset="0"/>
                <a:ea typeface="+mn-ea"/>
                <a:cs typeface="Tahoma" pitchFamily="34" charset="0"/>
              </a:rPr>
              <a:t>o reproducción </a:t>
            </a:r>
            <a:r>
              <a:rPr lang="es-MX" sz="2800" spc="30" dirty="0" smtClean="0">
                <a:solidFill>
                  <a:srgbClr val="2E2224"/>
                </a:solidFill>
                <a:latin typeface="Tahoma" charset="0"/>
                <a:ea typeface="+mn-ea"/>
                <a:cs typeface="Tahoma" pitchFamily="34" charset="0"/>
              </a:rPr>
              <a:t>especializados </a:t>
            </a:r>
            <a:r>
              <a:rPr lang="es-MX" sz="2800" spc="30" dirty="0">
                <a:solidFill>
                  <a:srgbClr val="2E2224"/>
                </a:solidFill>
                <a:latin typeface="Tahoma" charset="0"/>
                <a:ea typeface="+mn-ea"/>
                <a:cs typeface="Tahoma" pitchFamily="34" charset="0"/>
              </a:rPr>
              <a:t>y originados a partir del </a:t>
            </a:r>
            <a:r>
              <a:rPr lang="es-MX" sz="2800" spc="30" dirty="0" smtClean="0">
                <a:solidFill>
                  <a:srgbClr val="2E2224"/>
                </a:solidFill>
                <a:latin typeface="Tahoma" charset="0"/>
                <a:ea typeface="+mn-ea"/>
                <a:cs typeface="Tahoma" pitchFamily="34" charset="0"/>
              </a:rPr>
              <a:t>micelio reproductivo</a:t>
            </a:r>
            <a:endParaRPr lang="es-MX" sz="2800" spc="30" dirty="0">
              <a:solidFill>
                <a:srgbClr val="2E2224"/>
              </a:solidFill>
              <a:latin typeface="Tahoma" charset="0"/>
              <a:ea typeface="+mn-ea"/>
              <a:cs typeface="Tahoma" pitchFamily="34" charset="0"/>
            </a:endParaRPr>
          </a:p>
        </p:txBody>
      </p:sp>
      <p:pic>
        <p:nvPicPr>
          <p:cNvPr id="3" name="Imagen 2"/>
          <p:cNvPicPr>
            <a:picLocks noChangeAspect="1"/>
          </p:cNvPicPr>
          <p:nvPr/>
        </p:nvPicPr>
        <p:blipFill>
          <a:blip r:embed="rId3"/>
          <a:stretch>
            <a:fillRect/>
          </a:stretch>
        </p:blipFill>
        <p:spPr>
          <a:xfrm>
            <a:off x="4574332" y="3876503"/>
            <a:ext cx="3528392" cy="2642888"/>
          </a:xfrm>
          <a:prstGeom prst="rect">
            <a:avLst/>
          </a:prstGeom>
          <a:ln>
            <a:noFill/>
          </a:ln>
          <a:effectLst>
            <a:softEdge rad="112500"/>
          </a:effectLst>
        </p:spPr>
      </p:pic>
      <p:sp>
        <p:nvSpPr>
          <p:cNvPr id="6" name="Rectángulo 5"/>
          <p:cNvSpPr/>
          <p:nvPr/>
        </p:nvSpPr>
        <p:spPr>
          <a:xfrm>
            <a:off x="4661221" y="6213972"/>
            <a:ext cx="3600400" cy="246221"/>
          </a:xfrm>
          <a:prstGeom prst="rect">
            <a:avLst/>
          </a:prstGeom>
        </p:spPr>
        <p:txBody>
          <a:bodyPr wrap="square">
            <a:spAutoFit/>
          </a:bodyPr>
          <a:lstStyle/>
          <a:p>
            <a:r>
              <a:rPr lang="es-ES_tradnl" sz="1000" dirty="0">
                <a:solidFill>
                  <a:schemeClr val="bg1"/>
                </a:solidFill>
              </a:rPr>
              <a:t>http://</a:t>
            </a:r>
            <a:r>
              <a:rPr lang="es-ES_tradnl" sz="1000" dirty="0" err="1">
                <a:solidFill>
                  <a:schemeClr val="bg1"/>
                </a:solidFill>
              </a:rPr>
              <a:t>bibliotecadeinvestigaciones.wordpress.com</a:t>
            </a:r>
            <a:r>
              <a:rPr lang="es-ES_tradnl" sz="1000" dirty="0">
                <a:solidFill>
                  <a:schemeClr val="bg1"/>
                </a:solidFill>
              </a:rPr>
              <a:t>/</a:t>
            </a:r>
            <a:r>
              <a:rPr lang="es-ES_tradnl" sz="1000" dirty="0" err="1" smtClean="0">
                <a:solidFill>
                  <a:schemeClr val="bg1"/>
                </a:solidFill>
              </a:rPr>
              <a:t>biologia</a:t>
            </a:r>
            <a:endParaRPr lang="es-ES" sz="1000" dirty="0">
              <a:solidFill>
                <a:schemeClr val="bg1"/>
              </a:solidFill>
            </a:endParaRPr>
          </a:p>
        </p:txBody>
      </p:sp>
      <p:pic>
        <p:nvPicPr>
          <p:cNvPr id="4" name="Imagen 3"/>
          <p:cNvPicPr>
            <a:picLocks noChangeAspect="1"/>
          </p:cNvPicPr>
          <p:nvPr/>
        </p:nvPicPr>
        <p:blipFill>
          <a:blip r:embed="rId4"/>
          <a:stretch>
            <a:fillRect/>
          </a:stretch>
        </p:blipFill>
        <p:spPr>
          <a:xfrm>
            <a:off x="833577" y="3902520"/>
            <a:ext cx="3393494" cy="2580968"/>
          </a:xfrm>
          <a:prstGeom prst="rect">
            <a:avLst/>
          </a:prstGeom>
          <a:ln>
            <a:noFill/>
          </a:ln>
          <a:effectLst>
            <a:softEdge rad="112500"/>
          </a:effectLst>
        </p:spPr>
      </p:pic>
      <p:sp>
        <p:nvSpPr>
          <p:cNvPr id="5" name="Rectángulo 4"/>
          <p:cNvSpPr/>
          <p:nvPr/>
        </p:nvSpPr>
        <p:spPr>
          <a:xfrm>
            <a:off x="895614" y="6150059"/>
            <a:ext cx="3505088" cy="246221"/>
          </a:xfrm>
          <a:prstGeom prst="rect">
            <a:avLst/>
          </a:prstGeom>
        </p:spPr>
        <p:txBody>
          <a:bodyPr wrap="square">
            <a:spAutoFit/>
          </a:bodyPr>
          <a:lstStyle/>
          <a:p>
            <a:r>
              <a:rPr lang="es-MX" sz="1000" dirty="0">
                <a:solidFill>
                  <a:schemeClr val="bg1"/>
                </a:solidFill>
              </a:rPr>
              <a:t>http://gait.aidi.udel.edu/mushroom/spore/spore2a.JPG</a:t>
            </a:r>
          </a:p>
        </p:txBody>
      </p:sp>
      <p:sp>
        <p:nvSpPr>
          <p:cNvPr id="10" name="Rectángulo 9"/>
          <p:cNvSpPr/>
          <p:nvPr/>
        </p:nvSpPr>
        <p:spPr>
          <a:xfrm>
            <a:off x="6433784" y="6519391"/>
            <a:ext cx="1891865" cy="276999"/>
          </a:xfrm>
          <a:prstGeom prst="rect">
            <a:avLst/>
          </a:prstGeom>
        </p:spPr>
        <p:txBody>
          <a:bodyPr wrap="none">
            <a:spAutoFit/>
          </a:bodyPr>
          <a:lstStyle/>
          <a:p>
            <a:r>
              <a:rPr lang="fr-FR" sz="1200" dirty="0" err="1"/>
              <a:t>Sánchez</a:t>
            </a:r>
            <a:r>
              <a:rPr lang="fr-FR" sz="1200" dirty="0"/>
              <a:t>, </a:t>
            </a:r>
            <a:r>
              <a:rPr lang="fr-FR" sz="1200" dirty="0" smtClean="0"/>
              <a:t>y </a:t>
            </a:r>
            <a:r>
              <a:rPr lang="fr-FR" sz="1200" dirty="0" err="1" smtClean="0"/>
              <a:t>Royse</a:t>
            </a:r>
            <a:r>
              <a:rPr lang="fr-FR" sz="1200" dirty="0"/>
              <a:t>, </a:t>
            </a:r>
            <a:r>
              <a:rPr lang="fr-FR" sz="1200" dirty="0" smtClean="0"/>
              <a:t>2001 </a:t>
            </a:r>
            <a:endParaRPr lang="es-MX" sz="1200" dirty="0"/>
          </a:p>
        </p:txBody>
      </p:sp>
      <p:sp>
        <p:nvSpPr>
          <p:cNvPr id="9" name="Marcador de número de diapositiva 8"/>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13</a:t>
            </a:fld>
            <a:endParaRPr lang="en-US"/>
          </a:p>
        </p:txBody>
      </p:sp>
    </p:spTree>
    <p:extLst>
      <p:ext uri="{BB962C8B-B14F-4D97-AF65-F5344CB8AC3E}">
        <p14:creationId xmlns:p14="http://schemas.microsoft.com/office/powerpoint/2010/main" val="239378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3" name="Rectangle 3"/>
          <p:cNvSpPr>
            <a:spLocks noGrp="1" noChangeArrowheads="1"/>
          </p:cNvSpPr>
          <p:nvPr>
            <p:ph idx="4294967295"/>
          </p:nvPr>
        </p:nvSpPr>
        <p:spPr>
          <a:xfrm>
            <a:off x="395288" y="476250"/>
            <a:ext cx="8229600" cy="2089150"/>
          </a:xfrm>
          <a:prstGeom prst="rect">
            <a:avLst/>
          </a:prstGeom>
        </p:spPr>
        <p:txBody>
          <a:bodyPr>
            <a:normAutofit/>
          </a:bodyPr>
          <a:lstStyle/>
          <a:p>
            <a:pPr marL="0" indent="0" eaLnBrk="1" hangingPunct="1">
              <a:buNone/>
            </a:pPr>
            <a:r>
              <a:rPr lang="es-ES" dirty="0">
                <a:effectLst>
                  <a:outerShdw blurRad="38100" dist="38100" dir="2700000" algn="tl">
                    <a:srgbClr val="000000"/>
                  </a:outerShdw>
                </a:effectLst>
                <a:latin typeface="Tahoma" charset="0"/>
              </a:rPr>
              <a:t>La fase asexual o </a:t>
            </a:r>
            <a:r>
              <a:rPr lang="es-ES" b="1" dirty="0">
                <a:effectLst>
                  <a:outerShdw blurRad="38100" dist="38100" dir="2700000" algn="tl">
                    <a:srgbClr val="000000"/>
                  </a:outerShdw>
                </a:effectLst>
                <a:latin typeface="Tahoma" charset="0"/>
              </a:rPr>
              <a:t>imperfecta</a:t>
            </a:r>
            <a:r>
              <a:rPr lang="es-ES" dirty="0">
                <a:effectLst>
                  <a:outerShdw blurRad="38100" dist="38100" dir="2700000" algn="tl">
                    <a:srgbClr val="000000"/>
                  </a:outerShdw>
                </a:effectLst>
                <a:latin typeface="Tahoma" charset="0"/>
              </a:rPr>
              <a:t> de un hongo recibe el nombre de </a:t>
            </a:r>
            <a:r>
              <a:rPr lang="es-ES" b="1" dirty="0" err="1">
                <a:effectLst>
                  <a:outerShdw blurRad="38100" dist="38100" dir="2700000" algn="tl">
                    <a:srgbClr val="000000"/>
                  </a:outerShdw>
                </a:effectLst>
                <a:latin typeface="Tahoma" charset="0"/>
              </a:rPr>
              <a:t>anamorfo</a:t>
            </a:r>
            <a:r>
              <a:rPr lang="es-ES" dirty="0">
                <a:effectLst>
                  <a:outerShdw blurRad="38100" dist="38100" dir="2700000" algn="tl">
                    <a:srgbClr val="000000"/>
                  </a:outerShdw>
                </a:effectLst>
                <a:latin typeface="Tahoma" charset="0"/>
              </a:rPr>
              <a:t>, mientras que la sexual o </a:t>
            </a:r>
            <a:r>
              <a:rPr lang="es-ES" b="1" dirty="0">
                <a:effectLst>
                  <a:outerShdw blurRad="38100" dist="38100" dir="2700000" algn="tl">
                    <a:srgbClr val="000000"/>
                  </a:outerShdw>
                </a:effectLst>
                <a:latin typeface="Tahoma" charset="0"/>
              </a:rPr>
              <a:t>perfecta</a:t>
            </a:r>
            <a:r>
              <a:rPr lang="es-ES" dirty="0">
                <a:effectLst>
                  <a:outerShdw blurRad="38100" dist="38100" dir="2700000" algn="tl">
                    <a:srgbClr val="000000"/>
                  </a:outerShdw>
                </a:effectLst>
                <a:latin typeface="Tahoma" charset="0"/>
              </a:rPr>
              <a:t> es el </a:t>
            </a:r>
            <a:r>
              <a:rPr lang="es-ES" b="1" dirty="0" err="1">
                <a:effectLst>
                  <a:outerShdw blurRad="38100" dist="38100" dir="2700000" algn="tl">
                    <a:srgbClr val="000000"/>
                  </a:outerShdw>
                </a:effectLst>
                <a:latin typeface="Tahoma" charset="0"/>
              </a:rPr>
              <a:t>teleomorfo</a:t>
            </a:r>
            <a:r>
              <a:rPr lang="es-ES" dirty="0">
                <a:effectLst>
                  <a:outerShdw blurRad="38100" dist="38100" dir="2700000" algn="tl">
                    <a:srgbClr val="000000"/>
                  </a:outerShdw>
                </a:effectLst>
                <a:latin typeface="Tahoma" charset="0"/>
              </a:rPr>
              <a:t>.</a:t>
            </a:r>
          </a:p>
        </p:txBody>
      </p:sp>
      <p:sp>
        <p:nvSpPr>
          <p:cNvPr id="84996" name="AutoShape 5"/>
          <p:cNvSpPr>
            <a:spLocks/>
          </p:cNvSpPr>
          <p:nvPr/>
        </p:nvSpPr>
        <p:spPr bwMode="auto">
          <a:xfrm>
            <a:off x="2771775" y="2852738"/>
            <a:ext cx="863600" cy="3671887"/>
          </a:xfrm>
          <a:prstGeom prst="leftBrace">
            <a:avLst>
              <a:gd name="adj1" fmla="val 35432"/>
              <a:gd name="adj2" fmla="val 50000"/>
            </a:avLst>
          </a:prstGeom>
          <a:noFill/>
          <a:ln w="762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p>
        </p:txBody>
      </p:sp>
      <p:sp>
        <p:nvSpPr>
          <p:cNvPr id="84997" name="Text Box 6"/>
          <p:cNvSpPr txBox="1">
            <a:spLocks noChangeArrowheads="1"/>
          </p:cNvSpPr>
          <p:nvPr/>
        </p:nvSpPr>
        <p:spPr bwMode="auto">
          <a:xfrm rot="-2761980">
            <a:off x="-68263" y="4252913"/>
            <a:ext cx="3522663"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spcBef>
                <a:spcPct val="50000"/>
              </a:spcBef>
            </a:pPr>
            <a:r>
              <a:rPr lang="es-ES" sz="3200" b="1" dirty="0">
                <a:solidFill>
                  <a:srgbClr val="2E2224"/>
                </a:solidFill>
              </a:rPr>
              <a:t>HOLOMORFO</a:t>
            </a:r>
          </a:p>
        </p:txBody>
      </p:sp>
      <p:cxnSp>
        <p:nvCxnSpPr>
          <p:cNvPr id="6" name="Conector recto 5"/>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7" name="Text Box 4"/>
          <p:cNvSpPr txBox="1">
            <a:spLocks noChangeArrowheads="1"/>
          </p:cNvSpPr>
          <p:nvPr/>
        </p:nvSpPr>
        <p:spPr bwMode="auto">
          <a:xfrm>
            <a:off x="3419475" y="2997200"/>
            <a:ext cx="5724525" cy="3416320"/>
          </a:xfrm>
          <a:prstGeom prst="rect">
            <a:avLst/>
          </a:prstGeom>
          <a:noFill/>
          <a:ln w="9525">
            <a:noFill/>
            <a:miter lim="800000"/>
            <a:headEnd/>
            <a:tailEnd/>
          </a:ln>
          <a:effectLst/>
        </p:spPr>
        <p:txBody>
          <a:bodyPr>
            <a:spAutoFit/>
          </a:bodyPr>
          <a:lstStyle>
            <a:lvl1pPr>
              <a:defRPr sz="1600">
                <a:solidFill>
                  <a:schemeClr val="tx1"/>
                </a:solidFill>
                <a:latin typeface="Tahoma" charset="0"/>
                <a:ea typeface="ＭＳ Ｐゴシック" charset="0"/>
              </a:defRPr>
            </a:lvl1pPr>
            <a:lvl2pPr>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r>
              <a:rPr lang="en-US" sz="2400" b="1" dirty="0" err="1">
                <a:solidFill>
                  <a:srgbClr val="2E2224"/>
                </a:solidFill>
                <a:effectLst>
                  <a:outerShdw blurRad="38100" dist="38100" dir="2700000" algn="tl">
                    <a:srgbClr val="000000"/>
                  </a:outerShdw>
                </a:effectLst>
              </a:rPr>
              <a:t>Anamorfo</a:t>
            </a:r>
            <a:r>
              <a:rPr lang="en-US" sz="2400" b="1" dirty="0">
                <a:solidFill>
                  <a:srgbClr val="2E2224"/>
                </a:solidFill>
                <a:effectLst>
                  <a:outerShdw blurRad="38100" dist="38100" dir="2700000" algn="tl">
                    <a:srgbClr val="000000"/>
                  </a:outerShdw>
                </a:effectLst>
              </a:rPr>
              <a:t>= </a:t>
            </a:r>
            <a:r>
              <a:rPr lang="en-US" sz="2400" b="1" dirty="0" err="1">
                <a:solidFill>
                  <a:srgbClr val="2E2224"/>
                </a:solidFill>
                <a:effectLst>
                  <a:outerShdw blurRad="38100" dist="38100" dir="2700000" algn="tl">
                    <a:srgbClr val="000000"/>
                  </a:outerShdw>
                </a:effectLst>
              </a:rPr>
              <a:t>etapa</a:t>
            </a:r>
            <a:r>
              <a:rPr lang="en-US" sz="2400" b="1" dirty="0">
                <a:solidFill>
                  <a:srgbClr val="2E2224"/>
                </a:solidFill>
                <a:effectLst>
                  <a:outerShdw blurRad="38100" dist="38100" dir="2700000" algn="tl">
                    <a:srgbClr val="000000"/>
                  </a:outerShdw>
                </a:effectLst>
              </a:rPr>
              <a:t> asexual</a:t>
            </a:r>
          </a:p>
          <a:p>
            <a:pPr lvl="1"/>
            <a:r>
              <a:rPr lang="en-US" sz="2400" dirty="0" err="1">
                <a:solidFill>
                  <a:srgbClr val="2E2224"/>
                </a:solidFill>
                <a:effectLst>
                  <a:outerShdw blurRad="38100" dist="38100" dir="2700000" algn="tl">
                    <a:srgbClr val="000000"/>
                  </a:outerShdw>
                </a:effectLst>
              </a:rPr>
              <a:t>Mitospora</a:t>
            </a:r>
            <a:r>
              <a:rPr lang="en-US" sz="2400" dirty="0">
                <a:solidFill>
                  <a:srgbClr val="2E2224"/>
                </a:solidFill>
                <a:effectLst>
                  <a:outerShdw blurRad="38100" dist="38100" dir="2700000" algn="tl">
                    <a:srgbClr val="000000"/>
                  </a:outerShdw>
                </a:effectLst>
              </a:rPr>
              <a:t>=</a:t>
            </a:r>
            <a:r>
              <a:rPr lang="en-US" sz="2400" dirty="0" err="1">
                <a:solidFill>
                  <a:srgbClr val="2E2224"/>
                </a:solidFill>
                <a:effectLst>
                  <a:outerShdw blurRad="38100" dist="38100" dir="2700000" algn="tl">
                    <a:srgbClr val="000000"/>
                  </a:outerShdw>
                </a:effectLst>
              </a:rPr>
              <a:t>espora</a:t>
            </a:r>
            <a:r>
              <a:rPr lang="en-US" sz="2400" dirty="0">
                <a:solidFill>
                  <a:srgbClr val="2E2224"/>
                </a:solidFill>
                <a:effectLst>
                  <a:outerShdw blurRad="38100" dist="38100" dir="2700000" algn="tl">
                    <a:srgbClr val="000000"/>
                  </a:outerShdw>
                </a:effectLst>
              </a:rPr>
              <a:t> </a:t>
            </a:r>
            <a:r>
              <a:rPr lang="en-US" sz="2400" dirty="0" err="1">
                <a:solidFill>
                  <a:srgbClr val="2E2224"/>
                </a:solidFill>
                <a:effectLst>
                  <a:outerShdw blurRad="38100" dist="38100" dir="2700000" algn="tl">
                    <a:srgbClr val="000000"/>
                  </a:outerShdw>
                </a:effectLst>
              </a:rPr>
              <a:t>formada</a:t>
            </a:r>
            <a:r>
              <a:rPr lang="en-US" sz="2400" dirty="0">
                <a:solidFill>
                  <a:srgbClr val="2E2224"/>
                </a:solidFill>
                <a:effectLst>
                  <a:outerShdw blurRad="38100" dist="38100" dir="2700000" algn="tl">
                    <a:srgbClr val="000000"/>
                  </a:outerShdw>
                </a:effectLst>
              </a:rPr>
              <a:t> via </a:t>
            </a:r>
            <a:r>
              <a:rPr lang="en-US" sz="2400" dirty="0" err="1">
                <a:solidFill>
                  <a:srgbClr val="2E2224"/>
                </a:solidFill>
                <a:effectLst>
                  <a:outerShdw blurRad="38100" dist="38100" dir="2700000" algn="tl">
                    <a:srgbClr val="000000"/>
                  </a:outerShdw>
                </a:effectLst>
              </a:rPr>
              <a:t>reproducción</a:t>
            </a:r>
            <a:r>
              <a:rPr lang="en-US" sz="2400" dirty="0">
                <a:solidFill>
                  <a:srgbClr val="2E2224"/>
                </a:solidFill>
                <a:effectLst>
                  <a:outerShdw blurRad="38100" dist="38100" dir="2700000" algn="tl">
                    <a:srgbClr val="000000"/>
                  </a:outerShdw>
                </a:effectLst>
              </a:rPr>
              <a:t> asexual (mitosis), </a:t>
            </a:r>
            <a:r>
              <a:rPr lang="en-US" sz="2400" dirty="0" err="1">
                <a:solidFill>
                  <a:srgbClr val="2E2224"/>
                </a:solidFill>
                <a:effectLst>
                  <a:outerShdw blurRad="38100" dist="38100" dir="2700000" algn="tl">
                    <a:srgbClr val="000000"/>
                  </a:outerShdw>
                </a:effectLst>
              </a:rPr>
              <a:t>comunmente</a:t>
            </a:r>
            <a:r>
              <a:rPr lang="en-US" sz="2400" dirty="0">
                <a:solidFill>
                  <a:srgbClr val="2E2224"/>
                </a:solidFill>
                <a:effectLst>
                  <a:outerShdw blurRad="38100" dist="38100" dir="2700000" algn="tl">
                    <a:srgbClr val="000000"/>
                  </a:outerShdw>
                </a:effectLst>
              </a:rPr>
              <a:t> </a:t>
            </a:r>
            <a:r>
              <a:rPr lang="en-US" sz="2400" dirty="0" err="1">
                <a:solidFill>
                  <a:srgbClr val="2E2224"/>
                </a:solidFill>
                <a:effectLst>
                  <a:outerShdw blurRad="38100" dist="38100" dir="2700000" algn="tl">
                    <a:srgbClr val="000000"/>
                  </a:outerShdw>
                </a:effectLst>
              </a:rPr>
              <a:t>llamada</a:t>
            </a:r>
            <a:r>
              <a:rPr lang="en-US" sz="2400" dirty="0">
                <a:solidFill>
                  <a:srgbClr val="2E2224"/>
                </a:solidFill>
                <a:effectLst>
                  <a:outerShdw blurRad="38100" dist="38100" dir="2700000" algn="tl">
                    <a:srgbClr val="000000"/>
                  </a:outerShdw>
                </a:effectLst>
              </a:rPr>
              <a:t> </a:t>
            </a:r>
            <a:r>
              <a:rPr lang="en-US" sz="2400" dirty="0" err="1">
                <a:solidFill>
                  <a:srgbClr val="2E2224"/>
                </a:solidFill>
                <a:effectLst>
                  <a:outerShdw blurRad="38100" dist="38100" dir="2700000" algn="tl">
                    <a:srgbClr val="000000"/>
                  </a:outerShdw>
                </a:effectLst>
              </a:rPr>
              <a:t>conidio</a:t>
            </a:r>
            <a:r>
              <a:rPr lang="en-US" sz="2400" dirty="0">
                <a:solidFill>
                  <a:srgbClr val="2E2224"/>
                </a:solidFill>
                <a:effectLst>
                  <a:outerShdw blurRad="38100" dist="38100" dir="2700000" algn="tl">
                    <a:srgbClr val="000000"/>
                  </a:outerShdw>
                </a:effectLst>
              </a:rPr>
              <a:t> o </a:t>
            </a:r>
            <a:r>
              <a:rPr lang="en-US" sz="2400" dirty="0" err="1">
                <a:solidFill>
                  <a:srgbClr val="2E2224"/>
                </a:solidFill>
                <a:effectLst>
                  <a:outerShdw blurRad="38100" dist="38100" dir="2700000" algn="tl">
                    <a:srgbClr val="000000"/>
                  </a:outerShdw>
                </a:effectLst>
              </a:rPr>
              <a:t>esporangiospora</a:t>
            </a:r>
            <a:r>
              <a:rPr lang="en-US" sz="2400" dirty="0">
                <a:solidFill>
                  <a:srgbClr val="2E2224"/>
                </a:solidFill>
                <a:effectLst>
                  <a:outerShdw blurRad="38100" dist="38100" dir="2700000" algn="tl">
                    <a:srgbClr val="000000"/>
                  </a:outerShdw>
                </a:effectLst>
              </a:rPr>
              <a:t> </a:t>
            </a:r>
          </a:p>
          <a:p>
            <a:pPr lvl="1"/>
            <a:r>
              <a:rPr lang="en-US" sz="2400" dirty="0">
                <a:solidFill>
                  <a:srgbClr val="2E2224"/>
                </a:solidFill>
                <a:effectLst>
                  <a:outerShdw blurRad="38100" dist="38100" dir="2700000" algn="tl">
                    <a:srgbClr val="000000"/>
                  </a:outerShdw>
                </a:effectLst>
              </a:rPr>
              <a:t>	</a:t>
            </a:r>
          </a:p>
          <a:p>
            <a:r>
              <a:rPr lang="en-US" sz="2400" b="1" dirty="0" err="1">
                <a:solidFill>
                  <a:srgbClr val="2E2224"/>
                </a:solidFill>
                <a:effectLst>
                  <a:outerShdw blurRad="38100" dist="38100" dir="2700000" algn="tl">
                    <a:srgbClr val="000000"/>
                  </a:outerShdw>
                </a:effectLst>
              </a:rPr>
              <a:t>Teleomorfo</a:t>
            </a:r>
            <a:r>
              <a:rPr lang="en-US" sz="2400" b="1" dirty="0">
                <a:solidFill>
                  <a:srgbClr val="2E2224"/>
                </a:solidFill>
                <a:effectLst>
                  <a:outerShdw blurRad="38100" dist="38100" dir="2700000" algn="tl">
                    <a:srgbClr val="000000"/>
                  </a:outerShdw>
                </a:effectLst>
              </a:rPr>
              <a:t>= </a:t>
            </a:r>
            <a:r>
              <a:rPr lang="en-US" sz="2400" b="1" dirty="0" err="1">
                <a:solidFill>
                  <a:srgbClr val="2E2224"/>
                </a:solidFill>
                <a:effectLst>
                  <a:outerShdw blurRad="38100" dist="38100" dir="2700000" algn="tl">
                    <a:srgbClr val="000000"/>
                  </a:outerShdw>
                </a:effectLst>
              </a:rPr>
              <a:t>etapa</a:t>
            </a:r>
            <a:r>
              <a:rPr lang="en-US" sz="2400" b="1" dirty="0">
                <a:solidFill>
                  <a:srgbClr val="2E2224"/>
                </a:solidFill>
                <a:effectLst>
                  <a:outerShdw blurRad="38100" dist="38100" dir="2700000" algn="tl">
                    <a:srgbClr val="000000"/>
                  </a:outerShdw>
                </a:effectLst>
              </a:rPr>
              <a:t> sexual</a:t>
            </a:r>
          </a:p>
          <a:p>
            <a:pPr lvl="1"/>
            <a:r>
              <a:rPr lang="en-US" sz="2400" dirty="0" err="1">
                <a:solidFill>
                  <a:srgbClr val="2E2224"/>
                </a:solidFill>
                <a:effectLst>
                  <a:outerShdw blurRad="38100" dist="38100" dir="2700000" algn="tl">
                    <a:srgbClr val="000000"/>
                  </a:outerShdw>
                </a:effectLst>
              </a:rPr>
              <a:t>Meiospora</a:t>
            </a:r>
            <a:r>
              <a:rPr lang="en-US" sz="2400" dirty="0">
                <a:solidFill>
                  <a:srgbClr val="2E2224"/>
                </a:solidFill>
                <a:effectLst>
                  <a:outerShdw blurRad="38100" dist="38100" dir="2700000" algn="tl">
                    <a:srgbClr val="000000"/>
                  </a:outerShdw>
                </a:effectLst>
              </a:rPr>
              <a:t>=</a:t>
            </a:r>
            <a:r>
              <a:rPr lang="en-US" sz="2400" dirty="0" err="1">
                <a:solidFill>
                  <a:srgbClr val="2E2224"/>
                </a:solidFill>
                <a:effectLst>
                  <a:outerShdw blurRad="38100" dist="38100" dir="2700000" algn="tl">
                    <a:srgbClr val="000000"/>
                  </a:outerShdw>
                </a:effectLst>
              </a:rPr>
              <a:t>espora</a:t>
            </a:r>
            <a:r>
              <a:rPr lang="en-US" sz="2400" dirty="0">
                <a:solidFill>
                  <a:srgbClr val="2E2224"/>
                </a:solidFill>
                <a:effectLst>
                  <a:outerShdw blurRad="38100" dist="38100" dir="2700000" algn="tl">
                    <a:srgbClr val="000000"/>
                  </a:outerShdw>
                </a:effectLst>
              </a:rPr>
              <a:t> </a:t>
            </a:r>
            <a:r>
              <a:rPr lang="en-US" sz="2400" dirty="0" err="1">
                <a:solidFill>
                  <a:srgbClr val="2E2224"/>
                </a:solidFill>
                <a:effectLst>
                  <a:outerShdw blurRad="38100" dist="38100" dir="2700000" algn="tl">
                    <a:srgbClr val="000000"/>
                  </a:outerShdw>
                </a:effectLst>
              </a:rPr>
              <a:t>formada</a:t>
            </a:r>
            <a:r>
              <a:rPr lang="en-US" sz="2400" dirty="0">
                <a:solidFill>
                  <a:srgbClr val="2E2224"/>
                </a:solidFill>
                <a:effectLst>
                  <a:outerShdw blurRad="38100" dist="38100" dir="2700000" algn="tl">
                    <a:srgbClr val="000000"/>
                  </a:outerShdw>
                </a:effectLst>
              </a:rPr>
              <a:t> via </a:t>
            </a:r>
            <a:r>
              <a:rPr lang="en-US" sz="2400" dirty="0" err="1">
                <a:solidFill>
                  <a:srgbClr val="2E2224"/>
                </a:solidFill>
                <a:effectLst>
                  <a:outerShdw blurRad="38100" dist="38100" dir="2700000" algn="tl">
                    <a:srgbClr val="000000"/>
                  </a:outerShdw>
                </a:effectLst>
              </a:rPr>
              <a:t>reproducción</a:t>
            </a:r>
            <a:r>
              <a:rPr lang="en-US" sz="2400" dirty="0">
                <a:solidFill>
                  <a:srgbClr val="2E2224"/>
                </a:solidFill>
                <a:effectLst>
                  <a:outerShdw blurRad="38100" dist="38100" dir="2700000" algn="tl">
                    <a:srgbClr val="000000"/>
                  </a:outerShdw>
                </a:effectLst>
              </a:rPr>
              <a:t> sexual </a:t>
            </a:r>
            <a:endParaRPr lang="es-ES" sz="2400" dirty="0">
              <a:solidFill>
                <a:srgbClr val="2E2224"/>
              </a:solidFill>
            </a:endParaRPr>
          </a:p>
        </p:txBody>
      </p:sp>
      <p:sp>
        <p:nvSpPr>
          <p:cNvPr id="8" name="Rectángulo 7"/>
          <p:cNvSpPr/>
          <p:nvPr/>
        </p:nvSpPr>
        <p:spPr>
          <a:xfrm>
            <a:off x="5508104" y="6568884"/>
            <a:ext cx="2601994" cy="276999"/>
          </a:xfrm>
          <a:prstGeom prst="rect">
            <a:avLst/>
          </a:prstGeom>
        </p:spPr>
        <p:txBody>
          <a:bodyPr wrap="none">
            <a:spAutoFit/>
          </a:bodyPr>
          <a:lstStyle/>
          <a:p>
            <a:r>
              <a:rPr lang="en-US" sz="1200" dirty="0"/>
              <a:t>Chang, </a:t>
            </a:r>
            <a:r>
              <a:rPr lang="en-US" sz="1200" i="1" dirty="0" smtClean="0"/>
              <a:t>et al</a:t>
            </a:r>
            <a:r>
              <a:rPr lang="en-US" sz="1200" dirty="0" smtClean="0"/>
              <a:t>., 1999; </a:t>
            </a:r>
            <a:r>
              <a:rPr lang="en-US" altLang="es-MX" sz="1200" dirty="0" err="1">
                <a:solidFill>
                  <a:srgbClr val="2E2224"/>
                </a:solidFill>
                <a:latin typeface="Arial" panose="020B0604020202020204" pitchFamily="34" charset="0"/>
              </a:rPr>
              <a:t>Stamets</a:t>
            </a:r>
            <a:r>
              <a:rPr lang="en-US" altLang="es-MX" sz="1200" dirty="0" smtClean="0">
                <a:solidFill>
                  <a:srgbClr val="2E2224"/>
                </a:solidFill>
                <a:latin typeface="Arial" panose="020B0604020202020204" pitchFamily="34" charset="0"/>
              </a:rPr>
              <a:t>, </a:t>
            </a:r>
            <a:r>
              <a:rPr lang="en-US" altLang="es-MX" sz="1200" dirty="0">
                <a:solidFill>
                  <a:srgbClr val="2E2224"/>
                </a:solidFill>
                <a:latin typeface="Arial" panose="020B0604020202020204" pitchFamily="34" charset="0"/>
              </a:rPr>
              <a:t>2000</a:t>
            </a:r>
            <a:endParaRPr lang="en-US"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14</a:t>
            </a:fld>
            <a:endParaRPr lang="en-US"/>
          </a:p>
        </p:txBody>
      </p:sp>
    </p:spTree>
    <p:extLst>
      <p:ext uri="{BB962C8B-B14F-4D97-AF65-F5344CB8AC3E}">
        <p14:creationId xmlns:p14="http://schemas.microsoft.com/office/powerpoint/2010/main" val="32603778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8" name="Rectangle 4"/>
          <p:cNvSpPr>
            <a:spLocks noChangeArrowheads="1"/>
          </p:cNvSpPr>
          <p:nvPr/>
        </p:nvSpPr>
        <p:spPr bwMode="auto">
          <a:xfrm>
            <a:off x="2411413" y="836613"/>
            <a:ext cx="4465637" cy="1008062"/>
          </a:xfrm>
          <a:prstGeom prst="rect">
            <a:avLst/>
          </a:prstGeom>
          <a:solidFill>
            <a:schemeClr val="accent1"/>
          </a:solidFill>
          <a:ln w="9525">
            <a:solidFill>
              <a:schemeClr val="tx1"/>
            </a:solidFill>
            <a:miter lim="800000"/>
            <a:headEnd/>
            <a:tailEnd/>
          </a:ln>
          <a:effectLst/>
        </p:spPr>
        <p:txBody>
          <a:bodyPr wrap="none" anchor="ctr"/>
          <a:lstStyle/>
          <a:p>
            <a:pPr algn="ctr"/>
            <a:r>
              <a:rPr lang="es-ES" sz="4400" b="1" dirty="0">
                <a:solidFill>
                  <a:srgbClr val="2E2224"/>
                </a:solidFill>
                <a:effectLst>
                  <a:outerShdw blurRad="38100" dist="38100" dir="2700000" algn="tl">
                    <a:srgbClr val="000000"/>
                  </a:outerShdw>
                </a:effectLst>
              </a:rPr>
              <a:t>HOLOMORFO</a:t>
            </a:r>
          </a:p>
        </p:txBody>
      </p:sp>
      <p:sp>
        <p:nvSpPr>
          <p:cNvPr id="251909" name="Rectangle 5"/>
          <p:cNvSpPr>
            <a:spLocks noChangeArrowheads="1"/>
          </p:cNvSpPr>
          <p:nvPr/>
        </p:nvSpPr>
        <p:spPr bwMode="auto">
          <a:xfrm>
            <a:off x="684213" y="2636838"/>
            <a:ext cx="3455987" cy="3311525"/>
          </a:xfrm>
          <a:prstGeom prst="rect">
            <a:avLst/>
          </a:prstGeom>
          <a:solidFill>
            <a:srgbClr val="AAFF6F"/>
          </a:solidFill>
          <a:ln w="76200">
            <a:solidFill>
              <a:srgbClr val="000000"/>
            </a:solidFill>
            <a:miter lim="800000"/>
            <a:headEnd/>
            <a:tailEnd/>
          </a:ln>
          <a:effectLst/>
        </p:spPr>
        <p:txBody>
          <a:bodyPr wrap="none" anchor="ctr"/>
          <a:lstStyle/>
          <a:p>
            <a:pPr algn="ctr"/>
            <a:r>
              <a:rPr lang="es-ES" sz="3200" b="1" u="sng">
                <a:solidFill>
                  <a:srgbClr val="2E2224"/>
                </a:solidFill>
                <a:effectLst>
                  <a:outerShdw blurRad="38100" dist="38100" dir="2700000" algn="tl">
                    <a:srgbClr val="000000"/>
                  </a:outerShdw>
                </a:effectLst>
              </a:rPr>
              <a:t>TELEOMORFO</a:t>
            </a:r>
          </a:p>
          <a:p>
            <a:pPr algn="ctr"/>
            <a:endParaRPr lang="es-ES" sz="3200" b="1">
              <a:solidFill>
                <a:srgbClr val="2E2224"/>
              </a:solidFill>
              <a:effectLst>
                <a:outerShdw blurRad="38100" dist="38100" dir="2700000" algn="tl">
                  <a:srgbClr val="000000"/>
                </a:outerShdw>
              </a:effectLst>
            </a:endParaRPr>
          </a:p>
          <a:p>
            <a:pPr algn="ctr"/>
            <a:r>
              <a:rPr lang="es-ES" sz="3200" b="1">
                <a:solidFill>
                  <a:srgbClr val="2E2224"/>
                </a:solidFill>
                <a:effectLst>
                  <a:outerShdw blurRad="38100" dist="38100" dir="2700000" algn="tl">
                    <a:srgbClr val="000000"/>
                  </a:outerShdw>
                </a:effectLst>
              </a:rPr>
              <a:t>Estado sexual</a:t>
            </a:r>
          </a:p>
          <a:p>
            <a:pPr algn="ctr"/>
            <a:endParaRPr lang="es-ES" sz="3200" b="1">
              <a:solidFill>
                <a:srgbClr val="2E2224"/>
              </a:solidFill>
              <a:effectLst>
                <a:outerShdw blurRad="38100" dist="38100" dir="2700000" algn="tl">
                  <a:srgbClr val="000000"/>
                </a:outerShdw>
              </a:effectLst>
            </a:endParaRPr>
          </a:p>
          <a:p>
            <a:pPr algn="ctr"/>
            <a:r>
              <a:rPr lang="es-ES" sz="3200" b="1">
                <a:solidFill>
                  <a:srgbClr val="2E2224"/>
                </a:solidFill>
                <a:effectLst>
                  <a:outerShdw blurRad="38100" dist="38100" dir="2700000" algn="tl">
                    <a:srgbClr val="000000"/>
                  </a:outerShdw>
                </a:effectLst>
              </a:rPr>
              <a:t>Ascomycota</a:t>
            </a:r>
          </a:p>
          <a:p>
            <a:pPr algn="ctr"/>
            <a:r>
              <a:rPr lang="es-ES" sz="3200" b="1">
                <a:solidFill>
                  <a:srgbClr val="2E2224"/>
                </a:solidFill>
                <a:effectLst>
                  <a:outerShdw blurRad="38100" dist="38100" dir="2700000" algn="tl">
                    <a:srgbClr val="000000"/>
                  </a:outerShdw>
                </a:effectLst>
              </a:rPr>
              <a:t>Basidiomycota</a:t>
            </a:r>
          </a:p>
        </p:txBody>
      </p:sp>
      <p:sp>
        <p:nvSpPr>
          <p:cNvPr id="251910" name="Rectangle 6"/>
          <p:cNvSpPr>
            <a:spLocks noChangeArrowheads="1"/>
          </p:cNvSpPr>
          <p:nvPr/>
        </p:nvSpPr>
        <p:spPr bwMode="auto">
          <a:xfrm>
            <a:off x="4787900" y="2636838"/>
            <a:ext cx="3455988" cy="3311525"/>
          </a:xfrm>
          <a:prstGeom prst="rect">
            <a:avLst/>
          </a:prstGeom>
          <a:solidFill>
            <a:srgbClr val="FFFF00"/>
          </a:solidFill>
          <a:ln w="38100">
            <a:solidFill>
              <a:srgbClr val="000000"/>
            </a:solidFill>
            <a:miter lim="800000"/>
            <a:headEnd/>
            <a:tailEnd/>
          </a:ln>
          <a:effectLst/>
        </p:spPr>
        <p:txBody>
          <a:bodyPr wrap="none" anchor="ctr"/>
          <a:lstStyle/>
          <a:p>
            <a:pPr algn="ctr"/>
            <a:r>
              <a:rPr lang="es-ES" sz="3200" b="1" u="sng">
                <a:solidFill>
                  <a:srgbClr val="2E2224"/>
                </a:solidFill>
                <a:effectLst>
                  <a:outerShdw blurRad="38100" dist="38100" dir="2700000" algn="tl">
                    <a:srgbClr val="000000"/>
                  </a:outerShdw>
                </a:effectLst>
              </a:rPr>
              <a:t>ANAMORFO</a:t>
            </a:r>
          </a:p>
          <a:p>
            <a:pPr algn="ctr"/>
            <a:endParaRPr lang="es-ES" sz="3200" b="1">
              <a:solidFill>
                <a:srgbClr val="2E2224"/>
              </a:solidFill>
              <a:effectLst>
                <a:outerShdw blurRad="38100" dist="38100" dir="2700000" algn="tl">
                  <a:srgbClr val="000000"/>
                </a:outerShdw>
              </a:effectLst>
            </a:endParaRPr>
          </a:p>
          <a:p>
            <a:pPr algn="ctr"/>
            <a:r>
              <a:rPr lang="es-ES" sz="3200" b="1">
                <a:solidFill>
                  <a:srgbClr val="2E2224"/>
                </a:solidFill>
                <a:effectLst>
                  <a:outerShdw blurRad="38100" dist="38100" dir="2700000" algn="tl">
                    <a:srgbClr val="000000"/>
                  </a:outerShdw>
                </a:effectLst>
              </a:rPr>
              <a:t>Estado Asexual</a:t>
            </a:r>
          </a:p>
          <a:p>
            <a:pPr algn="ctr"/>
            <a:endParaRPr lang="es-ES" sz="3200" b="1">
              <a:solidFill>
                <a:srgbClr val="2E2224"/>
              </a:solidFill>
              <a:effectLst>
                <a:outerShdw blurRad="38100" dist="38100" dir="2700000" algn="tl">
                  <a:srgbClr val="000000"/>
                </a:outerShdw>
              </a:effectLst>
            </a:endParaRPr>
          </a:p>
          <a:p>
            <a:pPr algn="ctr"/>
            <a:r>
              <a:rPr lang="es-ES" sz="3200" b="1">
                <a:solidFill>
                  <a:srgbClr val="2E2224"/>
                </a:solidFill>
                <a:effectLst>
                  <a:outerShdw blurRad="38100" dist="38100" dir="2700000" algn="tl">
                    <a:srgbClr val="000000"/>
                  </a:outerShdw>
                </a:effectLst>
              </a:rPr>
              <a:t>Deuteromycota</a:t>
            </a:r>
          </a:p>
        </p:txBody>
      </p:sp>
      <p:sp>
        <p:nvSpPr>
          <p:cNvPr id="86021" name="Line 7"/>
          <p:cNvSpPr>
            <a:spLocks noChangeShapeType="1"/>
          </p:cNvSpPr>
          <p:nvPr/>
        </p:nvSpPr>
        <p:spPr bwMode="auto">
          <a:xfrm>
            <a:off x="4140200" y="2924175"/>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86022" name="Line 8"/>
          <p:cNvSpPr>
            <a:spLocks noChangeShapeType="1"/>
          </p:cNvSpPr>
          <p:nvPr/>
        </p:nvSpPr>
        <p:spPr bwMode="auto">
          <a:xfrm>
            <a:off x="4140200" y="3357563"/>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86023" name="Line 9"/>
          <p:cNvSpPr>
            <a:spLocks noChangeShapeType="1"/>
          </p:cNvSpPr>
          <p:nvPr/>
        </p:nvSpPr>
        <p:spPr bwMode="auto">
          <a:xfrm>
            <a:off x="4140200" y="3789363"/>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86024" name="Line 10"/>
          <p:cNvSpPr>
            <a:spLocks noChangeShapeType="1"/>
          </p:cNvSpPr>
          <p:nvPr/>
        </p:nvSpPr>
        <p:spPr bwMode="auto">
          <a:xfrm>
            <a:off x="4140200" y="4221163"/>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86025" name="Line 11"/>
          <p:cNvSpPr>
            <a:spLocks noChangeShapeType="1"/>
          </p:cNvSpPr>
          <p:nvPr/>
        </p:nvSpPr>
        <p:spPr bwMode="auto">
          <a:xfrm>
            <a:off x="4140200" y="4652963"/>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86026" name="Line 12"/>
          <p:cNvSpPr>
            <a:spLocks noChangeShapeType="1"/>
          </p:cNvSpPr>
          <p:nvPr/>
        </p:nvSpPr>
        <p:spPr bwMode="auto">
          <a:xfrm>
            <a:off x="4140200" y="5084763"/>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86027" name="Line 13"/>
          <p:cNvSpPr>
            <a:spLocks noChangeShapeType="1"/>
          </p:cNvSpPr>
          <p:nvPr/>
        </p:nvSpPr>
        <p:spPr bwMode="auto">
          <a:xfrm>
            <a:off x="4140200" y="5516563"/>
            <a:ext cx="647700" cy="0"/>
          </a:xfrm>
          <a:prstGeom prst="line">
            <a:avLst/>
          </a:prstGeom>
          <a:noFill/>
          <a:ln w="5715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s-ES"/>
          </a:p>
        </p:txBody>
      </p:sp>
      <p:sp>
        <p:nvSpPr>
          <p:cNvPr id="12" name="Rectángulo 11"/>
          <p:cNvSpPr/>
          <p:nvPr/>
        </p:nvSpPr>
        <p:spPr>
          <a:xfrm>
            <a:off x="5724128" y="6575425"/>
            <a:ext cx="2601994" cy="276999"/>
          </a:xfrm>
          <a:prstGeom prst="rect">
            <a:avLst/>
          </a:prstGeom>
        </p:spPr>
        <p:txBody>
          <a:bodyPr wrap="none">
            <a:spAutoFit/>
          </a:bodyPr>
          <a:lstStyle/>
          <a:p>
            <a:r>
              <a:rPr lang="en-US" sz="1200" dirty="0"/>
              <a:t>Chang, </a:t>
            </a:r>
            <a:r>
              <a:rPr lang="en-US" sz="1200" i="1" dirty="0" smtClean="0"/>
              <a:t>et al</a:t>
            </a:r>
            <a:r>
              <a:rPr lang="en-US" sz="1200" dirty="0" smtClean="0"/>
              <a:t>., 1999; </a:t>
            </a:r>
            <a:r>
              <a:rPr lang="en-US" altLang="es-MX" sz="1200" dirty="0" err="1">
                <a:solidFill>
                  <a:srgbClr val="2E2224"/>
                </a:solidFill>
                <a:latin typeface="Arial" panose="020B0604020202020204" pitchFamily="34" charset="0"/>
              </a:rPr>
              <a:t>Stamets</a:t>
            </a:r>
            <a:r>
              <a:rPr lang="en-US" altLang="es-MX" sz="1200" dirty="0" smtClean="0">
                <a:solidFill>
                  <a:srgbClr val="2E2224"/>
                </a:solidFill>
                <a:latin typeface="Arial" panose="020B0604020202020204" pitchFamily="34" charset="0"/>
              </a:rPr>
              <a:t>, </a:t>
            </a:r>
            <a:r>
              <a:rPr lang="en-US" altLang="es-MX" sz="1200" dirty="0">
                <a:solidFill>
                  <a:srgbClr val="2E2224"/>
                </a:solidFill>
                <a:latin typeface="Arial" panose="020B0604020202020204" pitchFamily="34" charset="0"/>
              </a:rPr>
              <a:t>2000</a:t>
            </a:r>
            <a:endParaRPr lang="en-US"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15</a:t>
            </a:fld>
            <a:endParaRPr lang="en-US"/>
          </a:p>
        </p:txBody>
      </p:sp>
    </p:spTree>
    <p:extLst>
      <p:ext uri="{BB962C8B-B14F-4D97-AF65-F5344CB8AC3E}">
        <p14:creationId xmlns:p14="http://schemas.microsoft.com/office/powerpoint/2010/main" val="11897699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p:cNvPicPr>
            <a:picLocks noChangeAspect="1" noChangeArrowheads="1"/>
          </p:cNvPicPr>
          <p:nvPr/>
        </p:nvPicPr>
        <p:blipFill>
          <a:blip r:embed="rId3">
            <a:extLst>
              <a:ext uri="{28A0092B-C50C-407E-A947-70E740481C1C}">
                <a14:useLocalDpi xmlns:a14="http://schemas.microsoft.com/office/drawing/2010/main" val="0"/>
              </a:ext>
            </a:extLst>
          </a:blip>
          <a:srcRect l="1176" t="28226" r="7986" b="16939"/>
          <a:stretch>
            <a:fillRect/>
          </a:stretch>
        </p:blipFill>
        <p:spPr bwMode="auto">
          <a:xfrm>
            <a:off x="0" y="-34529"/>
            <a:ext cx="9144000" cy="6919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7043" name="Rectangle 5"/>
          <p:cNvSpPr>
            <a:spLocks noChangeArrowheads="1"/>
          </p:cNvSpPr>
          <p:nvPr/>
        </p:nvSpPr>
        <p:spPr bwMode="auto">
          <a:xfrm>
            <a:off x="107504" y="44624"/>
            <a:ext cx="8928992" cy="576064"/>
          </a:xfrm>
          <a:prstGeom prst="rect">
            <a:avLst/>
          </a:prstGeom>
          <a:noFill/>
          <a:ln w="107950">
            <a:solidFill>
              <a:srgbClr val="66FF66"/>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p>
        </p:txBody>
      </p:sp>
      <p:sp>
        <p:nvSpPr>
          <p:cNvPr id="4" name="Rectángulo 3"/>
          <p:cNvSpPr/>
          <p:nvPr/>
        </p:nvSpPr>
        <p:spPr>
          <a:xfrm>
            <a:off x="0" y="6589798"/>
            <a:ext cx="2601994" cy="276999"/>
          </a:xfrm>
          <a:prstGeom prst="rect">
            <a:avLst/>
          </a:prstGeom>
          <a:solidFill>
            <a:schemeClr val="bg1">
              <a:lumMod val="95000"/>
            </a:schemeClr>
          </a:solidFill>
        </p:spPr>
        <p:txBody>
          <a:bodyPr wrap="none">
            <a:spAutoFit/>
          </a:bodyPr>
          <a:lstStyle/>
          <a:p>
            <a:r>
              <a:rPr lang="en-US" sz="1200" dirty="0"/>
              <a:t>Chang, </a:t>
            </a:r>
            <a:r>
              <a:rPr lang="en-US" sz="1200" i="1" dirty="0" smtClean="0"/>
              <a:t>et al</a:t>
            </a:r>
            <a:r>
              <a:rPr lang="en-US" sz="1200" dirty="0" smtClean="0"/>
              <a:t>., 1999; </a:t>
            </a:r>
            <a:r>
              <a:rPr lang="en-US" altLang="es-MX" sz="1200" dirty="0" err="1">
                <a:solidFill>
                  <a:srgbClr val="2E2224"/>
                </a:solidFill>
                <a:latin typeface="Arial" panose="020B0604020202020204" pitchFamily="34" charset="0"/>
              </a:rPr>
              <a:t>Stamets</a:t>
            </a:r>
            <a:r>
              <a:rPr lang="en-US" altLang="es-MX" sz="1200" dirty="0" smtClean="0">
                <a:solidFill>
                  <a:srgbClr val="2E2224"/>
                </a:solidFill>
                <a:latin typeface="Arial" panose="020B0604020202020204" pitchFamily="34" charset="0"/>
              </a:rPr>
              <a:t>, </a:t>
            </a:r>
            <a:r>
              <a:rPr lang="en-US" altLang="es-MX" sz="1200" dirty="0">
                <a:solidFill>
                  <a:srgbClr val="2E2224"/>
                </a:solidFill>
                <a:latin typeface="Arial" panose="020B0604020202020204" pitchFamily="34" charset="0"/>
              </a:rPr>
              <a:t>2000</a:t>
            </a:r>
            <a:endParaRPr lang="en-US"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16</a:t>
            </a:fld>
            <a:endParaRPr lang="en-US"/>
          </a:p>
        </p:txBody>
      </p:sp>
    </p:spTree>
    <p:extLst>
      <p:ext uri="{BB962C8B-B14F-4D97-AF65-F5344CB8AC3E}">
        <p14:creationId xmlns:p14="http://schemas.microsoft.com/office/powerpoint/2010/main" val="1729711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Oval 18"/>
          <p:cNvSpPr>
            <a:spLocks noChangeArrowheads="1"/>
          </p:cNvSpPr>
          <p:nvPr/>
        </p:nvSpPr>
        <p:spPr bwMode="auto">
          <a:xfrm>
            <a:off x="4427538" y="0"/>
            <a:ext cx="4716462" cy="6524625"/>
          </a:xfrm>
          <a:prstGeom prst="ellipse">
            <a:avLst/>
          </a:prstGeom>
          <a:solidFill>
            <a:schemeClr val="accent1"/>
          </a:solidFill>
          <a:ln w="9525">
            <a:solidFill>
              <a:schemeClr val="tx1"/>
            </a:solidFill>
            <a:round/>
            <a:headEnd/>
            <a:tailEnd/>
          </a:ln>
        </p:spPr>
        <p:txBody>
          <a:bodyPr wrap="none" anchor="ctr"/>
          <a:lstStyle/>
          <a:p>
            <a:endParaRPr lang="es-ES"/>
          </a:p>
        </p:txBody>
      </p:sp>
      <p:grpSp>
        <p:nvGrpSpPr>
          <p:cNvPr id="88067" name="Group 22"/>
          <p:cNvGrpSpPr>
            <a:grpSpLocks/>
          </p:cNvGrpSpPr>
          <p:nvPr/>
        </p:nvGrpSpPr>
        <p:grpSpPr bwMode="auto">
          <a:xfrm>
            <a:off x="323850" y="188913"/>
            <a:ext cx="3960813" cy="6048375"/>
            <a:chOff x="113" y="119"/>
            <a:chExt cx="2495" cy="3810"/>
          </a:xfrm>
        </p:grpSpPr>
        <p:sp>
          <p:nvSpPr>
            <p:cNvPr id="88077" name="Oval 17"/>
            <p:cNvSpPr>
              <a:spLocks noChangeArrowheads="1"/>
            </p:cNvSpPr>
            <p:nvPr/>
          </p:nvSpPr>
          <p:spPr bwMode="auto">
            <a:xfrm>
              <a:off x="113" y="119"/>
              <a:ext cx="2495" cy="3810"/>
            </a:xfrm>
            <a:prstGeom prst="ellipse">
              <a:avLst/>
            </a:prstGeom>
            <a:solidFill>
              <a:schemeClr val="accent1"/>
            </a:solidFill>
            <a:ln w="9525">
              <a:solidFill>
                <a:schemeClr val="tx1"/>
              </a:solidFill>
              <a:round/>
              <a:headEnd/>
              <a:tailEnd/>
            </a:ln>
          </p:spPr>
          <p:txBody>
            <a:bodyPr wrap="none" anchor="ctr"/>
            <a:lstStyle/>
            <a:p>
              <a:endParaRPr lang="es-ES"/>
            </a:p>
          </p:txBody>
        </p:sp>
        <p:grpSp>
          <p:nvGrpSpPr>
            <p:cNvPr id="88078" name="Group 10"/>
            <p:cNvGrpSpPr>
              <a:grpSpLocks/>
            </p:cNvGrpSpPr>
            <p:nvPr/>
          </p:nvGrpSpPr>
          <p:grpSpPr bwMode="auto">
            <a:xfrm>
              <a:off x="521" y="663"/>
              <a:ext cx="1660" cy="2672"/>
              <a:chOff x="385" y="391"/>
              <a:chExt cx="1660" cy="2672"/>
            </a:xfrm>
          </p:grpSpPr>
          <p:pic>
            <p:nvPicPr>
              <p:cNvPr id="880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 y="391"/>
                <a:ext cx="1608" cy="23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8081" name="Rectangle 9"/>
              <p:cNvSpPr>
                <a:spLocks noChangeArrowheads="1"/>
              </p:cNvSpPr>
              <p:nvPr/>
            </p:nvSpPr>
            <p:spPr bwMode="auto">
              <a:xfrm>
                <a:off x="521" y="2830"/>
                <a:ext cx="1524"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eaLnBrk="1" hangingPunct="1"/>
                <a:r>
                  <a:rPr lang="en-US" b="1" i="1" dirty="0" err="1">
                    <a:solidFill>
                      <a:schemeClr val="bg1"/>
                    </a:solidFill>
                  </a:rPr>
                  <a:t>Cordyceps</a:t>
                </a:r>
                <a:r>
                  <a:rPr lang="en-US" b="1" i="1" dirty="0">
                    <a:solidFill>
                      <a:schemeClr val="bg1"/>
                    </a:solidFill>
                  </a:rPr>
                  <a:t> </a:t>
                </a:r>
                <a:r>
                  <a:rPr lang="en-US" b="1" i="1" dirty="0" err="1">
                    <a:solidFill>
                      <a:schemeClr val="bg1"/>
                    </a:solidFill>
                  </a:rPr>
                  <a:t>sinensis</a:t>
                </a:r>
                <a:endParaRPr lang="en-US" b="1" i="1" dirty="0">
                  <a:solidFill>
                    <a:schemeClr val="bg1"/>
                  </a:solidFill>
                </a:endParaRPr>
              </a:p>
            </p:txBody>
          </p:sp>
        </p:grpSp>
        <p:sp>
          <p:nvSpPr>
            <p:cNvPr id="252947" name="Text Box 19"/>
            <p:cNvSpPr txBox="1">
              <a:spLocks noChangeArrowheads="1"/>
            </p:cNvSpPr>
            <p:nvPr/>
          </p:nvSpPr>
          <p:spPr bwMode="auto">
            <a:xfrm>
              <a:off x="793" y="3475"/>
              <a:ext cx="1134" cy="212"/>
            </a:xfrm>
            <a:prstGeom prst="rect">
              <a:avLst/>
            </a:prstGeom>
            <a:noFill/>
            <a:ln w="9525">
              <a:noFill/>
              <a:miter lim="800000"/>
              <a:headEnd/>
              <a:tailEnd/>
            </a:ln>
            <a:effec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spcBef>
                  <a:spcPct val="50000"/>
                </a:spcBef>
              </a:pPr>
              <a:r>
                <a:rPr lang="es-ES" b="1" dirty="0">
                  <a:solidFill>
                    <a:srgbClr val="FFFFFF"/>
                  </a:solidFill>
                  <a:effectLst>
                    <a:outerShdw blurRad="38100" dist="38100" dir="2700000" algn="tl">
                      <a:srgbClr val="000000"/>
                    </a:outerShdw>
                  </a:effectLst>
                </a:rPr>
                <a:t>TELEOMORFO</a:t>
              </a:r>
            </a:p>
          </p:txBody>
        </p:sp>
      </p:grpSp>
      <p:grpSp>
        <p:nvGrpSpPr>
          <p:cNvPr id="88068" name="Group 23"/>
          <p:cNvGrpSpPr>
            <a:grpSpLocks/>
          </p:cNvGrpSpPr>
          <p:nvPr/>
        </p:nvGrpSpPr>
        <p:grpSpPr bwMode="auto">
          <a:xfrm>
            <a:off x="5151438" y="476250"/>
            <a:ext cx="3416301" cy="5665788"/>
            <a:chOff x="3245" y="300"/>
            <a:chExt cx="2152" cy="3569"/>
          </a:xfrm>
        </p:grpSpPr>
        <p:grpSp>
          <p:nvGrpSpPr>
            <p:cNvPr id="88072" name="Group 16"/>
            <p:cNvGrpSpPr>
              <a:grpSpLocks/>
            </p:cNvGrpSpPr>
            <p:nvPr/>
          </p:nvGrpSpPr>
          <p:grpSpPr bwMode="auto">
            <a:xfrm>
              <a:off x="3245" y="300"/>
              <a:ext cx="2152" cy="3218"/>
              <a:chOff x="3060" y="346"/>
              <a:chExt cx="2347" cy="3537"/>
            </a:xfrm>
          </p:grpSpPr>
          <p:pic>
            <p:nvPicPr>
              <p:cNvPr id="88074" name="Picture 12" descr="Paecilomyces%20lilacinus"/>
              <p:cNvPicPr>
                <a:picLocks noChangeAspect="1" noChangeArrowheads="1"/>
              </p:cNvPicPr>
              <p:nvPr/>
            </p:nvPicPr>
            <p:blipFill>
              <a:blip r:embed="rId4">
                <a:extLst>
                  <a:ext uri="{28A0092B-C50C-407E-A947-70E740481C1C}">
                    <a14:useLocalDpi xmlns:a14="http://schemas.microsoft.com/office/drawing/2010/main" val="0"/>
                  </a:ext>
                </a:extLst>
              </a:blip>
              <a:srcRect t="7539" b="7912"/>
              <a:stretch>
                <a:fillRect/>
              </a:stretch>
            </p:blipFill>
            <p:spPr bwMode="auto">
              <a:xfrm>
                <a:off x="3515" y="346"/>
                <a:ext cx="1490" cy="16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8075" name="Picture 14" descr="paecilomyces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0" y="2342"/>
                <a:ext cx="2277" cy="15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8076" name="Rectangle 15"/>
              <p:cNvSpPr>
                <a:spLocks noChangeArrowheads="1"/>
              </p:cNvSpPr>
              <p:nvPr/>
            </p:nvSpPr>
            <p:spPr bwMode="auto">
              <a:xfrm>
                <a:off x="3515" y="2069"/>
                <a:ext cx="1892" cy="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ES" b="1" i="1" dirty="0" err="1">
                    <a:solidFill>
                      <a:srgbClr val="FFFFFF"/>
                    </a:solidFill>
                  </a:rPr>
                  <a:t>Paecilomyces</a:t>
                </a:r>
                <a:r>
                  <a:rPr lang="es-ES" dirty="0">
                    <a:solidFill>
                      <a:srgbClr val="FFFFFF"/>
                    </a:solidFill>
                  </a:rPr>
                  <a:t> </a:t>
                </a:r>
                <a:r>
                  <a:rPr lang="es-ES" b="1" i="1" dirty="0" err="1">
                    <a:solidFill>
                      <a:srgbClr val="FFFFFF"/>
                    </a:solidFill>
                  </a:rPr>
                  <a:t>sinensis</a:t>
                </a:r>
                <a:endParaRPr lang="es-ES" b="1" i="1" dirty="0">
                  <a:solidFill>
                    <a:srgbClr val="FFFFFF"/>
                  </a:solidFill>
                </a:endParaRPr>
              </a:p>
            </p:txBody>
          </p:sp>
        </p:grpSp>
        <p:sp>
          <p:nvSpPr>
            <p:cNvPr id="252949" name="Text Box 21"/>
            <p:cNvSpPr txBox="1">
              <a:spLocks noChangeArrowheads="1"/>
            </p:cNvSpPr>
            <p:nvPr/>
          </p:nvSpPr>
          <p:spPr bwMode="auto">
            <a:xfrm>
              <a:off x="3651" y="3657"/>
              <a:ext cx="1134" cy="212"/>
            </a:xfrm>
            <a:prstGeom prst="rect">
              <a:avLst/>
            </a:prstGeom>
            <a:noFill/>
            <a:ln w="9525">
              <a:noFill/>
              <a:miter lim="800000"/>
              <a:headEnd/>
              <a:tailEnd/>
            </a:ln>
            <a:effec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spcBef>
                  <a:spcPct val="50000"/>
                </a:spcBef>
              </a:pPr>
              <a:r>
                <a:rPr lang="es-ES" b="1">
                  <a:solidFill>
                    <a:srgbClr val="FFFFFF"/>
                  </a:solidFill>
                  <a:effectLst>
                    <a:outerShdw blurRad="38100" dist="38100" dir="2700000" algn="tl">
                      <a:srgbClr val="000000"/>
                    </a:outerShdw>
                  </a:effectLst>
                </a:rPr>
                <a:t>ANAMORFO</a:t>
              </a:r>
            </a:p>
          </p:txBody>
        </p:sp>
      </p:grpSp>
      <p:sp>
        <p:nvSpPr>
          <p:cNvPr id="252952" name="Text Box 24"/>
          <p:cNvSpPr txBox="1">
            <a:spLocks noChangeArrowheads="1"/>
          </p:cNvSpPr>
          <p:nvPr/>
        </p:nvSpPr>
        <p:spPr bwMode="auto">
          <a:xfrm>
            <a:off x="3132138" y="6400800"/>
            <a:ext cx="2232025" cy="457200"/>
          </a:xfrm>
          <a:prstGeom prst="rect">
            <a:avLst/>
          </a:prstGeom>
          <a:noFill/>
          <a:ln w="9525">
            <a:noFill/>
            <a:miter lim="800000"/>
            <a:headEnd/>
            <a:tailEnd/>
          </a:ln>
          <a:effec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spcBef>
                <a:spcPct val="50000"/>
              </a:spcBef>
            </a:pPr>
            <a:r>
              <a:rPr lang="es-ES" sz="2400" b="1" dirty="0">
                <a:effectLst>
                  <a:outerShdw blurRad="38100" dist="38100" dir="2700000" algn="tl">
                    <a:srgbClr val="FFFFFF"/>
                  </a:outerShdw>
                </a:effectLst>
              </a:rPr>
              <a:t>HOLOMORFO</a:t>
            </a:r>
          </a:p>
        </p:txBody>
      </p:sp>
      <p:sp>
        <p:nvSpPr>
          <p:cNvPr id="88070" name="AutoShape 27"/>
          <p:cNvSpPr>
            <a:spLocks noChangeArrowheads="1"/>
          </p:cNvSpPr>
          <p:nvPr/>
        </p:nvSpPr>
        <p:spPr bwMode="auto">
          <a:xfrm rot="-2566821">
            <a:off x="5292725" y="6308725"/>
            <a:ext cx="431800" cy="287338"/>
          </a:xfrm>
          <a:prstGeom prst="rightArrow">
            <a:avLst>
              <a:gd name="adj1" fmla="val 50000"/>
              <a:gd name="adj2" fmla="val 37569"/>
            </a:avLst>
          </a:prstGeom>
          <a:solidFill>
            <a:schemeClr val="accent1"/>
          </a:solidFill>
          <a:ln w="9525">
            <a:solidFill>
              <a:schemeClr val="tx1"/>
            </a:solidFill>
            <a:miter lim="800000"/>
            <a:headEnd/>
            <a:tailEnd/>
          </a:ln>
        </p:spPr>
        <p:txBody>
          <a:bodyPr wrap="none" anchor="ctr"/>
          <a:lstStyle/>
          <a:p>
            <a:endParaRPr lang="es-ES"/>
          </a:p>
        </p:txBody>
      </p:sp>
      <p:sp>
        <p:nvSpPr>
          <p:cNvPr id="88071" name="AutoShape 29"/>
          <p:cNvSpPr>
            <a:spLocks noChangeArrowheads="1"/>
          </p:cNvSpPr>
          <p:nvPr/>
        </p:nvSpPr>
        <p:spPr bwMode="auto">
          <a:xfrm rot="-6540480">
            <a:off x="2699544" y="6309519"/>
            <a:ext cx="431800" cy="287338"/>
          </a:xfrm>
          <a:prstGeom prst="rightArrow">
            <a:avLst>
              <a:gd name="adj1" fmla="val 50000"/>
              <a:gd name="adj2" fmla="val 37569"/>
            </a:avLst>
          </a:prstGeom>
          <a:solidFill>
            <a:schemeClr val="accent1"/>
          </a:solidFill>
          <a:ln w="9525">
            <a:solidFill>
              <a:schemeClr val="tx1"/>
            </a:solidFill>
            <a:miter lim="800000"/>
            <a:headEnd/>
            <a:tailEnd/>
          </a:ln>
        </p:spPr>
        <p:txBody>
          <a:bodyPr wrap="none" anchor="ctr"/>
          <a:lstStyle/>
          <a:p>
            <a:endParaRPr lang="es-ES"/>
          </a:p>
        </p:txBody>
      </p:sp>
      <p:sp>
        <p:nvSpPr>
          <p:cNvPr id="2" name="Rectángulo 1"/>
          <p:cNvSpPr/>
          <p:nvPr/>
        </p:nvSpPr>
        <p:spPr>
          <a:xfrm>
            <a:off x="962259" y="4568574"/>
            <a:ext cx="2737596" cy="215444"/>
          </a:xfrm>
          <a:prstGeom prst="rect">
            <a:avLst/>
          </a:prstGeom>
        </p:spPr>
        <p:txBody>
          <a:bodyPr wrap="square">
            <a:spAutoFit/>
          </a:bodyPr>
          <a:lstStyle/>
          <a:p>
            <a:r>
              <a:rPr lang="es-MX" sz="800" dirty="0">
                <a:solidFill>
                  <a:schemeClr val="bg1"/>
                </a:solidFill>
              </a:rPr>
              <a:t>http://www.earthpulse.com/cordyceps_inc/cordy2.jpg</a:t>
            </a:r>
          </a:p>
        </p:txBody>
      </p:sp>
      <p:sp>
        <p:nvSpPr>
          <p:cNvPr id="3" name="Rectángulo 2"/>
          <p:cNvSpPr/>
          <p:nvPr/>
        </p:nvSpPr>
        <p:spPr>
          <a:xfrm>
            <a:off x="5612924" y="2724056"/>
            <a:ext cx="2921106" cy="215444"/>
          </a:xfrm>
          <a:prstGeom prst="rect">
            <a:avLst/>
          </a:prstGeom>
        </p:spPr>
        <p:txBody>
          <a:bodyPr wrap="square">
            <a:spAutoFit/>
          </a:bodyPr>
          <a:lstStyle/>
          <a:p>
            <a:r>
              <a:rPr lang="es-MX" sz="800" dirty="0">
                <a:solidFill>
                  <a:schemeClr val="bg1"/>
                </a:solidFill>
              </a:rPr>
              <a:t>http://</a:t>
            </a:r>
            <a:r>
              <a:rPr lang="es-MX" sz="800" dirty="0" smtClean="0">
                <a:solidFill>
                  <a:schemeClr val="bg1"/>
                </a:solidFill>
              </a:rPr>
              <a:t>www.mycology.adelaide.edu.au/images/Pli.gif</a:t>
            </a:r>
            <a:endParaRPr lang="es-MX" sz="800" dirty="0">
              <a:solidFill>
                <a:schemeClr val="bg1"/>
              </a:solidFill>
            </a:endParaRPr>
          </a:p>
        </p:txBody>
      </p:sp>
      <p:sp>
        <p:nvSpPr>
          <p:cNvPr id="4" name="Rectángulo 3"/>
          <p:cNvSpPr/>
          <p:nvPr/>
        </p:nvSpPr>
        <p:spPr>
          <a:xfrm>
            <a:off x="5076056" y="5516377"/>
            <a:ext cx="4572000" cy="338554"/>
          </a:xfrm>
          <a:prstGeom prst="rect">
            <a:avLst/>
          </a:prstGeom>
        </p:spPr>
        <p:txBody>
          <a:bodyPr>
            <a:spAutoFit/>
          </a:bodyPr>
          <a:lstStyle/>
          <a:p>
            <a:r>
              <a:rPr lang="es-MX" sz="800" dirty="0">
                <a:solidFill>
                  <a:schemeClr val="bg1"/>
                </a:solidFill>
              </a:rPr>
              <a:t>http://</a:t>
            </a:r>
            <a:r>
              <a:rPr lang="es-MX" sz="800" dirty="0" smtClean="0">
                <a:solidFill>
                  <a:schemeClr val="bg1"/>
                </a:solidFill>
              </a:rPr>
              <a:t>www.caltexmoldservices.com/files/mold/Images/mold-library-pictures</a:t>
            </a:r>
          </a:p>
          <a:p>
            <a:pPr algn="ctr"/>
            <a:r>
              <a:rPr lang="es-MX" sz="800" dirty="0" smtClean="0">
                <a:solidFill>
                  <a:schemeClr val="bg1"/>
                </a:solidFill>
              </a:rPr>
              <a:t>/</a:t>
            </a:r>
            <a:r>
              <a:rPr lang="es-MX" sz="800" dirty="0">
                <a:solidFill>
                  <a:schemeClr val="bg1"/>
                </a:solidFill>
              </a:rPr>
              <a:t>paecilomyces.jpg</a:t>
            </a:r>
          </a:p>
        </p:txBody>
      </p:sp>
      <p:sp>
        <p:nvSpPr>
          <p:cNvPr id="6" name="Marcador de número de diapositiva 5"/>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17</a:t>
            </a:fld>
            <a:endParaRPr lang="en-US"/>
          </a:p>
        </p:txBody>
      </p:sp>
    </p:spTree>
    <p:extLst>
      <p:ext uri="{BB962C8B-B14F-4D97-AF65-F5344CB8AC3E}">
        <p14:creationId xmlns:p14="http://schemas.microsoft.com/office/powerpoint/2010/main" val="4082378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ChangeArrowheads="1"/>
          </p:cNvSpPr>
          <p:nvPr/>
        </p:nvSpPr>
        <p:spPr bwMode="auto">
          <a:xfrm>
            <a:off x="3352800" y="171450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s-ES"/>
          </a:p>
        </p:txBody>
      </p:sp>
      <p:sp>
        <p:nvSpPr>
          <p:cNvPr id="94213" name="Text Box 4"/>
          <p:cNvSpPr txBox="1">
            <a:spLocks noChangeArrowheads="1"/>
          </p:cNvSpPr>
          <p:nvPr/>
        </p:nvSpPr>
        <p:spPr bwMode="auto">
          <a:xfrm>
            <a:off x="827584" y="260648"/>
            <a:ext cx="682751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r>
              <a:rPr lang="es-ES_tradnl" sz="4800" b="1" dirty="0" smtClean="0">
                <a:latin typeface="Calibri" charset="0"/>
                <a:ea typeface="+mj-ea"/>
                <a:cs typeface="Calibri" charset="0"/>
              </a:rPr>
              <a:t>REPRODUCCIÓN ASEXUAL</a:t>
            </a:r>
            <a:endParaRPr lang="es-ES" sz="4800" b="1" dirty="0">
              <a:latin typeface="Calibri" charset="0"/>
              <a:ea typeface="+mj-ea"/>
              <a:cs typeface="Calibri" charset="0"/>
            </a:endParaRPr>
          </a:p>
        </p:txBody>
      </p:sp>
      <p:cxnSp>
        <p:nvCxnSpPr>
          <p:cNvPr id="6" name="Conector recto 5"/>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2" name="Diagrama 1"/>
          <p:cNvGraphicFramePr/>
          <p:nvPr>
            <p:extLst>
              <p:ext uri="{D42A27DB-BD31-4B8C-83A1-F6EECF244321}">
                <p14:modId xmlns:p14="http://schemas.microsoft.com/office/powerpoint/2010/main" val="2049887357"/>
              </p:ext>
            </p:extLst>
          </p:nvPr>
        </p:nvGraphicFramePr>
        <p:xfrm>
          <a:off x="203200" y="1638300"/>
          <a:ext cx="8617272" cy="48870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3680743" y="6601544"/>
            <a:ext cx="1662186" cy="276999"/>
          </a:xfrm>
          <a:prstGeom prst="rect">
            <a:avLst/>
          </a:prstGeom>
        </p:spPr>
        <p:txBody>
          <a:bodyPr wrap="none">
            <a:spAutoFit/>
          </a:bodyPr>
          <a:lstStyle/>
          <a:p>
            <a:r>
              <a:rPr lang="en-US" sz="1200" dirty="0" err="1" smtClean="0">
                <a:latin typeface="Arial" panose="020B0604020202020204" pitchFamily="34" charset="0"/>
              </a:rPr>
              <a:t>Kües</a:t>
            </a:r>
            <a:r>
              <a:rPr lang="en-US" sz="1200" dirty="0" smtClean="0">
                <a:latin typeface="Arial" panose="020B0604020202020204" pitchFamily="34" charset="0"/>
              </a:rPr>
              <a:t> y Fischer</a:t>
            </a:r>
            <a:r>
              <a:rPr lang="en-US" sz="1200" dirty="0">
                <a:latin typeface="Arial" panose="020B0604020202020204" pitchFamily="34" charset="0"/>
              </a:rPr>
              <a:t>, </a:t>
            </a:r>
            <a:r>
              <a:rPr lang="en-US" sz="1200" dirty="0" smtClean="0">
                <a:latin typeface="Arial" panose="020B0604020202020204" pitchFamily="34" charset="0"/>
              </a:rPr>
              <a:t>2006</a:t>
            </a:r>
            <a:endParaRPr lang="es-MX" sz="1200" dirty="0"/>
          </a:p>
        </p:txBody>
      </p:sp>
      <p:sp>
        <p:nvSpPr>
          <p:cNvPr id="5" name="Marcador de número de diapositiva 4"/>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18</a:t>
            </a:fld>
            <a:endParaRPr lang="en-US"/>
          </a:p>
        </p:txBody>
      </p:sp>
    </p:spTree>
    <p:extLst>
      <p:ext uri="{BB962C8B-B14F-4D97-AF65-F5344CB8AC3E}">
        <p14:creationId xmlns:p14="http://schemas.microsoft.com/office/powerpoint/2010/main" val="3457275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6" descr="alt00"/>
          <p:cNvPicPr>
            <a:picLocks noChangeAspect="1" noChangeArrowheads="1"/>
          </p:cNvPicPr>
          <p:nvPr/>
        </p:nvPicPr>
        <p:blipFill>
          <a:blip r:embed="rId3">
            <a:lum bright="70000" contrast="-70000"/>
            <a:alphaModFix/>
            <a:extLst>
              <a:ext uri="{28A0092B-C50C-407E-A947-70E740481C1C}">
                <a14:useLocalDpi xmlns:a14="http://schemas.microsoft.com/office/drawing/2010/main" val="0"/>
              </a:ext>
            </a:extLst>
          </a:blip>
          <a:srcRect l="6494" t="8652"/>
          <a:stretch>
            <a:fillRect/>
          </a:stretch>
        </p:blipFill>
        <p:spPr bwMode="auto">
          <a:xfrm>
            <a:off x="179512" y="1628776"/>
            <a:ext cx="8804151" cy="34564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4211" name="Rectangle 2"/>
          <p:cNvSpPr>
            <a:spLocks noChangeArrowheads="1"/>
          </p:cNvSpPr>
          <p:nvPr/>
        </p:nvSpPr>
        <p:spPr bwMode="auto">
          <a:xfrm>
            <a:off x="3352800" y="171450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s-ES"/>
          </a:p>
        </p:txBody>
      </p:sp>
      <p:sp>
        <p:nvSpPr>
          <p:cNvPr id="94212" name="Text Box 3"/>
          <p:cNvSpPr txBox="1">
            <a:spLocks noChangeArrowheads="1"/>
          </p:cNvSpPr>
          <p:nvPr/>
        </p:nvSpPr>
        <p:spPr bwMode="auto">
          <a:xfrm>
            <a:off x="323850" y="1628775"/>
            <a:ext cx="8659813" cy="326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buFontTx/>
              <a:buChar char="•"/>
            </a:pPr>
            <a:r>
              <a:rPr lang="es-ES_tradnl" sz="2600" dirty="0">
                <a:solidFill>
                  <a:srgbClr val="000000"/>
                </a:solidFill>
                <a:cs typeface="Times New Roman" charset="0"/>
              </a:rPr>
              <a:t>La forma más común de reproducción asexual son las </a:t>
            </a:r>
            <a:r>
              <a:rPr lang="es-ES_tradnl" sz="2600" dirty="0" err="1">
                <a:solidFill>
                  <a:srgbClr val="000000"/>
                </a:solidFill>
                <a:cs typeface="Times New Roman" charset="0"/>
              </a:rPr>
              <a:t>conidias</a:t>
            </a:r>
            <a:r>
              <a:rPr lang="es-ES_tradnl" sz="2600" dirty="0">
                <a:solidFill>
                  <a:srgbClr val="000000"/>
                </a:solidFill>
                <a:cs typeface="Times New Roman" charset="0"/>
              </a:rPr>
              <a:t>. </a:t>
            </a:r>
          </a:p>
          <a:p>
            <a:endParaRPr lang="es-ES_tradnl" sz="2600" dirty="0">
              <a:solidFill>
                <a:srgbClr val="000000"/>
              </a:solidFill>
              <a:cs typeface="Times New Roman" charset="0"/>
            </a:endParaRPr>
          </a:p>
          <a:p>
            <a:pPr>
              <a:buFontTx/>
              <a:buChar char="•"/>
            </a:pPr>
            <a:r>
              <a:rPr lang="es-ES_tradnl" sz="2600" dirty="0">
                <a:solidFill>
                  <a:srgbClr val="000000"/>
                </a:solidFill>
                <a:cs typeface="Times New Roman" charset="0"/>
              </a:rPr>
              <a:t>La formación de </a:t>
            </a:r>
            <a:r>
              <a:rPr lang="es-ES_tradnl" sz="2600" dirty="0" err="1">
                <a:solidFill>
                  <a:srgbClr val="000000"/>
                </a:solidFill>
                <a:cs typeface="Times New Roman" charset="0"/>
              </a:rPr>
              <a:t>conidias</a:t>
            </a:r>
            <a:r>
              <a:rPr lang="es-ES_tradnl" sz="2600" dirty="0">
                <a:solidFill>
                  <a:srgbClr val="000000"/>
                </a:solidFill>
                <a:cs typeface="Times New Roman" charset="0"/>
              </a:rPr>
              <a:t> puede ser dentro de un esporangio en cuyo caso se denominan </a:t>
            </a:r>
            <a:r>
              <a:rPr lang="es-ES_tradnl" sz="2600" u="sng" dirty="0">
                <a:solidFill>
                  <a:srgbClr val="000000"/>
                </a:solidFill>
                <a:cs typeface="Times New Roman" charset="0"/>
              </a:rPr>
              <a:t>ESPORANGIOSPORAS</a:t>
            </a:r>
            <a:r>
              <a:rPr lang="es-ES_tradnl" sz="2600" dirty="0">
                <a:solidFill>
                  <a:srgbClr val="000000"/>
                </a:solidFill>
                <a:cs typeface="Times New Roman" charset="0"/>
              </a:rPr>
              <a:t> o en la parte apical de ciertas hifas (</a:t>
            </a:r>
            <a:r>
              <a:rPr lang="es-ES_tradnl" sz="2600" dirty="0" err="1">
                <a:solidFill>
                  <a:srgbClr val="000000"/>
                </a:solidFill>
                <a:cs typeface="Times New Roman" charset="0"/>
              </a:rPr>
              <a:t>conidiosporas</a:t>
            </a:r>
            <a:r>
              <a:rPr lang="es-ES_tradnl" sz="2600" dirty="0">
                <a:solidFill>
                  <a:srgbClr val="000000"/>
                </a:solidFill>
                <a:cs typeface="Times New Roman" charset="0"/>
              </a:rPr>
              <a:t>) que forman esporas llamadas CONIDIOS.</a:t>
            </a:r>
            <a:endParaRPr lang="es-ES" sz="2600" dirty="0">
              <a:solidFill>
                <a:srgbClr val="000000"/>
              </a:solidFill>
              <a:cs typeface="Times New Roman" charset="0"/>
            </a:endParaRPr>
          </a:p>
          <a:p>
            <a:endParaRPr lang="es-ES" sz="2600" dirty="0">
              <a:solidFill>
                <a:srgbClr val="000000"/>
              </a:solidFill>
            </a:endParaRPr>
          </a:p>
        </p:txBody>
      </p:sp>
      <p:sp>
        <p:nvSpPr>
          <p:cNvPr id="94213" name="Text Box 4"/>
          <p:cNvSpPr txBox="1">
            <a:spLocks noChangeArrowheads="1"/>
          </p:cNvSpPr>
          <p:nvPr/>
        </p:nvSpPr>
        <p:spPr bwMode="auto">
          <a:xfrm>
            <a:off x="827584" y="260648"/>
            <a:ext cx="7469413"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r>
              <a:rPr lang="es-ES_tradnl" sz="4800" b="1" dirty="0" smtClean="0">
                <a:latin typeface="Calibri" charset="0"/>
                <a:ea typeface="+mj-ea"/>
                <a:cs typeface="Calibri" charset="0"/>
              </a:rPr>
              <a:t>REPRODUCCIÓN ENDÓGENA</a:t>
            </a:r>
            <a:endParaRPr lang="es-ES" sz="4800" b="1" dirty="0">
              <a:latin typeface="Calibri" charset="0"/>
              <a:ea typeface="+mj-ea"/>
              <a:cs typeface="Calibri" charset="0"/>
            </a:endParaRPr>
          </a:p>
        </p:txBody>
      </p:sp>
      <p:cxnSp>
        <p:nvCxnSpPr>
          <p:cNvPr id="6" name="Conector recto 5"/>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7" name="Rectángulo 6"/>
          <p:cNvSpPr/>
          <p:nvPr/>
        </p:nvSpPr>
        <p:spPr>
          <a:xfrm>
            <a:off x="3731197" y="6537359"/>
            <a:ext cx="1662186" cy="276999"/>
          </a:xfrm>
          <a:prstGeom prst="rect">
            <a:avLst/>
          </a:prstGeom>
        </p:spPr>
        <p:txBody>
          <a:bodyPr wrap="none">
            <a:spAutoFit/>
          </a:bodyPr>
          <a:lstStyle/>
          <a:p>
            <a:r>
              <a:rPr lang="en-US" sz="1200" dirty="0" err="1" smtClean="0">
                <a:latin typeface="Arial" panose="020B0604020202020204" pitchFamily="34" charset="0"/>
              </a:rPr>
              <a:t>Kües</a:t>
            </a:r>
            <a:r>
              <a:rPr lang="en-US" sz="1200" dirty="0" smtClean="0">
                <a:latin typeface="Arial" panose="020B0604020202020204" pitchFamily="34" charset="0"/>
              </a:rPr>
              <a:t> y Fischer</a:t>
            </a:r>
            <a:r>
              <a:rPr lang="en-US" sz="1200" dirty="0">
                <a:latin typeface="Arial" panose="020B0604020202020204" pitchFamily="34" charset="0"/>
              </a:rPr>
              <a:t>, </a:t>
            </a:r>
            <a:r>
              <a:rPr lang="en-US" sz="1200" dirty="0" smtClean="0">
                <a:latin typeface="Arial" panose="020B0604020202020204" pitchFamily="34" charset="0"/>
              </a:rPr>
              <a:t>2006</a:t>
            </a:r>
            <a:endParaRPr lang="es-MX"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19</a:t>
            </a:fld>
            <a:endParaRPr lang="en-US"/>
          </a:p>
        </p:txBody>
      </p:sp>
    </p:spTree>
    <p:extLst>
      <p:ext uri="{BB962C8B-B14F-4D97-AF65-F5344CB8AC3E}">
        <p14:creationId xmlns:p14="http://schemas.microsoft.com/office/powerpoint/2010/main" val="1593465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18434" name="3 Marcador de contenido"/>
          <p:cNvSpPr>
            <a:spLocks noGrp="1"/>
          </p:cNvSpPr>
          <p:nvPr>
            <p:ph type="subTitle" idx="4294967295"/>
          </p:nvPr>
        </p:nvSpPr>
        <p:spPr>
          <a:xfrm>
            <a:off x="393676" y="1700808"/>
            <a:ext cx="8354788" cy="4723762"/>
          </a:xfrm>
          <a:solidFill>
            <a:srgbClr val="5F6A33">
              <a:alpha val="41000"/>
            </a:srgbClr>
          </a:solidFill>
          <a:ln>
            <a:noFill/>
          </a:ln>
          <a:effectLst/>
          <a:extLst>
            <a:ext uri="{91240B29-F687-4f45-9708-019B960494DF}">
              <a14:hiddenLine xmlns:a14="http://schemas.microsoft.com/office/drawing/2010/main" xmlns=""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rtlCol="0" anchor="ctr">
            <a:normAutofit/>
          </a:bodyPr>
          <a:lstStyle/>
          <a:p>
            <a:pPr marL="0" indent="0" algn="just">
              <a:buNone/>
            </a:pPr>
            <a:r>
              <a:rPr lang="es-ES_tradnl" sz="1400" dirty="0">
                <a:solidFill>
                  <a:srgbClr val="2E2224"/>
                </a:solidFill>
                <a:latin typeface="Arial"/>
                <a:cs typeface="Arial"/>
              </a:rPr>
              <a:t>Los hongos son organismos comunes en la naturaleza, dentro de ellos se encuentran cerca de 350 especies de hongos comestibles, las cuales han sido consumidas desde tiempos remotos. Estos hongos comestibles son muy abundantes en los bosques templados, principalmente en los de pino, oyamel y encino. Algunos de ellos no se han podido cultivar industrialmente por tener un carácter </a:t>
            </a:r>
            <a:r>
              <a:rPr lang="es-ES_tradnl" sz="1400" dirty="0" err="1">
                <a:solidFill>
                  <a:srgbClr val="2E2224"/>
                </a:solidFill>
                <a:latin typeface="Arial"/>
                <a:cs typeface="Arial"/>
              </a:rPr>
              <a:t>micorrizógeno</a:t>
            </a:r>
            <a:r>
              <a:rPr lang="es-ES_tradnl" sz="1400" dirty="0">
                <a:solidFill>
                  <a:srgbClr val="2E2224"/>
                </a:solidFill>
                <a:latin typeface="Arial"/>
                <a:cs typeface="Arial"/>
              </a:rPr>
              <a:t>. Mientras que alrededor de 20 especies saprobias, se han podido cultivar a escala industrial, como es el caso del champiñón (</a:t>
            </a:r>
            <a:r>
              <a:rPr lang="es-ES_tradnl" sz="1400" i="1" dirty="0" err="1">
                <a:solidFill>
                  <a:srgbClr val="2E2224"/>
                </a:solidFill>
                <a:latin typeface="Arial"/>
                <a:cs typeface="Arial"/>
              </a:rPr>
              <a:t>Agaricus</a:t>
            </a:r>
            <a:r>
              <a:rPr lang="es-ES_tradnl" sz="1400" i="1" dirty="0">
                <a:solidFill>
                  <a:srgbClr val="2E2224"/>
                </a:solidFill>
                <a:latin typeface="Arial"/>
                <a:cs typeface="Arial"/>
              </a:rPr>
              <a:t> </a:t>
            </a:r>
            <a:r>
              <a:rPr lang="es-ES_tradnl" sz="1400" i="1" dirty="0" err="1">
                <a:solidFill>
                  <a:srgbClr val="2E2224"/>
                </a:solidFill>
                <a:latin typeface="Arial"/>
                <a:cs typeface="Arial"/>
              </a:rPr>
              <a:t>bisporus</a:t>
            </a:r>
            <a:r>
              <a:rPr lang="es-ES_tradnl" sz="1400" dirty="0">
                <a:solidFill>
                  <a:srgbClr val="2E2224"/>
                </a:solidFill>
                <a:latin typeface="Arial"/>
                <a:cs typeface="Arial"/>
              </a:rPr>
              <a:t>), las setas (</a:t>
            </a:r>
            <a:r>
              <a:rPr lang="es-ES_tradnl" sz="1400" i="1" dirty="0" err="1">
                <a:solidFill>
                  <a:srgbClr val="2E2224"/>
                </a:solidFill>
                <a:latin typeface="Arial"/>
                <a:cs typeface="Arial"/>
              </a:rPr>
              <a:t>Pleurotus</a:t>
            </a:r>
            <a:r>
              <a:rPr lang="es-ES_tradnl" sz="1400" dirty="0">
                <a:solidFill>
                  <a:srgbClr val="2E2224"/>
                </a:solidFill>
                <a:latin typeface="Arial"/>
                <a:cs typeface="Arial"/>
              </a:rPr>
              <a:t> </a:t>
            </a:r>
            <a:r>
              <a:rPr lang="es-ES_tradnl" sz="1400" dirty="0" err="1">
                <a:solidFill>
                  <a:srgbClr val="2E2224"/>
                </a:solidFill>
                <a:latin typeface="Arial"/>
                <a:cs typeface="Arial"/>
              </a:rPr>
              <a:t>spp</a:t>
            </a:r>
            <a:r>
              <a:rPr lang="es-ES_tradnl" sz="1400" dirty="0">
                <a:solidFill>
                  <a:srgbClr val="2E2224"/>
                </a:solidFill>
                <a:latin typeface="Arial"/>
                <a:cs typeface="Arial"/>
              </a:rPr>
              <a:t>), el </a:t>
            </a:r>
            <a:r>
              <a:rPr lang="es-ES_tradnl" sz="1400" dirty="0" err="1">
                <a:solidFill>
                  <a:srgbClr val="2E2224"/>
                </a:solidFill>
                <a:latin typeface="Arial"/>
                <a:cs typeface="Arial"/>
              </a:rPr>
              <a:t>shiitake</a:t>
            </a:r>
            <a:r>
              <a:rPr lang="es-ES_tradnl" sz="1400" dirty="0">
                <a:solidFill>
                  <a:srgbClr val="2E2224"/>
                </a:solidFill>
                <a:latin typeface="Arial"/>
                <a:cs typeface="Arial"/>
              </a:rPr>
              <a:t> (</a:t>
            </a:r>
            <a:r>
              <a:rPr lang="es-ES_tradnl" sz="1400" i="1" dirty="0" err="1">
                <a:solidFill>
                  <a:srgbClr val="2E2224"/>
                </a:solidFill>
                <a:latin typeface="Arial"/>
                <a:cs typeface="Arial"/>
              </a:rPr>
              <a:t>Lentinula</a:t>
            </a:r>
            <a:r>
              <a:rPr lang="es-ES_tradnl" sz="1400" i="1" dirty="0">
                <a:solidFill>
                  <a:srgbClr val="2E2224"/>
                </a:solidFill>
                <a:latin typeface="Arial"/>
                <a:cs typeface="Arial"/>
              </a:rPr>
              <a:t> </a:t>
            </a:r>
            <a:r>
              <a:rPr lang="es-ES_tradnl" sz="1400" i="1" dirty="0" err="1">
                <a:solidFill>
                  <a:srgbClr val="2E2224"/>
                </a:solidFill>
                <a:latin typeface="Arial"/>
                <a:cs typeface="Arial"/>
              </a:rPr>
              <a:t>edodes</a:t>
            </a:r>
            <a:r>
              <a:rPr lang="es-ES_tradnl" sz="1400" dirty="0">
                <a:solidFill>
                  <a:srgbClr val="2E2224"/>
                </a:solidFill>
                <a:latin typeface="Arial"/>
                <a:cs typeface="Arial"/>
              </a:rPr>
              <a:t>), entre otros.</a:t>
            </a:r>
          </a:p>
          <a:p>
            <a:pPr marL="0" indent="0" algn="just">
              <a:buNone/>
            </a:pPr>
            <a:r>
              <a:rPr lang="es-ES_tradnl" sz="1400" dirty="0">
                <a:solidFill>
                  <a:srgbClr val="2E2224"/>
                </a:solidFill>
                <a:latin typeface="Arial"/>
                <a:cs typeface="Arial"/>
              </a:rPr>
              <a:t>El cultivo de hongos comestibles representa una alternativa biotecnológica que responde a varias necesidades: de tipo ambiental, ya que pueden desarrollarse en una gran gama de subproductos agrícolas; nutricional, por que contienen aminoácidos esenciales importantes en la dieta humana; medicinal, pues algunos hongos producen metabolitos secundarios que ayudan a combatir algunas enfermedades y económica pues actualmente se han desarrollado tecnologías de cultivo industrial.</a:t>
            </a:r>
          </a:p>
          <a:p>
            <a:pPr marL="0" indent="0" algn="just">
              <a:buNone/>
            </a:pPr>
            <a:r>
              <a:rPr lang="es-ES_tradnl" sz="1400" dirty="0">
                <a:solidFill>
                  <a:srgbClr val="2E2224"/>
                </a:solidFill>
                <a:latin typeface="Arial"/>
                <a:cs typeface="Arial"/>
              </a:rPr>
              <a:t>El conocimiento biológico de especies fúngicas comestibles, en especial su taxonomía y las formas de reproducción son temas indispensables que se tienen que incluir en esta Unidad de Aprendizaje, a fin de considerar diferentes técnicas para el cultivo de las especies. </a:t>
            </a:r>
          </a:p>
          <a:p>
            <a:pPr marL="0" indent="0" algn="just">
              <a:buNone/>
            </a:pPr>
            <a:r>
              <a:rPr lang="es-ES_tradnl" sz="1400" dirty="0">
                <a:solidFill>
                  <a:srgbClr val="2E2224"/>
                </a:solidFill>
                <a:latin typeface="Arial"/>
                <a:cs typeface="Arial"/>
              </a:rPr>
              <a:t>Esta presentación muestra los diferentes tipos de reproducción que tienen los hongos y los patrones de sexualidad que se presentan en los diversos grupos fúngicos. </a:t>
            </a:r>
          </a:p>
          <a:p>
            <a:pPr marL="0" indent="0" algn="just">
              <a:buNone/>
            </a:pPr>
            <a:r>
              <a:rPr lang="es-ES_tradnl" sz="1400" dirty="0">
                <a:solidFill>
                  <a:srgbClr val="2E2224"/>
                </a:solidFill>
                <a:latin typeface="Arial"/>
                <a:cs typeface="Arial"/>
              </a:rPr>
              <a:t>Consiste de una serie con 34 diapositivas, las cuales al ser vistas una por una, darán pauta para que el conocimiento de este tema sea comprendido de una manera más integral, pues incluye esquemas e imágenes alusivos al contenido de la UA.</a:t>
            </a:r>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4800" b="1" dirty="0">
                <a:solidFill>
                  <a:srgbClr val="2E2224"/>
                </a:solidFill>
                <a:latin typeface="Calibri" charset="0"/>
                <a:cs typeface="Calibri" charset="0"/>
              </a:rPr>
              <a:t>GUIÓN</a:t>
            </a:r>
            <a:endParaRPr lang="es-MX" sz="2800" b="1" dirty="0">
              <a:solidFill>
                <a:srgbClr val="2E2224"/>
              </a:solidFill>
              <a:latin typeface="Calibri" charset="0"/>
              <a:cs typeface="Calibri" charset="0"/>
            </a:endParaRPr>
          </a:p>
        </p:txBody>
      </p:sp>
      <p:grpSp>
        <p:nvGrpSpPr>
          <p:cNvPr id="12" name="Agrupar 11"/>
          <p:cNvGrpSpPr/>
          <p:nvPr/>
        </p:nvGrpSpPr>
        <p:grpSpPr>
          <a:xfrm>
            <a:off x="-18256" y="6424570"/>
            <a:ext cx="9162256" cy="491242"/>
            <a:chOff x="-18256" y="6424570"/>
            <a:chExt cx="9162256" cy="491242"/>
          </a:xfrm>
        </p:grpSpPr>
        <p:sp>
          <p:nvSpPr>
            <p:cNvPr id="13" name="Rectángulo 12"/>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20" name="Conector recto 19"/>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Marcador de número de diapositiva 3"/>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a:t>
            </a:fld>
            <a:endParaRPr lang="en-US"/>
          </a:p>
        </p:txBody>
      </p:sp>
    </p:spTree>
    <p:extLst>
      <p:ext uri="{BB962C8B-B14F-4D97-AF65-F5344CB8AC3E}">
        <p14:creationId xmlns:p14="http://schemas.microsoft.com/office/powerpoint/2010/main" val="1326225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5"/>
          <p:cNvPicPr>
            <a:picLocks noChangeAspect="1" noChangeArrowheads="1"/>
          </p:cNvPicPr>
          <p:nvPr/>
        </p:nvPicPr>
        <p:blipFill>
          <a:blip r:embed="rId3">
            <a:extLst>
              <a:ext uri="{28A0092B-C50C-407E-A947-70E740481C1C}">
                <a14:useLocalDpi xmlns:a14="http://schemas.microsoft.com/office/drawing/2010/main" val="0"/>
              </a:ext>
            </a:extLst>
          </a:blip>
          <a:srcRect r="1230" b="2754"/>
          <a:stretch>
            <a:fillRect/>
          </a:stretch>
        </p:blipFill>
        <p:spPr bwMode="auto">
          <a:xfrm>
            <a:off x="0" y="0"/>
            <a:ext cx="6057900" cy="6884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9331" name="Text Box 6"/>
          <p:cNvSpPr txBox="1">
            <a:spLocks noChangeArrowheads="1"/>
          </p:cNvSpPr>
          <p:nvPr/>
        </p:nvSpPr>
        <p:spPr bwMode="auto">
          <a:xfrm>
            <a:off x="6227763" y="908050"/>
            <a:ext cx="2916237"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r>
              <a:rPr lang="es-ES" b="1" dirty="0">
                <a:solidFill>
                  <a:srgbClr val="2E2224"/>
                </a:solidFill>
              </a:rPr>
              <a:t>Diferentes tipos de estructuras que producen esporas asexuales.</a:t>
            </a:r>
          </a:p>
          <a:p>
            <a:r>
              <a:rPr lang="es-ES" b="1" dirty="0">
                <a:solidFill>
                  <a:srgbClr val="2E2224"/>
                </a:solidFill>
              </a:rPr>
              <a:t>Los tres primeros son esporangios, y los otros </a:t>
            </a:r>
            <a:r>
              <a:rPr lang="es-ES" b="1" dirty="0" err="1">
                <a:solidFill>
                  <a:srgbClr val="2E2224"/>
                </a:solidFill>
              </a:rPr>
              <a:t>coniodóforos</a:t>
            </a:r>
            <a:r>
              <a:rPr lang="es-ES" b="1" dirty="0">
                <a:solidFill>
                  <a:srgbClr val="2E2224"/>
                </a:solidFill>
              </a:rPr>
              <a:t>.</a:t>
            </a:r>
            <a:endParaRPr lang="es-ES" dirty="0">
              <a:solidFill>
                <a:srgbClr val="2E2224"/>
              </a:solidFill>
            </a:endParaRPr>
          </a:p>
          <a:p>
            <a:pPr>
              <a:spcBef>
                <a:spcPct val="50000"/>
              </a:spcBef>
            </a:pPr>
            <a:endParaRPr lang="es-ES" dirty="0">
              <a:solidFill>
                <a:srgbClr val="2E2224"/>
              </a:solidFill>
            </a:endParaRPr>
          </a:p>
        </p:txBody>
      </p:sp>
      <p:sp>
        <p:nvSpPr>
          <p:cNvPr id="99332" name="Text Box 7"/>
          <p:cNvSpPr txBox="1">
            <a:spLocks noChangeArrowheads="1"/>
          </p:cNvSpPr>
          <p:nvPr/>
        </p:nvSpPr>
        <p:spPr bwMode="auto">
          <a:xfrm>
            <a:off x="6227763" y="4149725"/>
            <a:ext cx="2916237"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r>
              <a:rPr lang="es-ES" b="1" dirty="0">
                <a:solidFill>
                  <a:srgbClr val="2E2224"/>
                </a:solidFill>
              </a:rPr>
              <a:t>Diferentes tipos de estructuras que producen esporas sexuales:</a:t>
            </a:r>
          </a:p>
          <a:p>
            <a:r>
              <a:rPr lang="es-ES" b="1" dirty="0">
                <a:solidFill>
                  <a:srgbClr val="2E2224"/>
                </a:solidFill>
              </a:rPr>
              <a:t>a) </a:t>
            </a:r>
            <a:r>
              <a:rPr lang="es-ES" b="1" dirty="0" err="1">
                <a:solidFill>
                  <a:srgbClr val="2E2224"/>
                </a:solidFill>
              </a:rPr>
              <a:t>ooginio</a:t>
            </a:r>
            <a:r>
              <a:rPr lang="es-ES" b="1" dirty="0">
                <a:solidFill>
                  <a:srgbClr val="2E2224"/>
                </a:solidFill>
              </a:rPr>
              <a:t>; b) </a:t>
            </a:r>
            <a:r>
              <a:rPr lang="es-ES" b="1" dirty="0" err="1">
                <a:solidFill>
                  <a:srgbClr val="2E2224"/>
                </a:solidFill>
              </a:rPr>
              <a:t>cigospora</a:t>
            </a:r>
            <a:r>
              <a:rPr lang="es-ES" b="1" dirty="0">
                <a:solidFill>
                  <a:srgbClr val="2E2224"/>
                </a:solidFill>
              </a:rPr>
              <a:t>; c) </a:t>
            </a:r>
            <a:r>
              <a:rPr lang="es-ES" b="1" dirty="0" err="1">
                <a:solidFill>
                  <a:srgbClr val="2E2224"/>
                </a:solidFill>
              </a:rPr>
              <a:t>ascocarpo</a:t>
            </a:r>
            <a:r>
              <a:rPr lang="es-ES" b="1" dirty="0">
                <a:solidFill>
                  <a:srgbClr val="2E2224"/>
                </a:solidFill>
              </a:rPr>
              <a:t>; d) </a:t>
            </a:r>
            <a:r>
              <a:rPr lang="es-ES" b="1" dirty="0" err="1">
                <a:solidFill>
                  <a:srgbClr val="2E2224"/>
                </a:solidFill>
              </a:rPr>
              <a:t>basidiocarpo</a:t>
            </a:r>
            <a:r>
              <a:rPr lang="es-ES" b="1" dirty="0">
                <a:solidFill>
                  <a:srgbClr val="2E2224"/>
                </a:solidFill>
              </a:rPr>
              <a:t>.</a:t>
            </a:r>
            <a:endParaRPr lang="es-ES" dirty="0">
              <a:solidFill>
                <a:srgbClr val="2E2224"/>
              </a:solidFill>
            </a:endParaRPr>
          </a:p>
          <a:p>
            <a:pPr>
              <a:spcBef>
                <a:spcPct val="50000"/>
              </a:spcBef>
            </a:pPr>
            <a:endParaRPr lang="es-ES" dirty="0">
              <a:solidFill>
                <a:srgbClr val="2E2224"/>
              </a:solidFill>
            </a:endParaRPr>
          </a:p>
        </p:txBody>
      </p:sp>
      <p:sp>
        <p:nvSpPr>
          <p:cNvPr id="99333" name="Freeform 11"/>
          <p:cNvSpPr>
            <a:spLocks/>
          </p:cNvSpPr>
          <p:nvPr/>
        </p:nvSpPr>
        <p:spPr bwMode="auto">
          <a:xfrm>
            <a:off x="34925" y="2733675"/>
            <a:ext cx="9145588" cy="947738"/>
          </a:xfrm>
          <a:custGeom>
            <a:avLst/>
            <a:gdLst>
              <a:gd name="T0" fmla="*/ 0 w 5761"/>
              <a:gd name="T1" fmla="*/ 695325 h 597"/>
              <a:gd name="T2" fmla="*/ 360362 w 5761"/>
              <a:gd name="T3" fmla="*/ 47625 h 597"/>
              <a:gd name="T4" fmla="*/ 1296988 w 5761"/>
              <a:gd name="T5" fmla="*/ 407988 h 597"/>
              <a:gd name="T6" fmla="*/ 1800225 w 5761"/>
              <a:gd name="T7" fmla="*/ 766763 h 597"/>
              <a:gd name="T8" fmla="*/ 2449513 w 5761"/>
              <a:gd name="T9" fmla="*/ 263525 h 597"/>
              <a:gd name="T10" fmla="*/ 3097212 w 5761"/>
              <a:gd name="T11" fmla="*/ 911225 h 597"/>
              <a:gd name="T12" fmla="*/ 3889375 w 5761"/>
              <a:gd name="T13" fmla="*/ 479425 h 597"/>
              <a:gd name="T14" fmla="*/ 4608513 w 5761"/>
              <a:gd name="T15" fmla="*/ 623888 h 597"/>
              <a:gd name="T16" fmla="*/ 5329238 w 5761"/>
              <a:gd name="T17" fmla="*/ 119063 h 597"/>
              <a:gd name="T18" fmla="*/ 5976937 w 5761"/>
              <a:gd name="T19" fmla="*/ 911225 h 597"/>
              <a:gd name="T20" fmla="*/ 6624639 w 5761"/>
              <a:gd name="T21" fmla="*/ 190500 h 597"/>
              <a:gd name="T22" fmla="*/ 7489826 w 5761"/>
              <a:gd name="T23" fmla="*/ 695325 h 597"/>
              <a:gd name="T24" fmla="*/ 8208963 w 5761"/>
              <a:gd name="T25" fmla="*/ 190500 h 597"/>
              <a:gd name="T26" fmla="*/ 9145588 w 5761"/>
              <a:gd name="T27" fmla="*/ 766763 h 5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61"/>
              <a:gd name="T43" fmla="*/ 0 h 597"/>
              <a:gd name="T44" fmla="*/ 5761 w 5761"/>
              <a:gd name="T45" fmla="*/ 597 h 5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61" h="597">
                <a:moveTo>
                  <a:pt x="0" y="438"/>
                </a:moveTo>
                <a:cubicBezTo>
                  <a:pt x="45" y="249"/>
                  <a:pt x="91" y="60"/>
                  <a:pt x="227" y="30"/>
                </a:cubicBezTo>
                <a:cubicBezTo>
                  <a:pt x="363" y="0"/>
                  <a:pt x="666" y="182"/>
                  <a:pt x="817" y="257"/>
                </a:cubicBezTo>
                <a:cubicBezTo>
                  <a:pt x="968" y="332"/>
                  <a:pt x="1013" y="498"/>
                  <a:pt x="1134" y="483"/>
                </a:cubicBezTo>
                <a:cubicBezTo>
                  <a:pt x="1255" y="468"/>
                  <a:pt x="1407" y="151"/>
                  <a:pt x="1543" y="166"/>
                </a:cubicBezTo>
                <a:cubicBezTo>
                  <a:pt x="1679" y="181"/>
                  <a:pt x="1800" y="551"/>
                  <a:pt x="1951" y="574"/>
                </a:cubicBezTo>
                <a:cubicBezTo>
                  <a:pt x="2102" y="597"/>
                  <a:pt x="2291" y="332"/>
                  <a:pt x="2450" y="302"/>
                </a:cubicBezTo>
                <a:cubicBezTo>
                  <a:pt x="2609" y="272"/>
                  <a:pt x="2752" y="431"/>
                  <a:pt x="2903" y="393"/>
                </a:cubicBezTo>
                <a:cubicBezTo>
                  <a:pt x="3054" y="355"/>
                  <a:pt x="3214" y="45"/>
                  <a:pt x="3357" y="75"/>
                </a:cubicBezTo>
                <a:cubicBezTo>
                  <a:pt x="3500" y="105"/>
                  <a:pt x="3629" y="567"/>
                  <a:pt x="3765" y="574"/>
                </a:cubicBezTo>
                <a:cubicBezTo>
                  <a:pt x="3901" y="581"/>
                  <a:pt x="4014" y="143"/>
                  <a:pt x="4173" y="120"/>
                </a:cubicBezTo>
                <a:cubicBezTo>
                  <a:pt x="4332" y="97"/>
                  <a:pt x="4552" y="438"/>
                  <a:pt x="4718" y="438"/>
                </a:cubicBezTo>
                <a:cubicBezTo>
                  <a:pt x="4884" y="438"/>
                  <a:pt x="4997" y="113"/>
                  <a:pt x="5171" y="120"/>
                </a:cubicBezTo>
                <a:cubicBezTo>
                  <a:pt x="5345" y="127"/>
                  <a:pt x="5663" y="430"/>
                  <a:pt x="5761" y="483"/>
                </a:cubicBezTo>
              </a:path>
            </a:pathLst>
          </a:custGeom>
          <a:noFill/>
          <a:ln w="57150">
            <a:solidFill>
              <a:srgbClr val="66FF66"/>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s-ES"/>
          </a:p>
        </p:txBody>
      </p:sp>
      <p:sp>
        <p:nvSpPr>
          <p:cNvPr id="6" name="Rectángulo 5"/>
          <p:cNvSpPr/>
          <p:nvPr/>
        </p:nvSpPr>
        <p:spPr>
          <a:xfrm>
            <a:off x="6354467" y="6567149"/>
            <a:ext cx="1662186" cy="276999"/>
          </a:xfrm>
          <a:prstGeom prst="rect">
            <a:avLst/>
          </a:prstGeom>
        </p:spPr>
        <p:txBody>
          <a:bodyPr wrap="none">
            <a:spAutoFit/>
          </a:bodyPr>
          <a:lstStyle/>
          <a:p>
            <a:r>
              <a:rPr lang="en-US" sz="1200" dirty="0" err="1" smtClean="0">
                <a:latin typeface="Arial" panose="020B0604020202020204" pitchFamily="34" charset="0"/>
              </a:rPr>
              <a:t>Kües</a:t>
            </a:r>
            <a:r>
              <a:rPr lang="en-US" sz="1200" dirty="0" smtClean="0">
                <a:latin typeface="Arial" panose="020B0604020202020204" pitchFamily="34" charset="0"/>
              </a:rPr>
              <a:t> y Fischer</a:t>
            </a:r>
            <a:r>
              <a:rPr lang="en-US" sz="1200" dirty="0">
                <a:latin typeface="Arial" panose="020B0604020202020204" pitchFamily="34" charset="0"/>
              </a:rPr>
              <a:t>, </a:t>
            </a:r>
            <a:r>
              <a:rPr lang="en-US" sz="1200" dirty="0" smtClean="0">
                <a:latin typeface="Arial" panose="020B0604020202020204" pitchFamily="34" charset="0"/>
              </a:rPr>
              <a:t>2006</a:t>
            </a:r>
            <a:endParaRPr lang="es-MX"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20</a:t>
            </a:fld>
            <a:endParaRPr lang="en-US"/>
          </a:p>
        </p:txBody>
      </p:sp>
    </p:spTree>
    <p:extLst>
      <p:ext uri="{BB962C8B-B14F-4D97-AF65-F5344CB8AC3E}">
        <p14:creationId xmlns:p14="http://schemas.microsoft.com/office/powerpoint/2010/main" val="16419206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323528" y="2132856"/>
            <a:ext cx="8367713" cy="3631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42900" indent="-342900">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just">
              <a:spcBef>
                <a:spcPct val="50000"/>
              </a:spcBef>
              <a:buFontTx/>
              <a:buChar char="•"/>
            </a:pPr>
            <a:r>
              <a:rPr lang="es-ES_tradnl" sz="2300" dirty="0" smtClean="0">
                <a:solidFill>
                  <a:srgbClr val="2E2224"/>
                </a:solidFill>
                <a:cs typeface="Times New Roman" charset="0"/>
              </a:rPr>
              <a:t>Se </a:t>
            </a:r>
            <a:r>
              <a:rPr lang="es-ES_tradnl" sz="2300" dirty="0">
                <a:solidFill>
                  <a:srgbClr val="2E2224"/>
                </a:solidFill>
                <a:cs typeface="Times New Roman" charset="0"/>
              </a:rPr>
              <a:t>forman estructuras reproductivas muy resistentes y de alta capacidad adaptativa para su germinación.</a:t>
            </a:r>
          </a:p>
          <a:p>
            <a:pPr algn="just">
              <a:spcBef>
                <a:spcPct val="50000"/>
              </a:spcBef>
              <a:buFontTx/>
              <a:buChar char="•"/>
            </a:pPr>
            <a:endParaRPr lang="es-ES" sz="2300" dirty="0">
              <a:solidFill>
                <a:srgbClr val="2E2224"/>
              </a:solidFill>
              <a:cs typeface="Times New Roman" charset="0"/>
            </a:endParaRPr>
          </a:p>
          <a:p>
            <a:pPr algn="just">
              <a:spcBef>
                <a:spcPct val="50000"/>
              </a:spcBef>
              <a:buFontTx/>
              <a:buChar char="•"/>
            </a:pPr>
            <a:r>
              <a:rPr lang="es-ES_tradnl" sz="2300" dirty="0">
                <a:solidFill>
                  <a:srgbClr val="2E2224"/>
                </a:solidFill>
                <a:cs typeface="Times New Roman" charset="0"/>
              </a:rPr>
              <a:t>La reproducción sexual en los hongos, al igual que en otros organismos vivientes, </a:t>
            </a:r>
            <a:r>
              <a:rPr lang="es-ES_tradnl" sz="2300" i="1" u="sng" dirty="0">
                <a:solidFill>
                  <a:srgbClr val="2E2224"/>
                </a:solidFill>
                <a:cs typeface="Times New Roman" charset="0"/>
              </a:rPr>
              <a:t>involucra la unión de dos núcleos compatibles.</a:t>
            </a:r>
            <a:endParaRPr lang="es-ES" sz="2300" i="1" u="sng" dirty="0">
              <a:solidFill>
                <a:srgbClr val="2E2224"/>
              </a:solidFill>
              <a:cs typeface="Times New Roman" charset="0"/>
            </a:endParaRPr>
          </a:p>
          <a:p>
            <a:pPr algn="just">
              <a:spcBef>
                <a:spcPct val="50000"/>
              </a:spcBef>
            </a:pPr>
            <a:endParaRPr lang="es-MX" sz="2300" i="1" u="sng" dirty="0">
              <a:solidFill>
                <a:srgbClr val="2E2224"/>
              </a:solidFill>
            </a:endParaRPr>
          </a:p>
          <a:p>
            <a:pPr algn="just">
              <a:spcBef>
                <a:spcPct val="50000"/>
              </a:spcBef>
            </a:pPr>
            <a:endParaRPr lang="es-ES" sz="2300" dirty="0">
              <a:solidFill>
                <a:srgbClr val="2E2224"/>
              </a:solidFill>
            </a:endParaRPr>
          </a:p>
        </p:txBody>
      </p:sp>
      <p:sp>
        <p:nvSpPr>
          <p:cNvPr id="101379" name="Text Box 3"/>
          <p:cNvSpPr txBox="1">
            <a:spLocks noChangeArrowheads="1"/>
          </p:cNvSpPr>
          <p:nvPr/>
        </p:nvSpPr>
        <p:spPr bwMode="auto">
          <a:xfrm>
            <a:off x="323528" y="401210"/>
            <a:ext cx="8367713"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r>
              <a:rPr lang="es-ES_tradnl" sz="4800" b="1" dirty="0" smtClean="0">
                <a:latin typeface="Calibri" charset="0"/>
                <a:ea typeface="+mj-ea"/>
                <a:cs typeface="Calibri" charset="0"/>
              </a:rPr>
              <a:t>REPRODUCCIÓN </a:t>
            </a:r>
            <a:r>
              <a:rPr lang="es-ES_tradnl" sz="4800" b="1" dirty="0">
                <a:latin typeface="Calibri" charset="0"/>
                <a:ea typeface="+mj-ea"/>
                <a:cs typeface="Calibri" charset="0"/>
              </a:rPr>
              <a:t>SEXUAL</a:t>
            </a:r>
            <a:endParaRPr lang="es-ES" sz="4800" b="1" dirty="0">
              <a:latin typeface="Calibri" charset="0"/>
              <a:ea typeface="+mj-ea"/>
              <a:cs typeface="Calibri" charset="0"/>
            </a:endParaRPr>
          </a:p>
        </p:txBody>
      </p:sp>
      <p:cxnSp>
        <p:nvCxnSpPr>
          <p:cNvPr id="5" name="Conector recto 4"/>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6" name="Rectángulo 5"/>
          <p:cNvSpPr/>
          <p:nvPr/>
        </p:nvSpPr>
        <p:spPr>
          <a:xfrm>
            <a:off x="5148064" y="6542436"/>
            <a:ext cx="2582310" cy="276999"/>
          </a:xfrm>
          <a:prstGeom prst="rect">
            <a:avLst/>
          </a:prstGeom>
        </p:spPr>
        <p:txBody>
          <a:bodyPr wrap="none">
            <a:spAutoFit/>
          </a:bodyPr>
          <a:lstStyle/>
          <a:p>
            <a:r>
              <a:rPr lang="en-US" sz="1200" dirty="0" smtClean="0">
                <a:latin typeface="Arial" panose="020B0604020202020204" pitchFamily="34" charset="0"/>
              </a:rPr>
              <a:t>Chang, 1989; </a:t>
            </a:r>
            <a:r>
              <a:rPr lang="en-US" sz="1200" dirty="0" err="1" smtClean="0">
                <a:latin typeface="Arial" panose="020B0604020202020204" pitchFamily="34" charset="0"/>
              </a:rPr>
              <a:t>Kües</a:t>
            </a:r>
            <a:r>
              <a:rPr lang="en-US" sz="1200" dirty="0" smtClean="0">
                <a:latin typeface="Arial" panose="020B0604020202020204" pitchFamily="34" charset="0"/>
              </a:rPr>
              <a:t> y Fischer</a:t>
            </a:r>
            <a:r>
              <a:rPr lang="en-US" sz="1200" dirty="0">
                <a:latin typeface="Arial" panose="020B0604020202020204" pitchFamily="34" charset="0"/>
              </a:rPr>
              <a:t>, </a:t>
            </a:r>
            <a:r>
              <a:rPr lang="en-US" sz="1200" dirty="0" smtClean="0">
                <a:latin typeface="Arial" panose="020B0604020202020204" pitchFamily="34" charset="0"/>
              </a:rPr>
              <a:t>2006</a:t>
            </a:r>
            <a:endParaRPr lang="es-MX"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21</a:t>
            </a:fld>
            <a:endParaRPr lang="en-US"/>
          </a:p>
        </p:txBody>
      </p:sp>
    </p:spTree>
    <p:extLst>
      <p:ext uri="{BB962C8B-B14F-4D97-AF65-F5344CB8AC3E}">
        <p14:creationId xmlns:p14="http://schemas.microsoft.com/office/powerpoint/2010/main" val="17595045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179512" y="1955158"/>
            <a:ext cx="4427538" cy="45166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spcBef>
                <a:spcPct val="50000"/>
              </a:spcBef>
            </a:pPr>
            <a:r>
              <a:rPr lang="es-ES_tradnl" sz="2300" b="1" dirty="0" err="1">
                <a:solidFill>
                  <a:srgbClr val="2E2224"/>
                </a:solidFill>
                <a:latin typeface="Tahoma" charset="0"/>
                <a:cs typeface="Times New Roman" charset="0"/>
              </a:rPr>
              <a:t>Espermatización</a:t>
            </a:r>
            <a:r>
              <a:rPr lang="es-ES_tradnl" sz="2300" dirty="0">
                <a:solidFill>
                  <a:srgbClr val="2E2224"/>
                </a:solidFill>
                <a:latin typeface="Tahoma" charset="0"/>
                <a:cs typeface="Times New Roman" charset="0"/>
              </a:rPr>
              <a:t>: </a:t>
            </a:r>
            <a:endParaRPr lang="es-ES_tradnl" sz="2300" dirty="0" smtClean="0">
              <a:solidFill>
                <a:srgbClr val="2E2224"/>
              </a:solidFill>
              <a:latin typeface="Tahoma" charset="0"/>
              <a:cs typeface="Times New Roman" charset="0"/>
            </a:endParaRPr>
          </a:p>
          <a:p>
            <a:pPr>
              <a:spcBef>
                <a:spcPct val="50000"/>
              </a:spcBef>
            </a:pPr>
            <a:r>
              <a:rPr lang="es-ES_tradnl" sz="2300" dirty="0">
                <a:solidFill>
                  <a:srgbClr val="2E2224"/>
                </a:solidFill>
                <a:latin typeface="Tahoma" charset="0"/>
                <a:cs typeface="Times New Roman" charset="0"/>
              </a:rPr>
              <a:t>L</a:t>
            </a:r>
            <a:r>
              <a:rPr lang="es-ES_tradnl" sz="2300" dirty="0" smtClean="0">
                <a:solidFill>
                  <a:srgbClr val="2E2224"/>
                </a:solidFill>
                <a:latin typeface="Tahoma" charset="0"/>
                <a:cs typeface="Times New Roman" charset="0"/>
              </a:rPr>
              <a:t>a </a:t>
            </a:r>
            <a:r>
              <a:rPr lang="es-ES_tradnl" sz="2300" dirty="0">
                <a:solidFill>
                  <a:srgbClr val="2E2224"/>
                </a:solidFill>
                <a:latin typeface="Tahoma" charset="0"/>
                <a:cs typeface="Times New Roman" charset="0"/>
              </a:rPr>
              <a:t>fertilización de las estructuras receptivas femeninas es provocada por una estructura masculina reproductiva llamada </a:t>
            </a:r>
            <a:r>
              <a:rPr lang="es-ES_tradnl" sz="2300" dirty="0" err="1" smtClean="0">
                <a:solidFill>
                  <a:srgbClr val="2E2224"/>
                </a:solidFill>
                <a:latin typeface="Tahoma" charset="0"/>
                <a:cs typeface="Times New Roman" charset="0"/>
              </a:rPr>
              <a:t>espermacio</a:t>
            </a:r>
            <a:r>
              <a:rPr lang="es-ES_tradnl" sz="2300" dirty="0">
                <a:solidFill>
                  <a:srgbClr val="2E2224"/>
                </a:solidFill>
                <a:latin typeface="Tahoma" charset="0"/>
                <a:cs typeface="Times New Roman" charset="0"/>
              </a:rPr>
              <a:t>.</a:t>
            </a:r>
            <a:endParaRPr lang="en-US" sz="2800" dirty="0">
              <a:solidFill>
                <a:srgbClr val="0000FF"/>
              </a:solidFill>
              <a:cs typeface="Times New Roman" charset="0"/>
            </a:endParaRPr>
          </a:p>
          <a:p>
            <a:pPr>
              <a:spcBef>
                <a:spcPct val="50000"/>
              </a:spcBef>
            </a:pPr>
            <a:r>
              <a:rPr lang="es-ES_tradnl" sz="2300" b="1" dirty="0" err="1">
                <a:solidFill>
                  <a:srgbClr val="2E2224"/>
                </a:solidFill>
                <a:latin typeface="Tahoma" charset="0"/>
                <a:cs typeface="Times New Roman" charset="0"/>
              </a:rPr>
              <a:t>Somatogamia</a:t>
            </a:r>
            <a:r>
              <a:rPr lang="es-ES_tradnl" sz="2300" b="1" dirty="0">
                <a:solidFill>
                  <a:srgbClr val="2E2224"/>
                </a:solidFill>
                <a:latin typeface="Tahoma" charset="0"/>
                <a:cs typeface="Times New Roman" charset="0"/>
              </a:rPr>
              <a:t>: </a:t>
            </a:r>
            <a:endParaRPr lang="es-ES_tradnl" sz="2300" dirty="0">
              <a:solidFill>
                <a:srgbClr val="2E2224"/>
              </a:solidFill>
              <a:latin typeface="Tahoma" charset="0"/>
              <a:cs typeface="Times New Roman" charset="0"/>
            </a:endParaRPr>
          </a:p>
          <a:p>
            <a:pPr>
              <a:spcBef>
                <a:spcPct val="50000"/>
              </a:spcBef>
            </a:pPr>
            <a:r>
              <a:rPr lang="es-ES_tradnl" sz="2300" dirty="0">
                <a:solidFill>
                  <a:srgbClr val="2E2224"/>
                </a:solidFill>
                <a:latin typeface="Tahoma" charset="0"/>
                <a:cs typeface="Times New Roman" charset="0"/>
              </a:rPr>
              <a:t>C</a:t>
            </a:r>
            <a:r>
              <a:rPr lang="es-ES_tradnl" sz="2300" dirty="0" smtClean="0">
                <a:solidFill>
                  <a:srgbClr val="2E2224"/>
                </a:solidFill>
                <a:latin typeface="Tahoma" charset="0"/>
                <a:cs typeface="Times New Roman" charset="0"/>
              </a:rPr>
              <a:t>uando </a:t>
            </a:r>
            <a:r>
              <a:rPr lang="es-ES_tradnl" sz="2300" dirty="0">
                <a:solidFill>
                  <a:srgbClr val="2E2224"/>
                </a:solidFill>
                <a:latin typeface="Tahoma" charset="0"/>
                <a:cs typeface="Times New Roman" charset="0"/>
              </a:rPr>
              <a:t>solo hay unión </a:t>
            </a:r>
            <a:r>
              <a:rPr lang="es-ES_tradnl" sz="2300" dirty="0" err="1">
                <a:solidFill>
                  <a:srgbClr val="2E2224"/>
                </a:solidFill>
                <a:latin typeface="Tahoma" charset="0"/>
                <a:cs typeface="Times New Roman" charset="0"/>
              </a:rPr>
              <a:t>hifal</a:t>
            </a:r>
            <a:r>
              <a:rPr lang="es-ES_tradnl" sz="2300" dirty="0">
                <a:solidFill>
                  <a:srgbClr val="2E2224"/>
                </a:solidFill>
                <a:latin typeface="Tahoma" charset="0"/>
                <a:cs typeface="Times New Roman" charset="0"/>
              </a:rPr>
              <a:t> y traspaso de núcleos sin formación de estructuras especiales.</a:t>
            </a:r>
            <a:endParaRPr lang="en-US" sz="2300" dirty="0">
              <a:solidFill>
                <a:srgbClr val="2E2224"/>
              </a:solidFill>
              <a:latin typeface="Tahoma" charset="0"/>
              <a:cs typeface="Times New Roman" charset="0"/>
            </a:endParaRPr>
          </a:p>
        </p:txBody>
      </p:sp>
      <p:pic>
        <p:nvPicPr>
          <p:cNvPr id="113668" name="Picture 5" descr="Diagram illustrating spermatiz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5732" y="1767930"/>
            <a:ext cx="480060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669" name="Picture 7" descr="Diagram illustrating somatogam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221163"/>
            <a:ext cx="480060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6" name="Conector recto 5"/>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7" name="Text Box 3"/>
          <p:cNvSpPr txBox="1">
            <a:spLocks noChangeArrowheads="1"/>
          </p:cNvSpPr>
          <p:nvPr/>
        </p:nvSpPr>
        <p:spPr bwMode="auto">
          <a:xfrm>
            <a:off x="-10740" y="332656"/>
            <a:ext cx="915474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r>
              <a:rPr lang="es-ES_tradnl" sz="4800" b="1" dirty="0" smtClean="0">
                <a:latin typeface="Calibri" charset="0"/>
                <a:ea typeface="+mj-ea"/>
                <a:cs typeface="Calibri" charset="0"/>
              </a:rPr>
              <a:t>REPRODUCCIÓN </a:t>
            </a:r>
            <a:r>
              <a:rPr lang="es-ES_tradnl" sz="4800" b="1" dirty="0">
                <a:latin typeface="Calibri" charset="0"/>
                <a:ea typeface="+mj-ea"/>
                <a:cs typeface="Calibri" charset="0"/>
              </a:rPr>
              <a:t>SEXUAL</a:t>
            </a:r>
            <a:endParaRPr lang="es-ES" sz="4800" b="1" dirty="0">
              <a:latin typeface="Calibri" charset="0"/>
              <a:ea typeface="+mj-ea"/>
              <a:cs typeface="Calibri" charset="0"/>
            </a:endParaRPr>
          </a:p>
        </p:txBody>
      </p:sp>
      <p:sp>
        <p:nvSpPr>
          <p:cNvPr id="8" name="Rectángulo 7"/>
          <p:cNvSpPr/>
          <p:nvPr/>
        </p:nvSpPr>
        <p:spPr>
          <a:xfrm>
            <a:off x="2627784" y="6535896"/>
            <a:ext cx="2582310" cy="276999"/>
          </a:xfrm>
          <a:prstGeom prst="rect">
            <a:avLst/>
          </a:prstGeom>
        </p:spPr>
        <p:txBody>
          <a:bodyPr wrap="none">
            <a:spAutoFit/>
          </a:bodyPr>
          <a:lstStyle/>
          <a:p>
            <a:r>
              <a:rPr lang="en-US" sz="1200" dirty="0" smtClean="0">
                <a:latin typeface="Arial" panose="020B0604020202020204" pitchFamily="34" charset="0"/>
              </a:rPr>
              <a:t>Chang, 1989; </a:t>
            </a:r>
            <a:r>
              <a:rPr lang="en-US" sz="1200" dirty="0" err="1" smtClean="0">
                <a:latin typeface="Arial" panose="020B0604020202020204" pitchFamily="34" charset="0"/>
              </a:rPr>
              <a:t>Kües</a:t>
            </a:r>
            <a:r>
              <a:rPr lang="en-US" sz="1200" dirty="0" smtClean="0">
                <a:latin typeface="Arial" panose="020B0604020202020204" pitchFamily="34" charset="0"/>
              </a:rPr>
              <a:t> y Fischer</a:t>
            </a:r>
            <a:r>
              <a:rPr lang="en-US" sz="1200" dirty="0">
                <a:latin typeface="Arial" panose="020B0604020202020204" pitchFamily="34" charset="0"/>
              </a:rPr>
              <a:t>, </a:t>
            </a:r>
            <a:r>
              <a:rPr lang="en-US" sz="1200" dirty="0" smtClean="0">
                <a:latin typeface="Arial" panose="020B0604020202020204" pitchFamily="34" charset="0"/>
              </a:rPr>
              <a:t>2006</a:t>
            </a:r>
            <a:endParaRPr lang="es-MX"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22</a:t>
            </a:fld>
            <a:endParaRPr lang="en-US"/>
          </a:p>
        </p:txBody>
      </p:sp>
    </p:spTree>
    <p:extLst>
      <p:ext uri="{BB962C8B-B14F-4D97-AF65-F5344CB8AC3E}">
        <p14:creationId xmlns:p14="http://schemas.microsoft.com/office/powerpoint/2010/main" val="17154120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4"/>
          <p:cNvSpPr>
            <a:spLocks noChangeArrowheads="1"/>
          </p:cNvSpPr>
          <p:nvPr/>
        </p:nvSpPr>
        <p:spPr bwMode="auto">
          <a:xfrm>
            <a:off x="395288" y="2045048"/>
            <a:ext cx="7993136" cy="3539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pPr marL="514350" indent="-514350">
              <a:buFont typeface="+mj-lt"/>
              <a:buAutoNum type="arabicPeriod"/>
              <a:tabLst>
                <a:tab pos="914400" algn="l"/>
              </a:tabLst>
            </a:pPr>
            <a:r>
              <a:rPr lang="es-ES" sz="2800" b="1" dirty="0" err="1">
                <a:solidFill>
                  <a:srgbClr val="2E2224"/>
                </a:solidFill>
                <a:latin typeface="Tahoma" charset="0"/>
                <a:cs typeface="Times New Roman" charset="0"/>
              </a:rPr>
              <a:t>Plasmogamia</a:t>
            </a:r>
            <a:r>
              <a:rPr lang="es-ES" sz="2800" dirty="0">
                <a:solidFill>
                  <a:srgbClr val="2E2224"/>
                </a:solidFill>
                <a:latin typeface="Tahoma" charset="0"/>
                <a:cs typeface="Times New Roman" charset="0"/>
              </a:rPr>
              <a:t>: unión de los dos </a:t>
            </a:r>
            <a:r>
              <a:rPr lang="es-ES" sz="2800" dirty="0" err="1">
                <a:solidFill>
                  <a:srgbClr val="2E2224"/>
                </a:solidFill>
                <a:latin typeface="Tahoma" charset="0"/>
                <a:cs typeface="Times New Roman" charset="0"/>
              </a:rPr>
              <a:t>protoplastos</a:t>
            </a:r>
            <a:r>
              <a:rPr lang="es-ES" sz="2800" dirty="0">
                <a:solidFill>
                  <a:srgbClr val="2E2224"/>
                </a:solidFill>
                <a:latin typeface="Tahoma" charset="0"/>
                <a:cs typeface="Times New Roman" charset="0"/>
              </a:rPr>
              <a:t> </a:t>
            </a:r>
            <a:r>
              <a:rPr lang="es-ES" sz="2800" dirty="0" smtClean="0">
                <a:solidFill>
                  <a:srgbClr val="2E2224"/>
                </a:solidFill>
                <a:latin typeface="Tahoma" charset="0"/>
                <a:cs typeface="Times New Roman" charset="0"/>
              </a:rPr>
              <a:t>y </a:t>
            </a:r>
            <a:r>
              <a:rPr lang="es-ES" sz="2800" dirty="0">
                <a:solidFill>
                  <a:srgbClr val="2E2224"/>
                </a:solidFill>
                <a:latin typeface="Tahoma" charset="0"/>
                <a:cs typeface="Times New Roman" charset="0"/>
              </a:rPr>
              <a:t>la reunión de los dos núcleos en una </a:t>
            </a:r>
            <a:r>
              <a:rPr lang="es-ES" sz="2800" dirty="0" smtClean="0">
                <a:solidFill>
                  <a:srgbClr val="2E2224"/>
                </a:solidFill>
                <a:latin typeface="Tahoma" charset="0"/>
                <a:cs typeface="Times New Roman" charset="0"/>
              </a:rPr>
              <a:t>célula.</a:t>
            </a:r>
          </a:p>
          <a:p>
            <a:pPr marL="514350" indent="-514350">
              <a:buFont typeface="+mj-lt"/>
              <a:buAutoNum type="arabicPeriod"/>
              <a:tabLst>
                <a:tab pos="914400" algn="l"/>
              </a:tabLst>
            </a:pPr>
            <a:endParaRPr lang="es-ES" sz="2800" dirty="0" smtClean="0">
              <a:solidFill>
                <a:srgbClr val="2E2224"/>
              </a:solidFill>
              <a:latin typeface="Tahoma" charset="0"/>
              <a:cs typeface="Times New Roman" charset="0"/>
            </a:endParaRPr>
          </a:p>
          <a:p>
            <a:pPr marL="514350" indent="-514350">
              <a:buFont typeface="+mj-lt"/>
              <a:buAutoNum type="arabicPeriod"/>
              <a:tabLst>
                <a:tab pos="914400" algn="l"/>
              </a:tabLst>
            </a:pPr>
            <a:r>
              <a:rPr lang="es-ES" sz="2800" b="1" dirty="0" smtClean="0">
                <a:solidFill>
                  <a:srgbClr val="2E2224"/>
                </a:solidFill>
                <a:latin typeface="Tahoma" charset="0"/>
                <a:cs typeface="Times New Roman" charset="0"/>
              </a:rPr>
              <a:t>Cariogamia</a:t>
            </a:r>
            <a:r>
              <a:rPr lang="es-ES" sz="2800" dirty="0">
                <a:solidFill>
                  <a:srgbClr val="2E2224"/>
                </a:solidFill>
                <a:latin typeface="Tahoma" charset="0"/>
                <a:cs typeface="Times New Roman" charset="0"/>
              </a:rPr>
              <a:t>: unión de los dos núcleos, </a:t>
            </a:r>
            <a:r>
              <a:rPr lang="es-ES" sz="2800" dirty="0" smtClean="0">
                <a:solidFill>
                  <a:srgbClr val="2E2224"/>
                </a:solidFill>
                <a:latin typeface="Tahoma" charset="0"/>
                <a:cs typeface="Times New Roman" charset="0"/>
              </a:rPr>
              <a:t>posterior a la </a:t>
            </a:r>
            <a:r>
              <a:rPr lang="es-ES" sz="2800" dirty="0" err="1" smtClean="0">
                <a:solidFill>
                  <a:srgbClr val="2E2224"/>
                </a:solidFill>
                <a:latin typeface="Tahoma" charset="0"/>
                <a:cs typeface="Times New Roman" charset="0"/>
              </a:rPr>
              <a:t>plasmogamia</a:t>
            </a:r>
            <a:r>
              <a:rPr lang="es-ES" sz="2800" dirty="0" smtClean="0">
                <a:solidFill>
                  <a:srgbClr val="2E2224"/>
                </a:solidFill>
                <a:latin typeface="Tahoma" charset="0"/>
                <a:cs typeface="Times New Roman" charset="0"/>
              </a:rPr>
              <a:t>.</a:t>
            </a:r>
          </a:p>
          <a:p>
            <a:pPr marL="514350" indent="-514350">
              <a:buFont typeface="+mj-lt"/>
              <a:buAutoNum type="arabicPeriod"/>
              <a:tabLst>
                <a:tab pos="914400" algn="l"/>
              </a:tabLst>
            </a:pPr>
            <a:endParaRPr lang="es-ES" sz="2800" dirty="0" smtClean="0">
              <a:solidFill>
                <a:srgbClr val="2E2224"/>
              </a:solidFill>
              <a:latin typeface="Tahoma" charset="0"/>
              <a:cs typeface="Times New Roman" charset="0"/>
            </a:endParaRPr>
          </a:p>
          <a:p>
            <a:pPr marL="514350" indent="-514350">
              <a:buFont typeface="+mj-lt"/>
              <a:buAutoNum type="arabicPeriod"/>
              <a:tabLst>
                <a:tab pos="914400" algn="l"/>
              </a:tabLst>
            </a:pPr>
            <a:r>
              <a:rPr lang="es-ES" sz="2800" b="1" dirty="0" smtClean="0">
                <a:solidFill>
                  <a:srgbClr val="2E2224"/>
                </a:solidFill>
                <a:latin typeface="Tahoma" charset="0"/>
                <a:cs typeface="Times New Roman" charset="0"/>
              </a:rPr>
              <a:t>Meiosis</a:t>
            </a:r>
            <a:r>
              <a:rPr lang="es-ES" sz="2800" dirty="0" smtClean="0">
                <a:solidFill>
                  <a:srgbClr val="2E2224"/>
                </a:solidFill>
                <a:latin typeface="Tahoma" charset="0"/>
                <a:cs typeface="Times New Roman" charset="0"/>
              </a:rPr>
              <a:t>. </a:t>
            </a:r>
            <a:r>
              <a:rPr lang="es-ES_tradnl" sz="2800" dirty="0">
                <a:solidFill>
                  <a:srgbClr val="2E2224"/>
                </a:solidFill>
                <a:latin typeface="Tahoma" charset="0"/>
                <a:cs typeface="Times New Roman" charset="0"/>
              </a:rPr>
              <a:t>fase encargada de reducir el número de cromosomas al haploide </a:t>
            </a:r>
            <a:endParaRPr lang="es-ES" sz="2800" dirty="0">
              <a:solidFill>
                <a:srgbClr val="2E2224"/>
              </a:solidFill>
              <a:latin typeface="Tahoma" charset="0"/>
              <a:cs typeface="Times New Roman" charset="0"/>
            </a:endParaRPr>
          </a:p>
        </p:txBody>
      </p:sp>
      <p:cxnSp>
        <p:nvCxnSpPr>
          <p:cNvPr id="4" name="Conector recto 3"/>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6" name="Text Box 3"/>
          <p:cNvSpPr txBox="1">
            <a:spLocks noChangeArrowheads="1"/>
          </p:cNvSpPr>
          <p:nvPr/>
        </p:nvSpPr>
        <p:spPr bwMode="auto">
          <a:xfrm>
            <a:off x="-10740" y="27732"/>
            <a:ext cx="9154740"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r>
              <a:rPr lang="es-ES" sz="4800" b="1" dirty="0" smtClean="0">
                <a:latin typeface="Calibri" charset="0"/>
                <a:ea typeface="+mj-ea"/>
                <a:cs typeface="Calibri" charset="0"/>
              </a:rPr>
              <a:t>F</a:t>
            </a:r>
            <a:r>
              <a:rPr lang="es-ES_tradnl" sz="4800" b="1" dirty="0" smtClean="0">
                <a:latin typeface="Calibri" charset="0"/>
                <a:ea typeface="+mj-ea"/>
                <a:cs typeface="Calibri" charset="0"/>
              </a:rPr>
              <a:t>ASES DE LA REPRODUCCIÓN </a:t>
            </a:r>
            <a:r>
              <a:rPr lang="es-ES_tradnl" sz="4800" b="1" dirty="0">
                <a:latin typeface="Calibri" charset="0"/>
                <a:ea typeface="+mj-ea"/>
                <a:cs typeface="Calibri" charset="0"/>
              </a:rPr>
              <a:t>SEXUAL</a:t>
            </a:r>
            <a:endParaRPr lang="es-ES" sz="4800" b="1" dirty="0">
              <a:latin typeface="Calibri" charset="0"/>
              <a:ea typeface="+mj-ea"/>
              <a:cs typeface="Calibri" charset="0"/>
            </a:endParaRPr>
          </a:p>
        </p:txBody>
      </p:sp>
      <p:sp>
        <p:nvSpPr>
          <p:cNvPr id="5" name="Rectángulo 4"/>
          <p:cNvSpPr/>
          <p:nvPr/>
        </p:nvSpPr>
        <p:spPr>
          <a:xfrm>
            <a:off x="3635896" y="6468442"/>
            <a:ext cx="2582310" cy="276999"/>
          </a:xfrm>
          <a:prstGeom prst="rect">
            <a:avLst/>
          </a:prstGeom>
        </p:spPr>
        <p:txBody>
          <a:bodyPr wrap="none">
            <a:spAutoFit/>
          </a:bodyPr>
          <a:lstStyle/>
          <a:p>
            <a:r>
              <a:rPr lang="en-US" sz="1200" dirty="0" smtClean="0">
                <a:latin typeface="Arial" panose="020B0604020202020204" pitchFamily="34" charset="0"/>
              </a:rPr>
              <a:t>Chang, 1989; </a:t>
            </a:r>
            <a:r>
              <a:rPr lang="en-US" sz="1200" dirty="0" err="1" smtClean="0">
                <a:latin typeface="Arial" panose="020B0604020202020204" pitchFamily="34" charset="0"/>
              </a:rPr>
              <a:t>Kües</a:t>
            </a:r>
            <a:r>
              <a:rPr lang="en-US" sz="1200" dirty="0" smtClean="0">
                <a:latin typeface="Arial" panose="020B0604020202020204" pitchFamily="34" charset="0"/>
              </a:rPr>
              <a:t> y Fischer</a:t>
            </a:r>
            <a:r>
              <a:rPr lang="en-US" sz="1200" dirty="0">
                <a:latin typeface="Arial" panose="020B0604020202020204" pitchFamily="34" charset="0"/>
              </a:rPr>
              <a:t>, </a:t>
            </a:r>
            <a:r>
              <a:rPr lang="en-US" sz="1200" dirty="0" smtClean="0">
                <a:latin typeface="Arial" panose="020B0604020202020204" pitchFamily="34" charset="0"/>
              </a:rPr>
              <a:t>2006</a:t>
            </a:r>
            <a:endParaRPr lang="es-MX"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23</a:t>
            </a:fld>
            <a:endParaRPr lang="en-US"/>
          </a:p>
        </p:txBody>
      </p:sp>
    </p:spTree>
    <p:extLst>
      <p:ext uri="{BB962C8B-B14F-4D97-AF65-F5344CB8AC3E}">
        <p14:creationId xmlns:p14="http://schemas.microsoft.com/office/powerpoint/2010/main" val="360258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Basidiomycota"/>
          <p:cNvPicPr>
            <a:picLocks noChangeAspect="1" noChangeArrowheads="1"/>
          </p:cNvPicPr>
          <p:nvPr/>
        </p:nvPicPr>
        <p:blipFill>
          <a:blip r:embed="rId3">
            <a:extLst>
              <a:ext uri="{28A0092B-C50C-407E-A947-70E740481C1C}">
                <a14:useLocalDpi xmlns:a14="http://schemas.microsoft.com/office/drawing/2010/main" val="0"/>
              </a:ext>
            </a:extLst>
          </a:blip>
          <a:srcRect b="5060"/>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ángulo 1"/>
          <p:cNvSpPr/>
          <p:nvPr/>
        </p:nvSpPr>
        <p:spPr>
          <a:xfrm>
            <a:off x="2555776" y="6642556"/>
            <a:ext cx="4572000" cy="215444"/>
          </a:xfrm>
          <a:prstGeom prst="rect">
            <a:avLst/>
          </a:prstGeom>
        </p:spPr>
        <p:txBody>
          <a:bodyPr>
            <a:spAutoFit/>
          </a:bodyPr>
          <a:lstStyle/>
          <a:p>
            <a:r>
              <a:rPr lang="es-MX" sz="800" dirty="0"/>
              <a:t>http://www.desktopclass.com/wp-content/uploads/2012/01/basidiomycete_life_cycle.jpg</a:t>
            </a:r>
          </a:p>
        </p:txBody>
      </p:sp>
      <p:sp>
        <p:nvSpPr>
          <p:cNvPr id="5" name="Marcador de número de diapositiva 4"/>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24</a:t>
            </a:fld>
            <a:endParaRPr lang="en-US"/>
          </a:p>
        </p:txBody>
      </p:sp>
    </p:spTree>
    <p:extLst>
      <p:ext uri="{BB962C8B-B14F-4D97-AF65-F5344CB8AC3E}">
        <p14:creationId xmlns:p14="http://schemas.microsoft.com/office/powerpoint/2010/main" val="13323797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5"/>
          <p:cNvSpPr>
            <a:spLocks noChangeArrowheads="1"/>
          </p:cNvSpPr>
          <p:nvPr/>
        </p:nvSpPr>
        <p:spPr bwMode="auto">
          <a:xfrm>
            <a:off x="307256" y="1690936"/>
            <a:ext cx="8220075"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defRPr sz="1600">
                <a:solidFill>
                  <a:schemeClr val="tx1"/>
                </a:solidFill>
                <a:latin typeface="Tahoma" panose="020B0604030504040204" pitchFamily="34" charset="0"/>
              </a:defRPr>
            </a:lvl1pPr>
            <a:lvl2pPr>
              <a:defRPr sz="1600">
                <a:solidFill>
                  <a:schemeClr val="tx1"/>
                </a:solidFill>
                <a:latin typeface="Tahoma" panose="020B0604030504040204" pitchFamily="34" charset="0"/>
              </a:defRPr>
            </a:lvl2pPr>
            <a:lvl3pPr marL="1143000" indent="-228600">
              <a:defRPr sz="1600">
                <a:solidFill>
                  <a:schemeClr val="tx1"/>
                </a:solidFill>
                <a:latin typeface="Tahoma" panose="020B0604030504040204" pitchFamily="34" charset="0"/>
              </a:defRPr>
            </a:lvl3pPr>
            <a:lvl4pPr marL="1600200" indent="-228600">
              <a:defRPr sz="1600">
                <a:solidFill>
                  <a:schemeClr val="tx1"/>
                </a:solidFill>
                <a:latin typeface="Tahoma" panose="020B0604030504040204" pitchFamily="34" charset="0"/>
              </a:defRPr>
            </a:lvl4pPr>
            <a:lvl5pPr marL="2057400" indent="-228600">
              <a:defRPr sz="1600">
                <a:solidFill>
                  <a:schemeClr val="tx1"/>
                </a:solidFill>
                <a:latin typeface="Tahoma" panose="020B060403050404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defRPr>
            </a:lvl9pPr>
          </a:lstStyle>
          <a:p>
            <a:pPr eaLnBrk="1" hangingPunct="1"/>
            <a:endParaRPr lang="es-ES" altLang="es-MX" u="sng" dirty="0" smtClean="0">
              <a:latin typeface="Arial" panose="020B0604020202020204" pitchFamily="34" charset="0"/>
              <a:cs typeface="Times New Roman" panose="02020603050405020304" pitchFamily="18" charset="0"/>
            </a:endParaRPr>
          </a:p>
          <a:p>
            <a:pPr algn="ctr"/>
            <a:r>
              <a:rPr lang="es-ES" altLang="es-MX" sz="2400" b="1" dirty="0" err="1" smtClean="0">
                <a:latin typeface="Arial" panose="020B0604020202020204" pitchFamily="34" charset="0"/>
                <a:cs typeface="Times New Roman" panose="02020603050405020304" pitchFamily="18" charset="0"/>
              </a:rPr>
              <a:t>Homotálicos</a:t>
            </a:r>
            <a:endParaRPr lang="es-ES" altLang="es-MX" sz="2000" dirty="0" smtClean="0">
              <a:latin typeface="Arial" panose="020B0604020202020204" pitchFamily="34" charset="0"/>
              <a:cs typeface="Times New Roman" panose="02020603050405020304" pitchFamily="18" charset="0"/>
            </a:endParaRPr>
          </a:p>
          <a:p>
            <a:endParaRPr lang="es-ES" altLang="es-MX" sz="2000" dirty="0">
              <a:latin typeface="Arial" panose="020B0604020202020204" pitchFamily="34" charset="0"/>
              <a:cs typeface="Times New Roman" panose="02020603050405020304" pitchFamily="18" charset="0"/>
            </a:endParaRPr>
          </a:p>
          <a:p>
            <a:r>
              <a:rPr lang="es-ES" altLang="es-MX" sz="2000" dirty="0">
                <a:latin typeface="Arial" panose="020B0604020202020204" pitchFamily="34" charset="0"/>
                <a:cs typeface="Times New Roman" panose="02020603050405020304" pitchFamily="18" charset="0"/>
              </a:rPr>
              <a:t>S</a:t>
            </a:r>
            <a:r>
              <a:rPr lang="es-ES" altLang="es-MX" sz="2000" dirty="0" smtClean="0">
                <a:latin typeface="Arial" panose="020B0604020202020204" pitchFamily="34" charset="0"/>
                <a:cs typeface="Times New Roman" panose="02020603050405020304" pitchFamily="18" charset="0"/>
              </a:rPr>
              <a:t>on sexualmente </a:t>
            </a:r>
            <a:r>
              <a:rPr lang="es-ES" altLang="es-MX" sz="2000" dirty="0" err="1" smtClean="0">
                <a:latin typeface="Arial" panose="020B0604020202020204" pitchFamily="34" charset="0"/>
                <a:cs typeface="Times New Roman" panose="02020603050405020304" pitchFamily="18" charset="0"/>
              </a:rPr>
              <a:t>autofértiles</a:t>
            </a:r>
            <a:r>
              <a:rPr lang="es-ES" altLang="es-MX" sz="2000" dirty="0" smtClean="0">
                <a:latin typeface="Arial" panose="020B0604020202020204" pitchFamily="34" charset="0"/>
                <a:cs typeface="Times New Roman" panose="02020603050405020304" pitchFamily="18" charset="0"/>
              </a:rPr>
              <a:t>, pueden reproducirse por si mismos. </a:t>
            </a:r>
          </a:p>
          <a:p>
            <a:pPr>
              <a:buFont typeface="Symbol" panose="05050102010706020507" pitchFamily="18" charset="2"/>
              <a:buChar char=""/>
            </a:pPr>
            <a:endParaRPr lang="es-ES" altLang="es-MX" sz="1800" dirty="0">
              <a:latin typeface="Arial" panose="020B0604020202020204" pitchFamily="34" charset="0"/>
              <a:cs typeface="Times New Roman" panose="02020603050405020304" pitchFamily="18" charset="0"/>
            </a:endParaRPr>
          </a:p>
          <a:p>
            <a:endParaRPr lang="es-ES" altLang="es-MX" sz="2800" dirty="0">
              <a:latin typeface="Arial" panose="020B0604020202020204" pitchFamily="34" charset="0"/>
            </a:endParaRPr>
          </a:p>
        </p:txBody>
      </p:sp>
      <p:sp>
        <p:nvSpPr>
          <p:cNvPr id="114692" name="Rectangle 6"/>
          <p:cNvSpPr>
            <a:spLocks noChangeArrowheads="1"/>
          </p:cNvSpPr>
          <p:nvPr/>
        </p:nvSpPr>
        <p:spPr bwMode="auto">
          <a:xfrm>
            <a:off x="-4470400" y="52149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a:defRPr sz="1600">
                <a:solidFill>
                  <a:schemeClr val="tx1"/>
                </a:solidFill>
                <a:latin typeface="Tahoma" panose="020B0604030504040204" pitchFamily="34" charset="0"/>
              </a:defRPr>
            </a:lvl1pPr>
            <a:lvl2pPr marL="742950" indent="-285750">
              <a:defRPr sz="1600">
                <a:solidFill>
                  <a:schemeClr val="tx1"/>
                </a:solidFill>
                <a:latin typeface="Tahoma" panose="020B0604030504040204" pitchFamily="34" charset="0"/>
              </a:defRPr>
            </a:lvl2pPr>
            <a:lvl3pPr marL="1143000" indent="-228600">
              <a:defRPr sz="1600">
                <a:solidFill>
                  <a:schemeClr val="tx1"/>
                </a:solidFill>
                <a:latin typeface="Tahoma" panose="020B0604030504040204" pitchFamily="34" charset="0"/>
              </a:defRPr>
            </a:lvl3pPr>
            <a:lvl4pPr marL="1600200" indent="-228600">
              <a:defRPr sz="1600">
                <a:solidFill>
                  <a:schemeClr val="tx1"/>
                </a:solidFill>
                <a:latin typeface="Tahoma" panose="020B0604030504040204" pitchFamily="34" charset="0"/>
              </a:defRPr>
            </a:lvl4pPr>
            <a:lvl5pPr marL="2057400" indent="-228600">
              <a:defRPr sz="1600">
                <a:solidFill>
                  <a:schemeClr val="tx1"/>
                </a:solidFill>
                <a:latin typeface="Tahoma" panose="020B0604030504040204" pitchFamily="34" charset="0"/>
              </a:defRPr>
            </a:lvl5pPr>
            <a:lvl6pPr marL="2514600" indent="-228600" eaLnBrk="0" fontAlgn="base" hangingPunct="0">
              <a:spcBef>
                <a:spcPct val="0"/>
              </a:spcBef>
              <a:spcAft>
                <a:spcPct val="0"/>
              </a:spcAft>
              <a:defRPr sz="1600">
                <a:solidFill>
                  <a:schemeClr val="tx1"/>
                </a:solidFill>
                <a:latin typeface="Tahoma" panose="020B0604030504040204" pitchFamily="34" charset="0"/>
              </a:defRPr>
            </a:lvl6pPr>
            <a:lvl7pPr marL="2971800" indent="-228600" eaLnBrk="0" fontAlgn="base" hangingPunct="0">
              <a:spcBef>
                <a:spcPct val="0"/>
              </a:spcBef>
              <a:spcAft>
                <a:spcPct val="0"/>
              </a:spcAft>
              <a:defRPr sz="1600">
                <a:solidFill>
                  <a:schemeClr val="tx1"/>
                </a:solidFill>
                <a:latin typeface="Tahoma" panose="020B0604030504040204" pitchFamily="34" charset="0"/>
              </a:defRPr>
            </a:lvl7pPr>
            <a:lvl8pPr marL="3429000" indent="-228600" eaLnBrk="0" fontAlgn="base" hangingPunct="0">
              <a:spcBef>
                <a:spcPct val="0"/>
              </a:spcBef>
              <a:spcAft>
                <a:spcPct val="0"/>
              </a:spcAft>
              <a:defRPr sz="1600">
                <a:solidFill>
                  <a:schemeClr val="tx1"/>
                </a:solidFill>
                <a:latin typeface="Tahoma" panose="020B0604030504040204" pitchFamily="34" charset="0"/>
              </a:defRPr>
            </a:lvl8pPr>
            <a:lvl9pPr marL="3886200" indent="-228600" eaLnBrk="0" fontAlgn="base" hangingPunct="0">
              <a:spcBef>
                <a:spcPct val="0"/>
              </a:spcBef>
              <a:spcAft>
                <a:spcPct val="0"/>
              </a:spcAft>
              <a:defRPr sz="1600">
                <a:solidFill>
                  <a:schemeClr val="tx1"/>
                </a:solidFill>
                <a:latin typeface="Tahoma" panose="020B0604030504040204" pitchFamily="34" charset="0"/>
              </a:defRPr>
            </a:lvl9pPr>
          </a:lstStyle>
          <a:p>
            <a:pPr eaLnBrk="1" hangingPunct="1"/>
            <a:endParaRPr lang="es-ES" altLang="es-MX" sz="1800">
              <a:latin typeface="Arial" panose="020B0604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929425025"/>
              </p:ext>
            </p:extLst>
          </p:nvPr>
        </p:nvGraphicFramePr>
        <p:xfrm>
          <a:off x="1907704" y="3356501"/>
          <a:ext cx="5120640" cy="731520"/>
        </p:xfrm>
        <a:graphic>
          <a:graphicData uri="http://schemas.openxmlformats.org/drawingml/2006/table">
            <a:tbl>
              <a:tblPr>
                <a:tableStyleId>{08FB837D-C827-4EFA-A057-4D05807E0F7C}</a:tableStyleId>
              </a:tblPr>
              <a:tblGrid>
                <a:gridCol w="2560320"/>
                <a:gridCol w="2560320"/>
              </a:tblGrid>
              <a:tr h="0">
                <a:tc>
                  <a:txBody>
                    <a:bodyPr/>
                    <a:lstStyle/>
                    <a:p>
                      <a:endParaRPr lang="es-MX" dirty="0"/>
                    </a:p>
                  </a:txBody>
                  <a:tcPr anchor="b"/>
                </a:tc>
                <a:tc>
                  <a:txBody>
                    <a:bodyPr/>
                    <a:lstStyle/>
                    <a:p>
                      <a:r>
                        <a:rPr lang="es-MX" dirty="0"/>
                        <a:t>A</a:t>
                      </a:r>
                    </a:p>
                  </a:txBody>
                  <a:tcPr anchor="b"/>
                </a:tc>
              </a:tr>
              <a:tr h="0">
                <a:tc>
                  <a:txBody>
                    <a:bodyPr/>
                    <a:lstStyle/>
                    <a:p>
                      <a:r>
                        <a:rPr lang="es-MX"/>
                        <a:t>A</a:t>
                      </a:r>
                    </a:p>
                  </a:txBody>
                  <a:tcPr anchor="b"/>
                </a:tc>
                <a:tc>
                  <a:txBody>
                    <a:bodyPr/>
                    <a:lstStyle/>
                    <a:p>
                      <a:r>
                        <a:rPr lang="es-MX" dirty="0"/>
                        <a:t>+ AA</a:t>
                      </a:r>
                    </a:p>
                  </a:txBody>
                  <a:tcPr anchor="b"/>
                </a:tc>
              </a:tr>
            </a:tbl>
          </a:graphicData>
        </a:graphic>
      </p:graphicFrame>
      <p:cxnSp>
        <p:nvCxnSpPr>
          <p:cNvPr id="5" name="Conector recto 4"/>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Rectángulo 2"/>
          <p:cNvSpPr/>
          <p:nvPr/>
        </p:nvSpPr>
        <p:spPr>
          <a:xfrm>
            <a:off x="13792" y="467380"/>
            <a:ext cx="9130208" cy="830997"/>
          </a:xfrm>
          <a:prstGeom prst="rect">
            <a:avLst/>
          </a:prstGeom>
        </p:spPr>
        <p:txBody>
          <a:bodyPr wrap="square">
            <a:spAutoFit/>
          </a:bodyPr>
          <a:lstStyle/>
          <a:p>
            <a:pPr eaLnBrk="1" hangingPunct="1"/>
            <a:r>
              <a:rPr lang="es-ES" altLang="es-MX" sz="4800" b="1" dirty="0" smtClean="0">
                <a:latin typeface="Calibri" charset="0"/>
                <a:ea typeface="+mj-ea"/>
                <a:cs typeface="Calibri" charset="0"/>
              </a:rPr>
              <a:t>COMPATIBILIDAD EN LOS HONGOS </a:t>
            </a:r>
            <a:endParaRPr lang="es-ES" altLang="es-MX" sz="4800" b="1" dirty="0">
              <a:latin typeface="Calibri" charset="0"/>
              <a:ea typeface="+mj-ea"/>
              <a:cs typeface="Calibri" charset="0"/>
            </a:endParaRPr>
          </a:p>
        </p:txBody>
      </p:sp>
      <p:sp>
        <p:nvSpPr>
          <p:cNvPr id="4" name="Rectángulo 3"/>
          <p:cNvSpPr/>
          <p:nvPr/>
        </p:nvSpPr>
        <p:spPr>
          <a:xfrm>
            <a:off x="3059832" y="6460973"/>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7" name="Marcador de número de diapositiva 6"/>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25</a:t>
            </a:fld>
            <a:endParaRPr lang="en-US"/>
          </a:p>
        </p:txBody>
      </p:sp>
    </p:spTree>
    <p:extLst>
      <p:ext uri="{BB962C8B-B14F-4D97-AF65-F5344CB8AC3E}">
        <p14:creationId xmlns:p14="http://schemas.microsoft.com/office/powerpoint/2010/main" val="31632811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2348880"/>
            <a:ext cx="7416824" cy="3016211"/>
          </a:xfrm>
          <a:prstGeom prst="rect">
            <a:avLst/>
          </a:prstGeom>
        </p:spPr>
        <p:txBody>
          <a:bodyPr wrap="square">
            <a:spAutoFit/>
          </a:bodyPr>
          <a:lstStyle/>
          <a:p>
            <a:r>
              <a:rPr lang="es-MX" sz="2800" b="1" dirty="0">
                <a:solidFill>
                  <a:srgbClr val="2E2224"/>
                </a:solidFill>
              </a:rPr>
              <a:t>H</a:t>
            </a:r>
            <a:r>
              <a:rPr lang="es-MX" sz="2800" b="1" dirty="0" smtClean="0">
                <a:solidFill>
                  <a:srgbClr val="2E2224"/>
                </a:solidFill>
              </a:rPr>
              <a:t>omotálicos secundarios:</a:t>
            </a:r>
          </a:p>
          <a:p>
            <a:endParaRPr lang="es-MX" dirty="0"/>
          </a:p>
          <a:p>
            <a:pPr algn="just"/>
            <a:r>
              <a:rPr lang="es-MX" sz="2400" dirty="0"/>
              <a:t>E</a:t>
            </a:r>
            <a:r>
              <a:rPr lang="es-MX" sz="2400" dirty="0" smtClean="0"/>
              <a:t>n </a:t>
            </a:r>
            <a:r>
              <a:rPr lang="es-MX" sz="2400" dirty="0"/>
              <a:t>algunos hongos </a:t>
            </a:r>
            <a:r>
              <a:rPr lang="es-MX" sz="2400" dirty="0" smtClean="0"/>
              <a:t>heterotálicos</a:t>
            </a:r>
            <a:r>
              <a:rPr lang="es-MX" sz="2400" dirty="0"/>
              <a:t> </a:t>
            </a:r>
            <a:r>
              <a:rPr lang="es-MX" sz="2400" dirty="0" smtClean="0"/>
              <a:t>bipolares </a:t>
            </a:r>
            <a:r>
              <a:rPr lang="es-MX" sz="2400" dirty="0"/>
              <a:t>durante la formación de las esporas actúa </a:t>
            </a:r>
            <a:r>
              <a:rPr lang="es-MX" sz="2400" dirty="0" smtClean="0"/>
              <a:t>un mecanismo </a:t>
            </a:r>
            <a:r>
              <a:rPr lang="es-MX" sz="2400" dirty="0"/>
              <a:t>por el que dos núcleos de tipo de </a:t>
            </a:r>
            <a:r>
              <a:rPr lang="es-MX" sz="2400" dirty="0" smtClean="0"/>
              <a:t>apareamiento opuesto </a:t>
            </a:r>
            <a:r>
              <a:rPr lang="es-MX" sz="2400" dirty="0"/>
              <a:t>pasan al interior de cada espora que al </a:t>
            </a:r>
            <a:r>
              <a:rPr lang="es-MX" sz="2400" dirty="0" smtClean="0"/>
              <a:t>germina da un </a:t>
            </a:r>
            <a:r>
              <a:rPr lang="es-MX" sz="2400" dirty="0"/>
              <a:t>talo con núcleos A1 y A2 comportándose </a:t>
            </a:r>
            <a:r>
              <a:rPr lang="es-MX" sz="2400" dirty="0" smtClean="0"/>
              <a:t>como homotálico</a:t>
            </a:r>
            <a:r>
              <a:rPr lang="es-MX" sz="2400" dirty="0"/>
              <a:t>. </a:t>
            </a:r>
          </a:p>
        </p:txBody>
      </p:sp>
      <p:cxnSp>
        <p:nvCxnSpPr>
          <p:cNvPr id="3" name="Conector recto 2"/>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13792" y="467380"/>
            <a:ext cx="9130208" cy="830997"/>
          </a:xfrm>
          <a:prstGeom prst="rect">
            <a:avLst/>
          </a:prstGeom>
        </p:spPr>
        <p:txBody>
          <a:bodyPr wrap="square">
            <a:spAutoFit/>
          </a:bodyPr>
          <a:lstStyle/>
          <a:p>
            <a:pPr eaLnBrk="1" hangingPunct="1"/>
            <a:r>
              <a:rPr lang="es-ES" altLang="es-MX" sz="4800" b="1" dirty="0" smtClean="0">
                <a:latin typeface="Calibri" charset="0"/>
                <a:ea typeface="+mj-ea"/>
                <a:cs typeface="Calibri" charset="0"/>
              </a:rPr>
              <a:t>COMPATIBILIDAD EN LOS HONGOS </a:t>
            </a:r>
            <a:endParaRPr lang="es-ES" altLang="es-MX" sz="4800" b="1" dirty="0">
              <a:latin typeface="Calibri" charset="0"/>
              <a:ea typeface="+mj-ea"/>
              <a:cs typeface="Calibri" charset="0"/>
            </a:endParaRPr>
          </a:p>
        </p:txBody>
      </p:sp>
      <p:sp>
        <p:nvSpPr>
          <p:cNvPr id="5" name="Rectángulo 4"/>
          <p:cNvSpPr/>
          <p:nvPr/>
        </p:nvSpPr>
        <p:spPr>
          <a:xfrm>
            <a:off x="3059832" y="6469211"/>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7" name="Marcador de número de diapositiva 6"/>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26</a:t>
            </a:fld>
            <a:endParaRPr lang="en-US"/>
          </a:p>
        </p:txBody>
      </p:sp>
    </p:spTree>
    <p:extLst>
      <p:ext uri="{BB962C8B-B14F-4D97-AF65-F5344CB8AC3E}">
        <p14:creationId xmlns:p14="http://schemas.microsoft.com/office/powerpoint/2010/main" val="2714160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2492896"/>
            <a:ext cx="7344816" cy="2708434"/>
          </a:xfrm>
          <a:prstGeom prst="rect">
            <a:avLst/>
          </a:prstGeom>
        </p:spPr>
        <p:txBody>
          <a:bodyPr wrap="square">
            <a:spAutoFit/>
          </a:bodyPr>
          <a:lstStyle/>
          <a:p>
            <a:pPr algn="ctr"/>
            <a:r>
              <a:rPr lang="es-ES" altLang="es-MX" sz="2800" b="1" dirty="0" err="1" smtClean="0">
                <a:latin typeface="Arial" panose="020B0604020202020204" pitchFamily="34" charset="0"/>
                <a:cs typeface="Times New Roman" panose="02020603050405020304" pitchFamily="18" charset="0"/>
              </a:rPr>
              <a:t>Heterotálicos</a:t>
            </a:r>
            <a:endParaRPr lang="es-ES" altLang="es-MX" sz="2800" b="1" dirty="0" smtClean="0">
              <a:latin typeface="Arial" panose="020B0604020202020204" pitchFamily="34" charset="0"/>
              <a:cs typeface="Times New Roman" panose="02020603050405020304" pitchFamily="18" charset="0"/>
            </a:endParaRPr>
          </a:p>
          <a:p>
            <a:pPr algn="ctr"/>
            <a:endParaRPr lang="es-ES" altLang="es-MX" sz="2000" dirty="0">
              <a:latin typeface="Arial" panose="020B0604020202020204" pitchFamily="34" charset="0"/>
              <a:cs typeface="Times New Roman" panose="02020603050405020304" pitchFamily="18" charset="0"/>
            </a:endParaRPr>
          </a:p>
          <a:p>
            <a:pPr>
              <a:buFont typeface="Symbol" panose="05050102010706020507" pitchFamily="18" charset="2"/>
              <a:buChar char=""/>
            </a:pPr>
            <a:endParaRPr lang="es-ES" altLang="es-MX" sz="2000" dirty="0" smtClean="0">
              <a:latin typeface="Arial" panose="020B0604020202020204" pitchFamily="34" charset="0"/>
              <a:cs typeface="Times New Roman" panose="02020603050405020304" pitchFamily="18" charset="0"/>
            </a:endParaRPr>
          </a:p>
          <a:p>
            <a:pPr algn="just"/>
            <a:r>
              <a:rPr lang="es-ES" altLang="es-MX" sz="2800" dirty="0" smtClean="0">
                <a:latin typeface="Arial" panose="020B0604020202020204" pitchFamily="34" charset="0"/>
                <a:cs typeface="Times New Roman" panose="02020603050405020304" pitchFamily="18" charset="0"/>
              </a:rPr>
              <a:t>Los </a:t>
            </a:r>
            <a:r>
              <a:rPr lang="es-ES" altLang="es-MX" sz="2800" dirty="0">
                <a:latin typeface="Arial" panose="020B0604020202020204" pitchFamily="34" charset="0"/>
                <a:cs typeface="Times New Roman" panose="02020603050405020304" pitchFamily="18" charset="0"/>
              </a:rPr>
              <a:t>talos son sexualmente </a:t>
            </a:r>
            <a:r>
              <a:rPr lang="es-ES" altLang="es-MX" sz="2800" dirty="0" err="1">
                <a:latin typeface="Arial" panose="020B0604020202020204" pitchFamily="34" charset="0"/>
                <a:cs typeface="Times New Roman" panose="02020603050405020304" pitchFamily="18" charset="0"/>
              </a:rPr>
              <a:t>autoestériles</a:t>
            </a:r>
            <a:r>
              <a:rPr lang="es-ES" altLang="es-MX" sz="2800" dirty="0">
                <a:latin typeface="Arial" panose="020B0604020202020204" pitchFamily="34" charset="0"/>
                <a:cs typeface="Times New Roman" panose="02020603050405020304" pitchFamily="18" charset="0"/>
              </a:rPr>
              <a:t>, requieren </a:t>
            </a:r>
            <a:r>
              <a:rPr lang="es-ES" altLang="es-MX" sz="2800" dirty="0" smtClean="0">
                <a:latin typeface="Arial" panose="020B0604020202020204" pitchFamily="34" charset="0"/>
                <a:cs typeface="Times New Roman" panose="02020603050405020304" pitchFamily="18" charset="0"/>
              </a:rPr>
              <a:t>otro </a:t>
            </a:r>
            <a:r>
              <a:rPr lang="es-ES" altLang="es-MX" sz="2800" dirty="0">
                <a:latin typeface="Arial" panose="020B0604020202020204" pitchFamily="34" charset="0"/>
                <a:cs typeface="Times New Roman" panose="02020603050405020304" pitchFamily="18" charset="0"/>
              </a:rPr>
              <a:t>talo de tipo diferente, pueden ser de dos tipos: </a:t>
            </a:r>
            <a:r>
              <a:rPr lang="es-ES" altLang="es-MX" sz="2800" dirty="0" smtClean="0">
                <a:latin typeface="Arial" panose="020B0604020202020204" pitchFamily="34" charset="0"/>
                <a:cs typeface="Times New Roman" panose="02020603050405020304" pitchFamily="18" charset="0"/>
              </a:rPr>
              <a:t>Bipolares y </a:t>
            </a:r>
            <a:r>
              <a:rPr lang="es-ES" altLang="es-MX" sz="2800" dirty="0" err="1" smtClean="0">
                <a:latin typeface="Arial" panose="020B0604020202020204" pitchFamily="34" charset="0"/>
                <a:cs typeface="Times New Roman" panose="02020603050405020304" pitchFamily="18" charset="0"/>
              </a:rPr>
              <a:t>tetrapolares</a:t>
            </a:r>
            <a:endParaRPr lang="es-ES" altLang="es-MX" sz="2800" dirty="0">
              <a:latin typeface="Arial" panose="020B0604020202020204" pitchFamily="34" charset="0"/>
              <a:cs typeface="Times New Roman" panose="02020603050405020304" pitchFamily="18" charset="0"/>
            </a:endParaRPr>
          </a:p>
          <a:p>
            <a:endParaRPr lang="es-ES" altLang="es-MX" sz="1800" dirty="0">
              <a:latin typeface="Arial" panose="020B0604020202020204" pitchFamily="34" charset="0"/>
              <a:cs typeface="Times New Roman" panose="02020603050405020304" pitchFamily="18" charset="0"/>
            </a:endParaRPr>
          </a:p>
        </p:txBody>
      </p:sp>
      <p:cxnSp>
        <p:nvCxnSpPr>
          <p:cNvPr id="3" name="Conector recto 2"/>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13792" y="467380"/>
            <a:ext cx="9130208" cy="830997"/>
          </a:xfrm>
          <a:prstGeom prst="rect">
            <a:avLst/>
          </a:prstGeom>
        </p:spPr>
        <p:txBody>
          <a:bodyPr wrap="square">
            <a:spAutoFit/>
          </a:bodyPr>
          <a:lstStyle/>
          <a:p>
            <a:pPr eaLnBrk="1" hangingPunct="1"/>
            <a:r>
              <a:rPr lang="es-ES" altLang="es-MX" sz="4800" b="1" dirty="0" smtClean="0">
                <a:latin typeface="Calibri" charset="0"/>
                <a:ea typeface="+mj-ea"/>
                <a:cs typeface="Calibri" charset="0"/>
              </a:rPr>
              <a:t>COMPATIBILIDAD EN LOS HONGOS </a:t>
            </a:r>
            <a:endParaRPr lang="es-ES" altLang="es-MX" sz="4800" b="1" dirty="0">
              <a:latin typeface="Calibri" charset="0"/>
              <a:ea typeface="+mj-ea"/>
              <a:cs typeface="Calibri" charset="0"/>
            </a:endParaRPr>
          </a:p>
        </p:txBody>
      </p:sp>
      <p:sp>
        <p:nvSpPr>
          <p:cNvPr id="5" name="Rectángulo 4"/>
          <p:cNvSpPr/>
          <p:nvPr/>
        </p:nvSpPr>
        <p:spPr>
          <a:xfrm>
            <a:off x="2860209" y="6469211"/>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7" name="Marcador de número de diapositiva 6"/>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27</a:t>
            </a:fld>
            <a:endParaRPr lang="en-US"/>
          </a:p>
        </p:txBody>
      </p:sp>
    </p:spTree>
    <p:extLst>
      <p:ext uri="{BB962C8B-B14F-4D97-AF65-F5344CB8AC3E}">
        <p14:creationId xmlns:p14="http://schemas.microsoft.com/office/powerpoint/2010/main" val="37866206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2276872"/>
            <a:ext cx="7776864" cy="1569660"/>
          </a:xfrm>
          <a:prstGeom prst="rect">
            <a:avLst/>
          </a:prstGeom>
        </p:spPr>
        <p:txBody>
          <a:bodyPr wrap="square">
            <a:spAutoFit/>
          </a:bodyPr>
          <a:lstStyle/>
          <a:p>
            <a:r>
              <a:rPr lang="es-ES" altLang="es-MX" sz="2400" b="1" dirty="0" err="1">
                <a:latin typeface="Arial" panose="020B0604020202020204" pitchFamily="34" charset="0"/>
                <a:cs typeface="Times New Roman" panose="02020603050405020304" pitchFamily="18" charset="0"/>
              </a:rPr>
              <a:t>Heterotálicos</a:t>
            </a:r>
            <a:endParaRPr lang="es-MX" sz="2400" dirty="0" smtClean="0"/>
          </a:p>
          <a:p>
            <a:endParaRPr lang="es-MX" sz="2400" dirty="0"/>
          </a:p>
          <a:p>
            <a:r>
              <a:rPr lang="es-MX" sz="2400" b="1" dirty="0"/>
              <a:t>B</a:t>
            </a:r>
            <a:r>
              <a:rPr lang="es-MX" sz="2400" b="1" dirty="0" smtClean="0"/>
              <a:t>ipolares </a:t>
            </a:r>
            <a:r>
              <a:rPr lang="es-MX" sz="2400" b="1" dirty="0"/>
              <a:t>(unifactoriales),</a:t>
            </a:r>
            <a:r>
              <a:rPr lang="es-MX" sz="2400" dirty="0"/>
              <a:t> los talos pueden ser de dos tipos según </a:t>
            </a:r>
            <a:r>
              <a:rPr lang="es-MX" sz="2400" dirty="0" smtClean="0"/>
              <a:t>la </a:t>
            </a:r>
            <a:r>
              <a:rPr lang="es-MX" sz="2400" dirty="0"/>
              <a:t>compatibilidad, genes A1 y A2. </a:t>
            </a:r>
          </a:p>
        </p:txBody>
      </p:sp>
      <p:graphicFrame>
        <p:nvGraphicFramePr>
          <p:cNvPr id="3" name="Tabla 2"/>
          <p:cNvGraphicFramePr>
            <a:graphicFrameLocks noGrp="1"/>
          </p:cNvGraphicFramePr>
          <p:nvPr>
            <p:extLst>
              <p:ext uri="{D42A27DB-BD31-4B8C-83A1-F6EECF244321}">
                <p14:modId xmlns:p14="http://schemas.microsoft.com/office/powerpoint/2010/main" val="4153711344"/>
              </p:ext>
            </p:extLst>
          </p:nvPr>
        </p:nvGraphicFramePr>
        <p:xfrm>
          <a:off x="2339752" y="4365104"/>
          <a:ext cx="5120640" cy="1097280"/>
        </p:xfrm>
        <a:graphic>
          <a:graphicData uri="http://schemas.openxmlformats.org/drawingml/2006/table">
            <a:tbl>
              <a:tblPr>
                <a:tableStyleId>{08FB837D-C827-4EFA-A057-4D05807E0F7C}</a:tableStyleId>
              </a:tblPr>
              <a:tblGrid>
                <a:gridCol w="1706880"/>
                <a:gridCol w="1706880"/>
                <a:gridCol w="1706880"/>
              </a:tblGrid>
              <a:tr h="0">
                <a:tc>
                  <a:txBody>
                    <a:bodyPr/>
                    <a:lstStyle/>
                    <a:p>
                      <a:endParaRPr lang="es-MX" dirty="0"/>
                    </a:p>
                  </a:txBody>
                  <a:tcPr anchor="b"/>
                </a:tc>
                <a:tc>
                  <a:txBody>
                    <a:bodyPr/>
                    <a:lstStyle/>
                    <a:p>
                      <a:r>
                        <a:rPr lang="es-MX"/>
                        <a:t>A1</a:t>
                      </a:r>
                    </a:p>
                  </a:txBody>
                  <a:tcPr anchor="b"/>
                </a:tc>
                <a:tc>
                  <a:txBody>
                    <a:bodyPr/>
                    <a:lstStyle/>
                    <a:p>
                      <a:r>
                        <a:rPr lang="es-MX"/>
                        <a:t>A2</a:t>
                      </a:r>
                    </a:p>
                  </a:txBody>
                  <a:tcPr anchor="b"/>
                </a:tc>
              </a:tr>
              <a:tr h="0">
                <a:tc>
                  <a:txBody>
                    <a:bodyPr/>
                    <a:lstStyle/>
                    <a:p>
                      <a:r>
                        <a:rPr lang="es-MX"/>
                        <a:t>A1</a:t>
                      </a:r>
                    </a:p>
                  </a:txBody>
                  <a:tcPr anchor="b"/>
                </a:tc>
                <a:tc>
                  <a:txBody>
                    <a:bodyPr/>
                    <a:lstStyle/>
                    <a:p>
                      <a:r>
                        <a:rPr lang="es-MX"/>
                        <a:t>- A1A1</a:t>
                      </a:r>
                    </a:p>
                  </a:txBody>
                  <a:tcPr anchor="b"/>
                </a:tc>
                <a:tc>
                  <a:txBody>
                    <a:bodyPr/>
                    <a:lstStyle/>
                    <a:p>
                      <a:r>
                        <a:rPr lang="es-MX"/>
                        <a:t>+ A1A2</a:t>
                      </a:r>
                    </a:p>
                  </a:txBody>
                  <a:tcPr anchor="b"/>
                </a:tc>
              </a:tr>
              <a:tr h="0">
                <a:tc>
                  <a:txBody>
                    <a:bodyPr/>
                    <a:lstStyle/>
                    <a:p>
                      <a:r>
                        <a:rPr lang="es-MX"/>
                        <a:t>A2</a:t>
                      </a:r>
                    </a:p>
                  </a:txBody>
                  <a:tcPr anchor="b"/>
                </a:tc>
                <a:tc>
                  <a:txBody>
                    <a:bodyPr/>
                    <a:lstStyle/>
                    <a:p>
                      <a:r>
                        <a:rPr lang="es-MX"/>
                        <a:t>+ A1A2</a:t>
                      </a:r>
                    </a:p>
                  </a:txBody>
                  <a:tcPr anchor="b"/>
                </a:tc>
                <a:tc>
                  <a:txBody>
                    <a:bodyPr/>
                    <a:lstStyle/>
                    <a:p>
                      <a:r>
                        <a:rPr lang="es-MX" dirty="0"/>
                        <a:t>- A2A2</a:t>
                      </a:r>
                    </a:p>
                  </a:txBody>
                  <a:tcPr anchor="b"/>
                </a:tc>
              </a:tr>
            </a:tbl>
          </a:graphicData>
        </a:graphic>
      </p:graphicFrame>
      <p:cxnSp>
        <p:nvCxnSpPr>
          <p:cNvPr id="4" name="Conector recto 3"/>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5" name="Rectángulo 4"/>
          <p:cNvSpPr/>
          <p:nvPr/>
        </p:nvSpPr>
        <p:spPr>
          <a:xfrm>
            <a:off x="13792" y="467380"/>
            <a:ext cx="9130208" cy="830997"/>
          </a:xfrm>
          <a:prstGeom prst="rect">
            <a:avLst/>
          </a:prstGeom>
        </p:spPr>
        <p:txBody>
          <a:bodyPr wrap="square">
            <a:spAutoFit/>
          </a:bodyPr>
          <a:lstStyle/>
          <a:p>
            <a:pPr eaLnBrk="1" hangingPunct="1"/>
            <a:r>
              <a:rPr lang="es-ES" altLang="es-MX" sz="4800" b="1" dirty="0" smtClean="0">
                <a:latin typeface="Calibri" charset="0"/>
                <a:ea typeface="+mj-ea"/>
                <a:cs typeface="Calibri" charset="0"/>
              </a:rPr>
              <a:t>COMPATIBILIDAD EN LOS HONGOS </a:t>
            </a:r>
            <a:endParaRPr lang="es-ES" altLang="es-MX" sz="4800" b="1" dirty="0">
              <a:latin typeface="Calibri" charset="0"/>
              <a:ea typeface="+mj-ea"/>
              <a:cs typeface="Calibri" charset="0"/>
            </a:endParaRPr>
          </a:p>
        </p:txBody>
      </p:sp>
      <p:sp>
        <p:nvSpPr>
          <p:cNvPr id="6" name="Rectángulo 5"/>
          <p:cNvSpPr/>
          <p:nvPr/>
        </p:nvSpPr>
        <p:spPr>
          <a:xfrm>
            <a:off x="2929885" y="6436925"/>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8" name="Marcador de número de diapositiva 7"/>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28</a:t>
            </a:fld>
            <a:endParaRPr lang="en-US"/>
          </a:p>
        </p:txBody>
      </p:sp>
    </p:spTree>
    <p:extLst>
      <p:ext uri="{BB962C8B-B14F-4D97-AF65-F5344CB8AC3E}">
        <p14:creationId xmlns:p14="http://schemas.microsoft.com/office/powerpoint/2010/main" val="311601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1772816"/>
            <a:ext cx="7776862" cy="1477328"/>
          </a:xfrm>
          <a:prstGeom prst="rect">
            <a:avLst/>
          </a:prstGeom>
        </p:spPr>
        <p:txBody>
          <a:bodyPr wrap="square">
            <a:spAutoFit/>
          </a:bodyPr>
          <a:lstStyle/>
          <a:p>
            <a:r>
              <a:rPr lang="es-ES" altLang="es-MX" b="1" dirty="0" err="1" smtClean="0">
                <a:latin typeface="Arial" panose="020B0604020202020204" pitchFamily="34" charset="0"/>
                <a:cs typeface="Times New Roman" panose="02020603050405020304" pitchFamily="18" charset="0"/>
              </a:rPr>
              <a:t>Heterotálicos</a:t>
            </a:r>
            <a:endParaRPr lang="es-ES" altLang="es-MX" b="1" dirty="0" smtClean="0">
              <a:latin typeface="Arial" panose="020B0604020202020204" pitchFamily="34" charset="0"/>
              <a:cs typeface="Times New Roman" panose="02020603050405020304" pitchFamily="18" charset="0"/>
            </a:endParaRPr>
          </a:p>
          <a:p>
            <a:endParaRPr lang="es-ES" b="1" dirty="0">
              <a:latin typeface="Arial" panose="020B0604020202020204" pitchFamily="34" charset="0"/>
              <a:cs typeface="Times New Roman" panose="02020603050405020304" pitchFamily="18" charset="0"/>
            </a:endParaRPr>
          </a:p>
          <a:p>
            <a:r>
              <a:rPr lang="es-MX" dirty="0"/>
              <a:t>T</a:t>
            </a:r>
            <a:r>
              <a:rPr lang="es-MX" dirty="0" smtClean="0"/>
              <a:t>etrapolares </a:t>
            </a:r>
            <a:r>
              <a:rPr lang="es-MX" dirty="0"/>
              <a:t>(bifactoriales), hay 4 tipos de talo (individuos), </a:t>
            </a:r>
            <a:r>
              <a:rPr lang="es-MX" dirty="0" smtClean="0"/>
              <a:t>la compatibilidad </a:t>
            </a:r>
            <a:r>
              <a:rPr lang="es-MX" dirty="0"/>
              <a:t>se regula por dos pares de factores A1A2 y </a:t>
            </a:r>
            <a:r>
              <a:rPr lang="es-MX" dirty="0" smtClean="0"/>
              <a:t>B1B2 </a:t>
            </a:r>
            <a:r>
              <a:rPr lang="es-MX" dirty="0"/>
              <a:t>en 2 cromosomas distintos, sólo es posible el cigoto </a:t>
            </a:r>
            <a:r>
              <a:rPr lang="es-MX" dirty="0" smtClean="0"/>
              <a:t> A1A2 </a:t>
            </a:r>
            <a:r>
              <a:rPr lang="es-MX" dirty="0"/>
              <a:t>B1B2 </a:t>
            </a:r>
          </a:p>
        </p:txBody>
      </p:sp>
      <p:graphicFrame>
        <p:nvGraphicFramePr>
          <p:cNvPr id="4" name="Tabla 3"/>
          <p:cNvGraphicFramePr>
            <a:graphicFrameLocks noGrp="1"/>
          </p:cNvGraphicFramePr>
          <p:nvPr>
            <p:extLst>
              <p:ext uri="{D42A27DB-BD31-4B8C-83A1-F6EECF244321}">
                <p14:modId xmlns:p14="http://schemas.microsoft.com/office/powerpoint/2010/main" val="3118082646"/>
              </p:ext>
            </p:extLst>
          </p:nvPr>
        </p:nvGraphicFramePr>
        <p:xfrm>
          <a:off x="2771801" y="3356992"/>
          <a:ext cx="5832645" cy="2930460"/>
        </p:xfrm>
        <a:graphic>
          <a:graphicData uri="http://schemas.openxmlformats.org/drawingml/2006/table">
            <a:tbl>
              <a:tblPr>
                <a:tableStyleId>{35758FB7-9AC5-4552-8A53-C91805E547FA}</a:tableStyleId>
              </a:tblPr>
              <a:tblGrid>
                <a:gridCol w="1166529"/>
                <a:gridCol w="1166529"/>
                <a:gridCol w="1166529"/>
                <a:gridCol w="1166529"/>
                <a:gridCol w="1166529"/>
              </a:tblGrid>
              <a:tr h="264470">
                <a:tc>
                  <a:txBody>
                    <a:bodyPr/>
                    <a:lstStyle/>
                    <a:p>
                      <a:endParaRPr lang="es-MX" sz="1400" dirty="0"/>
                    </a:p>
                  </a:txBody>
                  <a:tcPr marL="72397" marR="72397" marT="36198" marB="36198" anchor="b"/>
                </a:tc>
                <a:tc>
                  <a:txBody>
                    <a:bodyPr/>
                    <a:lstStyle/>
                    <a:p>
                      <a:r>
                        <a:rPr lang="es-MX" sz="1400"/>
                        <a:t>A1B1</a:t>
                      </a:r>
                    </a:p>
                  </a:txBody>
                  <a:tcPr marL="72397" marR="72397" marT="36198" marB="36198" anchor="b"/>
                </a:tc>
                <a:tc>
                  <a:txBody>
                    <a:bodyPr/>
                    <a:lstStyle/>
                    <a:p>
                      <a:r>
                        <a:rPr lang="es-MX" sz="1400"/>
                        <a:t>A1B2</a:t>
                      </a:r>
                    </a:p>
                  </a:txBody>
                  <a:tcPr marL="72397" marR="72397" marT="36198" marB="36198" anchor="b"/>
                </a:tc>
                <a:tc>
                  <a:txBody>
                    <a:bodyPr/>
                    <a:lstStyle/>
                    <a:p>
                      <a:r>
                        <a:rPr lang="es-MX" sz="1400"/>
                        <a:t>A2B1</a:t>
                      </a:r>
                    </a:p>
                  </a:txBody>
                  <a:tcPr marL="72397" marR="72397" marT="36198" marB="36198" anchor="b"/>
                </a:tc>
                <a:tc>
                  <a:txBody>
                    <a:bodyPr/>
                    <a:lstStyle/>
                    <a:p>
                      <a:r>
                        <a:rPr lang="es-MX" sz="1400"/>
                        <a:t>A2B2</a:t>
                      </a:r>
                    </a:p>
                  </a:txBody>
                  <a:tcPr marL="72397" marR="72397" marT="36198" marB="36198" anchor="b"/>
                </a:tc>
              </a:tr>
              <a:tr h="661176">
                <a:tc>
                  <a:txBody>
                    <a:bodyPr/>
                    <a:lstStyle/>
                    <a:p>
                      <a:r>
                        <a:rPr lang="es-MX" sz="1400"/>
                        <a:t>A1B1</a:t>
                      </a:r>
                    </a:p>
                  </a:txBody>
                  <a:tcPr marL="72397" marR="72397" marT="36198" marB="36198" anchor="b"/>
                </a:tc>
                <a:tc>
                  <a:txBody>
                    <a:bodyPr/>
                    <a:lstStyle/>
                    <a:p>
                      <a:r>
                        <a:rPr lang="es-MX" sz="1400"/>
                        <a:t>- A1A1B1B1</a:t>
                      </a:r>
                    </a:p>
                  </a:txBody>
                  <a:tcPr marL="72397" marR="72397" marT="36198" marB="36198" anchor="b"/>
                </a:tc>
                <a:tc>
                  <a:txBody>
                    <a:bodyPr/>
                    <a:lstStyle/>
                    <a:p>
                      <a:r>
                        <a:rPr lang="es-MX" sz="1400"/>
                        <a:t>- A1A1B1B2</a:t>
                      </a:r>
                    </a:p>
                  </a:txBody>
                  <a:tcPr marL="72397" marR="72397" marT="36198" marB="36198" anchor="b"/>
                </a:tc>
                <a:tc>
                  <a:txBody>
                    <a:bodyPr/>
                    <a:lstStyle/>
                    <a:p>
                      <a:r>
                        <a:rPr lang="es-MX" sz="1400"/>
                        <a:t>- A1A2B1B2</a:t>
                      </a:r>
                    </a:p>
                  </a:txBody>
                  <a:tcPr marL="72397" marR="72397" marT="36198" marB="36198" anchor="b"/>
                </a:tc>
                <a:tc>
                  <a:txBody>
                    <a:bodyPr/>
                    <a:lstStyle/>
                    <a:p>
                      <a:r>
                        <a:rPr lang="es-MX" sz="1400"/>
                        <a:t>+ A1A2B1B2</a:t>
                      </a:r>
                    </a:p>
                  </a:txBody>
                  <a:tcPr marL="72397" marR="72397" marT="36198" marB="36198" anchor="b"/>
                </a:tc>
              </a:tr>
              <a:tr h="661176">
                <a:tc>
                  <a:txBody>
                    <a:bodyPr/>
                    <a:lstStyle/>
                    <a:p>
                      <a:r>
                        <a:rPr lang="es-MX" sz="1400"/>
                        <a:t>A1B2</a:t>
                      </a:r>
                    </a:p>
                  </a:txBody>
                  <a:tcPr marL="72397" marR="72397" marT="36198" marB="36198" anchor="b"/>
                </a:tc>
                <a:tc>
                  <a:txBody>
                    <a:bodyPr/>
                    <a:lstStyle/>
                    <a:p>
                      <a:r>
                        <a:rPr lang="es-MX" sz="1400"/>
                        <a:t>- A1A1B1B2</a:t>
                      </a:r>
                    </a:p>
                  </a:txBody>
                  <a:tcPr marL="72397" marR="72397" marT="36198" marB="36198" anchor="b"/>
                </a:tc>
                <a:tc>
                  <a:txBody>
                    <a:bodyPr/>
                    <a:lstStyle/>
                    <a:p>
                      <a:r>
                        <a:rPr lang="es-MX" sz="1400"/>
                        <a:t>- A1A1B2B2</a:t>
                      </a:r>
                    </a:p>
                  </a:txBody>
                  <a:tcPr marL="72397" marR="72397" marT="36198" marB="36198" anchor="b"/>
                </a:tc>
                <a:tc>
                  <a:txBody>
                    <a:bodyPr/>
                    <a:lstStyle/>
                    <a:p>
                      <a:r>
                        <a:rPr lang="es-MX" sz="1400"/>
                        <a:t>+ A1A2B1B2</a:t>
                      </a:r>
                    </a:p>
                  </a:txBody>
                  <a:tcPr marL="72397" marR="72397" marT="36198" marB="36198" anchor="b"/>
                </a:tc>
                <a:tc>
                  <a:txBody>
                    <a:bodyPr/>
                    <a:lstStyle/>
                    <a:p>
                      <a:r>
                        <a:rPr lang="es-MX" sz="1400"/>
                        <a:t>- A1A2B2B2</a:t>
                      </a:r>
                    </a:p>
                  </a:txBody>
                  <a:tcPr marL="72397" marR="72397" marT="36198" marB="36198" anchor="b"/>
                </a:tc>
              </a:tr>
              <a:tr h="661176">
                <a:tc>
                  <a:txBody>
                    <a:bodyPr/>
                    <a:lstStyle/>
                    <a:p>
                      <a:r>
                        <a:rPr lang="es-MX" sz="1400"/>
                        <a:t>A2B1</a:t>
                      </a:r>
                    </a:p>
                  </a:txBody>
                  <a:tcPr marL="72397" marR="72397" marT="36198" marB="36198" anchor="b"/>
                </a:tc>
                <a:tc>
                  <a:txBody>
                    <a:bodyPr/>
                    <a:lstStyle/>
                    <a:p>
                      <a:r>
                        <a:rPr lang="es-MX" sz="1400"/>
                        <a:t>- A1A2B1B1</a:t>
                      </a:r>
                    </a:p>
                  </a:txBody>
                  <a:tcPr marL="72397" marR="72397" marT="36198" marB="36198" anchor="b"/>
                </a:tc>
                <a:tc>
                  <a:txBody>
                    <a:bodyPr/>
                    <a:lstStyle/>
                    <a:p>
                      <a:r>
                        <a:rPr lang="es-MX" sz="1400"/>
                        <a:t>+ A1A2B1B2</a:t>
                      </a:r>
                    </a:p>
                  </a:txBody>
                  <a:tcPr marL="72397" marR="72397" marT="36198" marB="36198" anchor="b"/>
                </a:tc>
                <a:tc>
                  <a:txBody>
                    <a:bodyPr/>
                    <a:lstStyle/>
                    <a:p>
                      <a:r>
                        <a:rPr lang="es-MX" sz="1400"/>
                        <a:t>- A2A2B1B1</a:t>
                      </a:r>
                    </a:p>
                  </a:txBody>
                  <a:tcPr marL="72397" marR="72397" marT="36198" marB="36198" anchor="b"/>
                </a:tc>
                <a:tc>
                  <a:txBody>
                    <a:bodyPr/>
                    <a:lstStyle/>
                    <a:p>
                      <a:r>
                        <a:rPr lang="es-MX" sz="1400"/>
                        <a:t>- A2A2B1B2</a:t>
                      </a:r>
                    </a:p>
                  </a:txBody>
                  <a:tcPr marL="72397" marR="72397" marT="36198" marB="36198" anchor="b"/>
                </a:tc>
              </a:tr>
              <a:tr h="661176">
                <a:tc>
                  <a:txBody>
                    <a:bodyPr/>
                    <a:lstStyle/>
                    <a:p>
                      <a:r>
                        <a:rPr lang="es-MX" sz="1400"/>
                        <a:t>A2B2</a:t>
                      </a:r>
                    </a:p>
                  </a:txBody>
                  <a:tcPr marL="72397" marR="72397" marT="36198" marB="36198" anchor="b"/>
                </a:tc>
                <a:tc>
                  <a:txBody>
                    <a:bodyPr/>
                    <a:lstStyle/>
                    <a:p>
                      <a:r>
                        <a:rPr lang="es-MX" sz="1400"/>
                        <a:t>+ A1A2B1B2</a:t>
                      </a:r>
                    </a:p>
                  </a:txBody>
                  <a:tcPr marL="72397" marR="72397" marT="36198" marB="36198" anchor="b"/>
                </a:tc>
                <a:tc>
                  <a:txBody>
                    <a:bodyPr/>
                    <a:lstStyle/>
                    <a:p>
                      <a:r>
                        <a:rPr lang="es-MX" sz="1400"/>
                        <a:t>- A1A2B2B2</a:t>
                      </a:r>
                    </a:p>
                  </a:txBody>
                  <a:tcPr marL="72397" marR="72397" marT="36198" marB="36198" anchor="b"/>
                </a:tc>
                <a:tc>
                  <a:txBody>
                    <a:bodyPr/>
                    <a:lstStyle/>
                    <a:p>
                      <a:r>
                        <a:rPr lang="es-MX" sz="1400"/>
                        <a:t>- A2A2B1B2</a:t>
                      </a:r>
                    </a:p>
                  </a:txBody>
                  <a:tcPr marL="72397" marR="72397" marT="36198" marB="36198" anchor="b"/>
                </a:tc>
                <a:tc>
                  <a:txBody>
                    <a:bodyPr/>
                    <a:lstStyle/>
                    <a:p>
                      <a:r>
                        <a:rPr lang="es-MX" sz="1400" dirty="0"/>
                        <a:t>- A2A2B2B2</a:t>
                      </a:r>
                    </a:p>
                  </a:txBody>
                  <a:tcPr marL="72397" marR="72397" marT="36198" marB="36198" anchor="b"/>
                </a:tc>
              </a:tr>
            </a:tbl>
          </a:graphicData>
        </a:graphic>
      </p:graphicFrame>
      <p:cxnSp>
        <p:nvCxnSpPr>
          <p:cNvPr id="5" name="Conector recto 4"/>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6" name="Rectángulo 5"/>
          <p:cNvSpPr/>
          <p:nvPr/>
        </p:nvSpPr>
        <p:spPr>
          <a:xfrm>
            <a:off x="13792" y="467380"/>
            <a:ext cx="9130208" cy="830997"/>
          </a:xfrm>
          <a:prstGeom prst="rect">
            <a:avLst/>
          </a:prstGeom>
        </p:spPr>
        <p:txBody>
          <a:bodyPr wrap="square">
            <a:spAutoFit/>
          </a:bodyPr>
          <a:lstStyle/>
          <a:p>
            <a:pPr eaLnBrk="1" hangingPunct="1"/>
            <a:r>
              <a:rPr lang="es-ES" altLang="es-MX" sz="4800" b="1" dirty="0" smtClean="0">
                <a:latin typeface="Calibri" charset="0"/>
                <a:ea typeface="+mj-ea"/>
                <a:cs typeface="Calibri" charset="0"/>
              </a:rPr>
              <a:t>COMPATIBILIDAD EN LOS HONGOS </a:t>
            </a:r>
            <a:endParaRPr lang="es-ES" altLang="es-MX" sz="4800" b="1" dirty="0">
              <a:latin typeface="Calibri" charset="0"/>
              <a:ea typeface="+mj-ea"/>
              <a:cs typeface="Calibri" charset="0"/>
            </a:endParaRPr>
          </a:p>
        </p:txBody>
      </p:sp>
      <p:sp>
        <p:nvSpPr>
          <p:cNvPr id="7" name="Rectángulo 6"/>
          <p:cNvSpPr/>
          <p:nvPr/>
        </p:nvSpPr>
        <p:spPr>
          <a:xfrm>
            <a:off x="3419872" y="6453357"/>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8" name="Marcador de número de diapositiva 7"/>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29</a:t>
            </a:fld>
            <a:endParaRPr lang="en-US"/>
          </a:p>
        </p:txBody>
      </p:sp>
    </p:spTree>
    <p:extLst>
      <p:ext uri="{BB962C8B-B14F-4D97-AF65-F5344CB8AC3E}">
        <p14:creationId xmlns:p14="http://schemas.microsoft.com/office/powerpoint/2010/main" val="4121190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s-ES" sz="4800" b="1" dirty="0">
                <a:ea typeface="+mj-ea"/>
                <a:cs typeface="Calibri" charset="0"/>
              </a:rPr>
              <a:t>CONTENIDO</a:t>
            </a:r>
          </a:p>
        </p:txBody>
      </p:sp>
      <p:grpSp>
        <p:nvGrpSpPr>
          <p:cNvPr id="9" name="Agrupar 8"/>
          <p:cNvGrpSpPr/>
          <p:nvPr/>
        </p:nvGrpSpPr>
        <p:grpSpPr>
          <a:xfrm>
            <a:off x="-18256" y="6424570"/>
            <a:ext cx="9162256" cy="495241"/>
            <a:chOff x="-18256" y="6424570"/>
            <a:chExt cx="9162256" cy="495241"/>
          </a:xfrm>
        </p:grpSpPr>
        <p:sp>
          <p:nvSpPr>
            <p:cNvPr id="10" name="Rectángulo 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pic>
          <p:nvPicPr>
            <p:cNvPr id="12" name="Imagen 11"/>
            <p:cNvPicPr>
              <a:picLocks noChangeAspect="1"/>
            </p:cNvPicPr>
            <p:nvPr/>
          </p:nvPicPr>
          <p:blipFill>
            <a:blip r:embed="rId3"/>
            <a:srcRect/>
            <a:stretch>
              <a:fillRect/>
            </a:stretch>
          </p:blipFill>
          <p:spPr bwMode="auto">
            <a:xfrm>
              <a:off x="8560465" y="6424571"/>
              <a:ext cx="562349" cy="495240"/>
            </a:xfrm>
            <a:prstGeom prst="rect">
              <a:avLst/>
            </a:prstGeom>
            <a:ln>
              <a:noFill/>
            </a:ln>
            <a:effectLst>
              <a:softEdge rad="112500"/>
            </a:effectLst>
          </p:spPr>
        </p:pic>
      </p:grpSp>
      <p:grpSp>
        <p:nvGrpSpPr>
          <p:cNvPr id="13" name="Agrupar 12"/>
          <p:cNvGrpSpPr/>
          <p:nvPr/>
        </p:nvGrpSpPr>
        <p:grpSpPr>
          <a:xfrm>
            <a:off x="-18256" y="6394142"/>
            <a:ext cx="9162256" cy="491242"/>
            <a:chOff x="-18256" y="6424570"/>
            <a:chExt cx="9162256" cy="491242"/>
          </a:xfrm>
        </p:grpSpPr>
        <p:sp>
          <p:nvSpPr>
            <p:cNvPr id="14" name="Rectángulo 1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5" name="Imagen 1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9" name="Conector recto 18"/>
          <p:cNvCxnSpPr/>
          <p:nvPr/>
        </p:nvCxnSpPr>
        <p:spPr>
          <a:xfrm>
            <a:off x="2332" y="1484784"/>
            <a:ext cx="9144000"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pic>
        <p:nvPicPr>
          <p:cNvPr id="4" name="Imagen 3" descr="Captura de pantalla 2014-10-02 a la(s) 20.05.30.png"/>
          <p:cNvPicPr>
            <a:picLocks noChangeAspect="1"/>
          </p:cNvPicPr>
          <p:nvPr/>
        </p:nvPicPr>
        <p:blipFill rotWithShape="1">
          <a:blip r:embed="rId4">
            <a:extLst>
              <a:ext uri="{28A0092B-C50C-407E-A947-70E740481C1C}">
                <a14:useLocalDpi xmlns:a14="http://schemas.microsoft.com/office/drawing/2010/main" val="0"/>
              </a:ext>
            </a:extLst>
          </a:blip>
          <a:srcRect l="1389" t="22000" r="1529" b="12667"/>
          <a:stretch/>
        </p:blipFill>
        <p:spPr>
          <a:xfrm>
            <a:off x="2332" y="1776365"/>
            <a:ext cx="9120482" cy="3836082"/>
          </a:xfrm>
          <a:prstGeom prst="rect">
            <a:avLst/>
          </a:prstGeom>
        </p:spPr>
      </p:pic>
      <p:sp>
        <p:nvSpPr>
          <p:cNvPr id="5" name="Marcador de número de diapositiva 4"/>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a:t>
            </a:fld>
            <a:endParaRPr lang="en-US"/>
          </a:p>
        </p:txBody>
      </p:sp>
    </p:spTree>
    <p:extLst>
      <p:ext uri="{BB962C8B-B14F-4D97-AF65-F5344CB8AC3E}">
        <p14:creationId xmlns:p14="http://schemas.microsoft.com/office/powerpoint/2010/main" val="7222642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4" descr="cla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78891"/>
            <a:ext cx="6269438" cy="2353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Conector recto 2"/>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13792" y="10180"/>
            <a:ext cx="9130208" cy="1569660"/>
          </a:xfrm>
          <a:prstGeom prst="rect">
            <a:avLst/>
          </a:prstGeom>
        </p:spPr>
        <p:txBody>
          <a:bodyPr wrap="square">
            <a:spAutoFit/>
          </a:bodyPr>
          <a:lstStyle/>
          <a:p>
            <a:pPr algn="ctr" eaLnBrk="1" hangingPunct="1"/>
            <a:r>
              <a:rPr lang="es-ES" altLang="es-MX" sz="4800" b="1" dirty="0" smtClean="0">
                <a:latin typeface="Calibri" charset="0"/>
                <a:ea typeface="+mj-ea"/>
                <a:cs typeface="Calibri" charset="0"/>
              </a:rPr>
              <a:t>FÍBULAS: EVIDENCIA DE REPRODUCCIÓN SEXUAL </a:t>
            </a:r>
            <a:endParaRPr lang="es-ES" altLang="es-MX" sz="4800" b="1" dirty="0">
              <a:latin typeface="Calibri" charset="0"/>
              <a:ea typeface="+mj-ea"/>
              <a:cs typeface="Calibri" charset="0"/>
            </a:endParaRPr>
          </a:p>
        </p:txBody>
      </p:sp>
      <p:sp>
        <p:nvSpPr>
          <p:cNvPr id="5" name="Rectángulo 4"/>
          <p:cNvSpPr/>
          <p:nvPr/>
        </p:nvSpPr>
        <p:spPr>
          <a:xfrm>
            <a:off x="3131840" y="6467974"/>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pic>
        <p:nvPicPr>
          <p:cNvPr id="2" name="Imagen 1"/>
          <p:cNvPicPr>
            <a:picLocks noChangeAspect="1"/>
          </p:cNvPicPr>
          <p:nvPr/>
        </p:nvPicPr>
        <p:blipFill>
          <a:blip r:embed="rId4"/>
          <a:stretch>
            <a:fillRect/>
          </a:stretch>
        </p:blipFill>
        <p:spPr>
          <a:xfrm>
            <a:off x="2915816" y="4131159"/>
            <a:ext cx="5695950" cy="2124075"/>
          </a:xfrm>
          <a:prstGeom prst="rect">
            <a:avLst/>
          </a:prstGeom>
        </p:spPr>
      </p:pic>
      <p:sp>
        <p:nvSpPr>
          <p:cNvPr id="6" name="Rectángulo 5"/>
          <p:cNvSpPr/>
          <p:nvPr/>
        </p:nvSpPr>
        <p:spPr>
          <a:xfrm>
            <a:off x="1403648" y="3933056"/>
            <a:ext cx="7798271" cy="230832"/>
          </a:xfrm>
          <a:prstGeom prst="rect">
            <a:avLst/>
          </a:prstGeom>
        </p:spPr>
        <p:txBody>
          <a:bodyPr wrap="square">
            <a:spAutoFit/>
          </a:bodyPr>
          <a:lstStyle/>
          <a:p>
            <a:r>
              <a:rPr lang="es-MX" sz="800" dirty="0">
                <a:solidFill>
                  <a:schemeClr val="bg1">
                    <a:lumMod val="50000"/>
                  </a:schemeClr>
                </a:solidFill>
              </a:rPr>
              <a:t>http://</a:t>
            </a:r>
            <a:r>
              <a:rPr lang="es-MX" sz="800" dirty="0" smtClean="0">
                <a:solidFill>
                  <a:schemeClr val="bg1">
                    <a:lumMod val="50000"/>
                  </a:schemeClr>
                </a:solidFill>
              </a:rPr>
              <a:t>www.micomania.rizoazul.com/objetos/</a:t>
            </a:r>
            <a:r>
              <a:rPr lang="es-MX" sz="900" dirty="0" smtClean="0">
                <a:solidFill>
                  <a:schemeClr val="bg1">
                    <a:lumMod val="50000"/>
                  </a:schemeClr>
                </a:solidFill>
              </a:rPr>
              <a:t>micro2055FotomicroscopioopticodefIbulas20y0Fotomicroscopioelectronicodebarrido0de0fibulas.jpg</a:t>
            </a:r>
            <a:endParaRPr lang="es-MX" sz="900" dirty="0">
              <a:solidFill>
                <a:schemeClr val="bg1">
                  <a:lumMod val="50000"/>
                </a:schemeClr>
              </a:solidFill>
            </a:endParaRPr>
          </a:p>
        </p:txBody>
      </p:sp>
      <p:sp>
        <p:nvSpPr>
          <p:cNvPr id="8" name="Marcador de número de diapositiva 7"/>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30</a:t>
            </a:fld>
            <a:endParaRPr lang="en-US"/>
          </a:p>
        </p:txBody>
      </p:sp>
    </p:spTree>
    <p:extLst>
      <p:ext uri="{BB962C8B-B14F-4D97-AF65-F5344CB8AC3E}">
        <p14:creationId xmlns:p14="http://schemas.microsoft.com/office/powerpoint/2010/main" val="25920637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normAutofit/>
          </a:bodyPr>
          <a:lstStyle/>
          <a:p>
            <a:pPr algn="ctr" eaLnBrk="1" hangingPunct="1"/>
            <a:r>
              <a:rPr lang="es-ES" sz="4800" b="1" dirty="0">
                <a:solidFill>
                  <a:schemeClr val="tx1"/>
                </a:solidFill>
                <a:latin typeface="Calibri" charset="0"/>
                <a:cs typeface="Calibri" charset="0"/>
              </a:rPr>
              <a:t>REPRODUCCIÓN PARASEXUAL</a:t>
            </a:r>
          </a:p>
        </p:txBody>
      </p:sp>
      <p:sp>
        <p:nvSpPr>
          <p:cNvPr id="118787" name="Rectangle 3"/>
          <p:cNvSpPr>
            <a:spLocks noGrp="1" noChangeArrowheads="1"/>
          </p:cNvSpPr>
          <p:nvPr>
            <p:ph idx="4294967295"/>
          </p:nvPr>
        </p:nvSpPr>
        <p:spPr>
          <a:xfrm>
            <a:off x="304800" y="1844824"/>
            <a:ext cx="8686800" cy="4525962"/>
          </a:xfrm>
          <a:prstGeom prst="rect">
            <a:avLst/>
          </a:prstGeom>
        </p:spPr>
        <p:txBody>
          <a:bodyPr/>
          <a:lstStyle/>
          <a:p>
            <a:pPr eaLnBrk="1" hangingPunct="1">
              <a:lnSpc>
                <a:spcPct val="90000"/>
              </a:lnSpc>
            </a:pPr>
            <a:r>
              <a:rPr lang="es-ES" sz="2400" dirty="0">
                <a:solidFill>
                  <a:schemeClr val="tx1"/>
                </a:solidFill>
                <a:latin typeface="Arial" charset="0"/>
                <a:ea typeface="ＭＳ Ｐゴシック" charset="0"/>
                <a:cs typeface="ＭＳ Ｐゴシック" charset="0"/>
              </a:rPr>
              <a:t>Ciclo que implica cambios en el número cromosómico, pero que difiere en lugar y tiempo del ciclo </a:t>
            </a:r>
            <a:r>
              <a:rPr lang="es-ES" sz="2400" dirty="0" smtClean="0">
                <a:solidFill>
                  <a:schemeClr val="tx1"/>
                </a:solidFill>
                <a:latin typeface="Arial" charset="0"/>
                <a:ea typeface="ＭＳ Ｐゴシック" charset="0"/>
                <a:cs typeface="ＭＳ Ｐゴシック" charset="0"/>
              </a:rPr>
              <a:t>sexual.</a:t>
            </a:r>
          </a:p>
          <a:p>
            <a:pPr eaLnBrk="1" hangingPunct="1">
              <a:lnSpc>
                <a:spcPct val="90000"/>
              </a:lnSpc>
            </a:pPr>
            <a:endParaRPr lang="es-ES" sz="2400" dirty="0">
              <a:solidFill>
                <a:schemeClr val="tx1"/>
              </a:solidFill>
              <a:latin typeface="Arial" charset="0"/>
              <a:ea typeface="ＭＳ Ｐゴシック" charset="0"/>
              <a:cs typeface="ＭＳ Ｐゴシック" charset="0"/>
            </a:endParaRPr>
          </a:p>
          <a:p>
            <a:pPr eaLnBrk="1" hangingPunct="1">
              <a:lnSpc>
                <a:spcPct val="90000"/>
              </a:lnSpc>
            </a:pPr>
            <a:r>
              <a:rPr lang="es-ES" sz="2400" dirty="0">
                <a:solidFill>
                  <a:schemeClr val="tx1"/>
                </a:solidFill>
                <a:latin typeface="Arial" charset="0"/>
                <a:ea typeface="ＭＳ Ｐゴシック" charset="0"/>
                <a:cs typeface="ＭＳ Ｐゴシック" charset="0"/>
              </a:rPr>
              <a:t>Cuando es </a:t>
            </a:r>
            <a:r>
              <a:rPr lang="es-ES" sz="2400" dirty="0" err="1">
                <a:solidFill>
                  <a:schemeClr val="tx1"/>
                </a:solidFill>
                <a:latin typeface="Arial" charset="0"/>
                <a:ea typeface="ＭＳ Ｐゴシック" charset="0"/>
                <a:cs typeface="ＭＳ Ｐゴシック" charset="0"/>
              </a:rPr>
              <a:t>Homocariótico</a:t>
            </a:r>
            <a:r>
              <a:rPr lang="es-ES" sz="2400" dirty="0">
                <a:solidFill>
                  <a:schemeClr val="tx1"/>
                </a:solidFill>
                <a:latin typeface="Arial" charset="0"/>
                <a:ea typeface="ＭＳ Ｐゴシック" charset="0"/>
                <a:cs typeface="ＭＳ Ｐゴシック" charset="0"/>
              </a:rPr>
              <a:t> los núcleos presentes en una hifa son del mismo tipo genético. </a:t>
            </a:r>
            <a:endParaRPr lang="es-ES" sz="2400" dirty="0" smtClean="0">
              <a:solidFill>
                <a:schemeClr val="tx1"/>
              </a:solidFill>
              <a:latin typeface="Arial" charset="0"/>
              <a:ea typeface="ＭＳ Ｐゴシック" charset="0"/>
              <a:cs typeface="ＭＳ Ｐゴシック" charset="0"/>
            </a:endParaRPr>
          </a:p>
          <a:p>
            <a:pPr eaLnBrk="1" hangingPunct="1">
              <a:lnSpc>
                <a:spcPct val="90000"/>
              </a:lnSpc>
            </a:pPr>
            <a:endParaRPr lang="es-ES" sz="2400" dirty="0" smtClean="0">
              <a:solidFill>
                <a:schemeClr val="tx1"/>
              </a:solidFill>
              <a:latin typeface="Arial" charset="0"/>
              <a:ea typeface="ＭＳ Ｐゴシック" charset="0"/>
              <a:cs typeface="ＭＳ Ｐゴシック" charset="0"/>
            </a:endParaRPr>
          </a:p>
          <a:p>
            <a:pPr eaLnBrk="1" hangingPunct="1">
              <a:lnSpc>
                <a:spcPct val="90000"/>
              </a:lnSpc>
            </a:pPr>
            <a:r>
              <a:rPr lang="es-ES" sz="2400" dirty="0" smtClean="0">
                <a:solidFill>
                  <a:schemeClr val="tx1"/>
                </a:solidFill>
                <a:latin typeface="Arial" charset="0"/>
                <a:ea typeface="ＭＳ Ｐゴシック" charset="0"/>
                <a:cs typeface="ＭＳ Ｐゴシック" charset="0"/>
              </a:rPr>
              <a:t>Para </a:t>
            </a:r>
            <a:r>
              <a:rPr lang="es-ES" sz="2400" dirty="0">
                <a:solidFill>
                  <a:schemeClr val="tx1"/>
                </a:solidFill>
                <a:latin typeface="Arial" charset="0"/>
                <a:ea typeface="ＭＳ Ｐゴシック" charset="0"/>
                <a:cs typeface="ＭＳ Ｐゴシック" charset="0"/>
              </a:rPr>
              <a:t>el caso </a:t>
            </a:r>
            <a:r>
              <a:rPr lang="es-ES" sz="2400" dirty="0" err="1">
                <a:solidFill>
                  <a:schemeClr val="tx1"/>
                </a:solidFill>
                <a:latin typeface="Arial" charset="0"/>
                <a:ea typeface="ＭＳ Ｐゴシック" charset="0"/>
                <a:cs typeface="ＭＳ Ｐゴシック" charset="0"/>
              </a:rPr>
              <a:t>Heterocariótico</a:t>
            </a:r>
            <a:r>
              <a:rPr lang="es-ES" sz="2400" dirty="0">
                <a:solidFill>
                  <a:schemeClr val="tx1"/>
                </a:solidFill>
                <a:latin typeface="Arial" charset="0"/>
                <a:ea typeface="ＭＳ Ｐゴシック" charset="0"/>
                <a:cs typeface="ＭＳ Ｐゴシック" charset="0"/>
              </a:rPr>
              <a:t> dos o más núcleos son genéticamente distintos. En la </a:t>
            </a:r>
            <a:r>
              <a:rPr lang="es-ES" sz="2400" dirty="0" err="1">
                <a:solidFill>
                  <a:schemeClr val="tx1"/>
                </a:solidFill>
                <a:latin typeface="Arial" charset="0"/>
                <a:ea typeface="ＭＳ Ｐゴシック" charset="0"/>
                <a:cs typeface="ＭＳ Ｐゴシック" charset="0"/>
              </a:rPr>
              <a:t>Heterocariosis</a:t>
            </a:r>
            <a:r>
              <a:rPr lang="es-ES" sz="2400" dirty="0">
                <a:solidFill>
                  <a:schemeClr val="tx1"/>
                </a:solidFill>
                <a:latin typeface="Arial" charset="0"/>
                <a:ea typeface="ＭＳ Ｐゴシック" charset="0"/>
                <a:cs typeface="ＭＳ Ｐゴシック" charset="0"/>
              </a:rPr>
              <a:t> se produce la fusión de micelios genéticamente distintos, el par formado sufre mitosis o, puede suceder en la mutación de un micelio </a:t>
            </a:r>
            <a:r>
              <a:rPr lang="es-ES" sz="2400" dirty="0" err="1">
                <a:solidFill>
                  <a:schemeClr val="tx1"/>
                </a:solidFill>
                <a:latin typeface="Arial" charset="0"/>
                <a:ea typeface="ＭＳ Ｐゴシック" charset="0"/>
                <a:cs typeface="ＭＳ Ｐゴシック" charset="0"/>
              </a:rPr>
              <a:t>Homocariótico</a:t>
            </a:r>
            <a:r>
              <a:rPr lang="es-ES" sz="2400" dirty="0">
                <a:solidFill>
                  <a:schemeClr val="tx1"/>
                </a:solidFill>
                <a:latin typeface="Arial" charset="0"/>
                <a:ea typeface="ＭＳ Ｐゴシック" charset="0"/>
                <a:cs typeface="ＭＳ Ｐゴシック" charset="0"/>
              </a:rPr>
              <a:t>.</a:t>
            </a:r>
          </a:p>
        </p:txBody>
      </p:sp>
      <p:cxnSp>
        <p:nvCxnSpPr>
          <p:cNvPr id="4" name="Conector recto 3"/>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5" name="Rectángulo 4"/>
          <p:cNvSpPr/>
          <p:nvPr/>
        </p:nvSpPr>
        <p:spPr>
          <a:xfrm>
            <a:off x="3563888" y="6468589"/>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31</a:t>
            </a:fld>
            <a:endParaRPr lang="en-US"/>
          </a:p>
        </p:txBody>
      </p:sp>
    </p:spTree>
    <p:extLst>
      <p:ext uri="{BB962C8B-B14F-4D97-AF65-F5344CB8AC3E}">
        <p14:creationId xmlns:p14="http://schemas.microsoft.com/office/powerpoint/2010/main" val="789115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9" name="Rectangle 3"/>
          <p:cNvSpPr>
            <a:spLocks noGrp="1" noChangeArrowheads="1"/>
          </p:cNvSpPr>
          <p:nvPr>
            <p:ph idx="4294967295"/>
          </p:nvPr>
        </p:nvSpPr>
        <p:spPr>
          <a:xfrm>
            <a:off x="372344" y="1988840"/>
            <a:ext cx="8229600" cy="4530725"/>
          </a:xfrm>
          <a:prstGeom prst="rect">
            <a:avLst/>
          </a:prstGeom>
        </p:spPr>
        <p:txBody>
          <a:bodyPr>
            <a:noAutofit/>
          </a:bodyPr>
          <a:lstStyle/>
          <a:p>
            <a:pPr marL="457200" indent="-457200" eaLnBrk="1" hangingPunct="1">
              <a:lnSpc>
                <a:spcPct val="90000"/>
              </a:lnSpc>
              <a:buFont typeface="Wingdings" charset="0"/>
              <a:buNone/>
            </a:pPr>
            <a:r>
              <a:rPr lang="es-ES" sz="2400" b="1" dirty="0">
                <a:solidFill>
                  <a:schemeClr val="tx1"/>
                </a:solidFill>
                <a:latin typeface="Arial" charset="0"/>
                <a:ea typeface="ＭＳ Ｐゴシック" charset="0"/>
                <a:cs typeface="ＭＳ Ｐゴシック" charset="0"/>
              </a:rPr>
              <a:t>PROCESOS</a:t>
            </a:r>
            <a:r>
              <a:rPr lang="es-ES" sz="2400" dirty="0">
                <a:solidFill>
                  <a:schemeClr val="tx1"/>
                </a:solidFill>
                <a:latin typeface="Arial" charset="0"/>
                <a:ea typeface="ＭＳ Ｐゴシック" charset="0"/>
                <a:cs typeface="ＭＳ Ｐゴシック" charset="0"/>
              </a:rPr>
              <a:t>:</a:t>
            </a:r>
          </a:p>
          <a:p>
            <a:pPr marL="514350" indent="-514350" eaLnBrk="1" hangingPunct="1">
              <a:lnSpc>
                <a:spcPct val="90000"/>
              </a:lnSpc>
              <a:buFont typeface="+mj-lt"/>
              <a:buAutoNum type="arabicPeriod"/>
            </a:pPr>
            <a:r>
              <a:rPr lang="es-ES" sz="2400" dirty="0" err="1" smtClean="0">
                <a:solidFill>
                  <a:schemeClr val="tx1"/>
                </a:solidFill>
                <a:latin typeface="Arial" charset="0"/>
                <a:ea typeface="ＭＳ Ｐゴシック" charset="0"/>
                <a:cs typeface="ＭＳ Ｐゴシック" charset="0"/>
              </a:rPr>
              <a:t>Heterocariosis</a:t>
            </a:r>
            <a:r>
              <a:rPr lang="es-ES" sz="2400" dirty="0" smtClean="0">
                <a:solidFill>
                  <a:schemeClr val="tx1"/>
                </a:solidFill>
                <a:latin typeface="Arial" charset="0"/>
                <a:ea typeface="ＭＳ Ｐゴシック" charset="0"/>
                <a:cs typeface="ＭＳ Ｐゴシック" charset="0"/>
              </a:rPr>
              <a:t> </a:t>
            </a:r>
            <a:endParaRPr lang="es-ES" sz="2400" dirty="0">
              <a:solidFill>
                <a:schemeClr val="tx1"/>
              </a:solidFill>
              <a:latin typeface="Arial" charset="0"/>
              <a:ea typeface="ＭＳ Ｐゴシック" charset="0"/>
              <a:cs typeface="ＭＳ Ｐゴシック" charset="0"/>
            </a:endParaRPr>
          </a:p>
          <a:p>
            <a:pPr marL="514350" indent="-514350" eaLnBrk="1" hangingPunct="1">
              <a:lnSpc>
                <a:spcPct val="90000"/>
              </a:lnSpc>
              <a:buFont typeface="+mj-lt"/>
              <a:buAutoNum type="arabicPeriod"/>
            </a:pPr>
            <a:r>
              <a:rPr lang="es-ES" sz="2400" dirty="0" smtClean="0">
                <a:solidFill>
                  <a:schemeClr val="tx1"/>
                </a:solidFill>
                <a:latin typeface="Arial" charset="0"/>
                <a:ea typeface="ＭＳ Ｐゴシック" charset="0"/>
                <a:cs typeface="ＭＳ Ｐゴシック" charset="0"/>
              </a:rPr>
              <a:t>Cariogamia</a:t>
            </a:r>
            <a:endParaRPr lang="es-ES" sz="2400" dirty="0">
              <a:solidFill>
                <a:schemeClr val="tx1"/>
              </a:solidFill>
              <a:latin typeface="Arial" charset="0"/>
              <a:ea typeface="ＭＳ Ｐゴシック" charset="0"/>
              <a:cs typeface="ＭＳ Ｐゴシック" charset="0"/>
            </a:endParaRPr>
          </a:p>
          <a:p>
            <a:pPr marL="514350" indent="-514350" eaLnBrk="1" hangingPunct="1">
              <a:lnSpc>
                <a:spcPct val="90000"/>
              </a:lnSpc>
              <a:buFont typeface="+mj-lt"/>
              <a:buAutoNum type="arabicPeriod"/>
            </a:pPr>
            <a:r>
              <a:rPr lang="es-ES" sz="2400" dirty="0" smtClean="0">
                <a:solidFill>
                  <a:schemeClr val="tx1"/>
                </a:solidFill>
                <a:latin typeface="Arial" charset="0"/>
                <a:ea typeface="ＭＳ Ｐゴシック" charset="0"/>
                <a:cs typeface="ＭＳ Ｐゴシック" charset="0"/>
              </a:rPr>
              <a:t>Recombinación</a:t>
            </a:r>
            <a:endParaRPr lang="es-ES" sz="2400" dirty="0">
              <a:solidFill>
                <a:schemeClr val="tx1"/>
              </a:solidFill>
              <a:latin typeface="Arial" charset="0"/>
              <a:ea typeface="ＭＳ Ｐゴシック" charset="0"/>
              <a:cs typeface="ＭＳ Ｐゴシック" charset="0"/>
            </a:endParaRPr>
          </a:p>
          <a:p>
            <a:pPr marL="514350" indent="-514350" eaLnBrk="1" hangingPunct="1">
              <a:lnSpc>
                <a:spcPct val="90000"/>
              </a:lnSpc>
              <a:buFont typeface="+mj-lt"/>
              <a:buAutoNum type="arabicPeriod"/>
            </a:pPr>
            <a:r>
              <a:rPr lang="es-ES" sz="2400" dirty="0">
                <a:solidFill>
                  <a:schemeClr val="tx1"/>
                </a:solidFill>
                <a:latin typeface="Arial" charset="0"/>
                <a:ea typeface="ＭＳ Ｐゴシック" charset="0"/>
                <a:cs typeface="ＭＳ Ｐゴシック" charset="0"/>
              </a:rPr>
              <a:t>Segregación mediante entrecruzamiento mitótico </a:t>
            </a:r>
          </a:p>
          <a:p>
            <a:pPr marL="514350" indent="-514350" eaLnBrk="1" hangingPunct="1">
              <a:lnSpc>
                <a:spcPct val="90000"/>
              </a:lnSpc>
              <a:buFont typeface="+mj-lt"/>
              <a:buAutoNum type="arabicPeriod"/>
            </a:pPr>
            <a:r>
              <a:rPr lang="es-ES" sz="2400" dirty="0" err="1" smtClean="0">
                <a:solidFill>
                  <a:schemeClr val="tx1"/>
                </a:solidFill>
                <a:latin typeface="Arial" charset="0"/>
                <a:ea typeface="ＭＳ Ｐゴシック" charset="0"/>
                <a:cs typeface="ＭＳ Ｐゴシック" charset="0"/>
              </a:rPr>
              <a:t>Haploidización</a:t>
            </a:r>
            <a:r>
              <a:rPr lang="es-ES" sz="2400" dirty="0" smtClean="0">
                <a:solidFill>
                  <a:schemeClr val="tx1"/>
                </a:solidFill>
                <a:latin typeface="Arial" charset="0"/>
                <a:ea typeface="ＭＳ Ｐゴシック" charset="0"/>
                <a:cs typeface="ＭＳ Ｐゴシック" charset="0"/>
              </a:rPr>
              <a:t> </a:t>
            </a:r>
            <a:endParaRPr lang="es-ES" sz="2400" dirty="0">
              <a:solidFill>
                <a:schemeClr val="tx1"/>
              </a:solidFill>
              <a:latin typeface="Arial" charset="0"/>
              <a:ea typeface="ＭＳ Ｐゴシック" charset="0"/>
              <a:cs typeface="ＭＳ Ｐゴシック" charset="0"/>
            </a:endParaRPr>
          </a:p>
          <a:p>
            <a:pPr marL="457200" indent="-457200" eaLnBrk="1" hangingPunct="1">
              <a:lnSpc>
                <a:spcPct val="90000"/>
              </a:lnSpc>
              <a:buFont typeface="Wingdings" charset="0"/>
              <a:buAutoNum type="arabicPeriod"/>
            </a:pPr>
            <a:endParaRPr lang="es-ES" sz="2400" dirty="0">
              <a:solidFill>
                <a:schemeClr val="tx1"/>
              </a:solidFill>
              <a:latin typeface="Arial" charset="0"/>
              <a:ea typeface="ＭＳ Ｐゴシック" charset="0"/>
              <a:cs typeface="ＭＳ Ｐゴシック" charset="0"/>
            </a:endParaRPr>
          </a:p>
          <a:p>
            <a:pPr marL="457200" indent="-457200" algn="ctr" eaLnBrk="1" hangingPunct="1">
              <a:lnSpc>
                <a:spcPct val="90000"/>
              </a:lnSpc>
              <a:buFont typeface="Wingdings" charset="0"/>
              <a:buNone/>
            </a:pPr>
            <a:r>
              <a:rPr lang="es-ES" sz="2400" i="1" dirty="0">
                <a:solidFill>
                  <a:schemeClr val="tx1"/>
                </a:solidFill>
                <a:latin typeface="Arial" charset="0"/>
                <a:ea typeface="ＭＳ Ｐゴシック" charset="0"/>
                <a:cs typeface="ＭＳ Ｐゴシック" charset="0"/>
              </a:rPr>
              <a:t>Los procesos </a:t>
            </a:r>
            <a:r>
              <a:rPr lang="es-ES" sz="2400" i="1" dirty="0" err="1">
                <a:solidFill>
                  <a:schemeClr val="tx1"/>
                </a:solidFill>
                <a:latin typeface="Arial" charset="0"/>
                <a:ea typeface="ＭＳ Ｐゴシック" charset="0"/>
                <a:cs typeface="ＭＳ Ｐゴシック" charset="0"/>
              </a:rPr>
              <a:t>parasexuales</a:t>
            </a:r>
            <a:r>
              <a:rPr lang="es-ES" sz="2400" i="1" dirty="0">
                <a:solidFill>
                  <a:schemeClr val="tx1"/>
                </a:solidFill>
                <a:latin typeface="Arial" charset="0"/>
                <a:ea typeface="ＭＳ Ｐゴシック" charset="0"/>
                <a:cs typeface="ＭＳ Ｐゴシック" charset="0"/>
              </a:rPr>
              <a:t> se asemejan a la reproducción sexual, pero estos pueden tener lugar cuando el micelio está en desarrollo, mientras que la fase sexual (sí la hay) depende de las condiciones nutritivas y del hábitat.</a:t>
            </a:r>
          </a:p>
          <a:p>
            <a:pPr marL="457200" indent="-457200" eaLnBrk="1" hangingPunct="1">
              <a:lnSpc>
                <a:spcPct val="90000"/>
              </a:lnSpc>
            </a:pPr>
            <a:endParaRPr lang="es-ES" sz="2400" dirty="0">
              <a:solidFill>
                <a:schemeClr val="tx1"/>
              </a:solidFill>
              <a:latin typeface="Arial" charset="0"/>
              <a:ea typeface="ＭＳ Ｐゴシック" charset="0"/>
              <a:cs typeface="ＭＳ Ｐゴシック" charset="0"/>
            </a:endParaRPr>
          </a:p>
        </p:txBody>
      </p:sp>
      <p:sp>
        <p:nvSpPr>
          <p:cNvPr id="3" name="Rectangle 2"/>
          <p:cNvSpPr>
            <a:spLocks noGrp="1" noChangeArrowheads="1"/>
          </p:cNvSpPr>
          <p:nvPr>
            <p:ph type="title"/>
          </p:nvPr>
        </p:nvSpPr>
        <p:spPr>
          <a:xfrm>
            <a:off x="276225" y="228600"/>
            <a:ext cx="8591550" cy="1066801"/>
          </a:xfrm>
        </p:spPr>
        <p:txBody>
          <a:bodyPr>
            <a:normAutofit/>
          </a:bodyPr>
          <a:lstStyle/>
          <a:p>
            <a:pPr algn="ctr" eaLnBrk="1" hangingPunct="1"/>
            <a:r>
              <a:rPr lang="es-ES" sz="4800" b="1" dirty="0">
                <a:solidFill>
                  <a:schemeClr val="tx1"/>
                </a:solidFill>
                <a:latin typeface="Calibri" charset="0"/>
                <a:cs typeface="Calibri" charset="0"/>
              </a:rPr>
              <a:t>REPRODUCCIÓN PARASEXUAL</a:t>
            </a:r>
          </a:p>
        </p:txBody>
      </p:sp>
      <p:cxnSp>
        <p:nvCxnSpPr>
          <p:cNvPr id="4" name="Conector recto 3"/>
          <p:cNvCxnSpPr/>
          <p:nvPr/>
        </p:nvCxnSpPr>
        <p:spPr>
          <a:xfrm>
            <a:off x="0" y="1484784"/>
            <a:ext cx="9146332" cy="0"/>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5" name="Rectángulo 4"/>
          <p:cNvSpPr/>
          <p:nvPr/>
        </p:nvSpPr>
        <p:spPr>
          <a:xfrm>
            <a:off x="-28600" y="6523684"/>
            <a:ext cx="3428246" cy="276999"/>
          </a:xfrm>
          <a:prstGeom prst="rect">
            <a:avLst/>
          </a:prstGeom>
        </p:spPr>
        <p:txBody>
          <a:bodyPr wrap="none">
            <a:spAutoFit/>
          </a:bodyPr>
          <a:lstStyle/>
          <a:p>
            <a:r>
              <a:rPr lang="es-ES" altLang="es-MX" sz="1200" dirty="0" smtClean="0">
                <a:solidFill>
                  <a:srgbClr val="2E2224"/>
                </a:solidFill>
                <a:latin typeface="Arial" panose="020B0604020202020204" pitchFamily="34" charset="0"/>
              </a:rPr>
              <a:t>Chang y Hayes</a:t>
            </a:r>
            <a:r>
              <a:rPr lang="es-ES" altLang="es-MX" sz="1200" dirty="0">
                <a:solidFill>
                  <a:srgbClr val="2E2224"/>
                </a:solidFill>
                <a:latin typeface="Arial" panose="020B0604020202020204" pitchFamily="34" charset="0"/>
              </a:rPr>
              <a:t>, </a:t>
            </a:r>
            <a:r>
              <a:rPr lang="es-ES" altLang="es-MX" sz="1200" dirty="0" smtClean="0">
                <a:solidFill>
                  <a:srgbClr val="2E2224"/>
                </a:solidFill>
                <a:latin typeface="Arial" panose="020B0604020202020204" pitchFamily="34" charset="0"/>
              </a:rPr>
              <a:t>1978; </a:t>
            </a:r>
            <a:r>
              <a:rPr lang="nb-NO" sz="1200" dirty="0" smtClean="0"/>
              <a:t>Jenninngs y Lysek, 1999</a:t>
            </a:r>
            <a:endParaRPr lang="es-MX" sz="1200" dirty="0"/>
          </a:p>
        </p:txBody>
      </p:sp>
      <p:sp>
        <p:nvSpPr>
          <p:cNvPr id="6" name="Marcador de número de diapositiva 5"/>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32</a:t>
            </a:fld>
            <a:endParaRPr lang="en-US"/>
          </a:p>
        </p:txBody>
      </p:sp>
    </p:spTree>
    <p:extLst>
      <p:ext uri="{BB962C8B-B14F-4D97-AF65-F5344CB8AC3E}">
        <p14:creationId xmlns:p14="http://schemas.microsoft.com/office/powerpoint/2010/main" val="26880818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Text Box 6"/>
          <p:cNvSpPr txBox="1">
            <a:spLocks noChangeArrowheads="1"/>
          </p:cNvSpPr>
          <p:nvPr/>
        </p:nvSpPr>
        <p:spPr bwMode="auto">
          <a:xfrm>
            <a:off x="-203214" y="0"/>
            <a:ext cx="9180513"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600">
                <a:solidFill>
                  <a:schemeClr val="tx1"/>
                </a:solidFill>
                <a:latin typeface="Tahoma" charset="0"/>
                <a:ea typeface="ＭＳ Ｐゴシック" charset="0"/>
              </a:defRPr>
            </a:lvl1pPr>
            <a:lvl2pPr marL="742950" indent="-285750">
              <a:defRPr sz="1600">
                <a:solidFill>
                  <a:schemeClr val="tx1"/>
                </a:solidFill>
                <a:latin typeface="Tahoma" charset="0"/>
                <a:ea typeface="ＭＳ Ｐゴシック" charset="0"/>
              </a:defRPr>
            </a:lvl2pPr>
            <a:lvl3pPr marL="1143000" indent="-228600">
              <a:defRPr sz="1600">
                <a:solidFill>
                  <a:schemeClr val="tx1"/>
                </a:solidFill>
                <a:latin typeface="Tahoma" charset="0"/>
                <a:ea typeface="ＭＳ Ｐゴシック" charset="0"/>
              </a:defRPr>
            </a:lvl3pPr>
            <a:lvl4pPr marL="1600200" indent="-228600">
              <a:defRPr sz="1600">
                <a:solidFill>
                  <a:schemeClr val="tx1"/>
                </a:solidFill>
                <a:latin typeface="Tahoma" charset="0"/>
                <a:ea typeface="ＭＳ Ｐゴシック" charset="0"/>
              </a:defRPr>
            </a:lvl4pPr>
            <a:lvl5pPr marL="2057400" indent="-228600">
              <a:defRPr sz="1600">
                <a:solidFill>
                  <a:schemeClr val="tx1"/>
                </a:solidFill>
                <a:latin typeface="Tahoma" charset="0"/>
                <a:ea typeface="ＭＳ Ｐゴシック" charset="0"/>
              </a:defRPr>
            </a:lvl5pPr>
            <a:lvl6pPr marL="2514600" indent="-228600" eaLnBrk="0" fontAlgn="base" hangingPunct="0">
              <a:spcBef>
                <a:spcPct val="0"/>
              </a:spcBef>
              <a:spcAft>
                <a:spcPct val="0"/>
              </a:spcAft>
              <a:defRPr sz="1600">
                <a:solidFill>
                  <a:schemeClr val="tx1"/>
                </a:solidFill>
                <a:latin typeface="Tahoma" charset="0"/>
                <a:ea typeface="ＭＳ Ｐゴシック" charset="0"/>
              </a:defRPr>
            </a:lvl6pPr>
            <a:lvl7pPr marL="2971800" indent="-228600" eaLnBrk="0" fontAlgn="base" hangingPunct="0">
              <a:spcBef>
                <a:spcPct val="0"/>
              </a:spcBef>
              <a:spcAft>
                <a:spcPct val="0"/>
              </a:spcAft>
              <a:defRPr sz="1600">
                <a:solidFill>
                  <a:schemeClr val="tx1"/>
                </a:solidFill>
                <a:latin typeface="Tahoma" charset="0"/>
                <a:ea typeface="ＭＳ Ｐゴシック" charset="0"/>
              </a:defRPr>
            </a:lvl7pPr>
            <a:lvl8pPr marL="3429000" indent="-228600" eaLnBrk="0" fontAlgn="base" hangingPunct="0">
              <a:spcBef>
                <a:spcPct val="0"/>
              </a:spcBef>
              <a:spcAft>
                <a:spcPct val="0"/>
              </a:spcAft>
              <a:defRPr sz="1600">
                <a:solidFill>
                  <a:schemeClr val="tx1"/>
                </a:solidFill>
                <a:latin typeface="Tahoma" charset="0"/>
                <a:ea typeface="ＭＳ Ｐゴシック" charset="0"/>
              </a:defRPr>
            </a:lvl8pPr>
            <a:lvl9pPr marL="3886200" indent="-228600" eaLnBrk="0" fontAlgn="base" hangingPunct="0">
              <a:spcBef>
                <a:spcPct val="0"/>
              </a:spcBef>
              <a:spcAft>
                <a:spcPct val="0"/>
              </a:spcAft>
              <a:defRPr sz="1600">
                <a:solidFill>
                  <a:schemeClr val="tx1"/>
                </a:solidFill>
                <a:latin typeface="Tahoma" charset="0"/>
                <a:ea typeface="ＭＳ Ｐゴシック" charset="0"/>
              </a:defRPr>
            </a:lvl9pPr>
          </a:lstStyle>
          <a:p>
            <a:pPr algn="ctr">
              <a:spcBef>
                <a:spcPct val="50000"/>
              </a:spcBef>
            </a:pPr>
            <a:r>
              <a:rPr lang="es-ES" sz="4800" b="1" dirty="0">
                <a:latin typeface="Calibri" charset="0"/>
                <a:ea typeface="+mj-ea"/>
                <a:cs typeface="Calibri" charset="0"/>
              </a:rPr>
              <a:t>CICLO PARASEXUAL DE HONGOS</a:t>
            </a:r>
          </a:p>
        </p:txBody>
      </p:sp>
      <p:pic>
        <p:nvPicPr>
          <p:cNvPr id="3" name="Imagen 2"/>
          <p:cNvPicPr>
            <a:picLocks noChangeAspect="1"/>
          </p:cNvPicPr>
          <p:nvPr/>
        </p:nvPicPr>
        <p:blipFill>
          <a:blip r:embed="rId3"/>
          <a:stretch>
            <a:fillRect/>
          </a:stretch>
        </p:blipFill>
        <p:spPr>
          <a:xfrm>
            <a:off x="1153651" y="1139555"/>
            <a:ext cx="6830887" cy="5389997"/>
          </a:xfrm>
          <a:prstGeom prst="rect">
            <a:avLst/>
          </a:prstGeom>
        </p:spPr>
      </p:pic>
      <p:pic>
        <p:nvPicPr>
          <p:cNvPr id="5" name="Imagen 4"/>
          <p:cNvPicPr>
            <a:picLocks noChangeAspect="1"/>
          </p:cNvPicPr>
          <p:nvPr/>
        </p:nvPicPr>
        <p:blipFill>
          <a:blip r:embed="rId4"/>
          <a:stretch>
            <a:fillRect/>
          </a:stretch>
        </p:blipFill>
        <p:spPr>
          <a:xfrm>
            <a:off x="-49025" y="990926"/>
            <a:ext cx="9236241" cy="103641"/>
          </a:xfrm>
          <a:prstGeom prst="rect">
            <a:avLst/>
          </a:prstGeom>
        </p:spPr>
      </p:pic>
      <p:sp>
        <p:nvSpPr>
          <p:cNvPr id="6" name="Rectángulo 5"/>
          <p:cNvSpPr/>
          <p:nvPr/>
        </p:nvSpPr>
        <p:spPr>
          <a:xfrm>
            <a:off x="3635896" y="6529552"/>
            <a:ext cx="4572000" cy="215444"/>
          </a:xfrm>
          <a:prstGeom prst="rect">
            <a:avLst/>
          </a:prstGeom>
        </p:spPr>
        <p:txBody>
          <a:bodyPr>
            <a:spAutoFit/>
          </a:bodyPr>
          <a:lstStyle/>
          <a:p>
            <a:r>
              <a:rPr lang="es-MX" sz="800" dirty="0"/>
              <a:t>http://www.plantscience4u.com/2013/07/parasexuality-or-parasexual-cycle.html#.VgKxvZerG88</a:t>
            </a:r>
          </a:p>
        </p:txBody>
      </p:sp>
      <p:sp>
        <p:nvSpPr>
          <p:cNvPr id="4" name="Marcador de número de diapositiva 3"/>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33</a:t>
            </a:fld>
            <a:endParaRPr lang="en-US"/>
          </a:p>
        </p:txBody>
      </p:sp>
    </p:spTree>
    <p:extLst>
      <p:ext uri="{BB962C8B-B14F-4D97-AF65-F5344CB8AC3E}">
        <p14:creationId xmlns:p14="http://schemas.microsoft.com/office/powerpoint/2010/main" val="11348095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eaLnBrk="1" hangingPunct="1"/>
            <a:r>
              <a:rPr lang="es-ES" sz="4800" b="1" dirty="0">
                <a:solidFill>
                  <a:srgbClr val="2E2224"/>
                </a:solidFill>
                <a:latin typeface="Calibri" charset="0"/>
                <a:cs typeface="Calibri" charset="0"/>
              </a:rPr>
              <a:t>REFERENCIAS</a:t>
            </a:r>
            <a:endParaRPr lang="es-MX" sz="4800" b="1" dirty="0">
              <a:solidFill>
                <a:srgbClr val="2E2224"/>
              </a:solidFill>
              <a:latin typeface="Calibri" charset="0"/>
              <a:cs typeface="Calibri" charset="0"/>
            </a:endParaRPr>
          </a:p>
        </p:txBody>
      </p:sp>
      <p:grpSp>
        <p:nvGrpSpPr>
          <p:cNvPr id="5" name="Agrupar 4"/>
          <p:cNvGrpSpPr/>
          <p:nvPr/>
        </p:nvGrpSpPr>
        <p:grpSpPr>
          <a:xfrm>
            <a:off x="-18256" y="6424570"/>
            <a:ext cx="9162256" cy="491242"/>
            <a:chOff x="-18256" y="6424570"/>
            <a:chExt cx="9162256" cy="491242"/>
          </a:xfrm>
        </p:grpSpPr>
        <p:sp>
          <p:nvSpPr>
            <p:cNvPr id="6" name="Rectángulo 5"/>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7" name="Imagen 6"/>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cxnSp>
        <p:nvCxnSpPr>
          <p:cNvPr id="11" name="Conector recto 10"/>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12" name="Marcador de contenido 2"/>
          <p:cNvSpPr>
            <a:spLocks noGrp="1"/>
          </p:cNvSpPr>
          <p:nvPr>
            <p:ph idx="4294967295"/>
          </p:nvPr>
        </p:nvSpPr>
        <p:spPr>
          <a:xfrm>
            <a:off x="203200" y="1628800"/>
            <a:ext cx="8832850" cy="4728567"/>
          </a:xfrm>
          <a:prstGeom prst="rect">
            <a:avLst/>
          </a:prstGeom>
          <a:solidFill>
            <a:srgbClr val="5F6A33">
              <a:alpha val="41000"/>
            </a:srgbClr>
          </a:solidFill>
          <a:ln>
            <a:noFill/>
          </a:ln>
          <a:effectLst/>
          <a:extLst>
            <a:ext uri="{91240B29-F687-4f45-9708-019B960494DF}">
              <a14:hiddenLine xmlns:a14="http://schemas.microsoft.com/office/drawing/2010/main" xmlns="" w="9525">
                <a:solidFill>
                  <a:srgbClr val="000000"/>
                </a:solidFill>
                <a:miter lim="800000"/>
                <a:headEnd/>
                <a:tailEnd/>
              </a14:hiddenLine>
            </a:ext>
          </a:extLst>
        </p:spPr>
        <p:style>
          <a:lnRef idx="1">
            <a:schemeClr val="accent1"/>
          </a:lnRef>
          <a:fillRef idx="3">
            <a:schemeClr val="accent1"/>
          </a:fillRef>
          <a:effectRef idx="2">
            <a:schemeClr val="accent1"/>
          </a:effectRef>
          <a:fontRef idx="minor">
            <a:schemeClr val="lt1"/>
          </a:fontRef>
        </p:style>
        <p:txBody>
          <a:bodyPr anchor="t">
            <a:noAutofit/>
          </a:bodyPr>
          <a:lstStyle/>
          <a:p>
            <a:pPr marL="0" indent="-457200">
              <a:buNone/>
            </a:pPr>
            <a:r>
              <a:rPr lang="es-ES" altLang="es-MX" sz="1400" dirty="0">
                <a:solidFill>
                  <a:schemeClr val="tx1"/>
                </a:solidFill>
                <a:latin typeface="Arial" panose="020B0604020202020204" pitchFamily="34" charset="0"/>
              </a:rPr>
              <a:t>Chang, S. T. y W.A. Hayes, 1978. </a:t>
            </a:r>
            <a:r>
              <a:rPr lang="es-ES" altLang="es-MX" sz="1400" dirty="0" err="1">
                <a:solidFill>
                  <a:schemeClr val="tx1"/>
                </a:solidFill>
                <a:latin typeface="Arial" panose="020B0604020202020204" pitchFamily="34" charset="0"/>
              </a:rPr>
              <a:t>The</a:t>
            </a:r>
            <a:r>
              <a:rPr lang="es-ES" altLang="es-MX" sz="1400" dirty="0">
                <a:solidFill>
                  <a:schemeClr val="tx1"/>
                </a:solidFill>
                <a:latin typeface="Arial" panose="020B0604020202020204" pitchFamily="34" charset="0"/>
              </a:rPr>
              <a:t> </a:t>
            </a:r>
            <a:r>
              <a:rPr lang="es-ES" altLang="es-MX" sz="1400" dirty="0" err="1">
                <a:solidFill>
                  <a:schemeClr val="tx1"/>
                </a:solidFill>
                <a:latin typeface="Arial" panose="020B0604020202020204" pitchFamily="34" charset="0"/>
              </a:rPr>
              <a:t>biology</a:t>
            </a:r>
            <a:r>
              <a:rPr lang="es-ES" altLang="es-MX" sz="1400" dirty="0">
                <a:solidFill>
                  <a:schemeClr val="tx1"/>
                </a:solidFill>
                <a:latin typeface="Arial" panose="020B0604020202020204" pitchFamily="34" charset="0"/>
              </a:rPr>
              <a:t> and </a:t>
            </a:r>
            <a:r>
              <a:rPr lang="es-ES" altLang="es-MX" sz="1400" dirty="0" err="1">
                <a:solidFill>
                  <a:schemeClr val="tx1"/>
                </a:solidFill>
                <a:latin typeface="Arial" panose="020B0604020202020204" pitchFamily="34" charset="0"/>
              </a:rPr>
              <a:t>cultivation</a:t>
            </a:r>
            <a:r>
              <a:rPr lang="es-ES" altLang="es-MX" sz="1400" dirty="0">
                <a:solidFill>
                  <a:schemeClr val="tx1"/>
                </a:solidFill>
                <a:latin typeface="Arial" panose="020B0604020202020204" pitchFamily="34" charset="0"/>
              </a:rPr>
              <a:t> of  </a:t>
            </a:r>
            <a:r>
              <a:rPr lang="es-ES" altLang="es-MX" sz="1400" dirty="0" err="1">
                <a:solidFill>
                  <a:schemeClr val="tx1"/>
                </a:solidFill>
                <a:latin typeface="Arial" panose="020B0604020202020204" pitchFamily="34" charset="0"/>
              </a:rPr>
              <a:t>edible</a:t>
            </a:r>
            <a:r>
              <a:rPr lang="es-ES" altLang="es-MX" sz="1400" dirty="0">
                <a:solidFill>
                  <a:schemeClr val="tx1"/>
                </a:solidFill>
                <a:latin typeface="Arial" panose="020B0604020202020204" pitchFamily="34" charset="0"/>
              </a:rPr>
              <a:t>  </a:t>
            </a:r>
            <a:r>
              <a:rPr lang="es-ES" altLang="es-MX" sz="1400" dirty="0" err="1">
                <a:solidFill>
                  <a:schemeClr val="tx1"/>
                </a:solidFill>
                <a:latin typeface="Arial" panose="020B0604020202020204" pitchFamily="34" charset="0"/>
              </a:rPr>
              <a:t>mushrooms</a:t>
            </a:r>
            <a:r>
              <a:rPr lang="es-ES" altLang="es-MX" sz="1400" dirty="0">
                <a:solidFill>
                  <a:schemeClr val="tx1"/>
                </a:solidFill>
                <a:latin typeface="Arial" panose="020B0604020202020204" pitchFamily="34" charset="0"/>
              </a:rPr>
              <a:t>. </a:t>
            </a:r>
            <a:r>
              <a:rPr lang="es-ES" altLang="es-MX" sz="1400" dirty="0" err="1">
                <a:solidFill>
                  <a:schemeClr val="tx1"/>
                </a:solidFill>
                <a:latin typeface="Arial" panose="020B0604020202020204" pitchFamily="34" charset="0"/>
              </a:rPr>
              <a:t>Academic</a:t>
            </a:r>
            <a:r>
              <a:rPr lang="es-ES" altLang="es-MX" sz="1400" dirty="0">
                <a:solidFill>
                  <a:schemeClr val="tx1"/>
                </a:solidFill>
                <a:latin typeface="Arial" panose="020B0604020202020204" pitchFamily="34" charset="0"/>
              </a:rPr>
              <a:t> </a:t>
            </a:r>
            <a:r>
              <a:rPr lang="es-ES" altLang="es-MX" sz="1400" dirty="0" err="1">
                <a:solidFill>
                  <a:schemeClr val="tx1"/>
                </a:solidFill>
                <a:latin typeface="Arial" panose="020B0604020202020204" pitchFamily="34" charset="0"/>
              </a:rPr>
              <a:t>Press</a:t>
            </a:r>
            <a:r>
              <a:rPr lang="es-ES" altLang="es-MX" sz="1400" dirty="0">
                <a:solidFill>
                  <a:schemeClr val="tx1"/>
                </a:solidFill>
                <a:latin typeface="Arial" panose="020B0604020202020204" pitchFamily="34" charset="0"/>
              </a:rPr>
              <a:t>, Nueva York.  819 pp.</a:t>
            </a:r>
            <a:endParaRPr lang="en-US" altLang="es-MX" sz="1400" dirty="0">
              <a:solidFill>
                <a:schemeClr val="tx1"/>
              </a:solidFill>
              <a:latin typeface="Arial" panose="020B0604020202020204" pitchFamily="34" charset="0"/>
            </a:endParaRPr>
          </a:p>
          <a:p>
            <a:pPr marL="0" indent="-457200">
              <a:buNone/>
            </a:pPr>
            <a:r>
              <a:rPr lang="en-US" altLang="es-MX" sz="1400" dirty="0">
                <a:solidFill>
                  <a:schemeClr val="tx1"/>
                </a:solidFill>
                <a:latin typeface="Arial" panose="020B0604020202020204" pitchFamily="34" charset="0"/>
              </a:rPr>
              <a:t>Chang, S.T., J. </a:t>
            </a:r>
            <a:r>
              <a:rPr lang="en-US" altLang="es-MX" sz="1400" dirty="0" err="1">
                <a:solidFill>
                  <a:schemeClr val="tx1"/>
                </a:solidFill>
                <a:latin typeface="Arial" panose="020B0604020202020204" pitchFamily="34" charset="0"/>
              </a:rPr>
              <a:t>Buswell</a:t>
            </a:r>
            <a:r>
              <a:rPr lang="en-US" altLang="es-MX" sz="1400" dirty="0">
                <a:solidFill>
                  <a:schemeClr val="tx1"/>
                </a:solidFill>
                <a:latin typeface="Arial" panose="020B0604020202020204" pitchFamily="34" charset="0"/>
              </a:rPr>
              <a:t>  y P. Miles. 1999. Genetics and breeding of edible mushrooms. Gordon and Breach Science Publishers. Amsterdam. 324 pp. </a:t>
            </a:r>
          </a:p>
          <a:p>
            <a:pPr marL="0" indent="-457200">
              <a:lnSpc>
                <a:spcPct val="110000"/>
              </a:lnSpc>
              <a:buNone/>
            </a:pPr>
            <a:r>
              <a:rPr lang="es-ES" altLang="es-MX" sz="1400" dirty="0">
                <a:solidFill>
                  <a:schemeClr val="tx1"/>
                </a:solidFill>
                <a:latin typeface="Arial" panose="020B0604020202020204" pitchFamily="34" charset="0"/>
              </a:rPr>
              <a:t>Guzmán, G., G. Mata, D. Salmones, C. Soto-Velazco y L. Guzmán-Dávalos, 1993. El cultivo de los hongos comestibles, con especial atención a especies tropicales y subtropicales en esquilmos y </a:t>
            </a:r>
            <a:r>
              <a:rPr lang="es-ES" altLang="es-MX" sz="1400" dirty="0" err="1">
                <a:solidFill>
                  <a:schemeClr val="tx1"/>
                </a:solidFill>
                <a:latin typeface="Arial" panose="020B0604020202020204" pitchFamily="34" charset="0"/>
              </a:rPr>
              <a:t>resíduos</a:t>
            </a:r>
            <a:r>
              <a:rPr lang="es-ES" altLang="es-MX" sz="1400" dirty="0">
                <a:solidFill>
                  <a:schemeClr val="tx1"/>
                </a:solidFill>
                <a:latin typeface="Arial" panose="020B0604020202020204" pitchFamily="34" charset="0"/>
              </a:rPr>
              <a:t> agroindustriales.  Instituto Politécnico Nacional. México. 245 pp.</a:t>
            </a:r>
          </a:p>
          <a:p>
            <a:pPr marL="0" indent="-457200">
              <a:lnSpc>
                <a:spcPct val="110000"/>
              </a:lnSpc>
              <a:buNone/>
            </a:pPr>
            <a:r>
              <a:rPr lang="en-US" sz="1400" dirty="0" err="1">
                <a:solidFill>
                  <a:schemeClr val="tx1"/>
                </a:solidFill>
                <a:latin typeface="Arial" panose="020B0604020202020204" pitchFamily="34" charset="0"/>
              </a:rPr>
              <a:t>Kües</a:t>
            </a:r>
            <a:r>
              <a:rPr lang="en-US" sz="1400" dirty="0">
                <a:solidFill>
                  <a:schemeClr val="tx1"/>
                </a:solidFill>
                <a:latin typeface="Arial" panose="020B0604020202020204" pitchFamily="34" charset="0"/>
              </a:rPr>
              <a:t>, U. y R. Fischer, 2006. The </a:t>
            </a:r>
            <a:r>
              <a:rPr lang="en-US" sz="1400" dirty="0" err="1">
                <a:solidFill>
                  <a:schemeClr val="tx1"/>
                </a:solidFill>
                <a:latin typeface="Arial" panose="020B0604020202020204" pitchFamily="34" charset="0"/>
              </a:rPr>
              <a:t>Mycota</a:t>
            </a:r>
            <a:r>
              <a:rPr lang="en-US" sz="1400" dirty="0">
                <a:solidFill>
                  <a:schemeClr val="tx1"/>
                </a:solidFill>
                <a:latin typeface="Arial" panose="020B0604020202020204" pitchFamily="34" charset="0"/>
              </a:rPr>
              <a:t> I: Growth, differentiation and sexuality. Springer </a:t>
            </a:r>
            <a:r>
              <a:rPr lang="en-US" sz="1400" dirty="0" err="1">
                <a:solidFill>
                  <a:schemeClr val="tx1"/>
                </a:solidFill>
                <a:latin typeface="Arial" panose="020B0604020202020204" pitchFamily="34" charset="0"/>
              </a:rPr>
              <a:t>Verlag</a:t>
            </a:r>
            <a:r>
              <a:rPr lang="en-US" sz="1400" dirty="0">
                <a:solidFill>
                  <a:schemeClr val="tx1"/>
                </a:solidFill>
                <a:latin typeface="Arial" panose="020B0604020202020204" pitchFamily="34" charset="0"/>
              </a:rPr>
              <a:t>, </a:t>
            </a:r>
            <a:endParaRPr lang="en-US" sz="1400" dirty="0" smtClean="0">
              <a:solidFill>
                <a:schemeClr val="tx1"/>
              </a:solidFill>
              <a:latin typeface="Arial" panose="020B0604020202020204" pitchFamily="34" charset="0"/>
            </a:endParaRPr>
          </a:p>
          <a:p>
            <a:pPr marL="0" indent="-457200">
              <a:lnSpc>
                <a:spcPct val="110000"/>
              </a:lnSpc>
              <a:buNone/>
            </a:pPr>
            <a:r>
              <a:rPr lang="en-US" sz="1400" dirty="0" smtClean="0">
                <a:solidFill>
                  <a:schemeClr val="tx1"/>
                </a:solidFill>
                <a:latin typeface="Arial" panose="020B0604020202020204" pitchFamily="34" charset="0"/>
              </a:rPr>
              <a:t>Berlin</a:t>
            </a:r>
            <a:r>
              <a:rPr lang="en-US" sz="1400" dirty="0">
                <a:solidFill>
                  <a:schemeClr val="tx1"/>
                </a:solidFill>
                <a:latin typeface="Arial" panose="020B0604020202020204" pitchFamily="34" charset="0"/>
              </a:rPr>
              <a:t>. </a:t>
            </a:r>
            <a:r>
              <a:rPr lang="en-US" altLang="es-MX" sz="1400" dirty="0">
                <a:solidFill>
                  <a:schemeClr val="tx1"/>
                </a:solidFill>
                <a:latin typeface="Arial" panose="020B0604020202020204" pitchFamily="34" charset="0"/>
              </a:rPr>
              <a:t>Hibbett, D., et al. 2007. A higher-level phylogenetic classification of the Fungi. A higher-level phylogenetic classification of the </a:t>
            </a:r>
            <a:r>
              <a:rPr lang="en-US" altLang="es-MX" sz="1400" dirty="0" smtClean="0">
                <a:solidFill>
                  <a:schemeClr val="tx1"/>
                </a:solidFill>
                <a:latin typeface="Arial" panose="020B0604020202020204" pitchFamily="34" charset="0"/>
              </a:rPr>
              <a:t>Fungi. </a:t>
            </a:r>
            <a:r>
              <a:rPr lang="pt-BR" altLang="es-MX" sz="1400" dirty="0" err="1" smtClean="0">
                <a:solidFill>
                  <a:schemeClr val="tx1"/>
                </a:solidFill>
                <a:latin typeface="Arial" panose="020B0604020202020204" pitchFamily="34" charset="0"/>
              </a:rPr>
              <a:t>Mycological</a:t>
            </a:r>
            <a:r>
              <a:rPr lang="pt-BR" altLang="es-MX" sz="1400" dirty="0" smtClean="0">
                <a:solidFill>
                  <a:schemeClr val="tx1"/>
                </a:solidFill>
                <a:latin typeface="Arial" panose="020B0604020202020204" pitchFamily="34" charset="0"/>
              </a:rPr>
              <a:t> </a:t>
            </a:r>
            <a:r>
              <a:rPr lang="pt-BR" altLang="es-MX" sz="1400" dirty="0" err="1" smtClean="0">
                <a:solidFill>
                  <a:schemeClr val="tx1"/>
                </a:solidFill>
                <a:latin typeface="Arial" panose="020B0604020202020204" pitchFamily="34" charset="0"/>
              </a:rPr>
              <a:t>Research</a:t>
            </a:r>
            <a:r>
              <a:rPr lang="pt-BR" altLang="es-MX" sz="1400" dirty="0" smtClean="0">
                <a:solidFill>
                  <a:schemeClr val="tx1"/>
                </a:solidFill>
                <a:latin typeface="Arial" panose="020B0604020202020204" pitchFamily="34" charset="0"/>
              </a:rPr>
              <a:t> 30: 509-547</a:t>
            </a:r>
            <a:endParaRPr lang="en-US" altLang="es-MX" sz="1400" dirty="0" smtClean="0">
              <a:solidFill>
                <a:schemeClr val="tx1"/>
              </a:solidFill>
              <a:latin typeface="Arial" panose="020B0604020202020204" pitchFamily="34" charset="0"/>
            </a:endParaRPr>
          </a:p>
          <a:p>
            <a:pPr marL="0" indent="-457200">
              <a:lnSpc>
                <a:spcPct val="110000"/>
              </a:lnSpc>
              <a:buNone/>
            </a:pPr>
            <a:r>
              <a:rPr lang="fr-FR" altLang="es-MX" sz="1400" dirty="0" err="1" smtClean="0">
                <a:solidFill>
                  <a:schemeClr val="tx1"/>
                </a:solidFill>
                <a:latin typeface="Arial" panose="020B0604020202020204" pitchFamily="34" charset="0"/>
              </a:rPr>
              <a:t>Jenninngs</a:t>
            </a:r>
            <a:r>
              <a:rPr lang="fr-FR" altLang="es-MX" sz="1400" dirty="0">
                <a:solidFill>
                  <a:schemeClr val="tx1"/>
                </a:solidFill>
                <a:latin typeface="Arial" panose="020B0604020202020204" pitchFamily="34" charset="0"/>
              </a:rPr>
              <a:t>, D.H. y G. </a:t>
            </a:r>
            <a:r>
              <a:rPr lang="fr-FR" altLang="es-MX" sz="1400" dirty="0" err="1">
                <a:solidFill>
                  <a:schemeClr val="tx1"/>
                </a:solidFill>
                <a:latin typeface="Arial" panose="020B0604020202020204" pitchFamily="34" charset="0"/>
              </a:rPr>
              <a:t>Lysek</a:t>
            </a:r>
            <a:r>
              <a:rPr lang="fr-FR" altLang="es-MX" sz="1400" dirty="0">
                <a:solidFill>
                  <a:schemeClr val="tx1"/>
                </a:solidFill>
                <a:latin typeface="Arial" panose="020B0604020202020204" pitchFamily="34" charset="0"/>
              </a:rPr>
              <a:t>. </a:t>
            </a:r>
            <a:r>
              <a:rPr lang="en-US" altLang="es-MX" sz="1400" dirty="0">
                <a:solidFill>
                  <a:schemeClr val="tx1"/>
                </a:solidFill>
                <a:latin typeface="Arial" panose="020B0604020202020204" pitchFamily="34" charset="0"/>
              </a:rPr>
              <a:t>1999. Fungal Biology. 2ª. ed. Bios Scientific Publishers. USA. 165 pp</a:t>
            </a:r>
            <a:r>
              <a:rPr lang="en-US" altLang="es-MX" sz="1400" dirty="0" smtClean="0">
                <a:solidFill>
                  <a:schemeClr val="tx1"/>
                </a:solidFill>
                <a:latin typeface="Arial" panose="020B0604020202020204" pitchFamily="34" charset="0"/>
              </a:rPr>
              <a:t>.</a:t>
            </a:r>
          </a:p>
          <a:p>
            <a:pPr marL="0" indent="-457200">
              <a:lnSpc>
                <a:spcPct val="110000"/>
              </a:lnSpc>
              <a:buNone/>
            </a:pPr>
            <a:r>
              <a:rPr lang="fr-FR" altLang="es-MX" sz="1400" dirty="0" err="1" smtClean="0">
                <a:solidFill>
                  <a:schemeClr val="tx1"/>
                </a:solidFill>
                <a:latin typeface="Arial" panose="020B0604020202020204" pitchFamily="34" charset="0"/>
              </a:rPr>
              <a:t>Noyd</a:t>
            </a:r>
            <a:r>
              <a:rPr lang="fr-FR" altLang="es-MX" sz="1400" dirty="0">
                <a:solidFill>
                  <a:schemeClr val="tx1"/>
                </a:solidFill>
                <a:latin typeface="Arial" panose="020B0604020202020204" pitchFamily="34" charset="0"/>
              </a:rPr>
              <a:t>,</a:t>
            </a:r>
            <a:r>
              <a:rPr lang="fr-FR" altLang="es-MX" sz="1400" dirty="0" smtClean="0">
                <a:solidFill>
                  <a:schemeClr val="tx1"/>
                </a:solidFill>
                <a:latin typeface="Arial" panose="020B0604020202020204" pitchFamily="34" charset="0"/>
              </a:rPr>
              <a:t> </a:t>
            </a:r>
            <a:r>
              <a:rPr lang="fr-FR" altLang="es-MX" sz="1400" dirty="0">
                <a:solidFill>
                  <a:schemeClr val="tx1"/>
                </a:solidFill>
                <a:latin typeface="Arial" panose="020B0604020202020204" pitchFamily="34" charset="0"/>
              </a:rPr>
              <a:t>R.K. </a:t>
            </a:r>
            <a:r>
              <a:rPr lang="fr-FR" altLang="es-MX" sz="1400" dirty="0" smtClean="0">
                <a:solidFill>
                  <a:schemeClr val="tx1"/>
                </a:solidFill>
                <a:latin typeface="Arial" panose="020B0604020202020204" pitchFamily="34" charset="0"/>
              </a:rPr>
              <a:t> 2000. </a:t>
            </a:r>
            <a:r>
              <a:rPr lang="fr-FR" altLang="es-MX" sz="1400" dirty="0" err="1" smtClean="0">
                <a:solidFill>
                  <a:schemeClr val="tx1"/>
                </a:solidFill>
                <a:latin typeface="Arial" panose="020B0604020202020204" pitchFamily="34" charset="0"/>
              </a:rPr>
              <a:t>Mycology</a:t>
            </a:r>
            <a:r>
              <a:rPr lang="fr-FR" altLang="es-MX" sz="1400" dirty="0" smtClean="0">
                <a:solidFill>
                  <a:schemeClr val="tx1"/>
                </a:solidFill>
                <a:latin typeface="Arial" panose="020B0604020202020204" pitchFamily="34" charset="0"/>
              </a:rPr>
              <a:t> </a:t>
            </a:r>
            <a:r>
              <a:rPr lang="fr-FR" altLang="es-MX" sz="1400" dirty="0">
                <a:solidFill>
                  <a:schemeClr val="tx1"/>
                </a:solidFill>
                <a:latin typeface="Arial" panose="020B0604020202020204" pitchFamily="34" charset="0"/>
              </a:rPr>
              <a:t>Reference </a:t>
            </a:r>
            <a:r>
              <a:rPr lang="fr-FR" altLang="es-MX" sz="1400" dirty="0" err="1" smtClean="0">
                <a:solidFill>
                  <a:schemeClr val="tx1"/>
                </a:solidFill>
                <a:latin typeface="Arial" panose="020B0604020202020204" pitchFamily="34" charset="0"/>
              </a:rPr>
              <a:t>Cards</a:t>
            </a:r>
            <a:r>
              <a:rPr lang="fr-FR" altLang="es-MX" sz="1400" dirty="0" smtClean="0">
                <a:solidFill>
                  <a:schemeClr val="tx1"/>
                </a:solidFill>
                <a:latin typeface="Arial" panose="020B0604020202020204" pitchFamily="34" charset="0"/>
              </a:rPr>
              <a:t>. </a:t>
            </a:r>
            <a:r>
              <a:rPr lang="fr-FR" altLang="es-MX" sz="1400" dirty="0" err="1" smtClean="0">
                <a:solidFill>
                  <a:schemeClr val="tx1"/>
                </a:solidFill>
                <a:latin typeface="Arial" panose="020B0604020202020204" pitchFamily="34" charset="0"/>
              </a:rPr>
              <a:t>Australasian</a:t>
            </a:r>
            <a:r>
              <a:rPr lang="fr-FR" altLang="es-MX" sz="1400" dirty="0" smtClean="0">
                <a:solidFill>
                  <a:schemeClr val="tx1"/>
                </a:solidFill>
                <a:latin typeface="Arial" panose="020B0604020202020204" pitchFamily="34" charset="0"/>
              </a:rPr>
              <a:t> </a:t>
            </a:r>
            <a:r>
              <a:rPr lang="fr-FR" altLang="es-MX" sz="1400" dirty="0">
                <a:solidFill>
                  <a:schemeClr val="tx1"/>
                </a:solidFill>
                <a:latin typeface="Arial" panose="020B0604020202020204" pitchFamily="34" charset="0"/>
              </a:rPr>
              <a:t>Plant </a:t>
            </a:r>
            <a:r>
              <a:rPr lang="fr-FR" altLang="es-MX" sz="1400" dirty="0" err="1" smtClean="0">
                <a:solidFill>
                  <a:schemeClr val="tx1"/>
                </a:solidFill>
                <a:latin typeface="Arial" panose="020B0604020202020204" pitchFamily="34" charset="0"/>
              </a:rPr>
              <a:t>Patholog</a:t>
            </a:r>
            <a:r>
              <a:rPr lang="fr-FR" altLang="es-MX" sz="1400" dirty="0" smtClean="0">
                <a:solidFill>
                  <a:schemeClr val="tx1"/>
                </a:solidFill>
                <a:latin typeface="Arial" panose="020B0604020202020204" pitchFamily="34" charset="0"/>
              </a:rPr>
              <a:t>. DOI</a:t>
            </a:r>
            <a:r>
              <a:rPr lang="fr-FR" altLang="es-MX" sz="1400" dirty="0">
                <a:solidFill>
                  <a:schemeClr val="tx1"/>
                </a:solidFill>
                <a:latin typeface="Arial" panose="020B0604020202020204" pitchFamily="34" charset="0"/>
              </a:rPr>
              <a:t>: 10.1071/AP00008_BR</a:t>
            </a:r>
          </a:p>
          <a:p>
            <a:pPr marL="0" indent="-457200">
              <a:lnSpc>
                <a:spcPct val="110000"/>
              </a:lnSpc>
              <a:buNone/>
            </a:pPr>
            <a:r>
              <a:rPr lang="fr-FR" altLang="es-MX" sz="1400" dirty="0" err="1">
                <a:solidFill>
                  <a:schemeClr val="tx1"/>
                </a:solidFill>
                <a:latin typeface="Arial" panose="020B0604020202020204" pitchFamily="34" charset="0"/>
              </a:rPr>
              <a:t>Sánchez</a:t>
            </a:r>
            <a:r>
              <a:rPr lang="fr-FR" altLang="es-MX" sz="1400" dirty="0">
                <a:solidFill>
                  <a:schemeClr val="tx1"/>
                </a:solidFill>
                <a:latin typeface="Arial" panose="020B0604020202020204" pitchFamily="34" charset="0"/>
              </a:rPr>
              <a:t>, E. y D. </a:t>
            </a:r>
            <a:r>
              <a:rPr lang="fr-FR" altLang="es-MX" sz="1400" dirty="0" err="1">
                <a:solidFill>
                  <a:schemeClr val="tx1"/>
                </a:solidFill>
                <a:latin typeface="Arial" panose="020B0604020202020204" pitchFamily="34" charset="0"/>
              </a:rPr>
              <a:t>Royse</a:t>
            </a:r>
            <a:r>
              <a:rPr lang="fr-FR" altLang="es-MX" sz="1400" dirty="0">
                <a:solidFill>
                  <a:schemeClr val="tx1"/>
                </a:solidFill>
                <a:latin typeface="Arial" panose="020B0604020202020204" pitchFamily="34" charset="0"/>
              </a:rPr>
              <a:t>, 2001. </a:t>
            </a:r>
            <a:r>
              <a:rPr lang="es-ES" altLang="es-MX" sz="1400" dirty="0">
                <a:solidFill>
                  <a:schemeClr val="tx1"/>
                </a:solidFill>
                <a:latin typeface="Arial" panose="020B0604020202020204" pitchFamily="34" charset="0"/>
              </a:rPr>
              <a:t>La Biología y el cultivo de </a:t>
            </a:r>
            <a:r>
              <a:rPr lang="es-ES" altLang="es-MX" sz="1400" i="1" dirty="0" err="1">
                <a:solidFill>
                  <a:schemeClr val="tx1"/>
                </a:solidFill>
                <a:latin typeface="Arial" panose="020B0604020202020204" pitchFamily="34" charset="0"/>
              </a:rPr>
              <a:t>Pleurotus</a:t>
            </a:r>
            <a:r>
              <a:rPr lang="es-ES" altLang="es-MX" sz="1400" i="1" dirty="0">
                <a:solidFill>
                  <a:schemeClr val="tx1"/>
                </a:solidFill>
                <a:latin typeface="Arial" panose="020B0604020202020204" pitchFamily="34" charset="0"/>
              </a:rPr>
              <a:t> </a:t>
            </a:r>
            <a:r>
              <a:rPr lang="es-ES" altLang="es-MX" sz="1400" i="1" dirty="0" err="1">
                <a:solidFill>
                  <a:schemeClr val="tx1"/>
                </a:solidFill>
                <a:latin typeface="Arial" panose="020B0604020202020204" pitchFamily="34" charset="0"/>
              </a:rPr>
              <a:t>spp</a:t>
            </a:r>
            <a:r>
              <a:rPr lang="es-ES" altLang="es-MX" sz="1400" i="1" dirty="0">
                <a:solidFill>
                  <a:schemeClr val="tx1"/>
                </a:solidFill>
                <a:latin typeface="Arial" panose="020B0604020202020204" pitchFamily="34" charset="0"/>
              </a:rPr>
              <a:t>.</a:t>
            </a:r>
            <a:r>
              <a:rPr lang="es-ES" altLang="es-MX" sz="1400" dirty="0">
                <a:solidFill>
                  <a:schemeClr val="tx1"/>
                </a:solidFill>
                <a:latin typeface="Arial" panose="020B0604020202020204" pitchFamily="34" charset="0"/>
              </a:rPr>
              <a:t> Ed. </a:t>
            </a:r>
            <a:r>
              <a:rPr lang="es-ES" altLang="es-MX" sz="1400" dirty="0" err="1">
                <a:solidFill>
                  <a:schemeClr val="tx1"/>
                </a:solidFill>
                <a:latin typeface="Arial" panose="020B0604020202020204" pitchFamily="34" charset="0"/>
              </a:rPr>
              <a:t>Limusa</a:t>
            </a:r>
            <a:r>
              <a:rPr lang="es-ES" altLang="es-MX" sz="1400" dirty="0">
                <a:solidFill>
                  <a:schemeClr val="tx1"/>
                </a:solidFill>
                <a:latin typeface="Arial" panose="020B0604020202020204" pitchFamily="34" charset="0"/>
              </a:rPr>
              <a:t>, México. 294p.</a:t>
            </a:r>
          </a:p>
          <a:p>
            <a:pPr marL="0" indent="-457200">
              <a:lnSpc>
                <a:spcPct val="110000"/>
              </a:lnSpc>
              <a:buNone/>
            </a:pPr>
            <a:r>
              <a:rPr lang="en-US" altLang="es-MX" sz="1400" dirty="0" err="1" smtClean="0">
                <a:solidFill>
                  <a:schemeClr val="tx1"/>
                </a:solidFill>
                <a:latin typeface="Arial" panose="020B0604020202020204" pitchFamily="34" charset="0"/>
              </a:rPr>
              <a:t>Stamets</a:t>
            </a:r>
            <a:r>
              <a:rPr lang="en-US" altLang="es-MX" sz="1400" dirty="0">
                <a:solidFill>
                  <a:schemeClr val="tx1"/>
                </a:solidFill>
                <a:latin typeface="Arial" panose="020B0604020202020204" pitchFamily="34" charset="0"/>
              </a:rPr>
              <a:t>, P. 2000. Growing Gourmet and medicinal mushrooms. </a:t>
            </a:r>
            <a:r>
              <a:rPr lang="es-ES" altLang="es-MX" sz="1400" dirty="0">
                <a:solidFill>
                  <a:schemeClr val="tx1"/>
                </a:solidFill>
                <a:latin typeface="Arial" panose="020B0604020202020204" pitchFamily="34" charset="0"/>
              </a:rPr>
              <a:t>3a ed. Ten </a:t>
            </a:r>
            <a:r>
              <a:rPr lang="es-ES" altLang="es-MX" sz="1400" dirty="0" err="1">
                <a:solidFill>
                  <a:schemeClr val="tx1"/>
                </a:solidFill>
                <a:latin typeface="Arial" panose="020B0604020202020204" pitchFamily="34" charset="0"/>
              </a:rPr>
              <a:t>Speed</a:t>
            </a:r>
            <a:r>
              <a:rPr lang="es-ES" altLang="es-MX" sz="1400" dirty="0">
                <a:solidFill>
                  <a:schemeClr val="tx1"/>
                </a:solidFill>
                <a:latin typeface="Arial" panose="020B0604020202020204" pitchFamily="34" charset="0"/>
              </a:rPr>
              <a:t> </a:t>
            </a:r>
            <a:r>
              <a:rPr lang="es-ES" altLang="es-MX" sz="1400" dirty="0" err="1">
                <a:solidFill>
                  <a:schemeClr val="tx1"/>
                </a:solidFill>
                <a:latin typeface="Arial" panose="020B0604020202020204" pitchFamily="34" charset="0"/>
              </a:rPr>
              <a:t>Press</a:t>
            </a:r>
            <a:r>
              <a:rPr lang="es-ES" altLang="es-MX" sz="1400" dirty="0">
                <a:solidFill>
                  <a:schemeClr val="tx1"/>
                </a:solidFill>
                <a:latin typeface="Arial" panose="020B0604020202020204" pitchFamily="34" charset="0"/>
              </a:rPr>
              <a:t>. Toronto. 574 pp. </a:t>
            </a:r>
          </a:p>
          <a:p>
            <a:pPr marL="0" indent="0" algn="just">
              <a:buNone/>
              <a:defRPr/>
            </a:pPr>
            <a:endParaRPr lang="es-ES" sz="2000" dirty="0">
              <a:solidFill>
                <a:schemeClr val="tx1"/>
              </a:solidFill>
            </a:endParaRPr>
          </a:p>
          <a:p>
            <a:endParaRPr lang="es-MX" sz="2000" dirty="0">
              <a:solidFill>
                <a:schemeClr val="tx1"/>
              </a:solidFill>
              <a:latin typeface="Arial" charset="0"/>
              <a:ea typeface="ＭＳ Ｐゴシック" charset="0"/>
              <a:cs typeface="ＭＳ Ｐゴシック" charset="0"/>
            </a:endParaRPr>
          </a:p>
          <a:p>
            <a:endParaRPr lang="es-MX" sz="1800" dirty="0" smtClean="0">
              <a:solidFill>
                <a:schemeClr val="tx1"/>
              </a:solidFill>
              <a:latin typeface="Calibri" charset="0"/>
            </a:endParaRPr>
          </a:p>
          <a:p>
            <a:pPr marL="0" indent="0" algn="just" fontAlgn="auto">
              <a:spcBef>
                <a:spcPts val="0"/>
              </a:spcBef>
              <a:spcAft>
                <a:spcPts val="0"/>
              </a:spcAft>
              <a:buFont typeface="Arial" charset="0"/>
              <a:buNone/>
              <a:defRPr/>
            </a:pPr>
            <a:endParaRPr lang="es-ES" sz="1800" dirty="0">
              <a:solidFill>
                <a:schemeClr val="tx1"/>
              </a:solidFill>
            </a:endParaRPr>
          </a:p>
        </p:txBody>
      </p:sp>
      <p:sp>
        <p:nvSpPr>
          <p:cNvPr id="8" name="Marcador de número de diapositiva 7"/>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34</a:t>
            </a:fld>
            <a:endParaRPr lang="en-US"/>
          </a:p>
        </p:txBody>
      </p:sp>
    </p:spTree>
    <p:extLst>
      <p:ext uri="{BB962C8B-B14F-4D97-AF65-F5344CB8AC3E}">
        <p14:creationId xmlns:p14="http://schemas.microsoft.com/office/powerpoint/2010/main" val="6024089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Imagen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740525" cy="6851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uadroTexto 1"/>
          <p:cNvSpPr txBox="1"/>
          <p:nvPr/>
        </p:nvSpPr>
        <p:spPr>
          <a:xfrm>
            <a:off x="6732240" y="1412776"/>
            <a:ext cx="2376264" cy="2031325"/>
          </a:xfrm>
          <a:prstGeom prst="rect">
            <a:avLst/>
          </a:prstGeom>
          <a:noFill/>
        </p:spPr>
        <p:txBody>
          <a:bodyPr wrap="square" rtlCol="0">
            <a:spAutoFit/>
          </a:bodyPr>
          <a:lstStyle/>
          <a:p>
            <a:r>
              <a:rPr lang="es-ES" dirty="0" smtClean="0"/>
              <a:t>Los hongos cultivables forman parte de los llamados </a:t>
            </a:r>
            <a:r>
              <a:rPr lang="es-ES" dirty="0" err="1" smtClean="0"/>
              <a:t>macromicetos</a:t>
            </a:r>
            <a:r>
              <a:rPr lang="es-ES" dirty="0" smtClean="0"/>
              <a:t>, que incluyen a los Basidiomicetes y a los Ascomicetes</a:t>
            </a:r>
            <a:endParaRPr lang="es-ES" sz="1400" dirty="0"/>
          </a:p>
        </p:txBody>
      </p:sp>
      <p:sp>
        <p:nvSpPr>
          <p:cNvPr id="3" name="Rectángulo 2"/>
          <p:cNvSpPr/>
          <p:nvPr/>
        </p:nvSpPr>
        <p:spPr>
          <a:xfrm>
            <a:off x="-13155" y="6605429"/>
            <a:ext cx="7465475" cy="215444"/>
          </a:xfrm>
          <a:prstGeom prst="rect">
            <a:avLst/>
          </a:prstGeom>
        </p:spPr>
        <p:txBody>
          <a:bodyPr wrap="square">
            <a:spAutoFit/>
          </a:bodyPr>
          <a:lstStyle/>
          <a:p>
            <a:r>
              <a:rPr lang="es-MX" sz="800" dirty="0"/>
              <a:t>https://encrypted-tbn2.gstatic.com/images?q=tbn:ANd9GcTGjZmvkZDKjFgENrc8mOv9zd6mdB5G04lDqiF7QWyzZi_7ce_71w</a:t>
            </a:r>
          </a:p>
        </p:txBody>
      </p:sp>
      <p:sp>
        <p:nvSpPr>
          <p:cNvPr id="4" name="Rectángulo 3"/>
          <p:cNvSpPr/>
          <p:nvPr/>
        </p:nvSpPr>
        <p:spPr>
          <a:xfrm>
            <a:off x="6723211" y="5884648"/>
            <a:ext cx="2286000" cy="461665"/>
          </a:xfrm>
          <a:prstGeom prst="rect">
            <a:avLst/>
          </a:prstGeom>
        </p:spPr>
        <p:txBody>
          <a:bodyPr wrap="square">
            <a:spAutoFit/>
          </a:bodyPr>
          <a:lstStyle/>
          <a:p>
            <a:r>
              <a:rPr lang="fr-FR" sz="1200" dirty="0"/>
              <a:t>(Chang, 1978, Guzmán, </a:t>
            </a:r>
            <a:r>
              <a:rPr lang="fr-FR" sz="1200" i="1" dirty="0"/>
              <a:t>et al., </a:t>
            </a:r>
            <a:r>
              <a:rPr lang="fr-FR" sz="1200" dirty="0"/>
              <a:t>1993; </a:t>
            </a:r>
            <a:r>
              <a:rPr lang="fr-FR" sz="1200" dirty="0" err="1"/>
              <a:t>Sánchez</a:t>
            </a:r>
            <a:r>
              <a:rPr lang="fr-FR" sz="1200" dirty="0"/>
              <a:t> </a:t>
            </a:r>
            <a:r>
              <a:rPr lang="fr-FR" sz="1200" dirty="0" smtClean="0"/>
              <a:t>y </a:t>
            </a:r>
            <a:r>
              <a:rPr lang="fr-FR" sz="1200" dirty="0" err="1"/>
              <a:t>Royse</a:t>
            </a:r>
            <a:r>
              <a:rPr lang="fr-FR" sz="1200" dirty="0"/>
              <a:t>, 2001</a:t>
            </a:r>
            <a:r>
              <a:rPr lang="fr-FR" sz="1200" dirty="0" smtClean="0"/>
              <a:t>)</a:t>
            </a:r>
            <a:endParaRPr lang="fr-FR" sz="1200" dirty="0"/>
          </a:p>
        </p:txBody>
      </p:sp>
      <p:sp>
        <p:nvSpPr>
          <p:cNvPr id="6" name="Marcador de número de diapositiva 5"/>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4</a:t>
            </a:fld>
            <a:endParaRPr lang="en-US"/>
          </a:p>
        </p:txBody>
      </p:sp>
    </p:spTree>
    <p:extLst>
      <p:ext uri="{BB962C8B-B14F-4D97-AF65-F5344CB8AC3E}">
        <p14:creationId xmlns:p14="http://schemas.microsoft.com/office/powerpoint/2010/main" val="104290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2"/>
          <p:cNvSpPr>
            <a:spLocks noGrp="1" noChangeArrowheads="1"/>
          </p:cNvSpPr>
          <p:nvPr>
            <p:ph type="title"/>
          </p:nvPr>
        </p:nvSpPr>
        <p:spPr/>
        <p:txBody>
          <a:bodyPr/>
          <a:lstStyle/>
          <a:p>
            <a:endParaRPr lang="es-ES">
              <a:solidFill>
                <a:srgbClr val="88A44D"/>
              </a:solidFill>
              <a:latin typeface="Georgia" charset="0"/>
            </a:endParaRPr>
          </a:p>
        </p:txBody>
      </p:sp>
      <p:sp>
        <p:nvSpPr>
          <p:cNvPr id="1026" name="Rectangle 3"/>
          <p:cNvSpPr>
            <a:spLocks noGrp="1" noChangeArrowheads="1"/>
          </p:cNvSpPr>
          <p:nvPr>
            <p:ph sz="quarter" idx="13"/>
          </p:nvPr>
        </p:nvSpPr>
        <p:spPr/>
        <p:txBody>
          <a:bodyPr/>
          <a:lstStyle/>
          <a:p>
            <a:endParaRPr lang="es-ES">
              <a:latin typeface="Georgia" charset="0"/>
            </a:endParaRPr>
          </a:p>
        </p:txBody>
      </p:sp>
      <p:pic>
        <p:nvPicPr>
          <p:cNvPr id="1027"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t="6621"/>
          <a:stretch>
            <a:fillRect/>
          </a:stretch>
        </p:blipFill>
        <p:spPr bwMode="auto">
          <a:xfrm>
            <a:off x="-36513" y="44450"/>
            <a:ext cx="9144001" cy="692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ángulo 3"/>
          <p:cNvSpPr/>
          <p:nvPr/>
        </p:nvSpPr>
        <p:spPr>
          <a:xfrm>
            <a:off x="6372200" y="0"/>
            <a:ext cx="2699792" cy="7029400"/>
          </a:xfrm>
          <a:prstGeom prst="rect">
            <a:avLst/>
          </a:prstGeom>
          <a:solidFill>
            <a:schemeClr val="tx2">
              <a:lumMod val="20000"/>
              <a:lumOff val="80000"/>
              <a:alpha val="28000"/>
            </a:schemeClr>
          </a:solidFill>
          <a:ln w="7620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CuadroTexto 1"/>
          <p:cNvSpPr txBox="1"/>
          <p:nvPr/>
        </p:nvSpPr>
        <p:spPr>
          <a:xfrm>
            <a:off x="6372200" y="6681193"/>
            <a:ext cx="1619275" cy="307777"/>
          </a:xfrm>
          <a:prstGeom prst="rect">
            <a:avLst/>
          </a:prstGeom>
          <a:noFill/>
        </p:spPr>
        <p:txBody>
          <a:bodyPr wrap="square" rtlCol="0">
            <a:spAutoFit/>
          </a:bodyPr>
          <a:lstStyle/>
          <a:p>
            <a:pPr algn="ctr"/>
            <a:r>
              <a:rPr lang="es-MX" sz="1400" dirty="0" smtClean="0"/>
              <a:t>(</a:t>
            </a:r>
            <a:r>
              <a:rPr lang="es-MX" sz="1400" dirty="0" err="1" smtClean="0"/>
              <a:t>Noyd</a:t>
            </a:r>
            <a:r>
              <a:rPr lang="es-MX" sz="1400" dirty="0" smtClean="0"/>
              <a:t>, 2000)</a:t>
            </a:r>
            <a:endParaRPr lang="es-MX" sz="1400" dirty="0"/>
          </a:p>
        </p:txBody>
      </p:sp>
      <p:sp>
        <p:nvSpPr>
          <p:cNvPr id="5" name="Marcador de número de diapositiva 4"/>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5</a:t>
            </a:fld>
            <a:endParaRPr lang="en-US"/>
          </a:p>
        </p:txBody>
      </p:sp>
    </p:spTree>
    <p:extLst>
      <p:ext uri="{BB962C8B-B14F-4D97-AF65-F5344CB8AC3E}">
        <p14:creationId xmlns:p14="http://schemas.microsoft.com/office/powerpoint/2010/main" val="3242062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179512" y="188640"/>
            <a:ext cx="8229600" cy="1143000"/>
          </a:xfrm>
        </p:spPr>
        <p:txBody>
          <a:bodyPr rtlCol="0">
            <a:normAutofit/>
          </a:bodyPr>
          <a:lstStyle/>
          <a:p>
            <a:pPr marL="0" indent="0" algn="ctr" fontAlgn="auto">
              <a:spcAft>
                <a:spcPts val="0"/>
              </a:spcAft>
              <a:buNone/>
              <a:defRPr/>
            </a:pPr>
            <a:r>
              <a:rPr lang="es-ES" sz="4800" b="1" dirty="0" smtClean="0">
                <a:solidFill>
                  <a:schemeClr val="tx1"/>
                </a:solidFill>
                <a:latin typeface="Calibri" charset="0"/>
                <a:cs typeface="Calibri" charset="0"/>
              </a:rPr>
              <a:t>REINO FUNGI </a:t>
            </a:r>
            <a:endParaRPr lang="es-ES" sz="4800" b="1" dirty="0">
              <a:solidFill>
                <a:schemeClr val="tx1"/>
              </a:solidFill>
              <a:latin typeface="Calibri" charset="0"/>
              <a:cs typeface="Calibri" charset="0"/>
            </a:endParaRPr>
          </a:p>
        </p:txBody>
      </p:sp>
      <p:sp>
        <p:nvSpPr>
          <p:cNvPr id="2050" name="Rectangle 3"/>
          <p:cNvSpPr>
            <a:spLocks noGrp="1" noChangeArrowheads="1"/>
          </p:cNvSpPr>
          <p:nvPr>
            <p:ph sz="quarter" idx="13"/>
          </p:nvPr>
        </p:nvSpPr>
        <p:spPr>
          <a:xfrm>
            <a:off x="500063" y="1428750"/>
            <a:ext cx="8229600" cy="4525963"/>
          </a:xfrm>
        </p:spPr>
        <p:txBody>
          <a:bodyPr>
            <a:normAutofit fontScale="85000" lnSpcReduction="20000"/>
          </a:bodyPr>
          <a:lstStyle/>
          <a:p>
            <a:pPr>
              <a:lnSpc>
                <a:spcPct val="110000"/>
              </a:lnSpc>
            </a:pPr>
            <a:r>
              <a:rPr lang="es-ES" sz="2800" dirty="0">
                <a:solidFill>
                  <a:srgbClr val="2E2224"/>
                </a:solidFill>
                <a:latin typeface="Tahoma" charset="0"/>
              </a:rPr>
              <a:t>Son los hongos verdaderos, con paredes celulares de quitina y </a:t>
            </a:r>
            <a:r>
              <a:rPr lang="es-ES" sz="2800" dirty="0" err="1">
                <a:solidFill>
                  <a:srgbClr val="2E2224"/>
                </a:solidFill>
                <a:latin typeface="Tahoma" charset="0"/>
              </a:rPr>
              <a:t>glucanos</a:t>
            </a:r>
            <a:r>
              <a:rPr lang="es-ES" sz="2800" dirty="0">
                <a:solidFill>
                  <a:srgbClr val="2E2224"/>
                </a:solidFill>
                <a:latin typeface="Tahoma" charset="0"/>
              </a:rPr>
              <a:t>.</a:t>
            </a:r>
          </a:p>
          <a:p>
            <a:pPr>
              <a:lnSpc>
                <a:spcPct val="110000"/>
              </a:lnSpc>
            </a:pPr>
            <a:endParaRPr lang="es-ES" sz="2800" dirty="0">
              <a:solidFill>
                <a:srgbClr val="2E2224"/>
              </a:solidFill>
              <a:latin typeface="Tahoma" charset="0"/>
            </a:endParaRPr>
          </a:p>
          <a:p>
            <a:pPr>
              <a:lnSpc>
                <a:spcPct val="110000"/>
              </a:lnSpc>
            </a:pPr>
            <a:r>
              <a:rPr lang="es-ES" sz="2800" dirty="0">
                <a:solidFill>
                  <a:srgbClr val="2E2224"/>
                </a:solidFill>
                <a:latin typeface="Tahoma" charset="0"/>
              </a:rPr>
              <a:t>Están más emparentados con los animales que con las plantas. </a:t>
            </a:r>
          </a:p>
          <a:p>
            <a:pPr>
              <a:lnSpc>
                <a:spcPct val="110000"/>
              </a:lnSpc>
            </a:pPr>
            <a:endParaRPr lang="es-ES" sz="2800" dirty="0">
              <a:solidFill>
                <a:srgbClr val="2E2224"/>
              </a:solidFill>
              <a:latin typeface="Tahoma" charset="0"/>
            </a:endParaRPr>
          </a:p>
          <a:p>
            <a:pPr>
              <a:lnSpc>
                <a:spcPct val="110000"/>
              </a:lnSpc>
            </a:pPr>
            <a:r>
              <a:rPr lang="es-ES" sz="2800" dirty="0">
                <a:solidFill>
                  <a:srgbClr val="2E2224"/>
                </a:solidFill>
                <a:latin typeface="Tahoma" charset="0"/>
              </a:rPr>
              <a:t>Incluye a: </a:t>
            </a:r>
            <a:r>
              <a:rPr lang="es-ES" sz="2800" b="1" dirty="0" err="1">
                <a:solidFill>
                  <a:srgbClr val="2E2224"/>
                </a:solidFill>
                <a:latin typeface="Tahoma" charset="0"/>
              </a:rPr>
              <a:t>Chytridiomycota</a:t>
            </a:r>
            <a:r>
              <a:rPr lang="es-ES" sz="2800" b="1" dirty="0">
                <a:solidFill>
                  <a:srgbClr val="2E2224"/>
                </a:solidFill>
                <a:latin typeface="Tahoma" charset="0"/>
              </a:rPr>
              <a:t>, </a:t>
            </a:r>
            <a:r>
              <a:rPr lang="es-ES" sz="2800" b="1" dirty="0" err="1">
                <a:solidFill>
                  <a:srgbClr val="2E2224"/>
                </a:solidFill>
                <a:latin typeface="Tahoma" charset="0"/>
              </a:rPr>
              <a:t>Zigomycota</a:t>
            </a:r>
            <a:r>
              <a:rPr lang="es-ES" sz="2800" dirty="0">
                <a:solidFill>
                  <a:srgbClr val="2E2224"/>
                </a:solidFill>
                <a:latin typeface="Tahoma" charset="0"/>
              </a:rPr>
              <a:t>, </a:t>
            </a:r>
            <a:r>
              <a:rPr lang="es-ES" sz="2800" b="1" dirty="0" err="1">
                <a:solidFill>
                  <a:srgbClr val="2E2224"/>
                </a:solidFill>
                <a:latin typeface="Tahoma" charset="0"/>
              </a:rPr>
              <a:t>Ascomycota</a:t>
            </a:r>
            <a:r>
              <a:rPr lang="es-ES" sz="2800" dirty="0">
                <a:solidFill>
                  <a:srgbClr val="2E2224"/>
                </a:solidFill>
                <a:latin typeface="Tahoma" charset="0"/>
              </a:rPr>
              <a:t> y </a:t>
            </a:r>
            <a:r>
              <a:rPr lang="es-ES" sz="2800" b="1" dirty="0" err="1">
                <a:solidFill>
                  <a:srgbClr val="2E2224"/>
                </a:solidFill>
                <a:latin typeface="Tahoma" charset="0"/>
              </a:rPr>
              <a:t>Basidiomycota</a:t>
            </a:r>
            <a:r>
              <a:rPr lang="es-ES" sz="2800" dirty="0">
                <a:solidFill>
                  <a:srgbClr val="2E2224"/>
                </a:solidFill>
                <a:latin typeface="Tahoma" charset="0"/>
              </a:rPr>
              <a:t>. </a:t>
            </a:r>
          </a:p>
          <a:p>
            <a:pPr>
              <a:lnSpc>
                <a:spcPct val="110000"/>
              </a:lnSpc>
            </a:pPr>
            <a:endParaRPr lang="es-ES" sz="2800" dirty="0">
              <a:solidFill>
                <a:srgbClr val="2E2224"/>
              </a:solidFill>
              <a:latin typeface="Tahoma" charset="0"/>
            </a:endParaRPr>
          </a:p>
          <a:p>
            <a:pPr>
              <a:lnSpc>
                <a:spcPct val="110000"/>
              </a:lnSpc>
            </a:pPr>
            <a:r>
              <a:rPr lang="es-ES" sz="2800" dirty="0">
                <a:solidFill>
                  <a:srgbClr val="2E2224"/>
                </a:solidFill>
                <a:latin typeface="Tahoma" charset="0"/>
              </a:rPr>
              <a:t>Los hongos </a:t>
            </a:r>
            <a:r>
              <a:rPr lang="es-ES" sz="2800" b="1" dirty="0">
                <a:solidFill>
                  <a:srgbClr val="2E2224"/>
                </a:solidFill>
                <a:latin typeface="Tahoma" charset="0"/>
              </a:rPr>
              <a:t>imperfectos</a:t>
            </a:r>
            <a:r>
              <a:rPr lang="es-ES" sz="2800" dirty="0">
                <a:solidFill>
                  <a:srgbClr val="2E2224"/>
                </a:solidFill>
                <a:latin typeface="Tahoma" charset="0"/>
              </a:rPr>
              <a:t> o </a:t>
            </a:r>
            <a:r>
              <a:rPr lang="es-ES" sz="2800" b="1" dirty="0" err="1">
                <a:solidFill>
                  <a:srgbClr val="2E2224"/>
                </a:solidFill>
                <a:latin typeface="Tahoma" charset="0"/>
              </a:rPr>
              <a:t>mitospóricos</a:t>
            </a:r>
            <a:r>
              <a:rPr lang="es-ES" sz="2800" dirty="0">
                <a:solidFill>
                  <a:srgbClr val="2E2224"/>
                </a:solidFill>
                <a:latin typeface="Tahoma" charset="0"/>
              </a:rPr>
              <a:t> (asexuales) ya no constituyen un grupo aparte, sino que forman parte de los grupos ya existentes. </a:t>
            </a:r>
          </a:p>
          <a:p>
            <a:pPr>
              <a:lnSpc>
                <a:spcPct val="110000"/>
              </a:lnSpc>
            </a:pPr>
            <a:endParaRPr lang="es-ES" sz="2800" dirty="0">
              <a:solidFill>
                <a:srgbClr val="2E2224"/>
              </a:solidFill>
              <a:latin typeface="Tahoma" charset="0"/>
            </a:endParaRPr>
          </a:p>
        </p:txBody>
      </p:sp>
      <p:cxnSp>
        <p:nvCxnSpPr>
          <p:cNvPr id="4" name="Conector recto 3"/>
          <p:cNvCxnSpPr/>
          <p:nvPr/>
        </p:nvCxnSpPr>
        <p:spPr>
          <a:xfrm flipV="1">
            <a:off x="0" y="1331640"/>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CuadroTexto 1"/>
          <p:cNvSpPr txBox="1"/>
          <p:nvPr/>
        </p:nvSpPr>
        <p:spPr>
          <a:xfrm>
            <a:off x="5724128" y="6288414"/>
            <a:ext cx="3221559" cy="253916"/>
          </a:xfrm>
          <a:prstGeom prst="rect">
            <a:avLst/>
          </a:prstGeom>
          <a:noFill/>
        </p:spPr>
        <p:txBody>
          <a:bodyPr wrap="square" rtlCol="0">
            <a:spAutoFit/>
          </a:bodyPr>
          <a:lstStyle/>
          <a:p>
            <a:r>
              <a:rPr lang="es-MX" sz="1050" dirty="0" smtClean="0"/>
              <a:t>(</a:t>
            </a:r>
            <a:r>
              <a:rPr lang="es-MX" sz="1050" dirty="0" err="1"/>
              <a:t>Hawksworth</a:t>
            </a:r>
            <a:r>
              <a:rPr lang="es-MX" sz="1050" dirty="0"/>
              <a:t> </a:t>
            </a:r>
            <a:r>
              <a:rPr lang="es-MX" sz="1050" i="1" dirty="0"/>
              <a:t>et </a:t>
            </a:r>
            <a:r>
              <a:rPr lang="es-MX" sz="1050" i="1" dirty="0" smtClean="0"/>
              <a:t>al</a:t>
            </a:r>
            <a:r>
              <a:rPr lang="es-MX" sz="1050" dirty="0" smtClean="0"/>
              <a:t>., 1995, </a:t>
            </a:r>
            <a:r>
              <a:rPr lang="es-MX" sz="1050" dirty="0" err="1" smtClean="0"/>
              <a:t>Hibbet</a:t>
            </a:r>
            <a:r>
              <a:rPr lang="es-MX" sz="1050" dirty="0" smtClean="0"/>
              <a:t>, </a:t>
            </a:r>
            <a:r>
              <a:rPr lang="es-MX" sz="1050" i="1" dirty="0" smtClean="0"/>
              <a:t>et al</a:t>
            </a:r>
            <a:r>
              <a:rPr lang="es-MX" sz="1050" dirty="0" smtClean="0"/>
              <a:t>., 2007)</a:t>
            </a:r>
            <a:endParaRPr lang="es-MX" sz="1050" dirty="0"/>
          </a:p>
        </p:txBody>
      </p:sp>
      <p:sp>
        <p:nvSpPr>
          <p:cNvPr id="5" name="Marcador de número de diapositiva 4"/>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6</a:t>
            </a:fld>
            <a:endParaRPr lang="en-US"/>
          </a:p>
        </p:txBody>
      </p:sp>
    </p:spTree>
    <p:extLst>
      <p:ext uri="{BB962C8B-B14F-4D97-AF65-F5344CB8AC3E}">
        <p14:creationId xmlns:p14="http://schemas.microsoft.com/office/powerpoint/2010/main" val="1540413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sz="quarter" idx="13"/>
          </p:nvPr>
        </p:nvSpPr>
        <p:spPr>
          <a:xfrm>
            <a:off x="272157" y="1814091"/>
            <a:ext cx="6084888" cy="4525962"/>
          </a:xfrm>
        </p:spPr>
        <p:txBody>
          <a:bodyPr>
            <a:normAutofit fontScale="92500" lnSpcReduction="20000"/>
          </a:bodyPr>
          <a:lstStyle/>
          <a:p>
            <a:pPr>
              <a:buFontTx/>
              <a:buNone/>
            </a:pPr>
            <a:r>
              <a:rPr lang="es-ES" sz="2800" i="1" dirty="0" err="1">
                <a:solidFill>
                  <a:srgbClr val="990000"/>
                </a:solidFill>
                <a:latin typeface="Tahoma" charset="0"/>
              </a:rPr>
              <a:t>Chytridiomycota</a:t>
            </a:r>
            <a:r>
              <a:rPr lang="es-ES" sz="2800" dirty="0">
                <a:solidFill>
                  <a:srgbClr val="990000"/>
                </a:solidFill>
                <a:latin typeface="Tahoma" charset="0"/>
              </a:rPr>
              <a:t>: unicelular o </a:t>
            </a:r>
            <a:r>
              <a:rPr lang="es-ES" sz="2800" dirty="0" err="1">
                <a:solidFill>
                  <a:srgbClr val="990000"/>
                </a:solidFill>
                <a:latin typeface="Tahoma" charset="0"/>
              </a:rPr>
              <a:t>micelial</a:t>
            </a:r>
            <a:r>
              <a:rPr lang="es-ES" sz="2800" dirty="0">
                <a:solidFill>
                  <a:srgbClr val="990000"/>
                </a:solidFill>
                <a:latin typeface="Tahoma" charset="0"/>
              </a:rPr>
              <a:t>, </a:t>
            </a:r>
            <a:r>
              <a:rPr lang="es-ES" sz="2800" dirty="0" err="1">
                <a:solidFill>
                  <a:srgbClr val="990000"/>
                </a:solidFill>
                <a:latin typeface="Tahoma" charset="0"/>
              </a:rPr>
              <a:t>holo</a:t>
            </a:r>
            <a:r>
              <a:rPr lang="es-ES" sz="2800" dirty="0">
                <a:solidFill>
                  <a:srgbClr val="990000"/>
                </a:solidFill>
                <a:latin typeface="Tahoma" charset="0"/>
              </a:rPr>
              <a:t> o </a:t>
            </a:r>
            <a:r>
              <a:rPr lang="es-ES" sz="2800" dirty="0" err="1">
                <a:solidFill>
                  <a:srgbClr val="990000"/>
                </a:solidFill>
                <a:latin typeface="Tahoma" charset="0"/>
              </a:rPr>
              <a:t>eucárpico</a:t>
            </a:r>
            <a:r>
              <a:rPr lang="es-ES" sz="2800" dirty="0">
                <a:solidFill>
                  <a:srgbClr val="990000"/>
                </a:solidFill>
                <a:latin typeface="Tahoma" charset="0"/>
              </a:rPr>
              <a:t>, zoosporas con un flagelo posterior</a:t>
            </a:r>
          </a:p>
          <a:p>
            <a:pPr>
              <a:buFontTx/>
              <a:buNone/>
            </a:pPr>
            <a:r>
              <a:rPr lang="es-ES" sz="2800" dirty="0">
                <a:solidFill>
                  <a:srgbClr val="990000"/>
                </a:solidFill>
                <a:latin typeface="Tahoma" charset="0"/>
              </a:rPr>
              <a:t>	o rara vez varios</a:t>
            </a:r>
          </a:p>
          <a:p>
            <a:pPr>
              <a:buFontTx/>
              <a:buNone/>
            </a:pPr>
            <a:r>
              <a:rPr lang="es-ES" sz="2800" i="1" dirty="0" err="1">
                <a:solidFill>
                  <a:srgbClr val="333300"/>
                </a:solidFill>
                <a:latin typeface="Tahoma" charset="0"/>
              </a:rPr>
              <a:t>Zygomycota</a:t>
            </a:r>
            <a:r>
              <a:rPr lang="es-ES" sz="2800" dirty="0">
                <a:solidFill>
                  <a:srgbClr val="333300"/>
                </a:solidFill>
                <a:latin typeface="Tahoma" charset="0"/>
              </a:rPr>
              <a:t>: micelio en general cenocítico, </a:t>
            </a:r>
            <a:r>
              <a:rPr lang="es-ES" sz="2800" dirty="0" err="1">
                <a:solidFill>
                  <a:srgbClr val="333300"/>
                </a:solidFill>
                <a:latin typeface="Tahoma" charset="0"/>
              </a:rPr>
              <a:t>zigosporas</a:t>
            </a:r>
            <a:r>
              <a:rPr lang="es-ES" sz="2800" dirty="0">
                <a:solidFill>
                  <a:srgbClr val="333300"/>
                </a:solidFill>
                <a:latin typeface="Tahoma" charset="0"/>
              </a:rPr>
              <a:t> por conjugación </a:t>
            </a:r>
            <a:r>
              <a:rPr lang="es-ES" sz="2800" dirty="0" err="1">
                <a:solidFill>
                  <a:srgbClr val="333300"/>
                </a:solidFill>
                <a:latin typeface="Tahoma" charset="0"/>
              </a:rPr>
              <a:t>hifal</a:t>
            </a:r>
            <a:r>
              <a:rPr lang="es-ES" sz="2800" dirty="0">
                <a:solidFill>
                  <a:srgbClr val="333300"/>
                </a:solidFill>
                <a:latin typeface="Tahoma" charset="0"/>
              </a:rPr>
              <a:t>.</a:t>
            </a:r>
          </a:p>
          <a:p>
            <a:pPr>
              <a:buFontTx/>
              <a:buNone/>
            </a:pPr>
            <a:r>
              <a:rPr lang="es-ES" sz="2800" i="1" dirty="0" err="1">
                <a:solidFill>
                  <a:srgbClr val="009900"/>
                </a:solidFill>
                <a:latin typeface="Tahoma" charset="0"/>
              </a:rPr>
              <a:t>Ascomycota</a:t>
            </a:r>
            <a:r>
              <a:rPr lang="es-ES" sz="2800" dirty="0">
                <a:solidFill>
                  <a:srgbClr val="009900"/>
                </a:solidFill>
                <a:latin typeface="Tahoma" charset="0"/>
              </a:rPr>
              <a:t>: </a:t>
            </a:r>
            <a:r>
              <a:rPr lang="es-ES" sz="2800" dirty="0" err="1">
                <a:solidFill>
                  <a:srgbClr val="009900"/>
                </a:solidFill>
                <a:latin typeface="Tahoma" charset="0"/>
              </a:rPr>
              <a:t>meiosporas</a:t>
            </a:r>
            <a:r>
              <a:rPr lang="es-ES" sz="2800" dirty="0">
                <a:solidFill>
                  <a:srgbClr val="009900"/>
                </a:solidFill>
                <a:latin typeface="Tahoma" charset="0"/>
              </a:rPr>
              <a:t> dentro de ascas, </a:t>
            </a:r>
            <a:r>
              <a:rPr lang="es-ES" sz="2800" dirty="0" err="1">
                <a:solidFill>
                  <a:srgbClr val="009900"/>
                </a:solidFill>
                <a:latin typeface="Tahoma" charset="0"/>
              </a:rPr>
              <a:t>anamorfos</a:t>
            </a:r>
            <a:r>
              <a:rPr lang="es-ES" sz="2800" dirty="0">
                <a:solidFill>
                  <a:srgbClr val="009900"/>
                </a:solidFill>
                <a:latin typeface="Tahoma" charset="0"/>
              </a:rPr>
              <a:t> </a:t>
            </a:r>
            <a:r>
              <a:rPr lang="es-ES" sz="2800" dirty="0" err="1">
                <a:solidFill>
                  <a:srgbClr val="009900"/>
                </a:solidFill>
                <a:latin typeface="Tahoma" charset="0"/>
              </a:rPr>
              <a:t>conidiales</a:t>
            </a:r>
            <a:r>
              <a:rPr lang="es-ES" sz="2800" dirty="0">
                <a:solidFill>
                  <a:srgbClr val="009900"/>
                </a:solidFill>
                <a:latin typeface="Tahoma" charset="0"/>
              </a:rPr>
              <a:t> o levaduras</a:t>
            </a:r>
          </a:p>
          <a:p>
            <a:pPr>
              <a:buFontTx/>
              <a:buNone/>
            </a:pPr>
            <a:r>
              <a:rPr lang="es-ES" sz="2800" i="1" dirty="0" err="1">
                <a:solidFill>
                  <a:srgbClr val="333300"/>
                </a:solidFill>
                <a:latin typeface="Tahoma" charset="0"/>
              </a:rPr>
              <a:t>Basidiomycota</a:t>
            </a:r>
            <a:r>
              <a:rPr lang="es-ES" sz="2800" dirty="0">
                <a:solidFill>
                  <a:srgbClr val="333300"/>
                </a:solidFill>
                <a:latin typeface="Tahoma" charset="0"/>
              </a:rPr>
              <a:t>: </a:t>
            </a:r>
            <a:r>
              <a:rPr lang="es-ES" sz="2800" dirty="0" err="1">
                <a:solidFill>
                  <a:srgbClr val="333300"/>
                </a:solidFill>
                <a:latin typeface="Tahoma" charset="0"/>
              </a:rPr>
              <a:t>meiosporas</a:t>
            </a:r>
            <a:r>
              <a:rPr lang="es-ES" sz="2800" dirty="0">
                <a:solidFill>
                  <a:srgbClr val="333300"/>
                </a:solidFill>
                <a:latin typeface="Tahoma" charset="0"/>
              </a:rPr>
              <a:t> sobre basidios o estructura equivalente, micelio con septos </a:t>
            </a:r>
            <a:r>
              <a:rPr lang="es-ES" sz="2800" dirty="0" err="1">
                <a:solidFill>
                  <a:srgbClr val="333300"/>
                </a:solidFill>
                <a:latin typeface="Tahoma" charset="0"/>
              </a:rPr>
              <a:t>doliporo</a:t>
            </a:r>
            <a:endParaRPr lang="es-ES" sz="2800" dirty="0">
              <a:solidFill>
                <a:srgbClr val="333300"/>
              </a:solidFill>
              <a:latin typeface="Tahoma" charset="0"/>
            </a:endParaRPr>
          </a:p>
        </p:txBody>
      </p:sp>
      <p:sp>
        <p:nvSpPr>
          <p:cNvPr id="3075" name="Text Box 9"/>
          <p:cNvSpPr txBox="1">
            <a:spLocks noChangeArrowheads="1"/>
          </p:cNvSpPr>
          <p:nvPr/>
        </p:nvSpPr>
        <p:spPr bwMode="auto">
          <a:xfrm>
            <a:off x="6910388" y="4077072"/>
            <a:ext cx="2233612" cy="1150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pPr>
            <a:endParaRPr lang="es-ES" sz="1800" i="1" dirty="0">
              <a:latin typeface="Georgia" charset="0"/>
            </a:endParaRPr>
          </a:p>
          <a:p>
            <a:pPr eaLnBrk="1" hangingPunct="1">
              <a:lnSpc>
                <a:spcPct val="80000"/>
              </a:lnSpc>
              <a:spcBef>
                <a:spcPct val="20000"/>
              </a:spcBef>
            </a:pPr>
            <a:r>
              <a:rPr lang="es-ES" sz="2800" dirty="0" err="1">
                <a:latin typeface="Tahoma" charset="0"/>
              </a:rPr>
              <a:t>Anamórficos</a:t>
            </a:r>
            <a:r>
              <a:rPr lang="es-ES" sz="1800" dirty="0">
                <a:latin typeface="Georgia" charset="0"/>
              </a:rPr>
              <a:t>:</a:t>
            </a:r>
          </a:p>
          <a:p>
            <a:pPr eaLnBrk="1" hangingPunct="1">
              <a:spcBef>
                <a:spcPct val="50000"/>
              </a:spcBef>
            </a:pPr>
            <a:endParaRPr lang="es-ES" sz="1800" dirty="0">
              <a:latin typeface="Georgia" charset="0"/>
            </a:endParaRPr>
          </a:p>
        </p:txBody>
      </p:sp>
      <p:sp>
        <p:nvSpPr>
          <p:cNvPr id="3076" name="AutoShape 10"/>
          <p:cNvSpPr>
            <a:spLocks/>
          </p:cNvSpPr>
          <p:nvPr/>
        </p:nvSpPr>
        <p:spPr bwMode="auto">
          <a:xfrm>
            <a:off x="5651500" y="3356992"/>
            <a:ext cx="1295400" cy="2736850"/>
          </a:xfrm>
          <a:prstGeom prst="rightBrace">
            <a:avLst>
              <a:gd name="adj1" fmla="val 17606"/>
              <a:gd name="adj2" fmla="val 50000"/>
            </a:avLst>
          </a:prstGeom>
          <a:noFill/>
          <a:ln w="57150">
            <a:solidFill>
              <a:srgbClr val="00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a:endParaRPr lang="es-ES">
              <a:solidFill>
                <a:srgbClr val="009900"/>
              </a:solidFill>
              <a:latin typeface="Georgia" charset="0"/>
            </a:endParaRPr>
          </a:p>
        </p:txBody>
      </p:sp>
      <p:cxnSp>
        <p:nvCxnSpPr>
          <p:cNvPr id="6" name="Conector recto 5"/>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angle 4"/>
          <p:cNvSpPr txBox="1">
            <a:spLocks noChangeArrowheads="1"/>
          </p:cNvSpPr>
          <p:nvPr/>
        </p:nvSpPr>
        <p:spPr>
          <a:xfrm>
            <a:off x="179512" y="188640"/>
            <a:ext cx="8229600" cy="1143000"/>
          </a:xfrm>
          <a:prstGeom prst="rect">
            <a:avLst/>
          </a:prstGeom>
        </p:spPr>
        <p:txBody>
          <a:bodyPr vert="horz" lIns="91440" tIns="45720" rIns="91440" bIns="45720" rtlCol="0" anchor="b" anchorCtr="0">
            <a:normAutofit/>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defRPr/>
            </a:pPr>
            <a:r>
              <a:rPr lang="es-ES" sz="4800" b="1" dirty="0" smtClean="0">
                <a:solidFill>
                  <a:schemeClr val="tx1"/>
                </a:solidFill>
                <a:latin typeface="Calibri" charset="0"/>
                <a:cs typeface="Calibri" charset="0"/>
              </a:rPr>
              <a:t>REINO FUNGI </a:t>
            </a:r>
            <a:endParaRPr lang="es-ES" sz="4800" b="1" dirty="0">
              <a:solidFill>
                <a:schemeClr val="tx1"/>
              </a:solidFill>
              <a:latin typeface="Calibri" charset="0"/>
              <a:cs typeface="Calibri" charset="0"/>
            </a:endParaRPr>
          </a:p>
        </p:txBody>
      </p:sp>
      <p:sp>
        <p:nvSpPr>
          <p:cNvPr id="7" name="CuadroTexto 6"/>
          <p:cNvSpPr txBox="1"/>
          <p:nvPr/>
        </p:nvSpPr>
        <p:spPr>
          <a:xfrm>
            <a:off x="5724128" y="6288414"/>
            <a:ext cx="3221559" cy="253916"/>
          </a:xfrm>
          <a:prstGeom prst="rect">
            <a:avLst/>
          </a:prstGeom>
          <a:noFill/>
        </p:spPr>
        <p:txBody>
          <a:bodyPr wrap="square" rtlCol="0">
            <a:spAutoFit/>
          </a:bodyPr>
          <a:lstStyle/>
          <a:p>
            <a:r>
              <a:rPr lang="es-MX" sz="1050" dirty="0" smtClean="0"/>
              <a:t>(</a:t>
            </a:r>
            <a:r>
              <a:rPr lang="es-MX" sz="1050" dirty="0" err="1"/>
              <a:t>Hawksworth</a:t>
            </a:r>
            <a:r>
              <a:rPr lang="es-MX" sz="1050" dirty="0"/>
              <a:t> </a:t>
            </a:r>
            <a:r>
              <a:rPr lang="es-MX" sz="1050" i="1" dirty="0"/>
              <a:t>et </a:t>
            </a:r>
            <a:r>
              <a:rPr lang="es-MX" sz="1050" i="1" dirty="0" smtClean="0"/>
              <a:t>al</a:t>
            </a:r>
            <a:r>
              <a:rPr lang="es-MX" sz="1050" dirty="0" smtClean="0"/>
              <a:t>., 1995, </a:t>
            </a:r>
            <a:r>
              <a:rPr lang="es-MX" sz="1050" dirty="0" err="1" smtClean="0"/>
              <a:t>Hibbet</a:t>
            </a:r>
            <a:r>
              <a:rPr lang="es-MX" sz="1050" dirty="0" smtClean="0"/>
              <a:t>, </a:t>
            </a:r>
            <a:r>
              <a:rPr lang="es-MX" sz="1050" i="1" dirty="0" smtClean="0"/>
              <a:t>et al</a:t>
            </a:r>
            <a:r>
              <a:rPr lang="es-MX" sz="1050" dirty="0" smtClean="0"/>
              <a:t>., 2007)</a:t>
            </a:r>
            <a:endParaRPr lang="es-MX" sz="1050" dirty="0"/>
          </a:p>
        </p:txBody>
      </p:sp>
      <p:sp>
        <p:nvSpPr>
          <p:cNvPr id="3" name="Marcador de número de diapositiva 2"/>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7</a:t>
            </a:fld>
            <a:endParaRPr lang="en-US"/>
          </a:p>
        </p:txBody>
      </p:sp>
    </p:spTree>
    <p:extLst>
      <p:ext uri="{BB962C8B-B14F-4D97-AF65-F5344CB8AC3E}">
        <p14:creationId xmlns:p14="http://schemas.microsoft.com/office/powerpoint/2010/main" val="4286401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a:xfrm>
            <a:off x="7143750" y="214313"/>
            <a:ext cx="1584325" cy="6121400"/>
          </a:xfrm>
        </p:spPr>
        <p:txBody>
          <a:bodyPr/>
          <a:lstStyle/>
          <a:p>
            <a:pPr marL="0" indent="0">
              <a:buNone/>
            </a:pPr>
            <a:r>
              <a:rPr lang="en-US" sz="4000" b="1" dirty="0">
                <a:solidFill>
                  <a:srgbClr val="2E2224"/>
                </a:solidFill>
                <a:latin typeface="Tahoma" charset="0"/>
              </a:rPr>
              <a:t>R. </a:t>
            </a:r>
            <a:br>
              <a:rPr lang="en-US" sz="4000" b="1" dirty="0">
                <a:solidFill>
                  <a:srgbClr val="2E2224"/>
                </a:solidFill>
                <a:latin typeface="Tahoma" charset="0"/>
              </a:rPr>
            </a:br>
            <a:r>
              <a:rPr lang="en-US" sz="4000" b="1" dirty="0">
                <a:solidFill>
                  <a:srgbClr val="2E2224"/>
                </a:solidFill>
                <a:latin typeface="Tahoma" charset="0"/>
              </a:rPr>
              <a:t/>
            </a:r>
            <a:br>
              <a:rPr lang="en-US" sz="4000" b="1" dirty="0">
                <a:solidFill>
                  <a:srgbClr val="2E2224"/>
                </a:solidFill>
                <a:latin typeface="Tahoma" charset="0"/>
              </a:rPr>
            </a:br>
            <a:r>
              <a:rPr lang="en-US" sz="4000" b="1" dirty="0">
                <a:solidFill>
                  <a:srgbClr val="2E2224"/>
                </a:solidFill>
                <a:latin typeface="Tahoma" charset="0"/>
              </a:rPr>
              <a:t>F</a:t>
            </a:r>
            <a:br>
              <a:rPr lang="en-US" sz="4000" b="1" dirty="0">
                <a:solidFill>
                  <a:srgbClr val="2E2224"/>
                </a:solidFill>
                <a:latin typeface="Tahoma" charset="0"/>
              </a:rPr>
            </a:br>
            <a:r>
              <a:rPr lang="en-US" sz="4000" b="1" dirty="0">
                <a:solidFill>
                  <a:srgbClr val="2E2224"/>
                </a:solidFill>
                <a:latin typeface="Tahoma" charset="0"/>
              </a:rPr>
              <a:t>U</a:t>
            </a:r>
            <a:br>
              <a:rPr lang="en-US" sz="4000" b="1" dirty="0">
                <a:solidFill>
                  <a:srgbClr val="2E2224"/>
                </a:solidFill>
                <a:latin typeface="Tahoma" charset="0"/>
              </a:rPr>
            </a:br>
            <a:r>
              <a:rPr lang="en-US" sz="4000" b="1" dirty="0">
                <a:solidFill>
                  <a:srgbClr val="2E2224"/>
                </a:solidFill>
                <a:latin typeface="Tahoma" charset="0"/>
              </a:rPr>
              <a:t>N</a:t>
            </a:r>
            <a:br>
              <a:rPr lang="en-US" sz="4000" b="1" dirty="0">
                <a:solidFill>
                  <a:srgbClr val="2E2224"/>
                </a:solidFill>
                <a:latin typeface="Tahoma" charset="0"/>
              </a:rPr>
            </a:br>
            <a:r>
              <a:rPr lang="en-US" sz="4000" b="1" dirty="0">
                <a:solidFill>
                  <a:srgbClr val="2E2224"/>
                </a:solidFill>
                <a:latin typeface="Tahoma" charset="0"/>
              </a:rPr>
              <a:t>G</a:t>
            </a:r>
            <a:br>
              <a:rPr lang="en-US" sz="4000" b="1" dirty="0">
                <a:solidFill>
                  <a:srgbClr val="2E2224"/>
                </a:solidFill>
                <a:latin typeface="Tahoma" charset="0"/>
              </a:rPr>
            </a:br>
            <a:r>
              <a:rPr lang="en-US" sz="4000" b="1" dirty="0">
                <a:solidFill>
                  <a:srgbClr val="2E2224"/>
                </a:solidFill>
                <a:latin typeface="Tahoma" charset="0"/>
              </a:rPr>
              <a:t>I</a:t>
            </a:r>
          </a:p>
        </p:txBody>
      </p:sp>
      <p:pic>
        <p:nvPicPr>
          <p:cNvPr id="4098" name="Picture 3" descr="31-04-FungiPhylogeny-L"/>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b="3796"/>
          <a:stretch>
            <a:fillRect/>
          </a:stretch>
        </p:blipFill>
        <p:spPr>
          <a:xfrm>
            <a:off x="0" y="0"/>
            <a:ext cx="7092950" cy="6904038"/>
          </a:xfrm>
        </p:spPr>
      </p:pic>
      <p:sp>
        <p:nvSpPr>
          <p:cNvPr id="2" name="Rectángulo 1"/>
          <p:cNvSpPr/>
          <p:nvPr/>
        </p:nvSpPr>
        <p:spPr>
          <a:xfrm>
            <a:off x="3596424" y="6606173"/>
            <a:ext cx="3460610" cy="246221"/>
          </a:xfrm>
          <a:prstGeom prst="rect">
            <a:avLst/>
          </a:prstGeom>
        </p:spPr>
        <p:txBody>
          <a:bodyPr wrap="square">
            <a:spAutoFit/>
          </a:bodyPr>
          <a:lstStyle/>
          <a:p>
            <a:r>
              <a:rPr lang="es-MX" sz="1000" dirty="0"/>
              <a:t>https://sharon-taxonomy2010-p2.wikispaces.com/Fungi</a:t>
            </a:r>
          </a:p>
        </p:txBody>
      </p:sp>
      <p:sp>
        <p:nvSpPr>
          <p:cNvPr id="4" name="Marcador de número de diapositiva 3"/>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8</a:t>
            </a:fld>
            <a:endParaRPr lang="en-US"/>
          </a:p>
        </p:txBody>
      </p:sp>
    </p:spTree>
    <p:extLst>
      <p:ext uri="{BB962C8B-B14F-4D97-AF65-F5344CB8AC3E}">
        <p14:creationId xmlns:p14="http://schemas.microsoft.com/office/powerpoint/2010/main" val="75174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4" descr="31T-01-FungalPhyla-L"/>
          <p:cNvPicPr>
            <a:picLocks noChangeAspect="1" noChangeArrowheads="1"/>
          </p:cNvPicPr>
          <p:nvPr/>
        </p:nvPicPr>
        <p:blipFill rotWithShape="1">
          <a:blip r:embed="rId3">
            <a:extLst>
              <a:ext uri="{28A0092B-C50C-407E-A947-70E740481C1C}">
                <a14:useLocalDpi xmlns:a14="http://schemas.microsoft.com/office/drawing/2010/main" val="0"/>
              </a:ext>
            </a:extLst>
          </a:blip>
          <a:srcRect t="10185" b="4629"/>
          <a:stretch/>
        </p:blipFill>
        <p:spPr bwMode="auto">
          <a:xfrm>
            <a:off x="1331640" y="1556792"/>
            <a:ext cx="6443737" cy="5202491"/>
          </a:xfrm>
          <a:prstGeom prst="rect">
            <a:avLst/>
          </a:prstGeom>
          <a:noFill/>
          <a:ln>
            <a:noFill/>
          </a:ln>
          <a:effectLst>
            <a:softEdge rad="63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Conector recto 3"/>
          <p:cNvCxnSpPr/>
          <p:nvPr/>
        </p:nvCxnSpPr>
        <p:spPr>
          <a:xfrm flipV="1">
            <a:off x="2332" y="1484784"/>
            <a:ext cx="9144000" cy="72008"/>
          </a:xfrm>
          <a:prstGeom prst="line">
            <a:avLst/>
          </a:prstGeom>
          <a:ln>
            <a:solidFill>
              <a:srgbClr val="408000"/>
            </a:solidFill>
          </a:ln>
        </p:spPr>
        <p:style>
          <a:lnRef idx="2">
            <a:schemeClr val="accent1"/>
          </a:lnRef>
          <a:fillRef idx="0">
            <a:schemeClr val="accent1"/>
          </a:fillRef>
          <a:effectRef idx="1">
            <a:schemeClr val="accent1"/>
          </a:effectRef>
          <a:fontRef idx="minor">
            <a:schemeClr val="tx1"/>
          </a:fontRef>
        </p:style>
      </p:cxnSp>
      <p:sp>
        <p:nvSpPr>
          <p:cNvPr id="5" name="Rectangle 4"/>
          <p:cNvSpPr txBox="1">
            <a:spLocks noChangeArrowheads="1"/>
          </p:cNvSpPr>
          <p:nvPr/>
        </p:nvSpPr>
        <p:spPr>
          <a:xfrm>
            <a:off x="179512" y="188640"/>
            <a:ext cx="8229600" cy="1143000"/>
          </a:xfrm>
          <a:prstGeom prst="rect">
            <a:avLst/>
          </a:prstGeom>
        </p:spPr>
        <p:txBody>
          <a:bodyPr vert="horz" lIns="91440" tIns="45720" rIns="91440" bIns="45720" rtlCol="0" anchor="b" anchorCtr="0">
            <a:normAutofit fontScale="85000" lnSpcReduction="2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defRPr/>
            </a:pPr>
            <a:r>
              <a:rPr lang="es-ES" sz="4800" b="1" dirty="0" smtClean="0">
                <a:solidFill>
                  <a:schemeClr val="tx1"/>
                </a:solidFill>
                <a:latin typeface="Calibri" charset="0"/>
                <a:cs typeface="Calibri" charset="0"/>
              </a:rPr>
              <a:t>REINO FUNGI: estructuras reproductivas</a:t>
            </a:r>
            <a:endParaRPr lang="es-ES" sz="4800" b="1" dirty="0">
              <a:solidFill>
                <a:schemeClr val="tx1"/>
              </a:solidFill>
              <a:latin typeface="Calibri" charset="0"/>
              <a:cs typeface="Calibri" charset="0"/>
            </a:endParaRPr>
          </a:p>
        </p:txBody>
      </p:sp>
      <p:sp>
        <p:nvSpPr>
          <p:cNvPr id="2" name="Rectángulo 1"/>
          <p:cNvSpPr/>
          <p:nvPr/>
        </p:nvSpPr>
        <p:spPr>
          <a:xfrm>
            <a:off x="5076056" y="6636172"/>
            <a:ext cx="4572000" cy="246221"/>
          </a:xfrm>
          <a:prstGeom prst="rect">
            <a:avLst/>
          </a:prstGeom>
        </p:spPr>
        <p:txBody>
          <a:bodyPr>
            <a:spAutoFit/>
          </a:bodyPr>
          <a:lstStyle/>
          <a:p>
            <a:r>
              <a:rPr lang="es-MX" sz="1000" dirty="0"/>
              <a:t>https://sharon-taxonomy2010-p2.wikispaces.com/Fungi</a:t>
            </a:r>
          </a:p>
        </p:txBody>
      </p:sp>
      <p:sp>
        <p:nvSpPr>
          <p:cNvPr id="6" name="Marcador de número de diapositiva 5"/>
          <p:cNvSpPr>
            <a:spLocks noGrp="1"/>
          </p:cNvSpPr>
          <p:nvPr>
            <p:ph type="sldNum" sz="quarter" idx="12"/>
          </p:nvPr>
        </p:nvSpPr>
        <p:spPr/>
        <p:txBody>
          <a:bodyPr>
            <a:normAutofit fontScale="92500" lnSpcReduction="20000"/>
          </a:bodyPr>
          <a:lstStyle/>
          <a:p>
            <a:pPr>
              <a:defRPr/>
            </a:pPr>
            <a:fld id="{F0343A7C-E0AF-4547-9C9F-8102B599A5C0}" type="slidenum">
              <a:rPr lang="en-US" smtClean="0"/>
              <a:pPr>
                <a:defRPr/>
              </a:pPr>
              <a:t>9</a:t>
            </a:fld>
            <a:endParaRPr lang="en-US"/>
          </a:p>
        </p:txBody>
      </p:sp>
    </p:spTree>
    <p:extLst>
      <p:ext uri="{BB962C8B-B14F-4D97-AF65-F5344CB8AC3E}">
        <p14:creationId xmlns:p14="http://schemas.microsoft.com/office/powerpoint/2010/main" val="37326577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2226</TotalTime>
  <Words>5456</Words>
  <Application>Microsoft Office PowerPoint</Application>
  <PresentationFormat>Presentación en pantalla (4:3)</PresentationFormat>
  <Paragraphs>437</Paragraphs>
  <Slides>34</Slides>
  <Notes>34</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34</vt:i4>
      </vt:variant>
    </vt:vector>
  </HeadingPairs>
  <TitlesOfParts>
    <vt:vector size="46" baseType="lpstr">
      <vt:lpstr>ＭＳ Ｐゴシック</vt:lpstr>
      <vt:lpstr>ＭＳ Ｐゴシック</vt:lpstr>
      <vt:lpstr>Arial</vt:lpstr>
      <vt:lpstr>Calibri</vt:lpstr>
      <vt:lpstr>Candara</vt:lpstr>
      <vt:lpstr>Georgia</vt:lpstr>
      <vt:lpstr>Symbol</vt:lpstr>
      <vt:lpstr>Tahoma</vt:lpstr>
      <vt:lpstr>Times New Roman</vt:lpstr>
      <vt:lpstr>Tunga</vt:lpstr>
      <vt:lpstr>Wingdings</vt:lpstr>
      <vt:lpstr>Soho</vt:lpstr>
      <vt:lpstr>Presentación de PowerPoint</vt:lpstr>
      <vt:lpstr>GUIÓN</vt:lpstr>
      <vt:lpstr>Presentación de PowerPoint</vt:lpstr>
      <vt:lpstr>Presentación de PowerPoint</vt:lpstr>
      <vt:lpstr>Presentación de PowerPoint</vt:lpstr>
      <vt:lpstr>REINO FUNGI </vt:lpstr>
      <vt:lpstr>Presentación de PowerPoint</vt:lpstr>
      <vt:lpstr>R.   F U N G 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REPRODUCCIÓN PARASEXUAL</vt:lpstr>
      <vt:lpstr>REPRODUCCIÓN PARASEXUAL</vt:lpstr>
      <vt:lpstr>Presentación de PowerPoint</vt:lpstr>
      <vt:lpstr>REFERENCIAS</vt:lpstr>
    </vt:vector>
  </TitlesOfParts>
  <Company>UAEM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Aprovechamiento de hongos comestibles silvestres</dc:title>
  <dc:creator>CRISTINA  BURROLA AGUILAR</dc:creator>
  <cp:lastModifiedBy>Cris</cp:lastModifiedBy>
  <cp:revision>190</cp:revision>
  <dcterms:created xsi:type="dcterms:W3CDTF">2010-10-24T19:37:25Z</dcterms:created>
  <dcterms:modified xsi:type="dcterms:W3CDTF">2015-10-01T17:44:07Z</dcterms:modified>
</cp:coreProperties>
</file>