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3"/>
  </p:notesMasterIdLst>
  <p:sldIdLst>
    <p:sldId id="282" r:id="rId2"/>
    <p:sldId id="283" r:id="rId3"/>
    <p:sldId id="284" r:id="rId4"/>
    <p:sldId id="256" r:id="rId5"/>
    <p:sldId id="259" r:id="rId6"/>
    <p:sldId id="260" r:id="rId7"/>
    <p:sldId id="261" r:id="rId8"/>
    <p:sldId id="262" r:id="rId9"/>
    <p:sldId id="263" r:id="rId10"/>
    <p:sldId id="264" r:id="rId11"/>
    <p:sldId id="265" r:id="rId12"/>
    <p:sldId id="266" r:id="rId13"/>
    <p:sldId id="286" r:id="rId14"/>
    <p:sldId id="267" r:id="rId15"/>
    <p:sldId id="281" r:id="rId16"/>
    <p:sldId id="268" r:id="rId17"/>
    <p:sldId id="270" r:id="rId18"/>
    <p:sldId id="271" r:id="rId19"/>
    <p:sldId id="287" r:id="rId20"/>
    <p:sldId id="272" r:id="rId21"/>
    <p:sldId id="273" r:id="rId22"/>
    <p:sldId id="274" r:id="rId23"/>
    <p:sldId id="257" r:id="rId24"/>
    <p:sldId id="275" r:id="rId25"/>
    <p:sldId id="276" r:id="rId26"/>
    <p:sldId id="277" r:id="rId27"/>
    <p:sldId id="278" r:id="rId28"/>
    <p:sldId id="279" r:id="rId29"/>
    <p:sldId id="280" r:id="rId30"/>
    <p:sldId id="285" r:id="rId31"/>
    <p:sldId id="288"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8A5F"/>
    <a:srgbClr val="677550"/>
    <a:srgbClr val="FF3399"/>
    <a:srgbClr val="CC00CC"/>
    <a:srgbClr val="3399FF"/>
    <a:srgbClr val="1BA8AB"/>
    <a:srgbClr val="FF9999"/>
    <a:srgbClr val="20A683"/>
    <a:srgbClr val="B4EAE7"/>
    <a:srgbClr val="EFB7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90" autoAdjust="0"/>
    <p:restoredTop sz="86306" autoAdjust="0"/>
  </p:normalViewPr>
  <p:slideViewPr>
    <p:cSldViewPr>
      <p:cViewPr varScale="1">
        <p:scale>
          <a:sx n="100" d="100"/>
          <a:sy n="100" d="100"/>
        </p:scale>
        <p:origin x="1884" y="9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56" d="100"/>
          <a:sy n="56" d="100"/>
        </p:scale>
        <p:origin x="-287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851747-28DF-4BD1-AD9E-C998144C263E}"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s-MX"/>
        </a:p>
      </dgm:t>
    </dgm:pt>
    <dgm:pt modelId="{887E9CF8-C9D1-45D6-A37C-BC55AD38E68D}">
      <dgm:prSet phldrT="[Texto]"/>
      <dgm:spPr/>
      <dgm:t>
        <a:bodyPr/>
        <a:lstStyle/>
        <a:p>
          <a:r>
            <a:rPr lang="es-MX" dirty="0" smtClean="0">
              <a:latin typeface="Calibri" panose="020F0502020204030204" pitchFamily="34" charset="0"/>
            </a:rPr>
            <a:t>Semilla </a:t>
          </a:r>
          <a:endParaRPr lang="es-MX" dirty="0">
            <a:latin typeface="Calibri" panose="020F0502020204030204" pitchFamily="34" charset="0"/>
          </a:endParaRPr>
        </a:p>
      </dgm:t>
    </dgm:pt>
    <dgm:pt modelId="{21840A2F-585E-4790-98E2-AA1A3A45E48C}" type="parTrans" cxnId="{667F66AF-19C1-4E37-BE4D-F38DF8E05414}">
      <dgm:prSet/>
      <dgm:spPr/>
      <dgm:t>
        <a:bodyPr/>
        <a:lstStyle/>
        <a:p>
          <a:endParaRPr lang="es-MX">
            <a:latin typeface="Calibri" panose="020F0502020204030204" pitchFamily="34" charset="0"/>
          </a:endParaRPr>
        </a:p>
      </dgm:t>
    </dgm:pt>
    <dgm:pt modelId="{F4904267-8B64-465C-A14F-279CD5D90747}" type="sibTrans" cxnId="{667F66AF-19C1-4E37-BE4D-F38DF8E05414}">
      <dgm:prSet/>
      <dgm:spPr/>
      <dgm:t>
        <a:bodyPr/>
        <a:lstStyle/>
        <a:p>
          <a:endParaRPr lang="es-MX">
            <a:latin typeface="Calibri" panose="020F0502020204030204" pitchFamily="34" charset="0"/>
          </a:endParaRPr>
        </a:p>
      </dgm:t>
    </dgm:pt>
    <dgm:pt modelId="{66A58720-CFFA-4B1E-9B8A-26AA7872CD44}">
      <dgm:prSet phldrT="[Texto]" custT="1"/>
      <dgm:spPr/>
      <dgm:t>
        <a:bodyPr/>
        <a:lstStyle/>
        <a:p>
          <a:pPr algn="ctr"/>
          <a:r>
            <a:rPr lang="es-MX" sz="2400" dirty="0" smtClean="0">
              <a:latin typeface="Calibri" panose="020F0502020204030204" pitchFamily="34" charset="0"/>
            </a:rPr>
            <a:t>Medio nutritivo líquido, granos (de trigo, centeno, mijo, arroz, maíz) o aserrín,</a:t>
          </a:r>
          <a:endParaRPr lang="es-MX" sz="2400" dirty="0">
            <a:latin typeface="Calibri" panose="020F0502020204030204" pitchFamily="34" charset="0"/>
          </a:endParaRPr>
        </a:p>
      </dgm:t>
    </dgm:pt>
    <dgm:pt modelId="{771E941D-A370-4D90-92D7-2A26DB44A110}" type="parTrans" cxnId="{36568A60-6946-46C0-B853-4FD2B5964243}">
      <dgm:prSet/>
      <dgm:spPr/>
      <dgm:t>
        <a:bodyPr/>
        <a:lstStyle/>
        <a:p>
          <a:endParaRPr lang="es-MX">
            <a:latin typeface="Calibri" panose="020F0502020204030204" pitchFamily="34" charset="0"/>
          </a:endParaRPr>
        </a:p>
      </dgm:t>
    </dgm:pt>
    <dgm:pt modelId="{DAD9A3C9-3C58-48AF-84E8-60258FC6CE83}" type="sibTrans" cxnId="{36568A60-6946-46C0-B853-4FD2B5964243}">
      <dgm:prSet/>
      <dgm:spPr/>
      <dgm:t>
        <a:bodyPr/>
        <a:lstStyle/>
        <a:p>
          <a:endParaRPr lang="es-MX">
            <a:latin typeface="Calibri" panose="020F0502020204030204" pitchFamily="34" charset="0"/>
          </a:endParaRPr>
        </a:p>
      </dgm:t>
    </dgm:pt>
    <dgm:pt modelId="{36365017-6BF6-43C6-AD05-6DE269FC40AF}">
      <dgm:prSet phldrT="[Texto]"/>
      <dgm:spPr/>
      <dgm:t>
        <a:bodyPr/>
        <a:lstStyle/>
        <a:p>
          <a:r>
            <a:rPr lang="es-MX" dirty="0" smtClean="0">
              <a:latin typeface="Calibri" panose="020F0502020204030204" pitchFamily="34" charset="0"/>
            </a:rPr>
            <a:t>Sustrato </a:t>
          </a:r>
          <a:endParaRPr lang="es-MX" dirty="0">
            <a:latin typeface="Calibri" panose="020F0502020204030204" pitchFamily="34" charset="0"/>
          </a:endParaRPr>
        </a:p>
      </dgm:t>
    </dgm:pt>
    <dgm:pt modelId="{44BE5EA7-68AD-44F2-B288-F00C13A32F9D}" type="parTrans" cxnId="{27F8C7F1-009D-4B87-927E-77FC4B95E421}">
      <dgm:prSet/>
      <dgm:spPr/>
      <dgm:t>
        <a:bodyPr/>
        <a:lstStyle/>
        <a:p>
          <a:endParaRPr lang="es-MX">
            <a:latin typeface="Calibri" panose="020F0502020204030204" pitchFamily="34" charset="0"/>
          </a:endParaRPr>
        </a:p>
      </dgm:t>
    </dgm:pt>
    <dgm:pt modelId="{A965EA71-D3B7-4C38-AB04-F3F48F9B43A8}" type="sibTrans" cxnId="{27F8C7F1-009D-4B87-927E-77FC4B95E421}">
      <dgm:prSet/>
      <dgm:spPr/>
      <dgm:t>
        <a:bodyPr/>
        <a:lstStyle/>
        <a:p>
          <a:endParaRPr lang="es-MX">
            <a:latin typeface="Calibri" panose="020F0502020204030204" pitchFamily="34" charset="0"/>
          </a:endParaRPr>
        </a:p>
      </dgm:t>
    </dgm:pt>
    <dgm:pt modelId="{3717CE81-0422-4540-8A55-D526179A3418}">
      <dgm:prSet phldrT="[Texto]"/>
      <dgm:spPr/>
      <dgm:t>
        <a:bodyPr/>
        <a:lstStyle/>
        <a:p>
          <a:r>
            <a:rPr lang="es-MX" dirty="0" smtClean="0">
              <a:latin typeface="Calibri" panose="020F0502020204030204" pitchFamily="34" charset="0"/>
            </a:rPr>
            <a:t>Intercambio de aire se usa una mezcla de aserrín de madera dura, fina y gruesa,).</a:t>
          </a:r>
          <a:endParaRPr lang="es-MX" dirty="0">
            <a:latin typeface="Calibri" panose="020F0502020204030204" pitchFamily="34" charset="0"/>
          </a:endParaRPr>
        </a:p>
      </dgm:t>
    </dgm:pt>
    <dgm:pt modelId="{F488EFB9-0588-4F51-A913-A7D15FB167CD}" type="parTrans" cxnId="{6F229DF7-305E-4802-8B8F-5150BD92F649}">
      <dgm:prSet/>
      <dgm:spPr/>
      <dgm:t>
        <a:bodyPr/>
        <a:lstStyle/>
        <a:p>
          <a:endParaRPr lang="es-MX">
            <a:latin typeface="Calibri" panose="020F0502020204030204" pitchFamily="34" charset="0"/>
          </a:endParaRPr>
        </a:p>
      </dgm:t>
    </dgm:pt>
    <dgm:pt modelId="{8DAAE9A6-36B2-4684-97D9-0A2A33D55E5E}" type="sibTrans" cxnId="{6F229DF7-305E-4802-8B8F-5150BD92F649}">
      <dgm:prSet/>
      <dgm:spPr/>
      <dgm:t>
        <a:bodyPr/>
        <a:lstStyle/>
        <a:p>
          <a:endParaRPr lang="es-MX">
            <a:latin typeface="Calibri" panose="020F0502020204030204" pitchFamily="34" charset="0"/>
          </a:endParaRPr>
        </a:p>
      </dgm:t>
    </dgm:pt>
    <dgm:pt modelId="{1CC90D3F-0E0D-47DD-A4A9-F960E99AA8B4}">
      <dgm:prSet phldrT="[Texto]"/>
      <dgm:spPr/>
      <dgm:t>
        <a:bodyPr/>
        <a:lstStyle/>
        <a:p>
          <a:r>
            <a:rPr lang="es-MX" dirty="0" smtClean="0">
              <a:latin typeface="Calibri" panose="020F0502020204030204" pitchFamily="34" charset="0"/>
            </a:rPr>
            <a:t>Formulación del sustrato</a:t>
          </a:r>
          <a:endParaRPr lang="es-MX" dirty="0">
            <a:latin typeface="Calibri" panose="020F0502020204030204" pitchFamily="34" charset="0"/>
          </a:endParaRPr>
        </a:p>
      </dgm:t>
    </dgm:pt>
    <dgm:pt modelId="{97B3A98A-5813-47AB-AFF7-7D71EE74AC0E}" type="parTrans" cxnId="{204D7275-8B52-4C62-B4D7-02987CC76963}">
      <dgm:prSet/>
      <dgm:spPr/>
      <dgm:t>
        <a:bodyPr/>
        <a:lstStyle/>
        <a:p>
          <a:endParaRPr lang="es-MX">
            <a:latin typeface="Calibri" panose="020F0502020204030204" pitchFamily="34" charset="0"/>
          </a:endParaRPr>
        </a:p>
      </dgm:t>
    </dgm:pt>
    <dgm:pt modelId="{BECF1861-2F97-4E6A-9369-C478888BE373}" type="sibTrans" cxnId="{204D7275-8B52-4C62-B4D7-02987CC76963}">
      <dgm:prSet/>
      <dgm:spPr/>
      <dgm:t>
        <a:bodyPr/>
        <a:lstStyle/>
        <a:p>
          <a:endParaRPr lang="es-MX">
            <a:latin typeface="Calibri" panose="020F0502020204030204" pitchFamily="34" charset="0"/>
          </a:endParaRPr>
        </a:p>
      </dgm:t>
    </dgm:pt>
    <dgm:pt modelId="{6E71B099-2D03-4A65-B1AC-418EF6D222C0}">
      <dgm:prSet phldrT="[Texto]"/>
      <dgm:spPr/>
      <dgm:t>
        <a:bodyPr/>
        <a:lstStyle/>
        <a:p>
          <a:r>
            <a:rPr lang="es-MX" dirty="0" smtClean="0">
              <a:latin typeface="Calibri" panose="020F0502020204030204" pitchFamily="34" charset="0"/>
            </a:rPr>
            <a:t>El aserrín de madera dura (roble: mezcla de fino y grueso) o aserrín y virutas, constituye el 75-80%.</a:t>
          </a:r>
          <a:endParaRPr lang="es-MX" dirty="0">
            <a:latin typeface="Calibri" panose="020F0502020204030204" pitchFamily="34" charset="0"/>
          </a:endParaRPr>
        </a:p>
      </dgm:t>
    </dgm:pt>
    <dgm:pt modelId="{4E0D6877-BF63-494C-8FE0-36C9F7CC57A7}" type="parTrans" cxnId="{B035D893-3BC2-4722-9268-5CA277EF9712}">
      <dgm:prSet/>
      <dgm:spPr/>
      <dgm:t>
        <a:bodyPr/>
        <a:lstStyle/>
        <a:p>
          <a:endParaRPr lang="es-MX">
            <a:latin typeface="Calibri" panose="020F0502020204030204" pitchFamily="34" charset="0"/>
          </a:endParaRPr>
        </a:p>
      </dgm:t>
    </dgm:pt>
    <dgm:pt modelId="{B4A53816-8B1F-4A3B-961F-FF9D9497E0CA}" type="sibTrans" cxnId="{B035D893-3BC2-4722-9268-5CA277EF9712}">
      <dgm:prSet/>
      <dgm:spPr/>
      <dgm:t>
        <a:bodyPr/>
        <a:lstStyle/>
        <a:p>
          <a:endParaRPr lang="es-MX">
            <a:latin typeface="Calibri" panose="020F0502020204030204" pitchFamily="34" charset="0"/>
          </a:endParaRPr>
        </a:p>
      </dgm:t>
    </dgm:pt>
    <dgm:pt modelId="{039CE736-C341-4986-AAE7-635D6A8CE170}">
      <dgm:prSet phldrT="[Texto]"/>
      <dgm:spPr/>
      <dgm:t>
        <a:bodyPr/>
        <a:lstStyle/>
        <a:p>
          <a:r>
            <a:rPr lang="es-MX" dirty="0" smtClean="0">
              <a:latin typeface="Calibri" panose="020F0502020204030204" pitchFamily="34" charset="0"/>
            </a:rPr>
            <a:t>Descomponedor primario, no es necesario </a:t>
          </a:r>
          <a:r>
            <a:rPr lang="es-MX" dirty="0" err="1" smtClean="0">
              <a:latin typeface="Calibri" panose="020F0502020204030204" pitchFamily="34" charset="0"/>
            </a:rPr>
            <a:t>compostar</a:t>
          </a:r>
          <a:r>
            <a:rPr lang="es-MX" dirty="0" smtClean="0">
              <a:latin typeface="Calibri" panose="020F0502020204030204" pitchFamily="34" charset="0"/>
            </a:rPr>
            <a:t>.</a:t>
          </a:r>
          <a:endParaRPr lang="es-MX" dirty="0">
            <a:latin typeface="Calibri" panose="020F0502020204030204" pitchFamily="34" charset="0"/>
          </a:endParaRPr>
        </a:p>
      </dgm:t>
    </dgm:pt>
    <dgm:pt modelId="{5291BB69-826C-4F23-8166-0BC331FFB887}" type="parTrans" cxnId="{8FBBE6E2-A31B-43F8-92D7-E6645B0EC06C}">
      <dgm:prSet/>
      <dgm:spPr/>
      <dgm:t>
        <a:bodyPr/>
        <a:lstStyle/>
        <a:p>
          <a:endParaRPr lang="es-MX">
            <a:latin typeface="Calibri" panose="020F0502020204030204" pitchFamily="34" charset="0"/>
          </a:endParaRPr>
        </a:p>
      </dgm:t>
    </dgm:pt>
    <dgm:pt modelId="{3668A7C1-8190-4C37-A5FA-7133C7C59458}" type="sibTrans" cxnId="{8FBBE6E2-A31B-43F8-92D7-E6645B0EC06C}">
      <dgm:prSet/>
      <dgm:spPr/>
      <dgm:t>
        <a:bodyPr/>
        <a:lstStyle/>
        <a:p>
          <a:endParaRPr lang="es-MX">
            <a:latin typeface="Calibri" panose="020F0502020204030204" pitchFamily="34" charset="0"/>
          </a:endParaRPr>
        </a:p>
      </dgm:t>
    </dgm:pt>
    <dgm:pt modelId="{BE737580-FE6E-40A8-AACB-73A20607050F}">
      <dgm:prSet phldrT="[Texto]"/>
      <dgm:spPr/>
      <dgm:t>
        <a:bodyPr/>
        <a:lstStyle/>
        <a:p>
          <a:r>
            <a:rPr lang="es-MX" dirty="0" smtClean="0">
              <a:latin typeface="Calibri" panose="020F0502020204030204" pitchFamily="34" charset="0"/>
            </a:rPr>
            <a:t> Realizar pasteurización o esterilización si el sustrato es enriquecido.</a:t>
          </a:r>
          <a:endParaRPr lang="es-MX" dirty="0">
            <a:latin typeface="Calibri" panose="020F0502020204030204" pitchFamily="34" charset="0"/>
          </a:endParaRPr>
        </a:p>
      </dgm:t>
    </dgm:pt>
    <dgm:pt modelId="{965D0BF0-D0C7-4065-8732-E65A2C7E1E71}" type="parTrans" cxnId="{E09B7DCC-430C-4E2C-BA51-38DCEF9ED4E2}">
      <dgm:prSet/>
      <dgm:spPr/>
      <dgm:t>
        <a:bodyPr/>
        <a:lstStyle/>
        <a:p>
          <a:endParaRPr lang="es-MX">
            <a:latin typeface="Calibri" panose="020F0502020204030204" pitchFamily="34" charset="0"/>
          </a:endParaRPr>
        </a:p>
      </dgm:t>
    </dgm:pt>
    <dgm:pt modelId="{F6F92E11-3596-4AE5-80AF-94EED32AFDF7}" type="sibTrans" cxnId="{E09B7DCC-430C-4E2C-BA51-38DCEF9ED4E2}">
      <dgm:prSet/>
      <dgm:spPr/>
      <dgm:t>
        <a:bodyPr/>
        <a:lstStyle/>
        <a:p>
          <a:endParaRPr lang="es-MX">
            <a:latin typeface="Calibri" panose="020F0502020204030204" pitchFamily="34" charset="0"/>
          </a:endParaRPr>
        </a:p>
      </dgm:t>
    </dgm:pt>
    <dgm:pt modelId="{BA1DF990-900E-4BE5-8CD0-9109DF92285C}">
      <dgm:prSet phldrT="[Texto]"/>
      <dgm:spPr/>
      <dgm:t>
        <a:bodyPr/>
        <a:lstStyle/>
        <a:p>
          <a:r>
            <a:rPr lang="es-MX" dirty="0" smtClean="0">
              <a:latin typeface="Calibri" panose="020F0502020204030204" pitchFamily="34" charset="0"/>
            </a:rPr>
            <a:t>El sustrato se coloca en bolsas, y es empaquetado en un bloque que simula al leño  para formar los “troncos sintéticos”. </a:t>
          </a:r>
          <a:endParaRPr lang="es-MX" dirty="0">
            <a:latin typeface="Calibri" panose="020F0502020204030204" pitchFamily="34" charset="0"/>
          </a:endParaRPr>
        </a:p>
      </dgm:t>
    </dgm:pt>
    <dgm:pt modelId="{AE55E209-E622-4A11-93B1-813E8B6E04D2}" type="parTrans" cxnId="{9FF1C97F-5D1F-4003-98E4-34309FCEB95A}">
      <dgm:prSet/>
      <dgm:spPr/>
      <dgm:t>
        <a:bodyPr/>
        <a:lstStyle/>
        <a:p>
          <a:endParaRPr lang="es-MX">
            <a:latin typeface="Calibri" panose="020F0502020204030204" pitchFamily="34" charset="0"/>
          </a:endParaRPr>
        </a:p>
      </dgm:t>
    </dgm:pt>
    <dgm:pt modelId="{F317822F-3DCA-4349-A898-CB06534B66DA}" type="sibTrans" cxnId="{9FF1C97F-5D1F-4003-98E4-34309FCEB95A}">
      <dgm:prSet/>
      <dgm:spPr/>
      <dgm:t>
        <a:bodyPr/>
        <a:lstStyle/>
        <a:p>
          <a:endParaRPr lang="es-MX">
            <a:latin typeface="Calibri" panose="020F0502020204030204" pitchFamily="34" charset="0"/>
          </a:endParaRPr>
        </a:p>
      </dgm:t>
    </dgm:pt>
    <dgm:pt modelId="{14290E2F-AF28-433D-BE78-3BEB1CB7878A}">
      <dgm:prSet phldrT="[Texto]"/>
      <dgm:spPr/>
      <dgm:t>
        <a:bodyPr/>
        <a:lstStyle/>
        <a:p>
          <a:r>
            <a:rPr lang="es-MX" dirty="0" smtClean="0">
              <a:latin typeface="Calibri" panose="020F0502020204030204" pitchFamily="34" charset="0"/>
            </a:rPr>
            <a:t>Las bolsas tienen parches con </a:t>
          </a:r>
          <a:r>
            <a:rPr lang="es-MX" dirty="0" err="1" smtClean="0">
              <a:latin typeface="Calibri" panose="020F0502020204030204" pitchFamily="34" charset="0"/>
            </a:rPr>
            <a:t>microfiltros</a:t>
          </a:r>
          <a:r>
            <a:rPr lang="es-MX" dirty="0" smtClean="0">
              <a:latin typeface="Calibri" panose="020F0502020204030204" pitchFamily="34" charset="0"/>
            </a:rPr>
            <a:t> para soportar el metabolismo respiratorio.</a:t>
          </a:r>
          <a:endParaRPr lang="es-MX" dirty="0">
            <a:latin typeface="Calibri" panose="020F0502020204030204" pitchFamily="34" charset="0"/>
          </a:endParaRPr>
        </a:p>
      </dgm:t>
    </dgm:pt>
    <dgm:pt modelId="{D66ABAC4-9CEC-4259-A0A6-713DAA43A940}" type="parTrans" cxnId="{D781D264-C985-4708-898B-D7A4E6AD9094}">
      <dgm:prSet/>
      <dgm:spPr/>
      <dgm:t>
        <a:bodyPr/>
        <a:lstStyle/>
        <a:p>
          <a:endParaRPr lang="es-MX">
            <a:latin typeface="Calibri" panose="020F0502020204030204" pitchFamily="34" charset="0"/>
          </a:endParaRPr>
        </a:p>
      </dgm:t>
    </dgm:pt>
    <dgm:pt modelId="{E1BCB8E8-0719-475F-BCF6-CBF165B7B846}" type="sibTrans" cxnId="{D781D264-C985-4708-898B-D7A4E6AD9094}">
      <dgm:prSet/>
      <dgm:spPr/>
      <dgm:t>
        <a:bodyPr/>
        <a:lstStyle/>
        <a:p>
          <a:endParaRPr lang="es-MX">
            <a:latin typeface="Calibri" panose="020F0502020204030204" pitchFamily="34" charset="0"/>
          </a:endParaRPr>
        </a:p>
      </dgm:t>
    </dgm:pt>
    <dgm:pt modelId="{276120E5-2F6E-43C7-967D-BB7A73A75113}">
      <dgm:prSet phldrT="[Texto]"/>
      <dgm:spPr/>
      <dgm:t>
        <a:bodyPr/>
        <a:lstStyle/>
        <a:p>
          <a:r>
            <a:rPr lang="es-MX" dirty="0" smtClean="0">
              <a:latin typeface="Calibri" panose="020F0502020204030204" pitchFamily="34" charset="0"/>
            </a:rPr>
            <a:t> Se puede incorporar cáscaras de semilla de algodón (25%) y una proporción de substrato gastado (20%). </a:t>
          </a:r>
          <a:endParaRPr lang="es-MX" dirty="0">
            <a:latin typeface="Calibri" panose="020F0502020204030204" pitchFamily="34" charset="0"/>
          </a:endParaRPr>
        </a:p>
      </dgm:t>
    </dgm:pt>
    <dgm:pt modelId="{CD357C8A-6929-430B-9CE7-0ABC240DC60E}" type="parTrans" cxnId="{D7C75570-6615-446E-95D8-617979CF8776}">
      <dgm:prSet/>
      <dgm:spPr/>
      <dgm:t>
        <a:bodyPr/>
        <a:lstStyle/>
        <a:p>
          <a:endParaRPr lang="es-MX">
            <a:latin typeface="Calibri" panose="020F0502020204030204" pitchFamily="34" charset="0"/>
          </a:endParaRPr>
        </a:p>
      </dgm:t>
    </dgm:pt>
    <dgm:pt modelId="{FB654D2C-3F65-461B-873F-138E2D64F8A9}" type="sibTrans" cxnId="{D7C75570-6615-446E-95D8-617979CF8776}">
      <dgm:prSet/>
      <dgm:spPr/>
      <dgm:t>
        <a:bodyPr/>
        <a:lstStyle/>
        <a:p>
          <a:endParaRPr lang="es-MX">
            <a:latin typeface="Calibri" panose="020F0502020204030204" pitchFamily="34" charset="0"/>
          </a:endParaRPr>
        </a:p>
      </dgm:t>
    </dgm:pt>
    <dgm:pt modelId="{00E29F62-2C1E-48B0-B608-B7700E2B1EB5}">
      <dgm:prSet phldrT="[Texto]"/>
      <dgm:spPr/>
      <dgm:t>
        <a:bodyPr/>
        <a:lstStyle/>
        <a:p>
          <a:r>
            <a:rPr lang="es-MX" dirty="0" smtClean="0">
              <a:latin typeface="Calibri" panose="020F0502020204030204" pitchFamily="34" charset="0"/>
            </a:rPr>
            <a:t>Se suplementa con salvado del trigo (grueso), sacarosa (azúcar común), cal y a veces humus. </a:t>
          </a:r>
          <a:endParaRPr lang="es-MX" dirty="0">
            <a:latin typeface="Calibri" panose="020F0502020204030204" pitchFamily="34" charset="0"/>
          </a:endParaRPr>
        </a:p>
      </dgm:t>
    </dgm:pt>
    <dgm:pt modelId="{37D876E9-97F3-422A-A251-F9290E5B8000}" type="parTrans" cxnId="{45D1EBB1-C990-438E-ADAB-DA90800E4A75}">
      <dgm:prSet/>
      <dgm:spPr/>
      <dgm:t>
        <a:bodyPr/>
        <a:lstStyle/>
        <a:p>
          <a:endParaRPr lang="es-MX">
            <a:latin typeface="Calibri" panose="020F0502020204030204" pitchFamily="34" charset="0"/>
          </a:endParaRPr>
        </a:p>
      </dgm:t>
    </dgm:pt>
    <dgm:pt modelId="{2390D486-B973-439A-AA94-634330CE8B8A}" type="sibTrans" cxnId="{45D1EBB1-C990-438E-ADAB-DA90800E4A75}">
      <dgm:prSet/>
      <dgm:spPr/>
      <dgm:t>
        <a:bodyPr/>
        <a:lstStyle/>
        <a:p>
          <a:endParaRPr lang="es-MX">
            <a:latin typeface="Calibri" panose="020F0502020204030204" pitchFamily="34" charset="0"/>
          </a:endParaRPr>
        </a:p>
      </dgm:t>
    </dgm:pt>
    <dgm:pt modelId="{CB86D11F-1809-433A-9352-85B44D6A1BFE}" type="pres">
      <dgm:prSet presAssocID="{37851747-28DF-4BD1-AD9E-C998144C263E}" presName="Name0" presStyleCnt="0">
        <dgm:presLayoutVars>
          <dgm:dir/>
          <dgm:animLvl val="lvl"/>
          <dgm:resizeHandles val="exact"/>
        </dgm:presLayoutVars>
      </dgm:prSet>
      <dgm:spPr/>
      <dgm:t>
        <a:bodyPr/>
        <a:lstStyle/>
        <a:p>
          <a:endParaRPr lang="es-MX"/>
        </a:p>
      </dgm:t>
    </dgm:pt>
    <dgm:pt modelId="{3142ABB5-D36E-4A2F-A194-4F59366055C5}" type="pres">
      <dgm:prSet presAssocID="{887E9CF8-C9D1-45D6-A37C-BC55AD38E68D}" presName="composite" presStyleCnt="0"/>
      <dgm:spPr/>
      <dgm:t>
        <a:bodyPr/>
        <a:lstStyle/>
        <a:p>
          <a:endParaRPr lang="es-MX"/>
        </a:p>
      </dgm:t>
    </dgm:pt>
    <dgm:pt modelId="{0740329A-4564-4A07-8B2A-02B9FCA6AD0F}" type="pres">
      <dgm:prSet presAssocID="{887E9CF8-C9D1-45D6-A37C-BC55AD38E68D}" presName="parTx" presStyleLbl="alignNode1" presStyleIdx="0" presStyleCnt="3">
        <dgm:presLayoutVars>
          <dgm:chMax val="0"/>
          <dgm:chPref val="0"/>
          <dgm:bulletEnabled val="1"/>
        </dgm:presLayoutVars>
      </dgm:prSet>
      <dgm:spPr/>
      <dgm:t>
        <a:bodyPr/>
        <a:lstStyle/>
        <a:p>
          <a:endParaRPr lang="es-MX"/>
        </a:p>
      </dgm:t>
    </dgm:pt>
    <dgm:pt modelId="{5BFED1AE-B00A-40B1-9792-20A86FD65A02}" type="pres">
      <dgm:prSet presAssocID="{887E9CF8-C9D1-45D6-A37C-BC55AD38E68D}" presName="desTx" presStyleLbl="alignAccFollowNode1" presStyleIdx="0" presStyleCnt="3">
        <dgm:presLayoutVars>
          <dgm:bulletEnabled val="1"/>
        </dgm:presLayoutVars>
      </dgm:prSet>
      <dgm:spPr/>
      <dgm:t>
        <a:bodyPr/>
        <a:lstStyle/>
        <a:p>
          <a:endParaRPr lang="es-MX"/>
        </a:p>
      </dgm:t>
    </dgm:pt>
    <dgm:pt modelId="{4EE4E0AA-DA61-4416-B069-9FF0FBE973CA}" type="pres">
      <dgm:prSet presAssocID="{F4904267-8B64-465C-A14F-279CD5D90747}" presName="space" presStyleCnt="0"/>
      <dgm:spPr/>
      <dgm:t>
        <a:bodyPr/>
        <a:lstStyle/>
        <a:p>
          <a:endParaRPr lang="es-MX"/>
        </a:p>
      </dgm:t>
    </dgm:pt>
    <dgm:pt modelId="{B9779C1F-EB2E-4687-B5C0-A8E8AA0451C0}" type="pres">
      <dgm:prSet presAssocID="{36365017-6BF6-43C6-AD05-6DE269FC40AF}" presName="composite" presStyleCnt="0"/>
      <dgm:spPr/>
      <dgm:t>
        <a:bodyPr/>
        <a:lstStyle/>
        <a:p>
          <a:endParaRPr lang="es-MX"/>
        </a:p>
      </dgm:t>
    </dgm:pt>
    <dgm:pt modelId="{DD056D98-1B6F-4707-8819-0893DB24AE3E}" type="pres">
      <dgm:prSet presAssocID="{36365017-6BF6-43C6-AD05-6DE269FC40AF}" presName="parTx" presStyleLbl="alignNode1" presStyleIdx="1" presStyleCnt="3">
        <dgm:presLayoutVars>
          <dgm:chMax val="0"/>
          <dgm:chPref val="0"/>
          <dgm:bulletEnabled val="1"/>
        </dgm:presLayoutVars>
      </dgm:prSet>
      <dgm:spPr/>
      <dgm:t>
        <a:bodyPr/>
        <a:lstStyle/>
        <a:p>
          <a:endParaRPr lang="es-MX"/>
        </a:p>
      </dgm:t>
    </dgm:pt>
    <dgm:pt modelId="{C3AF5783-E0B9-4582-8EE4-87B19CF9069F}" type="pres">
      <dgm:prSet presAssocID="{36365017-6BF6-43C6-AD05-6DE269FC40AF}" presName="desTx" presStyleLbl="alignAccFollowNode1" presStyleIdx="1" presStyleCnt="3">
        <dgm:presLayoutVars>
          <dgm:bulletEnabled val="1"/>
        </dgm:presLayoutVars>
      </dgm:prSet>
      <dgm:spPr/>
      <dgm:t>
        <a:bodyPr/>
        <a:lstStyle/>
        <a:p>
          <a:endParaRPr lang="es-MX"/>
        </a:p>
      </dgm:t>
    </dgm:pt>
    <dgm:pt modelId="{38E88659-00A0-489B-B6BE-4EAEE3510AD0}" type="pres">
      <dgm:prSet presAssocID="{A965EA71-D3B7-4C38-AB04-F3F48F9B43A8}" presName="space" presStyleCnt="0"/>
      <dgm:spPr/>
      <dgm:t>
        <a:bodyPr/>
        <a:lstStyle/>
        <a:p>
          <a:endParaRPr lang="es-MX"/>
        </a:p>
      </dgm:t>
    </dgm:pt>
    <dgm:pt modelId="{9859876A-E5BB-4CBC-9E49-D7DFCA349C38}" type="pres">
      <dgm:prSet presAssocID="{1CC90D3F-0E0D-47DD-A4A9-F960E99AA8B4}" presName="composite" presStyleCnt="0"/>
      <dgm:spPr/>
      <dgm:t>
        <a:bodyPr/>
        <a:lstStyle/>
        <a:p>
          <a:endParaRPr lang="es-MX"/>
        </a:p>
      </dgm:t>
    </dgm:pt>
    <dgm:pt modelId="{6CAF1044-857A-4FA5-B1BF-0D665270184B}" type="pres">
      <dgm:prSet presAssocID="{1CC90D3F-0E0D-47DD-A4A9-F960E99AA8B4}" presName="parTx" presStyleLbl="alignNode1" presStyleIdx="2" presStyleCnt="3">
        <dgm:presLayoutVars>
          <dgm:chMax val="0"/>
          <dgm:chPref val="0"/>
          <dgm:bulletEnabled val="1"/>
        </dgm:presLayoutVars>
      </dgm:prSet>
      <dgm:spPr/>
      <dgm:t>
        <a:bodyPr/>
        <a:lstStyle/>
        <a:p>
          <a:endParaRPr lang="es-MX"/>
        </a:p>
      </dgm:t>
    </dgm:pt>
    <dgm:pt modelId="{CE8B8E3F-2DB5-4B47-A294-191A166E0E59}" type="pres">
      <dgm:prSet presAssocID="{1CC90D3F-0E0D-47DD-A4A9-F960E99AA8B4}" presName="desTx" presStyleLbl="alignAccFollowNode1" presStyleIdx="2" presStyleCnt="3">
        <dgm:presLayoutVars>
          <dgm:bulletEnabled val="1"/>
        </dgm:presLayoutVars>
      </dgm:prSet>
      <dgm:spPr/>
      <dgm:t>
        <a:bodyPr/>
        <a:lstStyle/>
        <a:p>
          <a:endParaRPr lang="es-MX"/>
        </a:p>
      </dgm:t>
    </dgm:pt>
  </dgm:ptLst>
  <dgm:cxnLst>
    <dgm:cxn modelId="{83163C5E-73A5-47D7-AD17-07671F95CE58}" type="presOf" srcId="{66A58720-CFFA-4B1E-9B8A-26AA7872CD44}" destId="{5BFED1AE-B00A-40B1-9792-20A86FD65A02}" srcOrd="0" destOrd="0" presId="urn:microsoft.com/office/officeart/2005/8/layout/hList1"/>
    <dgm:cxn modelId="{D7C75570-6615-446E-95D8-617979CF8776}" srcId="{1CC90D3F-0E0D-47DD-A4A9-F960E99AA8B4}" destId="{276120E5-2F6E-43C7-967D-BB7A73A75113}" srcOrd="1" destOrd="0" parTransId="{CD357C8A-6929-430B-9CE7-0ABC240DC60E}" sibTransId="{FB654D2C-3F65-461B-873F-138E2D64F8A9}"/>
    <dgm:cxn modelId="{27F8C7F1-009D-4B87-927E-77FC4B95E421}" srcId="{37851747-28DF-4BD1-AD9E-C998144C263E}" destId="{36365017-6BF6-43C6-AD05-6DE269FC40AF}" srcOrd="1" destOrd="0" parTransId="{44BE5EA7-68AD-44F2-B288-F00C13A32F9D}" sibTransId="{A965EA71-D3B7-4C38-AB04-F3F48F9B43A8}"/>
    <dgm:cxn modelId="{667F66AF-19C1-4E37-BE4D-F38DF8E05414}" srcId="{37851747-28DF-4BD1-AD9E-C998144C263E}" destId="{887E9CF8-C9D1-45D6-A37C-BC55AD38E68D}" srcOrd="0" destOrd="0" parTransId="{21840A2F-585E-4790-98E2-AA1A3A45E48C}" sibTransId="{F4904267-8B64-465C-A14F-279CD5D90747}"/>
    <dgm:cxn modelId="{F57BCC4E-2165-482E-BFA8-DE13530662A1}" type="presOf" srcId="{276120E5-2F6E-43C7-967D-BB7A73A75113}" destId="{CE8B8E3F-2DB5-4B47-A294-191A166E0E59}" srcOrd="0" destOrd="1" presId="urn:microsoft.com/office/officeart/2005/8/layout/hList1"/>
    <dgm:cxn modelId="{3C8B7072-0EED-4DBF-972A-A84FEB031BDD}" type="presOf" srcId="{37851747-28DF-4BD1-AD9E-C998144C263E}" destId="{CB86D11F-1809-433A-9352-85B44D6A1BFE}" srcOrd="0" destOrd="0" presId="urn:microsoft.com/office/officeart/2005/8/layout/hList1"/>
    <dgm:cxn modelId="{DB27502F-D923-4AE1-A051-039959A3E9AE}" type="presOf" srcId="{887E9CF8-C9D1-45D6-A37C-BC55AD38E68D}" destId="{0740329A-4564-4A07-8B2A-02B9FCA6AD0F}" srcOrd="0" destOrd="0" presId="urn:microsoft.com/office/officeart/2005/8/layout/hList1"/>
    <dgm:cxn modelId="{8FBBE6E2-A31B-43F8-92D7-E6645B0EC06C}" srcId="{36365017-6BF6-43C6-AD05-6DE269FC40AF}" destId="{039CE736-C341-4986-AAE7-635D6A8CE170}" srcOrd="1" destOrd="0" parTransId="{5291BB69-826C-4F23-8166-0BC331FFB887}" sibTransId="{3668A7C1-8190-4C37-A5FA-7133C7C59458}"/>
    <dgm:cxn modelId="{A9B66011-D528-4745-BBC4-A44DF0A66850}" type="presOf" srcId="{36365017-6BF6-43C6-AD05-6DE269FC40AF}" destId="{DD056D98-1B6F-4707-8819-0893DB24AE3E}" srcOrd="0" destOrd="0" presId="urn:microsoft.com/office/officeart/2005/8/layout/hList1"/>
    <dgm:cxn modelId="{9FF1C97F-5D1F-4003-98E4-34309FCEB95A}" srcId="{36365017-6BF6-43C6-AD05-6DE269FC40AF}" destId="{BA1DF990-900E-4BE5-8CD0-9109DF92285C}" srcOrd="3" destOrd="0" parTransId="{AE55E209-E622-4A11-93B1-813E8B6E04D2}" sibTransId="{F317822F-3DCA-4349-A898-CB06534B66DA}"/>
    <dgm:cxn modelId="{80B9E347-5DF9-4BA2-A05E-F82096C34D49}" type="presOf" srcId="{3717CE81-0422-4540-8A55-D526179A3418}" destId="{C3AF5783-E0B9-4582-8EE4-87B19CF9069F}" srcOrd="0" destOrd="0" presId="urn:microsoft.com/office/officeart/2005/8/layout/hList1"/>
    <dgm:cxn modelId="{0CD78221-5657-4C79-A375-ED6FA0EE2C69}" type="presOf" srcId="{1CC90D3F-0E0D-47DD-A4A9-F960E99AA8B4}" destId="{6CAF1044-857A-4FA5-B1BF-0D665270184B}" srcOrd="0" destOrd="0" presId="urn:microsoft.com/office/officeart/2005/8/layout/hList1"/>
    <dgm:cxn modelId="{4C311BBB-E7CD-4F4A-9A53-036927AC26CD}" type="presOf" srcId="{BE737580-FE6E-40A8-AACB-73A20607050F}" destId="{C3AF5783-E0B9-4582-8EE4-87B19CF9069F}" srcOrd="0" destOrd="2" presId="urn:microsoft.com/office/officeart/2005/8/layout/hList1"/>
    <dgm:cxn modelId="{D781D264-C985-4708-898B-D7A4E6AD9094}" srcId="{36365017-6BF6-43C6-AD05-6DE269FC40AF}" destId="{14290E2F-AF28-433D-BE78-3BEB1CB7878A}" srcOrd="4" destOrd="0" parTransId="{D66ABAC4-9CEC-4259-A0A6-713DAA43A940}" sibTransId="{E1BCB8E8-0719-475F-BCF6-CBF165B7B846}"/>
    <dgm:cxn modelId="{B035D893-3BC2-4722-9268-5CA277EF9712}" srcId="{1CC90D3F-0E0D-47DD-A4A9-F960E99AA8B4}" destId="{6E71B099-2D03-4A65-B1AC-418EF6D222C0}" srcOrd="0" destOrd="0" parTransId="{4E0D6877-BF63-494C-8FE0-36C9F7CC57A7}" sibTransId="{B4A53816-8B1F-4A3B-961F-FF9D9497E0CA}"/>
    <dgm:cxn modelId="{318678D1-D6EE-48EE-AFE3-2DD2F988A5CE}" type="presOf" srcId="{6E71B099-2D03-4A65-B1AC-418EF6D222C0}" destId="{CE8B8E3F-2DB5-4B47-A294-191A166E0E59}" srcOrd="0" destOrd="0" presId="urn:microsoft.com/office/officeart/2005/8/layout/hList1"/>
    <dgm:cxn modelId="{204D7275-8B52-4C62-B4D7-02987CC76963}" srcId="{37851747-28DF-4BD1-AD9E-C998144C263E}" destId="{1CC90D3F-0E0D-47DD-A4A9-F960E99AA8B4}" srcOrd="2" destOrd="0" parTransId="{97B3A98A-5813-47AB-AFF7-7D71EE74AC0E}" sibTransId="{BECF1861-2F97-4E6A-9369-C478888BE373}"/>
    <dgm:cxn modelId="{E09B7DCC-430C-4E2C-BA51-38DCEF9ED4E2}" srcId="{36365017-6BF6-43C6-AD05-6DE269FC40AF}" destId="{BE737580-FE6E-40A8-AACB-73A20607050F}" srcOrd="2" destOrd="0" parTransId="{965D0BF0-D0C7-4065-8732-E65A2C7E1E71}" sibTransId="{F6F92E11-3596-4AE5-80AF-94EED32AFDF7}"/>
    <dgm:cxn modelId="{537F3A82-2B15-49AB-8A6E-C7783517304C}" type="presOf" srcId="{14290E2F-AF28-433D-BE78-3BEB1CB7878A}" destId="{C3AF5783-E0B9-4582-8EE4-87B19CF9069F}" srcOrd="0" destOrd="4" presId="urn:microsoft.com/office/officeart/2005/8/layout/hList1"/>
    <dgm:cxn modelId="{A7C63D5F-B79A-4117-A7C0-5EC18AE1F7FD}" type="presOf" srcId="{039CE736-C341-4986-AAE7-635D6A8CE170}" destId="{C3AF5783-E0B9-4582-8EE4-87B19CF9069F}" srcOrd="0" destOrd="1" presId="urn:microsoft.com/office/officeart/2005/8/layout/hList1"/>
    <dgm:cxn modelId="{36568A60-6946-46C0-B853-4FD2B5964243}" srcId="{887E9CF8-C9D1-45D6-A37C-BC55AD38E68D}" destId="{66A58720-CFFA-4B1E-9B8A-26AA7872CD44}" srcOrd="0" destOrd="0" parTransId="{771E941D-A370-4D90-92D7-2A26DB44A110}" sibTransId="{DAD9A3C9-3C58-48AF-84E8-60258FC6CE83}"/>
    <dgm:cxn modelId="{45D1EBB1-C990-438E-ADAB-DA90800E4A75}" srcId="{1CC90D3F-0E0D-47DD-A4A9-F960E99AA8B4}" destId="{00E29F62-2C1E-48B0-B608-B7700E2B1EB5}" srcOrd="2" destOrd="0" parTransId="{37D876E9-97F3-422A-A251-F9290E5B8000}" sibTransId="{2390D486-B973-439A-AA94-634330CE8B8A}"/>
    <dgm:cxn modelId="{6F229DF7-305E-4802-8B8F-5150BD92F649}" srcId="{36365017-6BF6-43C6-AD05-6DE269FC40AF}" destId="{3717CE81-0422-4540-8A55-D526179A3418}" srcOrd="0" destOrd="0" parTransId="{F488EFB9-0588-4F51-A913-A7D15FB167CD}" sibTransId="{8DAAE9A6-36B2-4684-97D9-0A2A33D55E5E}"/>
    <dgm:cxn modelId="{BB9B7BDA-9BD4-4A18-BF9E-3D1566D5CC86}" type="presOf" srcId="{BA1DF990-900E-4BE5-8CD0-9109DF92285C}" destId="{C3AF5783-E0B9-4582-8EE4-87B19CF9069F}" srcOrd="0" destOrd="3" presId="urn:microsoft.com/office/officeart/2005/8/layout/hList1"/>
    <dgm:cxn modelId="{8EE761BE-9F13-4DFE-B15C-D1E19DA511A4}" type="presOf" srcId="{00E29F62-2C1E-48B0-B608-B7700E2B1EB5}" destId="{CE8B8E3F-2DB5-4B47-A294-191A166E0E59}" srcOrd="0" destOrd="2" presId="urn:microsoft.com/office/officeart/2005/8/layout/hList1"/>
    <dgm:cxn modelId="{757F660A-E1D5-40AB-BF39-7154BF58EF18}" type="presParOf" srcId="{CB86D11F-1809-433A-9352-85B44D6A1BFE}" destId="{3142ABB5-D36E-4A2F-A194-4F59366055C5}" srcOrd="0" destOrd="0" presId="urn:microsoft.com/office/officeart/2005/8/layout/hList1"/>
    <dgm:cxn modelId="{A7A81735-D731-41CF-895E-A1858168FD96}" type="presParOf" srcId="{3142ABB5-D36E-4A2F-A194-4F59366055C5}" destId="{0740329A-4564-4A07-8B2A-02B9FCA6AD0F}" srcOrd="0" destOrd="0" presId="urn:microsoft.com/office/officeart/2005/8/layout/hList1"/>
    <dgm:cxn modelId="{64EB40E7-F25F-4D1F-A93C-4E9D06D62D6E}" type="presParOf" srcId="{3142ABB5-D36E-4A2F-A194-4F59366055C5}" destId="{5BFED1AE-B00A-40B1-9792-20A86FD65A02}" srcOrd="1" destOrd="0" presId="urn:microsoft.com/office/officeart/2005/8/layout/hList1"/>
    <dgm:cxn modelId="{EBBAB4FF-1F3F-4579-994E-CFC47134A647}" type="presParOf" srcId="{CB86D11F-1809-433A-9352-85B44D6A1BFE}" destId="{4EE4E0AA-DA61-4416-B069-9FF0FBE973CA}" srcOrd="1" destOrd="0" presId="urn:microsoft.com/office/officeart/2005/8/layout/hList1"/>
    <dgm:cxn modelId="{8EEE6AEE-CB9C-4934-9A25-7496BDCCFD49}" type="presParOf" srcId="{CB86D11F-1809-433A-9352-85B44D6A1BFE}" destId="{B9779C1F-EB2E-4687-B5C0-A8E8AA0451C0}" srcOrd="2" destOrd="0" presId="urn:microsoft.com/office/officeart/2005/8/layout/hList1"/>
    <dgm:cxn modelId="{5BED74D5-534B-42EE-929E-9CC2069EE56C}" type="presParOf" srcId="{B9779C1F-EB2E-4687-B5C0-A8E8AA0451C0}" destId="{DD056D98-1B6F-4707-8819-0893DB24AE3E}" srcOrd="0" destOrd="0" presId="urn:microsoft.com/office/officeart/2005/8/layout/hList1"/>
    <dgm:cxn modelId="{B0486A4E-8AB3-4C77-9B1E-32B3456006E1}" type="presParOf" srcId="{B9779C1F-EB2E-4687-B5C0-A8E8AA0451C0}" destId="{C3AF5783-E0B9-4582-8EE4-87B19CF9069F}" srcOrd="1" destOrd="0" presId="urn:microsoft.com/office/officeart/2005/8/layout/hList1"/>
    <dgm:cxn modelId="{0ABE06FD-1F1D-42D3-BF49-1B10BFA10D94}" type="presParOf" srcId="{CB86D11F-1809-433A-9352-85B44D6A1BFE}" destId="{38E88659-00A0-489B-B6BE-4EAEE3510AD0}" srcOrd="3" destOrd="0" presId="urn:microsoft.com/office/officeart/2005/8/layout/hList1"/>
    <dgm:cxn modelId="{C06249B5-00CF-4D72-8979-27FBE8C415B2}" type="presParOf" srcId="{CB86D11F-1809-433A-9352-85B44D6A1BFE}" destId="{9859876A-E5BB-4CBC-9E49-D7DFCA349C38}" srcOrd="4" destOrd="0" presId="urn:microsoft.com/office/officeart/2005/8/layout/hList1"/>
    <dgm:cxn modelId="{23DDEFA6-97CE-4766-9252-1C141E876CD7}" type="presParOf" srcId="{9859876A-E5BB-4CBC-9E49-D7DFCA349C38}" destId="{6CAF1044-857A-4FA5-B1BF-0D665270184B}" srcOrd="0" destOrd="0" presId="urn:microsoft.com/office/officeart/2005/8/layout/hList1"/>
    <dgm:cxn modelId="{B43ED5A2-13F9-4DF6-995F-3CEED0A5E8B9}" type="presParOf" srcId="{9859876A-E5BB-4CBC-9E49-D7DFCA349C38}" destId="{CE8B8E3F-2DB5-4B47-A294-191A166E0E5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1200E126-98E4-4282-AF90-389C298631F5}" type="doc">
      <dgm:prSet loTypeId="urn:microsoft.com/office/officeart/2008/layout/VerticalCurvedList" loCatId="list" qsTypeId="urn:microsoft.com/office/officeart/2005/8/quickstyle/simple3" qsCatId="simple" csTypeId="urn:microsoft.com/office/officeart/2005/8/colors/colorful1" csCatId="colorful" phldr="1"/>
      <dgm:spPr/>
      <dgm:t>
        <a:bodyPr/>
        <a:lstStyle/>
        <a:p>
          <a:endParaRPr lang="es-MX"/>
        </a:p>
      </dgm:t>
    </dgm:pt>
    <dgm:pt modelId="{AFE338FE-ED69-474B-8525-FB58D5263D33}">
      <dgm:prSet custT="1"/>
      <dgm:spPr/>
      <dgm:t>
        <a:bodyPr/>
        <a:lstStyle/>
        <a:p>
          <a:r>
            <a:rPr lang="es-MX" sz="1800" smtClean="0">
              <a:latin typeface="Calibri" panose="020F0502020204030204" pitchFamily="34" charset="0"/>
            </a:rPr>
            <a:t>En el año 2000, la producción mundial de este hongo fue de alrededor de 40.000 ton.</a:t>
          </a:r>
          <a:endParaRPr lang="es-MX" sz="1800" dirty="0"/>
        </a:p>
      </dgm:t>
    </dgm:pt>
    <dgm:pt modelId="{9D611260-4926-4258-AB82-1487F472E322}" type="parTrans" cxnId="{6F71241F-32A0-4B24-AFDD-809103220BA7}">
      <dgm:prSet/>
      <dgm:spPr/>
      <dgm:t>
        <a:bodyPr/>
        <a:lstStyle/>
        <a:p>
          <a:endParaRPr lang="es-MX" sz="2400"/>
        </a:p>
      </dgm:t>
    </dgm:pt>
    <dgm:pt modelId="{C80C78CD-2A69-4103-BEA5-51847A3B86D3}" type="sibTrans" cxnId="{6F71241F-32A0-4B24-AFDD-809103220BA7}">
      <dgm:prSet/>
      <dgm:spPr/>
      <dgm:t>
        <a:bodyPr/>
        <a:lstStyle/>
        <a:p>
          <a:endParaRPr lang="es-MX" sz="2400"/>
        </a:p>
      </dgm:t>
    </dgm:pt>
    <dgm:pt modelId="{DE08EFDD-4842-49FD-B3E4-5CC44B7E983C}">
      <dgm:prSet custT="1"/>
      <dgm:spPr/>
      <dgm:t>
        <a:bodyPr/>
        <a:lstStyle/>
        <a:p>
          <a:r>
            <a:rPr lang="es-MX" sz="1800" dirty="0" smtClean="0">
              <a:latin typeface="Calibri" panose="020F0502020204030204" pitchFamily="34" charset="0"/>
            </a:rPr>
            <a:t>En EEUU se vende el hongo fresco para un mercado gourmet a 60 dólares el kg y a 5-6 dólares los 150 g de hongo seco. </a:t>
          </a:r>
        </a:p>
      </dgm:t>
    </dgm:pt>
    <dgm:pt modelId="{94A2B205-93C9-415D-8A4E-8CAD4E04E7E2}" type="parTrans" cxnId="{7E4D68E7-0FD4-4804-BB04-DCA187EFDD2A}">
      <dgm:prSet/>
      <dgm:spPr/>
      <dgm:t>
        <a:bodyPr/>
        <a:lstStyle/>
        <a:p>
          <a:endParaRPr lang="es-MX" sz="2400"/>
        </a:p>
      </dgm:t>
    </dgm:pt>
    <dgm:pt modelId="{ED09CE23-4B1A-4DE5-BC27-F83DAF2FBB9D}" type="sibTrans" cxnId="{7E4D68E7-0FD4-4804-BB04-DCA187EFDD2A}">
      <dgm:prSet/>
      <dgm:spPr/>
      <dgm:t>
        <a:bodyPr/>
        <a:lstStyle/>
        <a:p>
          <a:endParaRPr lang="es-MX" sz="2400"/>
        </a:p>
      </dgm:t>
    </dgm:pt>
    <dgm:pt modelId="{2B59F685-BE53-44CB-A30E-98DC5693C2D7}">
      <dgm:prSet custT="1"/>
      <dgm:spPr/>
      <dgm:t>
        <a:bodyPr/>
        <a:lstStyle/>
        <a:p>
          <a:r>
            <a:rPr lang="es-MX" sz="1800" dirty="0" smtClean="0">
              <a:latin typeface="Calibri" panose="020F0502020204030204" pitchFamily="34" charset="0"/>
            </a:rPr>
            <a:t>El hongo </a:t>
          </a:r>
          <a:r>
            <a:rPr lang="es-MX" sz="1800" dirty="0" err="1" smtClean="0">
              <a:latin typeface="Calibri" panose="020F0502020204030204" pitchFamily="34" charset="0"/>
            </a:rPr>
            <a:t>maitake</a:t>
          </a:r>
          <a:r>
            <a:rPr lang="es-MX" sz="1800" dirty="0" smtClean="0">
              <a:latin typeface="Calibri" panose="020F0502020204030204" pitchFamily="34" charset="0"/>
            </a:rPr>
            <a:t> en los países asiáticos es muy conocido, y se puede adquirir en fresco. </a:t>
          </a:r>
        </a:p>
      </dgm:t>
    </dgm:pt>
    <dgm:pt modelId="{4ED61B30-D613-4968-A264-8D0222F959E8}" type="parTrans" cxnId="{04BC3D6A-43F1-40B2-AE74-9042AEC4DA63}">
      <dgm:prSet/>
      <dgm:spPr/>
      <dgm:t>
        <a:bodyPr/>
        <a:lstStyle/>
        <a:p>
          <a:endParaRPr lang="es-MX" sz="2400"/>
        </a:p>
      </dgm:t>
    </dgm:pt>
    <dgm:pt modelId="{FD5C5460-1991-4C9A-AC1E-3AC58F081596}" type="sibTrans" cxnId="{04BC3D6A-43F1-40B2-AE74-9042AEC4DA63}">
      <dgm:prSet/>
      <dgm:spPr/>
      <dgm:t>
        <a:bodyPr/>
        <a:lstStyle/>
        <a:p>
          <a:endParaRPr lang="es-MX" sz="2400"/>
        </a:p>
      </dgm:t>
    </dgm:pt>
    <dgm:pt modelId="{A59373FE-2255-4F32-81DE-C2244744BA6B}">
      <dgm:prSet custT="1"/>
      <dgm:spPr/>
      <dgm:t>
        <a:bodyPr/>
        <a:lstStyle/>
        <a:p>
          <a:r>
            <a:rPr lang="es-MX" sz="1800" dirty="0" smtClean="0">
              <a:latin typeface="Calibri" panose="020F0502020204030204" pitchFamily="34" charset="0"/>
            </a:rPr>
            <a:t>Producen extractos líquidos, cápsulas, gránulos y tabletas que pueden ser adquiridos mediante importación a un costo elevado </a:t>
          </a:r>
          <a:r>
            <a:rPr lang="es-MX" sz="1800" dirty="0" smtClean="0">
              <a:latin typeface="Calibri" panose="020F0502020204030204" pitchFamily="34" charset="0"/>
              <a:sym typeface="Wingdings" pitchFamily="2" charset="2"/>
            </a:rPr>
            <a:t> </a:t>
          </a:r>
          <a:r>
            <a:rPr lang="es-MX" sz="1800" dirty="0" smtClean="0">
              <a:latin typeface="Calibri" panose="020F0502020204030204" pitchFamily="34" charset="0"/>
            </a:rPr>
            <a:t>está en aumento la demanda a nivel mundial de cuerpos fructíferos</a:t>
          </a:r>
          <a:endParaRPr lang="es-MX" sz="1800" dirty="0"/>
        </a:p>
      </dgm:t>
    </dgm:pt>
    <dgm:pt modelId="{20008E26-43F3-4E47-B7A4-6A7C138F6D1B}" type="parTrans" cxnId="{1890E91F-3A07-486F-8969-F46350EC4129}">
      <dgm:prSet/>
      <dgm:spPr/>
      <dgm:t>
        <a:bodyPr/>
        <a:lstStyle/>
        <a:p>
          <a:endParaRPr lang="es-MX" sz="2400"/>
        </a:p>
      </dgm:t>
    </dgm:pt>
    <dgm:pt modelId="{F9B46D59-5E05-48C3-8BA9-72D582E09F26}" type="sibTrans" cxnId="{1890E91F-3A07-486F-8969-F46350EC4129}">
      <dgm:prSet/>
      <dgm:spPr/>
      <dgm:t>
        <a:bodyPr/>
        <a:lstStyle/>
        <a:p>
          <a:endParaRPr lang="es-MX" sz="2400"/>
        </a:p>
      </dgm:t>
    </dgm:pt>
    <dgm:pt modelId="{12812C08-AE90-40C0-AA20-2D148D4F8291}" type="pres">
      <dgm:prSet presAssocID="{1200E126-98E4-4282-AF90-389C298631F5}" presName="Name0" presStyleCnt="0">
        <dgm:presLayoutVars>
          <dgm:chMax val="7"/>
          <dgm:chPref val="7"/>
          <dgm:dir/>
        </dgm:presLayoutVars>
      </dgm:prSet>
      <dgm:spPr/>
      <dgm:t>
        <a:bodyPr/>
        <a:lstStyle/>
        <a:p>
          <a:endParaRPr lang="es-MX"/>
        </a:p>
      </dgm:t>
    </dgm:pt>
    <dgm:pt modelId="{B8495CF3-2E09-4C8F-84FA-823EBB777593}" type="pres">
      <dgm:prSet presAssocID="{1200E126-98E4-4282-AF90-389C298631F5}" presName="Name1" presStyleCnt="0"/>
      <dgm:spPr/>
    </dgm:pt>
    <dgm:pt modelId="{14624BBF-F878-466D-8B06-194CE68ECAFC}" type="pres">
      <dgm:prSet presAssocID="{1200E126-98E4-4282-AF90-389C298631F5}" presName="cycle" presStyleCnt="0"/>
      <dgm:spPr/>
    </dgm:pt>
    <dgm:pt modelId="{13779D84-3ECE-4D05-A3FB-689B51B9437D}" type="pres">
      <dgm:prSet presAssocID="{1200E126-98E4-4282-AF90-389C298631F5}" presName="srcNode" presStyleLbl="node1" presStyleIdx="0" presStyleCnt="4"/>
      <dgm:spPr/>
    </dgm:pt>
    <dgm:pt modelId="{EED41823-705E-420B-8623-E808D506BA17}" type="pres">
      <dgm:prSet presAssocID="{1200E126-98E4-4282-AF90-389C298631F5}" presName="conn" presStyleLbl="parChTrans1D2" presStyleIdx="0" presStyleCnt="1"/>
      <dgm:spPr/>
      <dgm:t>
        <a:bodyPr/>
        <a:lstStyle/>
        <a:p>
          <a:endParaRPr lang="es-MX"/>
        </a:p>
      </dgm:t>
    </dgm:pt>
    <dgm:pt modelId="{A0B71BB2-CE94-4326-AF56-8D24BF63EE1D}" type="pres">
      <dgm:prSet presAssocID="{1200E126-98E4-4282-AF90-389C298631F5}" presName="extraNode" presStyleLbl="node1" presStyleIdx="0" presStyleCnt="4"/>
      <dgm:spPr/>
    </dgm:pt>
    <dgm:pt modelId="{D58E3069-BF1F-4B60-A59A-121F02D321EC}" type="pres">
      <dgm:prSet presAssocID="{1200E126-98E4-4282-AF90-389C298631F5}" presName="dstNode" presStyleLbl="node1" presStyleIdx="0" presStyleCnt="4"/>
      <dgm:spPr/>
    </dgm:pt>
    <dgm:pt modelId="{52FFE28B-6746-4D02-9442-3BA525346968}" type="pres">
      <dgm:prSet presAssocID="{AFE338FE-ED69-474B-8525-FB58D5263D33}" presName="text_1" presStyleLbl="node1" presStyleIdx="0" presStyleCnt="4">
        <dgm:presLayoutVars>
          <dgm:bulletEnabled val="1"/>
        </dgm:presLayoutVars>
      </dgm:prSet>
      <dgm:spPr/>
      <dgm:t>
        <a:bodyPr/>
        <a:lstStyle/>
        <a:p>
          <a:endParaRPr lang="es-MX"/>
        </a:p>
      </dgm:t>
    </dgm:pt>
    <dgm:pt modelId="{F0B5DEB6-D9D1-4441-B58C-6E73C9F86E1F}" type="pres">
      <dgm:prSet presAssocID="{AFE338FE-ED69-474B-8525-FB58D5263D33}" presName="accent_1" presStyleCnt="0"/>
      <dgm:spPr/>
    </dgm:pt>
    <dgm:pt modelId="{8664859B-1DE3-460D-AC4F-3C1B60825D48}" type="pres">
      <dgm:prSet presAssocID="{AFE338FE-ED69-474B-8525-FB58D5263D33}" presName="accentRepeatNode" presStyleLbl="solidFgAcc1" presStyleIdx="0" presStyleCnt="4"/>
      <dgm:spPr/>
    </dgm:pt>
    <dgm:pt modelId="{91C3AC1B-60CE-4868-95BD-881F48130387}" type="pres">
      <dgm:prSet presAssocID="{DE08EFDD-4842-49FD-B3E4-5CC44B7E983C}" presName="text_2" presStyleLbl="node1" presStyleIdx="1" presStyleCnt="4">
        <dgm:presLayoutVars>
          <dgm:bulletEnabled val="1"/>
        </dgm:presLayoutVars>
      </dgm:prSet>
      <dgm:spPr/>
      <dgm:t>
        <a:bodyPr/>
        <a:lstStyle/>
        <a:p>
          <a:endParaRPr lang="es-MX"/>
        </a:p>
      </dgm:t>
    </dgm:pt>
    <dgm:pt modelId="{5BFBF1EC-224A-4D71-BCA1-72CBEDB9975D}" type="pres">
      <dgm:prSet presAssocID="{DE08EFDD-4842-49FD-B3E4-5CC44B7E983C}" presName="accent_2" presStyleCnt="0"/>
      <dgm:spPr/>
    </dgm:pt>
    <dgm:pt modelId="{1A87E615-0027-42FF-BF79-C384ADDCBA7E}" type="pres">
      <dgm:prSet presAssocID="{DE08EFDD-4842-49FD-B3E4-5CC44B7E983C}" presName="accentRepeatNode" presStyleLbl="solidFgAcc1" presStyleIdx="1" presStyleCnt="4"/>
      <dgm:spPr/>
    </dgm:pt>
    <dgm:pt modelId="{B993057D-7FCC-456D-9A66-C10CBA4E56F4}" type="pres">
      <dgm:prSet presAssocID="{2B59F685-BE53-44CB-A30E-98DC5693C2D7}" presName="text_3" presStyleLbl="node1" presStyleIdx="2" presStyleCnt="4">
        <dgm:presLayoutVars>
          <dgm:bulletEnabled val="1"/>
        </dgm:presLayoutVars>
      </dgm:prSet>
      <dgm:spPr/>
      <dgm:t>
        <a:bodyPr/>
        <a:lstStyle/>
        <a:p>
          <a:endParaRPr lang="es-MX"/>
        </a:p>
      </dgm:t>
    </dgm:pt>
    <dgm:pt modelId="{00E675A2-A6F0-413E-812F-6F09860ED502}" type="pres">
      <dgm:prSet presAssocID="{2B59F685-BE53-44CB-A30E-98DC5693C2D7}" presName="accent_3" presStyleCnt="0"/>
      <dgm:spPr/>
    </dgm:pt>
    <dgm:pt modelId="{4B2175E6-45D8-4DFB-AF47-00EA7D3B4887}" type="pres">
      <dgm:prSet presAssocID="{2B59F685-BE53-44CB-A30E-98DC5693C2D7}" presName="accentRepeatNode" presStyleLbl="solidFgAcc1" presStyleIdx="2" presStyleCnt="4"/>
      <dgm:spPr/>
    </dgm:pt>
    <dgm:pt modelId="{DAFBB894-16AE-4A13-AD53-8B48AA6B541B}" type="pres">
      <dgm:prSet presAssocID="{A59373FE-2255-4F32-81DE-C2244744BA6B}" presName="text_4" presStyleLbl="node1" presStyleIdx="3" presStyleCnt="4">
        <dgm:presLayoutVars>
          <dgm:bulletEnabled val="1"/>
        </dgm:presLayoutVars>
      </dgm:prSet>
      <dgm:spPr/>
      <dgm:t>
        <a:bodyPr/>
        <a:lstStyle/>
        <a:p>
          <a:endParaRPr lang="es-MX"/>
        </a:p>
      </dgm:t>
    </dgm:pt>
    <dgm:pt modelId="{5C53798C-5CE9-4227-9711-5ABD17ACF5F9}" type="pres">
      <dgm:prSet presAssocID="{A59373FE-2255-4F32-81DE-C2244744BA6B}" presName="accent_4" presStyleCnt="0"/>
      <dgm:spPr/>
    </dgm:pt>
    <dgm:pt modelId="{E1D2776E-99F4-4D52-9DDC-952D75D7C5C5}" type="pres">
      <dgm:prSet presAssocID="{A59373FE-2255-4F32-81DE-C2244744BA6B}" presName="accentRepeatNode" presStyleLbl="solidFgAcc1" presStyleIdx="3" presStyleCnt="4"/>
      <dgm:spPr/>
    </dgm:pt>
  </dgm:ptLst>
  <dgm:cxnLst>
    <dgm:cxn modelId="{C5DE6F8D-79F0-4EC0-9F8E-7152B3D88DB1}" type="presOf" srcId="{2B59F685-BE53-44CB-A30E-98DC5693C2D7}" destId="{B993057D-7FCC-456D-9A66-C10CBA4E56F4}" srcOrd="0" destOrd="0" presId="urn:microsoft.com/office/officeart/2008/layout/VerticalCurvedList"/>
    <dgm:cxn modelId="{76940240-BD39-4604-BF70-ED7FBBEE9AC3}" type="presOf" srcId="{C80C78CD-2A69-4103-BEA5-51847A3B86D3}" destId="{EED41823-705E-420B-8623-E808D506BA17}" srcOrd="0" destOrd="0" presId="urn:microsoft.com/office/officeart/2008/layout/VerticalCurvedList"/>
    <dgm:cxn modelId="{7E4D68E7-0FD4-4804-BB04-DCA187EFDD2A}" srcId="{1200E126-98E4-4282-AF90-389C298631F5}" destId="{DE08EFDD-4842-49FD-B3E4-5CC44B7E983C}" srcOrd="1" destOrd="0" parTransId="{94A2B205-93C9-415D-8A4E-8CAD4E04E7E2}" sibTransId="{ED09CE23-4B1A-4DE5-BC27-F83DAF2FBB9D}"/>
    <dgm:cxn modelId="{34351D94-D0CD-49BD-8B75-93CBA1F42F2C}" type="presOf" srcId="{DE08EFDD-4842-49FD-B3E4-5CC44B7E983C}" destId="{91C3AC1B-60CE-4868-95BD-881F48130387}" srcOrd="0" destOrd="0" presId="urn:microsoft.com/office/officeart/2008/layout/VerticalCurvedList"/>
    <dgm:cxn modelId="{04BC3D6A-43F1-40B2-AE74-9042AEC4DA63}" srcId="{1200E126-98E4-4282-AF90-389C298631F5}" destId="{2B59F685-BE53-44CB-A30E-98DC5693C2D7}" srcOrd="2" destOrd="0" parTransId="{4ED61B30-D613-4968-A264-8D0222F959E8}" sibTransId="{FD5C5460-1991-4C9A-AC1E-3AC58F081596}"/>
    <dgm:cxn modelId="{BC03DA8C-68C0-4D71-8D30-75A9A2427ADA}" type="presOf" srcId="{1200E126-98E4-4282-AF90-389C298631F5}" destId="{12812C08-AE90-40C0-AA20-2D148D4F8291}" srcOrd="0" destOrd="0" presId="urn:microsoft.com/office/officeart/2008/layout/VerticalCurvedList"/>
    <dgm:cxn modelId="{CA6BAB5A-D53C-45FE-B111-B62444763154}" type="presOf" srcId="{AFE338FE-ED69-474B-8525-FB58D5263D33}" destId="{52FFE28B-6746-4D02-9442-3BA525346968}" srcOrd="0" destOrd="0" presId="urn:microsoft.com/office/officeart/2008/layout/VerticalCurvedList"/>
    <dgm:cxn modelId="{0FEC602C-1AB5-4141-8B5F-36C6C607D796}" type="presOf" srcId="{A59373FE-2255-4F32-81DE-C2244744BA6B}" destId="{DAFBB894-16AE-4A13-AD53-8B48AA6B541B}" srcOrd="0" destOrd="0" presId="urn:microsoft.com/office/officeart/2008/layout/VerticalCurvedList"/>
    <dgm:cxn modelId="{1890E91F-3A07-486F-8969-F46350EC4129}" srcId="{1200E126-98E4-4282-AF90-389C298631F5}" destId="{A59373FE-2255-4F32-81DE-C2244744BA6B}" srcOrd="3" destOrd="0" parTransId="{20008E26-43F3-4E47-B7A4-6A7C138F6D1B}" sibTransId="{F9B46D59-5E05-48C3-8BA9-72D582E09F26}"/>
    <dgm:cxn modelId="{6F71241F-32A0-4B24-AFDD-809103220BA7}" srcId="{1200E126-98E4-4282-AF90-389C298631F5}" destId="{AFE338FE-ED69-474B-8525-FB58D5263D33}" srcOrd="0" destOrd="0" parTransId="{9D611260-4926-4258-AB82-1487F472E322}" sibTransId="{C80C78CD-2A69-4103-BEA5-51847A3B86D3}"/>
    <dgm:cxn modelId="{57218765-8D6A-403C-A421-F0F58334F993}" type="presParOf" srcId="{12812C08-AE90-40C0-AA20-2D148D4F8291}" destId="{B8495CF3-2E09-4C8F-84FA-823EBB777593}" srcOrd="0" destOrd="0" presId="urn:microsoft.com/office/officeart/2008/layout/VerticalCurvedList"/>
    <dgm:cxn modelId="{C7DD1669-048A-491E-84A0-D476D0E9E0D3}" type="presParOf" srcId="{B8495CF3-2E09-4C8F-84FA-823EBB777593}" destId="{14624BBF-F878-466D-8B06-194CE68ECAFC}" srcOrd="0" destOrd="0" presId="urn:microsoft.com/office/officeart/2008/layout/VerticalCurvedList"/>
    <dgm:cxn modelId="{A0BB8BAF-9C48-4532-A5E4-CAE7A8879B41}" type="presParOf" srcId="{14624BBF-F878-466D-8B06-194CE68ECAFC}" destId="{13779D84-3ECE-4D05-A3FB-689B51B9437D}" srcOrd="0" destOrd="0" presId="urn:microsoft.com/office/officeart/2008/layout/VerticalCurvedList"/>
    <dgm:cxn modelId="{3CE9BFE8-0CEF-42AB-AEDE-3C6005E72C43}" type="presParOf" srcId="{14624BBF-F878-466D-8B06-194CE68ECAFC}" destId="{EED41823-705E-420B-8623-E808D506BA17}" srcOrd="1" destOrd="0" presId="urn:microsoft.com/office/officeart/2008/layout/VerticalCurvedList"/>
    <dgm:cxn modelId="{7B5C3D95-1153-43EC-94E2-32975219347E}" type="presParOf" srcId="{14624BBF-F878-466D-8B06-194CE68ECAFC}" destId="{A0B71BB2-CE94-4326-AF56-8D24BF63EE1D}" srcOrd="2" destOrd="0" presId="urn:microsoft.com/office/officeart/2008/layout/VerticalCurvedList"/>
    <dgm:cxn modelId="{40DD0F42-5C29-4116-ACC1-4DA816E6325E}" type="presParOf" srcId="{14624BBF-F878-466D-8B06-194CE68ECAFC}" destId="{D58E3069-BF1F-4B60-A59A-121F02D321EC}" srcOrd="3" destOrd="0" presId="urn:microsoft.com/office/officeart/2008/layout/VerticalCurvedList"/>
    <dgm:cxn modelId="{782C681D-1128-421F-87A7-027663849711}" type="presParOf" srcId="{B8495CF3-2E09-4C8F-84FA-823EBB777593}" destId="{52FFE28B-6746-4D02-9442-3BA525346968}" srcOrd="1" destOrd="0" presId="urn:microsoft.com/office/officeart/2008/layout/VerticalCurvedList"/>
    <dgm:cxn modelId="{2045612C-F564-41C6-9EC0-AA9767C2026E}" type="presParOf" srcId="{B8495CF3-2E09-4C8F-84FA-823EBB777593}" destId="{F0B5DEB6-D9D1-4441-B58C-6E73C9F86E1F}" srcOrd="2" destOrd="0" presId="urn:microsoft.com/office/officeart/2008/layout/VerticalCurvedList"/>
    <dgm:cxn modelId="{21A7B84C-4C63-419F-A7F6-1A65F336F3CB}" type="presParOf" srcId="{F0B5DEB6-D9D1-4441-B58C-6E73C9F86E1F}" destId="{8664859B-1DE3-460D-AC4F-3C1B60825D48}" srcOrd="0" destOrd="0" presId="urn:microsoft.com/office/officeart/2008/layout/VerticalCurvedList"/>
    <dgm:cxn modelId="{1F5ED146-9A98-44AF-9A1F-E57FED6E50B0}" type="presParOf" srcId="{B8495CF3-2E09-4C8F-84FA-823EBB777593}" destId="{91C3AC1B-60CE-4868-95BD-881F48130387}" srcOrd="3" destOrd="0" presId="urn:microsoft.com/office/officeart/2008/layout/VerticalCurvedList"/>
    <dgm:cxn modelId="{0B9C3DD6-AC1F-4917-A56F-661674BC3111}" type="presParOf" srcId="{B8495CF3-2E09-4C8F-84FA-823EBB777593}" destId="{5BFBF1EC-224A-4D71-BCA1-72CBEDB9975D}" srcOrd="4" destOrd="0" presId="urn:microsoft.com/office/officeart/2008/layout/VerticalCurvedList"/>
    <dgm:cxn modelId="{FD0B29B7-BD25-4405-A26B-A5DB5D028DCB}" type="presParOf" srcId="{5BFBF1EC-224A-4D71-BCA1-72CBEDB9975D}" destId="{1A87E615-0027-42FF-BF79-C384ADDCBA7E}" srcOrd="0" destOrd="0" presId="urn:microsoft.com/office/officeart/2008/layout/VerticalCurvedList"/>
    <dgm:cxn modelId="{31956127-37BC-44D2-815B-F51C13E911AD}" type="presParOf" srcId="{B8495CF3-2E09-4C8F-84FA-823EBB777593}" destId="{B993057D-7FCC-456D-9A66-C10CBA4E56F4}" srcOrd="5" destOrd="0" presId="urn:microsoft.com/office/officeart/2008/layout/VerticalCurvedList"/>
    <dgm:cxn modelId="{28910233-8BAC-493D-9F27-9D8FC591D561}" type="presParOf" srcId="{B8495CF3-2E09-4C8F-84FA-823EBB777593}" destId="{00E675A2-A6F0-413E-812F-6F09860ED502}" srcOrd="6" destOrd="0" presId="urn:microsoft.com/office/officeart/2008/layout/VerticalCurvedList"/>
    <dgm:cxn modelId="{A4596007-68FA-481B-AF30-8C66EBF9B105}" type="presParOf" srcId="{00E675A2-A6F0-413E-812F-6F09860ED502}" destId="{4B2175E6-45D8-4DFB-AF47-00EA7D3B4887}" srcOrd="0" destOrd="0" presId="urn:microsoft.com/office/officeart/2008/layout/VerticalCurvedList"/>
    <dgm:cxn modelId="{F5BB4AE4-2743-42D0-A83A-92A15504599A}" type="presParOf" srcId="{B8495CF3-2E09-4C8F-84FA-823EBB777593}" destId="{DAFBB894-16AE-4A13-AD53-8B48AA6B541B}" srcOrd="7" destOrd="0" presId="urn:microsoft.com/office/officeart/2008/layout/VerticalCurvedList"/>
    <dgm:cxn modelId="{AA1D30C5-4D9B-4F9A-9292-566653C1B7D6}" type="presParOf" srcId="{B8495CF3-2E09-4C8F-84FA-823EBB777593}" destId="{5C53798C-5CE9-4227-9711-5ABD17ACF5F9}" srcOrd="8" destOrd="0" presId="urn:microsoft.com/office/officeart/2008/layout/VerticalCurvedList"/>
    <dgm:cxn modelId="{4144E618-C689-4344-8CAB-542864C82ABD}" type="presParOf" srcId="{5C53798C-5CE9-4227-9711-5ABD17ACF5F9}" destId="{E1D2776E-99F4-4D52-9DDC-952D75D7C5C5}"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40329A-4564-4A07-8B2A-02B9FCA6AD0F}">
      <dsp:nvSpPr>
        <dsp:cNvPr id="0" name=""/>
        <dsp:cNvSpPr/>
      </dsp:nvSpPr>
      <dsp:spPr>
        <a:xfrm>
          <a:off x="2636" y="360767"/>
          <a:ext cx="2570124" cy="432000"/>
        </a:xfrm>
        <a:prstGeom prst="rect">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kern="1200" dirty="0" smtClean="0">
              <a:latin typeface="Calibri" panose="020F0502020204030204" pitchFamily="34" charset="0"/>
            </a:rPr>
            <a:t>Semilla </a:t>
          </a:r>
          <a:endParaRPr lang="es-MX" sz="1500" kern="1200" dirty="0">
            <a:latin typeface="Calibri" panose="020F0502020204030204" pitchFamily="34" charset="0"/>
          </a:endParaRPr>
        </a:p>
      </dsp:txBody>
      <dsp:txXfrm>
        <a:off x="2636" y="360767"/>
        <a:ext cx="2570124" cy="432000"/>
      </dsp:txXfrm>
    </dsp:sp>
    <dsp:sp modelId="{5BFED1AE-B00A-40B1-9792-20A86FD65A02}">
      <dsp:nvSpPr>
        <dsp:cNvPr id="0" name=""/>
        <dsp:cNvSpPr/>
      </dsp:nvSpPr>
      <dsp:spPr>
        <a:xfrm>
          <a:off x="2636" y="792767"/>
          <a:ext cx="2570124" cy="3960520"/>
        </a:xfrm>
        <a:prstGeom prst="rect">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ctr" defTabSz="1066800">
            <a:lnSpc>
              <a:spcPct val="90000"/>
            </a:lnSpc>
            <a:spcBef>
              <a:spcPct val="0"/>
            </a:spcBef>
            <a:spcAft>
              <a:spcPct val="15000"/>
            </a:spcAft>
            <a:buChar char="••"/>
          </a:pPr>
          <a:r>
            <a:rPr lang="es-MX" sz="2400" kern="1200" dirty="0" smtClean="0">
              <a:latin typeface="Calibri" panose="020F0502020204030204" pitchFamily="34" charset="0"/>
            </a:rPr>
            <a:t>Medio nutritivo líquido, granos (de trigo, centeno, mijo, arroz, maíz) o aserrín,</a:t>
          </a:r>
          <a:endParaRPr lang="es-MX" sz="2400" kern="1200" dirty="0">
            <a:latin typeface="Calibri" panose="020F0502020204030204" pitchFamily="34" charset="0"/>
          </a:endParaRPr>
        </a:p>
      </dsp:txBody>
      <dsp:txXfrm>
        <a:off x="2636" y="792767"/>
        <a:ext cx="2570124" cy="3960520"/>
      </dsp:txXfrm>
    </dsp:sp>
    <dsp:sp modelId="{DD056D98-1B6F-4707-8819-0893DB24AE3E}">
      <dsp:nvSpPr>
        <dsp:cNvPr id="0" name=""/>
        <dsp:cNvSpPr/>
      </dsp:nvSpPr>
      <dsp:spPr>
        <a:xfrm>
          <a:off x="2932577" y="360767"/>
          <a:ext cx="2570124" cy="432000"/>
        </a:xfrm>
        <a:prstGeom prst="rect">
          <a:avLst/>
        </a:prstGeom>
        <a:solidFill>
          <a:schemeClr val="accent4">
            <a:hueOff val="-88354"/>
            <a:satOff val="10001"/>
            <a:lumOff val="2942"/>
            <a:alphaOff val="0"/>
          </a:schemeClr>
        </a:solidFill>
        <a:ln w="19050" cap="flat" cmpd="sng" algn="ctr">
          <a:solidFill>
            <a:schemeClr val="accent4">
              <a:hueOff val="-88354"/>
              <a:satOff val="10001"/>
              <a:lumOff val="294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kern="1200" dirty="0" smtClean="0">
              <a:latin typeface="Calibri" panose="020F0502020204030204" pitchFamily="34" charset="0"/>
            </a:rPr>
            <a:t>Sustrato </a:t>
          </a:r>
          <a:endParaRPr lang="es-MX" sz="1500" kern="1200" dirty="0">
            <a:latin typeface="Calibri" panose="020F0502020204030204" pitchFamily="34" charset="0"/>
          </a:endParaRPr>
        </a:p>
      </dsp:txBody>
      <dsp:txXfrm>
        <a:off x="2932577" y="360767"/>
        <a:ext cx="2570124" cy="432000"/>
      </dsp:txXfrm>
    </dsp:sp>
    <dsp:sp modelId="{C3AF5783-E0B9-4582-8EE4-87B19CF9069F}">
      <dsp:nvSpPr>
        <dsp:cNvPr id="0" name=""/>
        <dsp:cNvSpPr/>
      </dsp:nvSpPr>
      <dsp:spPr>
        <a:xfrm>
          <a:off x="2932577" y="792767"/>
          <a:ext cx="2570124" cy="3960520"/>
        </a:xfrm>
        <a:prstGeom prst="rect">
          <a:avLst/>
        </a:prstGeom>
        <a:solidFill>
          <a:schemeClr val="accent4">
            <a:tint val="40000"/>
            <a:alpha val="90000"/>
            <a:hueOff val="-149029"/>
            <a:satOff val="8715"/>
            <a:lumOff val="888"/>
            <a:alphaOff val="0"/>
          </a:schemeClr>
        </a:solidFill>
        <a:ln w="19050" cap="flat" cmpd="sng" algn="ctr">
          <a:solidFill>
            <a:schemeClr val="accent4">
              <a:tint val="40000"/>
              <a:alpha val="90000"/>
              <a:hueOff val="-149029"/>
              <a:satOff val="8715"/>
              <a:lumOff val="88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latin typeface="Calibri" panose="020F0502020204030204" pitchFamily="34" charset="0"/>
            </a:rPr>
            <a:t>Intercambio de aire se usa una mezcla de aserrín de madera dura, fina y gruesa,).</a:t>
          </a:r>
          <a:endParaRPr lang="es-MX" sz="1500" kern="1200" dirty="0">
            <a:latin typeface="Calibri" panose="020F0502020204030204" pitchFamily="34" charset="0"/>
          </a:endParaRPr>
        </a:p>
        <a:p>
          <a:pPr marL="114300" lvl="1" indent="-114300" algn="l" defTabSz="666750">
            <a:lnSpc>
              <a:spcPct val="90000"/>
            </a:lnSpc>
            <a:spcBef>
              <a:spcPct val="0"/>
            </a:spcBef>
            <a:spcAft>
              <a:spcPct val="15000"/>
            </a:spcAft>
            <a:buChar char="••"/>
          </a:pPr>
          <a:r>
            <a:rPr lang="es-MX" sz="1500" kern="1200" dirty="0" smtClean="0">
              <a:latin typeface="Calibri" panose="020F0502020204030204" pitchFamily="34" charset="0"/>
            </a:rPr>
            <a:t>Descomponedor primario, no es necesario </a:t>
          </a:r>
          <a:r>
            <a:rPr lang="es-MX" sz="1500" kern="1200" dirty="0" err="1" smtClean="0">
              <a:latin typeface="Calibri" panose="020F0502020204030204" pitchFamily="34" charset="0"/>
            </a:rPr>
            <a:t>compostar</a:t>
          </a:r>
          <a:r>
            <a:rPr lang="es-MX" sz="1500" kern="1200" dirty="0" smtClean="0">
              <a:latin typeface="Calibri" panose="020F0502020204030204" pitchFamily="34" charset="0"/>
            </a:rPr>
            <a:t>.</a:t>
          </a:r>
          <a:endParaRPr lang="es-MX" sz="1500" kern="1200" dirty="0">
            <a:latin typeface="Calibri" panose="020F0502020204030204" pitchFamily="34" charset="0"/>
          </a:endParaRPr>
        </a:p>
        <a:p>
          <a:pPr marL="114300" lvl="1" indent="-114300" algn="l" defTabSz="666750">
            <a:lnSpc>
              <a:spcPct val="90000"/>
            </a:lnSpc>
            <a:spcBef>
              <a:spcPct val="0"/>
            </a:spcBef>
            <a:spcAft>
              <a:spcPct val="15000"/>
            </a:spcAft>
            <a:buChar char="••"/>
          </a:pPr>
          <a:r>
            <a:rPr lang="es-MX" sz="1500" kern="1200" dirty="0" smtClean="0">
              <a:latin typeface="Calibri" panose="020F0502020204030204" pitchFamily="34" charset="0"/>
            </a:rPr>
            <a:t> Realizar pasteurización o esterilización si el sustrato es enriquecido.</a:t>
          </a:r>
          <a:endParaRPr lang="es-MX" sz="1500" kern="1200" dirty="0">
            <a:latin typeface="Calibri" panose="020F0502020204030204" pitchFamily="34" charset="0"/>
          </a:endParaRPr>
        </a:p>
        <a:p>
          <a:pPr marL="114300" lvl="1" indent="-114300" algn="l" defTabSz="666750">
            <a:lnSpc>
              <a:spcPct val="90000"/>
            </a:lnSpc>
            <a:spcBef>
              <a:spcPct val="0"/>
            </a:spcBef>
            <a:spcAft>
              <a:spcPct val="15000"/>
            </a:spcAft>
            <a:buChar char="••"/>
          </a:pPr>
          <a:r>
            <a:rPr lang="es-MX" sz="1500" kern="1200" dirty="0" smtClean="0">
              <a:latin typeface="Calibri" panose="020F0502020204030204" pitchFamily="34" charset="0"/>
            </a:rPr>
            <a:t>El sustrato se coloca en bolsas, y es empaquetado en un bloque que simula al leño  para formar los “troncos sintéticos”. </a:t>
          </a:r>
          <a:endParaRPr lang="es-MX" sz="1500" kern="1200" dirty="0">
            <a:latin typeface="Calibri" panose="020F0502020204030204" pitchFamily="34" charset="0"/>
          </a:endParaRPr>
        </a:p>
        <a:p>
          <a:pPr marL="114300" lvl="1" indent="-114300" algn="l" defTabSz="666750">
            <a:lnSpc>
              <a:spcPct val="90000"/>
            </a:lnSpc>
            <a:spcBef>
              <a:spcPct val="0"/>
            </a:spcBef>
            <a:spcAft>
              <a:spcPct val="15000"/>
            </a:spcAft>
            <a:buChar char="••"/>
          </a:pPr>
          <a:r>
            <a:rPr lang="es-MX" sz="1500" kern="1200" dirty="0" smtClean="0">
              <a:latin typeface="Calibri" panose="020F0502020204030204" pitchFamily="34" charset="0"/>
            </a:rPr>
            <a:t>Las bolsas tienen parches con </a:t>
          </a:r>
          <a:r>
            <a:rPr lang="es-MX" sz="1500" kern="1200" dirty="0" err="1" smtClean="0">
              <a:latin typeface="Calibri" panose="020F0502020204030204" pitchFamily="34" charset="0"/>
            </a:rPr>
            <a:t>microfiltros</a:t>
          </a:r>
          <a:r>
            <a:rPr lang="es-MX" sz="1500" kern="1200" dirty="0" smtClean="0">
              <a:latin typeface="Calibri" panose="020F0502020204030204" pitchFamily="34" charset="0"/>
            </a:rPr>
            <a:t> para soportar el metabolismo respiratorio.</a:t>
          </a:r>
          <a:endParaRPr lang="es-MX" sz="1500" kern="1200" dirty="0">
            <a:latin typeface="Calibri" panose="020F0502020204030204" pitchFamily="34" charset="0"/>
          </a:endParaRPr>
        </a:p>
      </dsp:txBody>
      <dsp:txXfrm>
        <a:off x="2932577" y="792767"/>
        <a:ext cx="2570124" cy="3960520"/>
      </dsp:txXfrm>
    </dsp:sp>
    <dsp:sp modelId="{6CAF1044-857A-4FA5-B1BF-0D665270184B}">
      <dsp:nvSpPr>
        <dsp:cNvPr id="0" name=""/>
        <dsp:cNvSpPr/>
      </dsp:nvSpPr>
      <dsp:spPr>
        <a:xfrm>
          <a:off x="5862519" y="360767"/>
          <a:ext cx="2570124" cy="432000"/>
        </a:xfrm>
        <a:prstGeom prst="rect">
          <a:avLst/>
        </a:prstGeom>
        <a:solidFill>
          <a:schemeClr val="accent4">
            <a:hueOff val="-176707"/>
            <a:satOff val="20001"/>
            <a:lumOff val="5883"/>
            <a:alphaOff val="0"/>
          </a:schemeClr>
        </a:solidFill>
        <a:ln w="19050" cap="flat" cmpd="sng" algn="ctr">
          <a:solidFill>
            <a:schemeClr val="accent4">
              <a:hueOff val="-176707"/>
              <a:satOff val="20001"/>
              <a:lumOff val="588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kern="1200" dirty="0" smtClean="0">
              <a:latin typeface="Calibri" panose="020F0502020204030204" pitchFamily="34" charset="0"/>
            </a:rPr>
            <a:t>Formulación del sustrato</a:t>
          </a:r>
          <a:endParaRPr lang="es-MX" sz="1500" kern="1200" dirty="0">
            <a:latin typeface="Calibri" panose="020F0502020204030204" pitchFamily="34" charset="0"/>
          </a:endParaRPr>
        </a:p>
      </dsp:txBody>
      <dsp:txXfrm>
        <a:off x="5862519" y="360767"/>
        <a:ext cx="2570124" cy="432000"/>
      </dsp:txXfrm>
    </dsp:sp>
    <dsp:sp modelId="{CE8B8E3F-2DB5-4B47-A294-191A166E0E59}">
      <dsp:nvSpPr>
        <dsp:cNvPr id="0" name=""/>
        <dsp:cNvSpPr/>
      </dsp:nvSpPr>
      <dsp:spPr>
        <a:xfrm>
          <a:off x="5862519" y="792767"/>
          <a:ext cx="2570124" cy="3960520"/>
        </a:xfrm>
        <a:prstGeom prst="rect">
          <a:avLst/>
        </a:prstGeom>
        <a:solidFill>
          <a:schemeClr val="accent4">
            <a:tint val="40000"/>
            <a:alpha val="90000"/>
            <a:hueOff val="-298057"/>
            <a:satOff val="17430"/>
            <a:lumOff val="1776"/>
            <a:alphaOff val="0"/>
          </a:schemeClr>
        </a:solidFill>
        <a:ln w="19050" cap="flat" cmpd="sng" algn="ctr">
          <a:solidFill>
            <a:schemeClr val="accent4">
              <a:tint val="40000"/>
              <a:alpha val="90000"/>
              <a:hueOff val="-298057"/>
              <a:satOff val="17430"/>
              <a:lumOff val="17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latin typeface="Calibri" panose="020F0502020204030204" pitchFamily="34" charset="0"/>
            </a:rPr>
            <a:t>El aserrín de madera dura (roble: mezcla de fino y grueso) o aserrín y virutas, constituye el 75-80%.</a:t>
          </a:r>
          <a:endParaRPr lang="es-MX" sz="1500" kern="1200" dirty="0">
            <a:latin typeface="Calibri" panose="020F0502020204030204" pitchFamily="34" charset="0"/>
          </a:endParaRPr>
        </a:p>
        <a:p>
          <a:pPr marL="114300" lvl="1" indent="-114300" algn="l" defTabSz="666750">
            <a:lnSpc>
              <a:spcPct val="90000"/>
            </a:lnSpc>
            <a:spcBef>
              <a:spcPct val="0"/>
            </a:spcBef>
            <a:spcAft>
              <a:spcPct val="15000"/>
            </a:spcAft>
            <a:buChar char="••"/>
          </a:pPr>
          <a:r>
            <a:rPr lang="es-MX" sz="1500" kern="1200" dirty="0" smtClean="0">
              <a:latin typeface="Calibri" panose="020F0502020204030204" pitchFamily="34" charset="0"/>
            </a:rPr>
            <a:t> Se puede incorporar cáscaras de semilla de algodón (25%) y una proporción de substrato gastado (20%). </a:t>
          </a:r>
          <a:endParaRPr lang="es-MX" sz="1500" kern="1200" dirty="0">
            <a:latin typeface="Calibri" panose="020F0502020204030204" pitchFamily="34" charset="0"/>
          </a:endParaRPr>
        </a:p>
        <a:p>
          <a:pPr marL="114300" lvl="1" indent="-114300" algn="l" defTabSz="666750">
            <a:lnSpc>
              <a:spcPct val="90000"/>
            </a:lnSpc>
            <a:spcBef>
              <a:spcPct val="0"/>
            </a:spcBef>
            <a:spcAft>
              <a:spcPct val="15000"/>
            </a:spcAft>
            <a:buChar char="••"/>
          </a:pPr>
          <a:r>
            <a:rPr lang="es-MX" sz="1500" kern="1200" dirty="0" smtClean="0">
              <a:latin typeface="Calibri" panose="020F0502020204030204" pitchFamily="34" charset="0"/>
            </a:rPr>
            <a:t>Se suplementa con salvado del trigo (grueso), sacarosa (azúcar común), cal y a veces humus. </a:t>
          </a:r>
          <a:endParaRPr lang="es-MX" sz="1500" kern="1200" dirty="0">
            <a:latin typeface="Calibri" panose="020F0502020204030204" pitchFamily="34" charset="0"/>
          </a:endParaRPr>
        </a:p>
      </dsp:txBody>
      <dsp:txXfrm>
        <a:off x="5862519" y="792767"/>
        <a:ext cx="2570124" cy="39605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D41823-705E-420B-8623-E808D506BA17}">
      <dsp:nvSpPr>
        <dsp:cNvPr id="0" name=""/>
        <dsp:cNvSpPr/>
      </dsp:nvSpPr>
      <dsp:spPr>
        <a:xfrm>
          <a:off x="-5151810" y="-789158"/>
          <a:ext cx="6135055" cy="6135055"/>
        </a:xfrm>
        <a:prstGeom prst="blockArc">
          <a:avLst>
            <a:gd name="adj1" fmla="val 18900000"/>
            <a:gd name="adj2" fmla="val 2700000"/>
            <a:gd name="adj3" fmla="val 352"/>
          </a:avLst>
        </a:pr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FE28B-6746-4D02-9442-3BA525346968}">
      <dsp:nvSpPr>
        <dsp:cNvPr id="0" name=""/>
        <dsp:cNvSpPr/>
      </dsp:nvSpPr>
      <dsp:spPr>
        <a:xfrm>
          <a:off x="514825" y="350322"/>
          <a:ext cx="8018518" cy="701008"/>
        </a:xfrm>
        <a:prstGeom prst="rect">
          <a:avLst/>
        </a:prstGeom>
        <a:gradFill rotWithShape="0">
          <a:gsLst>
            <a:gs pos="0">
              <a:schemeClr val="accent2">
                <a:hueOff val="0"/>
                <a:satOff val="0"/>
                <a:lumOff val="0"/>
                <a:alphaOff val="0"/>
                <a:tint val="45000"/>
                <a:satMod val="200000"/>
              </a:schemeClr>
            </a:gs>
            <a:gs pos="30000">
              <a:schemeClr val="accent2">
                <a:hueOff val="0"/>
                <a:satOff val="0"/>
                <a:lumOff val="0"/>
                <a:alphaOff val="0"/>
                <a:tint val="61000"/>
                <a:satMod val="200000"/>
              </a:schemeClr>
            </a:gs>
            <a:gs pos="45000">
              <a:schemeClr val="accent2">
                <a:hueOff val="0"/>
                <a:satOff val="0"/>
                <a:lumOff val="0"/>
                <a:alphaOff val="0"/>
                <a:tint val="66000"/>
                <a:satMod val="200000"/>
              </a:schemeClr>
            </a:gs>
            <a:gs pos="55000">
              <a:schemeClr val="accent2">
                <a:hueOff val="0"/>
                <a:satOff val="0"/>
                <a:lumOff val="0"/>
                <a:alphaOff val="0"/>
                <a:tint val="66000"/>
                <a:satMod val="200000"/>
              </a:schemeClr>
            </a:gs>
            <a:gs pos="73000">
              <a:schemeClr val="accent2">
                <a:hueOff val="0"/>
                <a:satOff val="0"/>
                <a:lumOff val="0"/>
                <a:alphaOff val="0"/>
                <a:tint val="61000"/>
                <a:satMod val="200000"/>
              </a:schemeClr>
            </a:gs>
            <a:gs pos="100000">
              <a:schemeClr val="accent2">
                <a:hueOff val="0"/>
                <a:satOff val="0"/>
                <a:lumOff val="0"/>
                <a:alphaOff val="0"/>
                <a:tint val="45000"/>
                <a:satMod val="200000"/>
              </a:schemeClr>
            </a:gs>
          </a:gsLst>
          <a:lin ang="950000" scaled="1"/>
        </a:gradFill>
        <a:ln>
          <a:noFill/>
        </a:ln>
        <a:effectLst>
          <a:outerShdw blurRad="38100" dist="25400" dir="2700000" algn="br"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56426" tIns="45720" rIns="45720" bIns="45720" numCol="1" spcCol="1270" anchor="ctr" anchorCtr="0">
          <a:noAutofit/>
        </a:bodyPr>
        <a:lstStyle/>
        <a:p>
          <a:pPr lvl="0" algn="l" defTabSz="800100">
            <a:lnSpc>
              <a:spcPct val="90000"/>
            </a:lnSpc>
            <a:spcBef>
              <a:spcPct val="0"/>
            </a:spcBef>
            <a:spcAft>
              <a:spcPct val="35000"/>
            </a:spcAft>
          </a:pPr>
          <a:r>
            <a:rPr lang="es-MX" sz="1800" kern="1200" smtClean="0">
              <a:latin typeface="Calibri" panose="020F0502020204030204" pitchFamily="34" charset="0"/>
            </a:rPr>
            <a:t>En el año 2000, la producción mundial de este hongo fue de alrededor de 40.000 ton.</a:t>
          </a:r>
          <a:endParaRPr lang="es-MX" sz="1800" kern="1200" dirty="0"/>
        </a:p>
      </dsp:txBody>
      <dsp:txXfrm>
        <a:off x="514825" y="350322"/>
        <a:ext cx="8018518" cy="701008"/>
      </dsp:txXfrm>
    </dsp:sp>
    <dsp:sp modelId="{8664859B-1DE3-460D-AC4F-3C1B60825D48}">
      <dsp:nvSpPr>
        <dsp:cNvPr id="0" name=""/>
        <dsp:cNvSpPr/>
      </dsp:nvSpPr>
      <dsp:spPr>
        <a:xfrm>
          <a:off x="76695" y="262695"/>
          <a:ext cx="876260" cy="876260"/>
        </a:xfrm>
        <a:prstGeom prst="ellipse">
          <a:avLst/>
        </a:prstGeom>
        <a:gradFill rotWithShape="0">
          <a:gsLst>
            <a:gs pos="0">
              <a:schemeClr val="lt1">
                <a:hueOff val="0"/>
                <a:satOff val="0"/>
                <a:lumOff val="0"/>
                <a:alphaOff val="0"/>
                <a:tint val="45000"/>
                <a:satMod val="200000"/>
              </a:schemeClr>
            </a:gs>
            <a:gs pos="30000">
              <a:schemeClr val="lt1">
                <a:hueOff val="0"/>
                <a:satOff val="0"/>
                <a:lumOff val="0"/>
                <a:alphaOff val="0"/>
                <a:tint val="61000"/>
                <a:satMod val="200000"/>
              </a:schemeClr>
            </a:gs>
            <a:gs pos="45000">
              <a:schemeClr val="lt1">
                <a:hueOff val="0"/>
                <a:satOff val="0"/>
                <a:lumOff val="0"/>
                <a:alphaOff val="0"/>
                <a:tint val="66000"/>
                <a:satMod val="200000"/>
              </a:schemeClr>
            </a:gs>
            <a:gs pos="55000">
              <a:schemeClr val="lt1">
                <a:hueOff val="0"/>
                <a:satOff val="0"/>
                <a:lumOff val="0"/>
                <a:alphaOff val="0"/>
                <a:tint val="66000"/>
                <a:satMod val="200000"/>
              </a:schemeClr>
            </a:gs>
            <a:gs pos="73000">
              <a:schemeClr val="lt1">
                <a:hueOff val="0"/>
                <a:satOff val="0"/>
                <a:lumOff val="0"/>
                <a:alphaOff val="0"/>
                <a:tint val="61000"/>
                <a:satMod val="200000"/>
              </a:schemeClr>
            </a:gs>
            <a:gs pos="100000">
              <a:schemeClr val="lt1">
                <a:hueOff val="0"/>
                <a:satOff val="0"/>
                <a:lumOff val="0"/>
                <a:alphaOff val="0"/>
                <a:tint val="45000"/>
                <a:satMod val="200000"/>
              </a:schemeClr>
            </a:gs>
          </a:gsLst>
          <a:lin ang="950000" scaled="1"/>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91C3AC1B-60CE-4868-95BD-881F48130387}">
      <dsp:nvSpPr>
        <dsp:cNvPr id="0" name=""/>
        <dsp:cNvSpPr/>
      </dsp:nvSpPr>
      <dsp:spPr>
        <a:xfrm>
          <a:off x="916729" y="1402017"/>
          <a:ext cx="7616614" cy="701008"/>
        </a:xfrm>
        <a:prstGeom prst="rect">
          <a:avLst/>
        </a:prstGeom>
        <a:gradFill rotWithShape="0">
          <a:gsLst>
            <a:gs pos="0">
              <a:schemeClr val="accent3">
                <a:hueOff val="0"/>
                <a:satOff val="0"/>
                <a:lumOff val="0"/>
                <a:alphaOff val="0"/>
                <a:tint val="45000"/>
                <a:satMod val="200000"/>
              </a:schemeClr>
            </a:gs>
            <a:gs pos="30000">
              <a:schemeClr val="accent3">
                <a:hueOff val="0"/>
                <a:satOff val="0"/>
                <a:lumOff val="0"/>
                <a:alphaOff val="0"/>
                <a:tint val="61000"/>
                <a:satMod val="200000"/>
              </a:schemeClr>
            </a:gs>
            <a:gs pos="45000">
              <a:schemeClr val="accent3">
                <a:hueOff val="0"/>
                <a:satOff val="0"/>
                <a:lumOff val="0"/>
                <a:alphaOff val="0"/>
                <a:tint val="66000"/>
                <a:satMod val="200000"/>
              </a:schemeClr>
            </a:gs>
            <a:gs pos="55000">
              <a:schemeClr val="accent3">
                <a:hueOff val="0"/>
                <a:satOff val="0"/>
                <a:lumOff val="0"/>
                <a:alphaOff val="0"/>
                <a:tint val="66000"/>
                <a:satMod val="200000"/>
              </a:schemeClr>
            </a:gs>
            <a:gs pos="73000">
              <a:schemeClr val="accent3">
                <a:hueOff val="0"/>
                <a:satOff val="0"/>
                <a:lumOff val="0"/>
                <a:alphaOff val="0"/>
                <a:tint val="61000"/>
                <a:satMod val="200000"/>
              </a:schemeClr>
            </a:gs>
            <a:gs pos="100000">
              <a:schemeClr val="accent3">
                <a:hueOff val="0"/>
                <a:satOff val="0"/>
                <a:lumOff val="0"/>
                <a:alphaOff val="0"/>
                <a:tint val="45000"/>
                <a:satMod val="200000"/>
              </a:schemeClr>
            </a:gs>
          </a:gsLst>
          <a:lin ang="950000" scaled="1"/>
        </a:gradFill>
        <a:ln>
          <a:noFill/>
        </a:ln>
        <a:effectLst>
          <a:outerShdw blurRad="38100" dist="25400" dir="2700000" algn="br"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56426" tIns="45720" rIns="45720" bIns="45720" numCol="1" spcCol="1270" anchor="ctr" anchorCtr="0">
          <a:noAutofit/>
        </a:bodyPr>
        <a:lstStyle/>
        <a:p>
          <a:pPr lvl="0" algn="l" defTabSz="800100">
            <a:lnSpc>
              <a:spcPct val="90000"/>
            </a:lnSpc>
            <a:spcBef>
              <a:spcPct val="0"/>
            </a:spcBef>
            <a:spcAft>
              <a:spcPct val="35000"/>
            </a:spcAft>
          </a:pPr>
          <a:r>
            <a:rPr lang="es-MX" sz="1800" kern="1200" dirty="0" smtClean="0">
              <a:latin typeface="Calibri" panose="020F0502020204030204" pitchFamily="34" charset="0"/>
            </a:rPr>
            <a:t>En EEUU se vende el hongo fresco para un mercado gourmet a 60 dólares el kg y a 5-6 dólares los 150 g de hongo seco. </a:t>
          </a:r>
        </a:p>
      </dsp:txBody>
      <dsp:txXfrm>
        <a:off x="916729" y="1402017"/>
        <a:ext cx="7616614" cy="701008"/>
      </dsp:txXfrm>
    </dsp:sp>
    <dsp:sp modelId="{1A87E615-0027-42FF-BF79-C384ADDCBA7E}">
      <dsp:nvSpPr>
        <dsp:cNvPr id="0" name=""/>
        <dsp:cNvSpPr/>
      </dsp:nvSpPr>
      <dsp:spPr>
        <a:xfrm>
          <a:off x="478599" y="1314391"/>
          <a:ext cx="876260" cy="876260"/>
        </a:xfrm>
        <a:prstGeom prst="ellipse">
          <a:avLst/>
        </a:prstGeom>
        <a:gradFill rotWithShape="0">
          <a:gsLst>
            <a:gs pos="0">
              <a:schemeClr val="lt1">
                <a:hueOff val="0"/>
                <a:satOff val="0"/>
                <a:lumOff val="0"/>
                <a:alphaOff val="0"/>
                <a:tint val="45000"/>
                <a:satMod val="200000"/>
              </a:schemeClr>
            </a:gs>
            <a:gs pos="30000">
              <a:schemeClr val="lt1">
                <a:hueOff val="0"/>
                <a:satOff val="0"/>
                <a:lumOff val="0"/>
                <a:alphaOff val="0"/>
                <a:tint val="61000"/>
                <a:satMod val="200000"/>
              </a:schemeClr>
            </a:gs>
            <a:gs pos="45000">
              <a:schemeClr val="lt1">
                <a:hueOff val="0"/>
                <a:satOff val="0"/>
                <a:lumOff val="0"/>
                <a:alphaOff val="0"/>
                <a:tint val="66000"/>
                <a:satMod val="200000"/>
              </a:schemeClr>
            </a:gs>
            <a:gs pos="55000">
              <a:schemeClr val="lt1">
                <a:hueOff val="0"/>
                <a:satOff val="0"/>
                <a:lumOff val="0"/>
                <a:alphaOff val="0"/>
                <a:tint val="66000"/>
                <a:satMod val="200000"/>
              </a:schemeClr>
            </a:gs>
            <a:gs pos="73000">
              <a:schemeClr val="lt1">
                <a:hueOff val="0"/>
                <a:satOff val="0"/>
                <a:lumOff val="0"/>
                <a:alphaOff val="0"/>
                <a:tint val="61000"/>
                <a:satMod val="200000"/>
              </a:schemeClr>
            </a:gs>
            <a:gs pos="100000">
              <a:schemeClr val="lt1">
                <a:hueOff val="0"/>
                <a:satOff val="0"/>
                <a:lumOff val="0"/>
                <a:alphaOff val="0"/>
                <a:tint val="45000"/>
                <a:satMod val="200000"/>
              </a:schemeClr>
            </a:gs>
          </a:gsLst>
          <a:lin ang="950000" scaled="1"/>
        </a:gra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B993057D-7FCC-456D-9A66-C10CBA4E56F4}">
      <dsp:nvSpPr>
        <dsp:cNvPr id="0" name=""/>
        <dsp:cNvSpPr/>
      </dsp:nvSpPr>
      <dsp:spPr>
        <a:xfrm>
          <a:off x="916729" y="2453712"/>
          <a:ext cx="7616614" cy="701008"/>
        </a:xfrm>
        <a:prstGeom prst="rect">
          <a:avLst/>
        </a:prstGeom>
        <a:gradFill rotWithShape="0">
          <a:gsLst>
            <a:gs pos="0">
              <a:schemeClr val="accent4">
                <a:hueOff val="0"/>
                <a:satOff val="0"/>
                <a:lumOff val="0"/>
                <a:alphaOff val="0"/>
                <a:tint val="45000"/>
                <a:satMod val="200000"/>
              </a:schemeClr>
            </a:gs>
            <a:gs pos="30000">
              <a:schemeClr val="accent4">
                <a:hueOff val="0"/>
                <a:satOff val="0"/>
                <a:lumOff val="0"/>
                <a:alphaOff val="0"/>
                <a:tint val="61000"/>
                <a:satMod val="200000"/>
              </a:schemeClr>
            </a:gs>
            <a:gs pos="45000">
              <a:schemeClr val="accent4">
                <a:hueOff val="0"/>
                <a:satOff val="0"/>
                <a:lumOff val="0"/>
                <a:alphaOff val="0"/>
                <a:tint val="66000"/>
                <a:satMod val="200000"/>
              </a:schemeClr>
            </a:gs>
            <a:gs pos="55000">
              <a:schemeClr val="accent4">
                <a:hueOff val="0"/>
                <a:satOff val="0"/>
                <a:lumOff val="0"/>
                <a:alphaOff val="0"/>
                <a:tint val="66000"/>
                <a:satMod val="200000"/>
              </a:schemeClr>
            </a:gs>
            <a:gs pos="73000">
              <a:schemeClr val="accent4">
                <a:hueOff val="0"/>
                <a:satOff val="0"/>
                <a:lumOff val="0"/>
                <a:alphaOff val="0"/>
                <a:tint val="61000"/>
                <a:satMod val="200000"/>
              </a:schemeClr>
            </a:gs>
            <a:gs pos="100000">
              <a:schemeClr val="accent4">
                <a:hueOff val="0"/>
                <a:satOff val="0"/>
                <a:lumOff val="0"/>
                <a:alphaOff val="0"/>
                <a:tint val="45000"/>
                <a:satMod val="200000"/>
              </a:schemeClr>
            </a:gs>
          </a:gsLst>
          <a:lin ang="950000" scaled="1"/>
        </a:gradFill>
        <a:ln>
          <a:noFill/>
        </a:ln>
        <a:effectLst>
          <a:outerShdw blurRad="38100" dist="25400" dir="2700000" algn="br"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56426" tIns="45720" rIns="45720" bIns="45720" numCol="1" spcCol="1270" anchor="ctr" anchorCtr="0">
          <a:noAutofit/>
        </a:bodyPr>
        <a:lstStyle/>
        <a:p>
          <a:pPr lvl="0" algn="l" defTabSz="800100">
            <a:lnSpc>
              <a:spcPct val="90000"/>
            </a:lnSpc>
            <a:spcBef>
              <a:spcPct val="0"/>
            </a:spcBef>
            <a:spcAft>
              <a:spcPct val="35000"/>
            </a:spcAft>
          </a:pPr>
          <a:r>
            <a:rPr lang="es-MX" sz="1800" kern="1200" dirty="0" smtClean="0">
              <a:latin typeface="Calibri" panose="020F0502020204030204" pitchFamily="34" charset="0"/>
            </a:rPr>
            <a:t>El hongo </a:t>
          </a:r>
          <a:r>
            <a:rPr lang="es-MX" sz="1800" kern="1200" dirty="0" err="1" smtClean="0">
              <a:latin typeface="Calibri" panose="020F0502020204030204" pitchFamily="34" charset="0"/>
            </a:rPr>
            <a:t>maitake</a:t>
          </a:r>
          <a:r>
            <a:rPr lang="es-MX" sz="1800" kern="1200" dirty="0" smtClean="0">
              <a:latin typeface="Calibri" panose="020F0502020204030204" pitchFamily="34" charset="0"/>
            </a:rPr>
            <a:t> en los países asiáticos es muy conocido, y se puede adquirir en fresco. </a:t>
          </a:r>
        </a:p>
      </dsp:txBody>
      <dsp:txXfrm>
        <a:off x="916729" y="2453712"/>
        <a:ext cx="7616614" cy="701008"/>
      </dsp:txXfrm>
    </dsp:sp>
    <dsp:sp modelId="{4B2175E6-45D8-4DFB-AF47-00EA7D3B4887}">
      <dsp:nvSpPr>
        <dsp:cNvPr id="0" name=""/>
        <dsp:cNvSpPr/>
      </dsp:nvSpPr>
      <dsp:spPr>
        <a:xfrm>
          <a:off x="478599" y="2366086"/>
          <a:ext cx="876260" cy="876260"/>
        </a:xfrm>
        <a:prstGeom prst="ellipse">
          <a:avLst/>
        </a:prstGeom>
        <a:gradFill rotWithShape="0">
          <a:gsLst>
            <a:gs pos="0">
              <a:schemeClr val="lt1">
                <a:hueOff val="0"/>
                <a:satOff val="0"/>
                <a:lumOff val="0"/>
                <a:alphaOff val="0"/>
                <a:tint val="45000"/>
                <a:satMod val="200000"/>
              </a:schemeClr>
            </a:gs>
            <a:gs pos="30000">
              <a:schemeClr val="lt1">
                <a:hueOff val="0"/>
                <a:satOff val="0"/>
                <a:lumOff val="0"/>
                <a:alphaOff val="0"/>
                <a:tint val="61000"/>
                <a:satMod val="200000"/>
              </a:schemeClr>
            </a:gs>
            <a:gs pos="45000">
              <a:schemeClr val="lt1">
                <a:hueOff val="0"/>
                <a:satOff val="0"/>
                <a:lumOff val="0"/>
                <a:alphaOff val="0"/>
                <a:tint val="66000"/>
                <a:satMod val="200000"/>
              </a:schemeClr>
            </a:gs>
            <a:gs pos="55000">
              <a:schemeClr val="lt1">
                <a:hueOff val="0"/>
                <a:satOff val="0"/>
                <a:lumOff val="0"/>
                <a:alphaOff val="0"/>
                <a:tint val="66000"/>
                <a:satMod val="200000"/>
              </a:schemeClr>
            </a:gs>
            <a:gs pos="73000">
              <a:schemeClr val="lt1">
                <a:hueOff val="0"/>
                <a:satOff val="0"/>
                <a:lumOff val="0"/>
                <a:alphaOff val="0"/>
                <a:tint val="61000"/>
                <a:satMod val="200000"/>
              </a:schemeClr>
            </a:gs>
            <a:gs pos="100000">
              <a:schemeClr val="lt1">
                <a:hueOff val="0"/>
                <a:satOff val="0"/>
                <a:lumOff val="0"/>
                <a:alphaOff val="0"/>
                <a:tint val="45000"/>
                <a:satMod val="200000"/>
              </a:schemeClr>
            </a:gs>
          </a:gsLst>
          <a:lin ang="950000" scaled="1"/>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DAFBB894-16AE-4A13-AD53-8B48AA6B541B}">
      <dsp:nvSpPr>
        <dsp:cNvPr id="0" name=""/>
        <dsp:cNvSpPr/>
      </dsp:nvSpPr>
      <dsp:spPr>
        <a:xfrm>
          <a:off x="514825" y="3505407"/>
          <a:ext cx="8018518" cy="701008"/>
        </a:xfrm>
        <a:prstGeom prst="rect">
          <a:avLst/>
        </a:prstGeom>
        <a:gradFill rotWithShape="0">
          <a:gsLst>
            <a:gs pos="0">
              <a:schemeClr val="accent5">
                <a:hueOff val="0"/>
                <a:satOff val="0"/>
                <a:lumOff val="0"/>
                <a:alphaOff val="0"/>
                <a:tint val="45000"/>
                <a:satMod val="200000"/>
              </a:schemeClr>
            </a:gs>
            <a:gs pos="30000">
              <a:schemeClr val="accent5">
                <a:hueOff val="0"/>
                <a:satOff val="0"/>
                <a:lumOff val="0"/>
                <a:alphaOff val="0"/>
                <a:tint val="61000"/>
                <a:satMod val="200000"/>
              </a:schemeClr>
            </a:gs>
            <a:gs pos="45000">
              <a:schemeClr val="accent5">
                <a:hueOff val="0"/>
                <a:satOff val="0"/>
                <a:lumOff val="0"/>
                <a:alphaOff val="0"/>
                <a:tint val="66000"/>
                <a:satMod val="200000"/>
              </a:schemeClr>
            </a:gs>
            <a:gs pos="55000">
              <a:schemeClr val="accent5">
                <a:hueOff val="0"/>
                <a:satOff val="0"/>
                <a:lumOff val="0"/>
                <a:alphaOff val="0"/>
                <a:tint val="66000"/>
                <a:satMod val="200000"/>
              </a:schemeClr>
            </a:gs>
            <a:gs pos="73000">
              <a:schemeClr val="accent5">
                <a:hueOff val="0"/>
                <a:satOff val="0"/>
                <a:lumOff val="0"/>
                <a:alphaOff val="0"/>
                <a:tint val="61000"/>
                <a:satMod val="200000"/>
              </a:schemeClr>
            </a:gs>
            <a:gs pos="100000">
              <a:schemeClr val="accent5">
                <a:hueOff val="0"/>
                <a:satOff val="0"/>
                <a:lumOff val="0"/>
                <a:alphaOff val="0"/>
                <a:tint val="45000"/>
                <a:satMod val="200000"/>
              </a:schemeClr>
            </a:gs>
          </a:gsLst>
          <a:lin ang="950000" scaled="1"/>
        </a:gradFill>
        <a:ln>
          <a:noFill/>
        </a:ln>
        <a:effectLst>
          <a:outerShdw blurRad="38100" dist="25400" dir="2700000" algn="br"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56426" tIns="45720" rIns="45720" bIns="45720" numCol="1" spcCol="1270" anchor="ctr" anchorCtr="0">
          <a:noAutofit/>
        </a:bodyPr>
        <a:lstStyle/>
        <a:p>
          <a:pPr lvl="0" algn="l" defTabSz="800100">
            <a:lnSpc>
              <a:spcPct val="90000"/>
            </a:lnSpc>
            <a:spcBef>
              <a:spcPct val="0"/>
            </a:spcBef>
            <a:spcAft>
              <a:spcPct val="35000"/>
            </a:spcAft>
          </a:pPr>
          <a:r>
            <a:rPr lang="es-MX" sz="1800" kern="1200" dirty="0" smtClean="0">
              <a:latin typeface="Calibri" panose="020F0502020204030204" pitchFamily="34" charset="0"/>
            </a:rPr>
            <a:t>Producen extractos líquidos, cápsulas, gránulos y tabletas que pueden ser adquiridos mediante importación a un costo elevado </a:t>
          </a:r>
          <a:r>
            <a:rPr lang="es-MX" sz="1800" kern="1200" dirty="0" smtClean="0">
              <a:latin typeface="Calibri" panose="020F0502020204030204" pitchFamily="34" charset="0"/>
              <a:sym typeface="Wingdings" pitchFamily="2" charset="2"/>
            </a:rPr>
            <a:t> </a:t>
          </a:r>
          <a:r>
            <a:rPr lang="es-MX" sz="1800" kern="1200" dirty="0" smtClean="0">
              <a:latin typeface="Calibri" panose="020F0502020204030204" pitchFamily="34" charset="0"/>
            </a:rPr>
            <a:t>está en aumento la demanda a nivel mundial de cuerpos fructíferos</a:t>
          </a:r>
          <a:endParaRPr lang="es-MX" sz="1800" kern="1200" dirty="0"/>
        </a:p>
      </dsp:txBody>
      <dsp:txXfrm>
        <a:off x="514825" y="3505407"/>
        <a:ext cx="8018518" cy="701008"/>
      </dsp:txXfrm>
    </dsp:sp>
    <dsp:sp modelId="{E1D2776E-99F4-4D52-9DDC-952D75D7C5C5}">
      <dsp:nvSpPr>
        <dsp:cNvPr id="0" name=""/>
        <dsp:cNvSpPr/>
      </dsp:nvSpPr>
      <dsp:spPr>
        <a:xfrm>
          <a:off x="76695" y="3417781"/>
          <a:ext cx="876260" cy="876260"/>
        </a:xfrm>
        <a:prstGeom prst="ellipse">
          <a:avLst/>
        </a:prstGeom>
        <a:gradFill rotWithShape="0">
          <a:gsLst>
            <a:gs pos="0">
              <a:schemeClr val="lt1">
                <a:hueOff val="0"/>
                <a:satOff val="0"/>
                <a:lumOff val="0"/>
                <a:alphaOff val="0"/>
                <a:tint val="45000"/>
                <a:satMod val="200000"/>
              </a:schemeClr>
            </a:gs>
            <a:gs pos="30000">
              <a:schemeClr val="lt1">
                <a:hueOff val="0"/>
                <a:satOff val="0"/>
                <a:lumOff val="0"/>
                <a:alphaOff val="0"/>
                <a:tint val="61000"/>
                <a:satMod val="200000"/>
              </a:schemeClr>
            </a:gs>
            <a:gs pos="45000">
              <a:schemeClr val="lt1">
                <a:hueOff val="0"/>
                <a:satOff val="0"/>
                <a:lumOff val="0"/>
                <a:alphaOff val="0"/>
                <a:tint val="66000"/>
                <a:satMod val="200000"/>
              </a:schemeClr>
            </a:gs>
            <a:gs pos="55000">
              <a:schemeClr val="lt1">
                <a:hueOff val="0"/>
                <a:satOff val="0"/>
                <a:lumOff val="0"/>
                <a:alphaOff val="0"/>
                <a:tint val="66000"/>
                <a:satMod val="200000"/>
              </a:schemeClr>
            </a:gs>
            <a:gs pos="73000">
              <a:schemeClr val="lt1">
                <a:hueOff val="0"/>
                <a:satOff val="0"/>
                <a:lumOff val="0"/>
                <a:alphaOff val="0"/>
                <a:tint val="61000"/>
                <a:satMod val="200000"/>
              </a:schemeClr>
            </a:gs>
            <a:gs pos="100000">
              <a:schemeClr val="lt1">
                <a:hueOff val="0"/>
                <a:satOff val="0"/>
                <a:lumOff val="0"/>
                <a:alphaOff val="0"/>
                <a:tint val="45000"/>
                <a:satMod val="200000"/>
              </a:schemeClr>
            </a:gs>
          </a:gsLst>
          <a:lin ang="950000" scaled="1"/>
        </a:gradFill>
        <a:ln w="9525" cap="flat" cmpd="sng" algn="ctr">
          <a:solidFill>
            <a:schemeClr val="accent5">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7C1B55-B21E-4AF7-A344-A76450253639}" type="datetimeFigureOut">
              <a:rPr lang="es-MX" smtClean="0"/>
              <a:pPr/>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3BF454-9C7E-47D2-ACD4-1E7B88CA0181}" type="slidenum">
              <a:rPr lang="es-MX" smtClean="0"/>
              <a:pPr/>
              <a:t>‹Nº›</a:t>
            </a:fld>
            <a:endParaRPr lang="es-MX"/>
          </a:p>
        </p:txBody>
      </p:sp>
    </p:spTree>
    <p:extLst>
      <p:ext uri="{BB962C8B-B14F-4D97-AF65-F5344CB8AC3E}">
        <p14:creationId xmlns:p14="http://schemas.microsoft.com/office/powerpoint/2010/main" val="355554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MX" dirty="0" smtClean="0">
                <a:latin typeface="Calibri" charset="0"/>
              </a:rPr>
              <a:t>Esta presentación está enfocada a mostrar los aspectos más relevantes en la unidad de aprendizaje de Cultivo de Hongos comestibles, en</a:t>
            </a:r>
            <a:r>
              <a:rPr lang="es-MX" baseline="0" dirty="0" smtClean="0">
                <a:latin typeface="Calibri" charset="0"/>
              </a:rPr>
              <a:t> relación a la Unidad de Competencia XII, sobre  el cultivo de </a:t>
            </a:r>
            <a:r>
              <a:rPr lang="es-MX" i="1" baseline="0" dirty="0" smtClean="0">
                <a:latin typeface="Calibri" charset="0"/>
              </a:rPr>
              <a:t>Grifola frondosa</a:t>
            </a:r>
            <a:r>
              <a:rPr lang="es-ES_tradnl" sz="1200" kern="1200" dirty="0" smtClean="0">
                <a:solidFill>
                  <a:schemeClr val="tx1"/>
                </a:solidFill>
                <a:effectLst/>
                <a:latin typeface="+mn-lt"/>
                <a:ea typeface="ＭＳ Ｐゴシック" charset="-128"/>
                <a:cs typeface="ＭＳ Ｐゴシック" charset="-128"/>
              </a:rPr>
              <a:t>,</a:t>
            </a:r>
            <a:r>
              <a:rPr lang="es-ES_tradnl" sz="1200" kern="1200" baseline="0" dirty="0" smtClean="0">
                <a:solidFill>
                  <a:schemeClr val="tx1"/>
                </a:solidFill>
                <a:effectLst/>
                <a:latin typeface="+mn-lt"/>
                <a:ea typeface="ＭＳ Ｐゴシック" charset="-128"/>
                <a:cs typeface="ＭＳ Ｐゴシック" charset="-128"/>
              </a:rPr>
              <a:t> haciendo énfasis en su biología, ciclo de vida y adecuaciones de su cultivo</a:t>
            </a:r>
            <a:endParaRPr lang="es-ES_tradnl"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es-MX" dirty="0">
              <a:latin typeface="Calibri" charset="0"/>
              <a:ea typeface="MS PGothic" charset="0"/>
            </a:endParaRPr>
          </a:p>
        </p:txBody>
      </p:sp>
    </p:spTree>
    <p:extLst>
      <p:ext uri="{BB962C8B-B14F-4D97-AF65-F5344CB8AC3E}">
        <p14:creationId xmlns:p14="http://schemas.microsoft.com/office/powerpoint/2010/main" val="2499045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contenido de proteína es casi igual al del maíz, la leche, y las legumbres, además de </a:t>
            </a:r>
            <a:endParaRPr lang="es-MX" dirty="0"/>
          </a:p>
        </p:txBody>
      </p:sp>
      <p:sp>
        <p:nvSpPr>
          <p:cNvPr id="4" name="3 Marcador de número de diapositiva"/>
          <p:cNvSpPr>
            <a:spLocks noGrp="1"/>
          </p:cNvSpPr>
          <p:nvPr>
            <p:ph type="sldNum" sz="quarter" idx="10"/>
          </p:nvPr>
        </p:nvSpPr>
        <p:spPr/>
        <p:txBody>
          <a:bodyPr/>
          <a:lstStyle/>
          <a:p>
            <a:fld id="{DA3BF454-9C7E-47D2-ACD4-1E7B88CA0181}" type="slidenum">
              <a:rPr lang="es-MX" smtClean="0"/>
              <a:pPr/>
              <a:t>10</a:t>
            </a:fld>
            <a:endParaRPr lang="es-MX"/>
          </a:p>
        </p:txBody>
      </p:sp>
    </p:spTree>
    <p:extLst>
      <p:ext uri="{BB962C8B-B14F-4D97-AF65-F5344CB8AC3E}">
        <p14:creationId xmlns:p14="http://schemas.microsoft.com/office/powerpoint/2010/main" val="18597016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1" kern="1200" dirty="0" smtClean="0">
                <a:solidFill>
                  <a:schemeClr val="tx1"/>
                </a:solidFill>
                <a:effectLst/>
                <a:latin typeface="+mn-lt"/>
                <a:ea typeface="+mn-ea"/>
                <a:cs typeface="+mn-cs"/>
              </a:rPr>
              <a:t>Valor nutricional y medicinal:</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Si bien los hongos poseen un alto contenido de proteína del 25 al 40% (secos). El contenido de proteína es casi igual al del maíz, la leche, y las legumbres, además de poseer  vitaminas,  minerales y aminoácidos (</a:t>
            </a:r>
            <a:r>
              <a:rPr lang="es-MX" sz="1200" kern="1200" dirty="0" err="1" smtClean="0">
                <a:solidFill>
                  <a:schemeClr val="tx1"/>
                </a:solidFill>
                <a:effectLst/>
                <a:latin typeface="+mn-lt"/>
                <a:ea typeface="+mn-ea"/>
                <a:cs typeface="+mn-cs"/>
              </a:rPr>
              <a:t>Curvetto</a:t>
            </a:r>
            <a:r>
              <a:rPr lang="es-MX" sz="1200" kern="1200" dirty="0" smtClean="0">
                <a:solidFill>
                  <a:schemeClr val="tx1"/>
                </a:solidFill>
                <a:effectLst/>
                <a:latin typeface="+mn-lt"/>
                <a:ea typeface="+mn-ea"/>
                <a:cs typeface="+mn-cs"/>
              </a:rPr>
              <a:t>, 2009). Sin embargo </a:t>
            </a:r>
            <a:r>
              <a:rPr lang="es-MX" sz="1200" i="1" kern="1200" dirty="0" err="1" smtClean="0">
                <a:solidFill>
                  <a:schemeClr val="tx1"/>
                </a:solidFill>
                <a:effectLst/>
                <a:latin typeface="+mn-lt"/>
                <a:ea typeface="+mn-ea"/>
                <a:cs typeface="+mn-cs"/>
              </a:rPr>
              <a:t>Grifola</a:t>
            </a:r>
            <a:r>
              <a:rPr lang="es-MX" sz="1200" i="1" kern="1200" dirty="0" smtClean="0">
                <a:solidFill>
                  <a:schemeClr val="tx1"/>
                </a:solidFill>
                <a:effectLst/>
                <a:latin typeface="+mn-lt"/>
                <a:ea typeface="+mn-ea"/>
                <a:cs typeface="+mn-cs"/>
              </a:rPr>
              <a:t> frondosa </a:t>
            </a:r>
            <a:r>
              <a:rPr lang="es-MX" sz="1200" kern="1200" dirty="0" smtClean="0">
                <a:solidFill>
                  <a:schemeClr val="tx1"/>
                </a:solidFill>
                <a:effectLst/>
                <a:latin typeface="+mn-lt"/>
                <a:ea typeface="+mn-ea"/>
                <a:cs typeface="+mn-cs"/>
              </a:rPr>
              <a:t>es una de las especies que posee un mayor valor nutricional y medicinal. En la Tabla  se muestra la composición general del hongo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fresco de </a:t>
            </a:r>
            <a:r>
              <a:rPr lang="es-MX" sz="1200" i="1" kern="1200" dirty="0" err="1" smtClean="0">
                <a:solidFill>
                  <a:schemeClr val="tx1"/>
                </a:solidFill>
                <a:effectLst/>
                <a:latin typeface="+mn-lt"/>
                <a:ea typeface="+mn-ea"/>
                <a:cs typeface="+mn-cs"/>
              </a:rPr>
              <a:t>Grifola</a:t>
            </a:r>
            <a:r>
              <a:rPr lang="es-MX" sz="1200" i="1" kern="1200" dirty="0" smtClean="0">
                <a:solidFill>
                  <a:schemeClr val="tx1"/>
                </a:solidFill>
                <a:effectLst/>
                <a:latin typeface="+mn-lt"/>
                <a:ea typeface="+mn-ea"/>
                <a:cs typeface="+mn-cs"/>
              </a:rPr>
              <a:t> frondosa.</a:t>
            </a:r>
          </a:p>
          <a:p>
            <a:r>
              <a:rPr lang="es-MX" sz="1200" kern="1200" dirty="0" smtClean="0">
                <a:solidFill>
                  <a:schemeClr val="tx1"/>
                </a:solidFill>
                <a:effectLst/>
                <a:latin typeface="+mn-lt"/>
                <a:ea typeface="+mn-ea"/>
                <a:cs typeface="+mn-cs"/>
              </a:rPr>
              <a:t>El </a:t>
            </a:r>
            <a:r>
              <a:rPr lang="es-MX" sz="1200" kern="1200" dirty="0" err="1" smtClean="0">
                <a:solidFill>
                  <a:schemeClr val="tx1"/>
                </a:solidFill>
                <a:effectLst/>
                <a:latin typeface="+mn-lt"/>
                <a:ea typeface="+mn-ea"/>
                <a:cs typeface="+mn-cs"/>
              </a:rPr>
              <a:t>maitake</a:t>
            </a:r>
            <a:r>
              <a:rPr lang="es-MX" sz="1200" kern="1200" dirty="0" smtClean="0">
                <a:solidFill>
                  <a:schemeClr val="tx1"/>
                </a:solidFill>
                <a:effectLst/>
                <a:latin typeface="+mn-lt"/>
                <a:ea typeface="+mn-ea"/>
                <a:cs typeface="+mn-cs"/>
              </a:rPr>
              <a:t> es uno de los hongos más apreciados en Japón y su reconocimiento se ha extendido mundialmente por su gran valor nutricional y medicinal debido a la presencia de la fracción D constituida por una mezcla de proteínas y polisacáridos tipo </a:t>
            </a:r>
            <a:r>
              <a:rPr lang="es-MX" sz="1200" kern="1200" dirty="0" err="1" smtClean="0">
                <a:solidFill>
                  <a:schemeClr val="tx1"/>
                </a:solidFill>
                <a:effectLst/>
                <a:latin typeface="+mn-lt"/>
                <a:ea typeface="+mn-ea"/>
                <a:cs typeface="+mn-cs"/>
              </a:rPr>
              <a:t>glucanos</a:t>
            </a:r>
            <a:r>
              <a:rPr lang="es-MX" sz="1200" kern="1200" dirty="0" smtClean="0">
                <a:solidFill>
                  <a:schemeClr val="tx1"/>
                </a:solidFill>
                <a:effectLst/>
                <a:latin typeface="+mn-lt"/>
                <a:ea typeface="+mn-ea"/>
                <a:cs typeface="+mn-cs"/>
              </a:rPr>
              <a:t> β -1,6 y β -1,3, identificada en 1984 por el Dr. </a:t>
            </a:r>
            <a:r>
              <a:rPr lang="es-MX" sz="1200" kern="1200" dirty="0" err="1" smtClean="0">
                <a:solidFill>
                  <a:schemeClr val="tx1"/>
                </a:solidFill>
                <a:effectLst/>
                <a:latin typeface="+mn-lt"/>
                <a:ea typeface="+mn-ea"/>
                <a:cs typeface="+mn-cs"/>
              </a:rPr>
              <a:t>Hiroaki</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Nanba</a:t>
            </a:r>
            <a:r>
              <a:rPr lang="es-MX" sz="1200" kern="1200" dirty="0" smtClean="0">
                <a:solidFill>
                  <a:schemeClr val="tx1"/>
                </a:solidFill>
                <a:effectLst/>
                <a:latin typeface="+mn-lt"/>
                <a:ea typeface="+mn-ea"/>
                <a:cs typeface="+mn-cs"/>
              </a:rPr>
              <a:t>; más tarde en la década de 1990, </a:t>
            </a:r>
            <a:r>
              <a:rPr lang="es-MX" sz="1200" kern="1200" dirty="0" err="1" smtClean="0">
                <a:solidFill>
                  <a:schemeClr val="tx1"/>
                </a:solidFill>
                <a:effectLst/>
                <a:latin typeface="+mn-lt"/>
                <a:ea typeface="+mn-ea"/>
                <a:cs typeface="+mn-cs"/>
              </a:rPr>
              <a:t>Nanba</a:t>
            </a:r>
            <a:r>
              <a:rPr lang="es-MX" sz="1200" kern="1200" dirty="0" smtClean="0">
                <a:solidFill>
                  <a:schemeClr val="tx1"/>
                </a:solidFill>
                <a:effectLst/>
                <a:latin typeface="+mn-lt"/>
                <a:ea typeface="+mn-ea"/>
                <a:cs typeface="+mn-cs"/>
              </a:rPr>
              <a:t> y </a:t>
            </a:r>
            <a:r>
              <a:rPr lang="es-MX" sz="1200" kern="1200" dirty="0" err="1" smtClean="0">
                <a:solidFill>
                  <a:schemeClr val="tx1"/>
                </a:solidFill>
                <a:effectLst/>
                <a:latin typeface="+mn-lt"/>
                <a:ea typeface="+mn-ea"/>
                <a:cs typeface="+mn-cs"/>
              </a:rPr>
              <a:t>Kubo</a:t>
            </a:r>
            <a:r>
              <a:rPr lang="es-MX" sz="1200" kern="1200" dirty="0" smtClean="0">
                <a:solidFill>
                  <a:schemeClr val="tx1"/>
                </a:solidFill>
                <a:effectLst/>
                <a:latin typeface="+mn-lt"/>
                <a:ea typeface="+mn-ea"/>
                <a:cs typeface="+mn-cs"/>
              </a:rPr>
              <a:t> continuaron estudiando este hongo y lograron purificar la Fracción D, que llamaron Fracción DM, que resulta ser más </a:t>
            </a:r>
            <a:r>
              <a:rPr lang="es-MX" sz="1200" kern="1200" dirty="0" err="1" smtClean="0">
                <a:solidFill>
                  <a:schemeClr val="tx1"/>
                </a:solidFill>
                <a:effectLst/>
                <a:latin typeface="+mn-lt"/>
                <a:ea typeface="+mn-ea"/>
                <a:cs typeface="+mn-cs"/>
              </a:rPr>
              <a:t>bioactiva</a:t>
            </a:r>
            <a:r>
              <a:rPr lang="es-MX" sz="1200" kern="1200" dirty="0" smtClean="0">
                <a:solidFill>
                  <a:schemeClr val="tx1"/>
                </a:solidFill>
                <a:effectLst/>
                <a:latin typeface="+mn-lt"/>
                <a:ea typeface="+mn-ea"/>
                <a:cs typeface="+mn-cs"/>
              </a:rPr>
              <a:t> y que posee actividad antitumoral e </a:t>
            </a:r>
            <a:r>
              <a:rPr lang="es-MX" sz="1200" kern="1200" dirty="0" err="1" smtClean="0">
                <a:solidFill>
                  <a:schemeClr val="tx1"/>
                </a:solidFill>
                <a:effectLst/>
                <a:latin typeface="+mn-lt"/>
                <a:ea typeface="+mn-ea"/>
                <a:cs typeface="+mn-cs"/>
              </a:rPr>
              <a:t>inmunomoduladora</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Illana</a:t>
            </a:r>
            <a:r>
              <a:rPr lang="es-MX" sz="1200" kern="1200" dirty="0" smtClean="0">
                <a:solidFill>
                  <a:schemeClr val="tx1"/>
                </a:solidFill>
                <a:effectLst/>
                <a:latin typeface="+mn-lt"/>
                <a:ea typeface="+mn-ea"/>
                <a:cs typeface="+mn-cs"/>
              </a:rPr>
              <a:t>-Esteban 2008, Zapata et al. 2007). </a:t>
            </a:r>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11</a:t>
            </a:fld>
            <a:endParaRPr lang="es-MX"/>
          </a:p>
        </p:txBody>
      </p:sp>
    </p:spTree>
    <p:extLst>
      <p:ext uri="{BB962C8B-B14F-4D97-AF65-F5344CB8AC3E}">
        <p14:creationId xmlns:p14="http://schemas.microsoft.com/office/powerpoint/2010/main" val="3518935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Otras propiedades reportadas son: </a:t>
            </a:r>
            <a:r>
              <a:rPr lang="es-MX" sz="1200" kern="1200" dirty="0" err="1" smtClean="0">
                <a:solidFill>
                  <a:schemeClr val="tx1"/>
                </a:solidFill>
                <a:effectLst/>
                <a:latin typeface="+mn-lt"/>
                <a:ea typeface="+mn-ea"/>
                <a:cs typeface="+mn-cs"/>
              </a:rPr>
              <a:t>antifúngico</a:t>
            </a:r>
            <a:r>
              <a:rPr lang="es-MX" sz="1200" kern="1200" dirty="0" smtClean="0">
                <a:solidFill>
                  <a:schemeClr val="tx1"/>
                </a:solidFill>
                <a:effectLst/>
                <a:latin typeface="+mn-lt"/>
                <a:ea typeface="+mn-ea"/>
                <a:cs typeface="+mn-cs"/>
              </a:rPr>
              <a:t>, antibacteriano y </a:t>
            </a:r>
            <a:r>
              <a:rPr lang="es-MX" sz="1200" kern="1200" dirty="0" err="1" smtClean="0">
                <a:solidFill>
                  <a:schemeClr val="tx1"/>
                </a:solidFill>
                <a:effectLst/>
                <a:latin typeface="+mn-lt"/>
                <a:ea typeface="+mn-ea"/>
                <a:cs typeface="+mn-cs"/>
              </a:rPr>
              <a:t>antiparasítico</a:t>
            </a:r>
            <a:r>
              <a:rPr lang="es-MX" sz="1200" kern="1200" dirty="0" smtClean="0">
                <a:solidFill>
                  <a:schemeClr val="tx1"/>
                </a:solidFill>
                <a:effectLst/>
                <a:latin typeface="+mn-lt"/>
                <a:ea typeface="+mn-ea"/>
                <a:cs typeface="+mn-cs"/>
              </a:rPr>
              <a:t>, antivírico: virus de la gripe y VIH (confirmado por el Instituto Nacional de la Salud de Japón y por el Instituto Nacional del Cáncer de EUA en 1992), </a:t>
            </a:r>
            <a:r>
              <a:rPr lang="es-MX" sz="1200" kern="1200" dirty="0" err="1" smtClean="0">
                <a:solidFill>
                  <a:schemeClr val="tx1"/>
                </a:solidFill>
                <a:effectLst/>
                <a:latin typeface="+mn-lt"/>
                <a:ea typeface="+mn-ea"/>
                <a:cs typeface="+mn-cs"/>
              </a:rPr>
              <a:t>antihipertensión</a:t>
            </a:r>
            <a:r>
              <a:rPr lang="es-MX" sz="1200" kern="1200" dirty="0" smtClean="0">
                <a:solidFill>
                  <a:schemeClr val="tx1"/>
                </a:solidFill>
                <a:effectLst/>
                <a:latin typeface="+mn-lt"/>
                <a:ea typeface="+mn-ea"/>
                <a:cs typeface="+mn-cs"/>
              </a:rPr>
              <a:t> y </a:t>
            </a:r>
            <a:r>
              <a:rPr lang="es-MX" sz="1200" kern="1200" dirty="0" err="1" smtClean="0">
                <a:solidFill>
                  <a:schemeClr val="tx1"/>
                </a:solidFill>
                <a:effectLst/>
                <a:latin typeface="+mn-lt"/>
                <a:ea typeface="+mn-ea"/>
                <a:cs typeface="+mn-cs"/>
              </a:rPr>
              <a:t>antihepatitis</a:t>
            </a:r>
            <a:r>
              <a:rPr lang="es-MX" sz="1200" kern="1200" dirty="0" smtClean="0">
                <a:solidFill>
                  <a:schemeClr val="tx1"/>
                </a:solidFill>
                <a:effectLst/>
                <a:latin typeface="+mn-lt"/>
                <a:ea typeface="+mn-ea"/>
                <a:cs typeface="+mn-cs"/>
              </a:rPr>
              <a:t> en ratas y humanos; </a:t>
            </a:r>
            <a:r>
              <a:rPr lang="es-MX" sz="1200" kern="1200" dirty="0" err="1" smtClean="0">
                <a:solidFill>
                  <a:schemeClr val="tx1"/>
                </a:solidFill>
                <a:effectLst/>
                <a:latin typeface="+mn-lt"/>
                <a:ea typeface="+mn-ea"/>
                <a:cs typeface="+mn-cs"/>
              </a:rPr>
              <a:t>anticolesterol</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antidiabetes</a:t>
            </a:r>
            <a:r>
              <a:rPr lang="es-MX" sz="1200" kern="1200" dirty="0" smtClean="0">
                <a:solidFill>
                  <a:schemeClr val="tx1"/>
                </a:solidFill>
                <a:effectLst/>
                <a:latin typeface="+mn-lt"/>
                <a:ea typeface="+mn-ea"/>
                <a:cs typeface="+mn-cs"/>
              </a:rPr>
              <a:t> en ratones y humanos, </a:t>
            </a:r>
            <a:r>
              <a:rPr lang="es-MX" sz="1200" kern="1200" dirty="0" err="1" smtClean="0">
                <a:solidFill>
                  <a:schemeClr val="tx1"/>
                </a:solidFill>
                <a:effectLst/>
                <a:latin typeface="+mn-lt"/>
                <a:ea typeface="+mn-ea"/>
                <a:cs typeface="+mn-cs"/>
              </a:rPr>
              <a:t>antisíndrome</a:t>
            </a:r>
            <a:r>
              <a:rPr lang="es-MX" sz="1200" kern="1200" dirty="0" smtClean="0">
                <a:solidFill>
                  <a:schemeClr val="tx1"/>
                </a:solidFill>
                <a:effectLst/>
                <a:latin typeface="+mn-lt"/>
                <a:ea typeface="+mn-ea"/>
                <a:cs typeface="+mn-cs"/>
              </a:rPr>
              <a:t> de fatiga crónica, </a:t>
            </a:r>
            <a:r>
              <a:rPr lang="es-MX" sz="1200" kern="1200" dirty="0" err="1" smtClean="0">
                <a:solidFill>
                  <a:schemeClr val="tx1"/>
                </a:solidFill>
                <a:effectLst/>
                <a:latin typeface="+mn-lt"/>
                <a:ea typeface="+mn-ea"/>
                <a:cs typeface="+mn-cs"/>
              </a:rPr>
              <a:t>antiosteoporosis</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antienfermedad</a:t>
            </a:r>
            <a:r>
              <a:rPr lang="es-MX" sz="1200" kern="1200" dirty="0" smtClean="0">
                <a:solidFill>
                  <a:schemeClr val="tx1"/>
                </a:solidFill>
                <a:effectLst/>
                <a:latin typeface="+mn-lt"/>
                <a:ea typeface="+mn-ea"/>
                <a:cs typeface="+mn-cs"/>
              </a:rPr>
              <a:t> de Alzheimer, </a:t>
            </a:r>
            <a:r>
              <a:rPr lang="es-MX" sz="1200" kern="1200" dirty="0" err="1" smtClean="0">
                <a:solidFill>
                  <a:schemeClr val="tx1"/>
                </a:solidFill>
                <a:effectLst/>
                <a:latin typeface="+mn-lt"/>
                <a:ea typeface="+mn-ea"/>
                <a:cs typeface="+mn-cs"/>
              </a:rPr>
              <a:t>antiobesidad</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antiestreñimiento</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antiartritis</a:t>
            </a:r>
            <a:r>
              <a:rPr lang="es-MX" sz="1200" kern="1200" dirty="0" smtClean="0">
                <a:solidFill>
                  <a:schemeClr val="tx1"/>
                </a:solidFill>
                <a:effectLst/>
                <a:latin typeface="+mn-lt"/>
                <a:ea typeface="+mn-ea"/>
                <a:cs typeface="+mn-cs"/>
              </a:rPr>
              <a:t> reumatoide en ratones, protector hepático, actividad antioxidante y control de candidiasis vaginal. Aunque las distintas investigaciones efectuadas en Japón parecen demostrar la efectividad del </a:t>
            </a:r>
            <a:r>
              <a:rPr lang="es-MX" sz="1200" kern="1200" dirty="0" err="1" smtClean="0">
                <a:solidFill>
                  <a:schemeClr val="tx1"/>
                </a:solidFill>
                <a:effectLst/>
                <a:latin typeface="+mn-lt"/>
                <a:ea typeface="+mn-ea"/>
                <a:cs typeface="+mn-cs"/>
              </a:rPr>
              <a:t>maitake</a:t>
            </a:r>
            <a:r>
              <a:rPr lang="es-MX" sz="1200" kern="1200" dirty="0" smtClean="0">
                <a:solidFill>
                  <a:schemeClr val="tx1"/>
                </a:solidFill>
                <a:effectLst/>
                <a:latin typeface="+mn-lt"/>
                <a:ea typeface="+mn-ea"/>
                <a:cs typeface="+mn-cs"/>
              </a:rPr>
              <a:t> en el tratamiento del cáncer, en 2007 el MD Anderson </a:t>
            </a:r>
            <a:r>
              <a:rPr lang="es-MX" sz="1200" kern="1200" dirty="0" err="1" smtClean="0">
                <a:solidFill>
                  <a:schemeClr val="tx1"/>
                </a:solidFill>
                <a:effectLst/>
                <a:latin typeface="+mn-lt"/>
                <a:ea typeface="+mn-ea"/>
                <a:cs typeface="+mn-cs"/>
              </a:rPr>
              <a:t>Cancer</a:t>
            </a:r>
            <a:r>
              <a:rPr lang="es-MX" sz="1200" kern="1200" dirty="0" smtClean="0">
                <a:solidFill>
                  <a:schemeClr val="tx1"/>
                </a:solidFill>
                <a:effectLst/>
                <a:latin typeface="+mn-lt"/>
                <a:ea typeface="+mn-ea"/>
                <a:cs typeface="+mn-cs"/>
              </a:rPr>
              <a:t> Center, de la Universidad de Texas, en Estados Unidos, comentó la necesidad de profundizar en la investigación sobre este tipo de terapias (</a:t>
            </a:r>
            <a:r>
              <a:rPr lang="es-MX" sz="1200" kern="1200" dirty="0" err="1" smtClean="0">
                <a:solidFill>
                  <a:schemeClr val="tx1"/>
                </a:solidFill>
                <a:effectLst/>
                <a:latin typeface="+mn-lt"/>
                <a:ea typeface="+mn-ea"/>
                <a:cs typeface="+mn-cs"/>
              </a:rPr>
              <a:t>Illana</a:t>
            </a:r>
            <a:r>
              <a:rPr lang="es-MX" sz="1200" kern="1200" dirty="0" smtClean="0">
                <a:solidFill>
                  <a:schemeClr val="tx1"/>
                </a:solidFill>
                <a:effectLst/>
                <a:latin typeface="+mn-lt"/>
                <a:ea typeface="+mn-ea"/>
                <a:cs typeface="+mn-cs"/>
              </a:rPr>
              <a:t>-Esteban 2008).</a:t>
            </a:r>
          </a:p>
          <a:p>
            <a:endParaRPr lang="es-MX" sz="1200" kern="1200" dirty="0" smtClean="0">
              <a:solidFill>
                <a:schemeClr val="tx1"/>
              </a:solidFill>
              <a:effectLst/>
              <a:latin typeface="+mn-lt"/>
              <a:ea typeface="+mn-ea"/>
              <a:cs typeface="+mn-cs"/>
            </a:endParaRPr>
          </a:p>
          <a:p>
            <a:endParaRPr lang="es-MX" dirty="0" smtClean="0"/>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12</a:t>
            </a:fld>
            <a:endParaRPr lang="es-MX"/>
          </a:p>
        </p:txBody>
      </p:sp>
    </p:spTree>
    <p:extLst>
      <p:ext uri="{BB962C8B-B14F-4D97-AF65-F5344CB8AC3E}">
        <p14:creationId xmlns:p14="http://schemas.microsoft.com/office/powerpoint/2010/main" val="3748512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err="1" smtClean="0">
                <a:effectLst/>
              </a:rPr>
              <a:t>Maitake</a:t>
            </a:r>
            <a:r>
              <a:rPr lang="es-MX" dirty="0" smtClean="0">
                <a:effectLst/>
              </a:rPr>
              <a:t>, el hongo baile, llamado así porque la leyenda dice que era tan raro que alguien que lo encontró bailó de alegría, se</a:t>
            </a:r>
            <a:r>
              <a:rPr lang="es-MX" baseline="0" dirty="0" smtClean="0">
                <a:effectLst/>
              </a:rPr>
              <a:t> </a:t>
            </a:r>
            <a:r>
              <a:rPr lang="es-MX" dirty="0" smtClean="0">
                <a:effectLst/>
              </a:rPr>
              <a:t>ha domesticado recientemente</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effectLst/>
              </a:rPr>
              <a:t>También llamado </a:t>
            </a:r>
            <a:r>
              <a:rPr lang="es-MX" dirty="0" err="1" smtClean="0">
                <a:effectLst/>
              </a:rPr>
              <a:t>Hen</a:t>
            </a:r>
            <a:r>
              <a:rPr lang="es-MX" dirty="0" smtClean="0">
                <a:effectLst/>
              </a:rPr>
              <a:t>-of-</a:t>
            </a:r>
            <a:r>
              <a:rPr lang="es-MX" dirty="0" err="1" smtClean="0">
                <a:effectLst/>
              </a:rPr>
              <a:t>the</a:t>
            </a:r>
            <a:r>
              <a:rPr lang="es-MX" dirty="0" smtClean="0">
                <a:effectLst/>
              </a:rPr>
              <a:t>-Woods, o la cabeza de la oveja por recolectores de América del Norte, </a:t>
            </a:r>
            <a:r>
              <a:rPr lang="es-MX" dirty="0" err="1" smtClean="0">
                <a:effectLst/>
              </a:rPr>
              <a:t>signorina</a:t>
            </a:r>
            <a:r>
              <a:rPr lang="es-MX" dirty="0" smtClean="0">
                <a:effectLst/>
              </a:rPr>
              <a:t> por los americanos italianos y </a:t>
            </a:r>
            <a:r>
              <a:rPr lang="es-MX" i="1" dirty="0" err="1" smtClean="0">
                <a:effectLst/>
              </a:rPr>
              <a:t>Grifola</a:t>
            </a:r>
            <a:r>
              <a:rPr lang="es-MX" i="1" dirty="0" smtClean="0">
                <a:effectLst/>
              </a:rPr>
              <a:t> frondosa </a:t>
            </a:r>
            <a:r>
              <a:rPr lang="es-MX" dirty="0" smtClean="0">
                <a:effectLst/>
              </a:rPr>
              <a:t>por los científicos, este hongo ha sido largamente celebrado por tanto su atractivo gastronómico y reportado cualidades medicinales.</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effectLst/>
              </a:rPr>
              <a:t/>
            </a:r>
            <a:br>
              <a:rPr lang="es-MX" dirty="0" smtClean="0">
                <a:effectLst/>
              </a:rPr>
            </a:br>
            <a:r>
              <a:rPr lang="es-MX" dirty="0" smtClean="0">
                <a:effectLst/>
              </a:rPr>
              <a:t>De acuerdo con nuestra comprensión actual de los registros fósiles, los hongos han existido en la tierra, desde hace 438 millones de años. Hace unos 286 a 320 millones de años, basidiomicetos y ascomicetos, los grupos de hongos que producen cuerpos fructíferos o setas, habían aparecido. Así que cuando los seres humanos comenzaron a recorrer la sabana hace 6 a 10 millones de años, los hongos habían existido desde hace bastante tiempo y probablemente ya habían </a:t>
            </a:r>
            <a:r>
              <a:rPr lang="es-MX" dirty="0" err="1" smtClean="0">
                <a:effectLst/>
              </a:rPr>
              <a:t>coevolucionado</a:t>
            </a:r>
            <a:r>
              <a:rPr lang="es-MX" dirty="0" smtClean="0">
                <a:effectLst/>
              </a:rPr>
              <a:t> con algunos animales. Las primeras civilizaciones de los griegos, egipcios, romanos, chinos y mesoamericanos apreciadas setas para la comida, medicina y ceremonias religiosas.</a:t>
            </a:r>
            <a:br>
              <a:rPr lang="es-MX" dirty="0" smtClean="0">
                <a:effectLst/>
              </a:rPr>
            </a:br>
            <a:r>
              <a:rPr lang="es-MX" dirty="0" smtClean="0">
                <a:effectLst/>
              </a:rPr>
              <a:t>Identificar el origen exacto de la agricultura es problemática debido a la transición de cazador / recolector a la agricultura comenzó hace miles de años antes de la invención de la escritura, pero se cree que se han producido desde hace 10.000-20.000 años. En comparación, el cultivo de hongos es mucho más reciente. </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effectLst/>
              </a:rPr>
              <a:t>Los primeros registros</a:t>
            </a:r>
            <a:r>
              <a:rPr lang="es-MX" baseline="0" dirty="0" smtClean="0">
                <a:effectLst/>
              </a:rPr>
              <a:t> de cultivo </a:t>
            </a:r>
            <a:r>
              <a:rPr lang="es-MX" dirty="0" smtClean="0">
                <a:effectLst/>
              </a:rPr>
              <a:t>de hongos son de la Oreja de judas (</a:t>
            </a:r>
            <a:r>
              <a:rPr lang="es-MX" dirty="0" err="1" smtClean="0">
                <a:effectLst/>
              </a:rPr>
              <a:t>Auricularia</a:t>
            </a:r>
            <a:r>
              <a:rPr lang="es-MX" dirty="0" smtClean="0">
                <a:effectLst/>
              </a:rPr>
              <a:t> </a:t>
            </a:r>
            <a:r>
              <a:rPr lang="es-MX" dirty="0" err="1" smtClean="0">
                <a:effectLst/>
              </a:rPr>
              <a:t>auricularia</a:t>
            </a:r>
            <a:r>
              <a:rPr lang="es-MX" dirty="0" smtClean="0">
                <a:effectLst/>
              </a:rPr>
              <a:t>) cultivadas en troncos de madera en China alrededor del año 600 </a:t>
            </a:r>
            <a:r>
              <a:rPr lang="es-MX" dirty="0" err="1" smtClean="0">
                <a:effectLst/>
              </a:rPr>
              <a:t>dC</a:t>
            </a:r>
            <a:r>
              <a:rPr lang="es-MX" dirty="0" smtClean="0">
                <a:effectLst/>
              </a:rPr>
              <a:t>, seguido de </a:t>
            </a:r>
            <a:r>
              <a:rPr lang="es-MX" dirty="0" err="1" smtClean="0">
                <a:effectLst/>
              </a:rPr>
              <a:t>Enoki</a:t>
            </a:r>
            <a:r>
              <a:rPr lang="es-MX" dirty="0" smtClean="0">
                <a:effectLst/>
              </a:rPr>
              <a:t> (</a:t>
            </a:r>
            <a:r>
              <a:rPr lang="es-MX" dirty="0" err="1" smtClean="0">
                <a:effectLst/>
              </a:rPr>
              <a:t>Flammulina</a:t>
            </a:r>
            <a:r>
              <a:rPr lang="es-MX" dirty="0" smtClean="0">
                <a:effectLst/>
              </a:rPr>
              <a:t> </a:t>
            </a:r>
            <a:r>
              <a:rPr lang="es-MX" dirty="0" err="1" smtClean="0">
                <a:effectLst/>
              </a:rPr>
              <a:t>velutipes</a:t>
            </a:r>
            <a:r>
              <a:rPr lang="es-MX" dirty="0" smtClean="0">
                <a:effectLst/>
              </a:rPr>
              <a:t> - 800 </a:t>
            </a:r>
            <a:r>
              <a:rPr lang="es-MX" dirty="0" err="1" smtClean="0">
                <a:effectLst/>
              </a:rPr>
              <a:t>dC</a:t>
            </a:r>
            <a:r>
              <a:rPr lang="es-MX" dirty="0" smtClean="0">
                <a:effectLst/>
              </a:rPr>
              <a:t>) y </a:t>
            </a:r>
            <a:r>
              <a:rPr lang="es-MX" dirty="0" err="1" smtClean="0">
                <a:effectLst/>
              </a:rPr>
              <a:t>Shiitake</a:t>
            </a:r>
            <a:r>
              <a:rPr lang="es-MX" dirty="0" smtClean="0">
                <a:effectLst/>
              </a:rPr>
              <a:t> (</a:t>
            </a:r>
            <a:r>
              <a:rPr lang="es-MX" dirty="0" err="1" smtClean="0">
                <a:effectLst/>
              </a:rPr>
              <a:t>Lentinula</a:t>
            </a:r>
            <a:r>
              <a:rPr lang="es-MX" dirty="0" smtClean="0">
                <a:effectLst/>
              </a:rPr>
              <a:t> </a:t>
            </a:r>
            <a:r>
              <a:rPr lang="es-MX" dirty="0" err="1" smtClean="0">
                <a:effectLst/>
              </a:rPr>
              <a:t>edodes</a:t>
            </a:r>
            <a:r>
              <a:rPr lang="es-MX" dirty="0" smtClean="0">
                <a:effectLst/>
              </a:rPr>
              <a:t> - 1000 </a:t>
            </a:r>
            <a:r>
              <a:rPr lang="es-MX" dirty="0" err="1" smtClean="0">
                <a:effectLst/>
              </a:rPr>
              <a:t>dC</a:t>
            </a:r>
            <a:r>
              <a:rPr lang="es-MX" dirty="0" smtClean="0">
                <a:effectLst/>
              </a:rPr>
              <a:t>), ambos también cultivada por el método de siembra en madera.</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effectLst/>
              </a:rPr>
              <a:t>La tecnología de cultivo de hongos avanzó significativamente cuando el champiñón (</a:t>
            </a:r>
            <a:r>
              <a:rPr lang="es-MX" dirty="0" err="1" smtClean="0">
                <a:effectLst/>
              </a:rPr>
              <a:t>Agaricus</a:t>
            </a:r>
            <a:r>
              <a:rPr lang="es-MX" dirty="0" smtClean="0">
                <a:effectLst/>
              </a:rPr>
              <a:t> </a:t>
            </a:r>
            <a:r>
              <a:rPr lang="es-MX" dirty="0" err="1" smtClean="0">
                <a:effectLst/>
              </a:rPr>
              <a:t>bisporus</a:t>
            </a:r>
            <a:r>
              <a:rPr lang="es-MX" dirty="0" smtClean="0">
                <a:effectLst/>
              </a:rPr>
              <a:t>) fue cultivado en estiércol de caballo y otros sustratos </a:t>
            </a:r>
            <a:r>
              <a:rPr lang="es-MX" dirty="0" err="1" smtClean="0">
                <a:effectLst/>
              </a:rPr>
              <a:t>compostados</a:t>
            </a:r>
            <a:r>
              <a:rPr lang="es-MX" dirty="0" smtClean="0">
                <a:effectLst/>
              </a:rPr>
              <a:t>. Así, en comparación con otros desarrollos agrícolas, el cultivo de hongos es mucho más reciente que el cultivo de plantas y la domesticación de animales. La Gallina de los bosques es una de las más recientes adiciones a la lista de especies de hongos que los seres humanos han cultivado. El número de especies de hongos cultivados ha aumentado dramáticamente durante los años 1980 y 1990, junto con el aumento de la producción de hongos en todo el mundo, a partir de 0,9 millones de toneladas en 1975 a 6,1 millones de toneladas en 1997, aunque el número de especies disponibles para el público en general sigue siendo sólo un pocos. </a:t>
            </a:r>
            <a:r>
              <a:rPr lang="es-MX" dirty="0" err="1" smtClean="0">
                <a:effectLst/>
              </a:rPr>
              <a:t>Grifola</a:t>
            </a:r>
            <a:r>
              <a:rPr lang="es-MX" dirty="0" smtClean="0">
                <a:effectLst/>
              </a:rPr>
              <a:t> frondosa es uno de los pocos setas recientemente disponibles.</a:t>
            </a:r>
            <a:br>
              <a:rPr lang="es-MX" dirty="0" smtClean="0">
                <a:effectLst/>
              </a:rPr>
            </a:br>
            <a:r>
              <a:rPr lang="es-MX" dirty="0" err="1" smtClean="0">
                <a:effectLst/>
              </a:rPr>
              <a:t>Grifola</a:t>
            </a:r>
            <a:r>
              <a:rPr lang="es-MX" dirty="0" smtClean="0">
                <a:effectLst/>
              </a:rPr>
              <a:t> frondosa sólo ha sido cultivado artificialmente desde mediados de los años 1980 en Japón. La producción en masa siguió unos 5 años más tarde. Por 1999 los cultivadores japoneses producido cerca de 40.000 toneladas métricas y en 2001 China produjo 14.600 toneladas métricas. La producción anual en China y Japón ha aumentado constantemente debido a la popularidad de este hongo. Parte de la razón para la demora relativa en el inicio de la cultivación humana de este hongo se deriva de su biología. </a:t>
            </a:r>
            <a:r>
              <a:rPr lang="es-MX" dirty="0" err="1" smtClean="0">
                <a:effectLst/>
              </a:rPr>
              <a:t>Grifola</a:t>
            </a:r>
            <a:r>
              <a:rPr lang="es-MX" dirty="0" smtClean="0">
                <a:effectLst/>
              </a:rPr>
              <a:t> frondosa crece en la base de grandes robles, que emana del centro del tronco o de las grandes raíces podridas, en lugar de partir de los registros, como el oído de madera, </a:t>
            </a:r>
            <a:r>
              <a:rPr lang="es-MX" dirty="0" err="1" smtClean="0">
                <a:effectLst/>
              </a:rPr>
              <a:t>shiitake</a:t>
            </a:r>
            <a:r>
              <a:rPr lang="es-MX" dirty="0" smtClean="0">
                <a:effectLst/>
              </a:rPr>
              <a:t> y </a:t>
            </a:r>
            <a:r>
              <a:rPr lang="es-MX" dirty="0" err="1" smtClean="0">
                <a:effectLst/>
              </a:rPr>
              <a:t>enoki</a:t>
            </a:r>
            <a:r>
              <a:rPr lang="es-MX" dirty="0" smtClean="0">
                <a:effectLst/>
              </a:rPr>
              <a:t>. Así que no fue fácilmente cultivada por el método de registro, lo que resulta en la demora en su domesticación. Un método de la cama al aire libre fue desarrollado, pero fue la revolución del cultivo de hongos artificial en aserrín enriquecido que permitió </a:t>
            </a:r>
            <a:r>
              <a:rPr lang="es-MX" dirty="0" err="1" smtClean="0">
                <a:effectLst/>
              </a:rPr>
              <a:t>maitake</a:t>
            </a:r>
            <a:r>
              <a:rPr lang="es-MX" dirty="0" smtClean="0">
                <a:effectLst/>
              </a:rPr>
              <a:t> para unirse a las filas de setas ampliamente cultivadas.</a:t>
            </a:r>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14</a:t>
            </a:fld>
            <a:endParaRPr lang="es-MX"/>
          </a:p>
        </p:txBody>
      </p:sp>
    </p:spTree>
    <p:extLst>
      <p:ext uri="{BB962C8B-B14F-4D97-AF65-F5344CB8AC3E}">
        <p14:creationId xmlns:p14="http://schemas.microsoft.com/office/powerpoint/2010/main" val="3894223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1" kern="1200" dirty="0" smtClean="0">
                <a:solidFill>
                  <a:schemeClr val="tx1"/>
                </a:solidFill>
                <a:effectLst/>
                <a:latin typeface="+mn-lt"/>
                <a:ea typeface="+mn-ea"/>
                <a:cs typeface="+mn-cs"/>
              </a:rPr>
              <a:t>Historia de Cultivo de </a:t>
            </a:r>
            <a:r>
              <a:rPr lang="es-MX" sz="1200" b="1" i="1" kern="1200" dirty="0" err="1" smtClean="0">
                <a:solidFill>
                  <a:schemeClr val="tx1"/>
                </a:solidFill>
                <a:effectLst/>
                <a:latin typeface="+mn-lt"/>
                <a:ea typeface="+mn-ea"/>
                <a:cs typeface="+mn-cs"/>
              </a:rPr>
              <a:t>Grifola</a:t>
            </a:r>
            <a:r>
              <a:rPr lang="es-MX" sz="1200" b="1" i="1" kern="1200" dirty="0" smtClean="0">
                <a:solidFill>
                  <a:schemeClr val="tx1"/>
                </a:solidFill>
                <a:effectLst/>
                <a:latin typeface="+mn-lt"/>
                <a:ea typeface="+mn-ea"/>
                <a:cs typeface="+mn-cs"/>
              </a:rPr>
              <a:t> frondosa:</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El cultivo artificial de </a:t>
            </a:r>
            <a:r>
              <a:rPr lang="es-MX" sz="1200" i="1" kern="1200" dirty="0" smtClean="0">
                <a:solidFill>
                  <a:schemeClr val="tx1"/>
                </a:solidFill>
                <a:effectLst/>
                <a:latin typeface="+mn-lt"/>
                <a:ea typeface="+mn-ea"/>
                <a:cs typeface="+mn-cs"/>
              </a:rPr>
              <a:t>G. frondosa</a:t>
            </a:r>
            <a:r>
              <a:rPr lang="es-MX" sz="1200" kern="1200" dirty="0" smtClean="0">
                <a:solidFill>
                  <a:schemeClr val="tx1"/>
                </a:solidFill>
                <a:effectLst/>
                <a:latin typeface="+mn-lt"/>
                <a:ea typeface="+mn-ea"/>
                <a:cs typeface="+mn-cs"/>
              </a:rPr>
              <a:t> comenzó en Japón en la década del 80, y posteriormente en China y los Estados Unidos (</a:t>
            </a:r>
            <a:r>
              <a:rPr lang="es-MX" sz="1200" kern="1200" dirty="0" err="1" smtClean="0">
                <a:solidFill>
                  <a:schemeClr val="tx1"/>
                </a:solidFill>
                <a:effectLst/>
                <a:latin typeface="+mn-lt"/>
                <a:ea typeface="+mn-ea"/>
                <a:cs typeface="+mn-cs"/>
              </a:rPr>
              <a:t>Corvetto</a:t>
            </a:r>
            <a:r>
              <a:rPr lang="es-MX" sz="1200" kern="1200" dirty="0" smtClean="0">
                <a:solidFill>
                  <a:schemeClr val="tx1"/>
                </a:solidFill>
                <a:effectLst/>
                <a:latin typeface="+mn-lt"/>
                <a:ea typeface="+mn-ea"/>
                <a:cs typeface="+mn-cs"/>
              </a:rPr>
              <a:t>, 2009). Japón es el mayor productor y consumidor de </a:t>
            </a:r>
            <a:r>
              <a:rPr lang="es-MX" sz="1200" i="1" kern="1200" dirty="0" smtClean="0">
                <a:solidFill>
                  <a:schemeClr val="tx1"/>
                </a:solidFill>
                <a:effectLst/>
                <a:latin typeface="+mn-lt"/>
                <a:ea typeface="+mn-ea"/>
                <a:cs typeface="+mn-cs"/>
              </a:rPr>
              <a:t>G. frondosa </a:t>
            </a:r>
            <a:r>
              <a:rPr lang="es-MX" sz="1200" kern="1200" dirty="0" smtClean="0">
                <a:solidFill>
                  <a:schemeClr val="tx1"/>
                </a:solidFill>
                <a:effectLst/>
                <a:latin typeface="+mn-lt"/>
                <a:ea typeface="+mn-ea"/>
                <a:cs typeface="+mn-cs"/>
              </a:rPr>
              <a:t>y China el segundo (Sánchez y Mata, 2012). Los estratos naturales donde crece </a:t>
            </a:r>
            <a:r>
              <a:rPr lang="es-MX" sz="1200" i="1" kern="1200" dirty="0" err="1" smtClean="0">
                <a:solidFill>
                  <a:schemeClr val="tx1"/>
                </a:solidFill>
                <a:effectLst/>
                <a:latin typeface="+mn-lt"/>
                <a:ea typeface="+mn-ea"/>
                <a:cs typeface="+mn-cs"/>
              </a:rPr>
              <a:t>Grifola</a:t>
            </a:r>
            <a:r>
              <a:rPr lang="es-MX" sz="1200" i="1" kern="1200" dirty="0" smtClean="0">
                <a:solidFill>
                  <a:schemeClr val="tx1"/>
                </a:solidFill>
                <a:effectLst/>
                <a:latin typeface="+mn-lt"/>
                <a:ea typeface="+mn-ea"/>
                <a:cs typeface="+mn-cs"/>
              </a:rPr>
              <a:t> frondosa </a:t>
            </a:r>
            <a:r>
              <a:rPr lang="es-MX" sz="1200" kern="1200" dirty="0" smtClean="0">
                <a:solidFill>
                  <a:schemeClr val="tx1"/>
                </a:solidFill>
                <a:effectLst/>
                <a:latin typeface="+mn-lt"/>
                <a:ea typeface="+mn-ea"/>
                <a:cs typeface="+mn-cs"/>
              </a:rPr>
              <a:t>según </a:t>
            </a:r>
            <a:r>
              <a:rPr lang="es-MX" sz="1200" kern="1200" dirty="0" err="1" smtClean="0">
                <a:solidFill>
                  <a:schemeClr val="tx1"/>
                </a:solidFill>
                <a:effectLst/>
                <a:latin typeface="+mn-lt"/>
                <a:ea typeface="+mn-ea"/>
                <a:cs typeface="+mn-cs"/>
              </a:rPr>
              <a:t>Stamets</a:t>
            </a:r>
            <a:r>
              <a:rPr lang="es-MX" sz="1200" kern="1200" dirty="0" smtClean="0">
                <a:solidFill>
                  <a:schemeClr val="tx1"/>
                </a:solidFill>
                <a:effectLst/>
                <a:latin typeface="+mn-lt"/>
                <a:ea typeface="+mn-ea"/>
                <a:cs typeface="+mn-cs"/>
              </a:rPr>
              <a:t>, 2000 son: roble, encino, olmo, maple y pino. Sin embargo </a:t>
            </a:r>
            <a:r>
              <a:rPr lang="es-MX" sz="1200" kern="1200" dirty="0" err="1" smtClean="0">
                <a:solidFill>
                  <a:schemeClr val="tx1"/>
                </a:solidFill>
                <a:effectLst/>
                <a:latin typeface="+mn-lt"/>
                <a:ea typeface="+mn-ea"/>
                <a:cs typeface="+mn-cs"/>
              </a:rPr>
              <a:t>Švagelj</a:t>
            </a:r>
            <a:r>
              <a:rPr lang="es-MX" sz="1200" kern="1200" dirty="0" smtClean="0">
                <a:solidFill>
                  <a:schemeClr val="tx1"/>
                </a:solidFill>
                <a:effectLst/>
                <a:latin typeface="+mn-lt"/>
                <a:ea typeface="+mn-ea"/>
                <a:cs typeface="+mn-cs"/>
              </a:rPr>
              <a:t> et al. 2008 reportaron que </a:t>
            </a:r>
            <a:r>
              <a:rPr lang="es-MX" sz="1200" i="1" kern="1200" dirty="0" smtClean="0">
                <a:solidFill>
                  <a:schemeClr val="tx1"/>
                </a:solidFill>
                <a:effectLst/>
                <a:latin typeface="+mn-lt"/>
                <a:ea typeface="+mn-ea"/>
                <a:cs typeface="+mn-cs"/>
              </a:rPr>
              <a:t>G. frondosa</a:t>
            </a:r>
            <a:r>
              <a:rPr lang="es-MX" sz="1200" kern="1200" dirty="0" smtClean="0">
                <a:solidFill>
                  <a:schemeClr val="tx1"/>
                </a:solidFill>
                <a:effectLst/>
                <a:latin typeface="+mn-lt"/>
                <a:ea typeface="+mn-ea"/>
                <a:cs typeface="+mn-cs"/>
              </a:rPr>
              <a:t> se cultivó en estado sólido utilizando toda la planta de maíz molida con aditivos minerales y aceite de oliva con una humedad superior a 70% para obtener micelio de este hongo. </a:t>
            </a:r>
          </a:p>
          <a:p>
            <a:r>
              <a:rPr lang="es-MX" sz="1200" kern="1200" dirty="0" smtClean="0">
                <a:solidFill>
                  <a:schemeClr val="tx1"/>
                </a:solidFill>
                <a:effectLst/>
                <a:latin typeface="+mn-lt"/>
                <a:ea typeface="+mn-ea"/>
                <a:cs typeface="+mn-cs"/>
              </a:rPr>
              <a:t>El inóculo frecuentemente es elaborado con granos de cereales aunque también se pueden utilizar aserrines como sustratos (Sánchez y Mata, 2012). En la producción de inóculo primario se han utilizado granos de centeno, trigo y sorgo (</a:t>
            </a:r>
            <a:r>
              <a:rPr lang="es-MX" sz="1200" kern="1200" dirty="0" err="1" smtClean="0">
                <a:solidFill>
                  <a:schemeClr val="tx1"/>
                </a:solidFill>
                <a:effectLst/>
                <a:latin typeface="+mn-lt"/>
                <a:ea typeface="+mn-ea"/>
                <a:cs typeface="+mn-cs"/>
              </a:rPr>
              <a:t>Royse</a:t>
            </a:r>
            <a:r>
              <a:rPr lang="es-MX" sz="1200" kern="1200" dirty="0" smtClean="0">
                <a:solidFill>
                  <a:schemeClr val="tx1"/>
                </a:solidFill>
                <a:effectLst/>
                <a:latin typeface="+mn-lt"/>
                <a:ea typeface="+mn-ea"/>
                <a:cs typeface="+mn-cs"/>
              </a:rPr>
              <a:t> 1997).  Debido a su naturaleza aeróbica y su gran el tamaño, el </a:t>
            </a:r>
            <a:r>
              <a:rPr lang="es-MX" sz="1200" kern="1200" dirty="0" err="1" smtClean="0">
                <a:solidFill>
                  <a:schemeClr val="tx1"/>
                </a:solidFill>
                <a:effectLst/>
                <a:latin typeface="+mn-lt"/>
                <a:ea typeface="+mn-ea"/>
                <a:cs typeface="+mn-cs"/>
              </a:rPr>
              <a:t>Maitake</a:t>
            </a:r>
            <a:r>
              <a:rPr lang="es-MX" sz="1200" kern="1200" dirty="0" smtClean="0">
                <a:solidFill>
                  <a:schemeClr val="tx1"/>
                </a:solidFill>
                <a:effectLst/>
                <a:latin typeface="+mn-lt"/>
                <a:ea typeface="+mn-ea"/>
                <a:cs typeface="+mn-cs"/>
              </a:rPr>
              <a:t> requiere mucho oxígeno para crecer (</a:t>
            </a:r>
            <a:r>
              <a:rPr lang="es-MX" sz="1200" kern="1200" dirty="0" err="1" smtClean="0">
                <a:solidFill>
                  <a:schemeClr val="tx1"/>
                </a:solidFill>
                <a:effectLst/>
                <a:latin typeface="+mn-lt"/>
                <a:ea typeface="+mn-ea"/>
                <a:cs typeface="+mn-cs"/>
              </a:rPr>
              <a:t>Curvetto</a:t>
            </a:r>
            <a:r>
              <a:rPr lang="es-MX" sz="1200" kern="1200" dirty="0" smtClean="0">
                <a:solidFill>
                  <a:schemeClr val="tx1"/>
                </a:solidFill>
                <a:effectLst/>
                <a:latin typeface="+mn-lt"/>
                <a:ea typeface="+mn-ea"/>
                <a:cs typeface="+mn-cs"/>
              </a:rPr>
              <a:t>, 2009) es por eso que este hongo ha sido cultivado en camas en las que se extiende el sustrato inoculado con el hongo. A partir del año 2000 se realiza el cultivo en botellas, para reducir la cantidad de sustrato empleado. Finalmente, se introdujo el método de cultivo en bolsas de polipropileno (</a:t>
            </a:r>
            <a:r>
              <a:rPr lang="es-MX" sz="1200" kern="1200" dirty="0" err="1" smtClean="0">
                <a:solidFill>
                  <a:schemeClr val="tx1"/>
                </a:solidFill>
                <a:effectLst/>
                <a:latin typeface="+mn-lt"/>
                <a:ea typeface="+mn-ea"/>
                <a:cs typeface="+mn-cs"/>
              </a:rPr>
              <a:t>Illana</a:t>
            </a:r>
            <a:r>
              <a:rPr lang="es-MX" sz="1200" kern="1200" dirty="0" smtClean="0">
                <a:solidFill>
                  <a:schemeClr val="tx1"/>
                </a:solidFill>
                <a:effectLst/>
                <a:latin typeface="+mn-lt"/>
                <a:ea typeface="+mn-ea"/>
                <a:cs typeface="+mn-cs"/>
              </a:rPr>
              <a:t>-Esteban 2008). Entre los sustratos más comunes para la producción de cuerpos fructíferos se han utilizado aserrín suplementado con salvado de arroz </a:t>
            </a:r>
            <a:r>
              <a:rPr lang="es-MX" sz="1200" kern="1200" dirty="0" err="1" smtClean="0">
                <a:solidFill>
                  <a:schemeClr val="tx1"/>
                </a:solidFill>
                <a:effectLst/>
                <a:latin typeface="+mn-lt"/>
                <a:ea typeface="+mn-ea"/>
                <a:cs typeface="+mn-cs"/>
              </a:rPr>
              <a:t>ó</a:t>
            </a:r>
            <a:r>
              <a:rPr lang="es-MX" sz="1200" kern="1200" dirty="0" smtClean="0">
                <a:solidFill>
                  <a:schemeClr val="tx1"/>
                </a:solidFill>
                <a:effectLst/>
                <a:latin typeface="+mn-lt"/>
                <a:ea typeface="+mn-ea"/>
                <a:cs typeface="+mn-cs"/>
              </a:rPr>
              <a:t> salvado de trigo en una proporción de 5:1, respectivamente (</a:t>
            </a:r>
            <a:r>
              <a:rPr lang="es-MX" sz="1200" kern="1200" dirty="0" err="1" smtClean="0">
                <a:solidFill>
                  <a:schemeClr val="tx1"/>
                </a:solidFill>
                <a:effectLst/>
                <a:latin typeface="+mn-lt"/>
                <a:ea typeface="+mn-ea"/>
                <a:cs typeface="+mn-cs"/>
              </a:rPr>
              <a:t>Royse</a:t>
            </a:r>
            <a:r>
              <a:rPr lang="es-MX" sz="1200" kern="1200" dirty="0" smtClean="0">
                <a:solidFill>
                  <a:schemeClr val="tx1"/>
                </a:solidFill>
                <a:effectLst/>
                <a:latin typeface="+mn-lt"/>
                <a:ea typeface="+mn-ea"/>
                <a:cs typeface="+mn-cs"/>
              </a:rPr>
              <a:t> 1997); otro sustrato empleado es la mezcla de aserrín de encino, aserrín de álamo y residuos de maíz en una proporción 15:5:2 (</a:t>
            </a:r>
            <a:r>
              <a:rPr lang="es-MX" sz="1200" kern="1200" dirty="0" err="1" smtClean="0">
                <a:solidFill>
                  <a:schemeClr val="tx1"/>
                </a:solidFill>
                <a:effectLst/>
                <a:latin typeface="+mn-lt"/>
                <a:ea typeface="+mn-ea"/>
                <a:cs typeface="+mn-cs"/>
              </a:rPr>
              <a:t>Stamets</a:t>
            </a:r>
            <a:r>
              <a:rPr lang="es-MX" sz="1200" kern="1200" dirty="0" smtClean="0">
                <a:solidFill>
                  <a:schemeClr val="tx1"/>
                </a:solidFill>
                <a:effectLst/>
                <a:latin typeface="+mn-lt"/>
                <a:ea typeface="+mn-ea"/>
                <a:cs typeface="+mn-cs"/>
              </a:rPr>
              <a:t> 2000). El hongo </a:t>
            </a:r>
            <a:r>
              <a:rPr lang="es-MX" sz="1200" kern="1200" dirty="0" err="1" smtClean="0">
                <a:solidFill>
                  <a:schemeClr val="tx1"/>
                </a:solidFill>
                <a:effectLst/>
                <a:latin typeface="+mn-lt"/>
                <a:ea typeface="+mn-ea"/>
                <a:cs typeface="+mn-cs"/>
              </a:rPr>
              <a:t>maitake</a:t>
            </a:r>
            <a:r>
              <a:rPr lang="es-MX" sz="1200" kern="1200" dirty="0" smtClean="0">
                <a:solidFill>
                  <a:schemeClr val="tx1"/>
                </a:solidFill>
                <a:effectLst/>
                <a:latin typeface="+mn-lt"/>
                <a:ea typeface="+mn-ea"/>
                <a:cs typeface="+mn-cs"/>
              </a:rPr>
              <a:t> en los países asiáticos es muy conocido, y se puede adquirir en fresco. A partir del micelio y del cuerpo fructífero se producen extractos líquidos, cápsulas, gránulos y tabletas que pueden ser adquiridos mediante importación a un costo elevado (</a:t>
            </a:r>
            <a:r>
              <a:rPr lang="es-MX" sz="1200" kern="1200" dirty="0" err="1" smtClean="0">
                <a:solidFill>
                  <a:schemeClr val="tx1"/>
                </a:solidFill>
                <a:effectLst/>
                <a:latin typeface="+mn-lt"/>
                <a:ea typeface="+mn-ea"/>
                <a:cs typeface="+mn-cs"/>
              </a:rPr>
              <a:t>Royse</a:t>
            </a:r>
            <a:r>
              <a:rPr lang="es-MX" sz="1200" kern="1200" dirty="0" smtClean="0">
                <a:solidFill>
                  <a:schemeClr val="tx1"/>
                </a:solidFill>
                <a:effectLst/>
                <a:latin typeface="+mn-lt"/>
                <a:ea typeface="+mn-ea"/>
                <a:cs typeface="+mn-cs"/>
              </a:rPr>
              <a:t> 1997). Por lo anterior está en aumento la demanda a nivel mundial de cuerpos fructíferos y de los productos que se obtienen de </a:t>
            </a:r>
            <a:r>
              <a:rPr lang="es-MX" sz="1200" i="1" kern="1200" dirty="0" err="1" smtClean="0">
                <a:solidFill>
                  <a:schemeClr val="tx1"/>
                </a:solidFill>
                <a:effectLst/>
                <a:latin typeface="+mn-lt"/>
                <a:ea typeface="+mn-ea"/>
                <a:cs typeface="+mn-cs"/>
              </a:rPr>
              <a:t>Grifola</a:t>
            </a:r>
            <a:r>
              <a:rPr lang="es-MX" sz="1200" i="1" kern="1200" dirty="0" smtClean="0">
                <a:solidFill>
                  <a:schemeClr val="tx1"/>
                </a:solidFill>
                <a:effectLst/>
                <a:latin typeface="+mn-lt"/>
                <a:ea typeface="+mn-ea"/>
                <a:cs typeface="+mn-cs"/>
              </a:rPr>
              <a:t> frondosa</a:t>
            </a:r>
            <a:r>
              <a:rPr lang="es-MX" sz="1200" kern="1200" dirty="0" smtClean="0">
                <a:solidFill>
                  <a:schemeClr val="tx1"/>
                </a:solidFill>
                <a:effectLst/>
                <a:latin typeface="+mn-lt"/>
                <a:ea typeface="+mn-ea"/>
                <a:cs typeface="+mn-cs"/>
              </a:rPr>
              <a:t> (Sánchez y Mata, 2012).</a:t>
            </a:r>
          </a:p>
          <a:p>
            <a:endParaRPr lang="es-MX" sz="1200" b="1" kern="1200" dirty="0" smtClean="0">
              <a:solidFill>
                <a:schemeClr val="tx1"/>
              </a:solidFill>
              <a:effectLst/>
              <a:latin typeface="+mn-lt"/>
              <a:ea typeface="+mn-ea"/>
              <a:cs typeface="+mn-cs"/>
            </a:endParaRPr>
          </a:p>
          <a:p>
            <a:r>
              <a:rPr lang="es-MX" sz="1200" b="1" kern="1200" dirty="0" smtClean="0">
                <a:solidFill>
                  <a:schemeClr val="tx1"/>
                </a:solidFill>
                <a:effectLst/>
                <a:latin typeface="+mn-lt"/>
                <a:ea typeface="+mn-ea"/>
                <a:cs typeface="+mn-cs"/>
              </a:rPr>
              <a:t>Cultivo de </a:t>
            </a:r>
            <a:r>
              <a:rPr lang="es-MX" sz="1200" b="1" i="1" kern="1200" dirty="0" smtClean="0">
                <a:solidFill>
                  <a:schemeClr val="tx1"/>
                </a:solidFill>
                <a:effectLst/>
                <a:latin typeface="+mn-lt"/>
                <a:ea typeface="+mn-ea"/>
                <a:cs typeface="+mn-cs"/>
              </a:rPr>
              <a:t>G. frondosa</a:t>
            </a:r>
            <a:r>
              <a:rPr lang="es-MX" sz="1200" b="1" kern="1200" dirty="0" smtClean="0">
                <a:solidFill>
                  <a:schemeClr val="tx1"/>
                </a:solidFill>
                <a:effectLst/>
                <a:latin typeface="+mn-lt"/>
                <a:ea typeface="+mn-ea"/>
                <a:cs typeface="+mn-cs"/>
              </a:rPr>
              <a:t> en México:</a:t>
            </a:r>
            <a:endParaRPr lang="es-MX" sz="1200" kern="1200" dirty="0" smtClean="0">
              <a:solidFill>
                <a:schemeClr val="tx1"/>
              </a:solidFill>
              <a:effectLst/>
              <a:latin typeface="+mn-lt"/>
              <a:ea typeface="+mn-ea"/>
              <a:cs typeface="+mn-cs"/>
            </a:endParaRPr>
          </a:p>
          <a:p>
            <a:r>
              <a:rPr lang="es-ES_tradnl" sz="1200" kern="1200" dirty="0" smtClean="0">
                <a:solidFill>
                  <a:schemeClr val="tx1"/>
                </a:solidFill>
                <a:effectLst/>
                <a:latin typeface="+mn-lt"/>
                <a:ea typeface="+mn-ea"/>
                <a:cs typeface="+mn-cs"/>
              </a:rPr>
              <a:t>En las últimas dos décadas, se registró una notable expansión de la </a:t>
            </a:r>
            <a:r>
              <a:rPr lang="es-MX" sz="1200" kern="1200" dirty="0" smtClean="0">
                <a:solidFill>
                  <a:schemeClr val="tx1"/>
                </a:solidFill>
                <a:effectLst/>
                <a:latin typeface="+mn-lt"/>
                <a:ea typeface="+mn-ea"/>
                <a:cs typeface="+mn-cs"/>
              </a:rPr>
              <a:t>cadena agroalimentaria de los hongos comestibles, funcionales y medicinales, concentrada territorialmente en la región central de México</a:t>
            </a:r>
            <a:r>
              <a:rPr lang="es-ES_tradnl" sz="1200" kern="1200" dirty="0" smtClean="0">
                <a:solidFill>
                  <a:schemeClr val="tx1"/>
                </a:solidFill>
                <a:effectLst/>
                <a:latin typeface="+mn-lt"/>
                <a:ea typeface="+mn-ea"/>
                <a:cs typeface="+mn-cs"/>
              </a:rPr>
              <a:t> (tabla 2). La cadena está formada por un conglomerado de ocho grandes empresas productoras y comercializadoras de champiñones blancos, cafés y orgánicos [</a:t>
            </a:r>
            <a:r>
              <a:rPr lang="es-ES_tradnl" sz="1200" i="1" kern="1200" dirty="0" err="1" smtClean="0">
                <a:solidFill>
                  <a:schemeClr val="tx1"/>
                </a:solidFill>
                <a:effectLst/>
                <a:latin typeface="+mn-lt"/>
                <a:ea typeface="+mn-ea"/>
                <a:cs typeface="+mn-cs"/>
              </a:rPr>
              <a:t>Agaricus</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bisporus</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Pleurotus</a:t>
            </a:r>
            <a:r>
              <a:rPr lang="es-ES_tradnl" sz="1200" kern="1200" dirty="0" smtClean="0">
                <a:solidFill>
                  <a:schemeClr val="tx1"/>
                </a:solidFill>
                <a:effectLst/>
                <a:latin typeface="+mn-lt"/>
                <a:ea typeface="+mn-ea"/>
                <a:cs typeface="+mn-cs"/>
              </a:rPr>
              <a:t> </a:t>
            </a:r>
            <a:r>
              <a:rPr lang="es-ES_tradnl" sz="1200" kern="1200" dirty="0" err="1" smtClean="0">
                <a:solidFill>
                  <a:schemeClr val="tx1"/>
                </a:solidFill>
                <a:effectLst/>
                <a:latin typeface="+mn-lt"/>
                <a:ea typeface="+mn-ea"/>
                <a:cs typeface="+mn-cs"/>
              </a:rPr>
              <a:t>spp</a:t>
            </a:r>
            <a:r>
              <a:rPr lang="es-ES_tradnl" sz="1200"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Lentinula</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edodes</a:t>
            </a:r>
            <a:r>
              <a:rPr lang="es-ES_tradnl" sz="1200" kern="1200" dirty="0" smtClean="0">
                <a:solidFill>
                  <a:schemeClr val="tx1"/>
                </a:solidFill>
                <a:effectLst/>
                <a:latin typeface="+mn-lt"/>
                <a:ea typeface="+mn-ea"/>
                <a:cs typeface="+mn-cs"/>
              </a:rPr>
              <a:t> y cuitlacoche (</a:t>
            </a:r>
            <a:r>
              <a:rPr lang="es-ES_tradnl" sz="1200" i="1" kern="1200" dirty="0" err="1" smtClean="0">
                <a:solidFill>
                  <a:schemeClr val="tx1"/>
                </a:solidFill>
                <a:effectLst/>
                <a:latin typeface="+mn-lt"/>
                <a:ea typeface="+mn-ea"/>
                <a:cs typeface="+mn-cs"/>
              </a:rPr>
              <a:t>Ustilago</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maydis</a:t>
            </a:r>
            <a:r>
              <a:rPr lang="es-ES_tradnl" sz="1200" kern="1200" dirty="0" smtClean="0">
                <a:solidFill>
                  <a:schemeClr val="tx1"/>
                </a:solidFill>
                <a:effectLst/>
                <a:latin typeface="+mn-lt"/>
                <a:ea typeface="+mn-ea"/>
                <a:cs typeface="+mn-cs"/>
              </a:rPr>
              <a:t>), así como alrededor de 600 pequeños productores de “setas”, “</a:t>
            </a:r>
            <a:r>
              <a:rPr lang="es-ES_tradnl" sz="1200" i="1" kern="1200" dirty="0" err="1" smtClean="0">
                <a:solidFill>
                  <a:schemeClr val="tx1"/>
                </a:solidFill>
                <a:effectLst/>
                <a:latin typeface="+mn-lt"/>
                <a:ea typeface="+mn-ea"/>
                <a:cs typeface="+mn-cs"/>
              </a:rPr>
              <a:t>shiitake</a:t>
            </a:r>
            <a:r>
              <a:rPr lang="es-ES_tradnl" sz="1200"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reishi</a:t>
            </a:r>
            <a:r>
              <a:rPr lang="es-ES_tradnl" sz="1200" kern="1200" dirty="0" smtClean="0">
                <a:solidFill>
                  <a:schemeClr val="tx1"/>
                </a:solidFill>
                <a:effectLst/>
                <a:latin typeface="+mn-lt"/>
                <a:ea typeface="+mn-ea"/>
                <a:cs typeface="+mn-cs"/>
              </a:rPr>
              <a:t>  y “</a:t>
            </a:r>
            <a:r>
              <a:rPr lang="es-ES_tradnl" sz="1200" i="1" kern="1200" dirty="0" err="1" smtClean="0">
                <a:solidFill>
                  <a:schemeClr val="tx1"/>
                </a:solidFill>
                <a:effectLst/>
                <a:latin typeface="+mn-lt"/>
                <a:ea typeface="+mn-ea"/>
                <a:cs typeface="+mn-cs"/>
              </a:rPr>
              <a:t>maitake</a:t>
            </a:r>
            <a:r>
              <a:rPr lang="es-ES_tradnl" sz="1200" kern="1200" dirty="0" smtClean="0">
                <a:solidFill>
                  <a:schemeClr val="tx1"/>
                </a:solidFill>
                <a:effectLst/>
                <a:latin typeface="+mn-lt"/>
                <a:ea typeface="+mn-ea"/>
                <a:cs typeface="+mn-cs"/>
              </a:rPr>
              <a:t>” [</a:t>
            </a:r>
            <a:r>
              <a:rPr lang="es-ES_tradnl" sz="1200" b="1" i="1" kern="1200" dirty="0" err="1" smtClean="0">
                <a:solidFill>
                  <a:schemeClr val="tx1"/>
                </a:solidFill>
                <a:effectLst/>
                <a:latin typeface="+mn-lt"/>
                <a:ea typeface="+mn-ea"/>
                <a:cs typeface="+mn-cs"/>
              </a:rPr>
              <a:t>Grifola</a:t>
            </a:r>
            <a:r>
              <a:rPr lang="es-ES_tradnl" sz="1200" b="1" i="1" kern="1200" dirty="0" smtClean="0">
                <a:solidFill>
                  <a:schemeClr val="tx1"/>
                </a:solidFill>
                <a:effectLst/>
                <a:latin typeface="+mn-lt"/>
                <a:ea typeface="+mn-ea"/>
                <a:cs typeface="+mn-cs"/>
              </a:rPr>
              <a:t> frondosa</a:t>
            </a:r>
            <a:r>
              <a:rPr lang="es-ES_tradnl" sz="1200" kern="1200" dirty="0" smtClean="0">
                <a:solidFill>
                  <a:schemeClr val="tx1"/>
                </a:solidFill>
                <a:effectLst/>
                <a:latin typeface="+mn-lt"/>
                <a:ea typeface="+mn-ea"/>
                <a:cs typeface="+mn-cs"/>
              </a:rPr>
              <a:t>]. Esta plataforma de producción está ubicada principalmente en 14 Estados de la república, a saber: Coahuila, Chiapas, Guanajuato, Guerrero, Hidalgo, Jalisco, México, Michoacán, Morelos, Oaxaca, Puebla, Querétaro, Tlaxcala, y Veracruz. Sobresalen dos empresas líderes por sus niveles de producción, diversificación y poder de mercado. La más importante es Hongos de México, S.A., empresa mexicana pionera y la más grande de Latinoamérica, ya que su influencia es internacional y cuenta con plantas en los Estados de Coahuila, Jalisco, México, y Querétaro.</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DA3BF454-9C7E-47D2-ACD4-1E7B88CA0181}" type="slidenum">
              <a:rPr lang="es-MX" smtClean="0"/>
              <a:pPr/>
              <a:t>15</a:t>
            </a:fld>
            <a:endParaRPr lang="es-MX"/>
          </a:p>
        </p:txBody>
      </p:sp>
    </p:spTree>
    <p:extLst>
      <p:ext uri="{BB962C8B-B14F-4D97-AF65-F5344CB8AC3E}">
        <p14:creationId xmlns:p14="http://schemas.microsoft.com/office/powerpoint/2010/main" val="29362566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1" kern="1200" dirty="0" smtClean="0">
                <a:solidFill>
                  <a:schemeClr val="tx1"/>
                </a:solidFill>
                <a:effectLst/>
                <a:latin typeface="+mn-lt"/>
                <a:ea typeface="+mn-ea"/>
                <a:cs typeface="+mn-cs"/>
              </a:rPr>
              <a:t>Condiciones de cultivo de </a:t>
            </a:r>
            <a:r>
              <a:rPr lang="es-MX" sz="1200" b="1" i="1" kern="1200" dirty="0" smtClean="0">
                <a:solidFill>
                  <a:schemeClr val="tx1"/>
                </a:solidFill>
                <a:effectLst/>
                <a:latin typeface="+mn-lt"/>
                <a:ea typeface="+mn-ea"/>
                <a:cs typeface="+mn-cs"/>
              </a:rPr>
              <a:t>G. frondosa:</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La </a:t>
            </a:r>
            <a:r>
              <a:rPr lang="es-MX" sz="1200" b="1" kern="1200" dirty="0" smtClean="0">
                <a:solidFill>
                  <a:schemeClr val="tx1"/>
                </a:solidFill>
                <a:effectLst/>
                <a:latin typeface="+mn-lt"/>
                <a:ea typeface="+mn-ea"/>
                <a:cs typeface="+mn-cs"/>
              </a:rPr>
              <a:t>semilla</a:t>
            </a:r>
            <a:r>
              <a:rPr lang="es-MX" sz="1200" kern="1200" dirty="0" smtClean="0">
                <a:solidFill>
                  <a:schemeClr val="tx1"/>
                </a:solidFill>
                <a:effectLst/>
                <a:latin typeface="+mn-lt"/>
                <a:ea typeface="+mn-ea"/>
                <a:cs typeface="+mn-cs"/>
              </a:rPr>
              <a:t> puede crecer en un medio nutritivo líquido, granos (de trigo, centeno, mijo, arroz, maíz) o aserrín, entre otros (</a:t>
            </a:r>
            <a:r>
              <a:rPr lang="es-MX" sz="1200" kern="1200" dirty="0" err="1" smtClean="0">
                <a:solidFill>
                  <a:schemeClr val="tx1"/>
                </a:solidFill>
                <a:effectLst/>
                <a:latin typeface="+mn-lt"/>
                <a:ea typeface="+mn-ea"/>
                <a:cs typeface="+mn-cs"/>
              </a:rPr>
              <a:t>Stamets</a:t>
            </a:r>
            <a:r>
              <a:rPr lang="es-MX" sz="1200" kern="1200" dirty="0" smtClean="0">
                <a:solidFill>
                  <a:schemeClr val="tx1"/>
                </a:solidFill>
                <a:effectLst/>
                <a:latin typeface="+mn-lt"/>
                <a:ea typeface="+mn-ea"/>
                <a:cs typeface="+mn-cs"/>
              </a:rPr>
              <a:t> y </a:t>
            </a:r>
            <a:r>
              <a:rPr lang="es-MX" sz="1200" kern="1200" dirty="0" err="1" smtClean="0">
                <a:solidFill>
                  <a:schemeClr val="tx1"/>
                </a:solidFill>
                <a:effectLst/>
                <a:latin typeface="+mn-lt"/>
                <a:ea typeface="+mn-ea"/>
                <a:cs typeface="+mn-cs"/>
              </a:rPr>
              <a:t>Chilton</a:t>
            </a:r>
            <a:r>
              <a:rPr lang="es-MX" sz="1200" kern="1200" dirty="0" smtClean="0">
                <a:solidFill>
                  <a:schemeClr val="tx1"/>
                </a:solidFill>
                <a:effectLst/>
                <a:latin typeface="+mn-lt"/>
                <a:ea typeface="+mn-ea"/>
                <a:cs typeface="+mn-cs"/>
              </a:rPr>
              <a:t>, 1983).</a:t>
            </a:r>
          </a:p>
          <a:p>
            <a:r>
              <a:rPr lang="es-MX" sz="1200" b="1" kern="1200" dirty="0" smtClean="0">
                <a:solidFill>
                  <a:schemeClr val="tx1"/>
                </a:solidFill>
                <a:effectLst/>
                <a:latin typeface="+mn-lt"/>
                <a:ea typeface="+mn-ea"/>
                <a:cs typeface="+mn-cs"/>
              </a:rPr>
              <a:t>Substrato</a:t>
            </a:r>
            <a:r>
              <a:rPr lang="es-MX" sz="1200" kern="1200" dirty="0" smtClean="0">
                <a:solidFill>
                  <a:schemeClr val="tx1"/>
                </a:solidFill>
                <a:effectLst/>
                <a:latin typeface="+mn-lt"/>
                <a:ea typeface="+mn-ea"/>
                <a:cs typeface="+mn-cs"/>
              </a:rPr>
              <a:t>: para proporcionar un buen intercambio de aire generalmente se usa una mezcla de aserrín de madera dura, fina y gruesa, (</a:t>
            </a:r>
            <a:r>
              <a:rPr lang="es-MX" sz="1200" kern="1200" dirty="0" err="1" smtClean="0">
                <a:solidFill>
                  <a:schemeClr val="tx1"/>
                </a:solidFill>
                <a:effectLst/>
                <a:latin typeface="+mn-lt"/>
                <a:ea typeface="+mn-ea"/>
                <a:cs typeface="+mn-cs"/>
              </a:rPr>
              <a:t>Huang</a:t>
            </a:r>
            <a:r>
              <a:rPr lang="es-MX" sz="1200" kern="1200" dirty="0" smtClean="0">
                <a:solidFill>
                  <a:schemeClr val="tx1"/>
                </a:solidFill>
                <a:effectLst/>
                <a:latin typeface="+mn-lt"/>
                <a:ea typeface="+mn-ea"/>
                <a:cs typeface="+mn-cs"/>
              </a:rPr>
              <a:t>, 1997), o una mezcla de aserrín de madera dura y viruta (</a:t>
            </a:r>
            <a:r>
              <a:rPr lang="es-MX" sz="1200" kern="1200" dirty="0" err="1" smtClean="0">
                <a:solidFill>
                  <a:schemeClr val="tx1"/>
                </a:solidFill>
                <a:effectLst/>
                <a:latin typeface="+mn-lt"/>
                <a:ea typeface="+mn-ea"/>
                <a:cs typeface="+mn-cs"/>
              </a:rPr>
              <a:t>Stamets</a:t>
            </a:r>
            <a:r>
              <a:rPr lang="es-MX" sz="1200" kern="1200" dirty="0" smtClean="0">
                <a:solidFill>
                  <a:schemeClr val="tx1"/>
                </a:solidFill>
                <a:effectLst/>
                <a:latin typeface="+mn-lt"/>
                <a:ea typeface="+mn-ea"/>
                <a:cs typeface="+mn-cs"/>
              </a:rPr>
              <a:t>, 1993). Puesto que se trata de un descomponedor primario, no es necesario </a:t>
            </a:r>
            <a:r>
              <a:rPr lang="es-MX" sz="1200" kern="1200" dirty="0" err="1" smtClean="0">
                <a:solidFill>
                  <a:schemeClr val="tx1"/>
                </a:solidFill>
                <a:effectLst/>
                <a:latin typeface="+mn-lt"/>
                <a:ea typeface="+mn-ea"/>
                <a:cs typeface="+mn-cs"/>
              </a:rPr>
              <a:t>compostar</a:t>
            </a:r>
            <a:r>
              <a:rPr lang="es-MX" sz="1200" kern="1200" dirty="0" smtClean="0">
                <a:solidFill>
                  <a:schemeClr val="tx1"/>
                </a:solidFill>
                <a:effectLst/>
                <a:latin typeface="+mn-lt"/>
                <a:ea typeface="+mn-ea"/>
                <a:cs typeface="+mn-cs"/>
              </a:rPr>
              <a:t> el sustrato y realizar pasteurización o esterilización si el sustrato es enriquecido (</a:t>
            </a:r>
            <a:r>
              <a:rPr lang="es-MX" sz="1200" kern="1200" dirty="0" err="1" smtClean="0">
                <a:solidFill>
                  <a:schemeClr val="tx1"/>
                </a:solidFill>
                <a:effectLst/>
                <a:latin typeface="+mn-lt"/>
                <a:ea typeface="+mn-ea"/>
                <a:cs typeface="+mn-cs"/>
              </a:rPr>
              <a:t>Curvetto</a:t>
            </a:r>
            <a:r>
              <a:rPr lang="es-MX" sz="1200" kern="1200" dirty="0" smtClean="0">
                <a:solidFill>
                  <a:schemeClr val="tx1"/>
                </a:solidFill>
                <a:effectLst/>
                <a:latin typeface="+mn-lt"/>
                <a:ea typeface="+mn-ea"/>
                <a:cs typeface="+mn-cs"/>
              </a:rPr>
              <a:t>, 2009).</a:t>
            </a:r>
          </a:p>
          <a:p>
            <a:r>
              <a:rPr lang="es-MX" sz="1200" kern="1200" dirty="0" smtClean="0">
                <a:solidFill>
                  <a:schemeClr val="tx1"/>
                </a:solidFill>
                <a:effectLst/>
                <a:latin typeface="+mn-lt"/>
                <a:ea typeface="+mn-ea"/>
                <a:cs typeface="+mn-cs"/>
              </a:rPr>
              <a:t> El sustrato descontaminado/esterilizado se coloca en bolsas, y es empaquetado adecuadamente en un bloque que simula al leño en la naturaleza, para formar los “troncos sintéticos”. Las bolsas tienen parches con </a:t>
            </a:r>
            <a:r>
              <a:rPr lang="es-MX" sz="1200" kern="1200" dirty="0" err="1" smtClean="0">
                <a:solidFill>
                  <a:schemeClr val="tx1"/>
                </a:solidFill>
                <a:effectLst/>
                <a:latin typeface="+mn-lt"/>
                <a:ea typeface="+mn-ea"/>
                <a:cs typeface="+mn-cs"/>
              </a:rPr>
              <a:t>microfiltros</a:t>
            </a:r>
            <a:r>
              <a:rPr lang="es-MX" sz="1200" kern="1200" dirty="0" smtClean="0">
                <a:solidFill>
                  <a:schemeClr val="tx1"/>
                </a:solidFill>
                <a:effectLst/>
                <a:latin typeface="+mn-lt"/>
                <a:ea typeface="+mn-ea"/>
                <a:cs typeface="+mn-cs"/>
              </a:rPr>
              <a:t> o se cierran con un tapón de algodón en la parte superior a fin de mantener la necesaria aireación para soportar el metabolismo respiratorio (</a:t>
            </a:r>
            <a:r>
              <a:rPr lang="es-MX" sz="1200" kern="1200" dirty="0" err="1" smtClean="0">
                <a:solidFill>
                  <a:schemeClr val="tx1"/>
                </a:solidFill>
                <a:effectLst/>
                <a:latin typeface="+mn-lt"/>
                <a:ea typeface="+mn-ea"/>
                <a:cs typeface="+mn-cs"/>
              </a:rPr>
              <a:t>Curvetto</a:t>
            </a:r>
            <a:r>
              <a:rPr lang="es-MX" sz="1200" kern="1200" dirty="0" smtClean="0">
                <a:solidFill>
                  <a:schemeClr val="tx1"/>
                </a:solidFill>
                <a:effectLst/>
                <a:latin typeface="+mn-lt"/>
                <a:ea typeface="+mn-ea"/>
                <a:cs typeface="+mn-cs"/>
              </a:rPr>
              <a:t>, 2009). </a:t>
            </a:r>
          </a:p>
          <a:p>
            <a:endParaRPr lang="es-MX" dirty="0"/>
          </a:p>
        </p:txBody>
      </p:sp>
      <p:sp>
        <p:nvSpPr>
          <p:cNvPr id="4" name="3 Marcador de número de diapositiva"/>
          <p:cNvSpPr>
            <a:spLocks noGrp="1"/>
          </p:cNvSpPr>
          <p:nvPr>
            <p:ph type="sldNum" sz="quarter" idx="10"/>
          </p:nvPr>
        </p:nvSpPr>
        <p:spPr/>
        <p:txBody>
          <a:bodyPr/>
          <a:lstStyle/>
          <a:p>
            <a:fld id="{DA3BF454-9C7E-47D2-ACD4-1E7B88CA0181}" type="slidenum">
              <a:rPr lang="es-MX" smtClean="0"/>
              <a:pPr/>
              <a:t>16</a:t>
            </a:fld>
            <a:endParaRPr lang="es-MX"/>
          </a:p>
        </p:txBody>
      </p:sp>
    </p:spTree>
    <p:extLst>
      <p:ext uri="{BB962C8B-B14F-4D97-AF65-F5344CB8AC3E}">
        <p14:creationId xmlns:p14="http://schemas.microsoft.com/office/powerpoint/2010/main" val="32390149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El salvado de trigo es una fuente de tiamina esencial para la formación del cuerpo fructífero, mientras que el calcio contribuye a la diferenciación de los mismos. El agregado de suelo rico en humus en proceso de </a:t>
            </a:r>
            <a:r>
              <a:rPr lang="es-MX" dirty="0" err="1" smtClean="0"/>
              <a:t>biotransformación</a:t>
            </a:r>
            <a:r>
              <a:rPr lang="es-MX" dirty="0" smtClean="0"/>
              <a:t> sirve para mejorar el crecimiento del hongo (</a:t>
            </a:r>
            <a:r>
              <a:rPr lang="es-MX" dirty="0" err="1" smtClean="0"/>
              <a:t>Curvetto</a:t>
            </a:r>
            <a:r>
              <a:rPr lang="es-MX" dirty="0" smtClean="0"/>
              <a:t>, 2008).  A continuación se presentan ejemplos de fórmulas de substratos para el cultivo de </a:t>
            </a:r>
            <a:r>
              <a:rPr lang="es-MX" dirty="0" err="1" smtClean="0"/>
              <a:t>Maitake</a:t>
            </a:r>
            <a:r>
              <a:rPr lang="es-MX" dirty="0" smtClean="0"/>
              <a:t>:</a:t>
            </a:r>
          </a:p>
          <a:p>
            <a:endParaRPr lang="es-MX" dirty="0"/>
          </a:p>
        </p:txBody>
      </p:sp>
      <p:sp>
        <p:nvSpPr>
          <p:cNvPr id="4" name="3 Marcador de número de diapositiva"/>
          <p:cNvSpPr>
            <a:spLocks noGrp="1"/>
          </p:cNvSpPr>
          <p:nvPr>
            <p:ph type="sldNum" sz="quarter" idx="10"/>
          </p:nvPr>
        </p:nvSpPr>
        <p:spPr/>
        <p:txBody>
          <a:bodyPr/>
          <a:lstStyle/>
          <a:p>
            <a:fld id="{DA3BF454-9C7E-47D2-ACD4-1E7B88CA0181}" type="slidenum">
              <a:rPr lang="es-MX" smtClean="0"/>
              <a:pPr/>
              <a:t>17</a:t>
            </a:fld>
            <a:endParaRPr lang="es-MX"/>
          </a:p>
        </p:txBody>
      </p:sp>
    </p:spTree>
    <p:extLst>
      <p:ext uri="{BB962C8B-B14F-4D97-AF65-F5344CB8AC3E}">
        <p14:creationId xmlns:p14="http://schemas.microsoft.com/office/powerpoint/2010/main" val="13100045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1" kern="1200" dirty="0" smtClean="0">
                <a:solidFill>
                  <a:schemeClr val="tx1"/>
                </a:solidFill>
                <a:effectLst/>
                <a:latin typeface="+mn-lt"/>
                <a:ea typeface="+mn-ea"/>
                <a:cs typeface="+mn-cs"/>
              </a:rPr>
              <a:t>Formulación del sustrato</a:t>
            </a:r>
            <a:r>
              <a:rPr lang="es-MX" sz="1200" kern="1200" dirty="0" smtClean="0">
                <a:solidFill>
                  <a:schemeClr val="tx1"/>
                </a:solidFill>
                <a:effectLst/>
                <a:latin typeface="+mn-lt"/>
                <a:ea typeface="+mn-ea"/>
                <a:cs typeface="+mn-cs"/>
              </a:rPr>
              <a:t>: El ingrediente basal, aserrín de madera dura (roble: mezcla de fino y grueso) o aserrín y virutas, constituye el 75-80% de la fórmula del substrato en seco. Se puede incorporar otros residuos </a:t>
            </a:r>
            <a:r>
              <a:rPr lang="es-MX" sz="1200" kern="1200" dirty="0" err="1" smtClean="0">
                <a:solidFill>
                  <a:schemeClr val="tx1"/>
                </a:solidFill>
                <a:effectLst/>
                <a:latin typeface="+mn-lt"/>
                <a:ea typeface="+mn-ea"/>
                <a:cs typeface="+mn-cs"/>
              </a:rPr>
              <a:t>lignocelulósicos</a:t>
            </a:r>
            <a:r>
              <a:rPr lang="es-MX" sz="1200" kern="1200" dirty="0" smtClean="0">
                <a:solidFill>
                  <a:schemeClr val="tx1"/>
                </a:solidFill>
                <a:effectLst/>
                <a:latin typeface="+mn-lt"/>
                <a:ea typeface="+mn-ea"/>
                <a:cs typeface="+mn-cs"/>
              </a:rPr>
              <a:t>, como: cáscaras de semilla de algodón (25%) y una proporción de substrato gastado (20%). Se suplementa con salvado del trigo (grueso), sacarosa (azúcar común), cal y a veces humus. El salvado de trigo es una fuente de tiamina esencial para la formación del cuerpo fructífero, mientras que el calcio contribuye a la diferenciación de los mismos. El agregado de suelo rico en humus en proceso de biotransformación sirve para mejorar el crecimiento del hongo (</a:t>
            </a:r>
            <a:r>
              <a:rPr lang="es-MX" sz="1200" kern="1200" dirty="0" err="1" smtClean="0">
                <a:solidFill>
                  <a:schemeClr val="tx1"/>
                </a:solidFill>
                <a:effectLst/>
                <a:latin typeface="+mn-lt"/>
                <a:ea typeface="+mn-ea"/>
                <a:cs typeface="+mn-cs"/>
              </a:rPr>
              <a:t>Curvetto</a:t>
            </a:r>
            <a:r>
              <a:rPr lang="es-MX" sz="1200" kern="1200" dirty="0" smtClean="0">
                <a:solidFill>
                  <a:schemeClr val="tx1"/>
                </a:solidFill>
                <a:effectLst/>
                <a:latin typeface="+mn-lt"/>
                <a:ea typeface="+mn-ea"/>
                <a:cs typeface="+mn-cs"/>
              </a:rPr>
              <a:t>, 2008).  A continuación se presentan ejemplos de fórmulas de substratos para el cultivo de </a:t>
            </a:r>
            <a:r>
              <a:rPr lang="es-MX" sz="1200" kern="1200" dirty="0" err="1" smtClean="0">
                <a:solidFill>
                  <a:schemeClr val="tx1"/>
                </a:solidFill>
                <a:effectLst/>
                <a:latin typeface="+mn-lt"/>
                <a:ea typeface="+mn-ea"/>
                <a:cs typeface="+mn-cs"/>
              </a:rPr>
              <a:t>Maitake</a:t>
            </a:r>
            <a:r>
              <a:rPr lang="es-MX" sz="1200" kern="1200" dirty="0" smtClean="0">
                <a:solidFill>
                  <a:schemeClr val="tx1"/>
                </a:solidFill>
                <a:effectLst/>
                <a:latin typeface="+mn-lt"/>
                <a:ea typeface="+mn-ea"/>
                <a:cs typeface="+mn-cs"/>
              </a:rPr>
              <a:t>:</a:t>
            </a:r>
          </a:p>
          <a:p>
            <a:r>
              <a:rPr lang="es-MX" sz="1200" b="1" kern="1200" dirty="0" smtClean="0">
                <a:solidFill>
                  <a:schemeClr val="tx1"/>
                </a:solidFill>
                <a:effectLst/>
                <a:latin typeface="+mn-lt"/>
                <a:ea typeface="+mn-ea"/>
                <a:cs typeface="+mn-cs"/>
              </a:rPr>
              <a:t/>
            </a:r>
            <a:br>
              <a:rPr lang="es-MX" sz="1200" b="1" kern="1200" dirty="0" smtClean="0">
                <a:solidFill>
                  <a:schemeClr val="tx1"/>
                </a:solidFill>
                <a:effectLst/>
                <a:latin typeface="+mn-lt"/>
                <a:ea typeface="+mn-ea"/>
                <a:cs typeface="+mn-cs"/>
              </a:rPr>
            </a:br>
            <a:r>
              <a:rPr lang="es-MX" sz="1200" b="1" kern="1200" dirty="0" smtClean="0">
                <a:solidFill>
                  <a:schemeClr val="tx1"/>
                </a:solidFill>
                <a:effectLst/>
                <a:latin typeface="+mn-lt"/>
                <a:ea typeface="+mn-ea"/>
                <a:cs typeface="+mn-cs"/>
              </a:rPr>
              <a:t>Sustrato 1</a:t>
            </a:r>
            <a:r>
              <a:rPr lang="es-MX" sz="1200" kern="1200" dirty="0" smtClean="0">
                <a:solidFill>
                  <a:schemeClr val="tx1"/>
                </a:solidFill>
                <a:effectLst/>
                <a:latin typeface="+mn-lt"/>
                <a:ea typeface="+mn-ea"/>
                <a:cs typeface="+mn-cs"/>
              </a:rPr>
              <a:t>:</a:t>
            </a:r>
          </a:p>
          <a:p>
            <a:pPr lvl="0"/>
            <a:r>
              <a:rPr lang="es-MX" sz="1200" kern="1200" dirty="0" smtClean="0">
                <a:solidFill>
                  <a:schemeClr val="tx1"/>
                </a:solidFill>
                <a:effectLst/>
                <a:latin typeface="+mn-lt"/>
                <a:ea typeface="+mn-ea"/>
                <a:cs typeface="+mn-cs"/>
              </a:rPr>
              <a:t>Aserrín de madera dura (mezcla de fina y gruesa 3:1) 75% </a:t>
            </a:r>
          </a:p>
          <a:p>
            <a:pPr lvl="0"/>
            <a:r>
              <a:rPr lang="es-MX" sz="1200" kern="1200" dirty="0" smtClean="0">
                <a:solidFill>
                  <a:schemeClr val="tx1"/>
                </a:solidFill>
                <a:effectLst/>
                <a:latin typeface="+mn-lt"/>
                <a:ea typeface="+mn-ea"/>
                <a:cs typeface="+mn-cs"/>
              </a:rPr>
              <a:t>Salvado del trigo (grueso) 23% </a:t>
            </a:r>
          </a:p>
          <a:p>
            <a:pPr lvl="0"/>
            <a:r>
              <a:rPr lang="es-MX" sz="1200" kern="1200" dirty="0" smtClean="0">
                <a:solidFill>
                  <a:schemeClr val="tx1"/>
                </a:solidFill>
                <a:effectLst/>
                <a:latin typeface="+mn-lt"/>
                <a:ea typeface="+mn-ea"/>
                <a:cs typeface="+mn-cs"/>
              </a:rPr>
              <a:t>Azúcar (sacarosa) 1% </a:t>
            </a:r>
          </a:p>
          <a:p>
            <a:pPr lvl="0"/>
            <a:r>
              <a:rPr lang="es-MX" sz="1200" kern="1200" dirty="0" smtClean="0">
                <a:solidFill>
                  <a:schemeClr val="tx1"/>
                </a:solidFill>
                <a:effectLst/>
                <a:latin typeface="+mn-lt"/>
                <a:ea typeface="+mn-ea"/>
                <a:cs typeface="+mn-cs"/>
              </a:rPr>
              <a:t>Sales de calcio: cal (CaCO3.6H2O) o yeso (CaSO4.2H2O) 1%  </a:t>
            </a:r>
          </a:p>
          <a:p>
            <a:pPr lvl="0"/>
            <a:r>
              <a:rPr lang="es-MX" sz="1200" kern="1200" dirty="0" smtClean="0">
                <a:solidFill>
                  <a:schemeClr val="tx1"/>
                </a:solidFill>
                <a:effectLst/>
                <a:latin typeface="+mn-lt"/>
                <a:ea typeface="+mn-ea"/>
                <a:cs typeface="+mn-cs"/>
              </a:rPr>
              <a:t>H2O(contenido de humedad) 60-63%  </a:t>
            </a:r>
          </a:p>
          <a:p>
            <a:pPr lvl="0"/>
            <a:r>
              <a:rPr lang="es-MX" sz="1200" kern="1200" dirty="0" smtClean="0">
                <a:solidFill>
                  <a:schemeClr val="tx1"/>
                </a:solidFill>
                <a:effectLst/>
                <a:latin typeface="+mn-lt"/>
                <a:ea typeface="+mn-ea"/>
                <a:cs typeface="+mn-cs"/>
              </a:rPr>
              <a:t>pH 5,5-6,5 </a:t>
            </a:r>
          </a:p>
          <a:p>
            <a:r>
              <a:rPr lang="es-MX" sz="1200" b="1" kern="1200" dirty="0" smtClean="0">
                <a:solidFill>
                  <a:schemeClr val="tx1"/>
                </a:solidFill>
                <a:effectLst/>
                <a:latin typeface="+mn-lt"/>
                <a:ea typeface="+mn-ea"/>
                <a:cs typeface="+mn-cs"/>
              </a:rPr>
              <a:t>Substrato 2</a:t>
            </a:r>
            <a:r>
              <a:rPr lang="es-MX" sz="1200" kern="1200" dirty="0" smtClean="0">
                <a:solidFill>
                  <a:schemeClr val="tx1"/>
                </a:solidFill>
                <a:effectLst/>
                <a:latin typeface="+mn-lt"/>
                <a:ea typeface="+mn-ea"/>
                <a:cs typeface="+mn-cs"/>
              </a:rPr>
              <a:t>:</a:t>
            </a:r>
          </a:p>
          <a:p>
            <a:pPr lvl="0"/>
            <a:r>
              <a:rPr lang="es-MX" sz="1200" kern="1200" dirty="0" smtClean="0">
                <a:solidFill>
                  <a:schemeClr val="tx1"/>
                </a:solidFill>
                <a:effectLst/>
                <a:latin typeface="+mn-lt"/>
                <a:ea typeface="+mn-ea"/>
                <a:cs typeface="+mn-cs"/>
              </a:rPr>
              <a:t>Aserrín de madera dura (mezcla de fina y gruesa 3:1) 65%  </a:t>
            </a:r>
          </a:p>
          <a:p>
            <a:pPr lvl="0"/>
            <a:r>
              <a:rPr lang="es-MX" sz="1200" kern="1200" dirty="0" smtClean="0">
                <a:solidFill>
                  <a:schemeClr val="tx1"/>
                </a:solidFill>
                <a:effectLst/>
                <a:latin typeface="+mn-lt"/>
                <a:ea typeface="+mn-ea"/>
                <a:cs typeface="+mn-cs"/>
              </a:rPr>
              <a:t>Suelo rico en humus, 15% peso seco  </a:t>
            </a:r>
          </a:p>
          <a:p>
            <a:pPr lvl="0"/>
            <a:r>
              <a:rPr lang="es-MX" sz="1200" kern="1200" dirty="0" smtClean="0">
                <a:solidFill>
                  <a:schemeClr val="tx1"/>
                </a:solidFill>
                <a:effectLst/>
                <a:latin typeface="+mn-lt"/>
                <a:ea typeface="+mn-ea"/>
                <a:cs typeface="+mn-cs"/>
              </a:rPr>
              <a:t>Salvado del trigo (grueso) 18% </a:t>
            </a:r>
          </a:p>
          <a:p>
            <a:pPr lvl="0"/>
            <a:r>
              <a:rPr lang="es-MX" sz="1200" kern="1200" dirty="0" smtClean="0">
                <a:solidFill>
                  <a:schemeClr val="tx1"/>
                </a:solidFill>
                <a:effectLst/>
                <a:latin typeface="+mn-lt"/>
                <a:ea typeface="+mn-ea"/>
                <a:cs typeface="+mn-cs"/>
              </a:rPr>
              <a:t>Cal (CaCO3.6H2O) 1% </a:t>
            </a:r>
          </a:p>
          <a:p>
            <a:pPr lvl="0"/>
            <a:r>
              <a:rPr lang="es-MX" sz="1200" kern="1200" dirty="0" smtClean="0">
                <a:solidFill>
                  <a:schemeClr val="tx1"/>
                </a:solidFill>
                <a:effectLst/>
                <a:latin typeface="+mn-lt"/>
                <a:ea typeface="+mn-ea"/>
                <a:cs typeface="+mn-cs"/>
              </a:rPr>
              <a:t>Azúcar 1% </a:t>
            </a:r>
          </a:p>
          <a:p>
            <a:pPr lvl="0"/>
            <a:r>
              <a:rPr lang="es-MX" sz="1200" kern="1200" dirty="0" smtClean="0">
                <a:solidFill>
                  <a:schemeClr val="tx1"/>
                </a:solidFill>
                <a:effectLst/>
                <a:latin typeface="+mn-lt"/>
                <a:ea typeface="+mn-ea"/>
                <a:cs typeface="+mn-cs"/>
              </a:rPr>
              <a:t>H2O(contenido de humedad) 60-63% </a:t>
            </a:r>
          </a:p>
          <a:p>
            <a:pPr lvl="0"/>
            <a:r>
              <a:rPr lang="es-MX" sz="1200" kern="1200" dirty="0" smtClean="0">
                <a:solidFill>
                  <a:schemeClr val="tx1"/>
                </a:solidFill>
                <a:effectLst/>
                <a:latin typeface="+mn-lt"/>
                <a:ea typeface="+mn-ea"/>
                <a:cs typeface="+mn-cs"/>
              </a:rPr>
              <a:t>pH 5,5-6,5 </a:t>
            </a:r>
          </a:p>
          <a:p>
            <a:r>
              <a:rPr lang="es-MX" sz="1200" b="1" kern="1200" dirty="0" smtClean="0">
                <a:solidFill>
                  <a:schemeClr val="tx1"/>
                </a:solidFill>
                <a:effectLst/>
                <a:latin typeface="+mn-lt"/>
                <a:ea typeface="+mn-ea"/>
                <a:cs typeface="+mn-cs"/>
              </a:rPr>
              <a:t/>
            </a:r>
            <a:br>
              <a:rPr lang="es-MX" sz="1200" b="1" kern="1200" dirty="0" smtClean="0">
                <a:solidFill>
                  <a:schemeClr val="tx1"/>
                </a:solidFill>
                <a:effectLst/>
                <a:latin typeface="+mn-lt"/>
                <a:ea typeface="+mn-ea"/>
                <a:cs typeface="+mn-cs"/>
              </a:rPr>
            </a:br>
            <a:r>
              <a:rPr lang="es-MX" sz="1200" b="1" kern="1200" dirty="0" smtClean="0">
                <a:solidFill>
                  <a:schemeClr val="tx1"/>
                </a:solidFill>
                <a:effectLst/>
                <a:latin typeface="+mn-lt"/>
                <a:ea typeface="+mn-ea"/>
                <a:cs typeface="+mn-cs"/>
              </a:rPr>
              <a:t>Substrato 3</a:t>
            </a:r>
            <a:r>
              <a:rPr lang="es-MX" sz="1200" kern="1200" dirty="0" smtClean="0">
                <a:solidFill>
                  <a:schemeClr val="tx1"/>
                </a:solidFill>
                <a:effectLst/>
                <a:latin typeface="+mn-lt"/>
                <a:ea typeface="+mn-ea"/>
                <a:cs typeface="+mn-cs"/>
              </a:rPr>
              <a:t>:</a:t>
            </a:r>
          </a:p>
          <a:p>
            <a:pPr lvl="0"/>
            <a:r>
              <a:rPr lang="es-MX" sz="1200" kern="1200" dirty="0" smtClean="0">
                <a:solidFill>
                  <a:schemeClr val="tx1"/>
                </a:solidFill>
                <a:effectLst/>
                <a:latin typeface="+mn-lt"/>
                <a:ea typeface="+mn-ea"/>
                <a:cs typeface="+mn-cs"/>
              </a:rPr>
              <a:t>Aserrín de madera dura, fina 40%, gruesa 20% </a:t>
            </a:r>
          </a:p>
          <a:p>
            <a:pPr lvl="0"/>
            <a:r>
              <a:rPr lang="es-MX" sz="1200" kern="1200" dirty="0" smtClean="0">
                <a:solidFill>
                  <a:schemeClr val="tx1"/>
                </a:solidFill>
                <a:effectLst/>
                <a:latin typeface="+mn-lt"/>
                <a:ea typeface="+mn-ea"/>
                <a:cs typeface="+mn-cs"/>
              </a:rPr>
              <a:t>Substrato gastado, 20% peso seco </a:t>
            </a:r>
          </a:p>
          <a:p>
            <a:pPr lvl="0"/>
            <a:r>
              <a:rPr lang="es-MX" sz="1200" kern="1200" dirty="0" smtClean="0">
                <a:solidFill>
                  <a:schemeClr val="tx1"/>
                </a:solidFill>
                <a:effectLst/>
                <a:latin typeface="+mn-lt"/>
                <a:ea typeface="+mn-ea"/>
                <a:cs typeface="+mn-cs"/>
              </a:rPr>
              <a:t>Suelo rico en humus, 10% peso seco </a:t>
            </a:r>
          </a:p>
          <a:p>
            <a:pPr lvl="0"/>
            <a:r>
              <a:rPr lang="es-MX" sz="1200" kern="1200" dirty="0" smtClean="0">
                <a:solidFill>
                  <a:schemeClr val="tx1"/>
                </a:solidFill>
                <a:effectLst/>
                <a:latin typeface="+mn-lt"/>
                <a:ea typeface="+mn-ea"/>
                <a:cs typeface="+mn-cs"/>
              </a:rPr>
              <a:t>Salvado del trigo (grueso) 10 %  </a:t>
            </a:r>
          </a:p>
          <a:p>
            <a:pPr lvl="0"/>
            <a:r>
              <a:rPr lang="es-MX" sz="1200" kern="1200" dirty="0" smtClean="0">
                <a:solidFill>
                  <a:schemeClr val="tx1"/>
                </a:solidFill>
                <a:effectLst/>
                <a:latin typeface="+mn-lt"/>
                <a:ea typeface="+mn-ea"/>
                <a:cs typeface="+mn-cs"/>
              </a:rPr>
              <a:t>H2O(contenido de humedad) 60-63% </a:t>
            </a:r>
          </a:p>
          <a:p>
            <a:pPr lvl="0"/>
            <a:r>
              <a:rPr lang="es-MX" sz="1200" kern="1200" dirty="0" smtClean="0">
                <a:solidFill>
                  <a:schemeClr val="tx1"/>
                </a:solidFill>
                <a:effectLst/>
                <a:latin typeface="+mn-lt"/>
                <a:ea typeface="+mn-ea"/>
                <a:cs typeface="+mn-cs"/>
              </a:rPr>
              <a:t>pH 5,5-6,5   </a:t>
            </a:r>
          </a:p>
          <a:p>
            <a:r>
              <a:rPr lang="es-MX" sz="1200" kern="1200" dirty="0" smtClean="0">
                <a:solidFill>
                  <a:schemeClr val="tx1"/>
                </a:solidFill>
                <a:effectLst/>
                <a:latin typeface="+mn-lt"/>
                <a:ea typeface="+mn-ea"/>
                <a:cs typeface="+mn-cs"/>
              </a:rPr>
              <a:t>Se debe tener en cuenta un conjunto de factores que inciden en cada fase del crecimiento del hongo y por lo cual se requiere su ajuste a fin de optimizarlo en la tabla 3 se muestran los parámetros de cultivo para la producción de </a:t>
            </a:r>
            <a:r>
              <a:rPr lang="es-MX" sz="1200" kern="1200" dirty="0" err="1" smtClean="0">
                <a:solidFill>
                  <a:schemeClr val="tx1"/>
                </a:solidFill>
                <a:effectLst/>
                <a:latin typeface="+mn-lt"/>
                <a:ea typeface="+mn-ea"/>
                <a:cs typeface="+mn-cs"/>
              </a:rPr>
              <a:t>Maitake</a:t>
            </a:r>
            <a:r>
              <a:rPr lang="es-MX" sz="1200" kern="1200" dirty="0" smtClean="0">
                <a:solidFill>
                  <a:schemeClr val="tx1"/>
                </a:solidFill>
                <a:effectLst/>
                <a:latin typeface="+mn-lt"/>
                <a:ea typeface="+mn-ea"/>
                <a:cs typeface="+mn-cs"/>
              </a:rPr>
              <a:t>:</a:t>
            </a:r>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18</a:t>
            </a:fld>
            <a:endParaRPr lang="es-MX"/>
          </a:p>
        </p:txBody>
      </p:sp>
    </p:spTree>
    <p:extLst>
      <p:ext uri="{BB962C8B-B14F-4D97-AF65-F5344CB8AC3E}">
        <p14:creationId xmlns:p14="http://schemas.microsoft.com/office/powerpoint/2010/main" val="1080317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Se debe tener en cuenta un conjunto de factores que inciden en cada fase del crecimiento del hongo y por lo cual se requiere su ajuste a fin de optimizarlo, en la tabla </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se muestran los parámetros de cultivo para la producción de </a:t>
            </a:r>
            <a:r>
              <a:rPr lang="es-MX" sz="1200" kern="1200" dirty="0" err="1" smtClean="0">
                <a:solidFill>
                  <a:schemeClr val="tx1"/>
                </a:solidFill>
                <a:effectLst/>
                <a:latin typeface="+mn-lt"/>
                <a:ea typeface="+mn-ea"/>
                <a:cs typeface="+mn-cs"/>
              </a:rPr>
              <a:t>Maitake</a:t>
            </a:r>
            <a:r>
              <a:rPr lang="es-MX" sz="1200" kern="1200" dirty="0" smtClean="0">
                <a:solidFill>
                  <a:schemeClr val="tx1"/>
                </a:solidFill>
                <a:effectLst/>
                <a:latin typeface="+mn-lt"/>
                <a:ea typeface="+mn-ea"/>
                <a:cs typeface="+mn-cs"/>
              </a:rPr>
              <a:t>:</a:t>
            </a:r>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19</a:t>
            </a:fld>
            <a:endParaRPr lang="es-MX"/>
          </a:p>
        </p:txBody>
      </p:sp>
    </p:spTree>
    <p:extLst>
      <p:ext uri="{BB962C8B-B14F-4D97-AF65-F5344CB8AC3E}">
        <p14:creationId xmlns:p14="http://schemas.microsoft.com/office/powerpoint/2010/main" val="25483314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Rendón-Ramírez y colaboradores realizaron un estudio para determinar las condiciones de cultivo de </a:t>
            </a:r>
            <a:r>
              <a:rPr lang="es-MX" sz="1200" i="1" kern="1200" dirty="0" err="1" smtClean="0">
                <a:solidFill>
                  <a:schemeClr val="tx1"/>
                </a:solidFill>
                <a:effectLst/>
                <a:latin typeface="+mn-lt"/>
                <a:ea typeface="+mn-ea"/>
                <a:cs typeface="+mn-cs"/>
              </a:rPr>
              <a:t>Grifola</a:t>
            </a:r>
            <a:r>
              <a:rPr lang="es-MX" sz="1200" i="1" kern="1200" dirty="0" smtClean="0">
                <a:solidFill>
                  <a:schemeClr val="tx1"/>
                </a:solidFill>
                <a:effectLst/>
                <a:latin typeface="+mn-lt"/>
                <a:ea typeface="+mn-ea"/>
                <a:cs typeface="+mn-cs"/>
              </a:rPr>
              <a:t> frondosa </a:t>
            </a:r>
            <a:r>
              <a:rPr lang="es-MX" sz="1200" kern="1200" dirty="0" smtClean="0">
                <a:solidFill>
                  <a:schemeClr val="tx1"/>
                </a:solidFill>
                <a:effectLst/>
                <a:latin typeface="+mn-lt"/>
                <a:ea typeface="+mn-ea"/>
                <a:cs typeface="+mn-cs"/>
              </a:rPr>
              <a:t>(Sánchez y Mata, 2012) obteniendo los siguientes resultados:</a:t>
            </a:r>
          </a:p>
          <a:p>
            <a:r>
              <a:rPr lang="es-MX" sz="1200" kern="1200" dirty="0" smtClean="0">
                <a:solidFill>
                  <a:schemeClr val="tx1"/>
                </a:solidFill>
                <a:effectLst/>
                <a:latin typeface="+mn-lt"/>
                <a:ea typeface="+mn-ea"/>
                <a:cs typeface="+mn-cs"/>
              </a:rPr>
              <a:t>Trabajaron con una cepa de </a:t>
            </a:r>
            <a:r>
              <a:rPr lang="es-MX" sz="1200" i="1" kern="1200" dirty="0" err="1" smtClean="0">
                <a:solidFill>
                  <a:schemeClr val="tx1"/>
                </a:solidFill>
                <a:effectLst/>
                <a:latin typeface="+mn-lt"/>
                <a:ea typeface="+mn-ea"/>
                <a:cs typeface="+mn-cs"/>
              </a:rPr>
              <a:t>Grifola</a:t>
            </a:r>
            <a:r>
              <a:rPr lang="es-MX" sz="1200" i="1" kern="1200" dirty="0" smtClean="0">
                <a:solidFill>
                  <a:schemeClr val="tx1"/>
                </a:solidFill>
                <a:effectLst/>
                <a:latin typeface="+mn-lt"/>
                <a:ea typeface="+mn-ea"/>
                <a:cs typeface="+mn-cs"/>
              </a:rPr>
              <a:t> frondosa</a:t>
            </a:r>
            <a:r>
              <a:rPr lang="es-MX" sz="1200" kern="1200" dirty="0" smtClean="0">
                <a:solidFill>
                  <a:schemeClr val="tx1"/>
                </a:solidFill>
                <a:effectLst/>
                <a:latin typeface="+mn-lt"/>
                <a:ea typeface="+mn-ea"/>
                <a:cs typeface="+mn-cs"/>
              </a:rPr>
              <a:t> de origen japonés se encuentra depositada en el </a:t>
            </a:r>
            <a:r>
              <a:rPr lang="es-MX" sz="1200" kern="1200" dirty="0" err="1" smtClean="0">
                <a:solidFill>
                  <a:schemeClr val="tx1"/>
                </a:solidFill>
                <a:effectLst/>
                <a:latin typeface="+mn-lt"/>
                <a:ea typeface="+mn-ea"/>
                <a:cs typeface="+mn-cs"/>
              </a:rPr>
              <a:t>cepario</a:t>
            </a:r>
            <a:r>
              <a:rPr lang="es-MX" sz="1200" kern="1200" dirty="0" smtClean="0">
                <a:solidFill>
                  <a:schemeClr val="tx1"/>
                </a:solidFill>
                <a:effectLst/>
                <a:latin typeface="+mn-lt"/>
                <a:ea typeface="+mn-ea"/>
                <a:cs typeface="+mn-cs"/>
              </a:rPr>
              <a:t> de hongos del Laboratorio de Micología del CIB-UAEM, con la clave HEMIM-43.</a:t>
            </a:r>
          </a:p>
          <a:p>
            <a:r>
              <a:rPr lang="es-MX" sz="1200" b="1" kern="1200" dirty="0" smtClean="0">
                <a:solidFill>
                  <a:schemeClr val="tx1"/>
                </a:solidFill>
                <a:effectLst/>
                <a:latin typeface="+mn-lt"/>
                <a:ea typeface="+mn-ea"/>
                <a:cs typeface="+mn-cs"/>
              </a:rPr>
              <a:t>Proceso de cultivo a nivel </a:t>
            </a:r>
            <a:r>
              <a:rPr lang="es-MX" sz="1200" b="1" kern="1200" dirty="0" err="1" smtClean="0">
                <a:solidFill>
                  <a:schemeClr val="tx1"/>
                </a:solidFill>
                <a:effectLst/>
                <a:latin typeface="+mn-lt"/>
                <a:ea typeface="+mn-ea"/>
                <a:cs typeface="+mn-cs"/>
              </a:rPr>
              <a:t>micelial</a:t>
            </a:r>
            <a:r>
              <a:rPr lang="es-MX" sz="1200" kern="1200" dirty="0" smtClean="0">
                <a:solidFill>
                  <a:schemeClr val="tx1"/>
                </a:solidFill>
                <a:effectLst/>
                <a:latin typeface="+mn-lt"/>
                <a:ea typeface="+mn-ea"/>
                <a:cs typeface="+mn-cs"/>
              </a:rPr>
              <a:t>: Se determinaron las características morfológicas, la velocidad de crecimiento (mm/día), utilizaron tres medios de cultivo: papa dextrosa agar (PDA), agar con harina integral de trigo (HIT: 24.2% azúcar comercial, 48.4% harina integral de trigo y 27.4% agar-agar) y extracto de malta agar (EMA).</a:t>
            </a:r>
          </a:p>
          <a:p>
            <a:pPr lvl="0"/>
            <a:r>
              <a:rPr lang="es-MX" sz="1200" kern="1200" dirty="0" smtClean="0">
                <a:solidFill>
                  <a:schemeClr val="tx1"/>
                </a:solidFill>
                <a:effectLst/>
                <a:latin typeface="+mn-lt"/>
                <a:ea typeface="+mn-ea"/>
                <a:cs typeface="+mn-cs"/>
              </a:rPr>
              <a:t>Características morfológicas del micelio se observaron y describieron la densidad (abundante, regular o escasa), color, textura (algodonosa, </a:t>
            </a:r>
            <a:r>
              <a:rPr lang="es-MX" sz="1200" kern="1200" dirty="0" err="1" smtClean="0">
                <a:solidFill>
                  <a:schemeClr val="tx1"/>
                </a:solidFill>
                <a:effectLst/>
                <a:latin typeface="+mn-lt"/>
                <a:ea typeface="+mn-ea"/>
                <a:cs typeface="+mn-cs"/>
              </a:rPr>
              <a:t>zonada</a:t>
            </a:r>
            <a:r>
              <a:rPr lang="es-MX" sz="1200" kern="1200" dirty="0" smtClean="0">
                <a:solidFill>
                  <a:schemeClr val="tx1"/>
                </a:solidFill>
                <a:effectLst/>
                <a:latin typeface="+mn-lt"/>
                <a:ea typeface="+mn-ea"/>
                <a:cs typeface="+mn-cs"/>
              </a:rPr>
              <a:t>, aterciopelada u homogénea) y tipo de micelio (aéreo, rastrero) registrando así las diferencias y semejanzas que presentan durante su crecimiento entre los tres medios de cultivo (PDA pH 3.5, HIT pH 5.51 y EMA pH 4.6) durante 32 días a una temperatura de 25°C.</a:t>
            </a:r>
          </a:p>
          <a:p>
            <a:pPr lvl="0"/>
            <a:r>
              <a:rPr lang="es-MX" sz="1200" kern="1200" dirty="0" smtClean="0">
                <a:solidFill>
                  <a:schemeClr val="tx1"/>
                </a:solidFill>
                <a:effectLst/>
                <a:latin typeface="+mn-lt"/>
                <a:ea typeface="+mn-ea"/>
                <a:cs typeface="+mn-cs"/>
              </a:rPr>
              <a:t>Velocidad de crecimiento </a:t>
            </a:r>
            <a:r>
              <a:rPr lang="es-MX" sz="1200" kern="1200" dirty="0" err="1" smtClean="0">
                <a:solidFill>
                  <a:schemeClr val="tx1"/>
                </a:solidFill>
                <a:effectLst/>
                <a:latin typeface="+mn-lt"/>
                <a:ea typeface="+mn-ea"/>
                <a:cs typeface="+mn-cs"/>
              </a:rPr>
              <a:t>micelial</a:t>
            </a:r>
            <a:r>
              <a:rPr lang="es-MX" sz="1200" kern="1200" dirty="0" smtClean="0">
                <a:solidFill>
                  <a:schemeClr val="tx1"/>
                </a:solidFill>
                <a:effectLst/>
                <a:latin typeface="+mn-lt"/>
                <a:ea typeface="+mn-ea"/>
                <a:cs typeface="+mn-cs"/>
              </a:rPr>
              <a:t>: La cepa (inóculo 6mm) fue resembrada en cajas de Petri de 90 mm de diámetro con 20 ml de medio de cultivo (EMA, HIT y PDA) y se mantuvo en ausencia de luz a 25ºC durante el tiempo que el micelio colonizó totalmente la caja de Petri. El crecimiento del micelio fue determinado mediante la medición diaria del diámetro del micelio con un vernier.</a:t>
            </a:r>
          </a:p>
          <a:p>
            <a:r>
              <a:rPr lang="es-MX" sz="1200" b="1" kern="1200" dirty="0" smtClean="0">
                <a:solidFill>
                  <a:schemeClr val="tx1"/>
                </a:solidFill>
                <a:effectLst/>
                <a:latin typeface="+mn-lt"/>
                <a:ea typeface="+mn-ea"/>
                <a:cs typeface="+mn-cs"/>
              </a:rPr>
              <a:t>Hidratación de los sustratos: </a:t>
            </a:r>
            <a:r>
              <a:rPr lang="es-MX" sz="1200" kern="1200" dirty="0" smtClean="0">
                <a:solidFill>
                  <a:schemeClr val="tx1"/>
                </a:solidFill>
                <a:effectLst/>
                <a:latin typeface="+mn-lt"/>
                <a:ea typeface="+mn-ea"/>
                <a:cs typeface="+mn-cs"/>
              </a:rPr>
              <a:t>los sustratos empleados para la producción de inóculo primario o semilla y cuerpos fructíferos fueron sometidos a un proceso de hidratación en calor (70-75°C, 30 min),  posteriormente fueron drenados en coladores plásticos durante 30 min para aserrines y viruta, en el caso de rastrojo y olote de maíz se drenaron por 45 min a temperatura ambiente. </a:t>
            </a:r>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20</a:t>
            </a:fld>
            <a:endParaRPr lang="es-MX"/>
          </a:p>
        </p:txBody>
      </p:sp>
    </p:spTree>
    <p:extLst>
      <p:ext uri="{BB962C8B-B14F-4D97-AF65-F5344CB8AC3E}">
        <p14:creationId xmlns:p14="http://schemas.microsoft.com/office/powerpoint/2010/main" val="1580137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9458" name="2 Marcador de notas"/>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s-ES" dirty="0" smtClean="0">
                <a:latin typeface="Calibri" charset="0"/>
                <a:cs typeface="MS PGothic" charset="0"/>
              </a:rPr>
              <a:t>Para los alumnos que cursan esta Unidad de Aprendizaje es indispensable qu</a:t>
            </a:r>
            <a:r>
              <a:rPr lang="es-ES" baseline="0" dirty="0" smtClean="0">
                <a:latin typeface="Calibri" charset="0"/>
                <a:cs typeface="MS PGothic" charset="0"/>
              </a:rPr>
              <a:t>e conozcan </a:t>
            </a:r>
            <a:r>
              <a:rPr lang="es-ES_tradnl" sz="1200" dirty="0" smtClean="0">
                <a:solidFill>
                  <a:schemeClr val="tx1"/>
                </a:solidFill>
                <a:latin typeface="Arial" charset="0"/>
                <a:ea typeface="ＭＳ Ｐゴシック" charset="0"/>
                <a:cs typeface="ＭＳ Ｐゴシック" charset="0"/>
              </a:rPr>
              <a:t>los diferentes grupos de hongos y su forma de cultivo; tal es el caso de </a:t>
            </a:r>
            <a:r>
              <a:rPr lang="es-MX" baseline="0" dirty="0" smtClean="0">
                <a:latin typeface="Calibri" charset="0"/>
              </a:rPr>
              <a:t>de </a:t>
            </a:r>
            <a:r>
              <a:rPr lang="es-MX" i="1" baseline="0" dirty="0" err="1" smtClean="0">
                <a:latin typeface="Calibri" charset="0"/>
              </a:rPr>
              <a:t>Grifola</a:t>
            </a:r>
            <a:r>
              <a:rPr lang="es-MX" i="1" baseline="0" dirty="0" smtClean="0">
                <a:latin typeface="Calibri" charset="0"/>
              </a:rPr>
              <a:t> frondosa</a:t>
            </a:r>
            <a:r>
              <a:rPr lang="es-ES_tradnl" sz="1200" kern="1200" dirty="0" smtClean="0">
                <a:solidFill>
                  <a:schemeClr val="tx1"/>
                </a:solidFill>
                <a:effectLst/>
                <a:latin typeface="+mn-lt"/>
                <a:ea typeface="ＭＳ Ｐゴシック" charset="-128"/>
                <a:cs typeface="ＭＳ Ｐゴシック" charset="-128"/>
              </a:rPr>
              <a:t>,</a:t>
            </a:r>
            <a:r>
              <a:rPr lang="es-ES_tradnl" sz="1200" kern="1200" baseline="0" dirty="0" smtClean="0">
                <a:solidFill>
                  <a:schemeClr val="tx1"/>
                </a:solidFill>
                <a:effectLst/>
                <a:latin typeface="+mn-lt"/>
                <a:ea typeface="ＭＳ Ｐゴシック" charset="-128"/>
                <a:cs typeface="ＭＳ Ｐゴシック" charset="-128"/>
              </a:rPr>
              <a:t> se hace énfasis en su biología, ciclo de vida y adecuaciones para su cultivo</a:t>
            </a:r>
            <a:endParaRPr lang="es-ES_tradnl" dirty="0" smtClean="0"/>
          </a:p>
          <a:p>
            <a:pPr eaLnBrk="1" hangingPunct="1">
              <a:spcBef>
                <a:spcPct val="0"/>
              </a:spcBef>
            </a:pPr>
            <a:endParaRPr lang="es-ES" dirty="0">
              <a:latin typeface="Calibri" charset="0"/>
              <a:cs typeface="MS PGothic" charset="0"/>
            </a:endParaRPr>
          </a:p>
        </p:txBody>
      </p:sp>
    </p:spTree>
    <p:extLst>
      <p:ext uri="{BB962C8B-B14F-4D97-AF65-F5344CB8AC3E}">
        <p14:creationId xmlns:p14="http://schemas.microsoft.com/office/powerpoint/2010/main" val="22731008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1" kern="1200" dirty="0" smtClean="0">
                <a:solidFill>
                  <a:schemeClr val="tx1"/>
                </a:solidFill>
                <a:effectLst/>
                <a:latin typeface="+mn-lt"/>
                <a:ea typeface="+mn-ea"/>
                <a:cs typeface="+mn-cs"/>
              </a:rPr>
              <a:t>Producción de inóculo primario (semilla): </a:t>
            </a:r>
            <a:r>
              <a:rPr lang="es-MX" sz="1200" kern="1200" dirty="0" smtClean="0">
                <a:solidFill>
                  <a:schemeClr val="tx1"/>
                </a:solidFill>
                <a:effectLst/>
                <a:latin typeface="+mn-lt"/>
                <a:ea typeface="+mn-ea"/>
                <a:cs typeface="+mn-cs"/>
              </a:rPr>
              <a:t>se utilizaron granos de trigo previamente lavados y hervidos durante 20 min aproximadamente. Posteriormente se drenó el exceso de humedad hasta alcanzar 50-55% y se le adicionó 0.5% de </a:t>
            </a:r>
            <a:r>
              <a:rPr lang="es-MX" sz="1200" kern="1200" dirty="0" err="1" smtClean="0">
                <a:solidFill>
                  <a:schemeClr val="tx1"/>
                </a:solidFill>
                <a:effectLst/>
                <a:latin typeface="+mn-lt"/>
                <a:ea typeface="+mn-ea"/>
                <a:cs typeface="+mn-cs"/>
              </a:rPr>
              <a:t>CaO</a:t>
            </a:r>
            <a:r>
              <a:rPr lang="es-MX" sz="1200" kern="1200" dirty="0" smtClean="0">
                <a:solidFill>
                  <a:schemeClr val="tx1"/>
                </a:solidFill>
                <a:effectLst/>
                <a:latin typeface="+mn-lt"/>
                <a:ea typeface="+mn-ea"/>
                <a:cs typeface="+mn-cs"/>
              </a:rPr>
              <a:t> y  2.0% de CaSO4 por 1 kg de trigo seco; también se preparó inóculo en aserrín de pino, encino, cedro y olote de maíz  100% previamente hidratados; posteriormente se prepararon mezclas 1:1 de granos de trigo con olote de maíz y aserrines, cada frasco de vidrio contenía 200 g de material y fueron esterilizados a 121°C por 2 h. Una vez alcanzada la temperatura ambiente el sustrato fue inoculado con 1 cm2 de micelio; el material sembrado fue incubado a 25°C hasta su completa colonización.</a:t>
            </a:r>
          </a:p>
          <a:p>
            <a:r>
              <a:rPr lang="es-MX" sz="1200" kern="1200" dirty="0" smtClean="0">
                <a:solidFill>
                  <a:schemeClr val="tx1"/>
                </a:solidFill>
                <a:effectLst/>
                <a:latin typeface="+mn-lt"/>
                <a:ea typeface="+mn-ea"/>
                <a:cs typeface="+mn-cs"/>
              </a:rPr>
              <a:t>Los aserrines de encino y pino son sustratos naturales de </a:t>
            </a:r>
            <a:r>
              <a:rPr lang="es-MX" sz="1200" i="1" kern="1200" dirty="0" smtClean="0">
                <a:solidFill>
                  <a:schemeClr val="tx1"/>
                </a:solidFill>
                <a:effectLst/>
                <a:latin typeface="+mn-lt"/>
                <a:ea typeface="+mn-ea"/>
                <a:cs typeface="+mn-cs"/>
              </a:rPr>
              <a:t>G. frondosa</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Stamets</a:t>
            </a:r>
            <a:r>
              <a:rPr lang="es-MX" sz="1200" kern="1200" dirty="0" smtClean="0">
                <a:solidFill>
                  <a:schemeClr val="tx1"/>
                </a:solidFill>
                <a:effectLst/>
                <a:latin typeface="+mn-lt"/>
                <a:ea typeface="+mn-ea"/>
                <a:cs typeface="+mn-cs"/>
              </a:rPr>
              <a:t> 2000); al igual que los granos de trigo y la planta de maíz (</a:t>
            </a:r>
            <a:r>
              <a:rPr lang="es-MX" sz="1200" kern="1200" dirty="0" err="1" smtClean="0">
                <a:solidFill>
                  <a:schemeClr val="tx1"/>
                </a:solidFill>
                <a:effectLst/>
                <a:latin typeface="+mn-lt"/>
                <a:ea typeface="+mn-ea"/>
                <a:cs typeface="+mn-cs"/>
              </a:rPr>
              <a:t>Švagelj</a:t>
            </a:r>
            <a:r>
              <a:rPr lang="es-MX" sz="1200" kern="1200" dirty="0" smtClean="0">
                <a:solidFill>
                  <a:schemeClr val="tx1"/>
                </a:solidFill>
                <a:effectLst/>
                <a:latin typeface="+mn-lt"/>
                <a:ea typeface="+mn-ea"/>
                <a:cs typeface="+mn-cs"/>
              </a:rPr>
              <a:t> et al. 2008, </a:t>
            </a:r>
            <a:r>
              <a:rPr lang="es-MX" sz="1200" kern="1200" dirty="0" err="1" smtClean="0">
                <a:solidFill>
                  <a:schemeClr val="tx1"/>
                </a:solidFill>
                <a:effectLst/>
                <a:latin typeface="+mn-lt"/>
                <a:ea typeface="+mn-ea"/>
                <a:cs typeface="+mn-cs"/>
              </a:rPr>
              <a:t>Royse</a:t>
            </a:r>
            <a:r>
              <a:rPr lang="es-MX" sz="1200" kern="1200" dirty="0" smtClean="0">
                <a:solidFill>
                  <a:schemeClr val="tx1"/>
                </a:solidFill>
                <a:effectLst/>
                <a:latin typeface="+mn-lt"/>
                <a:ea typeface="+mn-ea"/>
                <a:cs typeface="+mn-cs"/>
              </a:rPr>
              <a:t> 1997). Se realizaron 9 tratamientos que se describen en la Tabla.</a:t>
            </a:r>
          </a:p>
          <a:p>
            <a:endParaRPr lang="es-MX" dirty="0" smtClean="0"/>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21</a:t>
            </a:fld>
            <a:endParaRPr lang="es-MX"/>
          </a:p>
        </p:txBody>
      </p:sp>
    </p:spTree>
    <p:extLst>
      <p:ext uri="{BB962C8B-B14F-4D97-AF65-F5344CB8AC3E}">
        <p14:creationId xmlns:p14="http://schemas.microsoft.com/office/powerpoint/2010/main" val="39478778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Se observaron las características morfológicas del micelio para cada uno de los tres medios donde se realizó la siembra (tabla 6), sin embargo no se encontraron diferencias significativas para algún tipo de medio. Además para ninguno de los tres medios se muestran diferencias significativas en cuanto a la  velocidad de crecimiento registrada. Sin embargo en cuanto a costos convendría más el medio: PDA o HIT.</a:t>
            </a:r>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22</a:t>
            </a:fld>
            <a:endParaRPr lang="es-MX"/>
          </a:p>
        </p:txBody>
      </p:sp>
    </p:spTree>
    <p:extLst>
      <p:ext uri="{BB962C8B-B14F-4D97-AF65-F5344CB8AC3E}">
        <p14:creationId xmlns:p14="http://schemas.microsoft.com/office/powerpoint/2010/main" val="26450837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1" kern="1200" dirty="0" smtClean="0">
                <a:solidFill>
                  <a:schemeClr val="tx1"/>
                </a:solidFill>
                <a:effectLst/>
                <a:latin typeface="+mn-lt"/>
                <a:ea typeface="+mn-ea"/>
                <a:cs typeface="+mn-cs"/>
              </a:rPr>
              <a:t>Humedad adquirida en los sustratos y pH                                   </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El porcentaje de humedad adquirido por cada sustrato en el proceso de hidratación y su pH, se muestra en la Tabla 7, el rastrojo de maíz tuvo el porcentaje de humedad más alto (75%). Por otro lado el sustrato con pH menor fue aserrín de pino 3.6 en contraste con rastrojo de maíz que tiene el valor más alto 5.3. Cabe resaltar que el aserrín de cedro con pH 5.02 y humedad de 73.7% no fue un buen sustrato para el crecimiento </a:t>
            </a:r>
            <a:r>
              <a:rPr lang="es-MX" sz="1200" kern="1200" dirty="0" err="1" smtClean="0">
                <a:solidFill>
                  <a:schemeClr val="tx1"/>
                </a:solidFill>
                <a:effectLst/>
                <a:latin typeface="+mn-lt"/>
                <a:ea typeface="+mn-ea"/>
                <a:cs typeface="+mn-cs"/>
              </a:rPr>
              <a:t>micelial</a:t>
            </a:r>
            <a:r>
              <a:rPr lang="es-MX" sz="1200" kern="1200" dirty="0" smtClean="0">
                <a:solidFill>
                  <a:schemeClr val="tx1"/>
                </a:solidFill>
                <a:effectLst/>
                <a:latin typeface="+mn-lt"/>
                <a:ea typeface="+mn-ea"/>
                <a:cs typeface="+mn-cs"/>
              </a:rPr>
              <a:t> de </a:t>
            </a:r>
            <a:r>
              <a:rPr lang="es-MX" sz="1200" i="1" kern="1200" dirty="0" smtClean="0">
                <a:solidFill>
                  <a:schemeClr val="tx1"/>
                </a:solidFill>
                <a:effectLst/>
                <a:latin typeface="+mn-lt"/>
                <a:ea typeface="+mn-ea"/>
                <a:cs typeface="+mn-cs"/>
              </a:rPr>
              <a:t>G. frondosa.</a:t>
            </a:r>
            <a:r>
              <a:rPr lang="es-MX" sz="1200" kern="1200" dirty="0" smtClean="0">
                <a:solidFill>
                  <a:schemeClr val="tx1"/>
                </a:solidFill>
                <a:effectLst/>
                <a:latin typeface="+mn-lt"/>
                <a:ea typeface="+mn-ea"/>
                <a:cs typeface="+mn-cs"/>
              </a:rPr>
              <a:t> </a:t>
            </a:r>
          </a:p>
          <a:p>
            <a:endParaRPr lang="es-MX" dirty="0"/>
          </a:p>
        </p:txBody>
      </p:sp>
      <p:sp>
        <p:nvSpPr>
          <p:cNvPr id="4" name="3 Marcador de número de diapositiva"/>
          <p:cNvSpPr>
            <a:spLocks noGrp="1"/>
          </p:cNvSpPr>
          <p:nvPr>
            <p:ph type="sldNum" sz="quarter" idx="10"/>
          </p:nvPr>
        </p:nvSpPr>
        <p:spPr/>
        <p:txBody>
          <a:bodyPr/>
          <a:lstStyle/>
          <a:p>
            <a:fld id="{DA3BF454-9C7E-47D2-ACD4-1E7B88CA0181}" type="slidenum">
              <a:rPr lang="es-MX" smtClean="0"/>
              <a:pPr/>
              <a:t>23</a:t>
            </a:fld>
            <a:endParaRPr lang="es-MX"/>
          </a:p>
        </p:txBody>
      </p:sp>
    </p:spTree>
    <p:extLst>
      <p:ext uri="{BB962C8B-B14F-4D97-AF65-F5344CB8AC3E}">
        <p14:creationId xmlns:p14="http://schemas.microsoft.com/office/powerpoint/2010/main" val="26628647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1" kern="1200" dirty="0" smtClean="0">
                <a:solidFill>
                  <a:schemeClr val="tx1"/>
                </a:solidFill>
                <a:effectLst/>
                <a:latin typeface="+mn-lt"/>
                <a:ea typeface="+mn-ea"/>
                <a:cs typeface="+mn-cs"/>
              </a:rPr>
              <a:t>Producción de inoculo primario (semilla): </a:t>
            </a:r>
            <a:r>
              <a:rPr lang="es-MX" sz="1200" kern="1200" dirty="0" smtClean="0">
                <a:solidFill>
                  <a:schemeClr val="tx1"/>
                </a:solidFill>
                <a:effectLst/>
                <a:latin typeface="+mn-lt"/>
                <a:ea typeface="+mn-ea"/>
                <a:cs typeface="+mn-cs"/>
              </a:rPr>
              <a:t>De los nueve tratamientos se descartaron tres: T3 (aserrín de cedro), T5 (granos de trigo) y T8 (aserrín de cedro con granos de trigo en una relación 50:50) debido a que ninguno presentó crecimiento </a:t>
            </a:r>
            <a:r>
              <a:rPr lang="es-MX" sz="1200" kern="1200" dirty="0" err="1" smtClean="0">
                <a:solidFill>
                  <a:schemeClr val="tx1"/>
                </a:solidFill>
                <a:effectLst/>
                <a:latin typeface="+mn-lt"/>
                <a:ea typeface="+mn-ea"/>
                <a:cs typeface="+mn-cs"/>
              </a:rPr>
              <a:t>micelial</a:t>
            </a:r>
            <a:r>
              <a:rPr lang="es-MX" sz="1200" kern="1200" dirty="0" smtClean="0">
                <a:solidFill>
                  <a:schemeClr val="tx1"/>
                </a:solidFill>
                <a:effectLst/>
                <a:latin typeface="+mn-lt"/>
                <a:ea typeface="+mn-ea"/>
                <a:cs typeface="+mn-cs"/>
              </a:rPr>
              <a:t> en el periodo de estudio de 90 días, a una temperatura de 25°C. Los seis tratamientos restantes se seleccionaron para la siembra en bolsas en la producción de cuerpos fructíferos. En esta etapa destacan los tratamientos T4 (olote de maíz) y T9 (olote de maíz con granos de trigo en una relación 50:50), ambos tratamientos fueron los mejores para la producción del inóculo primario ya que el micelio de </a:t>
            </a:r>
            <a:r>
              <a:rPr lang="es-MX" sz="1200" i="1" kern="1200" dirty="0" smtClean="0">
                <a:solidFill>
                  <a:schemeClr val="tx1"/>
                </a:solidFill>
                <a:effectLst/>
                <a:latin typeface="+mn-lt"/>
                <a:ea typeface="+mn-ea"/>
                <a:cs typeface="+mn-cs"/>
              </a:rPr>
              <a:t>G. frondosa</a:t>
            </a:r>
            <a:r>
              <a:rPr lang="es-MX" sz="1200" kern="1200" dirty="0" smtClean="0">
                <a:solidFill>
                  <a:schemeClr val="tx1"/>
                </a:solidFill>
                <a:effectLst/>
                <a:latin typeface="+mn-lt"/>
                <a:ea typeface="+mn-ea"/>
                <a:cs typeface="+mn-cs"/>
              </a:rPr>
              <a:t> colonizó estos sustratos al término de 55 días, en comparación con los tratamientos T1, T2, T6 y T7 los cuales fueron colonizados hasta los 90 días</a:t>
            </a:r>
            <a:r>
              <a:rPr lang="es-MX" sz="1200" b="1" kern="120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Cabe destacar que el micelio en el inóculo primario y en el sustrato de cultivo presentó exudados en tonalidades que van de amarillo a naranja, en todos los tratamientos.</a:t>
            </a:r>
          </a:p>
          <a:p>
            <a:r>
              <a:rPr lang="es-MX" sz="1200" kern="1200" dirty="0" smtClean="0">
                <a:solidFill>
                  <a:schemeClr val="tx1"/>
                </a:solidFill>
                <a:effectLst/>
                <a:latin typeface="+mn-lt"/>
                <a:ea typeface="+mn-ea"/>
                <a:cs typeface="+mn-cs"/>
              </a:rPr>
              <a:t>Las bolsas con 2 kg de sustrato (peso húmedo) se muestran en el área de incubación en donde se registró una temperatura máxima de 20.9°C y mínima de 15.0°C.</a:t>
            </a:r>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24</a:t>
            </a:fld>
            <a:endParaRPr lang="es-MX"/>
          </a:p>
        </p:txBody>
      </p:sp>
    </p:spTree>
    <p:extLst>
      <p:ext uri="{BB962C8B-B14F-4D97-AF65-F5344CB8AC3E}">
        <p14:creationId xmlns:p14="http://schemas.microsoft.com/office/powerpoint/2010/main" val="40548840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1" kern="1200" dirty="0" smtClean="0">
                <a:solidFill>
                  <a:schemeClr val="tx1"/>
                </a:solidFill>
                <a:effectLst/>
                <a:latin typeface="+mn-lt"/>
                <a:ea typeface="+mn-ea"/>
                <a:cs typeface="+mn-cs"/>
              </a:rPr>
              <a:t>Producción de cuerpos fructíferos de</a:t>
            </a:r>
            <a:r>
              <a:rPr lang="es-MX" sz="1200" b="1" i="1" kern="1200" dirty="0" smtClean="0">
                <a:solidFill>
                  <a:schemeClr val="tx1"/>
                </a:solidFill>
                <a:effectLst/>
                <a:latin typeface="+mn-lt"/>
                <a:ea typeface="+mn-ea"/>
                <a:cs typeface="+mn-cs"/>
              </a:rPr>
              <a:t> G. frondosa: </a:t>
            </a:r>
            <a:r>
              <a:rPr lang="es-MX" sz="1200" kern="1200" dirty="0" smtClean="0">
                <a:solidFill>
                  <a:schemeClr val="tx1"/>
                </a:solidFill>
                <a:effectLst/>
                <a:latin typeface="+mn-lt"/>
                <a:ea typeface="+mn-ea"/>
                <a:cs typeface="+mn-cs"/>
              </a:rPr>
              <a:t>A los 120 días de incubación se evaluó la primera cosecha del tratamiento cinco en bolsa de cultivo (TB5), con rastrojo de maíz y olote (50:50). Se colocó en el módulo de fructificación hasta que se realizó la cosecha de </a:t>
            </a:r>
            <a:r>
              <a:rPr lang="es-MX" sz="1200" kern="1200" dirty="0" err="1" smtClean="0">
                <a:solidFill>
                  <a:schemeClr val="tx1"/>
                </a:solidFill>
                <a:effectLst/>
                <a:latin typeface="+mn-lt"/>
                <a:ea typeface="+mn-ea"/>
                <a:cs typeface="+mn-cs"/>
              </a:rPr>
              <a:t>basidiocarpos</a:t>
            </a:r>
            <a:r>
              <a:rPr lang="es-MX" sz="1200" kern="1200" dirty="0" smtClean="0">
                <a:solidFill>
                  <a:schemeClr val="tx1"/>
                </a:solidFill>
                <a:effectLst/>
                <a:latin typeface="+mn-lt"/>
                <a:ea typeface="+mn-ea"/>
                <a:cs typeface="+mn-cs"/>
              </a:rPr>
              <a:t> a los 14 días, obteniendo una eficiencia biológica de 19.9%. Cabe resaltar que el micelio, </a:t>
            </a:r>
            <a:r>
              <a:rPr lang="es-MX" sz="1200" kern="1200" dirty="0" err="1" smtClean="0">
                <a:solidFill>
                  <a:schemeClr val="tx1"/>
                </a:solidFill>
                <a:effectLst/>
                <a:latin typeface="+mn-lt"/>
                <a:ea typeface="+mn-ea"/>
                <a:cs typeface="+mn-cs"/>
              </a:rPr>
              <a:t>primordios</a:t>
            </a:r>
            <a:r>
              <a:rPr lang="es-MX" sz="1200" kern="1200" dirty="0" smtClean="0">
                <a:solidFill>
                  <a:schemeClr val="tx1"/>
                </a:solidFill>
                <a:effectLst/>
                <a:latin typeface="+mn-lt"/>
                <a:ea typeface="+mn-ea"/>
                <a:cs typeface="+mn-cs"/>
              </a:rPr>
              <a:t> y cuerpo fructífero presentaron las características típicas de la especie, tales como producción de exudados de coloraciones amarillas y naranjas en el micelio, </a:t>
            </a:r>
            <a:r>
              <a:rPr lang="es-MX" sz="1200" kern="1200" dirty="0" err="1" smtClean="0">
                <a:solidFill>
                  <a:schemeClr val="tx1"/>
                </a:solidFill>
                <a:effectLst/>
                <a:latin typeface="+mn-lt"/>
                <a:ea typeface="+mn-ea"/>
                <a:cs typeface="+mn-cs"/>
              </a:rPr>
              <a:t>primordios</a:t>
            </a:r>
            <a:r>
              <a:rPr lang="es-MX" sz="1200" kern="1200" dirty="0" smtClean="0">
                <a:solidFill>
                  <a:schemeClr val="tx1"/>
                </a:solidFill>
                <a:effectLst/>
                <a:latin typeface="+mn-lt"/>
                <a:ea typeface="+mn-ea"/>
                <a:cs typeface="+mn-cs"/>
              </a:rPr>
              <a:t> con bordes infundibuliformes y cuerpos fructíferos con crecimiento cespitoso. </a:t>
            </a:r>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25</a:t>
            </a:fld>
            <a:endParaRPr lang="es-MX"/>
          </a:p>
        </p:txBody>
      </p:sp>
    </p:spTree>
    <p:extLst>
      <p:ext uri="{BB962C8B-B14F-4D97-AF65-F5344CB8AC3E}">
        <p14:creationId xmlns:p14="http://schemas.microsoft.com/office/powerpoint/2010/main" val="8529464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1" kern="1200" dirty="0" smtClean="0">
                <a:solidFill>
                  <a:schemeClr val="tx1"/>
                </a:solidFill>
                <a:effectLst/>
                <a:latin typeface="+mn-lt"/>
                <a:ea typeface="+mn-ea"/>
                <a:cs typeface="+mn-cs"/>
              </a:rPr>
              <a:t>Ventajas y desventajas de producción:</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La desventaja de cultivo para esta especie radica en el tiempo de incubación del sustrato para obtener cuerpos fructíferos, por ejemplo el sustrato más eficiente tardo 55 días, más el tiempo del inoculo  primario, sin embargo dadas las cualidades nutricionales y medicinales que esta especie ofrece vale la pena apostarle al cultivo de </a:t>
            </a:r>
            <a:r>
              <a:rPr lang="es-MX" sz="1200" i="1" kern="1200" dirty="0" smtClean="0">
                <a:solidFill>
                  <a:schemeClr val="tx1"/>
                </a:solidFill>
                <a:effectLst/>
                <a:latin typeface="+mn-lt"/>
                <a:ea typeface="+mn-ea"/>
                <a:cs typeface="+mn-cs"/>
              </a:rPr>
              <a:t>G. frondosa</a:t>
            </a:r>
            <a:r>
              <a:rPr lang="es-MX" sz="1200" kern="1200" dirty="0" smtClean="0">
                <a:solidFill>
                  <a:schemeClr val="tx1"/>
                </a:solidFill>
                <a:effectLst/>
                <a:latin typeface="+mn-lt"/>
                <a:ea typeface="+mn-ea"/>
                <a:cs typeface="+mn-cs"/>
              </a:rPr>
              <a:t>.</a:t>
            </a:r>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26</a:t>
            </a:fld>
            <a:endParaRPr lang="es-MX"/>
          </a:p>
        </p:txBody>
      </p:sp>
    </p:spTree>
    <p:extLst>
      <p:ext uri="{BB962C8B-B14F-4D97-AF65-F5344CB8AC3E}">
        <p14:creationId xmlns:p14="http://schemas.microsoft.com/office/powerpoint/2010/main" val="15632855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1" kern="1200" dirty="0" smtClean="0">
                <a:solidFill>
                  <a:schemeClr val="tx1"/>
                </a:solidFill>
                <a:effectLst/>
                <a:latin typeface="+mn-lt"/>
                <a:ea typeface="+mn-ea"/>
                <a:cs typeface="+mn-cs"/>
              </a:rPr>
              <a:t>Comercialización y </a:t>
            </a:r>
            <a:r>
              <a:rPr lang="es-MX" sz="1200" b="1" kern="1200" dirty="0" err="1" smtClean="0">
                <a:solidFill>
                  <a:schemeClr val="tx1"/>
                </a:solidFill>
                <a:effectLst/>
                <a:latin typeface="+mn-lt"/>
                <a:ea typeface="+mn-ea"/>
                <a:cs typeface="+mn-cs"/>
              </a:rPr>
              <a:t>Postcosecha</a:t>
            </a:r>
            <a:r>
              <a:rPr lang="es-MX" sz="1200" b="1" kern="1200" dirty="0" smtClean="0">
                <a:solidFill>
                  <a:schemeClr val="tx1"/>
                </a:solidFill>
                <a:effectLst/>
                <a:latin typeface="+mn-lt"/>
                <a:ea typeface="+mn-ea"/>
                <a:cs typeface="+mn-cs"/>
              </a:rPr>
              <a:t>: </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En el 2000 la producción mundial de este hongo fue de alrededor de 40.000 ton. En EEUU se vende el hongo fresco para un mercado gourmet a 60 dólares el kg y a 5-6 dólares los 150 g de hongo seco. </a:t>
            </a:r>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27</a:t>
            </a:fld>
            <a:endParaRPr lang="es-MX"/>
          </a:p>
        </p:txBody>
      </p:sp>
    </p:spTree>
    <p:extLst>
      <p:ext uri="{BB962C8B-B14F-4D97-AF65-F5344CB8AC3E}">
        <p14:creationId xmlns:p14="http://schemas.microsoft.com/office/powerpoint/2010/main" val="5859994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En el 2000 la producción mundial de este hongo fue de alrededor de 40.000 ton. En EEUU se vende el hongo fresco para un mercado gourmet a 60 dólares el kg y a 5-6 dólares los 150 g de hongo seco. Como suplemento medicinal se procesa en seco y se vende en cápsulas y también como té.   A principios de los 80, se comenzó a comercializar un suplemento dietario. Se trata del producto denominado </a:t>
            </a:r>
            <a:r>
              <a:rPr lang="es-MX" sz="1200" kern="1200" dirty="0" err="1" smtClean="0">
                <a:solidFill>
                  <a:schemeClr val="tx1"/>
                </a:solidFill>
                <a:effectLst/>
                <a:latin typeface="+mn-lt"/>
                <a:ea typeface="+mn-ea"/>
                <a:cs typeface="+mn-cs"/>
              </a:rPr>
              <a:t>Grifron</a:t>
            </a:r>
            <a:r>
              <a:rPr lang="es-MX" sz="1200" kern="1200" dirty="0" smtClean="0">
                <a:solidFill>
                  <a:schemeClr val="tx1"/>
                </a:solidFill>
                <a:effectLst/>
                <a:latin typeface="+mn-lt"/>
                <a:ea typeface="+mn-ea"/>
                <a:cs typeface="+mn-cs"/>
              </a:rPr>
              <a:t>®-Pro </a:t>
            </a:r>
            <a:r>
              <a:rPr lang="es-MX" sz="1200" kern="1200" dirty="0" err="1" smtClean="0">
                <a:solidFill>
                  <a:schemeClr val="tx1"/>
                </a:solidFill>
                <a:effectLst/>
                <a:latin typeface="+mn-lt"/>
                <a:ea typeface="+mn-ea"/>
                <a:cs typeface="+mn-cs"/>
              </a:rPr>
              <a:t>ó</a:t>
            </a:r>
            <a:r>
              <a:rPr lang="es-MX" sz="1200" kern="1200" dirty="0" smtClean="0">
                <a:solidFill>
                  <a:schemeClr val="tx1"/>
                </a:solidFill>
                <a:effectLst/>
                <a:latin typeface="+mn-lt"/>
                <a:ea typeface="+mn-ea"/>
                <a:cs typeface="+mn-cs"/>
              </a:rPr>
              <a:t> D-</a:t>
            </a:r>
            <a:r>
              <a:rPr lang="es-MX" sz="1200" kern="1200" dirty="0" err="1" smtClean="0">
                <a:solidFill>
                  <a:schemeClr val="tx1"/>
                </a:solidFill>
                <a:effectLst/>
                <a:latin typeface="+mn-lt"/>
                <a:ea typeface="+mn-ea"/>
                <a:cs typeface="+mn-cs"/>
              </a:rPr>
              <a:t>fraction</a:t>
            </a:r>
            <a:r>
              <a:rPr lang="es-MX" sz="1200" kern="1200" dirty="0" smtClean="0">
                <a:solidFill>
                  <a:schemeClr val="tx1"/>
                </a:solidFill>
                <a:effectLst/>
                <a:latin typeface="+mn-lt"/>
                <a:ea typeface="+mn-ea"/>
                <a:cs typeface="+mn-cs"/>
              </a:rPr>
              <a:t>® que es un extracto del cuerpo fructífero de </a:t>
            </a:r>
            <a:r>
              <a:rPr lang="es-MX" sz="1200" kern="1200" dirty="0" err="1" smtClean="0">
                <a:solidFill>
                  <a:schemeClr val="tx1"/>
                </a:solidFill>
                <a:effectLst/>
                <a:latin typeface="+mn-lt"/>
                <a:ea typeface="+mn-ea"/>
                <a:cs typeface="+mn-cs"/>
              </a:rPr>
              <a:t>Maitake</a:t>
            </a:r>
            <a:r>
              <a:rPr lang="es-MX" sz="1200" kern="1200" dirty="0" smtClean="0">
                <a:solidFill>
                  <a:schemeClr val="tx1"/>
                </a:solidFill>
                <a:effectLst/>
                <a:latin typeface="+mn-lt"/>
                <a:ea typeface="+mn-ea"/>
                <a:cs typeface="+mn-cs"/>
              </a:rPr>
              <a:t> altamente purificado y estandarizado de beta-1,6 </a:t>
            </a:r>
            <a:r>
              <a:rPr lang="es-MX" sz="1200" kern="1200" dirty="0" err="1" smtClean="0">
                <a:solidFill>
                  <a:schemeClr val="tx1"/>
                </a:solidFill>
                <a:effectLst/>
                <a:latin typeface="+mn-lt"/>
                <a:ea typeface="+mn-ea"/>
                <a:cs typeface="+mn-cs"/>
              </a:rPr>
              <a:t>glucano</a:t>
            </a:r>
            <a:r>
              <a:rPr lang="es-MX" sz="1200" kern="1200" dirty="0" smtClean="0">
                <a:solidFill>
                  <a:schemeClr val="tx1"/>
                </a:solidFill>
                <a:effectLst/>
                <a:latin typeface="+mn-lt"/>
                <a:ea typeface="+mn-ea"/>
                <a:cs typeface="+mn-cs"/>
              </a:rPr>
              <a:t> (cadena principal 1,6 con ramificaciones 1,3 en su estructura química) y beta-1,3 </a:t>
            </a:r>
            <a:r>
              <a:rPr lang="es-MX" sz="1200" kern="1200" dirty="0" err="1" smtClean="0">
                <a:solidFill>
                  <a:schemeClr val="tx1"/>
                </a:solidFill>
                <a:effectLst/>
                <a:latin typeface="+mn-lt"/>
                <a:ea typeface="+mn-ea"/>
                <a:cs typeface="+mn-cs"/>
              </a:rPr>
              <a:t>glucano</a:t>
            </a:r>
            <a:r>
              <a:rPr lang="es-MX" sz="1200" kern="1200" dirty="0" smtClean="0">
                <a:solidFill>
                  <a:schemeClr val="tx1"/>
                </a:solidFill>
                <a:effectLst/>
                <a:latin typeface="+mn-lt"/>
                <a:ea typeface="+mn-ea"/>
                <a:cs typeface="+mn-cs"/>
              </a:rPr>
              <a:t> (cadena principal 1,3 con ramificaciones 1,6) con alrededor de 30% de proteína (</a:t>
            </a:r>
            <a:r>
              <a:rPr lang="es-MX" sz="1200" kern="1200" dirty="0" err="1" smtClean="0">
                <a:solidFill>
                  <a:schemeClr val="tx1"/>
                </a:solidFill>
                <a:effectLst/>
                <a:latin typeface="+mn-lt"/>
                <a:ea typeface="+mn-ea"/>
                <a:cs typeface="+mn-cs"/>
              </a:rPr>
              <a:t>Curvetto</a:t>
            </a:r>
            <a:r>
              <a:rPr lang="es-MX" sz="1200" kern="1200" dirty="0" smtClean="0">
                <a:solidFill>
                  <a:schemeClr val="tx1"/>
                </a:solidFill>
                <a:effectLst/>
                <a:latin typeface="+mn-lt"/>
                <a:ea typeface="+mn-ea"/>
                <a:cs typeface="+mn-cs"/>
              </a:rPr>
              <a:t>, 2009).</a:t>
            </a:r>
          </a:p>
          <a:p>
            <a:r>
              <a:rPr lang="es-MX" sz="1200" kern="1200" dirty="0" smtClean="0">
                <a:solidFill>
                  <a:schemeClr val="tx1"/>
                </a:solidFill>
                <a:effectLst/>
                <a:latin typeface="+mn-lt"/>
                <a:ea typeface="+mn-ea"/>
                <a:cs typeface="+mn-cs"/>
              </a:rPr>
              <a:t>Es bien conocido que esta especie posee una textura dura, pero algunos autores mencionan que se asemeja mucho a la textura y la carnosidad de pechuga de pollo cuando se cocina correctamente (</a:t>
            </a:r>
            <a:r>
              <a:rPr lang="es-MX" sz="1200" kern="1200" dirty="0" err="1" smtClean="0">
                <a:solidFill>
                  <a:schemeClr val="tx1"/>
                </a:solidFill>
                <a:effectLst/>
                <a:latin typeface="+mn-lt"/>
                <a:ea typeface="+mn-ea"/>
                <a:cs typeface="+mn-cs"/>
              </a:rPr>
              <a:t>Zitomer</a:t>
            </a:r>
            <a:r>
              <a:rPr lang="es-MX" sz="1200" kern="1200" dirty="0" smtClean="0">
                <a:solidFill>
                  <a:schemeClr val="tx1"/>
                </a:solidFill>
                <a:effectLst/>
                <a:latin typeface="+mn-lt"/>
                <a:ea typeface="+mn-ea"/>
                <a:cs typeface="+mn-cs"/>
              </a:rPr>
              <a:t> y </a:t>
            </a:r>
            <a:r>
              <a:rPr lang="es-MX" sz="1200" kern="1200" dirty="0" err="1" smtClean="0">
                <a:solidFill>
                  <a:schemeClr val="tx1"/>
                </a:solidFill>
                <a:effectLst/>
                <a:latin typeface="+mn-lt"/>
                <a:ea typeface="+mn-ea"/>
                <a:cs typeface="+mn-cs"/>
              </a:rPr>
              <a:t>Volk</a:t>
            </a:r>
            <a:r>
              <a:rPr lang="es-MX" sz="1200" kern="1200" dirty="0" smtClean="0">
                <a:solidFill>
                  <a:schemeClr val="tx1"/>
                </a:solidFill>
                <a:effectLst/>
                <a:latin typeface="+mn-lt"/>
                <a:ea typeface="+mn-ea"/>
                <a:cs typeface="+mn-cs"/>
              </a:rPr>
              <a:t>, 2006).  Algunas formas de cocinarla son: cortar las "hojas" del cuerpo fructífero y saltear en aceite de oliva y un poco de mantequilla, salsa de espagueti y en salteados o un té cuasi de los cuerpos fructíferos secos al agregar una pequeña pieza en agua muy caliente. </a:t>
            </a:r>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28</a:t>
            </a:fld>
            <a:endParaRPr lang="es-MX"/>
          </a:p>
        </p:txBody>
      </p:sp>
    </p:spTree>
    <p:extLst>
      <p:ext uri="{BB962C8B-B14F-4D97-AF65-F5344CB8AC3E}">
        <p14:creationId xmlns:p14="http://schemas.microsoft.com/office/powerpoint/2010/main" val="13937049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Como suplemento medicinal se procesa en seco y se vende en cápsulas y también como té.   A principios de los 80, se comenzó a comercializar un suplemento dietario. Se trata del producto denominado </a:t>
            </a:r>
            <a:r>
              <a:rPr lang="es-MX" sz="1200" kern="1200" dirty="0" err="1" smtClean="0">
                <a:solidFill>
                  <a:schemeClr val="tx1"/>
                </a:solidFill>
                <a:effectLst/>
                <a:latin typeface="+mn-lt"/>
                <a:ea typeface="+mn-ea"/>
                <a:cs typeface="+mn-cs"/>
              </a:rPr>
              <a:t>Grifron</a:t>
            </a:r>
            <a:r>
              <a:rPr lang="es-MX" sz="1200" kern="1200" dirty="0" smtClean="0">
                <a:solidFill>
                  <a:schemeClr val="tx1"/>
                </a:solidFill>
                <a:effectLst/>
                <a:latin typeface="+mn-lt"/>
                <a:ea typeface="+mn-ea"/>
                <a:cs typeface="+mn-cs"/>
              </a:rPr>
              <a:t>®-Pro </a:t>
            </a:r>
            <a:r>
              <a:rPr lang="es-MX" sz="1200" kern="1200" dirty="0" err="1" smtClean="0">
                <a:solidFill>
                  <a:schemeClr val="tx1"/>
                </a:solidFill>
                <a:effectLst/>
                <a:latin typeface="+mn-lt"/>
                <a:ea typeface="+mn-ea"/>
                <a:cs typeface="+mn-cs"/>
              </a:rPr>
              <a:t>ó</a:t>
            </a:r>
            <a:r>
              <a:rPr lang="es-MX" sz="1200" kern="1200" dirty="0" smtClean="0">
                <a:solidFill>
                  <a:schemeClr val="tx1"/>
                </a:solidFill>
                <a:effectLst/>
                <a:latin typeface="+mn-lt"/>
                <a:ea typeface="+mn-ea"/>
                <a:cs typeface="+mn-cs"/>
              </a:rPr>
              <a:t> D-</a:t>
            </a:r>
            <a:r>
              <a:rPr lang="es-MX" sz="1200" kern="1200" dirty="0" err="1" smtClean="0">
                <a:solidFill>
                  <a:schemeClr val="tx1"/>
                </a:solidFill>
                <a:effectLst/>
                <a:latin typeface="+mn-lt"/>
                <a:ea typeface="+mn-ea"/>
                <a:cs typeface="+mn-cs"/>
              </a:rPr>
              <a:t>fraction</a:t>
            </a:r>
            <a:r>
              <a:rPr lang="es-MX" sz="1200" kern="1200" dirty="0" smtClean="0">
                <a:solidFill>
                  <a:schemeClr val="tx1"/>
                </a:solidFill>
                <a:effectLst/>
                <a:latin typeface="+mn-lt"/>
                <a:ea typeface="+mn-ea"/>
                <a:cs typeface="+mn-cs"/>
              </a:rPr>
              <a:t>® que es un extracto del cuerpo fructífero de </a:t>
            </a:r>
            <a:r>
              <a:rPr lang="es-MX" sz="1200" kern="1200" dirty="0" err="1" smtClean="0">
                <a:solidFill>
                  <a:schemeClr val="tx1"/>
                </a:solidFill>
                <a:effectLst/>
                <a:latin typeface="+mn-lt"/>
                <a:ea typeface="+mn-ea"/>
                <a:cs typeface="+mn-cs"/>
              </a:rPr>
              <a:t>Maitake</a:t>
            </a:r>
            <a:r>
              <a:rPr lang="es-MX" sz="1200" kern="1200" dirty="0" smtClean="0">
                <a:solidFill>
                  <a:schemeClr val="tx1"/>
                </a:solidFill>
                <a:effectLst/>
                <a:latin typeface="+mn-lt"/>
                <a:ea typeface="+mn-ea"/>
                <a:cs typeface="+mn-cs"/>
              </a:rPr>
              <a:t> altamente purificado y estandarizado de beta-1,6 </a:t>
            </a:r>
            <a:r>
              <a:rPr lang="es-MX" sz="1200" kern="1200" dirty="0" err="1" smtClean="0">
                <a:solidFill>
                  <a:schemeClr val="tx1"/>
                </a:solidFill>
                <a:effectLst/>
                <a:latin typeface="+mn-lt"/>
                <a:ea typeface="+mn-ea"/>
                <a:cs typeface="+mn-cs"/>
              </a:rPr>
              <a:t>glucano</a:t>
            </a:r>
            <a:r>
              <a:rPr lang="es-MX" sz="1200" kern="1200" dirty="0" smtClean="0">
                <a:solidFill>
                  <a:schemeClr val="tx1"/>
                </a:solidFill>
                <a:effectLst/>
                <a:latin typeface="+mn-lt"/>
                <a:ea typeface="+mn-ea"/>
                <a:cs typeface="+mn-cs"/>
              </a:rPr>
              <a:t> (cadena principal 1,6 con ramificaciones 1,3 en su estructura química) y beta-1,3 </a:t>
            </a:r>
            <a:r>
              <a:rPr lang="es-MX" sz="1200" kern="1200" dirty="0" err="1" smtClean="0">
                <a:solidFill>
                  <a:schemeClr val="tx1"/>
                </a:solidFill>
                <a:effectLst/>
                <a:latin typeface="+mn-lt"/>
                <a:ea typeface="+mn-ea"/>
                <a:cs typeface="+mn-cs"/>
              </a:rPr>
              <a:t>glucano</a:t>
            </a:r>
            <a:r>
              <a:rPr lang="es-MX" sz="1200" kern="1200" dirty="0" smtClean="0">
                <a:solidFill>
                  <a:schemeClr val="tx1"/>
                </a:solidFill>
                <a:effectLst/>
                <a:latin typeface="+mn-lt"/>
                <a:ea typeface="+mn-ea"/>
                <a:cs typeface="+mn-cs"/>
              </a:rPr>
              <a:t> (cadena principal 1,3 con ramificaciones 1,6) con alrededor de 30% de proteína (</a:t>
            </a:r>
            <a:r>
              <a:rPr lang="es-MX" sz="1200" kern="1200" dirty="0" err="1" smtClean="0">
                <a:solidFill>
                  <a:schemeClr val="tx1"/>
                </a:solidFill>
                <a:effectLst/>
                <a:latin typeface="+mn-lt"/>
                <a:ea typeface="+mn-ea"/>
                <a:cs typeface="+mn-cs"/>
              </a:rPr>
              <a:t>Curvetto</a:t>
            </a:r>
            <a:r>
              <a:rPr lang="es-MX" sz="1200" kern="1200" dirty="0" smtClean="0">
                <a:solidFill>
                  <a:schemeClr val="tx1"/>
                </a:solidFill>
                <a:effectLst/>
                <a:latin typeface="+mn-lt"/>
                <a:ea typeface="+mn-ea"/>
                <a:cs typeface="+mn-cs"/>
              </a:rPr>
              <a:t>, 2009).</a:t>
            </a:r>
          </a:p>
          <a:p>
            <a:r>
              <a:rPr lang="es-MX" sz="1200" kern="1200" dirty="0" smtClean="0">
                <a:solidFill>
                  <a:schemeClr val="tx1"/>
                </a:solidFill>
                <a:effectLst/>
                <a:latin typeface="+mn-lt"/>
                <a:ea typeface="+mn-ea"/>
                <a:cs typeface="+mn-cs"/>
              </a:rPr>
              <a:t>Es bien conocido que esta especie posee una textura dura, pero algunos autores mencionan que se asemeja mucho a la textura y la carnosidad de pechuga de pollo cuando se cocina correctamente (</a:t>
            </a:r>
            <a:r>
              <a:rPr lang="es-MX" sz="1200" kern="1200" dirty="0" err="1" smtClean="0">
                <a:solidFill>
                  <a:schemeClr val="tx1"/>
                </a:solidFill>
                <a:effectLst/>
                <a:latin typeface="+mn-lt"/>
                <a:ea typeface="+mn-ea"/>
                <a:cs typeface="+mn-cs"/>
              </a:rPr>
              <a:t>Zitomer</a:t>
            </a:r>
            <a:r>
              <a:rPr lang="es-MX" sz="1200" kern="1200" dirty="0" smtClean="0">
                <a:solidFill>
                  <a:schemeClr val="tx1"/>
                </a:solidFill>
                <a:effectLst/>
                <a:latin typeface="+mn-lt"/>
                <a:ea typeface="+mn-ea"/>
                <a:cs typeface="+mn-cs"/>
              </a:rPr>
              <a:t> y </a:t>
            </a:r>
            <a:r>
              <a:rPr lang="es-MX" sz="1200" kern="1200" dirty="0" err="1" smtClean="0">
                <a:solidFill>
                  <a:schemeClr val="tx1"/>
                </a:solidFill>
                <a:effectLst/>
                <a:latin typeface="+mn-lt"/>
                <a:ea typeface="+mn-ea"/>
                <a:cs typeface="+mn-cs"/>
              </a:rPr>
              <a:t>Volk</a:t>
            </a:r>
            <a:r>
              <a:rPr lang="es-MX" sz="1200" kern="1200" dirty="0" smtClean="0">
                <a:solidFill>
                  <a:schemeClr val="tx1"/>
                </a:solidFill>
                <a:effectLst/>
                <a:latin typeface="+mn-lt"/>
                <a:ea typeface="+mn-ea"/>
                <a:cs typeface="+mn-cs"/>
              </a:rPr>
              <a:t>, 2006).  Algunas formas de cocinarla son: cortar las "hojas" del cuerpo fructífero y saltear en aceite de oliva y un poco de mantequilla, salsa de espagueti y en salteados o un té cuasi de los cuerpos fructíferos secos al agregar una pequeña pieza en agua muy caliente. </a:t>
            </a:r>
          </a:p>
          <a:p>
            <a:endParaRPr lang="es-MX" dirty="0" smtClean="0"/>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29</a:t>
            </a:fld>
            <a:endParaRPr lang="es-MX"/>
          </a:p>
        </p:txBody>
      </p:sp>
    </p:spTree>
    <p:extLst>
      <p:ext uri="{BB962C8B-B14F-4D97-AF65-F5344CB8AC3E}">
        <p14:creationId xmlns:p14="http://schemas.microsoft.com/office/powerpoint/2010/main" val="39337622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Referencias consultadas</a:t>
            </a:r>
            <a:endParaRPr lang="es-ES" dirty="0"/>
          </a:p>
        </p:txBody>
      </p:sp>
    </p:spTree>
    <p:extLst>
      <p:ext uri="{BB962C8B-B14F-4D97-AF65-F5344CB8AC3E}">
        <p14:creationId xmlns:p14="http://schemas.microsoft.com/office/powerpoint/2010/main" val="2088021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1506" name="Marcador de notas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350" rtl="0" eaLnBrk="1" fontAlgn="auto" latinLnBrk="0" hangingPunct="1">
              <a:lnSpc>
                <a:spcPct val="100000"/>
              </a:lnSpc>
              <a:spcBef>
                <a:spcPts val="0"/>
              </a:spcBef>
              <a:spcAft>
                <a:spcPts val="0"/>
              </a:spcAft>
              <a:buClrTx/>
              <a:buSzTx/>
              <a:buFontTx/>
              <a:buNone/>
              <a:tabLst/>
              <a:defRPr/>
            </a:pPr>
            <a:r>
              <a:rPr lang="es-ES" dirty="0">
                <a:latin typeface="Calibri" charset="0"/>
              </a:rPr>
              <a:t>La presentación está constituida por </a:t>
            </a:r>
            <a:r>
              <a:rPr lang="es-ES" dirty="0" smtClean="0">
                <a:latin typeface="Calibri" charset="0"/>
              </a:rPr>
              <a:t>31 </a:t>
            </a:r>
            <a:r>
              <a:rPr lang="es-ES" dirty="0">
                <a:latin typeface="Calibri" charset="0"/>
              </a:rPr>
              <a:t>diapositivas,  las cuales contienen información escrita e </a:t>
            </a:r>
            <a:r>
              <a:rPr lang="es-ES" dirty="0" smtClean="0">
                <a:latin typeface="Calibri" charset="0"/>
              </a:rPr>
              <a:t>imágenes</a:t>
            </a:r>
            <a:r>
              <a:rPr lang="es-ES" baseline="0" dirty="0" smtClean="0">
                <a:latin typeface="Calibri" charset="0"/>
              </a:rPr>
              <a:t> sobre </a:t>
            </a:r>
            <a:r>
              <a:rPr lang="es-MX" baseline="0" dirty="0" smtClean="0">
                <a:latin typeface="Calibri" charset="0"/>
              </a:rPr>
              <a:t>el cultivo de </a:t>
            </a:r>
            <a:r>
              <a:rPr lang="es-MX" i="1" baseline="0" dirty="0" err="1" smtClean="0">
                <a:latin typeface="Calibri" charset="0"/>
              </a:rPr>
              <a:t>Grifola</a:t>
            </a:r>
            <a:r>
              <a:rPr lang="es-MX" i="1" baseline="0" dirty="0" smtClean="0">
                <a:latin typeface="Calibri" charset="0"/>
              </a:rPr>
              <a:t> frondosa</a:t>
            </a:r>
            <a:r>
              <a:rPr lang="es-ES_tradnl" sz="1200" kern="1200" dirty="0" smtClean="0">
                <a:solidFill>
                  <a:schemeClr val="tx1"/>
                </a:solidFill>
                <a:effectLst/>
                <a:latin typeface="+mn-lt"/>
                <a:ea typeface="ＭＳ Ｐゴシック" charset="-128"/>
                <a:cs typeface="ＭＳ Ｐゴシック" charset="-128"/>
              </a:rPr>
              <a:t>,</a:t>
            </a:r>
            <a:r>
              <a:rPr lang="es-ES_tradnl" sz="1200" kern="1200" baseline="0" dirty="0" smtClean="0">
                <a:solidFill>
                  <a:schemeClr val="tx1"/>
                </a:solidFill>
                <a:effectLst/>
                <a:latin typeface="+mn-lt"/>
                <a:ea typeface="ＭＳ Ｐゴシック" charset="-128"/>
                <a:cs typeface="ＭＳ Ｐゴシック" charset="-128"/>
              </a:rPr>
              <a:t> haciendo énfasis en su biología, ciclo de vida y adecuaciones de su cultivo</a:t>
            </a:r>
            <a:r>
              <a:rPr lang="es-ES" baseline="0" dirty="0" smtClean="0">
                <a:latin typeface="Calibri" charset="0"/>
              </a:rPr>
              <a:t>. En esta diapositiva se muestra el contenido de la presentación. </a:t>
            </a:r>
            <a:r>
              <a:rPr lang="es-ES" dirty="0" smtClean="0">
                <a:latin typeface="Calibri" charset="0"/>
              </a:rPr>
              <a:t> Se</a:t>
            </a:r>
            <a:r>
              <a:rPr lang="es-ES" baseline="0" dirty="0" smtClean="0">
                <a:latin typeface="Calibri" charset="0"/>
              </a:rPr>
              <a:t> utiliza </a:t>
            </a:r>
            <a:r>
              <a:rPr lang="es-ES" baseline="0" dirty="0" err="1" smtClean="0">
                <a:latin typeface="Calibri" charset="0"/>
              </a:rPr>
              <a:t>Powerpoint</a:t>
            </a:r>
            <a:r>
              <a:rPr lang="es-ES" baseline="0" dirty="0" smtClean="0">
                <a:latin typeface="Calibri" charset="0"/>
              </a:rPr>
              <a:t> para su utilización. A partir del pase de diapositivas una a una puede detallarse el contenido, con ayuda además de las notas escritas al final de </a:t>
            </a:r>
            <a:r>
              <a:rPr lang="es-ES" baseline="0" smtClean="0">
                <a:latin typeface="Calibri" charset="0"/>
              </a:rPr>
              <a:t>cada dispositiva. </a:t>
            </a:r>
            <a:endParaRPr lang="es-ES" dirty="0">
              <a:latin typeface="Calibri" charset="0"/>
            </a:endParaRPr>
          </a:p>
        </p:txBody>
      </p:sp>
    </p:spTree>
    <p:extLst>
      <p:ext uri="{BB962C8B-B14F-4D97-AF65-F5344CB8AC3E}">
        <p14:creationId xmlns:p14="http://schemas.microsoft.com/office/powerpoint/2010/main" val="2446573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i="1" kern="1200" dirty="0" err="1" smtClean="0">
                <a:solidFill>
                  <a:schemeClr val="tx1"/>
                </a:solidFill>
                <a:effectLst/>
                <a:latin typeface="+mn-lt"/>
                <a:ea typeface="+mn-ea"/>
                <a:cs typeface="+mn-cs"/>
              </a:rPr>
              <a:t>Grifola</a:t>
            </a:r>
            <a:r>
              <a:rPr lang="es-MX" sz="1200" i="1" kern="1200" dirty="0" smtClean="0">
                <a:solidFill>
                  <a:schemeClr val="tx1"/>
                </a:solidFill>
                <a:effectLst/>
                <a:latin typeface="+mn-lt"/>
                <a:ea typeface="+mn-ea"/>
                <a:cs typeface="+mn-cs"/>
              </a:rPr>
              <a:t> frondosa</a:t>
            </a:r>
            <a:r>
              <a:rPr lang="es-MX" sz="1200" kern="1200" dirty="0" smtClean="0">
                <a:solidFill>
                  <a:schemeClr val="tx1"/>
                </a:solidFill>
                <a:effectLst/>
                <a:latin typeface="+mn-lt"/>
                <a:ea typeface="+mn-ea"/>
                <a:cs typeface="+mn-cs"/>
              </a:rPr>
              <a:t> también conocido como </a:t>
            </a:r>
            <a:r>
              <a:rPr lang="es-MX" sz="1200" kern="1200" dirty="0" err="1" smtClean="0">
                <a:solidFill>
                  <a:schemeClr val="tx1"/>
                </a:solidFill>
                <a:effectLst/>
                <a:latin typeface="+mn-lt"/>
                <a:ea typeface="+mn-ea"/>
                <a:cs typeface="+mn-cs"/>
              </a:rPr>
              <a:t>maitake</a:t>
            </a:r>
            <a:r>
              <a:rPr lang="es-MX" sz="1200" kern="1200" dirty="0" smtClean="0">
                <a:solidFill>
                  <a:schemeClr val="tx1"/>
                </a:solidFill>
                <a:effectLst/>
                <a:latin typeface="+mn-lt"/>
                <a:ea typeface="+mn-ea"/>
                <a:cs typeface="+mn-cs"/>
              </a:rPr>
              <a:t> (en japonés “hongo que baila”), </a:t>
            </a:r>
            <a:r>
              <a:rPr lang="es-MX" sz="1200" kern="1200" dirty="0" err="1" smtClean="0">
                <a:solidFill>
                  <a:schemeClr val="tx1"/>
                </a:solidFill>
                <a:effectLst/>
                <a:latin typeface="+mn-lt"/>
                <a:ea typeface="+mn-ea"/>
                <a:cs typeface="+mn-cs"/>
              </a:rPr>
              <a:t>Kumotake</a:t>
            </a:r>
            <a:r>
              <a:rPr lang="es-MX" sz="1200" kern="1200" dirty="0" smtClean="0">
                <a:solidFill>
                  <a:schemeClr val="tx1"/>
                </a:solidFill>
                <a:effectLst/>
                <a:latin typeface="+mn-lt"/>
                <a:ea typeface="+mn-ea"/>
                <a:cs typeface="+mn-cs"/>
              </a:rPr>
              <a:t> (hongo nube) o Gallina  de  los  bosques  (</a:t>
            </a:r>
            <a:r>
              <a:rPr lang="es-MX" sz="1200" kern="1200" dirty="0" err="1" smtClean="0">
                <a:solidFill>
                  <a:schemeClr val="tx1"/>
                </a:solidFill>
                <a:effectLst/>
                <a:latin typeface="+mn-lt"/>
                <a:ea typeface="+mn-ea"/>
                <a:cs typeface="+mn-cs"/>
              </a:rPr>
              <a:t>hen</a:t>
            </a:r>
            <a:r>
              <a:rPr lang="es-MX" sz="1200" kern="1200" dirty="0" smtClean="0">
                <a:solidFill>
                  <a:schemeClr val="tx1"/>
                </a:solidFill>
                <a:effectLst/>
                <a:latin typeface="+mn-lt"/>
                <a:ea typeface="+mn-ea"/>
                <a:cs typeface="+mn-cs"/>
              </a:rPr>
              <a:t>  of  </a:t>
            </a:r>
            <a:r>
              <a:rPr lang="es-MX" sz="1200" kern="1200" dirty="0" err="1" smtClean="0">
                <a:solidFill>
                  <a:schemeClr val="tx1"/>
                </a:solidFill>
                <a:effectLst/>
                <a:latin typeface="+mn-lt"/>
                <a:ea typeface="+mn-ea"/>
                <a:cs typeface="+mn-cs"/>
              </a:rPr>
              <a:t>the</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woods</a:t>
            </a:r>
            <a:r>
              <a:rPr lang="es-MX" sz="1200" kern="1200" dirty="0" smtClean="0">
                <a:solidFill>
                  <a:schemeClr val="tx1"/>
                </a:solidFill>
                <a:effectLst/>
                <a:latin typeface="+mn-lt"/>
                <a:ea typeface="+mn-ea"/>
                <a:cs typeface="+mn-cs"/>
              </a:rPr>
              <a:t>) es un hongo Basidiomiceto, de la familia </a:t>
            </a:r>
            <a:r>
              <a:rPr lang="es-MX" sz="1200" kern="1200" dirty="0" err="1" smtClean="0">
                <a:solidFill>
                  <a:schemeClr val="tx1"/>
                </a:solidFill>
                <a:effectLst/>
                <a:latin typeface="+mn-lt"/>
                <a:ea typeface="+mn-ea"/>
                <a:cs typeface="+mn-cs"/>
              </a:rPr>
              <a:t>Schizophyllaceae</a:t>
            </a:r>
            <a:r>
              <a:rPr lang="es-MX" sz="1200" kern="1200" dirty="0" smtClean="0">
                <a:solidFill>
                  <a:schemeClr val="tx1"/>
                </a:solidFill>
                <a:effectLst/>
                <a:latin typeface="+mn-lt"/>
                <a:ea typeface="+mn-ea"/>
                <a:cs typeface="+mn-cs"/>
              </a:rPr>
              <a:t>. </a:t>
            </a:r>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4</a:t>
            </a:fld>
            <a:endParaRPr lang="es-MX"/>
          </a:p>
        </p:txBody>
      </p:sp>
    </p:spTree>
    <p:extLst>
      <p:ext uri="{BB962C8B-B14F-4D97-AF65-F5344CB8AC3E}">
        <p14:creationId xmlns:p14="http://schemas.microsoft.com/office/powerpoint/2010/main" val="1838146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1" kern="1200" dirty="0" smtClean="0">
                <a:solidFill>
                  <a:schemeClr val="tx1"/>
                </a:solidFill>
                <a:effectLst/>
                <a:latin typeface="+mn-lt"/>
                <a:ea typeface="+mn-ea"/>
                <a:cs typeface="+mn-cs"/>
              </a:rPr>
              <a:t>Generalidades:</a:t>
            </a:r>
            <a:endParaRPr lang="es-MX" sz="1200" kern="1200" dirty="0" smtClean="0">
              <a:solidFill>
                <a:schemeClr val="tx1"/>
              </a:solidFill>
              <a:effectLst/>
              <a:latin typeface="+mn-lt"/>
              <a:ea typeface="+mn-ea"/>
              <a:cs typeface="+mn-cs"/>
            </a:endParaRPr>
          </a:p>
          <a:p>
            <a:r>
              <a:rPr lang="es-MX" sz="1200" i="1" kern="1200" dirty="0" err="1" smtClean="0">
                <a:solidFill>
                  <a:schemeClr val="tx1"/>
                </a:solidFill>
                <a:effectLst/>
                <a:latin typeface="+mn-lt"/>
                <a:ea typeface="+mn-ea"/>
                <a:cs typeface="+mn-cs"/>
              </a:rPr>
              <a:t>Grifola</a:t>
            </a:r>
            <a:r>
              <a:rPr lang="es-MX" sz="1200" i="1" kern="1200" dirty="0" smtClean="0">
                <a:solidFill>
                  <a:schemeClr val="tx1"/>
                </a:solidFill>
                <a:effectLst/>
                <a:latin typeface="+mn-lt"/>
                <a:ea typeface="+mn-ea"/>
                <a:cs typeface="+mn-cs"/>
              </a:rPr>
              <a:t> frondosa</a:t>
            </a:r>
            <a:r>
              <a:rPr lang="es-MX" sz="1200" kern="1200" dirty="0" smtClean="0">
                <a:solidFill>
                  <a:schemeClr val="tx1"/>
                </a:solidFill>
                <a:effectLst/>
                <a:latin typeface="+mn-lt"/>
                <a:ea typeface="+mn-ea"/>
                <a:cs typeface="+mn-cs"/>
              </a:rPr>
              <a:t> también conocido como </a:t>
            </a:r>
            <a:r>
              <a:rPr lang="es-MX" sz="1200" kern="1200" dirty="0" err="1" smtClean="0">
                <a:solidFill>
                  <a:schemeClr val="tx1"/>
                </a:solidFill>
                <a:effectLst/>
                <a:latin typeface="+mn-lt"/>
                <a:ea typeface="+mn-ea"/>
                <a:cs typeface="+mn-cs"/>
              </a:rPr>
              <a:t>maitake</a:t>
            </a:r>
            <a:r>
              <a:rPr lang="es-MX" sz="1200" kern="1200" dirty="0" smtClean="0">
                <a:solidFill>
                  <a:schemeClr val="tx1"/>
                </a:solidFill>
                <a:effectLst/>
                <a:latin typeface="+mn-lt"/>
                <a:ea typeface="+mn-ea"/>
                <a:cs typeface="+mn-cs"/>
              </a:rPr>
              <a:t> (en japonés “hongo que baila”), </a:t>
            </a:r>
            <a:r>
              <a:rPr lang="es-MX" sz="1200" kern="1200" dirty="0" err="1" smtClean="0">
                <a:solidFill>
                  <a:schemeClr val="tx1"/>
                </a:solidFill>
                <a:effectLst/>
                <a:latin typeface="+mn-lt"/>
                <a:ea typeface="+mn-ea"/>
                <a:cs typeface="+mn-cs"/>
              </a:rPr>
              <a:t>Kumotake</a:t>
            </a:r>
            <a:r>
              <a:rPr lang="es-MX" sz="1200" kern="1200" dirty="0" smtClean="0">
                <a:solidFill>
                  <a:schemeClr val="tx1"/>
                </a:solidFill>
                <a:effectLst/>
                <a:latin typeface="+mn-lt"/>
                <a:ea typeface="+mn-ea"/>
                <a:cs typeface="+mn-cs"/>
              </a:rPr>
              <a:t> (hongo nube) o Gallina  de  los  bosques  (</a:t>
            </a:r>
            <a:r>
              <a:rPr lang="es-MX" sz="1200" kern="1200" dirty="0" err="1" smtClean="0">
                <a:solidFill>
                  <a:schemeClr val="tx1"/>
                </a:solidFill>
                <a:effectLst/>
                <a:latin typeface="+mn-lt"/>
                <a:ea typeface="+mn-ea"/>
                <a:cs typeface="+mn-cs"/>
              </a:rPr>
              <a:t>hen</a:t>
            </a:r>
            <a:r>
              <a:rPr lang="es-MX" sz="1200" kern="1200" dirty="0" smtClean="0">
                <a:solidFill>
                  <a:schemeClr val="tx1"/>
                </a:solidFill>
                <a:effectLst/>
                <a:latin typeface="+mn-lt"/>
                <a:ea typeface="+mn-ea"/>
                <a:cs typeface="+mn-cs"/>
              </a:rPr>
              <a:t>  of  </a:t>
            </a:r>
            <a:r>
              <a:rPr lang="es-MX" sz="1200" kern="1200" dirty="0" err="1" smtClean="0">
                <a:solidFill>
                  <a:schemeClr val="tx1"/>
                </a:solidFill>
                <a:effectLst/>
                <a:latin typeface="+mn-lt"/>
                <a:ea typeface="+mn-ea"/>
                <a:cs typeface="+mn-cs"/>
              </a:rPr>
              <a:t>the</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woods</a:t>
            </a:r>
            <a:r>
              <a:rPr lang="es-MX" sz="1200" kern="1200" dirty="0" smtClean="0">
                <a:solidFill>
                  <a:schemeClr val="tx1"/>
                </a:solidFill>
                <a:effectLst/>
                <a:latin typeface="+mn-lt"/>
                <a:ea typeface="+mn-ea"/>
                <a:cs typeface="+mn-cs"/>
              </a:rPr>
              <a:t>) es un hongo Basidiomiceto, de la familia </a:t>
            </a:r>
            <a:r>
              <a:rPr lang="es-MX" sz="1200" kern="1200" dirty="0" err="1" smtClean="0">
                <a:solidFill>
                  <a:schemeClr val="tx1"/>
                </a:solidFill>
                <a:effectLst/>
                <a:latin typeface="+mn-lt"/>
                <a:ea typeface="+mn-ea"/>
                <a:cs typeface="+mn-cs"/>
              </a:rPr>
              <a:t>Schizophyllaceae</a:t>
            </a:r>
            <a:r>
              <a:rPr lang="es-MX" sz="1200" kern="1200" dirty="0" smtClean="0">
                <a:solidFill>
                  <a:schemeClr val="tx1"/>
                </a:solidFill>
                <a:effectLst/>
                <a:latin typeface="+mn-lt"/>
                <a:ea typeface="+mn-ea"/>
                <a:cs typeface="+mn-cs"/>
              </a:rPr>
              <a:t>. Crece en bosques templados de Asia principalmente en las regiones de Japón y China, en Europa y también en Norteamérica, en el este de Canadá y el sureste de Estados Unidos (</a:t>
            </a:r>
            <a:r>
              <a:rPr lang="es-MX" sz="1200" kern="1200" dirty="0" err="1" smtClean="0">
                <a:solidFill>
                  <a:schemeClr val="tx1"/>
                </a:solidFill>
                <a:effectLst/>
                <a:latin typeface="+mn-lt"/>
                <a:ea typeface="+mn-ea"/>
                <a:cs typeface="+mn-cs"/>
              </a:rPr>
              <a:t>Stamets</a:t>
            </a:r>
            <a:r>
              <a:rPr lang="es-MX" sz="1200" kern="1200" dirty="0" smtClean="0">
                <a:solidFill>
                  <a:schemeClr val="tx1"/>
                </a:solidFill>
                <a:effectLst/>
                <a:latin typeface="+mn-lt"/>
                <a:ea typeface="+mn-ea"/>
                <a:cs typeface="+mn-cs"/>
              </a:rPr>
              <a:t> 2000). Tiene algunas semejanzas con las especies: </a:t>
            </a:r>
            <a:r>
              <a:rPr lang="es-MX" sz="1200" i="1" kern="1200" dirty="0" err="1" smtClean="0">
                <a:solidFill>
                  <a:schemeClr val="tx1"/>
                </a:solidFill>
                <a:effectLst/>
                <a:latin typeface="+mn-lt"/>
                <a:ea typeface="+mn-ea"/>
                <a:cs typeface="+mn-cs"/>
              </a:rPr>
              <a:t>Polyporus</a:t>
            </a:r>
            <a:r>
              <a:rPr lang="es-MX" sz="1200" i="1" kern="1200" dirty="0" smtClean="0">
                <a:solidFill>
                  <a:schemeClr val="tx1"/>
                </a:solidFill>
                <a:effectLst/>
                <a:latin typeface="+mn-lt"/>
                <a:ea typeface="+mn-ea"/>
                <a:cs typeface="+mn-cs"/>
              </a:rPr>
              <a:t> </a:t>
            </a:r>
            <a:r>
              <a:rPr lang="es-MX" sz="1200" i="1" kern="1200" dirty="0" err="1" smtClean="0">
                <a:solidFill>
                  <a:schemeClr val="tx1"/>
                </a:solidFill>
                <a:effectLst/>
                <a:latin typeface="+mn-lt"/>
                <a:ea typeface="+mn-ea"/>
                <a:cs typeface="+mn-cs"/>
              </a:rPr>
              <a:t>frondosus</a:t>
            </a:r>
            <a:r>
              <a:rPr lang="es-MX" sz="1200" i="1" kern="1200" dirty="0" smtClean="0">
                <a:solidFill>
                  <a:schemeClr val="tx1"/>
                </a:solidFill>
                <a:effectLst/>
                <a:latin typeface="+mn-lt"/>
                <a:ea typeface="+mn-ea"/>
                <a:cs typeface="+mn-cs"/>
              </a:rPr>
              <a:t>, </a:t>
            </a:r>
            <a:r>
              <a:rPr lang="es-MX" sz="1200" i="1" kern="1200" dirty="0" err="1" smtClean="0">
                <a:solidFill>
                  <a:schemeClr val="tx1"/>
                </a:solidFill>
                <a:effectLst/>
                <a:latin typeface="+mn-lt"/>
                <a:ea typeface="+mn-ea"/>
                <a:cs typeface="+mn-cs"/>
              </a:rPr>
              <a:t>Polyporus</a:t>
            </a:r>
            <a:r>
              <a:rPr lang="es-MX" sz="1200" i="1" kern="1200" dirty="0" smtClean="0">
                <a:solidFill>
                  <a:schemeClr val="tx1"/>
                </a:solidFill>
                <a:effectLst/>
                <a:latin typeface="+mn-lt"/>
                <a:ea typeface="+mn-ea"/>
                <a:cs typeface="+mn-cs"/>
              </a:rPr>
              <a:t> </a:t>
            </a:r>
            <a:r>
              <a:rPr lang="es-MX" sz="1200" i="1" kern="1200" dirty="0" err="1" smtClean="0">
                <a:solidFill>
                  <a:schemeClr val="tx1"/>
                </a:solidFill>
                <a:effectLst/>
                <a:latin typeface="+mn-lt"/>
                <a:ea typeface="+mn-ea"/>
                <a:cs typeface="+mn-cs"/>
              </a:rPr>
              <a:t>umbellatus</a:t>
            </a:r>
            <a:r>
              <a:rPr lang="es-MX" sz="1200" i="1" kern="1200" dirty="0" smtClean="0">
                <a:solidFill>
                  <a:schemeClr val="tx1"/>
                </a:solidFill>
                <a:effectLst/>
                <a:latin typeface="+mn-lt"/>
                <a:ea typeface="+mn-ea"/>
                <a:cs typeface="+mn-cs"/>
              </a:rPr>
              <a:t>, </a:t>
            </a:r>
            <a:r>
              <a:rPr lang="es-MX" sz="1200" i="1" kern="1200" dirty="0" err="1" smtClean="0">
                <a:solidFill>
                  <a:schemeClr val="tx1"/>
                </a:solidFill>
                <a:effectLst/>
                <a:latin typeface="+mn-lt"/>
                <a:ea typeface="+mn-ea"/>
                <a:cs typeface="+mn-cs"/>
              </a:rPr>
              <a:t>Grifola</a:t>
            </a:r>
            <a:r>
              <a:rPr lang="es-MX" sz="1200" i="1" kern="1200" dirty="0" smtClean="0">
                <a:solidFill>
                  <a:schemeClr val="tx1"/>
                </a:solidFill>
                <a:effectLst/>
                <a:latin typeface="+mn-lt"/>
                <a:ea typeface="+mn-ea"/>
                <a:cs typeface="+mn-cs"/>
              </a:rPr>
              <a:t> </a:t>
            </a:r>
            <a:r>
              <a:rPr lang="es-MX" sz="1200" i="1" kern="1200" dirty="0" err="1" smtClean="0">
                <a:solidFill>
                  <a:schemeClr val="tx1"/>
                </a:solidFill>
                <a:effectLst/>
                <a:latin typeface="+mn-lt"/>
                <a:ea typeface="+mn-ea"/>
                <a:cs typeface="+mn-cs"/>
              </a:rPr>
              <a:t>umbellata</a:t>
            </a:r>
            <a:endParaRPr lang="es-MX" dirty="0"/>
          </a:p>
        </p:txBody>
      </p:sp>
      <p:sp>
        <p:nvSpPr>
          <p:cNvPr id="4" name="3 Marcador de número de diapositiva"/>
          <p:cNvSpPr>
            <a:spLocks noGrp="1"/>
          </p:cNvSpPr>
          <p:nvPr>
            <p:ph type="sldNum" sz="quarter" idx="10"/>
          </p:nvPr>
        </p:nvSpPr>
        <p:spPr/>
        <p:txBody>
          <a:bodyPr/>
          <a:lstStyle/>
          <a:p>
            <a:fld id="{DA3BF454-9C7E-47D2-ACD4-1E7B88CA0181}" type="slidenum">
              <a:rPr lang="es-MX" smtClean="0"/>
              <a:pPr/>
              <a:t>5</a:t>
            </a:fld>
            <a:endParaRPr lang="es-MX"/>
          </a:p>
        </p:txBody>
      </p:sp>
    </p:spTree>
    <p:extLst>
      <p:ext uri="{BB962C8B-B14F-4D97-AF65-F5344CB8AC3E}">
        <p14:creationId xmlns:p14="http://schemas.microsoft.com/office/powerpoint/2010/main" val="3136360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1" kern="1200" dirty="0" smtClean="0">
                <a:solidFill>
                  <a:schemeClr val="tx1"/>
                </a:solidFill>
                <a:effectLst/>
                <a:latin typeface="+mn-lt"/>
                <a:ea typeface="+mn-ea"/>
                <a:cs typeface="+mn-cs"/>
              </a:rPr>
              <a:t>Taxonomía (NCBI, 2015):</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
            </a:r>
            <a:br>
              <a:rPr lang="es-MX" sz="1200" kern="1200" dirty="0" smtClean="0">
                <a:solidFill>
                  <a:schemeClr val="tx1"/>
                </a:solidFill>
                <a:effectLst/>
                <a:latin typeface="+mn-lt"/>
                <a:ea typeface="+mn-ea"/>
                <a:cs typeface="+mn-cs"/>
              </a:rPr>
            </a:br>
            <a:r>
              <a:rPr lang="es-MX" sz="1200" kern="1200" dirty="0" smtClean="0">
                <a:solidFill>
                  <a:schemeClr val="tx1"/>
                </a:solidFill>
                <a:effectLst/>
                <a:latin typeface="+mn-lt"/>
                <a:ea typeface="+mn-ea"/>
                <a:cs typeface="+mn-cs"/>
              </a:rPr>
              <a:t>Dominio: </a:t>
            </a:r>
            <a:r>
              <a:rPr lang="es-MX" sz="1200" kern="1200" dirty="0" err="1" smtClean="0">
                <a:solidFill>
                  <a:schemeClr val="tx1"/>
                </a:solidFill>
                <a:effectLst/>
                <a:latin typeface="+mn-lt"/>
                <a:ea typeface="+mn-ea"/>
                <a:cs typeface="+mn-cs"/>
              </a:rPr>
              <a:t>Eukarya</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Supergrupo: </a:t>
            </a:r>
            <a:r>
              <a:rPr lang="es-MX" sz="1200" kern="1200" dirty="0" err="1" smtClean="0">
                <a:solidFill>
                  <a:schemeClr val="tx1"/>
                </a:solidFill>
                <a:effectLst/>
                <a:latin typeface="+mn-lt"/>
                <a:ea typeface="+mn-ea"/>
                <a:cs typeface="+mn-cs"/>
              </a:rPr>
              <a:t>Opisthokonta</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Reino: </a:t>
            </a:r>
            <a:r>
              <a:rPr lang="es-MX" sz="1200" kern="1200" dirty="0" err="1" smtClean="0">
                <a:solidFill>
                  <a:schemeClr val="tx1"/>
                </a:solidFill>
                <a:effectLst/>
                <a:latin typeface="+mn-lt"/>
                <a:ea typeface="+mn-ea"/>
                <a:cs typeface="+mn-cs"/>
              </a:rPr>
              <a:t>Fungi</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Subreino: </a:t>
            </a:r>
            <a:r>
              <a:rPr lang="es-MX" sz="1200" kern="1200" dirty="0" err="1" smtClean="0">
                <a:solidFill>
                  <a:schemeClr val="tx1"/>
                </a:solidFill>
                <a:effectLst/>
                <a:latin typeface="+mn-lt"/>
                <a:ea typeface="+mn-ea"/>
                <a:cs typeface="+mn-cs"/>
              </a:rPr>
              <a:t>Dikarya</a:t>
            </a:r>
            <a:endParaRPr lang="es-MX" sz="1200" kern="1200" dirty="0" smtClean="0">
              <a:solidFill>
                <a:schemeClr val="tx1"/>
              </a:solidFill>
              <a:effectLst/>
              <a:latin typeface="+mn-lt"/>
              <a:ea typeface="+mn-ea"/>
              <a:cs typeface="+mn-cs"/>
            </a:endParaRPr>
          </a:p>
          <a:p>
            <a:r>
              <a:rPr lang="es-MX" sz="1200" kern="1200" dirty="0" err="1" smtClean="0">
                <a:solidFill>
                  <a:schemeClr val="tx1"/>
                </a:solidFill>
                <a:effectLst/>
                <a:latin typeface="+mn-lt"/>
                <a:ea typeface="+mn-ea"/>
                <a:cs typeface="+mn-cs"/>
              </a:rPr>
              <a:t>Phylum</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Basidiomycota</a:t>
            </a:r>
            <a:endParaRPr lang="es-MX" sz="1200" kern="1200" dirty="0" smtClean="0">
              <a:solidFill>
                <a:schemeClr val="tx1"/>
              </a:solidFill>
              <a:effectLst/>
              <a:latin typeface="+mn-lt"/>
              <a:ea typeface="+mn-ea"/>
              <a:cs typeface="+mn-cs"/>
            </a:endParaRPr>
          </a:p>
          <a:p>
            <a:r>
              <a:rPr lang="es-MX" sz="1200" kern="1200" dirty="0" err="1" smtClean="0">
                <a:solidFill>
                  <a:schemeClr val="tx1"/>
                </a:solidFill>
                <a:effectLst/>
                <a:latin typeface="+mn-lt"/>
                <a:ea typeface="+mn-ea"/>
                <a:cs typeface="+mn-cs"/>
              </a:rPr>
              <a:t>Clado</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Agaricomycotina</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Clase: </a:t>
            </a:r>
            <a:r>
              <a:rPr lang="es-MX" sz="1200" kern="1200" dirty="0" err="1" smtClean="0">
                <a:solidFill>
                  <a:schemeClr val="tx1"/>
                </a:solidFill>
                <a:effectLst/>
                <a:latin typeface="+mn-lt"/>
                <a:ea typeface="+mn-ea"/>
                <a:cs typeface="+mn-cs"/>
              </a:rPr>
              <a:t>Agaricomycetes</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Subclase: </a:t>
            </a:r>
            <a:r>
              <a:rPr lang="es-MX" sz="1200" kern="1200" dirty="0" err="1" smtClean="0">
                <a:solidFill>
                  <a:schemeClr val="tx1"/>
                </a:solidFill>
                <a:effectLst/>
                <a:latin typeface="+mn-lt"/>
                <a:ea typeface="+mn-ea"/>
                <a:cs typeface="+mn-cs"/>
              </a:rPr>
              <a:t>Agaricomycetidae</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Orden: Agaricales</a:t>
            </a:r>
          </a:p>
          <a:p>
            <a:r>
              <a:rPr lang="es-MX" sz="1200" kern="1200" dirty="0" smtClean="0">
                <a:solidFill>
                  <a:schemeClr val="tx1"/>
                </a:solidFill>
                <a:effectLst/>
                <a:latin typeface="+mn-lt"/>
                <a:ea typeface="+mn-ea"/>
                <a:cs typeface="+mn-cs"/>
              </a:rPr>
              <a:t>Familia: </a:t>
            </a:r>
            <a:r>
              <a:rPr lang="es-MX" sz="1200" kern="1200" dirty="0" err="1" smtClean="0">
                <a:solidFill>
                  <a:schemeClr val="tx1"/>
                </a:solidFill>
                <a:effectLst/>
                <a:latin typeface="+mn-lt"/>
                <a:ea typeface="+mn-ea"/>
                <a:cs typeface="+mn-cs"/>
              </a:rPr>
              <a:t>Schizophyllaceae</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Género:  </a:t>
            </a:r>
            <a:r>
              <a:rPr lang="es-MX" sz="1200" i="1" kern="1200" dirty="0" err="1" smtClean="0">
                <a:solidFill>
                  <a:schemeClr val="tx1"/>
                </a:solidFill>
                <a:effectLst/>
                <a:latin typeface="+mn-lt"/>
                <a:ea typeface="+mn-ea"/>
                <a:cs typeface="+mn-cs"/>
              </a:rPr>
              <a:t>Grifola</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Especie:  </a:t>
            </a:r>
            <a:r>
              <a:rPr lang="es-MX" sz="1200" i="1" kern="1200" dirty="0" err="1" smtClean="0">
                <a:solidFill>
                  <a:schemeClr val="tx1"/>
                </a:solidFill>
                <a:effectLst/>
                <a:latin typeface="+mn-lt"/>
                <a:ea typeface="+mn-ea"/>
                <a:cs typeface="+mn-cs"/>
              </a:rPr>
              <a:t>Grifola</a:t>
            </a:r>
            <a:r>
              <a:rPr lang="es-MX" sz="1200" i="1" kern="1200" dirty="0" smtClean="0">
                <a:solidFill>
                  <a:schemeClr val="tx1"/>
                </a:solidFill>
                <a:effectLst/>
                <a:latin typeface="+mn-lt"/>
                <a:ea typeface="+mn-ea"/>
                <a:cs typeface="+mn-cs"/>
              </a:rPr>
              <a:t> frondosa.</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
            </a:r>
            <a:br>
              <a:rPr lang="es-MX" sz="1200" kern="1200" dirty="0" smtClean="0">
                <a:solidFill>
                  <a:schemeClr val="tx1"/>
                </a:solidFill>
                <a:effectLst/>
                <a:latin typeface="+mn-lt"/>
                <a:ea typeface="+mn-ea"/>
                <a:cs typeface="+mn-cs"/>
              </a:rPr>
            </a:br>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6</a:t>
            </a:fld>
            <a:endParaRPr lang="es-MX"/>
          </a:p>
        </p:txBody>
      </p:sp>
    </p:spTree>
    <p:extLst>
      <p:ext uri="{BB962C8B-B14F-4D97-AF65-F5344CB8AC3E}">
        <p14:creationId xmlns:p14="http://schemas.microsoft.com/office/powerpoint/2010/main" val="542550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Basidiomicetos: Las </a:t>
            </a:r>
            <a:r>
              <a:rPr lang="es-MX" dirty="0" err="1" smtClean="0"/>
              <a:t>basidiosporas</a:t>
            </a:r>
            <a:r>
              <a:rPr lang="es-MX" dirty="0" smtClean="0"/>
              <a:t> germinan y producen micelios </a:t>
            </a:r>
            <a:r>
              <a:rPr lang="es-MX" dirty="0" err="1" smtClean="0"/>
              <a:t>monocarióticos</a:t>
            </a:r>
            <a:r>
              <a:rPr lang="es-MX" dirty="0" smtClean="0"/>
              <a:t> primarios (n). Los micelios </a:t>
            </a:r>
            <a:r>
              <a:rPr lang="es-MX" dirty="0" err="1" smtClean="0"/>
              <a:t>dicarióticos</a:t>
            </a:r>
            <a:r>
              <a:rPr lang="es-MX" dirty="0" smtClean="0"/>
              <a:t> secundarios (n + n) se forman por la fusión de las hifas </a:t>
            </a:r>
            <a:r>
              <a:rPr lang="es-MX" dirty="0" err="1" smtClean="0"/>
              <a:t>monocarióticas</a:t>
            </a:r>
            <a:r>
              <a:rPr lang="es-MX" dirty="0" smtClean="0"/>
              <a:t> compatibles. Los micelios secundarios crecen, se diferencian y forman las estructuras reproductivas (basidios). En un </a:t>
            </a:r>
            <a:r>
              <a:rPr lang="es-MX" dirty="0" err="1" smtClean="0"/>
              <a:t>agarico</a:t>
            </a:r>
            <a:r>
              <a:rPr lang="es-MX" dirty="0" smtClean="0"/>
              <a:t>, los basidios se forman en el himenio en una estructura laminar denominada laminilla. Después de que el basidio aumenta de tamaño, los dos núcleos, uno de cada cepa de apareamiento, se fusionan. El estadio 2n es muy breve; casi de inmediato ocurre la meiosis, que da por resultado la formación de cuatro núcleos; de cada uno de ellos se desarrolla una </a:t>
            </a:r>
            <a:r>
              <a:rPr lang="es-MX" dirty="0" err="1" smtClean="0"/>
              <a:t>basidiospora</a:t>
            </a:r>
            <a:r>
              <a:rPr lang="es-MX" dirty="0" smtClean="0"/>
              <a:t> (n). Después de que las </a:t>
            </a:r>
            <a:r>
              <a:rPr lang="es-MX" dirty="0" err="1" smtClean="0"/>
              <a:t>basidiosporas</a:t>
            </a:r>
            <a:r>
              <a:rPr lang="es-MX" dirty="0" smtClean="0"/>
              <a:t> se liberan, el </a:t>
            </a:r>
            <a:r>
              <a:rPr lang="es-MX" dirty="0" err="1" smtClean="0"/>
              <a:t>basidiocarpo</a:t>
            </a:r>
            <a:r>
              <a:rPr lang="es-MX" dirty="0" smtClean="0"/>
              <a:t> se desintegra (Curtis, </a:t>
            </a:r>
            <a:r>
              <a:rPr lang="es-MX" i="1" dirty="0" err="1" smtClean="0"/>
              <a:t>et.al</a:t>
            </a:r>
            <a:r>
              <a:rPr lang="es-MX" i="1" dirty="0" smtClean="0"/>
              <a:t>, </a:t>
            </a:r>
            <a:r>
              <a:rPr lang="es-MX" dirty="0" smtClean="0"/>
              <a:t>2007).</a:t>
            </a:r>
          </a:p>
          <a:p>
            <a:endParaRPr lang="es-MX" dirty="0"/>
          </a:p>
        </p:txBody>
      </p:sp>
      <p:sp>
        <p:nvSpPr>
          <p:cNvPr id="4" name="3 Marcador de número de diapositiva"/>
          <p:cNvSpPr>
            <a:spLocks noGrp="1"/>
          </p:cNvSpPr>
          <p:nvPr>
            <p:ph type="sldNum" sz="quarter" idx="10"/>
          </p:nvPr>
        </p:nvSpPr>
        <p:spPr/>
        <p:txBody>
          <a:bodyPr/>
          <a:lstStyle/>
          <a:p>
            <a:fld id="{DA3BF454-9C7E-47D2-ACD4-1E7B88CA0181}" type="slidenum">
              <a:rPr lang="es-MX" smtClean="0"/>
              <a:pPr/>
              <a:t>7</a:t>
            </a:fld>
            <a:endParaRPr lang="es-MX"/>
          </a:p>
        </p:txBody>
      </p:sp>
    </p:spTree>
    <p:extLst>
      <p:ext uri="{BB962C8B-B14F-4D97-AF65-F5344CB8AC3E}">
        <p14:creationId xmlns:p14="http://schemas.microsoft.com/office/powerpoint/2010/main" val="278804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1" kern="1200" dirty="0" err="1" smtClean="0">
                <a:solidFill>
                  <a:schemeClr val="tx1"/>
                </a:solidFill>
                <a:effectLst/>
                <a:latin typeface="+mn-lt"/>
                <a:ea typeface="+mn-ea"/>
                <a:cs typeface="+mn-cs"/>
              </a:rPr>
              <a:t>Morfologia</a:t>
            </a:r>
            <a:r>
              <a:rPr lang="es-MX" sz="1200" b="1" kern="1200" dirty="0" smtClean="0">
                <a:solidFill>
                  <a:schemeClr val="tx1"/>
                </a:solidFill>
                <a:effectLst/>
                <a:latin typeface="+mn-lt"/>
                <a:ea typeface="+mn-ea"/>
                <a:cs typeface="+mn-cs"/>
              </a:rPr>
              <a:t>: </a:t>
            </a:r>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Macroscópicamente presenta </a:t>
            </a:r>
            <a:r>
              <a:rPr lang="es-MX" sz="1200" kern="1200" dirty="0" err="1" smtClean="0">
                <a:solidFill>
                  <a:schemeClr val="tx1"/>
                </a:solidFill>
                <a:effectLst/>
                <a:latin typeface="+mn-lt"/>
                <a:ea typeface="+mn-ea"/>
                <a:cs typeface="+mn-cs"/>
              </a:rPr>
              <a:t>basidiocarpos</a:t>
            </a:r>
            <a:r>
              <a:rPr lang="es-MX" sz="1200" kern="1200" dirty="0" smtClean="0">
                <a:solidFill>
                  <a:schemeClr val="tx1"/>
                </a:solidFill>
                <a:effectLst/>
                <a:latin typeface="+mn-lt"/>
                <a:ea typeface="+mn-ea"/>
                <a:cs typeface="+mn-cs"/>
              </a:rPr>
              <a:t> anuales, de grandes dimensiones (de 40-50 cm de ancho, incluso hasta 1 m de diámetro) que pueden alcanzar varios kilos de peso (hasta 18-20 kg) se desarrollan en la base y tocones de los árboles. Los </a:t>
            </a:r>
            <a:r>
              <a:rPr lang="es-MX" sz="1200" kern="1200" dirty="0" err="1" smtClean="0">
                <a:solidFill>
                  <a:schemeClr val="tx1"/>
                </a:solidFill>
                <a:effectLst/>
                <a:latin typeface="+mn-lt"/>
                <a:ea typeface="+mn-ea"/>
                <a:cs typeface="+mn-cs"/>
              </a:rPr>
              <a:t>basidiocarpos</a:t>
            </a:r>
            <a:r>
              <a:rPr lang="es-MX" sz="1200" kern="1200" dirty="0" smtClean="0">
                <a:solidFill>
                  <a:schemeClr val="tx1"/>
                </a:solidFill>
                <a:effectLst/>
                <a:latin typeface="+mn-lt"/>
                <a:ea typeface="+mn-ea"/>
                <a:cs typeface="+mn-cs"/>
              </a:rPr>
              <a:t> están ramificados y formados por un gran número de pequeños sombreros (Chang, 2004), de unos 8 cm de diámetro, en forma de abanico, que se encuentran imbricados. Los pequeños sombreros son de color gris a pardo por la parte superior y en la inferior tienen pequeños poros de un color blanquecino (</a:t>
            </a:r>
            <a:r>
              <a:rPr lang="es-MX" sz="1200" kern="1200" dirty="0" err="1" smtClean="0">
                <a:solidFill>
                  <a:schemeClr val="tx1"/>
                </a:solidFill>
                <a:effectLst/>
                <a:latin typeface="+mn-lt"/>
                <a:ea typeface="+mn-ea"/>
                <a:cs typeface="+mn-cs"/>
              </a:rPr>
              <a:t>Illana</a:t>
            </a:r>
            <a:r>
              <a:rPr lang="es-MX" sz="1200" kern="1200" dirty="0" smtClean="0">
                <a:solidFill>
                  <a:schemeClr val="tx1"/>
                </a:solidFill>
                <a:effectLst/>
                <a:latin typeface="+mn-lt"/>
                <a:ea typeface="+mn-ea"/>
                <a:cs typeface="+mn-cs"/>
              </a:rPr>
              <a:t>-Esteban, 2008).</a:t>
            </a:r>
          </a:p>
          <a:p>
            <a:r>
              <a:rPr lang="es-MX" sz="1200" kern="1200" dirty="0" smtClean="0">
                <a:solidFill>
                  <a:schemeClr val="tx1"/>
                </a:solidFill>
                <a:effectLst/>
                <a:latin typeface="+mn-lt"/>
                <a:ea typeface="+mn-ea"/>
                <a:cs typeface="+mn-cs"/>
              </a:rPr>
              <a:t>Las características microscópicas de </a:t>
            </a:r>
            <a:r>
              <a:rPr lang="es-MX" sz="1200" i="1" kern="1200" dirty="0" err="1" smtClean="0">
                <a:solidFill>
                  <a:schemeClr val="tx1"/>
                </a:solidFill>
                <a:effectLst/>
                <a:latin typeface="+mn-lt"/>
                <a:ea typeface="+mn-ea"/>
                <a:cs typeface="+mn-cs"/>
              </a:rPr>
              <a:t>Grifola</a:t>
            </a:r>
            <a:r>
              <a:rPr lang="es-MX" sz="1200" i="1" kern="1200" dirty="0" smtClean="0">
                <a:solidFill>
                  <a:schemeClr val="tx1"/>
                </a:solidFill>
                <a:effectLst/>
                <a:latin typeface="+mn-lt"/>
                <a:ea typeface="+mn-ea"/>
                <a:cs typeface="+mn-cs"/>
              </a:rPr>
              <a:t> frondosa </a:t>
            </a:r>
            <a:r>
              <a:rPr lang="es-MX" sz="1200" kern="1200" dirty="0" smtClean="0">
                <a:solidFill>
                  <a:schemeClr val="tx1"/>
                </a:solidFill>
                <a:effectLst/>
                <a:latin typeface="+mn-lt"/>
                <a:ea typeface="+mn-ea"/>
                <a:cs typeface="+mn-cs"/>
              </a:rPr>
              <a:t>es que posee esporas grandes, blancas, elipsoidales y lisas, las cuales miden 5 a 7 micrómetros de largo y de 3.5 a 5 micrómetros de ancho (</a:t>
            </a:r>
            <a:r>
              <a:rPr lang="es-MX" sz="1200" kern="1200" dirty="0" err="1" smtClean="0">
                <a:solidFill>
                  <a:schemeClr val="tx1"/>
                </a:solidFill>
                <a:effectLst/>
                <a:latin typeface="+mn-lt"/>
                <a:ea typeface="+mn-ea"/>
                <a:cs typeface="+mn-cs"/>
              </a:rPr>
              <a:t>Illana</a:t>
            </a:r>
            <a:r>
              <a:rPr lang="es-MX" sz="1200" kern="1200" dirty="0" smtClean="0">
                <a:solidFill>
                  <a:schemeClr val="tx1"/>
                </a:solidFill>
                <a:effectLst/>
                <a:latin typeface="+mn-lt"/>
                <a:ea typeface="+mn-ea"/>
                <a:cs typeface="+mn-cs"/>
              </a:rPr>
              <a:t>-Esteban, 2008).   </a:t>
            </a:r>
          </a:p>
          <a:p>
            <a:endParaRPr lang="es-MX" dirty="0"/>
          </a:p>
        </p:txBody>
      </p:sp>
      <p:sp>
        <p:nvSpPr>
          <p:cNvPr id="4" name="Marcador de número de diapositiva 3"/>
          <p:cNvSpPr>
            <a:spLocks noGrp="1"/>
          </p:cNvSpPr>
          <p:nvPr>
            <p:ph type="sldNum" sz="quarter" idx="10"/>
          </p:nvPr>
        </p:nvSpPr>
        <p:spPr/>
        <p:txBody>
          <a:bodyPr/>
          <a:lstStyle/>
          <a:p>
            <a:fld id="{DA3BF454-9C7E-47D2-ACD4-1E7B88CA0181}" type="slidenum">
              <a:rPr lang="es-MX" smtClean="0"/>
              <a:pPr/>
              <a:t>8</a:t>
            </a:fld>
            <a:endParaRPr lang="es-MX"/>
          </a:p>
        </p:txBody>
      </p:sp>
    </p:spTree>
    <p:extLst>
      <p:ext uri="{BB962C8B-B14F-4D97-AF65-F5344CB8AC3E}">
        <p14:creationId xmlns:p14="http://schemas.microsoft.com/office/powerpoint/2010/main" val="13830467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1" kern="1200" dirty="0" smtClean="0">
                <a:solidFill>
                  <a:schemeClr val="tx1"/>
                </a:solidFill>
                <a:effectLst/>
                <a:latin typeface="+mn-lt"/>
                <a:ea typeface="+mn-ea"/>
                <a:cs typeface="+mn-cs"/>
              </a:rPr>
              <a:t>Hábitat: </a:t>
            </a:r>
            <a:endParaRPr lang="es-MX" sz="1200" kern="1200" dirty="0" smtClean="0">
              <a:solidFill>
                <a:schemeClr val="tx1"/>
              </a:solidFill>
              <a:effectLst/>
              <a:latin typeface="+mn-lt"/>
              <a:ea typeface="+mn-ea"/>
              <a:cs typeface="+mn-cs"/>
            </a:endParaRPr>
          </a:p>
          <a:p>
            <a:r>
              <a:rPr lang="es-MX" sz="1200" i="1" kern="1200" dirty="0" smtClean="0">
                <a:solidFill>
                  <a:schemeClr val="tx1"/>
                </a:solidFill>
                <a:effectLst/>
                <a:latin typeface="+mn-lt"/>
                <a:ea typeface="+mn-ea"/>
                <a:cs typeface="+mn-cs"/>
              </a:rPr>
              <a:t>G. frondosa</a:t>
            </a:r>
            <a:r>
              <a:rPr lang="es-MX" sz="1200" kern="1200" dirty="0" smtClean="0">
                <a:solidFill>
                  <a:schemeClr val="tx1"/>
                </a:solidFill>
                <a:effectLst/>
                <a:latin typeface="+mn-lt"/>
                <a:ea typeface="+mn-ea"/>
                <a:cs typeface="+mn-cs"/>
              </a:rPr>
              <a:t> es un hongo que crece como parásito en la base de árboles vivos, tanto de coníferas como de caducifolios (principalmente especies de </a:t>
            </a:r>
            <a:r>
              <a:rPr lang="es-MX" sz="1200" i="1" kern="1200" dirty="0" err="1" smtClean="0">
                <a:solidFill>
                  <a:schemeClr val="tx1"/>
                </a:solidFill>
                <a:effectLst/>
                <a:latin typeface="+mn-lt"/>
                <a:ea typeface="+mn-ea"/>
                <a:cs typeface="+mn-cs"/>
              </a:rPr>
              <a:t>Quercus</a:t>
            </a:r>
            <a:r>
              <a:rPr lang="es-MX" sz="1200" kern="1200" dirty="0" smtClean="0">
                <a:solidFill>
                  <a:schemeClr val="tx1"/>
                </a:solidFill>
                <a:effectLst/>
                <a:latin typeface="+mn-lt"/>
                <a:ea typeface="+mn-ea"/>
                <a:cs typeface="+mn-cs"/>
              </a:rPr>
              <a:t>, pero también de </a:t>
            </a:r>
            <a:r>
              <a:rPr lang="es-MX" sz="1200" i="1" kern="1200" dirty="0" smtClean="0">
                <a:solidFill>
                  <a:schemeClr val="tx1"/>
                </a:solidFill>
                <a:effectLst/>
                <a:latin typeface="+mn-lt"/>
                <a:ea typeface="+mn-ea"/>
                <a:cs typeface="+mn-cs"/>
              </a:rPr>
              <a:t>Acer, </a:t>
            </a:r>
            <a:r>
              <a:rPr lang="es-MX" sz="1200" i="1" kern="1200" dirty="0" err="1" smtClean="0">
                <a:solidFill>
                  <a:schemeClr val="tx1"/>
                </a:solidFill>
                <a:effectLst/>
                <a:latin typeface="+mn-lt"/>
                <a:ea typeface="+mn-ea"/>
                <a:cs typeface="+mn-cs"/>
              </a:rPr>
              <a:t>Betula</a:t>
            </a:r>
            <a:r>
              <a:rPr lang="es-MX" sz="1200" i="1" kern="1200" dirty="0" smtClean="0">
                <a:solidFill>
                  <a:schemeClr val="tx1"/>
                </a:solidFill>
                <a:effectLst/>
                <a:latin typeface="+mn-lt"/>
                <a:ea typeface="+mn-ea"/>
                <a:cs typeface="+mn-cs"/>
              </a:rPr>
              <a:t>, </a:t>
            </a:r>
            <a:r>
              <a:rPr lang="es-MX" sz="1200" i="1" kern="1200" dirty="0" err="1" smtClean="0">
                <a:solidFill>
                  <a:schemeClr val="tx1"/>
                </a:solidFill>
                <a:effectLst/>
                <a:latin typeface="+mn-lt"/>
                <a:ea typeface="+mn-ea"/>
                <a:cs typeface="+mn-cs"/>
              </a:rPr>
              <a:t>Carpinus</a:t>
            </a:r>
            <a:r>
              <a:rPr lang="es-MX" sz="1200" i="1" kern="1200" dirty="0" smtClean="0">
                <a:solidFill>
                  <a:schemeClr val="tx1"/>
                </a:solidFill>
                <a:effectLst/>
                <a:latin typeface="+mn-lt"/>
                <a:ea typeface="+mn-ea"/>
                <a:cs typeface="+mn-cs"/>
              </a:rPr>
              <a:t>, </a:t>
            </a:r>
            <a:r>
              <a:rPr lang="es-MX" sz="1200" i="1" kern="1200" dirty="0" err="1" smtClean="0">
                <a:solidFill>
                  <a:schemeClr val="tx1"/>
                </a:solidFill>
                <a:effectLst/>
                <a:latin typeface="+mn-lt"/>
                <a:ea typeface="+mn-ea"/>
                <a:cs typeface="+mn-cs"/>
              </a:rPr>
              <a:t>Castanea</a:t>
            </a:r>
            <a:r>
              <a:rPr lang="es-MX" sz="1200" i="1" kern="1200" dirty="0" smtClean="0">
                <a:solidFill>
                  <a:schemeClr val="tx1"/>
                </a:solidFill>
                <a:effectLst/>
                <a:latin typeface="+mn-lt"/>
                <a:ea typeface="+mn-ea"/>
                <a:cs typeface="+mn-cs"/>
              </a:rPr>
              <a:t>, </a:t>
            </a:r>
            <a:r>
              <a:rPr lang="es-MX" sz="1200" i="1" kern="1200" dirty="0" err="1" smtClean="0">
                <a:solidFill>
                  <a:schemeClr val="tx1"/>
                </a:solidFill>
                <a:effectLst/>
                <a:latin typeface="+mn-lt"/>
                <a:ea typeface="+mn-ea"/>
                <a:cs typeface="+mn-cs"/>
              </a:rPr>
              <a:t>Fagus</a:t>
            </a:r>
            <a:r>
              <a:rPr lang="es-MX" sz="1200" kern="1200" dirty="0" smtClean="0">
                <a:solidFill>
                  <a:schemeClr val="tx1"/>
                </a:solidFill>
                <a:effectLst/>
                <a:latin typeface="+mn-lt"/>
                <a:ea typeface="+mn-ea"/>
                <a:cs typeface="+mn-cs"/>
              </a:rPr>
              <a:t> y </a:t>
            </a:r>
            <a:r>
              <a:rPr lang="es-MX" sz="1200" i="1" kern="1200" dirty="0" err="1" smtClean="0">
                <a:solidFill>
                  <a:schemeClr val="tx1"/>
                </a:solidFill>
                <a:effectLst/>
                <a:latin typeface="+mn-lt"/>
                <a:ea typeface="+mn-ea"/>
                <a:cs typeface="+mn-cs"/>
              </a:rPr>
              <a:t>Ulmus</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Illana</a:t>
            </a:r>
            <a:r>
              <a:rPr lang="es-MX" sz="1200" kern="1200" dirty="0" smtClean="0">
                <a:solidFill>
                  <a:schemeClr val="tx1"/>
                </a:solidFill>
                <a:effectLst/>
                <a:latin typeface="+mn-lt"/>
                <a:ea typeface="+mn-ea"/>
                <a:cs typeface="+mn-cs"/>
              </a:rPr>
              <a:t>-Esteban, 2008).</a:t>
            </a:r>
          </a:p>
          <a:p>
            <a:endParaRPr lang="es-MX" dirty="0"/>
          </a:p>
        </p:txBody>
      </p:sp>
      <p:sp>
        <p:nvSpPr>
          <p:cNvPr id="4" name="3 Marcador de número de diapositiva"/>
          <p:cNvSpPr>
            <a:spLocks noGrp="1"/>
          </p:cNvSpPr>
          <p:nvPr>
            <p:ph type="sldNum" sz="quarter" idx="10"/>
          </p:nvPr>
        </p:nvSpPr>
        <p:spPr/>
        <p:txBody>
          <a:bodyPr/>
          <a:lstStyle/>
          <a:p>
            <a:fld id="{DA3BF454-9C7E-47D2-ACD4-1E7B88CA0181}" type="slidenum">
              <a:rPr lang="es-MX" smtClean="0"/>
              <a:pPr/>
              <a:t>9</a:t>
            </a:fld>
            <a:endParaRPr lang="es-MX"/>
          </a:p>
        </p:txBody>
      </p:sp>
    </p:spTree>
    <p:extLst>
      <p:ext uri="{BB962C8B-B14F-4D97-AF65-F5344CB8AC3E}">
        <p14:creationId xmlns:p14="http://schemas.microsoft.com/office/powerpoint/2010/main" val="3986384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D00C99FC-08BB-43A2-8F57-780710541038}" type="datetime1">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7991475" y="6429375"/>
            <a:ext cx="876300" cy="292100"/>
          </a:xfrm>
        </p:spPr>
        <p:txBody>
          <a:bodyPr/>
          <a:lstStyle/>
          <a:p>
            <a:fld id="{BAF951CD-4022-4C77-904A-1B041FEA7432}" type="slidenum">
              <a:rPr lang="es-MX" smtClean="0"/>
              <a:pPr/>
              <a:t>‹Nº›</a:t>
            </a:fld>
            <a:endParaRPr lang="es-MX"/>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s-ES_tradnl" smtClean="0"/>
              <a:t>Clic para editar título</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8F88A3D1-FFC6-40C1-93F1-5EE29AFB9715}" type="datetime1">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AF951CD-4022-4C77-904A-1B041FEA7432}"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 para editar título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F646F42B-2E96-4D3B-B58A-085D07451BFF}" type="datetime1">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AF951CD-4022-4C77-904A-1B041FEA7432}"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85692C55-B317-4E10-84A7-BA230F25E9BF}" type="datetime1">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AF951CD-4022-4C77-904A-1B041FEA7432}" type="slidenum">
              <a:rPr lang="es-MX" smtClean="0"/>
              <a:pPr/>
              <a:t>‹Nº›</a:t>
            </a:fld>
            <a:endParaRPr lang="es-MX"/>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F54E9625-729D-4BB8-835A-DCD5FE37DAC0}" type="datetime1">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AF951CD-4022-4C77-904A-1B041FEA7432}" type="slidenum">
              <a:rPr lang="es-MX" smtClean="0"/>
              <a:pPr/>
              <a:t>‹Nº›</a:t>
            </a:fld>
            <a:endParaRPr lang="es-MX"/>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s-ES_tradnl" smtClean="0"/>
              <a:t>Clic para editar título</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1DE95A6-E5C0-4645-B006-F81816195310}" type="datetime1">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AF951CD-4022-4C77-904A-1B041FEA7432}" type="slidenum">
              <a:rPr lang="es-MX" smtClean="0"/>
              <a:pPr/>
              <a:t>‹Nº›</a:t>
            </a:fld>
            <a:endParaRPr lang="es-MX"/>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360D1961-B347-45C5-8B39-02DAAB4772FC}" type="datetime1">
              <a:rPr lang="es-MX" smtClean="0"/>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AF951CD-4022-4C77-904A-1B041FEA7432}" type="slidenum">
              <a:rPr lang="es-MX" smtClean="0"/>
              <a:pPr/>
              <a:t>‹Nº›</a:t>
            </a:fld>
            <a:endParaRPr lang="es-MX"/>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55C4C256-F4F3-4F16-BC56-68DB19CF72E6}" type="datetime1">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AF951CD-4022-4C77-904A-1B041FEA7432}" type="slidenum">
              <a:rPr lang="es-MX" smtClean="0"/>
              <a:pPr/>
              <a:t>‹Nº›</a:t>
            </a:fld>
            <a:endParaRPr lang="es-MX"/>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5779E8-E13D-43B1-B1CF-E2FFC6EF83C2}" type="datetime1">
              <a:rPr lang="es-MX" smtClean="0"/>
              <a:t>01/10/2015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AF951CD-4022-4C77-904A-1B041FEA7432}"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E032DA9B-08EE-483E-BB11-21938217A212}" type="datetime1">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AF951CD-4022-4C77-904A-1B041FEA7432}" type="slidenum">
              <a:rPr lang="es-MX" smtClean="0"/>
              <a:pPr/>
              <a:t>‹Nº›</a:t>
            </a:fld>
            <a:endParaRPr lang="es-MX"/>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smtClean="0"/>
              <a:t>Clic para editar título</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s-ES_tradnl"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2D28E17E-F807-4F8D-B3EF-A2C46937C976}" type="datetime1">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AF951CD-4022-4C77-904A-1B041FEA7432}" type="slidenum">
              <a:rPr lang="es-MX" smtClean="0"/>
              <a:pPr/>
              <a:t>‹Nº›</a:t>
            </a:fld>
            <a:endParaRPr lang="es-MX"/>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smtClean="0"/>
              <a:t>Clic para editar título</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_tradnl"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alpha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6DE2BC54-A615-472A-8E71-1519AD97EBC5}" type="datetime1">
              <a:rPr lang="es-MX" smtClean="0"/>
              <a:t>01/10/2015</a:t>
            </a:fld>
            <a:endParaRPr lang="es-MX"/>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s-MX"/>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BAF951CD-4022-4C77-904A-1B041FEA7432}"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dirty="0"/>
          </a:p>
        </p:txBody>
      </p:sp>
      <p:sp>
        <p:nvSpPr>
          <p:cNvPr id="24" name="Rectángulo 23"/>
          <p:cNvSpPr/>
          <p:nvPr/>
        </p:nvSpPr>
        <p:spPr>
          <a:xfrm>
            <a:off x="1416050" y="2780928"/>
            <a:ext cx="6307138" cy="2008560"/>
          </a:xfrm>
          <a:prstGeom prst="rect">
            <a:avLst/>
          </a:prstGeom>
          <a:solidFill>
            <a:srgbClr val="5F6A33">
              <a:alpha val="41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1026" name="Agrupar 18"/>
          <p:cNvGrpSpPr>
            <a:grpSpLocks/>
          </p:cNvGrpSpPr>
          <p:nvPr/>
        </p:nvGrpSpPr>
        <p:grpSpPr bwMode="auto">
          <a:xfrm>
            <a:off x="0" y="90488"/>
            <a:ext cx="9144000" cy="2052637"/>
            <a:chOff x="0" y="1048100"/>
            <a:chExt cx="9144001" cy="2052376"/>
          </a:xfrm>
        </p:grpSpPr>
        <p:sp>
          <p:nvSpPr>
            <p:cNvPr id="6" name="Arco de bloque 5"/>
            <p:cNvSpPr/>
            <p:nvPr/>
          </p:nvSpPr>
          <p:spPr>
            <a:xfrm rot="10800000">
              <a:off x="0" y="1048100"/>
              <a:ext cx="9144001" cy="1406346"/>
            </a:xfrm>
            <a:prstGeom prst="blockArc">
              <a:avLst/>
            </a:prstGeom>
            <a:solidFill>
              <a:srgbClr val="555E2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7" name="Rectángulo 6"/>
            <p:cNvSpPr/>
            <p:nvPr/>
          </p:nvSpPr>
          <p:spPr>
            <a:xfrm>
              <a:off x="0" y="2116351"/>
              <a:ext cx="9144001" cy="317460"/>
            </a:xfrm>
            <a:prstGeom prst="rect">
              <a:avLst/>
            </a:prstGeom>
            <a:solidFill>
              <a:srgbClr val="555E2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ln>
                  <a:solidFill>
                    <a:srgbClr val="FFFFFF"/>
                  </a:solidFill>
                </a:ln>
                <a:solidFill>
                  <a:srgbClr val="008000"/>
                </a:solidFill>
              </a:endParaRPr>
            </a:p>
          </p:txBody>
        </p:sp>
        <p:sp>
          <p:nvSpPr>
            <p:cNvPr id="11" name="Triángulo rectángulo 10"/>
            <p:cNvSpPr/>
            <p:nvPr/>
          </p:nvSpPr>
          <p:spPr>
            <a:xfrm>
              <a:off x="0" y="1773495"/>
              <a:ext cx="785813" cy="363492"/>
            </a:xfrm>
            <a:prstGeom prst="rtTriangle">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4" name="Triángulo isósceles 13"/>
            <p:cNvSpPr/>
            <p:nvPr/>
          </p:nvSpPr>
          <p:spPr>
            <a:xfrm rot="16200000" flipH="1">
              <a:off x="8384421" y="1632962"/>
              <a:ext cx="619046" cy="900112"/>
            </a:xfrm>
            <a:prstGeom prst="triangle">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8" name="Imagen 17"/>
            <p:cNvPicPr>
              <a:picLocks noChangeAspect="1"/>
            </p:cNvPicPr>
            <p:nvPr/>
          </p:nvPicPr>
          <p:blipFill>
            <a:blip r:embed="rId3"/>
            <a:srcRect/>
            <a:stretch>
              <a:fillRect/>
            </a:stretch>
          </p:blipFill>
          <p:spPr bwMode="auto">
            <a:xfrm>
              <a:off x="3767427" y="1684426"/>
              <a:ext cx="1608138" cy="1416050"/>
            </a:xfrm>
            <a:prstGeom prst="rect">
              <a:avLst/>
            </a:prstGeom>
            <a:ln>
              <a:noFill/>
            </a:ln>
            <a:effectLst>
              <a:softEdge rad="112500"/>
            </a:effectLst>
          </p:spPr>
        </p:pic>
      </p:grpSp>
      <p:sp>
        <p:nvSpPr>
          <p:cNvPr id="1028" name="CuadroTexto 20"/>
          <p:cNvSpPr txBox="1">
            <a:spLocks noChangeArrowheads="1"/>
          </p:cNvSpPr>
          <p:nvPr/>
        </p:nvSpPr>
        <p:spPr bwMode="auto">
          <a:xfrm>
            <a:off x="0" y="173038"/>
            <a:ext cx="914400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s-ES" sz="2800" b="1">
                <a:solidFill>
                  <a:srgbClr val="555E2D"/>
                </a:solidFill>
                <a:cs typeface="Calibri" charset="0"/>
              </a:rPr>
              <a:t>Universidad Autónoma del Estado de México</a:t>
            </a:r>
          </a:p>
        </p:txBody>
      </p:sp>
      <p:sp>
        <p:nvSpPr>
          <p:cNvPr id="1029" name="Rectángulo 21"/>
          <p:cNvSpPr>
            <a:spLocks noChangeArrowheads="1"/>
          </p:cNvSpPr>
          <p:nvPr/>
        </p:nvSpPr>
        <p:spPr bwMode="auto">
          <a:xfrm>
            <a:off x="0" y="1722438"/>
            <a:ext cx="9144000" cy="4744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endParaRPr lang="es-ES" sz="2200" b="1" dirty="0" smtClean="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r>
              <a:rPr lang="es-ES" sz="2200" b="1" dirty="0" smtClean="0">
                <a:solidFill>
                  <a:srgbClr val="555E2D"/>
                </a:solidFill>
                <a:cs typeface="Calibri" charset="0"/>
              </a:rPr>
              <a:t>Responsable </a:t>
            </a:r>
            <a:r>
              <a:rPr lang="es-ES" sz="2200" b="1" dirty="0">
                <a:solidFill>
                  <a:srgbClr val="555E2D"/>
                </a:solidFill>
                <a:cs typeface="Calibri" charset="0"/>
              </a:rPr>
              <a:t>de la elaboración:</a:t>
            </a:r>
            <a:br>
              <a:rPr lang="es-ES" sz="2200" b="1" dirty="0">
                <a:solidFill>
                  <a:srgbClr val="555E2D"/>
                </a:solidFill>
                <a:cs typeface="Calibri" charset="0"/>
              </a:rPr>
            </a:br>
            <a:r>
              <a:rPr lang="es-ES" sz="2200" b="1" dirty="0">
                <a:solidFill>
                  <a:srgbClr val="555E2D"/>
                </a:solidFill>
                <a:cs typeface="Calibri" charset="0"/>
              </a:rPr>
              <a:t>Dra. Cristina </a:t>
            </a:r>
            <a:r>
              <a:rPr lang="es-ES" sz="2200" b="1" dirty="0" err="1">
                <a:solidFill>
                  <a:srgbClr val="555E2D"/>
                </a:solidFill>
                <a:cs typeface="Calibri" charset="0"/>
              </a:rPr>
              <a:t>Burrola</a:t>
            </a:r>
            <a:r>
              <a:rPr lang="es-ES" sz="2200" b="1" dirty="0">
                <a:solidFill>
                  <a:srgbClr val="555E2D"/>
                </a:solidFill>
                <a:cs typeface="Calibri" charset="0"/>
              </a:rPr>
              <a:t> Aguilar </a:t>
            </a:r>
          </a:p>
          <a:p>
            <a:pPr algn="ctr">
              <a:lnSpc>
                <a:spcPct val="80000"/>
              </a:lnSpc>
            </a:pPr>
            <a:endParaRPr lang="es-ES" sz="2200" b="1" dirty="0">
              <a:solidFill>
                <a:srgbClr val="555E2D"/>
              </a:solidFill>
              <a:cs typeface="Calibri" charset="0"/>
            </a:endParaRPr>
          </a:p>
          <a:p>
            <a:pPr algn="ctr">
              <a:lnSpc>
                <a:spcPct val="80000"/>
              </a:lnSpc>
            </a:pPr>
            <a:r>
              <a:rPr lang="es-ES" sz="2200" b="1" dirty="0" smtClean="0">
                <a:solidFill>
                  <a:srgbClr val="555E2D"/>
                </a:solidFill>
                <a:cs typeface="Calibri" charset="0"/>
              </a:rPr>
              <a:t>Mayo 2015</a:t>
            </a:r>
            <a:endParaRPr lang="es-ES" sz="2200" dirty="0"/>
          </a:p>
        </p:txBody>
      </p:sp>
      <p:sp>
        <p:nvSpPr>
          <p:cNvPr id="15" name="Rectángulo 21"/>
          <p:cNvSpPr>
            <a:spLocks noChangeArrowheads="1"/>
          </p:cNvSpPr>
          <p:nvPr/>
        </p:nvSpPr>
        <p:spPr bwMode="auto">
          <a:xfrm>
            <a:off x="0" y="1767120"/>
            <a:ext cx="9144000" cy="2578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Facultad de </a:t>
            </a:r>
            <a:r>
              <a:rPr lang="es-ES" sz="2200" b="1" dirty="0" smtClean="0">
                <a:solidFill>
                  <a:srgbClr val="555E2D"/>
                </a:solidFill>
                <a:cs typeface="Calibri" charset="0"/>
              </a:rPr>
              <a:t>Ciencias</a:t>
            </a: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Licenciatura en Biología</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Unidad de Aprendizaje: </a:t>
            </a:r>
            <a:br>
              <a:rPr lang="es-ES" sz="2200" b="1" dirty="0">
                <a:solidFill>
                  <a:srgbClr val="555E2D"/>
                </a:solidFill>
                <a:cs typeface="Calibri" charset="0"/>
              </a:rPr>
            </a:br>
            <a:r>
              <a:rPr lang="es-ES" sz="2200" b="1" dirty="0">
                <a:solidFill>
                  <a:srgbClr val="555E2D"/>
                </a:solidFill>
                <a:cs typeface="Calibri" charset="0"/>
              </a:rPr>
              <a:t>Cultivo de Hongos Comestibles</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Unidad de Competencia </a:t>
            </a:r>
            <a:r>
              <a:rPr lang="es-ES" sz="2200" b="1" dirty="0" smtClean="0">
                <a:solidFill>
                  <a:srgbClr val="555E2D"/>
                </a:solidFill>
                <a:cs typeface="Calibri" charset="0"/>
              </a:rPr>
              <a:t>XII: </a:t>
            </a:r>
            <a:endParaRPr lang="es-ES" sz="2200" b="1" dirty="0">
              <a:solidFill>
                <a:srgbClr val="555E2D"/>
              </a:solidFill>
              <a:cs typeface="Calibri" charset="0"/>
            </a:endParaRPr>
          </a:p>
          <a:p>
            <a:pPr algn="ctr">
              <a:lnSpc>
                <a:spcPct val="80000"/>
              </a:lnSpc>
            </a:pPr>
            <a:r>
              <a:rPr lang="es-ES_tradnl" sz="2200" b="1" dirty="0" smtClean="0">
                <a:solidFill>
                  <a:srgbClr val="555E2D"/>
                </a:solidFill>
                <a:cs typeface="Calibri" charset="0"/>
              </a:rPr>
              <a:t>Cultivo de </a:t>
            </a:r>
            <a:r>
              <a:rPr lang="es-ES_tradnl" sz="2200" b="1" i="1" dirty="0" err="1" smtClean="0">
                <a:solidFill>
                  <a:srgbClr val="555E2D"/>
                </a:solidFill>
                <a:cs typeface="Calibri" charset="0"/>
              </a:rPr>
              <a:t>Grifola</a:t>
            </a:r>
            <a:r>
              <a:rPr lang="es-ES_tradnl" sz="2200" b="1" i="1" dirty="0" smtClean="0">
                <a:solidFill>
                  <a:srgbClr val="555E2D"/>
                </a:solidFill>
                <a:cs typeface="Calibri" charset="0"/>
              </a:rPr>
              <a:t> frondosa</a:t>
            </a:r>
            <a:endParaRPr lang="pt-BR" sz="2200" b="1" i="1" dirty="0">
              <a:solidFill>
                <a:srgbClr val="555E2D"/>
              </a:solidFill>
              <a:cs typeface="Calibri" charset="0"/>
            </a:endParaRPr>
          </a:p>
        </p:txBody>
      </p:sp>
      <p:sp>
        <p:nvSpPr>
          <p:cNvPr id="4" name="Marcador de número de diapositiva 3"/>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a:t>
            </a:fld>
            <a:endParaRPr lang="en-US"/>
          </a:p>
        </p:txBody>
      </p:sp>
    </p:spTree>
    <p:extLst>
      <p:ext uri="{BB962C8B-B14F-4D97-AF65-F5344CB8AC3E}">
        <p14:creationId xmlns:p14="http://schemas.microsoft.com/office/powerpoint/2010/main" val="31542058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4067944" y="2060848"/>
            <a:ext cx="4608512" cy="1539551"/>
          </a:xfrm>
        </p:spPr>
        <p:txBody>
          <a:bodyPr/>
          <a:lstStyle/>
          <a:p>
            <a:pPr algn="just"/>
            <a:r>
              <a:rPr lang="es-MX" dirty="0"/>
              <a:t>A</a:t>
            </a:r>
            <a:r>
              <a:rPr lang="es-MX" dirty="0" smtClean="0"/>
              <a:t>lto </a:t>
            </a:r>
            <a:r>
              <a:rPr lang="es-MX" dirty="0"/>
              <a:t>contenido de proteína (</a:t>
            </a:r>
            <a:r>
              <a:rPr lang="es-MX" dirty="0" smtClean="0"/>
              <a:t>25 </a:t>
            </a:r>
            <a:r>
              <a:rPr lang="es-MX" dirty="0"/>
              <a:t>al 40</a:t>
            </a:r>
            <a:r>
              <a:rPr lang="es-MX" dirty="0" smtClean="0"/>
              <a:t>%), vitaminas</a:t>
            </a:r>
            <a:r>
              <a:rPr lang="es-MX" dirty="0"/>
              <a:t>,  minerales y </a:t>
            </a:r>
            <a:r>
              <a:rPr lang="es-MX" dirty="0" smtClean="0"/>
              <a:t>aminoácidos. </a:t>
            </a:r>
            <a:endParaRPr lang="es-MX" dirty="0"/>
          </a:p>
        </p:txBody>
      </p:sp>
      <p:sp>
        <p:nvSpPr>
          <p:cNvPr id="5" name="4 CuadroTexto"/>
          <p:cNvSpPr txBox="1"/>
          <p:nvPr/>
        </p:nvSpPr>
        <p:spPr>
          <a:xfrm>
            <a:off x="611560" y="6340678"/>
            <a:ext cx="1798441" cy="369332"/>
          </a:xfrm>
          <a:prstGeom prst="rect">
            <a:avLst/>
          </a:prstGeom>
          <a:noFill/>
        </p:spPr>
        <p:txBody>
          <a:bodyPr wrap="none" rtlCol="0">
            <a:spAutoFit/>
          </a:bodyPr>
          <a:lstStyle/>
          <a:p>
            <a:r>
              <a:rPr lang="es-MX" dirty="0"/>
              <a:t>(</a:t>
            </a:r>
            <a:r>
              <a:rPr lang="es-MX" dirty="0" err="1"/>
              <a:t>Curvetto</a:t>
            </a:r>
            <a:r>
              <a:rPr lang="es-MX" dirty="0"/>
              <a:t>, 2009</a:t>
            </a:r>
            <a:r>
              <a:rPr lang="es-MX" dirty="0" smtClean="0"/>
              <a:t>)</a:t>
            </a:r>
            <a:endParaRPr lang="es-MX" dirty="0"/>
          </a:p>
        </p:txBody>
      </p:sp>
      <p:sp>
        <p:nvSpPr>
          <p:cNvPr id="6" name="5 Flecha derecha"/>
          <p:cNvSpPr/>
          <p:nvPr/>
        </p:nvSpPr>
        <p:spPr>
          <a:xfrm>
            <a:off x="2627784" y="2348880"/>
            <a:ext cx="1297903" cy="6652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CuadroTexto"/>
          <p:cNvSpPr txBox="1"/>
          <p:nvPr/>
        </p:nvSpPr>
        <p:spPr>
          <a:xfrm>
            <a:off x="5292079" y="4365105"/>
            <a:ext cx="3240361" cy="1200329"/>
          </a:xfrm>
          <a:prstGeom prst="rect">
            <a:avLst/>
          </a:prstGeom>
          <a:noFill/>
        </p:spPr>
        <p:txBody>
          <a:bodyPr wrap="square" rtlCol="0">
            <a:spAutoFit/>
          </a:bodyPr>
          <a:lstStyle/>
          <a:p>
            <a:pPr algn="just"/>
            <a:r>
              <a:rPr lang="es-MX" sz="2400" i="1" dirty="0" err="1" smtClean="0"/>
              <a:t>Grifola</a:t>
            </a:r>
            <a:r>
              <a:rPr lang="es-MX" sz="2400" i="1" dirty="0" smtClean="0"/>
              <a:t> </a:t>
            </a:r>
            <a:r>
              <a:rPr lang="es-MX" sz="2400" i="1" dirty="0"/>
              <a:t>frondosa </a:t>
            </a:r>
            <a:r>
              <a:rPr lang="es-MX" sz="2400" dirty="0" smtClean="0">
                <a:sym typeface="Wingdings" pitchFamily="2" charset="2"/>
              </a:rPr>
              <a:t> </a:t>
            </a:r>
            <a:r>
              <a:rPr lang="es-MX" sz="2400" dirty="0" smtClean="0"/>
              <a:t>posee </a:t>
            </a:r>
            <a:r>
              <a:rPr lang="es-MX" sz="2400" dirty="0"/>
              <a:t>un </a:t>
            </a:r>
            <a:r>
              <a:rPr lang="es-MX" sz="2400" dirty="0" smtClean="0"/>
              <a:t>ALTO valor </a:t>
            </a:r>
            <a:r>
              <a:rPr lang="es-MX" sz="2400" dirty="0"/>
              <a:t>nutricional y medicinal. </a:t>
            </a:r>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8245" y="4365104"/>
            <a:ext cx="2369840" cy="1777380"/>
          </a:xfrm>
          <a:prstGeom prst="rect">
            <a:avLst/>
          </a:prstGeom>
          <a:noFill/>
          <a:ln>
            <a:noFill/>
          </a:ln>
          <a:effectLst>
            <a:glow rad="228600">
              <a:schemeClr val="accent5">
                <a:satMod val="175000"/>
                <a:alpha val="40000"/>
              </a:schemeClr>
            </a:glo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Título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VALOR NUTRICIONAL Y MEDICINAL </a:t>
            </a:r>
            <a:endParaRPr lang="es-ES" sz="4800" b="1" dirty="0">
              <a:ea typeface="+mj-ea"/>
              <a:cs typeface="Calibri" charset="0"/>
            </a:endParaRPr>
          </a:p>
        </p:txBody>
      </p:sp>
      <p:cxnSp>
        <p:nvCxnSpPr>
          <p:cNvPr id="11" name="Conector recto 10"/>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pic>
        <p:nvPicPr>
          <p:cNvPr id="2" name="Imagen 1"/>
          <p:cNvPicPr>
            <a:picLocks noChangeAspect="1"/>
          </p:cNvPicPr>
          <p:nvPr/>
        </p:nvPicPr>
        <p:blipFill rotWithShape="1">
          <a:blip r:embed="rId4"/>
          <a:srcRect l="8507" r="5719"/>
          <a:stretch/>
        </p:blipFill>
        <p:spPr>
          <a:xfrm>
            <a:off x="323528" y="1665684"/>
            <a:ext cx="2160240" cy="2518521"/>
          </a:xfrm>
          <a:prstGeom prst="rect">
            <a:avLst/>
          </a:prstGeom>
          <a:effectLst>
            <a:glow rad="63500">
              <a:schemeClr val="accent5">
                <a:satMod val="175000"/>
                <a:alpha val="40000"/>
              </a:schemeClr>
            </a:glow>
            <a:softEdge rad="127000"/>
          </a:effectLst>
        </p:spPr>
      </p:pic>
      <p:sp>
        <p:nvSpPr>
          <p:cNvPr id="4" name="Marcador de número de diapositiva 3"/>
          <p:cNvSpPr>
            <a:spLocks noGrp="1"/>
          </p:cNvSpPr>
          <p:nvPr>
            <p:ph type="sldNum" sz="quarter" idx="12"/>
          </p:nvPr>
        </p:nvSpPr>
        <p:spPr/>
        <p:txBody>
          <a:bodyPr>
            <a:normAutofit fontScale="92500" lnSpcReduction="20000"/>
          </a:bodyPr>
          <a:lstStyle/>
          <a:p>
            <a:fld id="{BAF951CD-4022-4C77-904A-1B041FEA7432}" type="slidenum">
              <a:rPr lang="es-MX" smtClean="0"/>
              <a:pPr/>
              <a:t>10</a:t>
            </a:fld>
            <a:endParaRPr lang="es-MX"/>
          </a:p>
        </p:txBody>
      </p:sp>
    </p:spTree>
    <p:extLst>
      <p:ext uri="{BB962C8B-B14F-4D97-AF65-F5344CB8AC3E}">
        <p14:creationId xmlns:p14="http://schemas.microsoft.com/office/powerpoint/2010/main" val="40519225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3"/>
            <p:extLst>
              <p:ext uri="{D42A27DB-BD31-4B8C-83A1-F6EECF244321}">
                <p14:modId xmlns:p14="http://schemas.microsoft.com/office/powerpoint/2010/main" val="2525707533"/>
              </p:ext>
            </p:extLst>
          </p:nvPr>
        </p:nvGraphicFramePr>
        <p:xfrm>
          <a:off x="179512" y="1628806"/>
          <a:ext cx="2592288" cy="4752522"/>
        </p:xfrm>
        <a:graphic>
          <a:graphicData uri="http://schemas.openxmlformats.org/drawingml/2006/table">
            <a:tbl>
              <a:tblPr firstRow="1" firstCol="1" bandRow="1">
                <a:tableStyleId>{5A111915-BE36-4E01-A7E5-04B1672EAD32}</a:tableStyleId>
              </a:tblPr>
              <a:tblGrid>
                <a:gridCol w="1421579"/>
                <a:gridCol w="1170709"/>
              </a:tblGrid>
              <a:tr h="264029">
                <a:tc>
                  <a:txBody>
                    <a:bodyPr/>
                    <a:lstStyle/>
                    <a:p>
                      <a:pPr algn="just">
                        <a:lnSpc>
                          <a:spcPct val="115000"/>
                        </a:lnSpc>
                        <a:spcAft>
                          <a:spcPts val="0"/>
                        </a:spcAft>
                      </a:pPr>
                      <a:r>
                        <a:rPr lang="es-MX" sz="1000" dirty="0">
                          <a:effectLst/>
                        </a:rPr>
                        <a:t>Componentes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just">
                        <a:lnSpc>
                          <a:spcPct val="115000"/>
                        </a:lnSpc>
                        <a:spcAft>
                          <a:spcPts val="0"/>
                        </a:spcAft>
                      </a:pPr>
                      <a:r>
                        <a:rPr lang="es-MX" sz="1000" dirty="0">
                          <a:effectLst/>
                        </a:rPr>
                        <a:t>Cantidad </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Manganeso (Mn):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0.059 mg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Cenizas: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0.53 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Niacina: </a:t>
                      </a:r>
                      <a:endParaRPr lang="es-MX" sz="1000" b="1" dirty="0">
                        <a:solidFill>
                          <a:schemeClr val="accent6">
                            <a:lumMod val="50000"/>
                          </a:schemeClr>
                        </a:solidFill>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6.585 mg</a:t>
                      </a:r>
                      <a:endParaRPr lang="es-MX" sz="1000" b="1" dirty="0">
                        <a:solidFill>
                          <a:schemeClr val="accent6">
                            <a:lumMod val="50000"/>
                          </a:schemeClr>
                        </a:solidFill>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Calcio (Ca):</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1mg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 Ácido </a:t>
                      </a:r>
                      <a:r>
                        <a:rPr lang="es-MX" sz="1000" dirty="0" err="1">
                          <a:effectLst/>
                        </a:rPr>
                        <a:t>Pantoténico</a:t>
                      </a:r>
                      <a:r>
                        <a:rPr lang="es-MX" sz="1000" dirty="0">
                          <a:effectLst/>
                        </a:rPr>
                        <a:t> :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0.270 mg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Carbohidrato: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6.81 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Fósforo (P):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74 mg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Potasio(K): </a:t>
                      </a:r>
                      <a:endParaRPr lang="es-MX" sz="1000" dirty="0">
                        <a:solidFill>
                          <a:schemeClr val="accent6">
                            <a:lumMod val="50000"/>
                          </a:schemeClr>
                        </a:solidFill>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204 mg</a:t>
                      </a:r>
                      <a:endParaRPr lang="es-MX" sz="1000" dirty="0">
                        <a:solidFill>
                          <a:schemeClr val="accent6">
                            <a:lumMod val="50000"/>
                          </a:schemeClr>
                        </a:solidFill>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Proteína: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1.94 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 Colesterol: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 mg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err="1">
                          <a:effectLst/>
                        </a:rPr>
                        <a:t>Piridoxina</a:t>
                      </a:r>
                      <a:r>
                        <a:rPr lang="es-MX" sz="1000" dirty="0">
                          <a:effectLst/>
                        </a:rPr>
                        <a:t> (vitamina B6):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0.1 mg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Cobre (Cu):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0.252 mg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err="1">
                          <a:effectLst/>
                        </a:rPr>
                        <a:t>Retinol</a:t>
                      </a:r>
                      <a:r>
                        <a:rPr lang="es-MX" sz="1000" dirty="0">
                          <a:effectLst/>
                        </a:rPr>
                        <a:t>, </a:t>
                      </a:r>
                      <a:r>
                        <a:rPr lang="es-MX" sz="1000" dirty="0" err="1">
                          <a:effectLst/>
                        </a:rPr>
                        <a:t>Tg</a:t>
                      </a:r>
                      <a:r>
                        <a:rPr lang="es-MX" sz="1000" dirty="0">
                          <a:effectLst/>
                        </a:rPr>
                        <a:t> (vitamina A):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0Tg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Selenio (Se):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2.2 </a:t>
                      </a:r>
                      <a:r>
                        <a:rPr lang="es-MX" sz="1000" dirty="0" err="1">
                          <a:effectLst/>
                        </a:rPr>
                        <a:t>Tg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Energía, alimento (kcal):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37 kcal</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Sodio (</a:t>
                      </a:r>
                      <a:r>
                        <a:rPr lang="es-MX" sz="1000" dirty="0" err="1">
                          <a:effectLst/>
                        </a:rPr>
                        <a:t>Na</a:t>
                      </a:r>
                      <a:r>
                        <a:rPr lang="es-MX" sz="1000" dirty="0">
                          <a:effectLst/>
                        </a:rPr>
                        <a:t>):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1mg</a:t>
                      </a:r>
                      <a:endParaRPr lang="es-MX" sz="1000" dirty="0">
                        <a:effectLst/>
                        <a:latin typeface="Calibri" panose="020F0502020204030204" pitchFamily="34" charset="0"/>
                        <a:ea typeface="Calibri"/>
                        <a:cs typeface="Times New Roman"/>
                      </a:endParaRPr>
                    </a:p>
                  </a:txBody>
                  <a:tcPr marL="32856" marR="32856" marT="0" marB="0"/>
                </a:tc>
              </a:tr>
              <a:tr h="264029">
                <a:tc>
                  <a:txBody>
                    <a:bodyPr/>
                    <a:lstStyle/>
                    <a:p>
                      <a:pPr algn="l">
                        <a:lnSpc>
                          <a:spcPct val="115000"/>
                        </a:lnSpc>
                        <a:spcAft>
                          <a:spcPts val="0"/>
                        </a:spcAft>
                      </a:pPr>
                      <a:r>
                        <a:rPr lang="es-MX" sz="1000" dirty="0">
                          <a:effectLst/>
                        </a:rPr>
                        <a:t> Azucares, total: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2.07 g</a:t>
                      </a:r>
                      <a:endParaRPr lang="es-MX" sz="1000" dirty="0">
                        <a:effectLst/>
                        <a:latin typeface="Calibri" panose="020F0502020204030204" pitchFamily="34" charset="0"/>
                        <a:ea typeface="Calibri"/>
                        <a:cs typeface="Times New Roman"/>
                      </a:endParaRPr>
                    </a:p>
                  </a:txBody>
                  <a:tcPr marL="32856" marR="32856" marT="0" marB="0"/>
                </a:tc>
              </a:tr>
            </a:tbl>
          </a:graphicData>
        </a:graphic>
      </p:graphicFrame>
      <p:graphicFrame>
        <p:nvGraphicFramePr>
          <p:cNvPr id="2" name="1 Tabla"/>
          <p:cNvGraphicFramePr>
            <a:graphicFrameLocks noGrp="1"/>
          </p:cNvGraphicFramePr>
          <p:nvPr>
            <p:extLst>
              <p:ext uri="{D42A27DB-BD31-4B8C-83A1-F6EECF244321}">
                <p14:modId xmlns:p14="http://schemas.microsoft.com/office/powerpoint/2010/main" val="3542040916"/>
              </p:ext>
            </p:extLst>
          </p:nvPr>
        </p:nvGraphicFramePr>
        <p:xfrm>
          <a:off x="2843808" y="1628806"/>
          <a:ext cx="2808312" cy="4973791"/>
        </p:xfrm>
        <a:graphic>
          <a:graphicData uri="http://schemas.openxmlformats.org/drawingml/2006/table">
            <a:tbl>
              <a:tblPr firstRow="1" firstCol="1" bandRow="1">
                <a:tableStyleId>{912C8C85-51F0-491E-9774-3900AFEF0FD7}</a:tableStyleId>
              </a:tblPr>
              <a:tblGrid>
                <a:gridCol w="1540041"/>
                <a:gridCol w="1268271"/>
              </a:tblGrid>
              <a:tr h="288026">
                <a:tc>
                  <a:txBody>
                    <a:bodyPr/>
                    <a:lstStyle/>
                    <a:p>
                      <a:pPr algn="just">
                        <a:lnSpc>
                          <a:spcPct val="115000"/>
                        </a:lnSpc>
                        <a:spcAft>
                          <a:spcPts val="0"/>
                        </a:spcAft>
                      </a:pPr>
                      <a:r>
                        <a:rPr lang="es-MX" sz="1000" dirty="0" smtClean="0">
                          <a:effectLst/>
                        </a:rPr>
                        <a:t>Componentes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just">
                        <a:lnSpc>
                          <a:spcPct val="115000"/>
                        </a:lnSpc>
                        <a:spcAft>
                          <a:spcPts val="0"/>
                        </a:spcAft>
                      </a:pPr>
                      <a:r>
                        <a:rPr lang="es-MX" sz="1000" dirty="0" smtClean="0">
                          <a:effectLst/>
                        </a:rPr>
                        <a:t>Cantidad </a:t>
                      </a:r>
                      <a:endParaRPr lang="es-MX" sz="1000" dirty="0">
                        <a:effectLst/>
                        <a:latin typeface="Calibri" panose="020F0502020204030204" pitchFamily="34" charset="0"/>
                        <a:ea typeface="Calibri"/>
                        <a:cs typeface="Times New Roman"/>
                      </a:endParaRPr>
                    </a:p>
                  </a:txBody>
                  <a:tcPr marL="32856" marR="32856" marT="0" marB="0"/>
                </a:tc>
              </a:tr>
              <a:tr h="309625">
                <a:tc>
                  <a:txBody>
                    <a:bodyPr/>
                    <a:lstStyle/>
                    <a:p>
                      <a:pPr algn="l">
                        <a:lnSpc>
                          <a:spcPct val="115000"/>
                        </a:lnSpc>
                        <a:spcAft>
                          <a:spcPts val="0"/>
                        </a:spcAft>
                      </a:pPr>
                      <a:r>
                        <a:rPr lang="es-MX" sz="1000" dirty="0">
                          <a:effectLst/>
                        </a:rPr>
                        <a:t>Energía, alimento (kJ):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155 kJ</a:t>
                      </a:r>
                      <a:endParaRPr lang="es-MX" sz="1000" dirty="0">
                        <a:effectLst/>
                        <a:latin typeface="Calibri" panose="020F0502020204030204" pitchFamily="34" charset="0"/>
                        <a:ea typeface="Calibri"/>
                        <a:cs typeface="Times New Roman"/>
                      </a:endParaRPr>
                    </a:p>
                  </a:txBody>
                  <a:tcPr marL="32856" marR="32856" marT="0" marB="0"/>
                </a:tc>
              </a:tr>
              <a:tr h="309625">
                <a:tc>
                  <a:txBody>
                    <a:bodyPr/>
                    <a:lstStyle/>
                    <a:p>
                      <a:pPr algn="l">
                        <a:lnSpc>
                          <a:spcPct val="115000"/>
                        </a:lnSpc>
                        <a:spcAft>
                          <a:spcPts val="0"/>
                        </a:spcAft>
                      </a:pPr>
                      <a:r>
                        <a:rPr lang="es-MX" sz="1000" dirty="0">
                          <a:effectLst/>
                        </a:rPr>
                        <a:t>Ácidos grasos, (AGMI):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0.030 g</a:t>
                      </a:r>
                      <a:endParaRPr lang="es-MX" sz="1000" dirty="0">
                        <a:effectLst/>
                        <a:latin typeface="Calibri" panose="020F0502020204030204" pitchFamily="34" charset="0"/>
                        <a:ea typeface="Calibri"/>
                        <a:cs typeface="Times New Roman"/>
                      </a:endParaRPr>
                    </a:p>
                  </a:txBody>
                  <a:tcPr marL="32856" marR="32856" marT="0" marB="0"/>
                </a:tc>
              </a:tr>
              <a:tr h="309625">
                <a:tc>
                  <a:txBody>
                    <a:bodyPr/>
                    <a:lstStyle/>
                    <a:p>
                      <a:pPr algn="l">
                        <a:lnSpc>
                          <a:spcPct val="115000"/>
                        </a:lnSpc>
                        <a:spcAft>
                          <a:spcPts val="0"/>
                        </a:spcAft>
                      </a:pPr>
                      <a:r>
                        <a:rPr lang="es-MX" sz="1000" dirty="0">
                          <a:effectLst/>
                        </a:rPr>
                        <a:t>Tiamina (vitamina B1):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0.146 mg</a:t>
                      </a:r>
                      <a:endParaRPr lang="es-MX" sz="1000" dirty="0">
                        <a:effectLst/>
                        <a:latin typeface="Calibri" panose="020F0502020204030204" pitchFamily="34" charset="0"/>
                        <a:ea typeface="Calibri"/>
                        <a:cs typeface="Times New Roman"/>
                      </a:endParaRPr>
                    </a:p>
                  </a:txBody>
                  <a:tcPr marL="32856" marR="32856" marT="0" marB="0"/>
                </a:tc>
              </a:tr>
              <a:tr h="309625">
                <a:tc>
                  <a:txBody>
                    <a:bodyPr/>
                    <a:lstStyle/>
                    <a:p>
                      <a:pPr algn="l">
                        <a:lnSpc>
                          <a:spcPct val="115000"/>
                        </a:lnSpc>
                        <a:spcAft>
                          <a:spcPts val="0"/>
                        </a:spcAft>
                      </a:pPr>
                      <a:r>
                        <a:rPr lang="es-MX" sz="1000" dirty="0">
                          <a:effectLst/>
                        </a:rPr>
                        <a:t>Ácidos grasos (AGPI):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0.090 g</a:t>
                      </a:r>
                      <a:endParaRPr lang="es-MX" sz="1000" dirty="0">
                        <a:effectLst/>
                        <a:latin typeface="Calibri" panose="020F0502020204030204" pitchFamily="34" charset="0"/>
                        <a:ea typeface="Calibri"/>
                        <a:cs typeface="Times New Roman"/>
                      </a:endParaRPr>
                    </a:p>
                  </a:txBody>
                  <a:tcPr marL="32856" marR="32856" marT="0" marB="0"/>
                </a:tc>
              </a:tr>
              <a:tr h="251839">
                <a:tc>
                  <a:txBody>
                    <a:bodyPr/>
                    <a:lstStyle/>
                    <a:p>
                      <a:pPr algn="l">
                        <a:lnSpc>
                          <a:spcPct val="115000"/>
                        </a:lnSpc>
                        <a:spcAft>
                          <a:spcPts val="0"/>
                        </a:spcAft>
                      </a:pPr>
                      <a:r>
                        <a:rPr lang="es-MX" sz="1000" dirty="0">
                          <a:effectLst/>
                        </a:rPr>
                        <a:t>Vitamina A, IU: 0IU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0.030 g</a:t>
                      </a:r>
                      <a:endParaRPr lang="es-MX" sz="1000" dirty="0">
                        <a:effectLst/>
                        <a:latin typeface="Calibri" panose="020F0502020204030204" pitchFamily="34" charset="0"/>
                        <a:ea typeface="Calibri"/>
                        <a:cs typeface="Times New Roman"/>
                      </a:endParaRPr>
                    </a:p>
                  </a:txBody>
                  <a:tcPr marL="32856" marR="32856" marT="0" marB="0"/>
                </a:tc>
              </a:tr>
              <a:tr h="251839">
                <a:tc>
                  <a:txBody>
                    <a:bodyPr/>
                    <a:lstStyle/>
                    <a:p>
                      <a:pPr algn="l">
                        <a:lnSpc>
                          <a:spcPct val="115000"/>
                        </a:lnSpc>
                        <a:spcAft>
                          <a:spcPts val="0"/>
                        </a:spcAft>
                      </a:pPr>
                      <a:r>
                        <a:rPr lang="es-MX" sz="1000" dirty="0">
                          <a:effectLst/>
                        </a:rPr>
                        <a:t>Fibra </a:t>
                      </a:r>
                      <a:r>
                        <a:rPr lang="es-MX" sz="1000" dirty="0" err="1">
                          <a:effectLst/>
                        </a:rPr>
                        <a:t>dietaria</a:t>
                      </a:r>
                      <a:r>
                        <a:rPr lang="es-MX" sz="1000" dirty="0">
                          <a:effectLst/>
                        </a:rPr>
                        <a:t>, total: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2.7 g</a:t>
                      </a:r>
                      <a:endParaRPr lang="es-MX" sz="1000" dirty="0">
                        <a:effectLst/>
                        <a:latin typeface="Calibri" panose="020F0502020204030204" pitchFamily="34" charset="0"/>
                        <a:ea typeface="Calibri"/>
                        <a:cs typeface="Times New Roman"/>
                      </a:endParaRPr>
                    </a:p>
                  </a:txBody>
                  <a:tcPr marL="32856" marR="32856" marT="0" marB="0"/>
                </a:tc>
              </a:tr>
              <a:tr h="251839">
                <a:tc>
                  <a:txBody>
                    <a:bodyPr/>
                    <a:lstStyle/>
                    <a:p>
                      <a:pPr algn="l">
                        <a:lnSpc>
                          <a:spcPct val="115000"/>
                        </a:lnSpc>
                        <a:spcAft>
                          <a:spcPts val="0"/>
                        </a:spcAft>
                      </a:pPr>
                      <a:r>
                        <a:rPr lang="es-MX" sz="1000" dirty="0">
                          <a:effectLst/>
                        </a:rPr>
                        <a:t>Folato: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29.00 </a:t>
                      </a:r>
                      <a:r>
                        <a:rPr lang="es-MX" sz="1000" dirty="0" err="1">
                          <a:effectLst/>
                        </a:rPr>
                        <a:t>Tg</a:t>
                      </a:r>
                      <a:endParaRPr lang="es-MX" sz="1000" dirty="0">
                        <a:effectLst/>
                        <a:latin typeface="Calibri" panose="020F0502020204030204" pitchFamily="34" charset="0"/>
                        <a:ea typeface="Calibri"/>
                        <a:cs typeface="Times New Roman"/>
                      </a:endParaRPr>
                    </a:p>
                  </a:txBody>
                  <a:tcPr marL="32856" marR="32856" marT="0" marB="0"/>
                </a:tc>
              </a:tr>
              <a:tr h="309625">
                <a:tc>
                  <a:txBody>
                    <a:bodyPr/>
                    <a:lstStyle/>
                    <a:p>
                      <a:pPr algn="l">
                        <a:lnSpc>
                          <a:spcPct val="115000"/>
                        </a:lnSpc>
                        <a:spcAft>
                          <a:spcPts val="0"/>
                        </a:spcAft>
                      </a:pPr>
                      <a:r>
                        <a:rPr lang="es-MX" sz="1000" dirty="0">
                          <a:effectLst/>
                        </a:rPr>
                        <a:t>Vitamina B1 (tiamina):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0.146 mg</a:t>
                      </a:r>
                      <a:endParaRPr lang="es-MX" sz="1000" dirty="0">
                        <a:effectLst/>
                        <a:latin typeface="Calibri" panose="020F0502020204030204" pitchFamily="34" charset="0"/>
                        <a:ea typeface="Calibri"/>
                        <a:cs typeface="Times New Roman"/>
                      </a:endParaRPr>
                    </a:p>
                  </a:txBody>
                  <a:tcPr marL="32856" marR="32856" marT="0" marB="0"/>
                </a:tc>
              </a:tr>
              <a:tr h="251839">
                <a:tc>
                  <a:txBody>
                    <a:bodyPr/>
                    <a:lstStyle/>
                    <a:p>
                      <a:pPr algn="l">
                        <a:lnSpc>
                          <a:spcPct val="115000"/>
                        </a:lnSpc>
                        <a:spcAft>
                          <a:spcPts val="0"/>
                        </a:spcAft>
                      </a:pPr>
                      <a:r>
                        <a:rPr lang="es-MX" sz="1000">
                          <a:effectLst/>
                        </a:rPr>
                        <a:t>Folato (total): </a:t>
                      </a:r>
                      <a:endParaRPr lang="es-MX" sz="100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29 </a:t>
                      </a:r>
                      <a:r>
                        <a:rPr lang="es-MX" sz="1000" dirty="0" err="1">
                          <a:effectLst/>
                        </a:rPr>
                        <a:t>Tg</a:t>
                      </a:r>
                      <a:endParaRPr lang="es-MX" sz="1000" dirty="0">
                        <a:effectLst/>
                        <a:latin typeface="Calibri" panose="020F0502020204030204" pitchFamily="34" charset="0"/>
                        <a:ea typeface="Calibri"/>
                        <a:cs typeface="Times New Roman"/>
                      </a:endParaRPr>
                    </a:p>
                  </a:txBody>
                  <a:tcPr marL="32856" marR="32856" marT="0" marB="0"/>
                </a:tc>
              </a:tr>
              <a:tr h="309625">
                <a:tc>
                  <a:txBody>
                    <a:bodyPr/>
                    <a:lstStyle/>
                    <a:p>
                      <a:pPr algn="l">
                        <a:lnSpc>
                          <a:spcPct val="115000"/>
                        </a:lnSpc>
                        <a:spcAft>
                          <a:spcPts val="0"/>
                        </a:spcAft>
                      </a:pPr>
                      <a:r>
                        <a:rPr lang="es-MX" sz="1000" dirty="0">
                          <a:effectLst/>
                        </a:rPr>
                        <a:t> Vitamina B2 (</a:t>
                      </a:r>
                      <a:r>
                        <a:rPr lang="es-MX" sz="1000" dirty="0" err="1">
                          <a:effectLst/>
                        </a:rPr>
                        <a:t>riboflavina</a:t>
                      </a:r>
                      <a:r>
                        <a:rPr lang="es-MX" sz="1000" dirty="0">
                          <a:effectLst/>
                        </a:rPr>
                        <a:t>):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0.242 mg</a:t>
                      </a:r>
                      <a:endParaRPr lang="es-MX" sz="1000" dirty="0">
                        <a:effectLst/>
                        <a:latin typeface="Calibri" panose="020F0502020204030204" pitchFamily="34" charset="0"/>
                        <a:ea typeface="Calibri"/>
                        <a:cs typeface="Times New Roman"/>
                      </a:endParaRPr>
                    </a:p>
                  </a:txBody>
                  <a:tcPr marL="32856" marR="32856" marT="0" marB="0"/>
                </a:tc>
              </a:tr>
              <a:tr h="309625">
                <a:tc>
                  <a:txBody>
                    <a:bodyPr/>
                    <a:lstStyle/>
                    <a:p>
                      <a:pPr algn="l">
                        <a:lnSpc>
                          <a:spcPct val="115000"/>
                        </a:lnSpc>
                        <a:spcAft>
                          <a:spcPts val="0"/>
                        </a:spcAft>
                      </a:pPr>
                      <a:r>
                        <a:rPr lang="es-MX" sz="1000" dirty="0">
                          <a:effectLst/>
                        </a:rPr>
                        <a:t>Vitamina B6 (</a:t>
                      </a:r>
                      <a:r>
                        <a:rPr lang="es-MX" sz="1000" dirty="0" err="1">
                          <a:effectLst/>
                        </a:rPr>
                        <a:t>piridoxina</a:t>
                      </a:r>
                      <a:r>
                        <a:rPr lang="es-MX" sz="1000" dirty="0">
                          <a:effectLst/>
                        </a:rPr>
                        <a:t>):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0.1 mg</a:t>
                      </a:r>
                      <a:endParaRPr lang="es-MX" sz="1000" dirty="0">
                        <a:effectLst/>
                        <a:latin typeface="Calibri" panose="020F0502020204030204" pitchFamily="34" charset="0"/>
                        <a:ea typeface="Calibri"/>
                        <a:cs typeface="Times New Roman"/>
                      </a:endParaRPr>
                    </a:p>
                  </a:txBody>
                  <a:tcPr marL="32856" marR="32856" marT="0" marB="0"/>
                </a:tc>
              </a:tr>
              <a:tr h="251839">
                <a:tc>
                  <a:txBody>
                    <a:bodyPr/>
                    <a:lstStyle/>
                    <a:p>
                      <a:pPr algn="l">
                        <a:lnSpc>
                          <a:spcPct val="115000"/>
                        </a:lnSpc>
                        <a:spcAft>
                          <a:spcPts val="0"/>
                        </a:spcAft>
                      </a:pPr>
                      <a:r>
                        <a:rPr lang="es-MX" sz="1000" dirty="0">
                          <a:effectLst/>
                        </a:rPr>
                        <a:t> </a:t>
                      </a:r>
                      <a:r>
                        <a:rPr lang="es-MX" sz="1000" dirty="0" smtClean="0">
                          <a:effectLst/>
                        </a:rPr>
                        <a:t>Hierro (</a:t>
                      </a:r>
                      <a:r>
                        <a:rPr lang="es-MX" sz="1000" dirty="0">
                          <a:effectLst/>
                        </a:rPr>
                        <a:t>Fe):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0.30 mg</a:t>
                      </a:r>
                      <a:endParaRPr lang="es-MX" sz="1000" dirty="0">
                        <a:effectLst/>
                        <a:latin typeface="Calibri" panose="020F0502020204030204" pitchFamily="34" charset="0"/>
                        <a:ea typeface="Calibri"/>
                        <a:cs typeface="Times New Roman"/>
                      </a:endParaRPr>
                    </a:p>
                  </a:txBody>
                  <a:tcPr marL="32856" marR="32856" marT="0" marB="0"/>
                </a:tc>
              </a:tr>
              <a:tr h="251839">
                <a:tc>
                  <a:txBody>
                    <a:bodyPr/>
                    <a:lstStyle/>
                    <a:p>
                      <a:pPr algn="l">
                        <a:lnSpc>
                          <a:spcPct val="115000"/>
                        </a:lnSpc>
                        <a:spcAft>
                          <a:spcPts val="0"/>
                        </a:spcAft>
                      </a:pPr>
                      <a:r>
                        <a:rPr lang="es-MX" sz="1000" dirty="0">
                          <a:effectLst/>
                        </a:rPr>
                        <a:t>Lípido, total: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0.19 g</a:t>
                      </a:r>
                      <a:endParaRPr lang="es-MX" sz="1000" dirty="0">
                        <a:effectLst/>
                        <a:latin typeface="Calibri" panose="020F0502020204030204" pitchFamily="34" charset="0"/>
                        <a:ea typeface="Calibri"/>
                        <a:cs typeface="Times New Roman"/>
                      </a:endParaRPr>
                    </a:p>
                  </a:txBody>
                  <a:tcPr marL="32856" marR="32856" marT="0" marB="0"/>
                </a:tc>
              </a:tr>
              <a:tr h="251839">
                <a:tc>
                  <a:txBody>
                    <a:bodyPr/>
                    <a:lstStyle/>
                    <a:p>
                      <a:pPr algn="l">
                        <a:lnSpc>
                          <a:spcPct val="115000"/>
                        </a:lnSpc>
                        <a:spcAft>
                          <a:spcPts val="0"/>
                        </a:spcAft>
                      </a:pPr>
                      <a:r>
                        <a:rPr lang="es-MX" sz="1000" dirty="0">
                          <a:effectLst/>
                        </a:rPr>
                        <a:t>Licopeno: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0.01 </a:t>
                      </a:r>
                      <a:r>
                        <a:rPr lang="es-MX" sz="1000" dirty="0" err="1">
                          <a:effectLst/>
                        </a:rPr>
                        <a:t>Tg</a:t>
                      </a:r>
                      <a:endParaRPr lang="es-MX" sz="1000" dirty="0">
                        <a:effectLst/>
                        <a:latin typeface="Calibri" panose="020F0502020204030204" pitchFamily="34" charset="0"/>
                        <a:ea typeface="Calibri"/>
                        <a:cs typeface="Times New Roman"/>
                      </a:endParaRPr>
                    </a:p>
                  </a:txBody>
                  <a:tcPr marL="32856" marR="32856" marT="0" marB="0"/>
                </a:tc>
              </a:tr>
              <a:tr h="251839">
                <a:tc>
                  <a:txBody>
                    <a:bodyPr/>
                    <a:lstStyle/>
                    <a:p>
                      <a:pPr algn="l">
                        <a:lnSpc>
                          <a:spcPct val="115000"/>
                        </a:lnSpc>
                        <a:spcAft>
                          <a:spcPts val="0"/>
                        </a:spcAft>
                      </a:pPr>
                      <a:r>
                        <a:rPr lang="es-MX" sz="1000" dirty="0">
                          <a:effectLst/>
                        </a:rPr>
                        <a:t>Agua: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90.53 g</a:t>
                      </a:r>
                      <a:endParaRPr lang="es-MX" sz="1000" dirty="0">
                        <a:effectLst/>
                        <a:latin typeface="Calibri" panose="020F0502020204030204" pitchFamily="34" charset="0"/>
                        <a:ea typeface="Calibri"/>
                        <a:cs typeface="Times New Roman"/>
                      </a:endParaRPr>
                    </a:p>
                  </a:txBody>
                  <a:tcPr marL="32856" marR="32856" marT="0" marB="0"/>
                </a:tc>
              </a:tr>
              <a:tr h="251839">
                <a:tc>
                  <a:txBody>
                    <a:bodyPr/>
                    <a:lstStyle/>
                    <a:p>
                      <a:pPr algn="l">
                        <a:lnSpc>
                          <a:spcPct val="115000"/>
                        </a:lnSpc>
                        <a:spcAft>
                          <a:spcPts val="0"/>
                        </a:spcAft>
                      </a:pPr>
                      <a:r>
                        <a:rPr lang="es-MX" sz="1000" dirty="0">
                          <a:effectLst/>
                        </a:rPr>
                        <a:t>Magnesio (Mg):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10 mg</a:t>
                      </a:r>
                      <a:endParaRPr lang="es-MX" sz="1000" dirty="0">
                        <a:effectLst/>
                        <a:latin typeface="Calibri" panose="020F0502020204030204" pitchFamily="34" charset="0"/>
                        <a:ea typeface="Calibri"/>
                        <a:cs typeface="Times New Roman"/>
                      </a:endParaRPr>
                    </a:p>
                  </a:txBody>
                  <a:tcPr marL="32856" marR="32856" marT="0" marB="0"/>
                </a:tc>
              </a:tr>
              <a:tr h="251839">
                <a:tc>
                  <a:txBody>
                    <a:bodyPr/>
                    <a:lstStyle/>
                    <a:p>
                      <a:pPr algn="l">
                        <a:lnSpc>
                          <a:spcPct val="115000"/>
                        </a:lnSpc>
                        <a:spcAft>
                          <a:spcPts val="0"/>
                        </a:spcAft>
                      </a:pPr>
                      <a:r>
                        <a:rPr lang="es-MX" sz="1000" dirty="0">
                          <a:effectLst/>
                        </a:rPr>
                        <a:t> Zinc (Zn): </a:t>
                      </a:r>
                      <a:endParaRPr lang="es-MX" sz="1000" dirty="0">
                        <a:effectLst/>
                        <a:latin typeface="Calibri" panose="020F0502020204030204" pitchFamily="34" charset="0"/>
                        <a:ea typeface="Calibri"/>
                        <a:cs typeface="Times New Roman"/>
                      </a:endParaRPr>
                    </a:p>
                  </a:txBody>
                  <a:tcPr marL="32856" marR="32856" marT="0" marB="0"/>
                </a:tc>
                <a:tc>
                  <a:txBody>
                    <a:bodyPr/>
                    <a:lstStyle/>
                    <a:p>
                      <a:pPr algn="ctr">
                        <a:lnSpc>
                          <a:spcPct val="115000"/>
                        </a:lnSpc>
                        <a:spcAft>
                          <a:spcPts val="0"/>
                        </a:spcAft>
                      </a:pPr>
                      <a:r>
                        <a:rPr lang="es-MX" sz="1000" dirty="0">
                          <a:effectLst/>
                        </a:rPr>
                        <a:t>0.75 mg</a:t>
                      </a:r>
                      <a:endParaRPr lang="es-MX" sz="1000" dirty="0">
                        <a:effectLst/>
                        <a:latin typeface="Calibri" panose="020F0502020204030204" pitchFamily="34" charset="0"/>
                        <a:ea typeface="Calibri"/>
                        <a:cs typeface="Times New Roman"/>
                      </a:endParaRPr>
                    </a:p>
                  </a:txBody>
                  <a:tcPr marL="32856" marR="32856" marT="0" marB="0"/>
                </a:tc>
              </a:tr>
            </a:tbl>
          </a:graphicData>
        </a:graphic>
      </p:graphicFrame>
      <p:sp>
        <p:nvSpPr>
          <p:cNvPr id="5" name="4 CuadroTexto"/>
          <p:cNvSpPr txBox="1"/>
          <p:nvPr/>
        </p:nvSpPr>
        <p:spPr>
          <a:xfrm>
            <a:off x="103047" y="6459830"/>
            <a:ext cx="2740761" cy="461665"/>
          </a:xfrm>
          <a:prstGeom prst="rect">
            <a:avLst/>
          </a:prstGeom>
          <a:noFill/>
        </p:spPr>
        <p:txBody>
          <a:bodyPr wrap="square" rtlCol="0">
            <a:spAutoFit/>
          </a:bodyPr>
          <a:lstStyle/>
          <a:p>
            <a:r>
              <a:rPr lang="es-MX" sz="1200" dirty="0">
                <a:latin typeface="Calibri" panose="020F0502020204030204" pitchFamily="34" charset="0"/>
              </a:rPr>
              <a:t>(Zapata </a:t>
            </a:r>
            <a:r>
              <a:rPr lang="es-MX" sz="1200" i="1" dirty="0">
                <a:latin typeface="Calibri" panose="020F0502020204030204" pitchFamily="34" charset="0"/>
              </a:rPr>
              <a:t>et al</a:t>
            </a:r>
            <a:r>
              <a:rPr lang="es-MX" sz="1200" dirty="0">
                <a:latin typeface="Calibri" panose="020F0502020204030204" pitchFamily="34" charset="0"/>
              </a:rPr>
              <a:t>. </a:t>
            </a:r>
            <a:r>
              <a:rPr lang="es-MX" sz="1200" dirty="0" smtClean="0">
                <a:latin typeface="Calibri" panose="020F0502020204030204" pitchFamily="34" charset="0"/>
              </a:rPr>
              <a:t>2007; </a:t>
            </a:r>
            <a:r>
              <a:rPr lang="es-MX" sz="1200" dirty="0" err="1" smtClean="0">
                <a:latin typeface="Calibri" panose="020F0502020204030204" pitchFamily="34" charset="0"/>
              </a:rPr>
              <a:t>Illana</a:t>
            </a:r>
            <a:r>
              <a:rPr lang="es-MX" sz="1200" dirty="0" smtClean="0">
                <a:latin typeface="Calibri" panose="020F0502020204030204" pitchFamily="34" charset="0"/>
              </a:rPr>
              <a:t>-Esteban 2008; </a:t>
            </a:r>
            <a:r>
              <a:rPr lang="es-MX" sz="1200" dirty="0" err="1" smtClean="0">
                <a:latin typeface="Calibri" panose="020F0502020204030204" pitchFamily="34" charset="0"/>
              </a:rPr>
              <a:t>Curvetto</a:t>
            </a:r>
            <a:r>
              <a:rPr lang="es-MX" sz="1200" dirty="0" smtClean="0">
                <a:latin typeface="Calibri" panose="020F0502020204030204" pitchFamily="34" charset="0"/>
              </a:rPr>
              <a:t>, 2009) </a:t>
            </a:r>
            <a:endParaRPr lang="es-MX" sz="1200" dirty="0">
              <a:latin typeface="Calibri" panose="020F0502020204030204" pitchFamily="34" charset="0"/>
            </a:endParaRPr>
          </a:p>
        </p:txBody>
      </p:sp>
      <p:sp>
        <p:nvSpPr>
          <p:cNvPr id="9" name="8 Rectángulo"/>
          <p:cNvSpPr/>
          <p:nvPr/>
        </p:nvSpPr>
        <p:spPr>
          <a:xfrm>
            <a:off x="5901068" y="1848759"/>
            <a:ext cx="2847395" cy="129614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MX" b="1" dirty="0" smtClean="0"/>
              <a:t>Fracción D</a:t>
            </a:r>
            <a:r>
              <a:rPr lang="es-MX" dirty="0" smtClean="0"/>
              <a:t>: mezcla </a:t>
            </a:r>
            <a:r>
              <a:rPr lang="es-MX" dirty="0"/>
              <a:t>de proteínas y polisacáridos tipo </a:t>
            </a:r>
            <a:r>
              <a:rPr lang="es-MX" dirty="0" err="1"/>
              <a:t>glucanos</a:t>
            </a:r>
            <a:r>
              <a:rPr lang="es-MX" dirty="0"/>
              <a:t> β -1,6 y β -</a:t>
            </a:r>
            <a:r>
              <a:rPr lang="es-MX" dirty="0" smtClean="0"/>
              <a:t>1,3.</a:t>
            </a:r>
            <a:endParaRPr lang="es-MX" dirty="0"/>
          </a:p>
        </p:txBody>
      </p:sp>
      <p:sp>
        <p:nvSpPr>
          <p:cNvPr id="10" name="9 Rectángulo"/>
          <p:cNvSpPr/>
          <p:nvPr/>
        </p:nvSpPr>
        <p:spPr>
          <a:xfrm>
            <a:off x="5901069" y="3508877"/>
            <a:ext cx="2847394" cy="16561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b="1" dirty="0" smtClean="0"/>
              <a:t>Fracción DM</a:t>
            </a:r>
            <a:r>
              <a:rPr lang="es-MX" dirty="0" smtClean="0"/>
              <a:t>: más </a:t>
            </a:r>
            <a:r>
              <a:rPr lang="es-MX" dirty="0" err="1"/>
              <a:t>bioactiva</a:t>
            </a:r>
            <a:r>
              <a:rPr lang="es-MX" dirty="0"/>
              <a:t> y que posee actividad antitumoral e </a:t>
            </a:r>
            <a:r>
              <a:rPr lang="es-MX" dirty="0" err="1"/>
              <a:t>inmunomoduladora</a:t>
            </a:r>
            <a:r>
              <a:rPr lang="es-MX" dirty="0"/>
              <a:t> </a:t>
            </a:r>
          </a:p>
        </p:txBody>
      </p:sp>
      <p:sp>
        <p:nvSpPr>
          <p:cNvPr id="11" name="10 Rectángulo"/>
          <p:cNvSpPr/>
          <p:nvPr/>
        </p:nvSpPr>
        <p:spPr>
          <a:xfrm>
            <a:off x="6244645" y="5661248"/>
            <a:ext cx="2160240" cy="576064"/>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b="1" dirty="0" smtClean="0"/>
              <a:t>GRIFOLAN </a:t>
            </a:r>
            <a:endParaRPr lang="es-MX" b="1" dirty="0"/>
          </a:p>
        </p:txBody>
      </p:sp>
      <p:sp>
        <p:nvSpPr>
          <p:cNvPr id="12" name="Título 1"/>
          <p:cNvSpPr txBox="1">
            <a:spLocks/>
          </p:cNvSpPr>
          <p:nvPr/>
        </p:nvSpPr>
        <p:spPr bwMode="auto">
          <a:xfrm>
            <a:off x="531601" y="222607"/>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VALOR NUTRICIONAL </a:t>
            </a:r>
          </a:p>
        </p:txBody>
      </p:sp>
      <p:cxnSp>
        <p:nvCxnSpPr>
          <p:cNvPr id="13" name="Conector recto 12"/>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3" name="Marcador de número de diapositiva 2"/>
          <p:cNvSpPr>
            <a:spLocks noGrp="1"/>
          </p:cNvSpPr>
          <p:nvPr>
            <p:ph type="sldNum" sz="quarter" idx="12"/>
          </p:nvPr>
        </p:nvSpPr>
        <p:spPr/>
        <p:txBody>
          <a:bodyPr>
            <a:normAutofit fontScale="92500" lnSpcReduction="20000"/>
          </a:bodyPr>
          <a:lstStyle/>
          <a:p>
            <a:fld id="{BAF951CD-4022-4C77-904A-1B041FEA7432}" type="slidenum">
              <a:rPr lang="es-MX" smtClean="0"/>
              <a:pPr/>
              <a:t>11</a:t>
            </a:fld>
            <a:endParaRPr lang="es-MX"/>
          </a:p>
        </p:txBody>
      </p:sp>
    </p:spTree>
    <p:extLst>
      <p:ext uri="{BB962C8B-B14F-4D97-AF65-F5344CB8AC3E}">
        <p14:creationId xmlns:p14="http://schemas.microsoft.com/office/powerpoint/2010/main" val="23151115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55576" y="6669360"/>
            <a:ext cx="184731" cy="369332"/>
          </a:xfrm>
          <a:prstGeom prst="rect">
            <a:avLst/>
          </a:prstGeom>
          <a:noFill/>
        </p:spPr>
        <p:txBody>
          <a:bodyPr wrap="none" rtlCol="0">
            <a:spAutoFit/>
          </a:bodyPr>
          <a:lstStyle/>
          <a:p>
            <a:endParaRPr lang="es-MX" dirty="0"/>
          </a:p>
        </p:txBody>
      </p:sp>
      <p:sp>
        <p:nvSpPr>
          <p:cNvPr id="6" name="5 CuadroTexto"/>
          <p:cNvSpPr txBox="1"/>
          <p:nvPr/>
        </p:nvSpPr>
        <p:spPr>
          <a:xfrm>
            <a:off x="611559" y="6346194"/>
            <a:ext cx="2543197" cy="646331"/>
          </a:xfrm>
          <a:prstGeom prst="rect">
            <a:avLst/>
          </a:prstGeom>
          <a:noFill/>
        </p:spPr>
        <p:txBody>
          <a:bodyPr wrap="none" rtlCol="0">
            <a:spAutoFit/>
          </a:bodyPr>
          <a:lstStyle/>
          <a:p>
            <a:r>
              <a:rPr lang="es-MX" sz="1200" dirty="0" smtClean="0">
                <a:latin typeface="Calibri" panose="020F0502020204030204" pitchFamily="34" charset="0"/>
              </a:rPr>
              <a:t>(</a:t>
            </a:r>
            <a:r>
              <a:rPr lang="es-MX" sz="1200" dirty="0" err="1" smtClean="0">
                <a:latin typeface="Calibri" panose="020F0502020204030204" pitchFamily="34" charset="0"/>
              </a:rPr>
              <a:t>Illana</a:t>
            </a:r>
            <a:r>
              <a:rPr lang="es-MX" sz="1200" dirty="0" smtClean="0">
                <a:latin typeface="Calibri" panose="020F0502020204030204" pitchFamily="34" charset="0"/>
              </a:rPr>
              <a:t>-Esteban </a:t>
            </a:r>
            <a:r>
              <a:rPr lang="es-MX" sz="1200" dirty="0">
                <a:latin typeface="Calibri" panose="020F0502020204030204" pitchFamily="34" charset="0"/>
              </a:rPr>
              <a:t>2008; </a:t>
            </a:r>
            <a:r>
              <a:rPr lang="es-MX" sz="1200" dirty="0" err="1">
                <a:latin typeface="Calibri" panose="020F0502020204030204" pitchFamily="34" charset="0"/>
              </a:rPr>
              <a:t>Curvetto</a:t>
            </a:r>
            <a:r>
              <a:rPr lang="es-MX" sz="1200" dirty="0">
                <a:latin typeface="Calibri" panose="020F0502020204030204" pitchFamily="34" charset="0"/>
              </a:rPr>
              <a:t>, 2009) </a:t>
            </a:r>
          </a:p>
          <a:p>
            <a:endParaRPr lang="es-MX" sz="1200" dirty="0">
              <a:latin typeface="Calibri" panose="020F0502020204030204" pitchFamily="34" charset="0"/>
            </a:endParaRPr>
          </a:p>
          <a:p>
            <a:endParaRPr lang="es-MX" sz="1200" dirty="0">
              <a:latin typeface="Calibri" panose="020F0502020204030204" pitchFamily="34" charset="0"/>
            </a:endParaRP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306" t="44805" r="24451" b="30976"/>
          <a:stretch/>
        </p:blipFill>
        <p:spPr bwMode="auto">
          <a:xfrm>
            <a:off x="2614401" y="4486827"/>
            <a:ext cx="6146800" cy="17716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ítulo 1"/>
          <p:cNvSpPr txBox="1">
            <a:spLocks/>
          </p:cNvSpPr>
          <p:nvPr/>
        </p:nvSpPr>
        <p:spPr bwMode="auto">
          <a:xfrm>
            <a:off x="531601" y="222607"/>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VALOR MEDICINAL </a:t>
            </a:r>
            <a:endParaRPr lang="es-ES" sz="4800" b="1" dirty="0">
              <a:ea typeface="+mj-ea"/>
              <a:cs typeface="Calibri" charset="0"/>
            </a:endParaRPr>
          </a:p>
        </p:txBody>
      </p:sp>
      <p:cxnSp>
        <p:nvCxnSpPr>
          <p:cNvPr id="9" name="Conector recto 8"/>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CuadroTexto 1"/>
          <p:cNvSpPr txBox="1"/>
          <p:nvPr/>
        </p:nvSpPr>
        <p:spPr>
          <a:xfrm>
            <a:off x="611559" y="1901504"/>
            <a:ext cx="7573577" cy="2585323"/>
          </a:xfrm>
          <a:prstGeom prst="rect">
            <a:avLst/>
          </a:prstGeom>
          <a:noFill/>
        </p:spPr>
        <p:txBody>
          <a:bodyPr wrap="square" rtlCol="0">
            <a:spAutoFit/>
          </a:bodyPr>
          <a:lstStyle/>
          <a:p>
            <a:pPr marL="285750" indent="-285750" algn="just">
              <a:buFont typeface="Arial" pitchFamily="34" charset="0"/>
              <a:buChar char="•"/>
            </a:pPr>
            <a:r>
              <a:rPr lang="es-MX" dirty="0"/>
              <a:t>Instituto Nacional de la Salud de Japón y por el Instituto Nacional del Cáncer de EUA en 1992 </a:t>
            </a:r>
            <a:r>
              <a:rPr lang="es-MX" dirty="0">
                <a:sym typeface="Wingdings" pitchFamily="2" charset="2"/>
              </a:rPr>
              <a:t> </a:t>
            </a:r>
            <a:r>
              <a:rPr lang="es-MX" dirty="0" err="1"/>
              <a:t>Antifúngico</a:t>
            </a:r>
            <a:r>
              <a:rPr lang="es-MX" dirty="0"/>
              <a:t>, antibacteriano y </a:t>
            </a:r>
            <a:r>
              <a:rPr lang="es-MX" dirty="0" err="1"/>
              <a:t>antiparasítico</a:t>
            </a:r>
            <a:r>
              <a:rPr lang="es-MX" dirty="0"/>
              <a:t>, antivírico.</a:t>
            </a:r>
          </a:p>
          <a:p>
            <a:pPr marL="285750" indent="-285750" algn="just">
              <a:buFont typeface="Arial" pitchFamily="34" charset="0"/>
              <a:buChar char="•"/>
            </a:pPr>
            <a:endParaRPr lang="es-MX" dirty="0"/>
          </a:p>
          <a:p>
            <a:pPr marL="285750" indent="-285750" algn="just">
              <a:buFont typeface="Arial" pitchFamily="34" charset="0"/>
              <a:buChar char="•"/>
            </a:pPr>
            <a:r>
              <a:rPr lang="es-MX" dirty="0" smtClean="0"/>
              <a:t>Hipertensión</a:t>
            </a:r>
            <a:r>
              <a:rPr lang="es-MX" dirty="0"/>
              <a:t>, </a:t>
            </a:r>
            <a:r>
              <a:rPr lang="es-MX" b="1" dirty="0"/>
              <a:t>hepatitis, </a:t>
            </a:r>
            <a:r>
              <a:rPr lang="es-MX" dirty="0"/>
              <a:t>colesterol, </a:t>
            </a:r>
            <a:r>
              <a:rPr lang="es-MX" b="1" dirty="0"/>
              <a:t>diabetes</a:t>
            </a:r>
            <a:r>
              <a:rPr lang="es-MX" dirty="0"/>
              <a:t>, síndrome de fatiga crónica, osteoporosis, enfermedad de Alzheimer, obesidad, estreñimiento, artritis reumatoide en ratones, protector hepático, actividad antioxidante y control de candidiasis vaginal. </a:t>
            </a:r>
          </a:p>
          <a:p>
            <a:endParaRPr lang="es-MX" dirty="0"/>
          </a:p>
        </p:txBody>
      </p:sp>
      <p:sp>
        <p:nvSpPr>
          <p:cNvPr id="3" name="Marcador de número de diapositiva 2"/>
          <p:cNvSpPr>
            <a:spLocks noGrp="1"/>
          </p:cNvSpPr>
          <p:nvPr>
            <p:ph type="sldNum" sz="quarter" idx="12"/>
          </p:nvPr>
        </p:nvSpPr>
        <p:spPr/>
        <p:txBody>
          <a:bodyPr>
            <a:normAutofit fontScale="92500" lnSpcReduction="20000"/>
          </a:bodyPr>
          <a:lstStyle/>
          <a:p>
            <a:fld id="{BAF951CD-4022-4C77-904A-1B041FEA7432}" type="slidenum">
              <a:rPr lang="es-MX" smtClean="0"/>
              <a:pPr/>
              <a:t>12</a:t>
            </a:fld>
            <a:endParaRPr lang="es-MX"/>
          </a:p>
        </p:txBody>
      </p:sp>
    </p:spTree>
    <p:extLst>
      <p:ext uri="{BB962C8B-B14F-4D97-AF65-F5344CB8AC3E}">
        <p14:creationId xmlns:p14="http://schemas.microsoft.com/office/powerpoint/2010/main" val="3571235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763688" y="4747809"/>
            <a:ext cx="3625488" cy="2110191"/>
          </a:xfrm>
          <a:prstGeom prst="rect">
            <a:avLst/>
          </a:prstGeom>
          <a:effectLst>
            <a:softEdge rad="127000"/>
          </a:effectLst>
        </p:spPr>
      </p:pic>
      <p:sp>
        <p:nvSpPr>
          <p:cNvPr id="5" name="Rectángulo 4"/>
          <p:cNvSpPr/>
          <p:nvPr/>
        </p:nvSpPr>
        <p:spPr>
          <a:xfrm>
            <a:off x="1657695" y="6596390"/>
            <a:ext cx="4572000" cy="261610"/>
          </a:xfrm>
          <a:prstGeom prst="rect">
            <a:avLst/>
          </a:prstGeom>
        </p:spPr>
        <p:txBody>
          <a:bodyPr>
            <a:spAutoFit/>
          </a:bodyPr>
          <a:lstStyle/>
          <a:p>
            <a:r>
              <a:rPr lang="es-MX" sz="1100" dirty="0">
                <a:solidFill>
                  <a:schemeClr val="bg1">
                    <a:lumMod val="50000"/>
                  </a:schemeClr>
                </a:solidFill>
                <a:latin typeface="Calibri" panose="020F0502020204030204" pitchFamily="34" charset="0"/>
              </a:rPr>
              <a:t>http://www.adaptogeno.com/beta/Imagenes/maitake_clip002.gif</a:t>
            </a:r>
          </a:p>
        </p:txBody>
      </p:sp>
      <p:pic>
        <p:nvPicPr>
          <p:cNvPr id="6" name="Imagen 5"/>
          <p:cNvPicPr>
            <a:picLocks noChangeAspect="1"/>
          </p:cNvPicPr>
          <p:nvPr/>
        </p:nvPicPr>
        <p:blipFill>
          <a:blip r:embed="rId3"/>
          <a:stretch>
            <a:fillRect/>
          </a:stretch>
        </p:blipFill>
        <p:spPr>
          <a:xfrm>
            <a:off x="179512" y="1700808"/>
            <a:ext cx="2980186" cy="3060900"/>
          </a:xfrm>
          <a:prstGeom prst="rect">
            <a:avLst/>
          </a:prstGeom>
          <a:effectLst>
            <a:softEdge rad="635000"/>
          </a:effectLst>
        </p:spPr>
      </p:pic>
      <p:sp>
        <p:nvSpPr>
          <p:cNvPr id="7" name="Título 1"/>
          <p:cNvSpPr txBox="1">
            <a:spLocks/>
          </p:cNvSpPr>
          <p:nvPr/>
        </p:nvSpPr>
        <p:spPr bwMode="auto">
          <a:xfrm>
            <a:off x="531601" y="222607"/>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VALOR MEDICINAL: GRIFOLAN  </a:t>
            </a:r>
            <a:endParaRPr lang="es-ES" sz="4800" b="1" dirty="0">
              <a:ea typeface="+mj-ea"/>
              <a:cs typeface="Calibri" charset="0"/>
            </a:endParaRPr>
          </a:p>
        </p:txBody>
      </p:sp>
      <p:cxnSp>
        <p:nvCxnSpPr>
          <p:cNvPr id="8" name="Conector recto 7"/>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9" name="Rectángulo 8"/>
          <p:cNvSpPr/>
          <p:nvPr/>
        </p:nvSpPr>
        <p:spPr>
          <a:xfrm>
            <a:off x="3707904" y="1946463"/>
            <a:ext cx="4572000" cy="2585323"/>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r>
              <a:rPr lang="es-MX" dirty="0" smtClean="0">
                <a:latin typeface="Calibri" panose="020F0502020204030204" pitchFamily="34" charset="0"/>
              </a:rPr>
              <a:t>GRIFOLAN </a:t>
            </a:r>
            <a:r>
              <a:rPr lang="es-MX" dirty="0">
                <a:latin typeface="Calibri" panose="020F0502020204030204" pitchFamily="34" charset="0"/>
              </a:rPr>
              <a:t>[ </a:t>
            </a:r>
            <a:r>
              <a:rPr lang="es-MX" dirty="0" err="1">
                <a:latin typeface="Calibri" panose="020F0502020204030204" pitchFamily="34" charset="0"/>
              </a:rPr>
              <a:t>grifolan</a:t>
            </a:r>
            <a:r>
              <a:rPr lang="es-MX" dirty="0">
                <a:latin typeface="Calibri" panose="020F0502020204030204" pitchFamily="34" charset="0"/>
              </a:rPr>
              <a:t> NMF-5N ]</a:t>
            </a:r>
          </a:p>
          <a:p>
            <a:r>
              <a:rPr lang="es-MX" dirty="0">
                <a:latin typeface="Calibri" panose="020F0502020204030204" pitchFamily="34" charset="0"/>
              </a:rPr>
              <a:t>  </a:t>
            </a:r>
            <a:r>
              <a:rPr lang="es-MX" dirty="0" smtClean="0">
                <a:latin typeface="Calibri" panose="020F0502020204030204" pitchFamily="34" charset="0"/>
              </a:rPr>
              <a:t>beta-1,3-glucanos de  </a:t>
            </a:r>
            <a:r>
              <a:rPr lang="es-MX" dirty="0" err="1" smtClean="0">
                <a:latin typeface="Calibri" panose="020F0502020204030204" pitchFamily="34" charset="0"/>
              </a:rPr>
              <a:t>Grifola</a:t>
            </a:r>
            <a:r>
              <a:rPr lang="es-MX" dirty="0" smtClean="0">
                <a:latin typeface="Calibri" panose="020F0502020204030204" pitchFamily="34" charset="0"/>
              </a:rPr>
              <a:t> </a:t>
            </a:r>
            <a:r>
              <a:rPr lang="es-MX" dirty="0">
                <a:latin typeface="Calibri" panose="020F0502020204030204" pitchFamily="34" charset="0"/>
              </a:rPr>
              <a:t>frondosa 	104074-36-4   	</a:t>
            </a:r>
            <a:endParaRPr lang="es-MX" dirty="0" smtClean="0">
              <a:latin typeface="Calibri" panose="020F0502020204030204" pitchFamily="34" charset="0"/>
            </a:endParaRPr>
          </a:p>
          <a:p>
            <a:endParaRPr lang="es-MX" dirty="0">
              <a:latin typeface="Calibri" panose="020F0502020204030204" pitchFamily="34" charset="0"/>
            </a:endParaRPr>
          </a:p>
          <a:p>
            <a:r>
              <a:rPr lang="es-MX" dirty="0" smtClean="0">
                <a:latin typeface="Calibri" panose="020F0502020204030204" pitchFamily="34" charset="0"/>
              </a:rPr>
              <a:t>*Beta-</a:t>
            </a:r>
            <a:r>
              <a:rPr lang="es-MX" dirty="0" err="1" smtClean="0">
                <a:latin typeface="Calibri" panose="020F0502020204030204" pitchFamily="34" charset="0"/>
              </a:rPr>
              <a:t>Glucanos</a:t>
            </a:r>
            <a:endParaRPr lang="es-MX" dirty="0">
              <a:latin typeface="Calibri" panose="020F0502020204030204" pitchFamily="34" charset="0"/>
            </a:endParaRPr>
          </a:p>
          <a:p>
            <a:r>
              <a:rPr lang="es-MX" dirty="0" err="1">
                <a:latin typeface="Calibri" panose="020F0502020204030204" pitchFamily="34" charset="0"/>
              </a:rPr>
              <a:t>Pharma</a:t>
            </a:r>
            <a:r>
              <a:rPr lang="es-MX" dirty="0">
                <a:latin typeface="Calibri" panose="020F0502020204030204" pitchFamily="34" charset="0"/>
              </a:rPr>
              <a:t> </a:t>
            </a:r>
            <a:r>
              <a:rPr lang="es-MX" dirty="0" err="1">
                <a:latin typeface="Calibri" panose="020F0502020204030204" pitchFamily="34" charset="0"/>
              </a:rPr>
              <a:t>Action</a:t>
            </a:r>
            <a:r>
              <a:rPr lang="es-MX" dirty="0">
                <a:latin typeface="Calibri" panose="020F0502020204030204" pitchFamily="34" charset="0"/>
              </a:rPr>
              <a:t> </a:t>
            </a:r>
            <a:r>
              <a:rPr lang="es-MX" dirty="0" err="1">
                <a:latin typeface="Calibri" panose="020F0502020204030204" pitchFamily="34" charset="0"/>
              </a:rPr>
              <a:t>Adjuvants</a:t>
            </a:r>
            <a:r>
              <a:rPr lang="es-MX" dirty="0">
                <a:latin typeface="Calibri" panose="020F0502020204030204" pitchFamily="34" charset="0"/>
              </a:rPr>
              <a:t>, </a:t>
            </a:r>
            <a:r>
              <a:rPr lang="es-MX" dirty="0" err="1">
                <a:latin typeface="Calibri" panose="020F0502020204030204" pitchFamily="34" charset="0"/>
              </a:rPr>
              <a:t>Immunologic</a:t>
            </a:r>
            <a:r>
              <a:rPr lang="es-MX" dirty="0">
                <a:latin typeface="Calibri" panose="020F0502020204030204" pitchFamily="34" charset="0"/>
              </a:rPr>
              <a:t>; </a:t>
            </a:r>
            <a:r>
              <a:rPr lang="es-MX" dirty="0" err="1">
                <a:latin typeface="Calibri" panose="020F0502020204030204" pitchFamily="34" charset="0"/>
              </a:rPr>
              <a:t>Antibiotics</a:t>
            </a:r>
            <a:r>
              <a:rPr lang="es-MX" dirty="0">
                <a:latin typeface="Calibri" panose="020F0502020204030204" pitchFamily="34" charset="0"/>
              </a:rPr>
              <a:t>, </a:t>
            </a:r>
            <a:r>
              <a:rPr lang="es-MX" dirty="0" err="1">
                <a:latin typeface="Calibri" panose="020F0502020204030204" pitchFamily="34" charset="0"/>
              </a:rPr>
              <a:t>Antineoplastic</a:t>
            </a:r>
            <a:r>
              <a:rPr lang="es-MX" dirty="0">
                <a:latin typeface="Calibri" panose="020F0502020204030204" pitchFamily="34" charset="0"/>
              </a:rPr>
              <a:t> 	</a:t>
            </a:r>
            <a:endParaRPr lang="es-MX" dirty="0" smtClean="0">
              <a:latin typeface="Calibri" panose="020F0502020204030204" pitchFamily="34" charset="0"/>
            </a:endParaRPr>
          </a:p>
          <a:p>
            <a:r>
              <a:rPr lang="es-MX" dirty="0" smtClean="0">
                <a:latin typeface="Calibri" panose="020F0502020204030204" pitchFamily="34" charset="0"/>
              </a:rPr>
              <a:t>Publicado en: </a:t>
            </a:r>
            <a:endParaRPr lang="es-MX" dirty="0">
              <a:latin typeface="Calibri" panose="020F0502020204030204" pitchFamily="34" charset="0"/>
            </a:endParaRPr>
          </a:p>
          <a:p>
            <a:r>
              <a:rPr lang="es-MX" dirty="0" err="1" smtClean="0">
                <a:latin typeface="Calibri" panose="020F0502020204030204" pitchFamily="34" charset="0"/>
              </a:rPr>
              <a:t>Chem</a:t>
            </a:r>
            <a:r>
              <a:rPr lang="es-MX" dirty="0" smtClean="0">
                <a:latin typeface="Calibri" panose="020F0502020204030204" pitchFamily="34" charset="0"/>
              </a:rPr>
              <a:t> </a:t>
            </a:r>
            <a:r>
              <a:rPr lang="es-MX" dirty="0" err="1">
                <a:latin typeface="Calibri" panose="020F0502020204030204" pitchFamily="34" charset="0"/>
              </a:rPr>
              <a:t>Pharm</a:t>
            </a:r>
            <a:r>
              <a:rPr lang="es-MX" dirty="0">
                <a:latin typeface="Calibri" panose="020F0502020204030204" pitchFamily="34" charset="0"/>
              </a:rPr>
              <a:t> Bull (</a:t>
            </a:r>
            <a:r>
              <a:rPr lang="es-MX" dirty="0" err="1">
                <a:latin typeface="Calibri" panose="020F0502020204030204" pitchFamily="34" charset="0"/>
              </a:rPr>
              <a:t>Tokyo</a:t>
            </a:r>
            <a:r>
              <a:rPr lang="es-MX" dirty="0">
                <a:latin typeface="Calibri" panose="020F0502020204030204" pitchFamily="34" charset="0"/>
              </a:rPr>
              <a:t>) 1985;33(11):4950 </a:t>
            </a:r>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13</a:t>
            </a:fld>
            <a:endParaRPr lang="es-MX"/>
          </a:p>
        </p:txBody>
      </p:sp>
    </p:spTree>
    <p:extLst>
      <p:ext uri="{BB962C8B-B14F-4D97-AF65-F5344CB8AC3E}">
        <p14:creationId xmlns:p14="http://schemas.microsoft.com/office/powerpoint/2010/main" val="2350105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276652" y="2276872"/>
            <a:ext cx="8327796" cy="2850632"/>
          </a:xfrm>
        </p:spPr>
        <p:txBody>
          <a:bodyPr>
            <a:noAutofit/>
          </a:bodyPr>
          <a:lstStyle/>
          <a:p>
            <a:r>
              <a:rPr lang="es-MX" sz="2400" dirty="0">
                <a:latin typeface="Calibri" panose="020F0502020204030204" pitchFamily="34" charset="0"/>
              </a:rPr>
              <a:t>C</a:t>
            </a:r>
            <a:r>
              <a:rPr lang="es-MX" sz="2400" dirty="0" smtClean="0">
                <a:latin typeface="Calibri" panose="020F0502020204030204" pitchFamily="34" charset="0"/>
              </a:rPr>
              <a:t>omenzó </a:t>
            </a:r>
            <a:r>
              <a:rPr lang="es-MX" sz="2400" dirty="0">
                <a:latin typeface="Calibri" panose="020F0502020204030204" pitchFamily="34" charset="0"/>
              </a:rPr>
              <a:t>en Japón en la década del </a:t>
            </a:r>
            <a:r>
              <a:rPr lang="es-MX" sz="2400" dirty="0" smtClean="0">
                <a:latin typeface="Calibri" panose="020F0502020204030204" pitchFamily="34" charset="0"/>
              </a:rPr>
              <a:t>80´s</a:t>
            </a:r>
          </a:p>
          <a:p>
            <a:r>
              <a:rPr lang="es-MX" sz="2400" dirty="0" smtClean="0">
                <a:latin typeface="Calibri" panose="020F0502020204030204" pitchFamily="34" charset="0"/>
              </a:rPr>
              <a:t>China, Japón y Estados </a:t>
            </a:r>
            <a:r>
              <a:rPr lang="es-MX" sz="2400" dirty="0">
                <a:latin typeface="Calibri" panose="020F0502020204030204" pitchFamily="34" charset="0"/>
              </a:rPr>
              <a:t>Unidos </a:t>
            </a:r>
            <a:r>
              <a:rPr lang="es-MX" sz="2400" dirty="0" smtClean="0">
                <a:latin typeface="Calibri" panose="020F0502020204030204" pitchFamily="34" charset="0"/>
              </a:rPr>
              <a:t>son los mayores productores</a:t>
            </a:r>
          </a:p>
          <a:p>
            <a:r>
              <a:rPr lang="es-MX" sz="2400" dirty="0" smtClean="0">
                <a:latin typeface="Calibri" panose="020F0502020204030204" pitchFamily="34" charset="0"/>
              </a:rPr>
              <a:t>Japón </a:t>
            </a:r>
            <a:r>
              <a:rPr lang="es-MX" sz="2400" dirty="0">
                <a:latin typeface="Calibri" panose="020F0502020204030204" pitchFamily="34" charset="0"/>
              </a:rPr>
              <a:t>es el mayor productor y consumidor de </a:t>
            </a:r>
            <a:r>
              <a:rPr lang="es-MX" sz="2400" i="1" dirty="0">
                <a:latin typeface="Calibri" panose="020F0502020204030204" pitchFamily="34" charset="0"/>
              </a:rPr>
              <a:t>G. </a:t>
            </a:r>
            <a:r>
              <a:rPr lang="es-MX" sz="2400" i="1" dirty="0" smtClean="0">
                <a:latin typeface="Calibri" panose="020F0502020204030204" pitchFamily="34" charset="0"/>
              </a:rPr>
              <a:t>frondosa, </a:t>
            </a:r>
            <a:r>
              <a:rPr lang="es-MX" sz="2400" dirty="0" smtClean="0">
                <a:latin typeface="Calibri" panose="020F0502020204030204" pitchFamily="34" charset="0"/>
              </a:rPr>
              <a:t>y el segundo es</a:t>
            </a:r>
            <a:r>
              <a:rPr lang="es-MX" sz="2400" i="1" dirty="0" smtClean="0">
                <a:latin typeface="Calibri" panose="020F0502020204030204" pitchFamily="34" charset="0"/>
              </a:rPr>
              <a:t> </a:t>
            </a:r>
            <a:r>
              <a:rPr lang="es-MX" sz="2400" dirty="0" smtClean="0">
                <a:latin typeface="Calibri" panose="020F0502020204030204" pitchFamily="34" charset="0"/>
              </a:rPr>
              <a:t>China.</a:t>
            </a:r>
          </a:p>
          <a:p>
            <a:pPr algn="just"/>
            <a:r>
              <a:rPr lang="es-ES_tradnl" sz="2400" dirty="0" smtClean="0">
                <a:latin typeface="Calibri" panose="020F0502020204030204" pitchFamily="34" charset="0"/>
              </a:rPr>
              <a:t>México: la </a:t>
            </a:r>
            <a:r>
              <a:rPr lang="es-ES_tradnl" sz="2400" dirty="0">
                <a:latin typeface="Calibri" panose="020F0502020204030204" pitchFamily="34" charset="0"/>
              </a:rPr>
              <a:t>producción </a:t>
            </a:r>
            <a:r>
              <a:rPr lang="es-ES_tradnl" sz="2400" dirty="0" smtClean="0">
                <a:latin typeface="Calibri" panose="020F0502020204030204" pitchFamily="34" charset="0"/>
              </a:rPr>
              <a:t>“</a:t>
            </a:r>
            <a:r>
              <a:rPr lang="es-ES_tradnl" sz="2400" i="1" dirty="0" err="1" smtClean="0">
                <a:latin typeface="Calibri" panose="020F0502020204030204" pitchFamily="34" charset="0"/>
              </a:rPr>
              <a:t>maitake</a:t>
            </a:r>
            <a:r>
              <a:rPr lang="es-ES_tradnl" sz="2400" dirty="0" smtClean="0">
                <a:latin typeface="Calibri" panose="020F0502020204030204" pitchFamily="34" charset="0"/>
              </a:rPr>
              <a:t>" </a:t>
            </a:r>
            <a:r>
              <a:rPr lang="es-ES_tradnl" sz="2400" dirty="0" smtClean="0">
                <a:latin typeface="Calibri" panose="020F0502020204030204" pitchFamily="34" charset="0"/>
                <a:sym typeface="Wingdings" pitchFamily="2" charset="2"/>
              </a:rPr>
              <a:t> </a:t>
            </a:r>
            <a:r>
              <a:rPr lang="es-ES_tradnl" sz="2400" dirty="0" smtClean="0">
                <a:latin typeface="Calibri" panose="020F0502020204030204" pitchFamily="34" charset="0"/>
              </a:rPr>
              <a:t>mínima </a:t>
            </a:r>
            <a:r>
              <a:rPr lang="es-ES_tradnl" sz="2400" dirty="0">
                <a:latin typeface="Calibri" panose="020F0502020204030204" pitchFamily="34" charset="0"/>
              </a:rPr>
              <a:t>proporción de la producción </a:t>
            </a:r>
            <a:r>
              <a:rPr lang="es-ES_tradnl" sz="2400" dirty="0" smtClean="0">
                <a:latin typeface="Calibri" panose="020F0502020204030204" pitchFamily="34" charset="0"/>
              </a:rPr>
              <a:t>nacional: </a:t>
            </a:r>
            <a:r>
              <a:rPr lang="es-ES_tradnl" sz="2400" dirty="0">
                <a:latin typeface="Calibri" panose="020F0502020204030204" pitchFamily="34" charset="0"/>
              </a:rPr>
              <a:t>Estados de México, Michoacán, Puebla, y </a:t>
            </a:r>
            <a:r>
              <a:rPr lang="es-ES_tradnl" sz="2400" dirty="0" smtClean="0">
                <a:latin typeface="Calibri" panose="020F0502020204030204" pitchFamily="34" charset="0"/>
              </a:rPr>
              <a:t>Veracruz.</a:t>
            </a:r>
            <a:endParaRPr lang="es-MX" sz="2400" dirty="0" smtClean="0">
              <a:latin typeface="Calibri" panose="020F0502020204030204" pitchFamily="34" charset="0"/>
            </a:endParaRPr>
          </a:p>
        </p:txBody>
      </p:sp>
      <p:sp>
        <p:nvSpPr>
          <p:cNvPr id="6" name="5 CuadroTexto"/>
          <p:cNvSpPr txBox="1"/>
          <p:nvPr/>
        </p:nvSpPr>
        <p:spPr>
          <a:xfrm>
            <a:off x="660500" y="6340678"/>
            <a:ext cx="5094664" cy="276999"/>
          </a:xfrm>
          <a:prstGeom prst="rect">
            <a:avLst/>
          </a:prstGeom>
          <a:noFill/>
        </p:spPr>
        <p:txBody>
          <a:bodyPr wrap="none" rtlCol="0">
            <a:spAutoFit/>
          </a:bodyPr>
          <a:lstStyle/>
          <a:p>
            <a:r>
              <a:rPr lang="es-MX" sz="1200" dirty="0">
                <a:latin typeface="Calibri" panose="020F0502020204030204" pitchFamily="34" charset="0"/>
              </a:rPr>
              <a:t>(</a:t>
            </a:r>
            <a:r>
              <a:rPr lang="es-MX" sz="1200" dirty="0" err="1">
                <a:latin typeface="Calibri" panose="020F0502020204030204" pitchFamily="34" charset="0"/>
              </a:rPr>
              <a:t>Corvetto</a:t>
            </a:r>
            <a:r>
              <a:rPr lang="es-MX" sz="1200" dirty="0">
                <a:latin typeface="Calibri" panose="020F0502020204030204" pitchFamily="34" charset="0"/>
              </a:rPr>
              <a:t>, </a:t>
            </a:r>
            <a:r>
              <a:rPr lang="es-MX" sz="1200" dirty="0" smtClean="0">
                <a:latin typeface="Calibri" panose="020F0502020204030204" pitchFamily="34" charset="0"/>
              </a:rPr>
              <a:t>2009;</a:t>
            </a:r>
            <a:r>
              <a:rPr lang="es-MX" sz="1200" dirty="0">
                <a:latin typeface="Calibri" panose="020F0502020204030204" pitchFamily="34" charset="0"/>
              </a:rPr>
              <a:t> </a:t>
            </a:r>
            <a:r>
              <a:rPr lang="es-MX" sz="1200" dirty="0" smtClean="0">
                <a:latin typeface="Calibri" panose="020F0502020204030204" pitchFamily="34" charset="0"/>
              </a:rPr>
              <a:t>Sánchez </a:t>
            </a:r>
            <a:r>
              <a:rPr lang="es-MX" sz="1200" dirty="0">
                <a:latin typeface="Calibri" panose="020F0502020204030204" pitchFamily="34" charset="0"/>
              </a:rPr>
              <a:t>y Mata, </a:t>
            </a:r>
            <a:r>
              <a:rPr lang="es-MX" sz="1200" dirty="0" smtClean="0">
                <a:latin typeface="Calibri" panose="020F0502020204030204" pitchFamily="34" charset="0"/>
              </a:rPr>
              <a:t>2012; .</a:t>
            </a:r>
            <a:r>
              <a:rPr lang="es-MX" sz="1200" dirty="0">
                <a:latin typeface="Calibri" panose="020F0502020204030204" pitchFamily="34" charset="0"/>
              </a:rPr>
              <a:t> </a:t>
            </a:r>
            <a:r>
              <a:rPr lang="es-MX" sz="1200" dirty="0" err="1">
                <a:latin typeface="Calibri" panose="020F0502020204030204" pitchFamily="34" charset="0"/>
              </a:rPr>
              <a:t>Stamets</a:t>
            </a:r>
            <a:r>
              <a:rPr lang="es-MX" sz="1200" dirty="0">
                <a:latin typeface="Calibri" panose="020F0502020204030204" pitchFamily="34" charset="0"/>
              </a:rPr>
              <a:t>, </a:t>
            </a:r>
            <a:r>
              <a:rPr lang="es-MX" sz="1200" dirty="0" smtClean="0">
                <a:latin typeface="Calibri" panose="020F0502020204030204" pitchFamily="34" charset="0"/>
              </a:rPr>
              <a:t>2000 &amp; </a:t>
            </a:r>
            <a:r>
              <a:rPr lang="es-MX" sz="1200" dirty="0" err="1">
                <a:latin typeface="Calibri" panose="020F0502020204030204" pitchFamily="34" charset="0"/>
              </a:rPr>
              <a:t>Švagelj</a:t>
            </a:r>
            <a:r>
              <a:rPr lang="es-MX" sz="1200" dirty="0">
                <a:latin typeface="Calibri" panose="020F0502020204030204" pitchFamily="34" charset="0"/>
              </a:rPr>
              <a:t> et al. 2008</a:t>
            </a:r>
            <a:r>
              <a:rPr lang="es-MX" sz="1200" dirty="0" smtClean="0">
                <a:latin typeface="Calibri" panose="020F0502020204030204" pitchFamily="34" charset="0"/>
              </a:rPr>
              <a:t>  ).</a:t>
            </a:r>
            <a:endParaRPr lang="es-MX" sz="1200" dirty="0">
              <a:latin typeface="Calibri" panose="020F0502020204030204" pitchFamily="34" charset="0"/>
            </a:endParaRPr>
          </a:p>
        </p:txBody>
      </p:sp>
      <p:sp>
        <p:nvSpPr>
          <p:cNvPr id="5" name="Título 1"/>
          <p:cNvSpPr txBox="1">
            <a:spLocks/>
          </p:cNvSpPr>
          <p:nvPr/>
        </p:nvSpPr>
        <p:spPr bwMode="auto">
          <a:xfrm>
            <a:off x="531601" y="222607"/>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HISTORIA DEL CULTIVO</a:t>
            </a:r>
            <a:endParaRPr lang="es-ES" sz="4800" b="1" dirty="0">
              <a:ea typeface="+mj-ea"/>
              <a:cs typeface="Calibri" charset="0"/>
            </a:endParaRPr>
          </a:p>
        </p:txBody>
      </p:sp>
      <p:cxnSp>
        <p:nvCxnSpPr>
          <p:cNvPr id="7" name="Conector recto 6"/>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14</a:t>
            </a:fld>
            <a:endParaRPr lang="es-MX"/>
          </a:p>
        </p:txBody>
      </p:sp>
    </p:spTree>
    <p:extLst>
      <p:ext uri="{BB962C8B-B14F-4D97-AF65-F5344CB8AC3E}">
        <p14:creationId xmlns:p14="http://schemas.microsoft.com/office/powerpoint/2010/main" val="36640395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3"/>
            <p:extLst>
              <p:ext uri="{D42A27DB-BD31-4B8C-83A1-F6EECF244321}">
                <p14:modId xmlns:p14="http://schemas.microsoft.com/office/powerpoint/2010/main" val="1900109384"/>
              </p:ext>
            </p:extLst>
          </p:nvPr>
        </p:nvGraphicFramePr>
        <p:xfrm>
          <a:off x="323525" y="1603962"/>
          <a:ext cx="8437676" cy="4608512"/>
        </p:xfrm>
        <a:graphic>
          <a:graphicData uri="http://schemas.openxmlformats.org/drawingml/2006/table">
            <a:tbl>
              <a:tblPr firstRow="1" firstCol="1" lastRow="1" lastCol="1" bandRow="1" bandCol="1">
                <a:tableStyleId>{5A111915-BE36-4E01-A7E5-04B1672EAD32}</a:tableStyleId>
              </a:tblPr>
              <a:tblGrid>
                <a:gridCol w="1371789"/>
                <a:gridCol w="945902"/>
                <a:gridCol w="946568"/>
                <a:gridCol w="946568"/>
                <a:gridCol w="883153"/>
                <a:gridCol w="883153"/>
                <a:gridCol w="946568"/>
                <a:gridCol w="946568"/>
                <a:gridCol w="567407"/>
              </a:tblGrid>
              <a:tr h="224441">
                <a:tc rowSpan="3">
                  <a:txBody>
                    <a:bodyPr/>
                    <a:lstStyle/>
                    <a:p>
                      <a:pPr algn="ctr">
                        <a:lnSpc>
                          <a:spcPct val="115000"/>
                        </a:lnSpc>
                      </a:pPr>
                      <a:r>
                        <a:rPr lang="es-MX" sz="1200" dirty="0">
                          <a:effectLst/>
                        </a:rPr>
                        <a:t>Nombre comercial</a:t>
                      </a:r>
                      <a:endParaRPr lang="es-MX" sz="1100" dirty="0">
                        <a:effectLst/>
                        <a:latin typeface="Calibri"/>
                      </a:endParaRPr>
                    </a:p>
                  </a:txBody>
                  <a:tcPr marL="68580" marR="68580" marT="0" marB="0"/>
                </a:tc>
                <a:tc gridSpan="8">
                  <a:txBody>
                    <a:bodyPr/>
                    <a:lstStyle/>
                    <a:p>
                      <a:pPr algn="ctr">
                        <a:lnSpc>
                          <a:spcPct val="115000"/>
                        </a:lnSpc>
                      </a:pPr>
                      <a:r>
                        <a:rPr lang="es-MX" sz="1200">
                          <a:effectLst/>
                        </a:rPr>
                        <a:t>Producción nacional</a:t>
                      </a:r>
                      <a:endParaRPr lang="es-MX" sz="1100">
                        <a:effectLst/>
                        <a:latin typeface="Calibri"/>
                      </a:endParaRPr>
                    </a:p>
                  </a:txBody>
                  <a:tcPr marL="68580" marR="68580"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24441">
                <a:tc vMerge="1">
                  <a:txBody>
                    <a:bodyPr/>
                    <a:lstStyle/>
                    <a:p>
                      <a:endParaRPr lang="es-MX"/>
                    </a:p>
                  </a:txBody>
                  <a:tcPr/>
                </a:tc>
                <a:tc gridSpan="2">
                  <a:txBody>
                    <a:bodyPr/>
                    <a:lstStyle/>
                    <a:p>
                      <a:pPr algn="ctr">
                        <a:lnSpc>
                          <a:spcPct val="115000"/>
                        </a:lnSpc>
                      </a:pPr>
                      <a:r>
                        <a:rPr lang="es-MX" sz="1200" dirty="0">
                          <a:effectLst/>
                        </a:rPr>
                        <a:t>1991</a:t>
                      </a:r>
                      <a:r>
                        <a:rPr lang="es-MX" sz="1200" baseline="30000" dirty="0">
                          <a:effectLst/>
                        </a:rPr>
                        <a:t>a</a:t>
                      </a:r>
                      <a:endParaRPr lang="es-MX" sz="1100" dirty="0">
                        <a:effectLst/>
                        <a:latin typeface="Calibri"/>
                      </a:endParaRPr>
                    </a:p>
                  </a:txBody>
                  <a:tcPr marL="68580" marR="68580" marT="0" marB="0"/>
                </a:tc>
                <a:tc hMerge="1">
                  <a:txBody>
                    <a:bodyPr/>
                    <a:lstStyle/>
                    <a:p>
                      <a:endParaRPr lang="es-MX"/>
                    </a:p>
                  </a:txBody>
                  <a:tcPr/>
                </a:tc>
                <a:tc gridSpan="2">
                  <a:txBody>
                    <a:bodyPr/>
                    <a:lstStyle/>
                    <a:p>
                      <a:pPr algn="ctr">
                        <a:lnSpc>
                          <a:spcPct val="115000"/>
                        </a:lnSpc>
                      </a:pPr>
                      <a:r>
                        <a:rPr lang="es-MX" sz="1200">
                          <a:effectLst/>
                        </a:rPr>
                        <a:t>2005</a:t>
                      </a:r>
                      <a:r>
                        <a:rPr lang="es-MX" sz="1200" baseline="30000">
                          <a:effectLst/>
                        </a:rPr>
                        <a:t>a</a:t>
                      </a:r>
                      <a:endParaRPr lang="es-MX" sz="1100">
                        <a:effectLst/>
                        <a:latin typeface="Calibri"/>
                      </a:endParaRPr>
                    </a:p>
                  </a:txBody>
                  <a:tcPr marL="68580" marR="68580" marT="0" marB="0"/>
                </a:tc>
                <a:tc hMerge="1">
                  <a:txBody>
                    <a:bodyPr/>
                    <a:lstStyle/>
                    <a:p>
                      <a:endParaRPr lang="es-MX"/>
                    </a:p>
                  </a:txBody>
                  <a:tcPr/>
                </a:tc>
                <a:tc gridSpan="2">
                  <a:txBody>
                    <a:bodyPr/>
                    <a:lstStyle/>
                    <a:p>
                      <a:pPr algn="ctr">
                        <a:lnSpc>
                          <a:spcPct val="115000"/>
                        </a:lnSpc>
                      </a:pPr>
                      <a:r>
                        <a:rPr lang="es-MX" sz="1200">
                          <a:effectLst/>
                        </a:rPr>
                        <a:t>2009</a:t>
                      </a:r>
                      <a:endParaRPr lang="es-MX" sz="1100">
                        <a:effectLst/>
                        <a:latin typeface="Calibri"/>
                      </a:endParaRPr>
                    </a:p>
                  </a:txBody>
                  <a:tcPr marL="68580" marR="68580" marT="0" marB="0"/>
                </a:tc>
                <a:tc hMerge="1">
                  <a:txBody>
                    <a:bodyPr/>
                    <a:lstStyle/>
                    <a:p>
                      <a:endParaRPr lang="es-MX"/>
                    </a:p>
                  </a:txBody>
                  <a:tcPr/>
                </a:tc>
                <a:tc gridSpan="2">
                  <a:txBody>
                    <a:bodyPr/>
                    <a:lstStyle/>
                    <a:p>
                      <a:pPr algn="ctr">
                        <a:lnSpc>
                          <a:spcPct val="115000"/>
                        </a:lnSpc>
                      </a:pPr>
                      <a:r>
                        <a:rPr lang="es-MX" sz="1200">
                          <a:effectLst/>
                        </a:rPr>
                        <a:t>2011</a:t>
                      </a:r>
                      <a:endParaRPr lang="es-MX" sz="1100">
                        <a:effectLst/>
                        <a:latin typeface="Calibri"/>
                      </a:endParaRPr>
                    </a:p>
                  </a:txBody>
                  <a:tcPr marL="68580" marR="68580" marT="0" marB="0"/>
                </a:tc>
                <a:tc hMerge="1">
                  <a:txBody>
                    <a:bodyPr/>
                    <a:lstStyle/>
                    <a:p>
                      <a:endParaRPr lang="es-MX"/>
                    </a:p>
                  </a:txBody>
                  <a:tcPr/>
                </a:tc>
              </a:tr>
              <a:tr h="942649">
                <a:tc vMerge="1">
                  <a:txBody>
                    <a:bodyPr/>
                    <a:lstStyle/>
                    <a:p>
                      <a:endParaRPr lang="es-MX"/>
                    </a:p>
                  </a:txBody>
                  <a:tcPr/>
                </a:tc>
                <a:tc>
                  <a:txBody>
                    <a:bodyPr/>
                    <a:lstStyle/>
                    <a:p>
                      <a:pPr algn="ctr">
                        <a:lnSpc>
                          <a:spcPct val="115000"/>
                        </a:lnSpc>
                      </a:pPr>
                      <a:r>
                        <a:rPr lang="es-MX" sz="1200" dirty="0">
                          <a:effectLst/>
                        </a:rPr>
                        <a:t>Producción</a:t>
                      </a:r>
                      <a:endParaRPr lang="es-MX" sz="1100" dirty="0">
                        <a:effectLst/>
                      </a:endParaRPr>
                    </a:p>
                    <a:p>
                      <a:pPr algn="ctr">
                        <a:lnSpc>
                          <a:spcPct val="115000"/>
                        </a:lnSpc>
                      </a:pPr>
                      <a:r>
                        <a:rPr lang="es-MX" sz="1200" dirty="0">
                          <a:effectLst/>
                        </a:rPr>
                        <a:t>(Toneladas)</a:t>
                      </a:r>
                      <a:endParaRPr lang="es-MX" sz="1100" dirty="0">
                        <a:effectLst/>
                        <a:latin typeface="Calibri"/>
                      </a:endParaRPr>
                    </a:p>
                  </a:txBody>
                  <a:tcPr marL="68580" marR="68580" marT="0" marB="0"/>
                </a:tc>
                <a:tc>
                  <a:txBody>
                    <a:bodyPr/>
                    <a:lstStyle/>
                    <a:p>
                      <a:pPr algn="ctr">
                        <a:lnSpc>
                          <a:spcPct val="115000"/>
                        </a:lnSpc>
                      </a:pPr>
                      <a:r>
                        <a:rPr lang="es-MX" sz="1200" dirty="0">
                          <a:effectLst/>
                        </a:rPr>
                        <a:t>P</a:t>
                      </a:r>
                      <a:endParaRPr lang="es-MX" sz="1100" dirty="0">
                        <a:effectLst/>
                      </a:endParaRPr>
                    </a:p>
                    <a:p>
                      <a:pPr algn="ctr">
                        <a:lnSpc>
                          <a:spcPct val="115000"/>
                        </a:lnSpc>
                      </a:pPr>
                      <a:r>
                        <a:rPr lang="es-MX" sz="1200" dirty="0">
                          <a:effectLst/>
                        </a:rPr>
                        <a:t>(%)</a:t>
                      </a:r>
                      <a:endParaRPr lang="es-MX" sz="1100" dirty="0">
                        <a:effectLst/>
                        <a:latin typeface="Calibri"/>
                      </a:endParaRPr>
                    </a:p>
                  </a:txBody>
                  <a:tcPr marL="68580" marR="68580" marT="0" marB="0"/>
                </a:tc>
                <a:tc>
                  <a:txBody>
                    <a:bodyPr/>
                    <a:lstStyle/>
                    <a:p>
                      <a:pPr algn="ctr">
                        <a:lnSpc>
                          <a:spcPct val="115000"/>
                        </a:lnSpc>
                      </a:pPr>
                      <a:r>
                        <a:rPr lang="es-MX" sz="1200" dirty="0">
                          <a:effectLst/>
                        </a:rPr>
                        <a:t>Producción</a:t>
                      </a:r>
                      <a:endParaRPr lang="es-MX" sz="1100" dirty="0">
                        <a:effectLst/>
                      </a:endParaRPr>
                    </a:p>
                    <a:p>
                      <a:pPr algn="ctr">
                        <a:lnSpc>
                          <a:spcPct val="115000"/>
                        </a:lnSpc>
                      </a:pPr>
                      <a:r>
                        <a:rPr lang="es-MX" sz="1200" dirty="0">
                          <a:effectLst/>
                        </a:rPr>
                        <a:t>(Ton)</a:t>
                      </a:r>
                      <a:endParaRPr lang="es-MX" sz="1100" dirty="0">
                        <a:effectLst/>
                        <a:latin typeface="Calibri"/>
                      </a:endParaRPr>
                    </a:p>
                  </a:txBody>
                  <a:tcPr marL="68580" marR="68580" marT="0" marB="0"/>
                </a:tc>
                <a:tc>
                  <a:txBody>
                    <a:bodyPr/>
                    <a:lstStyle/>
                    <a:p>
                      <a:pPr algn="ctr">
                        <a:lnSpc>
                          <a:spcPct val="115000"/>
                        </a:lnSpc>
                      </a:pPr>
                      <a:r>
                        <a:rPr lang="es-MX" sz="1200" dirty="0">
                          <a:effectLst/>
                        </a:rPr>
                        <a:t>P</a:t>
                      </a:r>
                      <a:endParaRPr lang="es-MX" sz="1100" dirty="0">
                        <a:effectLst/>
                      </a:endParaRPr>
                    </a:p>
                    <a:p>
                      <a:pPr algn="ctr">
                        <a:lnSpc>
                          <a:spcPct val="115000"/>
                        </a:lnSpc>
                      </a:pPr>
                      <a:r>
                        <a:rPr lang="es-MX" sz="1200" dirty="0">
                          <a:effectLst/>
                        </a:rPr>
                        <a:t>(%)</a:t>
                      </a:r>
                      <a:endParaRPr lang="es-MX" sz="1100" dirty="0">
                        <a:effectLst/>
                        <a:latin typeface="Calibri"/>
                      </a:endParaRPr>
                    </a:p>
                  </a:txBody>
                  <a:tcPr marL="68580" marR="68580" marT="0" marB="0"/>
                </a:tc>
                <a:tc>
                  <a:txBody>
                    <a:bodyPr/>
                    <a:lstStyle/>
                    <a:p>
                      <a:pPr algn="ctr">
                        <a:lnSpc>
                          <a:spcPct val="115000"/>
                        </a:lnSpc>
                      </a:pPr>
                      <a:r>
                        <a:rPr lang="es-MX" sz="1200" dirty="0">
                          <a:effectLst/>
                        </a:rPr>
                        <a:t>Producción</a:t>
                      </a:r>
                      <a:endParaRPr lang="es-MX" sz="1100" dirty="0">
                        <a:effectLst/>
                      </a:endParaRPr>
                    </a:p>
                    <a:p>
                      <a:pPr algn="ctr">
                        <a:lnSpc>
                          <a:spcPct val="115000"/>
                        </a:lnSpc>
                      </a:pPr>
                      <a:r>
                        <a:rPr lang="es-MX" sz="1200" dirty="0">
                          <a:effectLst/>
                        </a:rPr>
                        <a:t>(Ton)</a:t>
                      </a:r>
                      <a:endParaRPr lang="es-MX" sz="1100" dirty="0">
                        <a:effectLst/>
                        <a:latin typeface="Calibri"/>
                      </a:endParaRPr>
                    </a:p>
                  </a:txBody>
                  <a:tcPr marL="68580" marR="68580" marT="0" marB="0"/>
                </a:tc>
                <a:tc>
                  <a:txBody>
                    <a:bodyPr/>
                    <a:lstStyle/>
                    <a:p>
                      <a:pPr algn="ctr">
                        <a:lnSpc>
                          <a:spcPct val="115000"/>
                        </a:lnSpc>
                      </a:pPr>
                      <a:r>
                        <a:rPr lang="es-MX" sz="1200" dirty="0">
                          <a:effectLst/>
                        </a:rPr>
                        <a:t>P</a:t>
                      </a:r>
                      <a:endParaRPr lang="es-MX" sz="1100" dirty="0">
                        <a:effectLst/>
                      </a:endParaRPr>
                    </a:p>
                    <a:p>
                      <a:pPr algn="ctr">
                        <a:lnSpc>
                          <a:spcPct val="115000"/>
                        </a:lnSpc>
                      </a:pPr>
                      <a:r>
                        <a:rPr lang="es-MX" sz="1200" dirty="0">
                          <a:effectLst/>
                        </a:rPr>
                        <a:t>(%)</a:t>
                      </a:r>
                      <a:endParaRPr lang="es-MX" sz="1100" dirty="0">
                        <a:effectLst/>
                        <a:latin typeface="Calibri"/>
                      </a:endParaRPr>
                    </a:p>
                  </a:txBody>
                  <a:tcPr marL="68580" marR="68580" marT="0" marB="0"/>
                </a:tc>
                <a:tc>
                  <a:txBody>
                    <a:bodyPr/>
                    <a:lstStyle/>
                    <a:p>
                      <a:pPr algn="ctr">
                        <a:lnSpc>
                          <a:spcPct val="115000"/>
                        </a:lnSpc>
                      </a:pPr>
                      <a:r>
                        <a:rPr lang="es-MX" sz="1200" dirty="0">
                          <a:effectLst/>
                        </a:rPr>
                        <a:t>Producción</a:t>
                      </a:r>
                      <a:endParaRPr lang="es-MX" sz="1100" dirty="0">
                        <a:effectLst/>
                      </a:endParaRPr>
                    </a:p>
                    <a:p>
                      <a:pPr algn="ctr">
                        <a:lnSpc>
                          <a:spcPct val="115000"/>
                        </a:lnSpc>
                      </a:pPr>
                      <a:r>
                        <a:rPr lang="es-MX" sz="1200" dirty="0">
                          <a:effectLst/>
                        </a:rPr>
                        <a:t>(Ton)</a:t>
                      </a:r>
                      <a:endParaRPr lang="es-MX" sz="1100" dirty="0">
                        <a:effectLst/>
                        <a:latin typeface="Calibri"/>
                      </a:endParaRPr>
                    </a:p>
                  </a:txBody>
                  <a:tcPr marL="68580" marR="68580" marT="0" marB="0"/>
                </a:tc>
                <a:tc>
                  <a:txBody>
                    <a:bodyPr/>
                    <a:lstStyle/>
                    <a:p>
                      <a:pPr algn="ctr">
                        <a:lnSpc>
                          <a:spcPct val="115000"/>
                        </a:lnSpc>
                      </a:pPr>
                      <a:r>
                        <a:rPr lang="es-MX" sz="1200">
                          <a:effectLst/>
                        </a:rPr>
                        <a:t>P</a:t>
                      </a:r>
                      <a:endParaRPr lang="es-MX" sz="1100">
                        <a:effectLst/>
                      </a:endParaRPr>
                    </a:p>
                    <a:p>
                      <a:pPr algn="ctr">
                        <a:lnSpc>
                          <a:spcPct val="115000"/>
                        </a:lnSpc>
                      </a:pPr>
                      <a:r>
                        <a:rPr lang="es-MX" sz="1200">
                          <a:effectLst/>
                        </a:rPr>
                        <a:t>(%)</a:t>
                      </a:r>
                      <a:endParaRPr lang="es-MX" sz="1100">
                        <a:effectLst/>
                        <a:latin typeface="Calibri"/>
                      </a:endParaRPr>
                    </a:p>
                  </a:txBody>
                  <a:tcPr marL="68580" marR="68580" marT="0" marB="0"/>
                </a:tc>
              </a:tr>
              <a:tr h="224441">
                <a:tc>
                  <a:txBody>
                    <a:bodyPr/>
                    <a:lstStyle/>
                    <a:p>
                      <a:pPr algn="just">
                        <a:lnSpc>
                          <a:spcPct val="115000"/>
                        </a:lnSpc>
                      </a:pPr>
                      <a:r>
                        <a:rPr lang="es-MX" sz="1200">
                          <a:effectLst/>
                        </a:rPr>
                        <a:t>Champiñones</a:t>
                      </a:r>
                      <a:endParaRPr lang="es-MX" sz="1100">
                        <a:effectLst/>
                        <a:latin typeface="Calibri"/>
                      </a:endParaRPr>
                    </a:p>
                  </a:txBody>
                  <a:tcPr marL="68580" marR="68580" marT="0" marB="0"/>
                </a:tc>
                <a:tc>
                  <a:txBody>
                    <a:bodyPr/>
                    <a:lstStyle/>
                    <a:p>
                      <a:pPr algn="ctr">
                        <a:lnSpc>
                          <a:spcPct val="115000"/>
                        </a:lnSpc>
                      </a:pPr>
                      <a:r>
                        <a:rPr lang="es-MX" sz="1200">
                          <a:effectLst/>
                        </a:rPr>
                        <a:t>8,680</a:t>
                      </a:r>
                      <a:endParaRPr lang="es-MX" sz="1100">
                        <a:effectLst/>
                        <a:latin typeface="Calibri"/>
                      </a:endParaRPr>
                    </a:p>
                  </a:txBody>
                  <a:tcPr marL="68580" marR="68580" marT="0" marB="0"/>
                </a:tc>
                <a:tc>
                  <a:txBody>
                    <a:bodyPr/>
                    <a:lstStyle/>
                    <a:p>
                      <a:pPr algn="ctr">
                        <a:lnSpc>
                          <a:spcPct val="115000"/>
                        </a:lnSpc>
                      </a:pPr>
                      <a:r>
                        <a:rPr lang="es-MX" sz="1200">
                          <a:effectLst/>
                        </a:rPr>
                        <a:t>96.0</a:t>
                      </a:r>
                      <a:endParaRPr lang="es-MX" sz="1100">
                        <a:effectLst/>
                        <a:latin typeface="Calibri"/>
                      </a:endParaRPr>
                    </a:p>
                  </a:txBody>
                  <a:tcPr marL="68580" marR="68580" marT="0" marB="0"/>
                </a:tc>
                <a:tc>
                  <a:txBody>
                    <a:bodyPr/>
                    <a:lstStyle/>
                    <a:p>
                      <a:pPr algn="ctr">
                        <a:lnSpc>
                          <a:spcPct val="115000"/>
                        </a:lnSpc>
                      </a:pPr>
                      <a:r>
                        <a:rPr lang="es-MX" sz="1200">
                          <a:effectLst/>
                        </a:rPr>
                        <a:t>45,260</a:t>
                      </a:r>
                      <a:endParaRPr lang="es-MX" sz="1100">
                        <a:effectLst/>
                        <a:latin typeface="Calibri"/>
                      </a:endParaRPr>
                    </a:p>
                  </a:txBody>
                  <a:tcPr marL="68580" marR="68580" marT="0" marB="0"/>
                </a:tc>
                <a:tc>
                  <a:txBody>
                    <a:bodyPr/>
                    <a:lstStyle/>
                    <a:p>
                      <a:pPr algn="ctr">
                        <a:lnSpc>
                          <a:spcPct val="115000"/>
                        </a:lnSpc>
                      </a:pPr>
                      <a:r>
                        <a:rPr lang="es-MX" sz="1200">
                          <a:effectLst/>
                        </a:rPr>
                        <a:t>95.35</a:t>
                      </a:r>
                      <a:endParaRPr lang="es-MX" sz="1100">
                        <a:effectLst/>
                        <a:latin typeface="Calibri"/>
                      </a:endParaRPr>
                    </a:p>
                  </a:txBody>
                  <a:tcPr marL="68580" marR="68580" marT="0" marB="0"/>
                </a:tc>
                <a:tc>
                  <a:txBody>
                    <a:bodyPr/>
                    <a:lstStyle/>
                    <a:p>
                      <a:pPr algn="ctr">
                        <a:lnSpc>
                          <a:spcPct val="115000"/>
                        </a:lnSpc>
                      </a:pPr>
                      <a:r>
                        <a:rPr lang="es-MX" sz="1200">
                          <a:effectLst/>
                        </a:rPr>
                        <a:t>43,595</a:t>
                      </a:r>
                      <a:endParaRPr lang="es-MX" sz="1100">
                        <a:effectLst/>
                        <a:latin typeface="Calibri"/>
                      </a:endParaRPr>
                    </a:p>
                  </a:txBody>
                  <a:tcPr marL="68580" marR="68580" marT="0" marB="0"/>
                </a:tc>
                <a:tc>
                  <a:txBody>
                    <a:bodyPr/>
                    <a:lstStyle/>
                    <a:p>
                      <a:pPr algn="ctr">
                        <a:lnSpc>
                          <a:spcPct val="115000"/>
                        </a:lnSpc>
                      </a:pPr>
                      <a:r>
                        <a:rPr lang="es-MX" sz="1200">
                          <a:effectLst/>
                        </a:rPr>
                        <a:t>93.69</a:t>
                      </a:r>
                      <a:endParaRPr lang="es-MX" sz="1100">
                        <a:effectLst/>
                        <a:latin typeface="Calibri"/>
                      </a:endParaRPr>
                    </a:p>
                  </a:txBody>
                  <a:tcPr marL="68580" marR="68580" marT="0" marB="0"/>
                </a:tc>
                <a:tc>
                  <a:txBody>
                    <a:bodyPr/>
                    <a:lstStyle/>
                    <a:p>
                      <a:pPr algn="ctr">
                        <a:lnSpc>
                          <a:spcPct val="115000"/>
                        </a:lnSpc>
                      </a:pPr>
                      <a:r>
                        <a:rPr lang="es-MX" sz="1200" dirty="0">
                          <a:effectLst/>
                        </a:rPr>
                        <a:t>59,349</a:t>
                      </a:r>
                      <a:endParaRPr lang="es-MX" sz="1100" dirty="0">
                        <a:effectLst/>
                        <a:latin typeface="Calibri"/>
                      </a:endParaRPr>
                    </a:p>
                  </a:txBody>
                  <a:tcPr marL="68580" marR="68580" marT="0" marB="0"/>
                </a:tc>
                <a:tc>
                  <a:txBody>
                    <a:bodyPr/>
                    <a:lstStyle/>
                    <a:p>
                      <a:pPr algn="ctr">
                        <a:lnSpc>
                          <a:spcPct val="115000"/>
                        </a:lnSpc>
                      </a:pPr>
                      <a:r>
                        <a:rPr lang="es-MX" sz="1200">
                          <a:effectLst/>
                        </a:rPr>
                        <a:t>95.1</a:t>
                      </a:r>
                      <a:endParaRPr lang="es-MX" sz="1100">
                        <a:effectLst/>
                        <a:latin typeface="Calibri"/>
                      </a:endParaRPr>
                    </a:p>
                  </a:txBody>
                  <a:tcPr marL="68580" marR="68580" marT="0" marB="0"/>
                </a:tc>
              </a:tr>
              <a:tr h="463843">
                <a:tc>
                  <a:txBody>
                    <a:bodyPr/>
                    <a:lstStyle/>
                    <a:p>
                      <a:pPr algn="r">
                        <a:lnSpc>
                          <a:spcPct val="115000"/>
                        </a:lnSpc>
                      </a:pPr>
                      <a:r>
                        <a:rPr lang="es-MX" sz="1200">
                          <a:effectLst/>
                        </a:rPr>
                        <a:t>Champiñón blanco</a:t>
                      </a:r>
                      <a:endParaRPr lang="es-MX" sz="1100">
                        <a:effectLst/>
                        <a:latin typeface="Calibri"/>
                      </a:endParaRPr>
                    </a:p>
                  </a:txBody>
                  <a:tcPr marL="68580" marR="68580" marT="0" marB="0"/>
                </a:tc>
                <a:tc>
                  <a:txBody>
                    <a:bodyPr/>
                    <a:lstStyle/>
                    <a:p>
                      <a:pPr algn="ctr">
                        <a:lnSpc>
                          <a:spcPct val="115000"/>
                        </a:lnSpc>
                      </a:pPr>
                      <a:r>
                        <a:rPr lang="es-MX" sz="1200">
                          <a:effectLst/>
                        </a:rPr>
                        <a:t>8,680</a:t>
                      </a:r>
                      <a:endParaRPr lang="es-MX" sz="1100">
                        <a:effectLst/>
                        <a:latin typeface="Calibri"/>
                      </a:endParaRPr>
                    </a:p>
                  </a:txBody>
                  <a:tcPr marL="68580" marR="68580" marT="0" marB="0"/>
                </a:tc>
                <a:tc>
                  <a:txBody>
                    <a:bodyPr/>
                    <a:lstStyle/>
                    <a:p>
                      <a:pPr algn="ctr">
                        <a:lnSpc>
                          <a:spcPct val="115000"/>
                        </a:lnSpc>
                      </a:pPr>
                      <a:r>
                        <a:rPr lang="es-MX" sz="1200" dirty="0">
                          <a:effectLst/>
                        </a:rPr>
                        <a:t>100.0</a:t>
                      </a:r>
                      <a:endParaRPr lang="es-MX" sz="1100" dirty="0">
                        <a:effectLst/>
                        <a:latin typeface="Calibri"/>
                      </a:endParaRPr>
                    </a:p>
                  </a:txBody>
                  <a:tcPr marL="68580" marR="68580" marT="0" marB="0"/>
                </a:tc>
                <a:tc>
                  <a:txBody>
                    <a:bodyPr/>
                    <a:lstStyle/>
                    <a:p>
                      <a:pPr algn="ctr">
                        <a:lnSpc>
                          <a:spcPct val="115000"/>
                        </a:lnSpc>
                      </a:pPr>
                      <a:r>
                        <a:rPr lang="es-MX" sz="1200">
                          <a:effectLst/>
                        </a:rPr>
                        <a:t>44,931.5</a:t>
                      </a:r>
                      <a:endParaRPr lang="es-MX" sz="1100">
                        <a:effectLst/>
                        <a:latin typeface="Calibri"/>
                      </a:endParaRPr>
                    </a:p>
                  </a:txBody>
                  <a:tcPr marL="68580" marR="68580" marT="0" marB="0"/>
                </a:tc>
                <a:tc>
                  <a:txBody>
                    <a:bodyPr/>
                    <a:lstStyle/>
                    <a:p>
                      <a:pPr algn="ctr">
                        <a:lnSpc>
                          <a:spcPct val="115000"/>
                        </a:lnSpc>
                      </a:pPr>
                      <a:r>
                        <a:rPr lang="es-MX" sz="1200">
                          <a:effectLst/>
                        </a:rPr>
                        <a:t>99.27</a:t>
                      </a:r>
                      <a:endParaRPr lang="es-MX" sz="1100">
                        <a:effectLst/>
                        <a:latin typeface="Calibri"/>
                      </a:endParaRPr>
                    </a:p>
                  </a:txBody>
                  <a:tcPr marL="68580" marR="68580" marT="0" marB="0"/>
                </a:tc>
                <a:tc>
                  <a:txBody>
                    <a:bodyPr/>
                    <a:lstStyle/>
                    <a:p>
                      <a:pPr algn="ctr">
                        <a:lnSpc>
                          <a:spcPct val="115000"/>
                        </a:lnSpc>
                      </a:pPr>
                      <a:r>
                        <a:rPr lang="es-MX" sz="1200">
                          <a:effectLst/>
                        </a:rPr>
                        <a:t>42,482</a:t>
                      </a:r>
                      <a:endParaRPr lang="es-MX" sz="1100">
                        <a:effectLst/>
                        <a:latin typeface="Calibri"/>
                      </a:endParaRPr>
                    </a:p>
                  </a:txBody>
                  <a:tcPr marL="68580" marR="68580" marT="0" marB="0"/>
                </a:tc>
                <a:tc>
                  <a:txBody>
                    <a:bodyPr/>
                    <a:lstStyle/>
                    <a:p>
                      <a:pPr algn="ctr">
                        <a:lnSpc>
                          <a:spcPct val="115000"/>
                        </a:lnSpc>
                      </a:pPr>
                      <a:r>
                        <a:rPr lang="es-MX" sz="1200">
                          <a:effectLst/>
                        </a:rPr>
                        <a:t>97.4</a:t>
                      </a:r>
                      <a:endParaRPr lang="es-MX" sz="1100">
                        <a:effectLst/>
                        <a:latin typeface="Calibri"/>
                      </a:endParaRPr>
                    </a:p>
                  </a:txBody>
                  <a:tcPr marL="68580" marR="68580" marT="0" marB="0"/>
                </a:tc>
                <a:tc>
                  <a:txBody>
                    <a:bodyPr/>
                    <a:lstStyle/>
                    <a:p>
                      <a:pPr algn="ctr">
                        <a:lnSpc>
                          <a:spcPct val="115000"/>
                        </a:lnSpc>
                      </a:pPr>
                      <a:r>
                        <a:rPr lang="es-MX" sz="1200" dirty="0">
                          <a:effectLst/>
                        </a:rPr>
                        <a:t>56,684.5</a:t>
                      </a:r>
                      <a:endParaRPr lang="es-MX" sz="1100" dirty="0">
                        <a:effectLst/>
                        <a:latin typeface="Calibri"/>
                      </a:endParaRPr>
                    </a:p>
                  </a:txBody>
                  <a:tcPr marL="68580" marR="68580" marT="0" marB="0"/>
                </a:tc>
                <a:tc>
                  <a:txBody>
                    <a:bodyPr/>
                    <a:lstStyle/>
                    <a:p>
                      <a:pPr algn="ctr">
                        <a:lnSpc>
                          <a:spcPct val="115000"/>
                        </a:lnSpc>
                      </a:pPr>
                      <a:r>
                        <a:rPr lang="es-MX" sz="1200">
                          <a:effectLst/>
                        </a:rPr>
                        <a:t>95.5</a:t>
                      </a:r>
                      <a:endParaRPr lang="es-MX" sz="1100">
                        <a:effectLst/>
                        <a:latin typeface="Calibri"/>
                      </a:endParaRPr>
                    </a:p>
                  </a:txBody>
                  <a:tcPr marL="68580" marR="68580" marT="0" marB="0"/>
                </a:tc>
              </a:tr>
              <a:tr h="463843">
                <a:tc>
                  <a:txBody>
                    <a:bodyPr/>
                    <a:lstStyle/>
                    <a:p>
                      <a:pPr>
                        <a:lnSpc>
                          <a:spcPct val="115000"/>
                        </a:lnSpc>
                      </a:pPr>
                      <a:r>
                        <a:rPr lang="es-MX" sz="1200">
                          <a:effectLst/>
                        </a:rPr>
                        <a:t>Champiñón café</a:t>
                      </a:r>
                      <a:endParaRPr lang="es-MX" sz="1100">
                        <a:effectLst/>
                        <a:latin typeface="Calibri"/>
                      </a:endParaRPr>
                    </a:p>
                  </a:txBody>
                  <a:tcPr marL="68580" marR="68580" marT="0" marB="0"/>
                </a:tc>
                <a:tc>
                  <a:txBody>
                    <a:bodyPr/>
                    <a:lstStyle/>
                    <a:p>
                      <a:pPr algn="ctr">
                        <a:lnSpc>
                          <a:spcPct val="115000"/>
                        </a:lnSpc>
                      </a:pPr>
                      <a:r>
                        <a:rPr lang="es-MX" sz="1200" dirty="0">
                          <a:effectLst/>
                        </a:rPr>
                        <a:t>-</a:t>
                      </a:r>
                      <a:endParaRPr lang="es-MX" sz="1100" dirty="0">
                        <a:effectLst/>
                        <a:latin typeface="Calibri"/>
                      </a:endParaRPr>
                    </a:p>
                  </a:txBody>
                  <a:tcPr marL="68580" marR="68580" marT="0" marB="0"/>
                </a:tc>
                <a:tc>
                  <a:txBody>
                    <a:bodyPr/>
                    <a:lstStyle/>
                    <a:p>
                      <a:pPr algn="ctr">
                        <a:lnSpc>
                          <a:spcPct val="115000"/>
                        </a:lnSpc>
                      </a:pPr>
                      <a:r>
                        <a:rPr lang="es-MX" sz="1200">
                          <a:effectLst/>
                        </a:rPr>
                        <a:t>-</a:t>
                      </a:r>
                      <a:endParaRPr lang="es-MX" sz="1100">
                        <a:effectLst/>
                        <a:latin typeface="Calibri"/>
                      </a:endParaRPr>
                    </a:p>
                  </a:txBody>
                  <a:tcPr marL="68580" marR="68580" marT="0" marB="0"/>
                </a:tc>
                <a:tc>
                  <a:txBody>
                    <a:bodyPr/>
                    <a:lstStyle/>
                    <a:p>
                      <a:pPr algn="ctr">
                        <a:lnSpc>
                          <a:spcPct val="115000"/>
                        </a:lnSpc>
                      </a:pPr>
                      <a:r>
                        <a:rPr lang="es-MX" sz="1200">
                          <a:effectLst/>
                        </a:rPr>
                        <a:t>328.5</a:t>
                      </a:r>
                      <a:endParaRPr lang="es-MX" sz="1100">
                        <a:effectLst/>
                        <a:latin typeface="Calibri"/>
                      </a:endParaRPr>
                    </a:p>
                  </a:txBody>
                  <a:tcPr marL="68580" marR="68580" marT="0" marB="0"/>
                </a:tc>
                <a:tc>
                  <a:txBody>
                    <a:bodyPr/>
                    <a:lstStyle/>
                    <a:p>
                      <a:pPr algn="ctr">
                        <a:lnSpc>
                          <a:spcPct val="115000"/>
                        </a:lnSpc>
                      </a:pPr>
                      <a:r>
                        <a:rPr lang="es-MX" sz="1200">
                          <a:effectLst/>
                        </a:rPr>
                        <a:t>0.73</a:t>
                      </a:r>
                      <a:endParaRPr lang="es-MX" sz="1100">
                        <a:effectLst/>
                        <a:latin typeface="Calibri"/>
                      </a:endParaRPr>
                    </a:p>
                  </a:txBody>
                  <a:tcPr marL="68580" marR="68580" marT="0" marB="0"/>
                </a:tc>
                <a:tc>
                  <a:txBody>
                    <a:bodyPr/>
                    <a:lstStyle/>
                    <a:p>
                      <a:pPr algn="ctr">
                        <a:lnSpc>
                          <a:spcPct val="115000"/>
                        </a:lnSpc>
                      </a:pPr>
                      <a:r>
                        <a:rPr lang="es-MX" sz="1200">
                          <a:effectLst/>
                        </a:rPr>
                        <a:t>1,113</a:t>
                      </a:r>
                      <a:endParaRPr lang="es-MX" sz="1100">
                        <a:effectLst/>
                        <a:latin typeface="Calibri"/>
                      </a:endParaRPr>
                    </a:p>
                  </a:txBody>
                  <a:tcPr marL="68580" marR="68580" marT="0" marB="0"/>
                </a:tc>
                <a:tc>
                  <a:txBody>
                    <a:bodyPr/>
                    <a:lstStyle/>
                    <a:p>
                      <a:pPr algn="ctr">
                        <a:lnSpc>
                          <a:spcPct val="115000"/>
                        </a:lnSpc>
                      </a:pPr>
                      <a:r>
                        <a:rPr lang="es-MX" sz="1200">
                          <a:effectLst/>
                        </a:rPr>
                        <a:t>2.6</a:t>
                      </a:r>
                      <a:endParaRPr lang="es-MX" sz="1100">
                        <a:effectLst/>
                        <a:latin typeface="Calibri"/>
                      </a:endParaRPr>
                    </a:p>
                  </a:txBody>
                  <a:tcPr marL="68580" marR="68580" marT="0" marB="0"/>
                </a:tc>
                <a:tc>
                  <a:txBody>
                    <a:bodyPr/>
                    <a:lstStyle/>
                    <a:p>
                      <a:pPr algn="ctr">
                        <a:lnSpc>
                          <a:spcPct val="115000"/>
                        </a:lnSpc>
                      </a:pPr>
                      <a:r>
                        <a:rPr lang="es-MX" sz="1200" dirty="0">
                          <a:effectLst/>
                        </a:rPr>
                        <a:t>2,664.5</a:t>
                      </a:r>
                      <a:endParaRPr lang="es-MX" sz="1100" dirty="0">
                        <a:effectLst/>
                        <a:latin typeface="Calibri"/>
                      </a:endParaRPr>
                    </a:p>
                  </a:txBody>
                  <a:tcPr marL="68580" marR="68580" marT="0" marB="0"/>
                </a:tc>
                <a:tc>
                  <a:txBody>
                    <a:bodyPr/>
                    <a:lstStyle/>
                    <a:p>
                      <a:pPr algn="ctr">
                        <a:lnSpc>
                          <a:spcPct val="115000"/>
                        </a:lnSpc>
                      </a:pPr>
                      <a:r>
                        <a:rPr lang="es-MX" sz="1200">
                          <a:effectLst/>
                        </a:rPr>
                        <a:t>4.5</a:t>
                      </a:r>
                      <a:endParaRPr lang="es-MX" sz="1100">
                        <a:effectLst/>
                        <a:latin typeface="Calibri"/>
                      </a:endParaRPr>
                    </a:p>
                  </a:txBody>
                  <a:tcPr marL="68580" marR="68580" marT="0" marB="0"/>
                </a:tc>
              </a:tr>
              <a:tr h="703247">
                <a:tc>
                  <a:txBody>
                    <a:bodyPr/>
                    <a:lstStyle/>
                    <a:p>
                      <a:pPr algn="just">
                        <a:lnSpc>
                          <a:spcPct val="115000"/>
                        </a:lnSpc>
                      </a:pPr>
                      <a:r>
                        <a:rPr lang="es-MX" sz="1200">
                          <a:effectLst/>
                        </a:rPr>
                        <a:t>“Setas” (blanca, gris, café)</a:t>
                      </a:r>
                      <a:endParaRPr lang="es-MX" sz="1100">
                        <a:effectLst/>
                        <a:latin typeface="Calibri"/>
                      </a:endParaRPr>
                    </a:p>
                  </a:txBody>
                  <a:tcPr marL="68580" marR="68580" marT="0" marB="0"/>
                </a:tc>
                <a:tc>
                  <a:txBody>
                    <a:bodyPr/>
                    <a:lstStyle/>
                    <a:p>
                      <a:pPr algn="ctr">
                        <a:lnSpc>
                          <a:spcPct val="115000"/>
                        </a:lnSpc>
                      </a:pPr>
                      <a:r>
                        <a:rPr lang="es-MX" sz="1200">
                          <a:effectLst/>
                        </a:rPr>
                        <a:t>356</a:t>
                      </a:r>
                      <a:endParaRPr lang="es-MX" sz="1100">
                        <a:effectLst/>
                        <a:latin typeface="Calibri"/>
                      </a:endParaRPr>
                    </a:p>
                  </a:txBody>
                  <a:tcPr marL="68580" marR="68580" marT="0" marB="0"/>
                </a:tc>
                <a:tc>
                  <a:txBody>
                    <a:bodyPr/>
                    <a:lstStyle/>
                    <a:p>
                      <a:pPr algn="ctr">
                        <a:lnSpc>
                          <a:spcPct val="115000"/>
                        </a:lnSpc>
                      </a:pPr>
                      <a:r>
                        <a:rPr lang="es-MX" sz="1200">
                          <a:effectLst/>
                        </a:rPr>
                        <a:t>4.0</a:t>
                      </a:r>
                      <a:endParaRPr lang="es-MX" sz="1100">
                        <a:effectLst/>
                        <a:latin typeface="Calibri"/>
                      </a:endParaRPr>
                    </a:p>
                  </a:txBody>
                  <a:tcPr marL="68580" marR="68580" marT="0" marB="0"/>
                </a:tc>
                <a:tc>
                  <a:txBody>
                    <a:bodyPr/>
                    <a:lstStyle/>
                    <a:p>
                      <a:pPr algn="ctr">
                        <a:lnSpc>
                          <a:spcPct val="115000"/>
                        </a:lnSpc>
                      </a:pPr>
                      <a:r>
                        <a:rPr lang="es-MX" sz="1200">
                          <a:effectLst/>
                        </a:rPr>
                        <a:t>2,190</a:t>
                      </a:r>
                      <a:endParaRPr lang="es-MX" sz="1100">
                        <a:effectLst/>
                        <a:latin typeface="Calibri"/>
                      </a:endParaRPr>
                    </a:p>
                  </a:txBody>
                  <a:tcPr marL="68580" marR="68580" marT="0" marB="0"/>
                </a:tc>
                <a:tc>
                  <a:txBody>
                    <a:bodyPr/>
                    <a:lstStyle/>
                    <a:p>
                      <a:pPr algn="ctr">
                        <a:lnSpc>
                          <a:spcPct val="115000"/>
                        </a:lnSpc>
                      </a:pPr>
                      <a:r>
                        <a:rPr lang="es-MX" sz="1200">
                          <a:effectLst/>
                        </a:rPr>
                        <a:t>4.62</a:t>
                      </a:r>
                      <a:endParaRPr lang="es-MX" sz="1100">
                        <a:effectLst/>
                        <a:latin typeface="Calibri"/>
                      </a:endParaRPr>
                    </a:p>
                  </a:txBody>
                  <a:tcPr marL="68580" marR="68580" marT="0" marB="0"/>
                </a:tc>
                <a:tc>
                  <a:txBody>
                    <a:bodyPr/>
                    <a:lstStyle/>
                    <a:p>
                      <a:pPr algn="ctr">
                        <a:lnSpc>
                          <a:spcPct val="115000"/>
                        </a:lnSpc>
                      </a:pPr>
                      <a:r>
                        <a:rPr lang="es-MX" sz="1200">
                          <a:effectLst/>
                        </a:rPr>
                        <a:t>2,920</a:t>
                      </a:r>
                      <a:endParaRPr lang="es-MX" sz="1100">
                        <a:effectLst/>
                        <a:latin typeface="Calibri"/>
                      </a:endParaRPr>
                    </a:p>
                  </a:txBody>
                  <a:tcPr marL="68580" marR="68580" marT="0" marB="0"/>
                </a:tc>
                <a:tc>
                  <a:txBody>
                    <a:bodyPr/>
                    <a:lstStyle/>
                    <a:p>
                      <a:pPr algn="ctr">
                        <a:lnSpc>
                          <a:spcPct val="115000"/>
                        </a:lnSpc>
                      </a:pPr>
                      <a:r>
                        <a:rPr lang="es-MX" sz="1200">
                          <a:effectLst/>
                        </a:rPr>
                        <a:t>6.28</a:t>
                      </a:r>
                      <a:endParaRPr lang="es-MX" sz="1100">
                        <a:effectLst/>
                        <a:latin typeface="Calibri"/>
                      </a:endParaRPr>
                    </a:p>
                  </a:txBody>
                  <a:tcPr marL="68580" marR="68580" marT="0" marB="0"/>
                </a:tc>
                <a:tc>
                  <a:txBody>
                    <a:bodyPr/>
                    <a:lstStyle/>
                    <a:p>
                      <a:pPr algn="ctr">
                        <a:lnSpc>
                          <a:spcPct val="115000"/>
                        </a:lnSpc>
                      </a:pPr>
                      <a:r>
                        <a:rPr lang="es-MX" sz="1200" dirty="0">
                          <a:effectLst/>
                        </a:rPr>
                        <a:t>3,000</a:t>
                      </a:r>
                      <a:endParaRPr lang="es-MX" sz="1100" dirty="0">
                        <a:effectLst/>
                        <a:latin typeface="Calibri"/>
                      </a:endParaRPr>
                    </a:p>
                  </a:txBody>
                  <a:tcPr marL="68580" marR="68580" marT="0" marB="0"/>
                </a:tc>
                <a:tc>
                  <a:txBody>
                    <a:bodyPr/>
                    <a:lstStyle/>
                    <a:p>
                      <a:pPr algn="ctr">
                        <a:lnSpc>
                          <a:spcPct val="115000"/>
                        </a:lnSpc>
                      </a:pPr>
                      <a:r>
                        <a:rPr lang="es-MX" sz="1200">
                          <a:effectLst/>
                        </a:rPr>
                        <a:t>4.86</a:t>
                      </a:r>
                      <a:endParaRPr lang="es-MX" sz="1100">
                        <a:effectLst/>
                        <a:latin typeface="Calibri"/>
                      </a:endParaRPr>
                    </a:p>
                  </a:txBody>
                  <a:tcPr marL="68580" marR="68580" marT="0" marB="0"/>
                </a:tc>
              </a:tr>
              <a:tr h="224441">
                <a:tc>
                  <a:txBody>
                    <a:bodyPr/>
                    <a:lstStyle/>
                    <a:p>
                      <a:pPr algn="just">
                        <a:lnSpc>
                          <a:spcPct val="115000"/>
                        </a:lnSpc>
                      </a:pPr>
                      <a:r>
                        <a:rPr lang="es-MX" sz="1200">
                          <a:effectLst/>
                        </a:rPr>
                        <a:t>“Shiitake”</a:t>
                      </a:r>
                      <a:endParaRPr lang="es-MX" sz="1100">
                        <a:effectLst/>
                        <a:latin typeface="Calibri"/>
                      </a:endParaRPr>
                    </a:p>
                  </a:txBody>
                  <a:tcPr marL="68580" marR="68580" marT="0" marB="0"/>
                </a:tc>
                <a:tc>
                  <a:txBody>
                    <a:bodyPr/>
                    <a:lstStyle/>
                    <a:p>
                      <a:pPr algn="ctr">
                        <a:lnSpc>
                          <a:spcPct val="115000"/>
                        </a:lnSpc>
                      </a:pPr>
                      <a:r>
                        <a:rPr lang="es-MX" sz="1200">
                          <a:effectLst/>
                        </a:rPr>
                        <a:t>-</a:t>
                      </a:r>
                      <a:endParaRPr lang="es-MX" sz="1100">
                        <a:effectLst/>
                        <a:latin typeface="Calibri"/>
                      </a:endParaRPr>
                    </a:p>
                  </a:txBody>
                  <a:tcPr marL="68580" marR="68580" marT="0" marB="0"/>
                </a:tc>
                <a:tc>
                  <a:txBody>
                    <a:bodyPr/>
                    <a:lstStyle/>
                    <a:p>
                      <a:pPr algn="ctr">
                        <a:lnSpc>
                          <a:spcPct val="115000"/>
                        </a:lnSpc>
                      </a:pPr>
                      <a:r>
                        <a:rPr lang="es-MX" sz="1200">
                          <a:effectLst/>
                        </a:rPr>
                        <a:t>-</a:t>
                      </a:r>
                      <a:endParaRPr lang="es-MX" sz="1100">
                        <a:effectLst/>
                        <a:latin typeface="Calibri"/>
                      </a:endParaRPr>
                    </a:p>
                  </a:txBody>
                  <a:tcPr marL="68580" marR="68580" marT="0" marB="0"/>
                </a:tc>
                <a:tc>
                  <a:txBody>
                    <a:bodyPr/>
                    <a:lstStyle/>
                    <a:p>
                      <a:pPr algn="ctr">
                        <a:lnSpc>
                          <a:spcPct val="115000"/>
                        </a:lnSpc>
                      </a:pPr>
                      <a:r>
                        <a:rPr lang="es-MX" sz="1200">
                          <a:effectLst/>
                        </a:rPr>
                        <a:t>18.2</a:t>
                      </a:r>
                      <a:endParaRPr lang="es-MX" sz="1100">
                        <a:effectLst/>
                        <a:latin typeface="Calibri"/>
                      </a:endParaRPr>
                    </a:p>
                  </a:txBody>
                  <a:tcPr marL="68580" marR="68580" marT="0" marB="0"/>
                </a:tc>
                <a:tc>
                  <a:txBody>
                    <a:bodyPr/>
                    <a:lstStyle/>
                    <a:p>
                      <a:pPr algn="ctr">
                        <a:lnSpc>
                          <a:spcPct val="115000"/>
                        </a:lnSpc>
                      </a:pPr>
                      <a:r>
                        <a:rPr lang="es-MX" sz="1200">
                          <a:effectLst/>
                        </a:rPr>
                        <a:t>0.038</a:t>
                      </a:r>
                      <a:endParaRPr lang="es-MX" sz="1100">
                        <a:effectLst/>
                        <a:latin typeface="Calibri"/>
                      </a:endParaRPr>
                    </a:p>
                  </a:txBody>
                  <a:tcPr marL="68580" marR="68580" marT="0" marB="0"/>
                </a:tc>
                <a:tc>
                  <a:txBody>
                    <a:bodyPr/>
                    <a:lstStyle/>
                    <a:p>
                      <a:pPr algn="ctr">
                        <a:lnSpc>
                          <a:spcPct val="115000"/>
                        </a:lnSpc>
                      </a:pPr>
                      <a:r>
                        <a:rPr lang="es-MX" sz="1200">
                          <a:effectLst/>
                        </a:rPr>
                        <a:t>18.2</a:t>
                      </a:r>
                      <a:endParaRPr lang="es-MX" sz="1100">
                        <a:effectLst/>
                        <a:latin typeface="Calibri"/>
                      </a:endParaRPr>
                    </a:p>
                  </a:txBody>
                  <a:tcPr marL="68580" marR="68580" marT="0" marB="0"/>
                </a:tc>
                <a:tc>
                  <a:txBody>
                    <a:bodyPr/>
                    <a:lstStyle/>
                    <a:p>
                      <a:pPr algn="ctr">
                        <a:lnSpc>
                          <a:spcPct val="115000"/>
                        </a:lnSpc>
                      </a:pPr>
                      <a:r>
                        <a:rPr lang="es-MX" sz="1200">
                          <a:effectLst/>
                        </a:rPr>
                        <a:t>0.039</a:t>
                      </a:r>
                      <a:endParaRPr lang="es-MX" sz="1100">
                        <a:effectLst/>
                        <a:latin typeface="Calibri"/>
                      </a:endParaRPr>
                    </a:p>
                  </a:txBody>
                  <a:tcPr marL="68580" marR="68580" marT="0" marB="0"/>
                </a:tc>
                <a:tc>
                  <a:txBody>
                    <a:bodyPr/>
                    <a:lstStyle/>
                    <a:p>
                      <a:pPr algn="ctr">
                        <a:lnSpc>
                          <a:spcPct val="115000"/>
                        </a:lnSpc>
                      </a:pPr>
                      <a:r>
                        <a:rPr lang="es-MX" sz="1200" dirty="0">
                          <a:effectLst/>
                        </a:rPr>
                        <a:t>25</a:t>
                      </a:r>
                      <a:endParaRPr lang="es-MX" sz="1100" dirty="0">
                        <a:effectLst/>
                        <a:latin typeface="Calibri"/>
                      </a:endParaRPr>
                    </a:p>
                  </a:txBody>
                  <a:tcPr marL="68580" marR="68580" marT="0" marB="0"/>
                </a:tc>
                <a:tc>
                  <a:txBody>
                    <a:bodyPr/>
                    <a:lstStyle/>
                    <a:p>
                      <a:pPr algn="ctr">
                        <a:lnSpc>
                          <a:spcPct val="115000"/>
                        </a:lnSpc>
                      </a:pPr>
                      <a:r>
                        <a:rPr lang="es-MX" sz="1200">
                          <a:effectLst/>
                        </a:rPr>
                        <a:t>0.04</a:t>
                      </a:r>
                      <a:endParaRPr lang="es-MX" sz="1100">
                        <a:effectLst/>
                        <a:latin typeface="Calibri"/>
                      </a:endParaRPr>
                    </a:p>
                  </a:txBody>
                  <a:tcPr marL="68580" marR="68580" marT="0" marB="0"/>
                </a:tc>
              </a:tr>
              <a:tr h="224441">
                <a:tc>
                  <a:txBody>
                    <a:bodyPr/>
                    <a:lstStyle/>
                    <a:p>
                      <a:pPr algn="just">
                        <a:lnSpc>
                          <a:spcPct val="115000"/>
                        </a:lnSpc>
                      </a:pPr>
                      <a:r>
                        <a:rPr lang="pt-BR" sz="1200">
                          <a:effectLst/>
                        </a:rPr>
                        <a:t>“Reishi”</a:t>
                      </a:r>
                      <a:endParaRPr lang="es-MX" sz="1100">
                        <a:effectLst/>
                        <a:latin typeface="Calibri"/>
                      </a:endParaRPr>
                    </a:p>
                  </a:txBody>
                  <a:tcPr marL="68580" marR="68580" marT="0" marB="0"/>
                </a:tc>
                <a:tc>
                  <a:txBody>
                    <a:bodyPr/>
                    <a:lstStyle/>
                    <a:p>
                      <a:pPr algn="ctr">
                        <a:lnSpc>
                          <a:spcPct val="115000"/>
                        </a:lnSpc>
                      </a:pPr>
                      <a:r>
                        <a:rPr lang="pt-BR" sz="1200">
                          <a:effectLst/>
                        </a:rPr>
                        <a:t>-</a:t>
                      </a:r>
                      <a:endParaRPr lang="es-MX" sz="1100">
                        <a:effectLst/>
                        <a:latin typeface="Calibri"/>
                      </a:endParaRPr>
                    </a:p>
                  </a:txBody>
                  <a:tcPr marL="68580" marR="68580" marT="0" marB="0"/>
                </a:tc>
                <a:tc>
                  <a:txBody>
                    <a:bodyPr/>
                    <a:lstStyle/>
                    <a:p>
                      <a:pPr algn="ctr">
                        <a:lnSpc>
                          <a:spcPct val="115000"/>
                        </a:lnSpc>
                      </a:pPr>
                      <a:r>
                        <a:rPr lang="pt-BR" sz="1200">
                          <a:effectLst/>
                        </a:rPr>
                        <a:t>-</a:t>
                      </a:r>
                      <a:endParaRPr lang="es-MX" sz="1100">
                        <a:effectLst/>
                        <a:latin typeface="Calibri"/>
                      </a:endParaRPr>
                    </a:p>
                  </a:txBody>
                  <a:tcPr marL="68580" marR="68580" marT="0" marB="0"/>
                </a:tc>
                <a:tc>
                  <a:txBody>
                    <a:bodyPr/>
                    <a:lstStyle/>
                    <a:p>
                      <a:pPr algn="ctr">
                        <a:lnSpc>
                          <a:spcPct val="115000"/>
                        </a:lnSpc>
                      </a:pPr>
                      <a:r>
                        <a:rPr lang="pt-BR" sz="1200">
                          <a:effectLst/>
                        </a:rPr>
                        <a:t>PC</a:t>
                      </a:r>
                      <a:endParaRPr lang="es-MX" sz="1100">
                        <a:effectLst/>
                        <a:latin typeface="Calibri"/>
                      </a:endParaRPr>
                    </a:p>
                  </a:txBody>
                  <a:tcPr marL="68580" marR="68580" marT="0" marB="0"/>
                </a:tc>
                <a:tc>
                  <a:txBody>
                    <a:bodyPr/>
                    <a:lstStyle/>
                    <a:p>
                      <a:pPr algn="ctr">
                        <a:lnSpc>
                          <a:spcPct val="115000"/>
                        </a:lnSpc>
                      </a:pPr>
                      <a:r>
                        <a:rPr lang="pt-BR" sz="1200">
                          <a:effectLst/>
                        </a:rPr>
                        <a:t>-</a:t>
                      </a:r>
                      <a:endParaRPr lang="es-MX" sz="1100">
                        <a:effectLst/>
                        <a:latin typeface="Calibri"/>
                      </a:endParaRPr>
                    </a:p>
                  </a:txBody>
                  <a:tcPr marL="68580" marR="68580" marT="0" marB="0"/>
                </a:tc>
                <a:tc>
                  <a:txBody>
                    <a:bodyPr/>
                    <a:lstStyle/>
                    <a:p>
                      <a:pPr algn="ctr">
                        <a:lnSpc>
                          <a:spcPct val="115000"/>
                        </a:lnSpc>
                      </a:pPr>
                      <a:r>
                        <a:rPr lang="pt-BR" sz="1200">
                          <a:effectLst/>
                        </a:rPr>
                        <a:t>PC</a:t>
                      </a:r>
                      <a:endParaRPr lang="es-MX" sz="1100">
                        <a:effectLst/>
                        <a:latin typeface="Calibri"/>
                      </a:endParaRPr>
                    </a:p>
                  </a:txBody>
                  <a:tcPr marL="68580" marR="68580" marT="0" marB="0"/>
                </a:tc>
                <a:tc>
                  <a:txBody>
                    <a:bodyPr/>
                    <a:lstStyle/>
                    <a:p>
                      <a:pPr algn="ctr">
                        <a:lnSpc>
                          <a:spcPct val="115000"/>
                        </a:lnSpc>
                      </a:pPr>
                      <a:r>
                        <a:rPr lang="pt-BR" sz="1200">
                          <a:effectLst/>
                        </a:rPr>
                        <a:t>-</a:t>
                      </a:r>
                      <a:endParaRPr lang="es-MX" sz="1100">
                        <a:effectLst/>
                        <a:latin typeface="Calibri"/>
                      </a:endParaRPr>
                    </a:p>
                  </a:txBody>
                  <a:tcPr marL="68580" marR="68580" marT="0" marB="0"/>
                </a:tc>
                <a:tc>
                  <a:txBody>
                    <a:bodyPr/>
                    <a:lstStyle/>
                    <a:p>
                      <a:pPr algn="ctr">
                        <a:lnSpc>
                          <a:spcPct val="115000"/>
                        </a:lnSpc>
                      </a:pPr>
                      <a:r>
                        <a:rPr lang="pt-BR" sz="1200" dirty="0">
                          <a:effectLst/>
                        </a:rPr>
                        <a:t>-</a:t>
                      </a:r>
                      <a:endParaRPr lang="es-MX" sz="1100" dirty="0">
                        <a:effectLst/>
                        <a:latin typeface="Calibri"/>
                      </a:endParaRPr>
                    </a:p>
                  </a:txBody>
                  <a:tcPr marL="68580" marR="68580" marT="0" marB="0"/>
                </a:tc>
                <a:tc>
                  <a:txBody>
                    <a:bodyPr/>
                    <a:lstStyle/>
                    <a:p>
                      <a:pPr algn="ctr">
                        <a:lnSpc>
                          <a:spcPct val="115000"/>
                        </a:lnSpc>
                      </a:pPr>
                      <a:r>
                        <a:rPr lang="pt-BR" sz="1200" dirty="0">
                          <a:effectLst/>
                        </a:rPr>
                        <a:t>-</a:t>
                      </a:r>
                      <a:endParaRPr lang="es-MX" sz="1100" dirty="0">
                        <a:effectLst/>
                        <a:latin typeface="Calibri"/>
                      </a:endParaRPr>
                    </a:p>
                  </a:txBody>
                  <a:tcPr marL="68580" marR="68580" marT="0" marB="0"/>
                </a:tc>
              </a:tr>
              <a:tr h="224441">
                <a:tc>
                  <a:txBody>
                    <a:bodyPr/>
                    <a:lstStyle/>
                    <a:p>
                      <a:pPr algn="just">
                        <a:lnSpc>
                          <a:spcPct val="115000"/>
                        </a:lnSpc>
                      </a:pPr>
                      <a:r>
                        <a:rPr lang="pt-BR" sz="1200">
                          <a:effectLst/>
                        </a:rPr>
                        <a:t>“Maitake”</a:t>
                      </a:r>
                      <a:endParaRPr lang="es-MX" sz="1100">
                        <a:effectLst/>
                        <a:latin typeface="Calibri"/>
                      </a:endParaRPr>
                    </a:p>
                  </a:txBody>
                  <a:tcPr marL="68580" marR="68580" marT="0" marB="0"/>
                </a:tc>
                <a:tc>
                  <a:txBody>
                    <a:bodyPr/>
                    <a:lstStyle/>
                    <a:p>
                      <a:pPr algn="ctr">
                        <a:lnSpc>
                          <a:spcPct val="115000"/>
                        </a:lnSpc>
                      </a:pPr>
                      <a:r>
                        <a:rPr lang="pt-BR" sz="1200">
                          <a:effectLst/>
                        </a:rPr>
                        <a:t>-</a:t>
                      </a:r>
                      <a:endParaRPr lang="es-MX" sz="1100">
                        <a:effectLst/>
                        <a:latin typeface="Calibri"/>
                      </a:endParaRPr>
                    </a:p>
                  </a:txBody>
                  <a:tcPr marL="68580" marR="68580" marT="0" marB="0"/>
                </a:tc>
                <a:tc>
                  <a:txBody>
                    <a:bodyPr/>
                    <a:lstStyle/>
                    <a:p>
                      <a:pPr algn="ctr">
                        <a:lnSpc>
                          <a:spcPct val="115000"/>
                        </a:lnSpc>
                      </a:pPr>
                      <a:r>
                        <a:rPr lang="pt-BR" sz="1200">
                          <a:effectLst/>
                        </a:rPr>
                        <a:t>-</a:t>
                      </a:r>
                      <a:endParaRPr lang="es-MX" sz="1100">
                        <a:effectLst/>
                        <a:latin typeface="Calibri"/>
                      </a:endParaRPr>
                    </a:p>
                  </a:txBody>
                  <a:tcPr marL="68580" marR="68580" marT="0" marB="0"/>
                </a:tc>
                <a:tc>
                  <a:txBody>
                    <a:bodyPr/>
                    <a:lstStyle/>
                    <a:p>
                      <a:pPr algn="ctr">
                        <a:lnSpc>
                          <a:spcPct val="115000"/>
                        </a:lnSpc>
                      </a:pPr>
                      <a:r>
                        <a:rPr lang="pt-BR" sz="1200">
                          <a:effectLst/>
                        </a:rPr>
                        <a:t>PC</a:t>
                      </a:r>
                      <a:endParaRPr lang="es-MX" sz="1100">
                        <a:effectLst/>
                        <a:latin typeface="Calibri"/>
                      </a:endParaRPr>
                    </a:p>
                  </a:txBody>
                  <a:tcPr marL="68580" marR="68580" marT="0" marB="0"/>
                </a:tc>
                <a:tc>
                  <a:txBody>
                    <a:bodyPr/>
                    <a:lstStyle/>
                    <a:p>
                      <a:pPr algn="ctr">
                        <a:lnSpc>
                          <a:spcPct val="115000"/>
                        </a:lnSpc>
                      </a:pPr>
                      <a:r>
                        <a:rPr lang="pt-BR" sz="1200">
                          <a:effectLst/>
                        </a:rPr>
                        <a:t>-</a:t>
                      </a:r>
                      <a:endParaRPr lang="es-MX" sz="1100">
                        <a:effectLst/>
                        <a:latin typeface="Calibri"/>
                      </a:endParaRPr>
                    </a:p>
                  </a:txBody>
                  <a:tcPr marL="68580" marR="68580" marT="0" marB="0"/>
                </a:tc>
                <a:tc>
                  <a:txBody>
                    <a:bodyPr/>
                    <a:lstStyle/>
                    <a:p>
                      <a:pPr algn="ctr">
                        <a:lnSpc>
                          <a:spcPct val="115000"/>
                        </a:lnSpc>
                      </a:pPr>
                      <a:r>
                        <a:rPr lang="pt-BR" sz="1200">
                          <a:effectLst/>
                        </a:rPr>
                        <a:t>PC</a:t>
                      </a:r>
                      <a:endParaRPr lang="es-MX" sz="1100">
                        <a:effectLst/>
                        <a:latin typeface="Calibri"/>
                      </a:endParaRPr>
                    </a:p>
                  </a:txBody>
                  <a:tcPr marL="68580" marR="68580" marT="0" marB="0"/>
                </a:tc>
                <a:tc>
                  <a:txBody>
                    <a:bodyPr/>
                    <a:lstStyle/>
                    <a:p>
                      <a:pPr algn="ctr">
                        <a:lnSpc>
                          <a:spcPct val="115000"/>
                        </a:lnSpc>
                      </a:pPr>
                      <a:r>
                        <a:rPr lang="pt-BR" sz="1200">
                          <a:effectLst/>
                        </a:rPr>
                        <a:t>-</a:t>
                      </a:r>
                      <a:endParaRPr lang="es-MX" sz="1100">
                        <a:effectLst/>
                        <a:latin typeface="Calibri"/>
                      </a:endParaRPr>
                    </a:p>
                  </a:txBody>
                  <a:tcPr marL="68580" marR="68580" marT="0" marB="0"/>
                </a:tc>
                <a:tc>
                  <a:txBody>
                    <a:bodyPr/>
                    <a:lstStyle/>
                    <a:p>
                      <a:pPr algn="ctr">
                        <a:lnSpc>
                          <a:spcPct val="115000"/>
                        </a:lnSpc>
                      </a:pPr>
                      <a:r>
                        <a:rPr lang="pt-BR" sz="1200">
                          <a:effectLst/>
                        </a:rPr>
                        <a:t>-</a:t>
                      </a:r>
                      <a:endParaRPr lang="es-MX" sz="1100">
                        <a:effectLst/>
                        <a:latin typeface="Calibri"/>
                      </a:endParaRPr>
                    </a:p>
                  </a:txBody>
                  <a:tcPr marL="68580" marR="68580" marT="0" marB="0"/>
                </a:tc>
                <a:tc>
                  <a:txBody>
                    <a:bodyPr/>
                    <a:lstStyle/>
                    <a:p>
                      <a:pPr algn="ctr">
                        <a:lnSpc>
                          <a:spcPct val="115000"/>
                        </a:lnSpc>
                      </a:pPr>
                      <a:r>
                        <a:rPr lang="pt-BR" sz="1200" dirty="0">
                          <a:effectLst/>
                        </a:rPr>
                        <a:t>-</a:t>
                      </a:r>
                      <a:endParaRPr lang="es-MX" sz="1100" dirty="0">
                        <a:effectLst/>
                        <a:latin typeface="Calibri"/>
                      </a:endParaRPr>
                    </a:p>
                  </a:txBody>
                  <a:tcPr marL="68580" marR="68580" marT="0" marB="0"/>
                </a:tc>
              </a:tr>
              <a:tr h="224441">
                <a:tc>
                  <a:txBody>
                    <a:bodyPr/>
                    <a:lstStyle/>
                    <a:p>
                      <a:pPr algn="just">
                        <a:lnSpc>
                          <a:spcPct val="115000"/>
                        </a:lnSpc>
                      </a:pPr>
                      <a:r>
                        <a:rPr lang="pt-BR" sz="1200">
                          <a:effectLst/>
                        </a:rPr>
                        <a:t> </a:t>
                      </a:r>
                      <a:endParaRPr lang="es-MX" sz="1100">
                        <a:effectLst/>
                        <a:latin typeface="Calibri"/>
                      </a:endParaRPr>
                    </a:p>
                  </a:txBody>
                  <a:tcPr marL="68580" marR="68580" marT="0" marB="0"/>
                </a:tc>
                <a:tc>
                  <a:txBody>
                    <a:bodyPr/>
                    <a:lstStyle/>
                    <a:p>
                      <a:pPr algn="ctr">
                        <a:lnSpc>
                          <a:spcPct val="115000"/>
                        </a:lnSpc>
                      </a:pPr>
                      <a:r>
                        <a:rPr lang="pt-BR" sz="1200">
                          <a:effectLst/>
                        </a:rPr>
                        <a:t> </a:t>
                      </a:r>
                      <a:endParaRPr lang="es-MX" sz="1100">
                        <a:effectLst/>
                        <a:latin typeface="Calibri"/>
                      </a:endParaRPr>
                    </a:p>
                  </a:txBody>
                  <a:tcPr marL="68580" marR="68580" marT="0" marB="0"/>
                </a:tc>
                <a:tc>
                  <a:txBody>
                    <a:bodyPr/>
                    <a:lstStyle/>
                    <a:p>
                      <a:pPr algn="ctr">
                        <a:lnSpc>
                          <a:spcPct val="115000"/>
                        </a:lnSpc>
                      </a:pPr>
                      <a:r>
                        <a:rPr lang="pt-BR" sz="1200">
                          <a:effectLst/>
                        </a:rPr>
                        <a:t> </a:t>
                      </a:r>
                      <a:endParaRPr lang="es-MX" sz="1100">
                        <a:effectLst/>
                        <a:latin typeface="Calibri"/>
                      </a:endParaRPr>
                    </a:p>
                  </a:txBody>
                  <a:tcPr marL="68580" marR="68580" marT="0" marB="0"/>
                </a:tc>
                <a:tc>
                  <a:txBody>
                    <a:bodyPr/>
                    <a:lstStyle/>
                    <a:p>
                      <a:pPr algn="ctr">
                        <a:lnSpc>
                          <a:spcPct val="115000"/>
                        </a:lnSpc>
                      </a:pPr>
                      <a:r>
                        <a:rPr lang="pt-BR" sz="1200">
                          <a:effectLst/>
                        </a:rPr>
                        <a:t> </a:t>
                      </a:r>
                      <a:endParaRPr lang="es-MX" sz="1100">
                        <a:effectLst/>
                        <a:latin typeface="Calibri"/>
                      </a:endParaRPr>
                    </a:p>
                  </a:txBody>
                  <a:tcPr marL="68580" marR="68580" marT="0" marB="0"/>
                </a:tc>
                <a:tc>
                  <a:txBody>
                    <a:bodyPr/>
                    <a:lstStyle/>
                    <a:p>
                      <a:pPr algn="ctr">
                        <a:lnSpc>
                          <a:spcPct val="115000"/>
                        </a:lnSpc>
                      </a:pPr>
                      <a:r>
                        <a:rPr lang="pt-BR" sz="1200">
                          <a:effectLst/>
                        </a:rPr>
                        <a:t> </a:t>
                      </a:r>
                      <a:endParaRPr lang="es-MX" sz="1100">
                        <a:effectLst/>
                        <a:latin typeface="Calibri"/>
                      </a:endParaRPr>
                    </a:p>
                  </a:txBody>
                  <a:tcPr marL="68580" marR="68580" marT="0" marB="0"/>
                </a:tc>
                <a:tc>
                  <a:txBody>
                    <a:bodyPr/>
                    <a:lstStyle/>
                    <a:p>
                      <a:pPr algn="ctr">
                        <a:lnSpc>
                          <a:spcPct val="115000"/>
                        </a:lnSpc>
                      </a:pPr>
                      <a:r>
                        <a:rPr lang="pt-BR" sz="1200">
                          <a:effectLst/>
                        </a:rPr>
                        <a:t> </a:t>
                      </a:r>
                      <a:endParaRPr lang="es-MX" sz="1100">
                        <a:effectLst/>
                        <a:latin typeface="Calibri"/>
                      </a:endParaRPr>
                    </a:p>
                  </a:txBody>
                  <a:tcPr marL="68580" marR="68580" marT="0" marB="0"/>
                </a:tc>
                <a:tc>
                  <a:txBody>
                    <a:bodyPr/>
                    <a:lstStyle/>
                    <a:p>
                      <a:pPr algn="ctr">
                        <a:lnSpc>
                          <a:spcPct val="115000"/>
                        </a:lnSpc>
                      </a:pPr>
                      <a:r>
                        <a:rPr lang="pt-BR" sz="1200">
                          <a:effectLst/>
                        </a:rPr>
                        <a:t> </a:t>
                      </a:r>
                      <a:endParaRPr lang="es-MX" sz="1100">
                        <a:effectLst/>
                        <a:latin typeface="Calibri"/>
                      </a:endParaRPr>
                    </a:p>
                  </a:txBody>
                  <a:tcPr marL="68580" marR="68580" marT="0" marB="0"/>
                </a:tc>
                <a:tc>
                  <a:txBody>
                    <a:bodyPr/>
                    <a:lstStyle/>
                    <a:p>
                      <a:pPr algn="ctr">
                        <a:lnSpc>
                          <a:spcPct val="115000"/>
                        </a:lnSpc>
                      </a:pPr>
                      <a:r>
                        <a:rPr lang="pt-BR" sz="1200">
                          <a:effectLst/>
                        </a:rPr>
                        <a:t> </a:t>
                      </a:r>
                      <a:endParaRPr lang="es-MX" sz="1100">
                        <a:effectLst/>
                        <a:latin typeface="Calibri"/>
                      </a:endParaRPr>
                    </a:p>
                  </a:txBody>
                  <a:tcPr marL="68580" marR="68580" marT="0" marB="0"/>
                </a:tc>
                <a:tc>
                  <a:txBody>
                    <a:bodyPr/>
                    <a:lstStyle/>
                    <a:p>
                      <a:pPr algn="ctr">
                        <a:lnSpc>
                          <a:spcPct val="115000"/>
                        </a:lnSpc>
                      </a:pPr>
                      <a:r>
                        <a:rPr lang="pt-BR" sz="1200" dirty="0">
                          <a:effectLst/>
                        </a:rPr>
                        <a:t> </a:t>
                      </a:r>
                      <a:endParaRPr lang="es-MX" sz="1100" dirty="0">
                        <a:effectLst/>
                        <a:latin typeface="Calibri"/>
                      </a:endParaRPr>
                    </a:p>
                  </a:txBody>
                  <a:tcPr marL="68580" marR="68580" marT="0" marB="0"/>
                </a:tc>
              </a:tr>
              <a:tr h="463843">
                <a:tc>
                  <a:txBody>
                    <a:bodyPr/>
                    <a:lstStyle/>
                    <a:p>
                      <a:pPr algn="just">
                        <a:lnSpc>
                          <a:spcPct val="115000"/>
                        </a:lnSpc>
                      </a:pPr>
                      <a:r>
                        <a:rPr lang="pt-BR" sz="1200" dirty="0">
                          <a:effectLst/>
                        </a:rPr>
                        <a:t>Total</a:t>
                      </a:r>
                      <a:endParaRPr lang="es-MX" sz="1100" dirty="0">
                        <a:effectLst/>
                        <a:latin typeface="Calibri"/>
                      </a:endParaRPr>
                    </a:p>
                  </a:txBody>
                  <a:tcPr marL="68580" marR="68580" marT="0" marB="0"/>
                </a:tc>
                <a:tc>
                  <a:txBody>
                    <a:bodyPr/>
                    <a:lstStyle/>
                    <a:p>
                      <a:pPr algn="ctr">
                        <a:lnSpc>
                          <a:spcPct val="115000"/>
                        </a:lnSpc>
                      </a:pPr>
                      <a:r>
                        <a:rPr lang="pt-BR" sz="1200">
                          <a:effectLst/>
                        </a:rPr>
                        <a:t>9,036</a:t>
                      </a:r>
                      <a:endParaRPr lang="es-MX" sz="1100">
                        <a:effectLst/>
                        <a:latin typeface="Calibri"/>
                      </a:endParaRPr>
                    </a:p>
                  </a:txBody>
                  <a:tcPr marL="68580" marR="68580" marT="0" marB="0"/>
                </a:tc>
                <a:tc>
                  <a:txBody>
                    <a:bodyPr/>
                    <a:lstStyle/>
                    <a:p>
                      <a:pPr algn="ctr">
                        <a:lnSpc>
                          <a:spcPct val="115000"/>
                        </a:lnSpc>
                      </a:pPr>
                      <a:r>
                        <a:rPr lang="pt-BR" sz="1200">
                          <a:effectLst/>
                        </a:rPr>
                        <a:t>100</a:t>
                      </a:r>
                      <a:endParaRPr lang="es-MX" sz="1100">
                        <a:effectLst/>
                        <a:latin typeface="Calibri"/>
                      </a:endParaRPr>
                    </a:p>
                  </a:txBody>
                  <a:tcPr marL="68580" marR="68580" marT="0" marB="0"/>
                </a:tc>
                <a:tc>
                  <a:txBody>
                    <a:bodyPr/>
                    <a:lstStyle/>
                    <a:p>
                      <a:pPr algn="ctr">
                        <a:lnSpc>
                          <a:spcPct val="115000"/>
                        </a:lnSpc>
                      </a:pPr>
                      <a:r>
                        <a:rPr lang="pt-BR" sz="1200">
                          <a:effectLst/>
                        </a:rPr>
                        <a:t>47,468.2</a:t>
                      </a:r>
                      <a:endParaRPr lang="es-MX" sz="1100">
                        <a:effectLst/>
                        <a:latin typeface="Calibri"/>
                      </a:endParaRPr>
                    </a:p>
                  </a:txBody>
                  <a:tcPr marL="68580" marR="68580" marT="0" marB="0"/>
                </a:tc>
                <a:tc>
                  <a:txBody>
                    <a:bodyPr/>
                    <a:lstStyle/>
                    <a:p>
                      <a:pPr algn="ctr">
                        <a:lnSpc>
                          <a:spcPct val="115000"/>
                        </a:lnSpc>
                      </a:pPr>
                      <a:r>
                        <a:rPr lang="pt-BR" sz="1200">
                          <a:effectLst/>
                        </a:rPr>
                        <a:t>100</a:t>
                      </a:r>
                      <a:endParaRPr lang="es-MX" sz="1100">
                        <a:effectLst/>
                        <a:latin typeface="Calibri"/>
                      </a:endParaRPr>
                    </a:p>
                  </a:txBody>
                  <a:tcPr marL="68580" marR="68580" marT="0" marB="0"/>
                </a:tc>
                <a:tc>
                  <a:txBody>
                    <a:bodyPr/>
                    <a:lstStyle/>
                    <a:p>
                      <a:pPr algn="ctr">
                        <a:lnSpc>
                          <a:spcPct val="115000"/>
                        </a:lnSpc>
                      </a:pPr>
                      <a:r>
                        <a:rPr lang="pt-BR" sz="1200">
                          <a:effectLst/>
                        </a:rPr>
                        <a:t>46,533.2</a:t>
                      </a:r>
                      <a:endParaRPr lang="es-MX" sz="1100">
                        <a:effectLst/>
                        <a:latin typeface="Calibri"/>
                      </a:endParaRPr>
                    </a:p>
                  </a:txBody>
                  <a:tcPr marL="68580" marR="68580" marT="0" marB="0"/>
                </a:tc>
                <a:tc>
                  <a:txBody>
                    <a:bodyPr/>
                    <a:lstStyle/>
                    <a:p>
                      <a:pPr algn="ctr">
                        <a:lnSpc>
                          <a:spcPct val="115000"/>
                        </a:lnSpc>
                      </a:pPr>
                      <a:r>
                        <a:rPr lang="pt-BR" sz="1200">
                          <a:effectLst/>
                        </a:rPr>
                        <a:t>100</a:t>
                      </a:r>
                      <a:endParaRPr lang="es-MX" sz="1100">
                        <a:effectLst/>
                        <a:latin typeface="Calibri"/>
                      </a:endParaRPr>
                    </a:p>
                  </a:txBody>
                  <a:tcPr marL="68580" marR="68580" marT="0" marB="0"/>
                </a:tc>
                <a:tc>
                  <a:txBody>
                    <a:bodyPr/>
                    <a:lstStyle/>
                    <a:p>
                      <a:pPr algn="ctr">
                        <a:lnSpc>
                          <a:spcPct val="115000"/>
                        </a:lnSpc>
                      </a:pPr>
                      <a:r>
                        <a:rPr lang="pt-BR" sz="1200">
                          <a:effectLst/>
                        </a:rPr>
                        <a:t>62,374</a:t>
                      </a:r>
                      <a:endParaRPr lang="es-MX" sz="1100">
                        <a:effectLst/>
                        <a:latin typeface="Calibri"/>
                      </a:endParaRPr>
                    </a:p>
                  </a:txBody>
                  <a:tcPr marL="68580" marR="68580" marT="0" marB="0"/>
                </a:tc>
                <a:tc>
                  <a:txBody>
                    <a:bodyPr/>
                    <a:lstStyle/>
                    <a:p>
                      <a:pPr algn="ctr">
                        <a:lnSpc>
                          <a:spcPct val="115000"/>
                        </a:lnSpc>
                      </a:pPr>
                      <a:r>
                        <a:rPr lang="pt-BR" sz="1200" dirty="0">
                          <a:effectLst/>
                        </a:rPr>
                        <a:t>100</a:t>
                      </a:r>
                      <a:endParaRPr lang="es-MX" sz="1100" dirty="0">
                        <a:effectLst/>
                        <a:latin typeface="Calibri"/>
                      </a:endParaRPr>
                    </a:p>
                  </a:txBody>
                  <a:tcPr marL="68580" marR="68580" marT="0" marB="0"/>
                </a:tc>
              </a:tr>
            </a:tbl>
          </a:graphicData>
        </a:graphic>
      </p:graphicFrame>
      <p:sp>
        <p:nvSpPr>
          <p:cNvPr id="5" name="4 CuadroTexto"/>
          <p:cNvSpPr txBox="1"/>
          <p:nvPr/>
        </p:nvSpPr>
        <p:spPr>
          <a:xfrm>
            <a:off x="251520" y="6311505"/>
            <a:ext cx="1915909" cy="600164"/>
          </a:xfrm>
          <a:prstGeom prst="rect">
            <a:avLst/>
          </a:prstGeom>
          <a:noFill/>
        </p:spPr>
        <p:txBody>
          <a:bodyPr wrap="none" rtlCol="0">
            <a:spAutoFit/>
          </a:bodyPr>
          <a:lstStyle/>
          <a:p>
            <a:r>
              <a:rPr lang="es-MX" sz="1100" dirty="0">
                <a:latin typeface="Calibri" panose="020F0502020204030204" pitchFamily="34" charset="0"/>
              </a:rPr>
              <a:t>(Martínez-Carrera, </a:t>
            </a:r>
            <a:r>
              <a:rPr lang="es-MX" sz="1100" i="1" dirty="0">
                <a:latin typeface="Calibri" panose="020F0502020204030204" pitchFamily="34" charset="0"/>
              </a:rPr>
              <a:t>et. a</a:t>
            </a:r>
            <a:r>
              <a:rPr lang="es-MX" sz="1100" i="1" dirty="0" smtClean="0">
                <a:latin typeface="Calibri" panose="020F0502020204030204" pitchFamily="34" charset="0"/>
              </a:rPr>
              <a:t>l., </a:t>
            </a:r>
            <a:r>
              <a:rPr lang="es-MX" sz="1100" dirty="0" smtClean="0">
                <a:latin typeface="Calibri" panose="020F0502020204030204" pitchFamily="34" charset="0"/>
              </a:rPr>
              <a:t> </a:t>
            </a:r>
            <a:r>
              <a:rPr lang="es-MX" sz="1100" dirty="0">
                <a:latin typeface="Calibri" panose="020F0502020204030204" pitchFamily="34" charset="0"/>
              </a:rPr>
              <a:t>s.f.)</a:t>
            </a:r>
          </a:p>
          <a:p>
            <a:r>
              <a:rPr lang="es-MX" sz="1100" dirty="0">
                <a:latin typeface="Calibri" panose="020F0502020204030204" pitchFamily="34" charset="0"/>
              </a:rPr>
              <a:t> </a:t>
            </a:r>
          </a:p>
          <a:p>
            <a:endParaRPr lang="es-MX" sz="1100" dirty="0">
              <a:latin typeface="Calibri" panose="020F0502020204030204" pitchFamily="34" charset="0"/>
            </a:endParaRPr>
          </a:p>
        </p:txBody>
      </p:sp>
      <p:sp>
        <p:nvSpPr>
          <p:cNvPr id="6" name="5 CuadroTexto"/>
          <p:cNvSpPr txBox="1"/>
          <p:nvPr/>
        </p:nvSpPr>
        <p:spPr>
          <a:xfrm>
            <a:off x="2699792" y="6303468"/>
            <a:ext cx="8496944" cy="369332"/>
          </a:xfrm>
          <a:prstGeom prst="rect">
            <a:avLst/>
          </a:prstGeom>
          <a:noFill/>
        </p:spPr>
        <p:txBody>
          <a:bodyPr wrap="square" rtlCol="0">
            <a:spAutoFit/>
          </a:bodyPr>
          <a:lstStyle/>
          <a:p>
            <a:pPr algn="just"/>
            <a:r>
              <a:rPr lang="es-ES_tradnl" dirty="0">
                <a:latin typeface="Calibri" panose="020F0502020204030204" pitchFamily="34" charset="0"/>
              </a:rPr>
              <a:t>P= Proporción. PC= Nivel de pruebas a escala </a:t>
            </a:r>
            <a:r>
              <a:rPr lang="es-ES_tradnl" dirty="0" smtClean="0">
                <a:latin typeface="Calibri" panose="020F0502020204030204" pitchFamily="34" charset="0"/>
              </a:rPr>
              <a:t>comercial</a:t>
            </a:r>
            <a:endParaRPr lang="es-MX" dirty="0">
              <a:latin typeface="Calibri" panose="020F0502020204030204" pitchFamily="34" charset="0"/>
            </a:endParaRPr>
          </a:p>
        </p:txBody>
      </p:sp>
      <p:sp>
        <p:nvSpPr>
          <p:cNvPr id="7" name="Título 1"/>
          <p:cNvSpPr txBox="1">
            <a:spLocks/>
          </p:cNvSpPr>
          <p:nvPr/>
        </p:nvSpPr>
        <p:spPr bwMode="auto">
          <a:xfrm>
            <a:off x="531601" y="222607"/>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HISTORIA DEL CULTIVO</a:t>
            </a:r>
            <a:endParaRPr lang="es-ES" sz="4800" b="1" dirty="0">
              <a:ea typeface="+mj-ea"/>
              <a:cs typeface="Calibri" charset="0"/>
            </a:endParaRPr>
          </a:p>
        </p:txBody>
      </p:sp>
      <p:cxnSp>
        <p:nvCxnSpPr>
          <p:cNvPr id="8" name="Conector recto 7"/>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15</a:t>
            </a:fld>
            <a:endParaRPr lang="es-MX"/>
          </a:p>
        </p:txBody>
      </p:sp>
    </p:spTree>
    <p:extLst>
      <p:ext uri="{BB962C8B-B14F-4D97-AF65-F5344CB8AC3E}">
        <p14:creationId xmlns:p14="http://schemas.microsoft.com/office/powerpoint/2010/main" val="10431276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1275" y="1556792"/>
            <a:ext cx="2160240" cy="5040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latin typeface="Calibri" panose="020F0502020204030204" pitchFamily="34" charset="0"/>
              </a:rPr>
              <a:t>INÓCULO </a:t>
            </a:r>
            <a:endParaRPr lang="es-MX" dirty="0">
              <a:latin typeface="Calibri" panose="020F0502020204030204" pitchFamily="34" charset="0"/>
            </a:endParaRPr>
          </a:p>
        </p:txBody>
      </p:sp>
      <p:cxnSp>
        <p:nvCxnSpPr>
          <p:cNvPr id="6" name="5 Conector angular"/>
          <p:cNvCxnSpPr/>
          <p:nvPr/>
        </p:nvCxnSpPr>
        <p:spPr>
          <a:xfrm>
            <a:off x="2301515" y="1808820"/>
            <a:ext cx="864096" cy="252028"/>
          </a:xfrm>
          <a:prstGeom prst="bentConnector3">
            <a:avLst>
              <a:gd name="adj1" fmla="val 50000"/>
            </a:avLst>
          </a:prstGeom>
          <a:ln>
            <a:tailEnd type="arrow"/>
          </a:ln>
        </p:spPr>
        <p:style>
          <a:lnRef idx="2">
            <a:schemeClr val="accent5"/>
          </a:lnRef>
          <a:fillRef idx="0">
            <a:schemeClr val="accent5"/>
          </a:fillRef>
          <a:effectRef idx="1">
            <a:schemeClr val="accent5"/>
          </a:effectRef>
          <a:fontRef idx="minor">
            <a:schemeClr val="tx1"/>
          </a:fontRef>
        </p:style>
      </p:cxnSp>
      <p:sp>
        <p:nvSpPr>
          <p:cNvPr id="10" name="9 CuadroTexto"/>
          <p:cNvSpPr txBox="1"/>
          <p:nvPr/>
        </p:nvSpPr>
        <p:spPr>
          <a:xfrm>
            <a:off x="3190763" y="1785216"/>
            <a:ext cx="3149773" cy="369332"/>
          </a:xfrm>
          <a:prstGeom prst="rect">
            <a:avLst/>
          </a:prstGeom>
          <a:noFill/>
        </p:spPr>
        <p:txBody>
          <a:bodyPr wrap="none" rtlCol="0">
            <a:spAutoFit/>
          </a:bodyPr>
          <a:lstStyle/>
          <a:p>
            <a:r>
              <a:rPr lang="es-MX" dirty="0" smtClean="0">
                <a:latin typeface="Calibri" panose="020F0502020204030204" pitchFamily="34" charset="0"/>
              </a:rPr>
              <a:t>Granos de cereales o aserrines</a:t>
            </a:r>
            <a:endParaRPr lang="es-MX" dirty="0">
              <a:latin typeface="Calibri" panose="020F0502020204030204" pitchFamily="34" charset="0"/>
            </a:endParaRPr>
          </a:p>
        </p:txBody>
      </p:sp>
      <p:cxnSp>
        <p:nvCxnSpPr>
          <p:cNvPr id="13" name="12 Conector recto de flecha"/>
          <p:cNvCxnSpPr/>
          <p:nvPr/>
        </p:nvCxnSpPr>
        <p:spPr>
          <a:xfrm>
            <a:off x="6340536" y="1973696"/>
            <a:ext cx="432048"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5" name="14 CuadroTexto"/>
          <p:cNvSpPr txBox="1"/>
          <p:nvPr/>
        </p:nvSpPr>
        <p:spPr>
          <a:xfrm>
            <a:off x="6886611" y="1556792"/>
            <a:ext cx="1979712" cy="646331"/>
          </a:xfrm>
          <a:prstGeom prst="rect">
            <a:avLst/>
          </a:prstGeom>
          <a:noFill/>
        </p:spPr>
        <p:txBody>
          <a:bodyPr wrap="square" rtlCol="0">
            <a:spAutoFit/>
          </a:bodyPr>
          <a:lstStyle/>
          <a:p>
            <a:r>
              <a:rPr lang="es-MX" dirty="0" smtClean="0">
                <a:latin typeface="Calibri" panose="020F0502020204030204" pitchFamily="34" charset="0"/>
              </a:rPr>
              <a:t>Centeno, trigo y sorgo</a:t>
            </a:r>
            <a:endParaRPr lang="es-MX" dirty="0">
              <a:latin typeface="Calibri" panose="020F0502020204030204" pitchFamily="34" charset="0"/>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3467" y="2401672"/>
            <a:ext cx="1221879" cy="1283252"/>
          </a:xfrm>
          <a:prstGeom prst="rect">
            <a:avLst/>
          </a:prstGeom>
          <a:noFill/>
          <a:ln>
            <a:noFill/>
          </a:ln>
          <a:effectLst>
            <a:softEdge rad="3175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7" name="16 Flecha derecha"/>
          <p:cNvSpPr/>
          <p:nvPr/>
        </p:nvSpPr>
        <p:spPr>
          <a:xfrm>
            <a:off x="2193503" y="3157928"/>
            <a:ext cx="216024"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latin typeface="Calibri" panose="020F0502020204030204" pitchFamily="34" charset="0"/>
            </a:endParaRPr>
          </a:p>
        </p:txBody>
      </p:sp>
      <p:sp>
        <p:nvSpPr>
          <p:cNvPr id="19" name="18 CuadroTexto"/>
          <p:cNvSpPr txBox="1"/>
          <p:nvPr/>
        </p:nvSpPr>
        <p:spPr>
          <a:xfrm>
            <a:off x="219627" y="2675004"/>
            <a:ext cx="2003536" cy="646331"/>
          </a:xfrm>
          <a:prstGeom prst="rect">
            <a:avLst/>
          </a:prstGeom>
          <a:noFill/>
        </p:spPr>
        <p:txBody>
          <a:bodyPr wrap="square" rtlCol="0">
            <a:spAutoFit/>
          </a:bodyPr>
          <a:lstStyle/>
          <a:p>
            <a:pPr algn="just"/>
            <a:r>
              <a:rPr lang="es-MX" dirty="0">
                <a:latin typeface="Calibri" panose="020F0502020204030204" pitchFamily="34" charset="0"/>
              </a:rPr>
              <a:t>naturaleza </a:t>
            </a:r>
            <a:r>
              <a:rPr lang="es-MX" dirty="0" smtClean="0">
                <a:latin typeface="Calibri" panose="020F0502020204030204" pitchFamily="34" charset="0"/>
              </a:rPr>
              <a:t>aeróbica y tamaño</a:t>
            </a:r>
            <a:endParaRPr lang="es-MX" dirty="0">
              <a:latin typeface="Calibri" panose="020F0502020204030204" pitchFamily="34" charset="0"/>
            </a:endParaRPr>
          </a:p>
        </p:txBody>
      </p:sp>
      <p:cxnSp>
        <p:nvCxnSpPr>
          <p:cNvPr id="21" name="20 Conector recto"/>
          <p:cNvCxnSpPr/>
          <p:nvPr/>
        </p:nvCxnSpPr>
        <p:spPr>
          <a:xfrm>
            <a:off x="3941542" y="2425758"/>
            <a:ext cx="1080120" cy="641626"/>
          </a:xfrm>
          <a:prstGeom prst="line">
            <a:avLst/>
          </a:prstGeom>
        </p:spPr>
        <p:style>
          <a:lnRef idx="2">
            <a:schemeClr val="accent5"/>
          </a:lnRef>
          <a:fillRef idx="0">
            <a:schemeClr val="accent5"/>
          </a:fillRef>
          <a:effectRef idx="1">
            <a:schemeClr val="accent5"/>
          </a:effectRef>
          <a:fontRef idx="minor">
            <a:schemeClr val="tx1"/>
          </a:fontRef>
        </p:style>
      </p:cxnSp>
      <p:cxnSp>
        <p:nvCxnSpPr>
          <p:cNvPr id="23" name="22 Conector recto"/>
          <p:cNvCxnSpPr/>
          <p:nvPr/>
        </p:nvCxnSpPr>
        <p:spPr>
          <a:xfrm flipH="1">
            <a:off x="4069489" y="3272485"/>
            <a:ext cx="936104" cy="639391"/>
          </a:xfrm>
          <a:prstGeom prst="line">
            <a:avLst/>
          </a:prstGeom>
        </p:spPr>
        <p:style>
          <a:lnRef idx="2">
            <a:schemeClr val="accent5"/>
          </a:lnRef>
          <a:fillRef idx="0">
            <a:schemeClr val="accent5"/>
          </a:fillRef>
          <a:effectRef idx="1">
            <a:schemeClr val="accent5"/>
          </a:effectRef>
          <a:fontRef idx="minor">
            <a:schemeClr val="tx1"/>
          </a:fontRef>
        </p:style>
      </p:cxnSp>
      <p:sp>
        <p:nvSpPr>
          <p:cNvPr id="24" name="23 CuadroTexto"/>
          <p:cNvSpPr txBox="1"/>
          <p:nvPr/>
        </p:nvSpPr>
        <p:spPr>
          <a:xfrm>
            <a:off x="5297983" y="2788596"/>
            <a:ext cx="846899" cy="369332"/>
          </a:xfrm>
          <a:prstGeom prst="rect">
            <a:avLst/>
          </a:prstGeom>
          <a:noFill/>
        </p:spPr>
        <p:txBody>
          <a:bodyPr wrap="none" rtlCol="0">
            <a:spAutoFit/>
          </a:bodyPr>
          <a:lstStyle/>
          <a:p>
            <a:r>
              <a:rPr lang="es-MX" dirty="0" smtClean="0">
                <a:latin typeface="Calibri" panose="020F0502020204030204" pitchFamily="34" charset="0"/>
              </a:rPr>
              <a:t>Crecer </a:t>
            </a:r>
            <a:endParaRPr lang="es-MX" dirty="0">
              <a:latin typeface="Calibri" panose="020F0502020204030204" pitchFamily="34" charset="0"/>
            </a:endParaRPr>
          </a:p>
        </p:txBody>
      </p:sp>
      <p:sp>
        <p:nvSpPr>
          <p:cNvPr id="25" name="24 Flecha derecha"/>
          <p:cNvSpPr/>
          <p:nvPr/>
        </p:nvSpPr>
        <p:spPr>
          <a:xfrm>
            <a:off x="6332364" y="2852467"/>
            <a:ext cx="216024" cy="2432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latin typeface="Calibri" panose="020F0502020204030204" pitchFamily="34" charset="0"/>
            </a:endParaRPr>
          </a:p>
        </p:txBody>
      </p:sp>
      <p:sp>
        <p:nvSpPr>
          <p:cNvPr id="27" name="26 CuadroTexto"/>
          <p:cNvSpPr txBox="1"/>
          <p:nvPr/>
        </p:nvSpPr>
        <p:spPr>
          <a:xfrm>
            <a:off x="6697525" y="2479413"/>
            <a:ext cx="2039640" cy="923330"/>
          </a:xfrm>
          <a:prstGeom prst="rect">
            <a:avLst/>
          </a:prstGeom>
          <a:noFill/>
        </p:spPr>
        <p:txBody>
          <a:bodyPr wrap="square" rtlCol="0">
            <a:spAutoFit/>
          </a:bodyPr>
          <a:lstStyle/>
          <a:p>
            <a:pPr algn="just"/>
            <a:r>
              <a:rPr lang="es-MX" dirty="0">
                <a:latin typeface="Calibri" panose="020F0502020204030204" pitchFamily="34" charset="0"/>
              </a:rPr>
              <a:t>camas en las que se extiende el sustrato inoculado</a:t>
            </a:r>
          </a:p>
        </p:txBody>
      </p:sp>
      <p:sp>
        <p:nvSpPr>
          <p:cNvPr id="28" name="27 Flecha abajo"/>
          <p:cNvSpPr/>
          <p:nvPr/>
        </p:nvSpPr>
        <p:spPr>
          <a:xfrm>
            <a:off x="7639483" y="3635012"/>
            <a:ext cx="15572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latin typeface="Calibri" panose="020F0502020204030204" pitchFamily="34" charset="0"/>
            </a:endParaRPr>
          </a:p>
        </p:txBody>
      </p:sp>
      <p:sp>
        <p:nvSpPr>
          <p:cNvPr id="29" name="28 CuadroTexto"/>
          <p:cNvSpPr txBox="1"/>
          <p:nvPr/>
        </p:nvSpPr>
        <p:spPr>
          <a:xfrm>
            <a:off x="6628803" y="4152665"/>
            <a:ext cx="2177083" cy="1200329"/>
          </a:xfrm>
          <a:prstGeom prst="rect">
            <a:avLst/>
          </a:prstGeom>
          <a:noFill/>
        </p:spPr>
        <p:txBody>
          <a:bodyPr wrap="square" rtlCol="0">
            <a:spAutoFit/>
          </a:bodyPr>
          <a:lstStyle/>
          <a:p>
            <a:pPr algn="just"/>
            <a:r>
              <a:rPr lang="es-MX" dirty="0" smtClean="0">
                <a:latin typeface="Calibri" panose="020F0502020204030204" pitchFamily="34" charset="0"/>
              </a:rPr>
              <a:t>2000: se </a:t>
            </a:r>
            <a:r>
              <a:rPr lang="es-MX" dirty="0">
                <a:latin typeface="Calibri" panose="020F0502020204030204" pitchFamily="34" charset="0"/>
              </a:rPr>
              <a:t>realiza el cultivo en botellas, para reducir la cantidad de </a:t>
            </a:r>
            <a:r>
              <a:rPr lang="es-MX" dirty="0" smtClean="0">
                <a:latin typeface="Calibri" panose="020F0502020204030204" pitchFamily="34" charset="0"/>
              </a:rPr>
              <a:t>sustrato.</a:t>
            </a:r>
            <a:endParaRPr lang="es-MX" dirty="0">
              <a:latin typeface="Calibri" panose="020F0502020204030204" pitchFamily="34" charset="0"/>
            </a:endParaRPr>
          </a:p>
        </p:txBody>
      </p:sp>
      <p:sp>
        <p:nvSpPr>
          <p:cNvPr id="30" name="29 Flecha izquierda"/>
          <p:cNvSpPr/>
          <p:nvPr/>
        </p:nvSpPr>
        <p:spPr>
          <a:xfrm>
            <a:off x="6213638" y="4593982"/>
            <a:ext cx="281215" cy="2639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latin typeface="Calibri" panose="020F0502020204030204" pitchFamily="34" charset="0"/>
            </a:endParaRPr>
          </a:p>
        </p:txBody>
      </p:sp>
      <p:sp>
        <p:nvSpPr>
          <p:cNvPr id="31" name="30 CuadroTexto"/>
          <p:cNvSpPr txBox="1"/>
          <p:nvPr/>
        </p:nvSpPr>
        <p:spPr>
          <a:xfrm>
            <a:off x="4571208" y="4318991"/>
            <a:ext cx="1453550" cy="923330"/>
          </a:xfrm>
          <a:prstGeom prst="rect">
            <a:avLst/>
          </a:prstGeom>
          <a:noFill/>
        </p:spPr>
        <p:txBody>
          <a:bodyPr wrap="square" rtlCol="0">
            <a:spAutoFit/>
          </a:bodyPr>
          <a:lstStyle/>
          <a:p>
            <a:pPr algn="just"/>
            <a:r>
              <a:rPr lang="es-MX" dirty="0" smtClean="0">
                <a:latin typeface="Calibri" panose="020F0502020204030204" pitchFamily="34" charset="0"/>
              </a:rPr>
              <a:t>Cultivo en bolsas de polipropileno</a:t>
            </a:r>
            <a:endParaRPr lang="es-MX" dirty="0">
              <a:latin typeface="Calibri" panose="020F0502020204030204" pitchFamily="34" charset="0"/>
            </a:endParaRPr>
          </a:p>
        </p:txBody>
      </p:sp>
      <p:sp>
        <p:nvSpPr>
          <p:cNvPr id="3077" name="3076 Rectángulo"/>
          <p:cNvSpPr/>
          <p:nvPr/>
        </p:nvSpPr>
        <p:spPr>
          <a:xfrm>
            <a:off x="465311" y="4217807"/>
            <a:ext cx="2268252" cy="54006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smtClean="0">
                <a:latin typeface="Calibri" panose="020F0502020204030204" pitchFamily="34" charset="0"/>
              </a:rPr>
              <a:t>Sustrato de cuerpos fructíferos </a:t>
            </a:r>
            <a:endParaRPr lang="es-MX" dirty="0">
              <a:latin typeface="Calibri" panose="020F0502020204030204" pitchFamily="34" charset="0"/>
            </a:endParaRPr>
          </a:p>
        </p:txBody>
      </p:sp>
      <p:sp>
        <p:nvSpPr>
          <p:cNvPr id="3081" name="3080 CuadroTexto"/>
          <p:cNvSpPr txBox="1"/>
          <p:nvPr/>
        </p:nvSpPr>
        <p:spPr>
          <a:xfrm>
            <a:off x="268853" y="5475180"/>
            <a:ext cx="2569876" cy="923330"/>
          </a:xfrm>
          <a:prstGeom prst="rect">
            <a:avLst/>
          </a:prstGeom>
          <a:noFill/>
        </p:spPr>
        <p:txBody>
          <a:bodyPr wrap="square" rtlCol="0">
            <a:spAutoFit/>
          </a:bodyPr>
          <a:lstStyle/>
          <a:p>
            <a:pPr algn="just"/>
            <a:r>
              <a:rPr lang="es-MX" dirty="0" smtClean="0">
                <a:latin typeface="Calibri" panose="020F0502020204030204" pitchFamily="34" charset="0"/>
              </a:rPr>
              <a:t>Aserrín o </a:t>
            </a:r>
            <a:r>
              <a:rPr lang="es-MX" dirty="0">
                <a:latin typeface="Calibri" panose="020F0502020204030204" pitchFamily="34" charset="0"/>
              </a:rPr>
              <a:t>con salvado de arroz ó salvado de trigo en una proporción de 5:1</a:t>
            </a:r>
          </a:p>
        </p:txBody>
      </p:sp>
      <p:sp>
        <p:nvSpPr>
          <p:cNvPr id="3082" name="3081 CuadroTexto"/>
          <p:cNvSpPr txBox="1"/>
          <p:nvPr/>
        </p:nvSpPr>
        <p:spPr>
          <a:xfrm>
            <a:off x="3519358" y="5897695"/>
            <a:ext cx="4546260" cy="646331"/>
          </a:xfrm>
          <a:prstGeom prst="rect">
            <a:avLst/>
          </a:prstGeom>
          <a:noFill/>
        </p:spPr>
        <p:txBody>
          <a:bodyPr wrap="square" rtlCol="0">
            <a:spAutoFit/>
          </a:bodyPr>
          <a:lstStyle/>
          <a:p>
            <a:r>
              <a:rPr lang="es-MX" dirty="0" smtClean="0">
                <a:latin typeface="Calibri" panose="020F0502020204030204" pitchFamily="34" charset="0"/>
              </a:rPr>
              <a:t>Mezcla </a:t>
            </a:r>
            <a:r>
              <a:rPr lang="es-MX" dirty="0">
                <a:latin typeface="Calibri" panose="020F0502020204030204" pitchFamily="34" charset="0"/>
              </a:rPr>
              <a:t>de aserrín de encino, aserrín de álamo y residuos de maíz en una proporción 15:5:2 </a:t>
            </a:r>
          </a:p>
        </p:txBody>
      </p:sp>
      <p:cxnSp>
        <p:nvCxnSpPr>
          <p:cNvPr id="3084" name="3083 Conector recto de flecha"/>
          <p:cNvCxnSpPr/>
          <p:nvPr/>
        </p:nvCxnSpPr>
        <p:spPr>
          <a:xfrm>
            <a:off x="1547664" y="4891329"/>
            <a:ext cx="0" cy="461665"/>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3086" name="3085 Conector angular"/>
          <p:cNvCxnSpPr>
            <a:stCxn id="3081" idx="3"/>
          </p:cNvCxnSpPr>
          <p:nvPr/>
        </p:nvCxnSpPr>
        <p:spPr>
          <a:xfrm>
            <a:off x="2838729" y="5936845"/>
            <a:ext cx="669616" cy="473228"/>
          </a:xfrm>
          <a:prstGeom prst="bentConnector3">
            <a:avLst/>
          </a:prstGeom>
          <a:ln>
            <a:tailEnd type="arrow"/>
          </a:ln>
        </p:spPr>
        <p:style>
          <a:lnRef idx="2">
            <a:schemeClr val="accent5"/>
          </a:lnRef>
          <a:fillRef idx="0">
            <a:schemeClr val="accent5"/>
          </a:fillRef>
          <a:effectRef idx="1">
            <a:schemeClr val="accent5"/>
          </a:effectRef>
          <a:fontRef idx="minor">
            <a:schemeClr val="tx1"/>
          </a:fontRef>
        </p:style>
      </p:cxnSp>
      <p:sp>
        <p:nvSpPr>
          <p:cNvPr id="26" name="Título 1"/>
          <p:cNvSpPr txBox="1">
            <a:spLocks/>
          </p:cNvSpPr>
          <p:nvPr/>
        </p:nvSpPr>
        <p:spPr bwMode="auto">
          <a:xfrm>
            <a:off x="459532" y="115440"/>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PROCESO DEL CULTIVO</a:t>
            </a:r>
            <a:endParaRPr lang="es-ES" sz="4800" b="1" dirty="0">
              <a:ea typeface="+mj-ea"/>
              <a:cs typeface="Calibri" charset="0"/>
            </a:endParaRPr>
          </a:p>
        </p:txBody>
      </p:sp>
      <p:cxnSp>
        <p:nvCxnSpPr>
          <p:cNvPr id="32" name="Conector recto 31"/>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33" name="10 CuadroTexto"/>
          <p:cNvSpPr txBox="1"/>
          <p:nvPr/>
        </p:nvSpPr>
        <p:spPr>
          <a:xfrm>
            <a:off x="247496" y="6572757"/>
            <a:ext cx="5709127" cy="276999"/>
          </a:xfrm>
          <a:prstGeom prst="rect">
            <a:avLst/>
          </a:prstGeom>
          <a:noFill/>
        </p:spPr>
        <p:txBody>
          <a:bodyPr wrap="none" rtlCol="0">
            <a:spAutoFit/>
          </a:bodyPr>
          <a:lstStyle/>
          <a:p>
            <a:r>
              <a:rPr lang="es-MX" sz="1200" dirty="0" smtClean="0">
                <a:latin typeface="Calibri" panose="020F0502020204030204" pitchFamily="34" charset="0"/>
              </a:rPr>
              <a:t>(</a:t>
            </a:r>
            <a:r>
              <a:rPr lang="es-MX" sz="1200" dirty="0" err="1" smtClean="0">
                <a:latin typeface="Calibri" panose="020F0502020204030204" pitchFamily="34" charset="0"/>
              </a:rPr>
              <a:t>Curvetto</a:t>
            </a:r>
            <a:r>
              <a:rPr lang="es-MX" sz="1200" dirty="0" smtClean="0">
                <a:latin typeface="Calibri" panose="020F0502020204030204" pitchFamily="34" charset="0"/>
              </a:rPr>
              <a:t>, 2009; </a:t>
            </a:r>
            <a:r>
              <a:rPr lang="es-MX" sz="1200" dirty="0" err="1">
                <a:latin typeface="Calibri" panose="020F0502020204030204" pitchFamily="34" charset="0"/>
              </a:rPr>
              <a:t>Illana</a:t>
            </a:r>
            <a:r>
              <a:rPr lang="es-MX" sz="1200" dirty="0">
                <a:latin typeface="Calibri" panose="020F0502020204030204" pitchFamily="34" charset="0"/>
              </a:rPr>
              <a:t>-Esteban </a:t>
            </a:r>
            <a:r>
              <a:rPr lang="es-MX" sz="1200" dirty="0" smtClean="0">
                <a:latin typeface="Calibri" panose="020F0502020204030204" pitchFamily="34" charset="0"/>
              </a:rPr>
              <a:t>2008; </a:t>
            </a:r>
            <a:r>
              <a:rPr lang="es-MX" sz="1200" dirty="0" err="1" smtClean="0">
                <a:latin typeface="Calibri" panose="020F0502020204030204" pitchFamily="34" charset="0"/>
              </a:rPr>
              <a:t>Royse</a:t>
            </a:r>
            <a:r>
              <a:rPr lang="es-MX" sz="1200" dirty="0" smtClean="0">
                <a:latin typeface="Calibri" panose="020F0502020204030204" pitchFamily="34" charset="0"/>
              </a:rPr>
              <a:t> 1997; Sánchez </a:t>
            </a:r>
            <a:r>
              <a:rPr lang="es-MX" sz="1200" dirty="0">
                <a:latin typeface="Calibri" panose="020F0502020204030204" pitchFamily="34" charset="0"/>
              </a:rPr>
              <a:t>y Mata, </a:t>
            </a:r>
            <a:r>
              <a:rPr lang="es-MX" sz="1200" dirty="0" smtClean="0">
                <a:latin typeface="Calibri" panose="020F0502020204030204" pitchFamily="34" charset="0"/>
              </a:rPr>
              <a:t>2012; </a:t>
            </a:r>
            <a:r>
              <a:rPr lang="es-MX" sz="1200" dirty="0" err="1" smtClean="0">
                <a:latin typeface="Calibri" panose="020F0502020204030204" pitchFamily="34" charset="0"/>
              </a:rPr>
              <a:t>Stamets</a:t>
            </a:r>
            <a:r>
              <a:rPr lang="es-MX" sz="1200" dirty="0" smtClean="0">
                <a:latin typeface="Calibri" panose="020F0502020204030204" pitchFamily="34" charset="0"/>
              </a:rPr>
              <a:t>, </a:t>
            </a:r>
            <a:r>
              <a:rPr lang="es-MX" sz="1200" dirty="0">
                <a:latin typeface="Calibri" panose="020F0502020204030204" pitchFamily="34" charset="0"/>
              </a:rPr>
              <a:t>2000</a:t>
            </a:r>
            <a:r>
              <a:rPr lang="es-MX" sz="1200" dirty="0" smtClean="0">
                <a:latin typeface="Calibri" panose="020F0502020204030204" pitchFamily="34" charset="0"/>
              </a:rPr>
              <a:t>)</a:t>
            </a:r>
            <a:endParaRPr lang="es-MX" sz="1200" dirty="0">
              <a:latin typeface="Calibri" panose="020F0502020204030204" pitchFamily="34" charset="0"/>
            </a:endParaRPr>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16</a:t>
            </a:fld>
            <a:endParaRPr lang="es-MX"/>
          </a:p>
        </p:txBody>
      </p:sp>
    </p:spTree>
    <p:extLst>
      <p:ext uri="{BB962C8B-B14F-4D97-AF65-F5344CB8AC3E}">
        <p14:creationId xmlns:p14="http://schemas.microsoft.com/office/powerpoint/2010/main" val="28840975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quarter" idx="13"/>
            <p:extLst>
              <p:ext uri="{D42A27DB-BD31-4B8C-83A1-F6EECF244321}">
                <p14:modId xmlns:p14="http://schemas.microsoft.com/office/powerpoint/2010/main" val="834710764"/>
              </p:ext>
            </p:extLst>
          </p:nvPr>
        </p:nvGraphicFramePr>
        <p:xfrm>
          <a:off x="251520" y="1267273"/>
          <a:ext cx="8435280" cy="51140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CuadroTexto"/>
          <p:cNvSpPr txBox="1"/>
          <p:nvPr/>
        </p:nvSpPr>
        <p:spPr>
          <a:xfrm>
            <a:off x="906842" y="6499249"/>
            <a:ext cx="3703258" cy="461665"/>
          </a:xfrm>
          <a:prstGeom prst="rect">
            <a:avLst/>
          </a:prstGeom>
          <a:noFill/>
        </p:spPr>
        <p:txBody>
          <a:bodyPr wrap="none" rtlCol="0">
            <a:spAutoFit/>
          </a:bodyPr>
          <a:lstStyle/>
          <a:p>
            <a:pPr lvl="0"/>
            <a:r>
              <a:rPr lang="es-MX" sz="1200" dirty="0" smtClean="0"/>
              <a:t>(</a:t>
            </a:r>
            <a:r>
              <a:rPr lang="es-MX" sz="1200" dirty="0" err="1"/>
              <a:t>Curvetto</a:t>
            </a:r>
            <a:r>
              <a:rPr lang="es-MX" sz="1200" dirty="0"/>
              <a:t>, </a:t>
            </a:r>
            <a:r>
              <a:rPr lang="es-MX" sz="1200" dirty="0" smtClean="0"/>
              <a:t>2009; </a:t>
            </a:r>
            <a:r>
              <a:rPr lang="es-MX" sz="1200" dirty="0" err="1" smtClean="0"/>
              <a:t>Huang</a:t>
            </a:r>
            <a:r>
              <a:rPr lang="es-MX" sz="1200" dirty="0"/>
              <a:t>, </a:t>
            </a:r>
            <a:r>
              <a:rPr lang="es-MX" sz="1200" dirty="0" smtClean="0"/>
              <a:t>1997; </a:t>
            </a:r>
            <a:r>
              <a:rPr lang="es-MX" sz="1200" dirty="0" err="1" smtClean="0"/>
              <a:t>Stamets</a:t>
            </a:r>
            <a:r>
              <a:rPr lang="es-MX" sz="1200" dirty="0" smtClean="0"/>
              <a:t> y </a:t>
            </a:r>
            <a:r>
              <a:rPr lang="es-MX" sz="1200" dirty="0" err="1" smtClean="0"/>
              <a:t>Chilton</a:t>
            </a:r>
            <a:r>
              <a:rPr lang="es-MX" sz="1200" dirty="0" smtClean="0"/>
              <a:t>, 1983)</a:t>
            </a:r>
          </a:p>
          <a:p>
            <a:endParaRPr lang="es-MX" sz="1200" dirty="0"/>
          </a:p>
        </p:txBody>
      </p:sp>
      <p:sp>
        <p:nvSpPr>
          <p:cNvPr id="7"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CONDICIONES DEL CULTIVO</a:t>
            </a:r>
            <a:endParaRPr lang="es-ES" sz="4800" b="1" dirty="0">
              <a:latin typeface="Calibri" panose="020F0502020204030204" pitchFamily="34" charset="0"/>
              <a:ea typeface="+mj-ea"/>
              <a:cs typeface="Calibri" charset="0"/>
            </a:endParaRPr>
          </a:p>
        </p:txBody>
      </p:sp>
      <p:cxnSp>
        <p:nvCxnSpPr>
          <p:cNvPr id="8" name="Conector recto 7"/>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17</a:t>
            </a:fld>
            <a:endParaRPr lang="es-MX"/>
          </a:p>
        </p:txBody>
      </p:sp>
    </p:spTree>
    <p:extLst>
      <p:ext uri="{BB962C8B-B14F-4D97-AF65-F5344CB8AC3E}">
        <p14:creationId xmlns:p14="http://schemas.microsoft.com/office/powerpoint/2010/main" val="14299985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5 Grupo"/>
          <p:cNvGrpSpPr/>
          <p:nvPr/>
        </p:nvGrpSpPr>
        <p:grpSpPr>
          <a:xfrm>
            <a:off x="49957" y="1711327"/>
            <a:ext cx="8674943" cy="4021930"/>
            <a:chOff x="303809" y="2604295"/>
            <a:chExt cx="8307387" cy="2425148"/>
          </a:xfrm>
        </p:grpSpPr>
        <p:sp>
          <p:nvSpPr>
            <p:cNvPr id="7" name="6 Forma libre"/>
            <p:cNvSpPr/>
            <p:nvPr/>
          </p:nvSpPr>
          <p:spPr>
            <a:xfrm>
              <a:off x="1151894" y="2869203"/>
              <a:ext cx="2008965" cy="2160240"/>
            </a:xfrm>
            <a:custGeom>
              <a:avLst/>
              <a:gdLst>
                <a:gd name="connsiteX0" fmla="*/ 0 w 1507631"/>
                <a:gd name="connsiteY0" fmla="*/ 0 h 1005589"/>
                <a:gd name="connsiteX1" fmla="*/ 1507631 w 1507631"/>
                <a:gd name="connsiteY1" fmla="*/ 0 h 1005589"/>
                <a:gd name="connsiteX2" fmla="*/ 1507631 w 1507631"/>
                <a:gd name="connsiteY2" fmla="*/ 1005589 h 1005589"/>
                <a:gd name="connsiteX3" fmla="*/ 0 w 1507631"/>
                <a:gd name="connsiteY3" fmla="*/ 1005589 h 1005589"/>
                <a:gd name="connsiteX4" fmla="*/ 0 w 1507631"/>
                <a:gd name="connsiteY4" fmla="*/ 0 h 10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7631" h="1005589">
                  <a:moveTo>
                    <a:pt x="0" y="0"/>
                  </a:moveTo>
                  <a:lnTo>
                    <a:pt x="1507631" y="0"/>
                  </a:lnTo>
                  <a:lnTo>
                    <a:pt x="1507631" y="1005589"/>
                  </a:lnTo>
                  <a:lnTo>
                    <a:pt x="0" y="1005589"/>
                  </a:lnTo>
                  <a:lnTo>
                    <a:pt x="0" y="0"/>
                  </a:lnTo>
                  <a:close/>
                </a:path>
              </a:pathLst>
            </a:custGeom>
          </p:spPr>
          <p:style>
            <a:lnRef idx="2">
              <a:schemeClr val="accent5"/>
            </a:lnRef>
            <a:fillRef idx="1">
              <a:schemeClr val="lt1"/>
            </a:fillRef>
            <a:effectRef idx="0">
              <a:schemeClr val="accent5"/>
            </a:effectRef>
            <a:fontRef idx="minor">
              <a:schemeClr val="dk1"/>
            </a:fontRef>
          </p:style>
          <p:txBody>
            <a:bodyPr spcFirstLastPara="0" vert="horz" wrap="square" lIns="241221" tIns="35560" rIns="35560" bIns="35560" numCol="1" spcCol="1270" anchor="ctr" anchorCtr="0">
              <a:noAutofit/>
            </a:bodyPr>
            <a:lstStyle/>
            <a:p>
              <a:pPr lvl="0" algn="l" defTabSz="222250">
                <a:lnSpc>
                  <a:spcPct val="90000"/>
                </a:lnSpc>
                <a:spcBef>
                  <a:spcPct val="0"/>
                </a:spcBef>
                <a:spcAft>
                  <a:spcPct val="35000"/>
                </a:spcAft>
              </a:pPr>
              <a:endParaRPr lang="es-MX" sz="800" kern="1200" dirty="0" smtClean="0"/>
            </a:p>
            <a:p>
              <a:pPr lvl="0" algn="l" defTabSz="222250">
                <a:lnSpc>
                  <a:spcPct val="90000"/>
                </a:lnSpc>
                <a:spcBef>
                  <a:spcPct val="0"/>
                </a:spcBef>
                <a:spcAft>
                  <a:spcPct val="35000"/>
                </a:spcAft>
              </a:pPr>
              <a:endParaRPr lang="es-MX" sz="800" kern="1200" dirty="0" smtClean="0"/>
            </a:p>
            <a:p>
              <a:pPr lvl="0" algn="l" defTabSz="222250">
                <a:lnSpc>
                  <a:spcPct val="90000"/>
                </a:lnSpc>
                <a:spcBef>
                  <a:spcPct val="0"/>
                </a:spcBef>
                <a:spcAft>
                  <a:spcPct val="35000"/>
                </a:spcAft>
              </a:pPr>
              <a:endParaRPr lang="es-MX" sz="800" kern="1200" dirty="0" smtClean="0"/>
            </a:p>
            <a:p>
              <a:pPr lvl="0" algn="l" defTabSz="222250">
                <a:lnSpc>
                  <a:spcPct val="90000"/>
                </a:lnSpc>
                <a:spcBef>
                  <a:spcPct val="0"/>
                </a:spcBef>
                <a:spcAft>
                  <a:spcPct val="35000"/>
                </a:spcAft>
              </a:pPr>
              <a:endParaRPr lang="es-MX" sz="800" kern="1200" dirty="0" smtClean="0"/>
            </a:p>
            <a:p>
              <a:pPr lvl="0" algn="l" defTabSz="222250">
                <a:lnSpc>
                  <a:spcPct val="90000"/>
                </a:lnSpc>
                <a:spcBef>
                  <a:spcPct val="0"/>
                </a:spcBef>
                <a:spcAft>
                  <a:spcPct val="35000"/>
                </a:spcAft>
              </a:pPr>
              <a:endParaRPr lang="es-MX" sz="800" kern="1200" dirty="0" smtClean="0"/>
            </a:p>
            <a:p>
              <a:pPr lvl="0" algn="l" defTabSz="222250">
                <a:lnSpc>
                  <a:spcPct val="90000"/>
                </a:lnSpc>
                <a:spcBef>
                  <a:spcPct val="0"/>
                </a:spcBef>
                <a:spcAft>
                  <a:spcPct val="35000"/>
                </a:spcAft>
              </a:pPr>
              <a:r>
                <a:rPr lang="es-MX" sz="1400" kern="1200" dirty="0" smtClean="0"/>
                <a:t>Aserrín de madera dura (mezcla de fina y gruesa 3:1) 75% </a:t>
              </a:r>
            </a:p>
            <a:p>
              <a:pPr lvl="0" algn="l" defTabSz="222250">
                <a:lnSpc>
                  <a:spcPct val="90000"/>
                </a:lnSpc>
                <a:spcBef>
                  <a:spcPct val="0"/>
                </a:spcBef>
                <a:spcAft>
                  <a:spcPct val="35000"/>
                </a:spcAft>
              </a:pPr>
              <a:r>
                <a:rPr lang="es-MX" sz="1400" kern="1200" dirty="0" smtClean="0"/>
                <a:t>Salvado del trigo (grueso) 23% </a:t>
              </a:r>
            </a:p>
            <a:p>
              <a:pPr lvl="0" algn="l" defTabSz="222250">
                <a:lnSpc>
                  <a:spcPct val="90000"/>
                </a:lnSpc>
                <a:spcBef>
                  <a:spcPct val="0"/>
                </a:spcBef>
                <a:spcAft>
                  <a:spcPct val="35000"/>
                </a:spcAft>
              </a:pPr>
              <a:r>
                <a:rPr lang="es-MX" sz="1400" kern="1200" dirty="0" smtClean="0"/>
                <a:t>Azúcar (sacarosa) 1% </a:t>
              </a:r>
            </a:p>
            <a:p>
              <a:pPr lvl="0" algn="l" defTabSz="222250">
                <a:lnSpc>
                  <a:spcPct val="90000"/>
                </a:lnSpc>
                <a:spcBef>
                  <a:spcPct val="0"/>
                </a:spcBef>
                <a:spcAft>
                  <a:spcPct val="35000"/>
                </a:spcAft>
              </a:pPr>
              <a:r>
                <a:rPr lang="es-MX" sz="1400" kern="1200" dirty="0" smtClean="0"/>
                <a:t>Sales de calcio: cal (CaCO3.6H2O) o yeso (CaSO4.2H2O) 1%  </a:t>
              </a:r>
            </a:p>
            <a:p>
              <a:pPr lvl="0" algn="l" defTabSz="222250">
                <a:lnSpc>
                  <a:spcPct val="90000"/>
                </a:lnSpc>
                <a:spcBef>
                  <a:spcPct val="0"/>
                </a:spcBef>
                <a:spcAft>
                  <a:spcPct val="35000"/>
                </a:spcAft>
              </a:pPr>
              <a:r>
                <a:rPr lang="es-MX" sz="1400" kern="1200" dirty="0" smtClean="0"/>
                <a:t>H2O(contenido de humedad) 60-63%  </a:t>
              </a:r>
            </a:p>
            <a:p>
              <a:pPr lvl="0" algn="l" defTabSz="222250">
                <a:lnSpc>
                  <a:spcPct val="90000"/>
                </a:lnSpc>
                <a:spcBef>
                  <a:spcPct val="0"/>
                </a:spcBef>
                <a:spcAft>
                  <a:spcPct val="35000"/>
                </a:spcAft>
              </a:pPr>
              <a:r>
                <a:rPr lang="es-MX" sz="1400" kern="1200" dirty="0" smtClean="0"/>
                <a:t>pH 5,5-6,5 </a:t>
              </a:r>
            </a:p>
            <a:p>
              <a:pPr lvl="0" algn="l" defTabSz="222250">
                <a:lnSpc>
                  <a:spcPct val="90000"/>
                </a:lnSpc>
                <a:spcBef>
                  <a:spcPct val="0"/>
                </a:spcBef>
                <a:spcAft>
                  <a:spcPct val="35000"/>
                </a:spcAft>
              </a:pPr>
              <a:endParaRPr lang="es-MX" sz="800" kern="1200" dirty="0" smtClean="0"/>
            </a:p>
            <a:p>
              <a:pPr lvl="0" algn="l" defTabSz="222250">
                <a:lnSpc>
                  <a:spcPct val="90000"/>
                </a:lnSpc>
                <a:spcBef>
                  <a:spcPct val="0"/>
                </a:spcBef>
                <a:spcAft>
                  <a:spcPct val="35000"/>
                </a:spcAft>
              </a:pPr>
              <a:endParaRPr lang="es-MX" sz="800" kern="1200" dirty="0" smtClean="0"/>
            </a:p>
            <a:p>
              <a:pPr lvl="0" algn="l" defTabSz="222250">
                <a:lnSpc>
                  <a:spcPct val="90000"/>
                </a:lnSpc>
                <a:spcBef>
                  <a:spcPct val="0"/>
                </a:spcBef>
                <a:spcAft>
                  <a:spcPct val="35000"/>
                </a:spcAft>
              </a:pPr>
              <a:endParaRPr lang="es-MX" sz="800" kern="1200" dirty="0" smtClean="0"/>
            </a:p>
          </p:txBody>
        </p:sp>
        <p:sp>
          <p:nvSpPr>
            <p:cNvPr id="8" name="7 Forma libre"/>
            <p:cNvSpPr/>
            <p:nvPr/>
          </p:nvSpPr>
          <p:spPr>
            <a:xfrm>
              <a:off x="303809" y="2620638"/>
              <a:ext cx="1167331" cy="607873"/>
            </a:xfrm>
            <a:custGeom>
              <a:avLst/>
              <a:gdLst>
                <a:gd name="connsiteX0" fmla="*/ 0 w 1005087"/>
                <a:gd name="connsiteY0" fmla="*/ 502544 h 1005087"/>
                <a:gd name="connsiteX1" fmla="*/ 502544 w 1005087"/>
                <a:gd name="connsiteY1" fmla="*/ 0 h 1005087"/>
                <a:gd name="connsiteX2" fmla="*/ 1005088 w 1005087"/>
                <a:gd name="connsiteY2" fmla="*/ 502544 h 1005087"/>
                <a:gd name="connsiteX3" fmla="*/ 502544 w 1005087"/>
                <a:gd name="connsiteY3" fmla="*/ 1005088 h 1005087"/>
                <a:gd name="connsiteX4" fmla="*/ 0 w 1005087"/>
                <a:gd name="connsiteY4" fmla="*/ 502544 h 1005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087" h="1005087">
                  <a:moveTo>
                    <a:pt x="0" y="502544"/>
                  </a:moveTo>
                  <a:cubicBezTo>
                    <a:pt x="0" y="224997"/>
                    <a:pt x="224997" y="0"/>
                    <a:pt x="502544" y="0"/>
                  </a:cubicBezTo>
                  <a:cubicBezTo>
                    <a:pt x="780091" y="0"/>
                    <a:pt x="1005088" y="224997"/>
                    <a:pt x="1005088" y="502544"/>
                  </a:cubicBezTo>
                  <a:cubicBezTo>
                    <a:pt x="1005088" y="780091"/>
                    <a:pt x="780091" y="1005088"/>
                    <a:pt x="502544" y="1005088"/>
                  </a:cubicBezTo>
                  <a:cubicBezTo>
                    <a:pt x="224997" y="1005088"/>
                    <a:pt x="0" y="780091"/>
                    <a:pt x="0" y="502544"/>
                  </a:cubicBezTo>
                  <a:close/>
                </a:path>
              </a:pathLst>
            </a:custGeom>
          </p:spPr>
          <p:style>
            <a:lnRef idx="1">
              <a:schemeClr val="accent5"/>
            </a:lnRef>
            <a:fillRef idx="2">
              <a:schemeClr val="accent5"/>
            </a:fillRef>
            <a:effectRef idx="1">
              <a:schemeClr val="accent5"/>
            </a:effectRef>
            <a:fontRef idx="minor">
              <a:schemeClr val="dk1"/>
            </a:fontRef>
          </p:style>
          <p:txBody>
            <a:bodyPr spcFirstLastPara="0" vert="horz" wrap="square" lIns="147192" tIns="147192" rIns="147192" bIns="147192" numCol="1" spcCol="1270" anchor="ctr" anchorCtr="0">
              <a:noAutofit/>
            </a:bodyPr>
            <a:lstStyle/>
            <a:p>
              <a:pPr lvl="0" algn="ctr" defTabSz="533400">
                <a:lnSpc>
                  <a:spcPct val="90000"/>
                </a:lnSpc>
                <a:spcBef>
                  <a:spcPct val="0"/>
                </a:spcBef>
                <a:spcAft>
                  <a:spcPct val="35000"/>
                </a:spcAft>
              </a:pPr>
              <a:r>
                <a:rPr lang="es-MX" b="1" kern="1200" dirty="0" smtClean="0"/>
                <a:t>Sustrato 1</a:t>
              </a:r>
              <a:endParaRPr lang="es-MX" kern="1200" dirty="0"/>
            </a:p>
          </p:txBody>
        </p:sp>
        <p:sp>
          <p:nvSpPr>
            <p:cNvPr id="9" name="8 Forma libre"/>
            <p:cNvSpPr/>
            <p:nvPr/>
          </p:nvSpPr>
          <p:spPr>
            <a:xfrm>
              <a:off x="4010407" y="2869203"/>
              <a:ext cx="1867485" cy="2160239"/>
            </a:xfrm>
            <a:custGeom>
              <a:avLst/>
              <a:gdLst>
                <a:gd name="connsiteX0" fmla="*/ 0 w 1507631"/>
                <a:gd name="connsiteY0" fmla="*/ 0 h 1005589"/>
                <a:gd name="connsiteX1" fmla="*/ 1507631 w 1507631"/>
                <a:gd name="connsiteY1" fmla="*/ 0 h 1005589"/>
                <a:gd name="connsiteX2" fmla="*/ 1507631 w 1507631"/>
                <a:gd name="connsiteY2" fmla="*/ 1005589 h 1005589"/>
                <a:gd name="connsiteX3" fmla="*/ 0 w 1507631"/>
                <a:gd name="connsiteY3" fmla="*/ 1005589 h 1005589"/>
                <a:gd name="connsiteX4" fmla="*/ 0 w 1507631"/>
                <a:gd name="connsiteY4" fmla="*/ 0 h 10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7631" h="1005589">
                  <a:moveTo>
                    <a:pt x="0" y="0"/>
                  </a:moveTo>
                  <a:lnTo>
                    <a:pt x="1507631" y="0"/>
                  </a:lnTo>
                  <a:lnTo>
                    <a:pt x="1507631" y="1005589"/>
                  </a:lnTo>
                  <a:lnTo>
                    <a:pt x="0" y="1005589"/>
                  </a:lnTo>
                  <a:lnTo>
                    <a:pt x="0" y="0"/>
                  </a:lnTo>
                  <a:close/>
                </a:path>
              </a:pathLst>
            </a:custGeom>
          </p:spPr>
          <p:style>
            <a:lnRef idx="2">
              <a:schemeClr val="accent5"/>
            </a:lnRef>
            <a:fillRef idx="1">
              <a:schemeClr val="lt1"/>
            </a:fillRef>
            <a:effectRef idx="0">
              <a:schemeClr val="accent5"/>
            </a:effectRef>
            <a:fontRef idx="minor">
              <a:schemeClr val="dk1"/>
            </a:fontRef>
          </p:style>
          <p:txBody>
            <a:bodyPr spcFirstLastPara="0" vert="horz" wrap="square" lIns="241221" tIns="42672" rIns="42672" bIns="42672" numCol="1" spcCol="1270" anchor="ctr" anchorCtr="0">
              <a:noAutofit/>
            </a:bodyPr>
            <a:lstStyle/>
            <a:p>
              <a:pPr lvl="0" algn="l" defTabSz="266700">
                <a:lnSpc>
                  <a:spcPct val="90000"/>
                </a:lnSpc>
                <a:spcBef>
                  <a:spcPct val="0"/>
                </a:spcBef>
                <a:spcAft>
                  <a:spcPct val="35000"/>
                </a:spcAft>
              </a:pPr>
              <a:r>
                <a:rPr lang="es-MX" sz="1400" kern="1200" dirty="0" smtClean="0"/>
                <a:t>Aserrín de madera dura (mezcla de fina y gruesa 3:1) 65%  </a:t>
              </a:r>
            </a:p>
            <a:p>
              <a:pPr lvl="0" algn="l" defTabSz="266700">
                <a:lnSpc>
                  <a:spcPct val="90000"/>
                </a:lnSpc>
                <a:spcBef>
                  <a:spcPct val="0"/>
                </a:spcBef>
                <a:spcAft>
                  <a:spcPct val="35000"/>
                </a:spcAft>
              </a:pPr>
              <a:r>
                <a:rPr lang="es-MX" sz="1400" kern="1200" dirty="0" smtClean="0"/>
                <a:t>Suelo rico en humus, 15% peso seco  </a:t>
              </a:r>
            </a:p>
            <a:p>
              <a:pPr lvl="0" algn="l" defTabSz="266700">
                <a:lnSpc>
                  <a:spcPct val="90000"/>
                </a:lnSpc>
                <a:spcBef>
                  <a:spcPct val="0"/>
                </a:spcBef>
                <a:spcAft>
                  <a:spcPct val="35000"/>
                </a:spcAft>
              </a:pPr>
              <a:r>
                <a:rPr lang="es-MX" sz="1400" kern="1200" dirty="0" smtClean="0"/>
                <a:t>Salvado del trigo (grueso) 18% </a:t>
              </a:r>
            </a:p>
            <a:p>
              <a:pPr lvl="0" algn="l" defTabSz="266700">
                <a:lnSpc>
                  <a:spcPct val="90000"/>
                </a:lnSpc>
                <a:spcBef>
                  <a:spcPct val="0"/>
                </a:spcBef>
                <a:spcAft>
                  <a:spcPct val="35000"/>
                </a:spcAft>
              </a:pPr>
              <a:r>
                <a:rPr lang="es-MX" sz="1400" kern="1200" dirty="0" smtClean="0"/>
                <a:t>Cal (CaCO3.6H2O) 1% </a:t>
              </a:r>
            </a:p>
            <a:p>
              <a:pPr lvl="0" algn="l" defTabSz="266700">
                <a:lnSpc>
                  <a:spcPct val="90000"/>
                </a:lnSpc>
                <a:spcBef>
                  <a:spcPct val="0"/>
                </a:spcBef>
                <a:spcAft>
                  <a:spcPct val="35000"/>
                </a:spcAft>
              </a:pPr>
              <a:r>
                <a:rPr lang="es-MX" sz="1400" kern="1200" dirty="0" smtClean="0"/>
                <a:t>Azúcar 1% </a:t>
              </a:r>
            </a:p>
            <a:p>
              <a:pPr lvl="0" algn="l" defTabSz="266700">
                <a:lnSpc>
                  <a:spcPct val="90000"/>
                </a:lnSpc>
                <a:spcBef>
                  <a:spcPct val="0"/>
                </a:spcBef>
                <a:spcAft>
                  <a:spcPct val="35000"/>
                </a:spcAft>
              </a:pPr>
              <a:r>
                <a:rPr lang="es-MX" sz="1400" kern="1200" dirty="0" smtClean="0"/>
                <a:t>H2O(contenido de humedad) 60-63% </a:t>
              </a:r>
            </a:p>
            <a:p>
              <a:pPr lvl="0" algn="l" defTabSz="266700">
                <a:lnSpc>
                  <a:spcPct val="90000"/>
                </a:lnSpc>
                <a:spcBef>
                  <a:spcPct val="0"/>
                </a:spcBef>
                <a:spcAft>
                  <a:spcPct val="35000"/>
                </a:spcAft>
              </a:pPr>
              <a:r>
                <a:rPr lang="es-MX" sz="1400" kern="1200" dirty="0" smtClean="0"/>
                <a:t>pH 5,5-6,5 </a:t>
              </a:r>
            </a:p>
          </p:txBody>
        </p:sp>
        <p:sp>
          <p:nvSpPr>
            <p:cNvPr id="10" name="9 Forma libre"/>
            <p:cNvSpPr/>
            <p:nvPr/>
          </p:nvSpPr>
          <p:spPr>
            <a:xfrm>
              <a:off x="3225763" y="2625029"/>
              <a:ext cx="1101199" cy="607874"/>
            </a:xfrm>
            <a:custGeom>
              <a:avLst/>
              <a:gdLst>
                <a:gd name="connsiteX0" fmla="*/ 0 w 1005087"/>
                <a:gd name="connsiteY0" fmla="*/ 502544 h 1005087"/>
                <a:gd name="connsiteX1" fmla="*/ 502544 w 1005087"/>
                <a:gd name="connsiteY1" fmla="*/ 0 h 1005087"/>
                <a:gd name="connsiteX2" fmla="*/ 1005088 w 1005087"/>
                <a:gd name="connsiteY2" fmla="*/ 502544 h 1005087"/>
                <a:gd name="connsiteX3" fmla="*/ 502544 w 1005087"/>
                <a:gd name="connsiteY3" fmla="*/ 1005088 h 1005087"/>
                <a:gd name="connsiteX4" fmla="*/ 0 w 1005087"/>
                <a:gd name="connsiteY4" fmla="*/ 502544 h 1005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087" h="1005087">
                  <a:moveTo>
                    <a:pt x="0" y="502544"/>
                  </a:moveTo>
                  <a:cubicBezTo>
                    <a:pt x="0" y="224997"/>
                    <a:pt x="224997" y="0"/>
                    <a:pt x="502544" y="0"/>
                  </a:cubicBezTo>
                  <a:cubicBezTo>
                    <a:pt x="780091" y="0"/>
                    <a:pt x="1005088" y="224997"/>
                    <a:pt x="1005088" y="502544"/>
                  </a:cubicBezTo>
                  <a:cubicBezTo>
                    <a:pt x="1005088" y="780091"/>
                    <a:pt x="780091" y="1005088"/>
                    <a:pt x="502544" y="1005088"/>
                  </a:cubicBezTo>
                  <a:cubicBezTo>
                    <a:pt x="224997" y="1005088"/>
                    <a:pt x="0" y="780091"/>
                    <a:pt x="0" y="502544"/>
                  </a:cubicBezTo>
                  <a:close/>
                </a:path>
              </a:pathLst>
            </a:custGeom>
          </p:spPr>
          <p:style>
            <a:lnRef idx="1">
              <a:schemeClr val="accent6"/>
            </a:lnRef>
            <a:fillRef idx="2">
              <a:schemeClr val="accent6"/>
            </a:fillRef>
            <a:effectRef idx="1">
              <a:schemeClr val="accent6"/>
            </a:effectRef>
            <a:fontRef idx="minor">
              <a:schemeClr val="dk1"/>
            </a:fontRef>
          </p:style>
          <p:txBody>
            <a:bodyPr spcFirstLastPara="0" vert="horz" wrap="square" lIns="147192" tIns="147192" rIns="147192" bIns="147192" numCol="1" spcCol="1270" anchor="ctr" anchorCtr="0">
              <a:noAutofit/>
            </a:bodyPr>
            <a:lstStyle/>
            <a:p>
              <a:pPr lvl="0" algn="ctr" defTabSz="533400">
                <a:lnSpc>
                  <a:spcPct val="90000"/>
                </a:lnSpc>
                <a:spcBef>
                  <a:spcPct val="0"/>
                </a:spcBef>
                <a:spcAft>
                  <a:spcPct val="35000"/>
                </a:spcAft>
              </a:pPr>
              <a:r>
                <a:rPr lang="es-MX" b="1" kern="1200" dirty="0" smtClean="0"/>
                <a:t>Sustrato 2</a:t>
              </a:r>
              <a:endParaRPr lang="es-MX" b="1" kern="1200" dirty="0"/>
            </a:p>
          </p:txBody>
        </p:sp>
        <p:sp>
          <p:nvSpPr>
            <p:cNvPr id="11" name="10 Forma libre"/>
            <p:cNvSpPr/>
            <p:nvPr/>
          </p:nvSpPr>
          <p:spPr>
            <a:xfrm>
              <a:off x="6592133" y="2866675"/>
              <a:ext cx="2019063" cy="2160238"/>
            </a:xfrm>
            <a:custGeom>
              <a:avLst/>
              <a:gdLst>
                <a:gd name="connsiteX0" fmla="*/ 0 w 1507631"/>
                <a:gd name="connsiteY0" fmla="*/ 0 h 1005589"/>
                <a:gd name="connsiteX1" fmla="*/ 1507631 w 1507631"/>
                <a:gd name="connsiteY1" fmla="*/ 0 h 1005589"/>
                <a:gd name="connsiteX2" fmla="*/ 1507631 w 1507631"/>
                <a:gd name="connsiteY2" fmla="*/ 1005589 h 1005589"/>
                <a:gd name="connsiteX3" fmla="*/ 0 w 1507631"/>
                <a:gd name="connsiteY3" fmla="*/ 1005589 h 1005589"/>
                <a:gd name="connsiteX4" fmla="*/ 0 w 1507631"/>
                <a:gd name="connsiteY4" fmla="*/ 0 h 10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7631" h="1005589">
                  <a:moveTo>
                    <a:pt x="0" y="0"/>
                  </a:moveTo>
                  <a:lnTo>
                    <a:pt x="1507631" y="0"/>
                  </a:lnTo>
                  <a:lnTo>
                    <a:pt x="1507631" y="1005589"/>
                  </a:lnTo>
                  <a:lnTo>
                    <a:pt x="0" y="1005589"/>
                  </a:lnTo>
                  <a:lnTo>
                    <a:pt x="0" y="0"/>
                  </a:lnTo>
                  <a:close/>
                </a:path>
              </a:pathLst>
            </a:custGeom>
          </p:spPr>
          <p:style>
            <a:lnRef idx="2">
              <a:schemeClr val="accent5"/>
            </a:lnRef>
            <a:fillRef idx="1">
              <a:schemeClr val="lt1"/>
            </a:fillRef>
            <a:effectRef idx="0">
              <a:schemeClr val="accent5"/>
            </a:effectRef>
            <a:fontRef idx="minor">
              <a:schemeClr val="dk1"/>
            </a:fontRef>
          </p:style>
          <p:txBody>
            <a:bodyPr spcFirstLastPara="0" vert="horz" wrap="square" lIns="241221" tIns="42672" rIns="42672" bIns="42672" numCol="1" spcCol="1270" anchor="ctr" anchorCtr="0">
              <a:noAutofit/>
            </a:bodyPr>
            <a:lstStyle/>
            <a:p>
              <a:pPr lvl="0" algn="l" defTabSz="266700">
                <a:lnSpc>
                  <a:spcPct val="90000"/>
                </a:lnSpc>
                <a:spcBef>
                  <a:spcPct val="0"/>
                </a:spcBef>
                <a:spcAft>
                  <a:spcPct val="35000"/>
                </a:spcAft>
              </a:pPr>
              <a:r>
                <a:rPr lang="es-MX" sz="1400" kern="1200" dirty="0" smtClean="0"/>
                <a:t>Aserrín de madera dura, fina 40%, gruesa 20% </a:t>
              </a:r>
            </a:p>
            <a:p>
              <a:pPr lvl="0" algn="l" defTabSz="266700">
                <a:lnSpc>
                  <a:spcPct val="90000"/>
                </a:lnSpc>
                <a:spcBef>
                  <a:spcPct val="0"/>
                </a:spcBef>
                <a:spcAft>
                  <a:spcPct val="35000"/>
                </a:spcAft>
              </a:pPr>
              <a:r>
                <a:rPr lang="es-MX" sz="1400" kern="1200" dirty="0" smtClean="0"/>
                <a:t>Substrato gastado, 20% peso seco </a:t>
              </a:r>
            </a:p>
            <a:p>
              <a:pPr lvl="0" algn="l" defTabSz="266700">
                <a:lnSpc>
                  <a:spcPct val="90000"/>
                </a:lnSpc>
                <a:spcBef>
                  <a:spcPct val="0"/>
                </a:spcBef>
                <a:spcAft>
                  <a:spcPct val="35000"/>
                </a:spcAft>
              </a:pPr>
              <a:r>
                <a:rPr lang="es-MX" sz="1400" kern="1200" dirty="0" smtClean="0"/>
                <a:t>Suelo rico en humus, 10% peso seco </a:t>
              </a:r>
            </a:p>
            <a:p>
              <a:pPr lvl="0" algn="l" defTabSz="266700">
                <a:lnSpc>
                  <a:spcPct val="90000"/>
                </a:lnSpc>
                <a:spcBef>
                  <a:spcPct val="0"/>
                </a:spcBef>
                <a:spcAft>
                  <a:spcPct val="35000"/>
                </a:spcAft>
              </a:pPr>
              <a:r>
                <a:rPr lang="es-MX" sz="1400" kern="1200" dirty="0" smtClean="0"/>
                <a:t>Salvado del trigo (grueso) 10 %  </a:t>
              </a:r>
            </a:p>
            <a:p>
              <a:pPr lvl="0" algn="l" defTabSz="266700">
                <a:lnSpc>
                  <a:spcPct val="90000"/>
                </a:lnSpc>
                <a:spcBef>
                  <a:spcPct val="0"/>
                </a:spcBef>
                <a:spcAft>
                  <a:spcPct val="35000"/>
                </a:spcAft>
              </a:pPr>
              <a:r>
                <a:rPr lang="es-MX" sz="1400" kern="1200" dirty="0" smtClean="0"/>
                <a:t>H2O(contenido de humedad) 60-63% </a:t>
              </a:r>
            </a:p>
            <a:p>
              <a:pPr lvl="0" algn="l" defTabSz="266700">
                <a:lnSpc>
                  <a:spcPct val="90000"/>
                </a:lnSpc>
                <a:spcBef>
                  <a:spcPct val="0"/>
                </a:spcBef>
                <a:spcAft>
                  <a:spcPct val="35000"/>
                </a:spcAft>
              </a:pPr>
              <a:r>
                <a:rPr lang="es-MX" sz="1400" kern="1200" dirty="0" smtClean="0"/>
                <a:t>pH 5,5-6,5   </a:t>
              </a:r>
              <a:endParaRPr lang="es-MX" sz="1400" kern="1200" dirty="0"/>
            </a:p>
          </p:txBody>
        </p:sp>
        <p:sp>
          <p:nvSpPr>
            <p:cNvPr id="12" name="11 Forma libre"/>
            <p:cNvSpPr/>
            <p:nvPr/>
          </p:nvSpPr>
          <p:spPr>
            <a:xfrm>
              <a:off x="5944437" y="2604295"/>
              <a:ext cx="1134359" cy="640558"/>
            </a:xfrm>
            <a:custGeom>
              <a:avLst/>
              <a:gdLst>
                <a:gd name="connsiteX0" fmla="*/ 0 w 1005087"/>
                <a:gd name="connsiteY0" fmla="*/ 502544 h 1005087"/>
                <a:gd name="connsiteX1" fmla="*/ 502544 w 1005087"/>
                <a:gd name="connsiteY1" fmla="*/ 0 h 1005087"/>
                <a:gd name="connsiteX2" fmla="*/ 1005088 w 1005087"/>
                <a:gd name="connsiteY2" fmla="*/ 502544 h 1005087"/>
                <a:gd name="connsiteX3" fmla="*/ 502544 w 1005087"/>
                <a:gd name="connsiteY3" fmla="*/ 1005088 h 1005087"/>
                <a:gd name="connsiteX4" fmla="*/ 0 w 1005087"/>
                <a:gd name="connsiteY4" fmla="*/ 502544 h 1005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087" h="1005087">
                  <a:moveTo>
                    <a:pt x="0" y="502544"/>
                  </a:moveTo>
                  <a:cubicBezTo>
                    <a:pt x="0" y="224997"/>
                    <a:pt x="224997" y="0"/>
                    <a:pt x="502544" y="0"/>
                  </a:cubicBezTo>
                  <a:cubicBezTo>
                    <a:pt x="780091" y="0"/>
                    <a:pt x="1005088" y="224997"/>
                    <a:pt x="1005088" y="502544"/>
                  </a:cubicBezTo>
                  <a:cubicBezTo>
                    <a:pt x="1005088" y="780091"/>
                    <a:pt x="780091" y="1005088"/>
                    <a:pt x="502544" y="1005088"/>
                  </a:cubicBezTo>
                  <a:cubicBezTo>
                    <a:pt x="224997" y="1005088"/>
                    <a:pt x="0" y="780091"/>
                    <a:pt x="0" y="502544"/>
                  </a:cubicBezTo>
                  <a:close/>
                </a:path>
              </a:pathLst>
            </a:custGeom>
          </p:spPr>
          <p:style>
            <a:lnRef idx="1">
              <a:schemeClr val="accent4"/>
            </a:lnRef>
            <a:fillRef idx="2">
              <a:schemeClr val="accent4"/>
            </a:fillRef>
            <a:effectRef idx="1">
              <a:schemeClr val="accent4"/>
            </a:effectRef>
            <a:fontRef idx="minor">
              <a:schemeClr val="dk1"/>
            </a:fontRef>
          </p:style>
          <p:txBody>
            <a:bodyPr spcFirstLastPara="0" vert="horz" wrap="square" lIns="147192" tIns="147192" rIns="147192" bIns="147192" numCol="1" spcCol="1270" anchor="ctr" anchorCtr="0">
              <a:noAutofit/>
            </a:bodyPr>
            <a:lstStyle/>
            <a:p>
              <a:pPr lvl="0" algn="ctr" defTabSz="533400">
                <a:lnSpc>
                  <a:spcPct val="90000"/>
                </a:lnSpc>
                <a:spcBef>
                  <a:spcPct val="0"/>
                </a:spcBef>
                <a:spcAft>
                  <a:spcPct val="35000"/>
                </a:spcAft>
              </a:pPr>
              <a:r>
                <a:rPr lang="es-MX" b="1" kern="1200" dirty="0" smtClean="0"/>
                <a:t>Sustrato 3</a:t>
              </a:r>
              <a:r>
                <a:rPr lang="es-MX" kern="1200" dirty="0" smtClean="0"/>
                <a:t>:</a:t>
              </a:r>
              <a:endParaRPr lang="es-MX" kern="1200" dirty="0"/>
            </a:p>
          </p:txBody>
        </p:sp>
      </p:grpSp>
      <p:sp>
        <p:nvSpPr>
          <p:cNvPr id="5" name="4 Rectángulo"/>
          <p:cNvSpPr/>
          <p:nvPr/>
        </p:nvSpPr>
        <p:spPr>
          <a:xfrm>
            <a:off x="2286000" y="-218152"/>
            <a:ext cx="4572000" cy="646331"/>
          </a:xfrm>
          <a:prstGeom prst="rect">
            <a:avLst/>
          </a:prstGeom>
        </p:spPr>
        <p:txBody>
          <a:bodyPr>
            <a:spAutoFit/>
          </a:bodyPr>
          <a:lstStyle/>
          <a:p>
            <a:r>
              <a:rPr lang="es-MX" b="1" dirty="0"/>
              <a:t/>
            </a:r>
            <a:br>
              <a:rPr lang="es-MX" b="1" dirty="0"/>
            </a:br>
            <a:endParaRPr lang="es-MX" dirty="0"/>
          </a:p>
        </p:txBody>
      </p:sp>
      <p:cxnSp>
        <p:nvCxnSpPr>
          <p:cNvPr id="14" name="Conector recto 13"/>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5"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CONDICIONES DEL CULTIVO</a:t>
            </a:r>
            <a:endParaRPr lang="es-ES" sz="4800" b="1" dirty="0">
              <a:latin typeface="Calibri" panose="020F0502020204030204" pitchFamily="34" charset="0"/>
              <a:ea typeface="+mj-ea"/>
              <a:cs typeface="Calibri" charset="0"/>
            </a:endParaRPr>
          </a:p>
        </p:txBody>
      </p:sp>
      <p:sp>
        <p:nvSpPr>
          <p:cNvPr id="2" name="Rectángulo 1"/>
          <p:cNvSpPr/>
          <p:nvPr/>
        </p:nvSpPr>
        <p:spPr>
          <a:xfrm>
            <a:off x="770277" y="6165304"/>
            <a:ext cx="1203278" cy="276999"/>
          </a:xfrm>
          <a:prstGeom prst="rect">
            <a:avLst/>
          </a:prstGeom>
        </p:spPr>
        <p:txBody>
          <a:bodyPr wrap="none">
            <a:spAutoFit/>
          </a:bodyPr>
          <a:lstStyle/>
          <a:p>
            <a:r>
              <a:rPr lang="es-MX" sz="1200" dirty="0" smtClean="0">
                <a:latin typeface="Calibri" panose="020F0502020204030204" pitchFamily="34" charset="0"/>
              </a:rPr>
              <a:t>(</a:t>
            </a:r>
            <a:r>
              <a:rPr lang="es-MX" sz="1200" dirty="0" err="1" smtClean="0">
                <a:latin typeface="Calibri" panose="020F0502020204030204" pitchFamily="34" charset="0"/>
              </a:rPr>
              <a:t>Curvetto</a:t>
            </a:r>
            <a:r>
              <a:rPr lang="es-MX" sz="1200" dirty="0">
                <a:latin typeface="Calibri" panose="020F0502020204030204" pitchFamily="34" charset="0"/>
              </a:rPr>
              <a:t>, </a:t>
            </a:r>
            <a:r>
              <a:rPr lang="es-MX" sz="1200" dirty="0" smtClean="0">
                <a:latin typeface="Calibri" panose="020F0502020204030204" pitchFamily="34" charset="0"/>
              </a:rPr>
              <a:t>2009)</a:t>
            </a:r>
            <a:endParaRPr lang="es-MX" sz="1200" dirty="0">
              <a:latin typeface="Calibri" panose="020F0502020204030204" pitchFamily="34" charset="0"/>
            </a:endParaRPr>
          </a:p>
        </p:txBody>
      </p:sp>
      <p:sp>
        <p:nvSpPr>
          <p:cNvPr id="3" name="Marcador de número de diapositiva 2"/>
          <p:cNvSpPr>
            <a:spLocks noGrp="1"/>
          </p:cNvSpPr>
          <p:nvPr>
            <p:ph type="sldNum" sz="quarter" idx="12"/>
          </p:nvPr>
        </p:nvSpPr>
        <p:spPr/>
        <p:txBody>
          <a:bodyPr>
            <a:normAutofit fontScale="92500" lnSpcReduction="20000"/>
          </a:bodyPr>
          <a:lstStyle/>
          <a:p>
            <a:fld id="{BAF951CD-4022-4C77-904A-1B041FEA7432}" type="slidenum">
              <a:rPr lang="es-MX" smtClean="0"/>
              <a:pPr/>
              <a:t>18</a:t>
            </a:fld>
            <a:endParaRPr lang="es-MX"/>
          </a:p>
        </p:txBody>
      </p:sp>
    </p:spTree>
    <p:extLst>
      <p:ext uri="{BB962C8B-B14F-4D97-AF65-F5344CB8AC3E}">
        <p14:creationId xmlns:p14="http://schemas.microsoft.com/office/powerpoint/2010/main" val="2637657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2 CuadroTexto"/>
          <p:cNvSpPr txBox="1"/>
          <p:nvPr/>
        </p:nvSpPr>
        <p:spPr>
          <a:xfrm>
            <a:off x="827584" y="5949280"/>
            <a:ext cx="1872208" cy="523220"/>
          </a:xfrm>
          <a:prstGeom prst="rect">
            <a:avLst/>
          </a:prstGeom>
          <a:noFill/>
        </p:spPr>
        <p:txBody>
          <a:bodyPr wrap="square" rtlCol="0">
            <a:spAutoFit/>
          </a:bodyPr>
          <a:lstStyle/>
          <a:p>
            <a:r>
              <a:rPr lang="es-MX" sz="1400" dirty="0">
                <a:latin typeface="Calibri" panose="020F0502020204030204" pitchFamily="34" charset="0"/>
              </a:rPr>
              <a:t>(</a:t>
            </a:r>
            <a:r>
              <a:rPr lang="es-MX" sz="1400" dirty="0" err="1">
                <a:latin typeface="Calibri" panose="020F0502020204030204" pitchFamily="34" charset="0"/>
              </a:rPr>
              <a:t>Stamets</a:t>
            </a:r>
            <a:r>
              <a:rPr lang="es-MX" sz="1400" dirty="0">
                <a:latin typeface="Calibri" panose="020F0502020204030204" pitchFamily="34" charset="0"/>
              </a:rPr>
              <a:t>, 1993)</a:t>
            </a:r>
          </a:p>
          <a:p>
            <a:endParaRPr lang="es-MX" sz="1400" dirty="0">
              <a:latin typeface="Calibri" panose="020F0502020204030204" pitchFamily="34" charset="0"/>
            </a:endParaRPr>
          </a:p>
        </p:txBody>
      </p:sp>
      <p:cxnSp>
        <p:nvCxnSpPr>
          <p:cNvPr id="6" name="Conector recto 5"/>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7"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CONDICIONES DEL CULTIVO</a:t>
            </a:r>
            <a:endParaRPr lang="es-ES" sz="4800" b="1" dirty="0">
              <a:latin typeface="Calibri" panose="020F0502020204030204" pitchFamily="34" charset="0"/>
              <a:ea typeface="+mj-ea"/>
              <a:cs typeface="Calibri" charset="0"/>
            </a:endParaRPr>
          </a:p>
        </p:txBody>
      </p:sp>
      <p:graphicFrame>
        <p:nvGraphicFramePr>
          <p:cNvPr id="8" name="Tabla 7"/>
          <p:cNvGraphicFramePr>
            <a:graphicFrameLocks noGrp="1"/>
          </p:cNvGraphicFramePr>
          <p:nvPr>
            <p:extLst>
              <p:ext uri="{D42A27DB-BD31-4B8C-83A1-F6EECF244321}">
                <p14:modId xmlns:p14="http://schemas.microsoft.com/office/powerpoint/2010/main" val="436653208"/>
              </p:ext>
            </p:extLst>
          </p:nvPr>
        </p:nvGraphicFramePr>
        <p:xfrm>
          <a:off x="827584" y="1844824"/>
          <a:ext cx="7488831" cy="4023396"/>
        </p:xfrm>
        <a:graphic>
          <a:graphicData uri="http://schemas.openxmlformats.org/drawingml/2006/table">
            <a:tbl>
              <a:tblPr firstRow="1" firstCol="1" bandRow="1">
                <a:tableStyleId>{00A15C55-8517-42AA-B614-E9B94910E393}</a:tableStyleId>
              </a:tblPr>
              <a:tblGrid>
                <a:gridCol w="1820868"/>
                <a:gridCol w="1174665"/>
                <a:gridCol w="1497766"/>
                <a:gridCol w="1497766"/>
                <a:gridCol w="1497766"/>
              </a:tblGrid>
              <a:tr h="1313517">
                <a:tc>
                  <a:txBody>
                    <a:bodyPr/>
                    <a:lstStyle/>
                    <a:p>
                      <a:pPr algn="l">
                        <a:lnSpc>
                          <a:spcPct val="115000"/>
                        </a:lnSpc>
                        <a:spcAft>
                          <a:spcPts val="0"/>
                        </a:spcAft>
                      </a:pPr>
                      <a:r>
                        <a:rPr lang="es-MX" sz="1600" dirty="0">
                          <a:effectLst/>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dirty="0">
                          <a:effectLst/>
                        </a:rPr>
                        <a:t>Corrida de semilla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dirty="0">
                          <a:effectLst/>
                        </a:rPr>
                        <a:t>Formación de </a:t>
                      </a:r>
                      <a:r>
                        <a:rPr lang="es-MX" sz="1600" dirty="0" err="1">
                          <a:effectLst/>
                        </a:rPr>
                        <a:t>primordios</a:t>
                      </a:r>
                      <a:r>
                        <a:rPr lang="es-MX" sz="1600" dirty="0">
                          <a:effectLst/>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dirty="0">
                          <a:effectLst/>
                        </a:rPr>
                        <a:t>Primeras fases de la formación de cuerpos fructíferos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dirty="0">
                          <a:effectLst/>
                        </a:rPr>
                        <a:t>Desarrollo de cuerpos fructíferos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646998">
                <a:tc>
                  <a:txBody>
                    <a:bodyPr/>
                    <a:lstStyle/>
                    <a:p>
                      <a:pPr algn="l">
                        <a:lnSpc>
                          <a:spcPct val="115000"/>
                        </a:lnSpc>
                        <a:spcAft>
                          <a:spcPts val="0"/>
                        </a:spcAft>
                      </a:pPr>
                      <a:r>
                        <a:rPr lang="es-MX" sz="1600" dirty="0">
                          <a:effectLst/>
                        </a:rPr>
                        <a:t>Temperatura de incubación (°C)</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21-24</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10-15.6</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10-15.6</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dirty="0">
                          <a:effectLst/>
                        </a:rPr>
                        <a:t>13-18</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13739">
                <a:tc>
                  <a:txBody>
                    <a:bodyPr/>
                    <a:lstStyle/>
                    <a:p>
                      <a:pPr algn="l">
                        <a:lnSpc>
                          <a:spcPct val="115000"/>
                        </a:lnSpc>
                        <a:spcAft>
                          <a:spcPts val="0"/>
                        </a:spcAft>
                      </a:pPr>
                      <a:r>
                        <a:rPr lang="es-MX" sz="1600" dirty="0">
                          <a:effectLst/>
                        </a:rPr>
                        <a:t>Humedad relativa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95-100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95</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95</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dirty="0">
                          <a:effectLst/>
                        </a:rPr>
                        <a:t>85-90</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13739">
                <a:tc>
                  <a:txBody>
                    <a:bodyPr/>
                    <a:lstStyle/>
                    <a:p>
                      <a:pPr algn="l">
                        <a:lnSpc>
                          <a:spcPct val="115000"/>
                        </a:lnSpc>
                        <a:spcAft>
                          <a:spcPts val="0"/>
                        </a:spcAft>
                      </a:pPr>
                      <a:r>
                        <a:rPr lang="es-MX" sz="1600" dirty="0">
                          <a:effectLst/>
                        </a:rPr>
                        <a:t>Duración (días)</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14-30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5-10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10-14</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dirty="0">
                          <a:effectLst/>
                        </a:rPr>
                        <a:t>14-21</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13739">
                <a:tc>
                  <a:txBody>
                    <a:bodyPr/>
                    <a:lstStyle/>
                    <a:p>
                      <a:pPr algn="l">
                        <a:lnSpc>
                          <a:spcPct val="115000"/>
                        </a:lnSpc>
                        <a:spcAft>
                          <a:spcPts val="0"/>
                        </a:spcAft>
                      </a:pPr>
                      <a:r>
                        <a:rPr lang="es-MX" sz="1600" dirty="0">
                          <a:effectLst/>
                        </a:rPr>
                        <a:t>CO</a:t>
                      </a:r>
                      <a:r>
                        <a:rPr lang="es-MX" sz="1600" baseline="-25000" dirty="0">
                          <a:effectLst/>
                        </a:rPr>
                        <a:t>2 </a:t>
                      </a:r>
                      <a:r>
                        <a:rPr lang="es-MX" sz="1600" dirty="0">
                          <a:effectLst/>
                        </a:rPr>
                        <a:t>(ppm)</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20.000-40.000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2.000-5.000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2.000-5.000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dirty="0">
                          <a:effectLst/>
                        </a:rPr>
                        <a:t>&lt;1.000</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13739">
                <a:tc>
                  <a:txBody>
                    <a:bodyPr/>
                    <a:lstStyle/>
                    <a:p>
                      <a:pPr algn="l">
                        <a:lnSpc>
                          <a:spcPct val="115000"/>
                        </a:lnSpc>
                        <a:spcAft>
                          <a:spcPts val="0"/>
                        </a:spcAft>
                      </a:pPr>
                      <a:r>
                        <a:rPr lang="es-MX" sz="1600" dirty="0">
                          <a:effectLst/>
                        </a:rPr>
                        <a:t>Cambios de aire</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0-1</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4.8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4-8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dirty="0">
                          <a:effectLst/>
                        </a:rPr>
                        <a:t>4-8</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13739">
                <a:tc>
                  <a:txBody>
                    <a:bodyPr/>
                    <a:lstStyle/>
                    <a:p>
                      <a:pPr algn="just">
                        <a:lnSpc>
                          <a:spcPct val="115000"/>
                        </a:lnSpc>
                        <a:spcAft>
                          <a:spcPts val="0"/>
                        </a:spcAft>
                      </a:pPr>
                      <a:r>
                        <a:rPr lang="es-MX" sz="1600" dirty="0">
                          <a:effectLst/>
                        </a:rPr>
                        <a:t>Luz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100-500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a:effectLst/>
                        </a:rPr>
                        <a:t>100-500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600" dirty="0">
                          <a:effectLst/>
                        </a:rPr>
                        <a:t>500-1000</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19</a:t>
            </a:fld>
            <a:endParaRPr lang="es-MX"/>
          </a:p>
        </p:txBody>
      </p:sp>
    </p:spTree>
    <p:extLst>
      <p:ext uri="{BB962C8B-B14F-4D97-AF65-F5344CB8AC3E}">
        <p14:creationId xmlns:p14="http://schemas.microsoft.com/office/powerpoint/2010/main" val="4126198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Agrupar 11"/>
          <p:cNvGrpSpPr/>
          <p:nvPr/>
        </p:nvGrpSpPr>
        <p:grpSpPr>
          <a:xfrm>
            <a:off x="-18256" y="6424570"/>
            <a:ext cx="9162256" cy="491242"/>
            <a:chOff x="-18256" y="6424570"/>
            <a:chExt cx="9162256" cy="491242"/>
          </a:xfrm>
        </p:grpSpPr>
        <p:sp>
          <p:nvSpPr>
            <p:cNvPr id="13" name="Rectángulo 12"/>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4" name="Imagen 13"/>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grpSp>
        <p:nvGrpSpPr>
          <p:cNvPr id="16" name="Agrupar 15"/>
          <p:cNvGrpSpPr/>
          <p:nvPr/>
        </p:nvGrpSpPr>
        <p:grpSpPr>
          <a:xfrm>
            <a:off x="-18256" y="6424570"/>
            <a:ext cx="9162256" cy="491242"/>
            <a:chOff x="-18256" y="6424570"/>
            <a:chExt cx="9162256" cy="491242"/>
          </a:xfrm>
        </p:grpSpPr>
        <p:sp>
          <p:nvSpPr>
            <p:cNvPr id="17" name="Rectángulo 16"/>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8" name="Imagen 17"/>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4" name="Marcador de número de diapositiva 3"/>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a:t>
            </a:fld>
            <a:endParaRPr lang="en-US"/>
          </a:p>
        </p:txBody>
      </p:sp>
      <p:sp>
        <p:nvSpPr>
          <p:cNvPr id="18434" name="3 Marcador de contenido"/>
          <p:cNvSpPr>
            <a:spLocks noGrp="1"/>
          </p:cNvSpPr>
          <p:nvPr>
            <p:ph type="subTitle" idx="4294967295"/>
          </p:nvPr>
        </p:nvSpPr>
        <p:spPr>
          <a:xfrm>
            <a:off x="467544" y="1556792"/>
            <a:ext cx="8355012" cy="4724400"/>
          </a:xfrm>
          <a:solidFill>
            <a:srgbClr val="5F6A33">
              <a:alpha val="41000"/>
            </a:srgbClr>
          </a:solidFill>
          <a:ln>
            <a:noFill/>
          </a:ln>
          <a:effectLst/>
          <a:extLst>
            <a:ext uri="{91240B29-F687-4f45-9708-019B960494DF}">
              <a14:hiddenLine xmlns="" xmlns:a14="http://schemas.microsoft.com/office/drawing/2010/main" w="9525">
                <a:solidFill>
                  <a:srgbClr val="000000"/>
                </a:solidFill>
                <a:miter lim="800000"/>
                <a:headEnd/>
                <a:tailEnd/>
              </a14:hiddenLine>
            </a:ext>
          </a:extLst>
        </p:spPr>
        <p:style>
          <a:lnRef idx="1">
            <a:schemeClr val="accent1"/>
          </a:lnRef>
          <a:fillRef idx="3">
            <a:schemeClr val="accent1"/>
          </a:fillRef>
          <a:effectRef idx="2">
            <a:schemeClr val="accent1"/>
          </a:effectRef>
          <a:fontRef idx="minor">
            <a:schemeClr val="lt1"/>
          </a:fontRef>
        </p:style>
        <p:txBody>
          <a:bodyPr rtlCol="0" anchor="ctr">
            <a:normAutofit/>
          </a:bodyPr>
          <a:lstStyle/>
          <a:p>
            <a:pPr marL="0" indent="0" algn="just">
              <a:buNone/>
            </a:pPr>
            <a:r>
              <a:rPr lang="es-MX" sz="1600" i="1" dirty="0">
                <a:solidFill>
                  <a:srgbClr val="2E2224"/>
                </a:solidFill>
                <a:latin typeface="Calibri"/>
                <a:cs typeface="Calibri"/>
              </a:rPr>
              <a:t>Grifola frondosa </a:t>
            </a:r>
            <a:r>
              <a:rPr lang="es-MX" sz="1600" dirty="0">
                <a:solidFill>
                  <a:srgbClr val="2E2224"/>
                </a:solidFill>
                <a:latin typeface="Calibri"/>
                <a:cs typeface="Calibri"/>
              </a:rPr>
              <a:t>también conocido como maitake (en japonés “hongo que baila”), Kumotake (hongo nube) o Gallina  de  los  bosques  (hen  of  the woods) es un hongo Basidiomiceto, de la familia Schizophyllaceae. Crece en bosques templados de Asia principalmente en las regiones de Japón y China, en Europa y también en Norteamérica, en el este de Canadá y el sureste de Estados Unidos (Stamets 2000). Tiene algunas semejanzas con las especies: </a:t>
            </a:r>
            <a:r>
              <a:rPr lang="es-MX" sz="1600" i="1" dirty="0">
                <a:solidFill>
                  <a:srgbClr val="2E2224"/>
                </a:solidFill>
                <a:latin typeface="Calibri"/>
                <a:cs typeface="Calibri"/>
              </a:rPr>
              <a:t>Polyporus frondosus, Polyporus umbellatus, Grifola umbellata.  </a:t>
            </a:r>
            <a:endParaRPr lang="es-ES_tradnl" sz="1600" i="1" dirty="0">
              <a:solidFill>
                <a:srgbClr val="2E2224"/>
              </a:solidFill>
              <a:latin typeface="Calibri"/>
              <a:cs typeface="Calibri"/>
            </a:endParaRPr>
          </a:p>
          <a:p>
            <a:pPr marL="0" indent="0" algn="just">
              <a:buNone/>
            </a:pPr>
            <a:r>
              <a:rPr lang="es-ES_tradnl" sz="1600" dirty="0" smtClean="0">
                <a:solidFill>
                  <a:srgbClr val="2E2224"/>
                </a:solidFill>
                <a:latin typeface="Calibri"/>
                <a:cs typeface="Calibri"/>
              </a:rPr>
              <a:t>El conocimiento biológico de esta especie así como de su ciclo de vida y sus adecuaciones para su cultivo, son temas incluidos en esta Unidad de Aprendizaje, a fin de considerar diferentes técnicas para su cultivo.</a:t>
            </a:r>
          </a:p>
          <a:p>
            <a:pPr marL="0" indent="0" algn="just">
              <a:buNone/>
            </a:pPr>
            <a:r>
              <a:rPr lang="es-ES_tradnl" sz="1600" dirty="0" smtClean="0">
                <a:solidFill>
                  <a:srgbClr val="2E2224"/>
                </a:solidFill>
                <a:latin typeface="Calibri"/>
                <a:cs typeface="Calibri"/>
              </a:rPr>
              <a:t>Esta presentación muestra las generalidades de </a:t>
            </a:r>
            <a:r>
              <a:rPr lang="es-ES_tradnl" sz="1600" i="1" dirty="0" err="1" smtClean="0">
                <a:solidFill>
                  <a:srgbClr val="2E2224"/>
                </a:solidFill>
                <a:latin typeface="Calibri"/>
                <a:cs typeface="Calibri"/>
              </a:rPr>
              <a:t>Grifola</a:t>
            </a:r>
            <a:r>
              <a:rPr lang="es-ES_tradnl" sz="1600" i="1" dirty="0" smtClean="0">
                <a:solidFill>
                  <a:srgbClr val="2E2224"/>
                </a:solidFill>
                <a:latin typeface="Calibri"/>
                <a:cs typeface="Calibri"/>
              </a:rPr>
              <a:t> frondosa</a:t>
            </a:r>
            <a:r>
              <a:rPr lang="es-ES_tradnl" sz="1600" dirty="0" smtClean="0">
                <a:solidFill>
                  <a:srgbClr val="2E2224"/>
                </a:solidFill>
                <a:latin typeface="Calibri"/>
                <a:cs typeface="Calibri"/>
              </a:rPr>
              <a:t>, su ciclo de vida y sus adecuaciones para su cultivo. Dicha información se da a conocer con apoyo de diversas fuentes bibliográficas. </a:t>
            </a:r>
          </a:p>
          <a:p>
            <a:pPr marL="0" indent="0" algn="just">
              <a:buNone/>
            </a:pPr>
            <a:r>
              <a:rPr lang="es-ES_tradnl" sz="1600" dirty="0" smtClean="0">
                <a:solidFill>
                  <a:srgbClr val="2E2224"/>
                </a:solidFill>
                <a:latin typeface="Calibri"/>
                <a:cs typeface="Calibri"/>
              </a:rPr>
              <a:t>Consiste de una serie con 31 diapositivas, las cuales al ser vistas una por una, darán pauta para que el conocimiento de este tema sea comprendido de una manera más integral, pues incluye esquemas e imágenes alusivos al contenido de la UA.</a:t>
            </a:r>
          </a:p>
          <a:p>
            <a:pPr marL="0" indent="0" algn="just">
              <a:buNone/>
            </a:pPr>
            <a:endParaRPr lang="es-ES_tradnl" sz="1600" dirty="0" smtClean="0">
              <a:solidFill>
                <a:srgbClr val="2E2224"/>
              </a:solidFill>
              <a:latin typeface="Calibri"/>
              <a:cs typeface="Calibri"/>
            </a:endParaRPr>
          </a:p>
        </p:txBody>
      </p:sp>
      <p:sp>
        <p:nvSpPr>
          <p:cNvPr id="18433" name="2 Título"/>
          <p:cNvSpPr>
            <a:spLocks noGrp="1"/>
          </p:cNvSpPr>
          <p:nvPr>
            <p:ph type="title" idx="4294967295"/>
          </p:nvPr>
        </p:nvSpPr>
        <p:spPr>
          <a:xfrm>
            <a:off x="0" y="0"/>
            <a:ext cx="9144000" cy="1470025"/>
          </a:xfrm>
        </p:spPr>
        <p:txBody>
          <a:bodyPr>
            <a:normAutofit/>
          </a:bodyPr>
          <a:lstStyle/>
          <a:p>
            <a:pPr algn="ctr" eaLnBrk="1" hangingPunct="1"/>
            <a:r>
              <a:rPr lang="es-MX" sz="4800" b="1" dirty="0">
                <a:solidFill>
                  <a:srgbClr val="2E2224"/>
                </a:solidFill>
                <a:latin typeface="Calibri" charset="0"/>
                <a:cs typeface="Calibri" charset="0"/>
              </a:rPr>
              <a:t>GUIÓN</a:t>
            </a:r>
            <a:endParaRPr lang="es-MX" sz="2800" b="1" dirty="0">
              <a:solidFill>
                <a:srgbClr val="2E2224"/>
              </a:solidFill>
              <a:latin typeface="Calibri" charset="0"/>
              <a:cs typeface="Calibri" charset="0"/>
            </a:endParaRPr>
          </a:p>
        </p:txBody>
      </p:sp>
      <p:cxnSp>
        <p:nvCxnSpPr>
          <p:cNvPr id="20" name="Conector recto 19"/>
          <p:cNvCxnSpPr/>
          <p:nvPr/>
        </p:nvCxnSpPr>
        <p:spPr>
          <a:xfrm>
            <a:off x="0" y="1484784"/>
            <a:ext cx="9146332"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29311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3 Marcador de contenido"/>
          <p:cNvGraphicFramePr>
            <a:graphicFrameLocks noGrp="1"/>
          </p:cNvGraphicFramePr>
          <p:nvPr>
            <p:ph sz="quarter" idx="13"/>
            <p:extLst>
              <p:ext uri="{D42A27DB-BD31-4B8C-83A1-F6EECF244321}">
                <p14:modId xmlns:p14="http://schemas.microsoft.com/office/powerpoint/2010/main" val="2292115462"/>
              </p:ext>
            </p:extLst>
          </p:nvPr>
        </p:nvGraphicFramePr>
        <p:xfrm>
          <a:off x="3995936" y="3068960"/>
          <a:ext cx="4501160" cy="3435096"/>
        </p:xfrm>
        <a:graphic>
          <a:graphicData uri="http://schemas.openxmlformats.org/drawingml/2006/table">
            <a:tbl>
              <a:tblPr firstRow="1" firstCol="1" bandRow="1">
                <a:tableStyleId>{7DF18680-E054-41AD-8BC1-D1AEF772440D}</a:tableStyleId>
              </a:tblPr>
              <a:tblGrid>
                <a:gridCol w="1044776"/>
                <a:gridCol w="1857130"/>
                <a:gridCol w="1095198"/>
                <a:gridCol w="504056"/>
              </a:tblGrid>
              <a:tr h="185360">
                <a:tc>
                  <a:txBody>
                    <a:bodyPr/>
                    <a:lstStyle/>
                    <a:p>
                      <a:pPr algn="just">
                        <a:lnSpc>
                          <a:spcPct val="115000"/>
                        </a:lnSpc>
                        <a:spcAft>
                          <a:spcPts val="0"/>
                        </a:spcAft>
                      </a:pPr>
                      <a:r>
                        <a:rPr lang="es-MX" sz="1400" dirty="0">
                          <a:effectLst/>
                          <a:latin typeface="Calibri" panose="020F0502020204030204" pitchFamily="34" charset="0"/>
                        </a:rPr>
                        <a:t>Tratamiento </a:t>
                      </a:r>
                      <a:endParaRPr lang="es-MX" sz="12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Sustrato </a:t>
                      </a:r>
                      <a:endParaRPr lang="es-MX" sz="12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Cantidad (%)</a:t>
                      </a:r>
                      <a:endParaRPr lang="es-MX" sz="12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pH</a:t>
                      </a:r>
                      <a:endParaRPr lang="es-MX" sz="1200">
                        <a:effectLst/>
                        <a:latin typeface="Calibri" panose="020F0502020204030204" pitchFamily="34" charset="0"/>
                        <a:ea typeface="Calibri"/>
                        <a:cs typeface="Times New Roman"/>
                      </a:endParaRPr>
                    </a:p>
                  </a:txBody>
                  <a:tcPr marL="68580" marR="68580" marT="0" marB="0"/>
                </a:tc>
              </a:tr>
              <a:tr h="185360">
                <a:tc>
                  <a:txBody>
                    <a:bodyPr/>
                    <a:lstStyle/>
                    <a:p>
                      <a:pPr algn="just">
                        <a:lnSpc>
                          <a:spcPct val="115000"/>
                        </a:lnSpc>
                        <a:spcAft>
                          <a:spcPts val="0"/>
                        </a:spcAft>
                      </a:pPr>
                      <a:r>
                        <a:rPr lang="es-MX" sz="1400">
                          <a:effectLst/>
                          <a:latin typeface="Calibri" panose="020F0502020204030204" pitchFamily="34" charset="0"/>
                        </a:rPr>
                        <a:t>T1</a:t>
                      </a:r>
                      <a:endParaRPr lang="es-MX" sz="1200">
                        <a:effectLst/>
                        <a:latin typeface="Calibri" panose="020F0502020204030204" pitchFamily="34" charset="0"/>
                        <a:ea typeface="Calibri"/>
                        <a:cs typeface="Times New Roman"/>
                      </a:endParaRPr>
                    </a:p>
                  </a:txBody>
                  <a:tcPr marL="68580" marR="68580" marT="0" marB="0"/>
                </a:tc>
                <a:tc>
                  <a:txBody>
                    <a:bodyPr/>
                    <a:lstStyle/>
                    <a:p>
                      <a:pPr>
                        <a:lnSpc>
                          <a:spcPct val="115000"/>
                        </a:lnSpc>
                        <a:spcAft>
                          <a:spcPts val="0"/>
                        </a:spcAft>
                      </a:pPr>
                      <a:r>
                        <a:rPr lang="es-MX" sz="1400" dirty="0">
                          <a:effectLst/>
                          <a:latin typeface="Calibri" panose="020F0502020204030204" pitchFamily="34" charset="0"/>
                        </a:rPr>
                        <a:t>Aserrín de encino </a:t>
                      </a:r>
                      <a:endParaRPr lang="es-MX" sz="14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100</a:t>
                      </a:r>
                      <a:endParaRPr lang="es-MX" sz="14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4.15</a:t>
                      </a:r>
                      <a:endParaRPr lang="es-MX" sz="1400">
                        <a:effectLst/>
                        <a:latin typeface="Calibri" panose="020F0502020204030204" pitchFamily="34" charset="0"/>
                        <a:ea typeface="Calibri"/>
                        <a:cs typeface="Times New Roman"/>
                      </a:endParaRPr>
                    </a:p>
                  </a:txBody>
                  <a:tcPr marL="68580" marR="68580" marT="0" marB="0"/>
                </a:tc>
              </a:tr>
              <a:tr h="185360">
                <a:tc>
                  <a:txBody>
                    <a:bodyPr/>
                    <a:lstStyle/>
                    <a:p>
                      <a:pPr algn="just">
                        <a:lnSpc>
                          <a:spcPct val="115000"/>
                        </a:lnSpc>
                        <a:spcAft>
                          <a:spcPts val="0"/>
                        </a:spcAft>
                      </a:pPr>
                      <a:r>
                        <a:rPr lang="es-MX" sz="1400">
                          <a:effectLst/>
                          <a:latin typeface="Calibri" panose="020F0502020204030204" pitchFamily="34" charset="0"/>
                        </a:rPr>
                        <a:t>T2</a:t>
                      </a:r>
                      <a:endParaRPr lang="es-MX" sz="12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Aserrín de pino </a:t>
                      </a:r>
                      <a:endParaRPr lang="es-MX" sz="14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100</a:t>
                      </a:r>
                      <a:endParaRPr lang="es-MX" sz="14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3.60</a:t>
                      </a:r>
                      <a:endParaRPr lang="es-MX" sz="1400">
                        <a:effectLst/>
                        <a:latin typeface="Calibri" panose="020F0502020204030204" pitchFamily="34" charset="0"/>
                        <a:ea typeface="Calibri"/>
                        <a:cs typeface="Times New Roman"/>
                      </a:endParaRPr>
                    </a:p>
                  </a:txBody>
                  <a:tcPr marL="68580" marR="68580" marT="0" marB="0"/>
                </a:tc>
              </a:tr>
              <a:tr h="185360">
                <a:tc>
                  <a:txBody>
                    <a:bodyPr/>
                    <a:lstStyle/>
                    <a:p>
                      <a:pPr algn="just">
                        <a:lnSpc>
                          <a:spcPct val="115000"/>
                        </a:lnSpc>
                        <a:spcAft>
                          <a:spcPts val="0"/>
                        </a:spcAft>
                      </a:pPr>
                      <a:r>
                        <a:rPr lang="es-MX" sz="1400">
                          <a:effectLst/>
                          <a:latin typeface="Calibri" panose="020F0502020204030204" pitchFamily="34" charset="0"/>
                        </a:rPr>
                        <a:t>T3</a:t>
                      </a:r>
                      <a:endParaRPr lang="es-MX" sz="12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Aserrín de cedro</a:t>
                      </a:r>
                      <a:endParaRPr lang="es-MX" sz="14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100</a:t>
                      </a:r>
                      <a:endParaRPr lang="es-MX" sz="14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5.02</a:t>
                      </a:r>
                      <a:endParaRPr lang="es-MX" sz="1400">
                        <a:effectLst/>
                        <a:latin typeface="Calibri" panose="020F0502020204030204" pitchFamily="34" charset="0"/>
                        <a:ea typeface="Calibri"/>
                        <a:cs typeface="Times New Roman"/>
                      </a:endParaRPr>
                    </a:p>
                  </a:txBody>
                  <a:tcPr marL="68580" marR="68580" marT="0" marB="0"/>
                </a:tc>
              </a:tr>
              <a:tr h="185360">
                <a:tc>
                  <a:txBody>
                    <a:bodyPr/>
                    <a:lstStyle/>
                    <a:p>
                      <a:pPr algn="just">
                        <a:lnSpc>
                          <a:spcPct val="115000"/>
                        </a:lnSpc>
                        <a:spcAft>
                          <a:spcPts val="0"/>
                        </a:spcAft>
                      </a:pPr>
                      <a:r>
                        <a:rPr lang="es-MX" sz="1400" dirty="0">
                          <a:effectLst/>
                          <a:latin typeface="Calibri" panose="020F0502020204030204" pitchFamily="34" charset="0"/>
                        </a:rPr>
                        <a:t>T4</a:t>
                      </a:r>
                      <a:endParaRPr lang="es-MX" sz="12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Olote de maíz</a:t>
                      </a:r>
                      <a:endParaRPr lang="es-MX" sz="14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100</a:t>
                      </a:r>
                      <a:endParaRPr lang="es-MX" sz="14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4.43</a:t>
                      </a:r>
                      <a:endParaRPr lang="es-MX" sz="1400">
                        <a:effectLst/>
                        <a:latin typeface="Calibri" panose="020F0502020204030204" pitchFamily="34" charset="0"/>
                        <a:ea typeface="Calibri"/>
                        <a:cs typeface="Times New Roman"/>
                      </a:endParaRPr>
                    </a:p>
                  </a:txBody>
                  <a:tcPr marL="68580" marR="68580" marT="0" marB="0"/>
                </a:tc>
              </a:tr>
              <a:tr h="185360">
                <a:tc>
                  <a:txBody>
                    <a:bodyPr/>
                    <a:lstStyle/>
                    <a:p>
                      <a:pPr algn="just">
                        <a:lnSpc>
                          <a:spcPct val="115000"/>
                        </a:lnSpc>
                        <a:spcAft>
                          <a:spcPts val="0"/>
                        </a:spcAft>
                      </a:pPr>
                      <a:r>
                        <a:rPr lang="es-MX" sz="1400" dirty="0">
                          <a:effectLst/>
                          <a:latin typeface="Calibri" panose="020F0502020204030204" pitchFamily="34" charset="0"/>
                        </a:rPr>
                        <a:t>T5</a:t>
                      </a:r>
                      <a:endParaRPr lang="es-MX" sz="12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Granos de trigo</a:t>
                      </a:r>
                      <a:endParaRPr lang="es-MX" sz="14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100</a:t>
                      </a:r>
                      <a:endParaRPr lang="es-MX" sz="14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7.00</a:t>
                      </a:r>
                      <a:endParaRPr lang="es-MX" sz="1400">
                        <a:effectLst/>
                        <a:latin typeface="Calibri" panose="020F0502020204030204" pitchFamily="34" charset="0"/>
                        <a:ea typeface="Calibri"/>
                        <a:cs typeface="Times New Roman"/>
                      </a:endParaRPr>
                    </a:p>
                  </a:txBody>
                  <a:tcPr marL="68580" marR="68580" marT="0" marB="0"/>
                </a:tc>
              </a:tr>
              <a:tr h="370720">
                <a:tc>
                  <a:txBody>
                    <a:bodyPr/>
                    <a:lstStyle/>
                    <a:p>
                      <a:pPr algn="just">
                        <a:lnSpc>
                          <a:spcPct val="115000"/>
                        </a:lnSpc>
                        <a:spcAft>
                          <a:spcPts val="0"/>
                        </a:spcAft>
                      </a:pPr>
                      <a:r>
                        <a:rPr lang="es-MX" sz="1400" dirty="0">
                          <a:effectLst/>
                          <a:latin typeface="Calibri" panose="020F0502020204030204" pitchFamily="34" charset="0"/>
                        </a:rPr>
                        <a:t>T6</a:t>
                      </a:r>
                      <a:endParaRPr lang="es-MX" sz="12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Aserrín de encino/granos de trigo</a:t>
                      </a:r>
                      <a:endParaRPr lang="es-MX" sz="14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50:50</a:t>
                      </a:r>
                      <a:endParaRPr lang="es-MX" sz="14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4.19</a:t>
                      </a:r>
                      <a:endParaRPr lang="es-MX" sz="1400">
                        <a:effectLst/>
                        <a:latin typeface="Calibri" panose="020F0502020204030204" pitchFamily="34" charset="0"/>
                        <a:ea typeface="Calibri"/>
                        <a:cs typeface="Times New Roman"/>
                      </a:endParaRPr>
                    </a:p>
                  </a:txBody>
                  <a:tcPr marL="68580" marR="68580" marT="0" marB="0"/>
                </a:tc>
              </a:tr>
              <a:tr h="370720">
                <a:tc>
                  <a:txBody>
                    <a:bodyPr/>
                    <a:lstStyle/>
                    <a:p>
                      <a:pPr algn="just">
                        <a:lnSpc>
                          <a:spcPct val="115000"/>
                        </a:lnSpc>
                        <a:spcAft>
                          <a:spcPts val="0"/>
                        </a:spcAft>
                      </a:pPr>
                      <a:r>
                        <a:rPr lang="es-MX" sz="1400">
                          <a:effectLst/>
                          <a:latin typeface="Calibri" panose="020F0502020204030204" pitchFamily="34" charset="0"/>
                        </a:rPr>
                        <a:t>T7</a:t>
                      </a:r>
                      <a:endParaRPr lang="es-MX" sz="12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Aserrín de pino/ granos de trigo</a:t>
                      </a:r>
                      <a:endParaRPr lang="es-MX" sz="14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50:50</a:t>
                      </a:r>
                      <a:endParaRPr lang="es-MX" sz="14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3.80</a:t>
                      </a:r>
                      <a:endParaRPr lang="es-MX" sz="1400" dirty="0">
                        <a:effectLst/>
                        <a:latin typeface="Calibri" panose="020F0502020204030204" pitchFamily="34" charset="0"/>
                        <a:ea typeface="Calibri"/>
                        <a:cs typeface="Times New Roman"/>
                      </a:endParaRPr>
                    </a:p>
                  </a:txBody>
                  <a:tcPr marL="68580" marR="68580" marT="0" marB="0"/>
                </a:tc>
              </a:tr>
              <a:tr h="370720">
                <a:tc>
                  <a:txBody>
                    <a:bodyPr/>
                    <a:lstStyle/>
                    <a:p>
                      <a:pPr algn="just">
                        <a:lnSpc>
                          <a:spcPct val="115000"/>
                        </a:lnSpc>
                        <a:spcAft>
                          <a:spcPts val="0"/>
                        </a:spcAft>
                      </a:pPr>
                      <a:r>
                        <a:rPr lang="es-MX" sz="1400">
                          <a:effectLst/>
                          <a:latin typeface="Calibri" panose="020F0502020204030204" pitchFamily="34" charset="0"/>
                        </a:rPr>
                        <a:t>T8</a:t>
                      </a:r>
                      <a:endParaRPr lang="es-MX" sz="12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Aserrín de cedro/ granos de trigo</a:t>
                      </a:r>
                      <a:endParaRPr lang="es-MX" sz="14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50:50</a:t>
                      </a:r>
                      <a:endParaRPr lang="es-MX" sz="14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3.92</a:t>
                      </a:r>
                      <a:endParaRPr lang="es-MX" sz="1400" dirty="0">
                        <a:effectLst/>
                        <a:latin typeface="Calibri" panose="020F0502020204030204" pitchFamily="34" charset="0"/>
                        <a:ea typeface="Calibri"/>
                        <a:cs typeface="Times New Roman"/>
                      </a:endParaRPr>
                    </a:p>
                  </a:txBody>
                  <a:tcPr marL="68580" marR="68580" marT="0" marB="0"/>
                </a:tc>
              </a:tr>
              <a:tr h="370720">
                <a:tc>
                  <a:txBody>
                    <a:bodyPr/>
                    <a:lstStyle/>
                    <a:p>
                      <a:pPr algn="just">
                        <a:lnSpc>
                          <a:spcPct val="115000"/>
                        </a:lnSpc>
                        <a:spcAft>
                          <a:spcPts val="0"/>
                        </a:spcAft>
                      </a:pPr>
                      <a:r>
                        <a:rPr lang="es-MX" sz="1400" dirty="0">
                          <a:effectLst/>
                          <a:latin typeface="Calibri" panose="020F0502020204030204" pitchFamily="34" charset="0"/>
                        </a:rPr>
                        <a:t>T9</a:t>
                      </a:r>
                      <a:endParaRPr lang="es-MX" sz="12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Olote de maíz/ granos de trigo</a:t>
                      </a:r>
                      <a:endParaRPr lang="es-MX" sz="1400" dirty="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a:effectLst/>
                          <a:latin typeface="Calibri" panose="020F0502020204030204" pitchFamily="34" charset="0"/>
                        </a:rPr>
                        <a:t>50:50</a:t>
                      </a:r>
                      <a:endParaRPr lang="es-MX" sz="1400">
                        <a:effectLst/>
                        <a:latin typeface="Calibri" panose="020F0502020204030204" pitchFamily="34" charset="0"/>
                        <a:ea typeface="Calibri"/>
                        <a:cs typeface="Times New Roman"/>
                      </a:endParaRPr>
                    </a:p>
                  </a:txBody>
                  <a:tcPr marL="68580" marR="68580" marT="0" marB="0"/>
                </a:tc>
                <a:tc>
                  <a:txBody>
                    <a:bodyPr/>
                    <a:lstStyle/>
                    <a:p>
                      <a:pPr algn="just">
                        <a:lnSpc>
                          <a:spcPct val="115000"/>
                        </a:lnSpc>
                        <a:spcAft>
                          <a:spcPts val="0"/>
                        </a:spcAft>
                      </a:pPr>
                      <a:r>
                        <a:rPr lang="es-MX" sz="1400" dirty="0">
                          <a:effectLst/>
                          <a:latin typeface="Calibri" panose="020F0502020204030204" pitchFamily="34" charset="0"/>
                        </a:rPr>
                        <a:t>5.71</a:t>
                      </a:r>
                      <a:endParaRPr lang="es-MX" sz="1400" dirty="0">
                        <a:effectLst/>
                        <a:latin typeface="Calibri" panose="020F0502020204030204" pitchFamily="34" charset="0"/>
                        <a:ea typeface="Calibri"/>
                        <a:cs typeface="Times New Roman"/>
                      </a:endParaRPr>
                    </a:p>
                  </a:txBody>
                  <a:tcPr marL="68580" marR="68580" marT="0" marB="0"/>
                </a:tc>
              </a:tr>
            </a:tbl>
          </a:graphicData>
        </a:graphic>
      </p:graphicFrame>
      <p:grpSp>
        <p:nvGrpSpPr>
          <p:cNvPr id="6" name="5 Grupo"/>
          <p:cNvGrpSpPr/>
          <p:nvPr/>
        </p:nvGrpSpPr>
        <p:grpSpPr>
          <a:xfrm>
            <a:off x="354987" y="1988840"/>
            <a:ext cx="7713945" cy="4562345"/>
            <a:chOff x="458455" y="1458943"/>
            <a:chExt cx="7713945" cy="4562345"/>
          </a:xfrm>
        </p:grpSpPr>
        <p:sp>
          <p:nvSpPr>
            <p:cNvPr id="7" name="6 Forma libre"/>
            <p:cNvSpPr/>
            <p:nvPr/>
          </p:nvSpPr>
          <p:spPr>
            <a:xfrm>
              <a:off x="463098" y="1693898"/>
              <a:ext cx="3604846" cy="1591086"/>
            </a:xfrm>
            <a:custGeom>
              <a:avLst/>
              <a:gdLst>
                <a:gd name="connsiteX0" fmla="*/ 0 w 3408376"/>
                <a:gd name="connsiteY0" fmla="*/ 0 h 2297640"/>
                <a:gd name="connsiteX1" fmla="*/ 3408376 w 3408376"/>
                <a:gd name="connsiteY1" fmla="*/ 0 h 2297640"/>
                <a:gd name="connsiteX2" fmla="*/ 3408376 w 3408376"/>
                <a:gd name="connsiteY2" fmla="*/ 2297640 h 2297640"/>
                <a:gd name="connsiteX3" fmla="*/ 0 w 3408376"/>
                <a:gd name="connsiteY3" fmla="*/ 2297640 h 2297640"/>
                <a:gd name="connsiteX4" fmla="*/ 0 w 3408376"/>
                <a:gd name="connsiteY4" fmla="*/ 0 h 2297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8376" h="2297640">
                  <a:moveTo>
                    <a:pt x="0" y="0"/>
                  </a:moveTo>
                  <a:lnTo>
                    <a:pt x="3408376" y="0"/>
                  </a:lnTo>
                  <a:lnTo>
                    <a:pt x="3408376" y="2297640"/>
                  </a:lnTo>
                  <a:lnTo>
                    <a:pt x="0" y="2297640"/>
                  </a:lnTo>
                  <a:lnTo>
                    <a:pt x="0" y="0"/>
                  </a:lnTo>
                  <a:close/>
                </a:path>
              </a:pathLst>
            </a:custGeom>
          </p:spPr>
          <p:style>
            <a:lnRef idx="2">
              <a:schemeClr val="accent5"/>
            </a:lnRef>
            <a:fillRef idx="1">
              <a:schemeClr val="lt1"/>
            </a:fillRef>
            <a:effectRef idx="0">
              <a:schemeClr val="accent5"/>
            </a:effectRef>
            <a:fontRef idx="minor">
              <a:schemeClr val="dk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latin typeface="Calibri" panose="020F0502020204030204" pitchFamily="34" charset="0"/>
                </a:rPr>
                <a:t>Proceso de cultivo a nivel </a:t>
              </a:r>
              <a:r>
                <a:rPr lang="es-MX" sz="1800" b="1" kern="1200" dirty="0" err="1" smtClean="0">
                  <a:latin typeface="Calibri" panose="020F0502020204030204" pitchFamily="34" charset="0"/>
                </a:rPr>
                <a:t>micelial</a:t>
              </a:r>
              <a:r>
                <a:rPr lang="es-MX" sz="1800" kern="1200" dirty="0" smtClean="0">
                  <a:latin typeface="Calibri" panose="020F0502020204030204" pitchFamily="34" charset="0"/>
                </a:rPr>
                <a:t>:  características morfológicas, la velocidad de crecimiento (mm/día), </a:t>
              </a:r>
            </a:p>
            <a:p>
              <a:pPr lvl="0" algn="ctr" defTabSz="800100">
                <a:lnSpc>
                  <a:spcPct val="90000"/>
                </a:lnSpc>
                <a:spcBef>
                  <a:spcPct val="0"/>
                </a:spcBef>
                <a:spcAft>
                  <a:spcPct val="35000"/>
                </a:spcAft>
              </a:pPr>
              <a:r>
                <a:rPr lang="es-MX" sz="1800" kern="1200" dirty="0" smtClean="0">
                  <a:latin typeface="Calibri" panose="020F0502020204030204" pitchFamily="34" charset="0"/>
                </a:rPr>
                <a:t>Utilizaron 3 medios: PDA, HIT y EMA.</a:t>
              </a:r>
              <a:endParaRPr lang="es-MX" sz="1800" kern="1200" dirty="0">
                <a:latin typeface="Calibri" panose="020F0502020204030204" pitchFamily="34" charset="0"/>
              </a:endParaRPr>
            </a:p>
          </p:txBody>
        </p:sp>
        <p:sp>
          <p:nvSpPr>
            <p:cNvPr id="8" name="7 Forma libre"/>
            <p:cNvSpPr/>
            <p:nvPr/>
          </p:nvSpPr>
          <p:spPr>
            <a:xfrm>
              <a:off x="4421186" y="1458943"/>
              <a:ext cx="3751214" cy="979018"/>
            </a:xfrm>
            <a:custGeom>
              <a:avLst/>
              <a:gdLst>
                <a:gd name="connsiteX0" fmla="*/ 0 w 4259714"/>
                <a:gd name="connsiteY0" fmla="*/ 0 h 1632412"/>
                <a:gd name="connsiteX1" fmla="*/ 4259714 w 4259714"/>
                <a:gd name="connsiteY1" fmla="*/ 0 h 1632412"/>
                <a:gd name="connsiteX2" fmla="*/ 4259714 w 4259714"/>
                <a:gd name="connsiteY2" fmla="*/ 1632412 h 1632412"/>
                <a:gd name="connsiteX3" fmla="*/ 0 w 4259714"/>
                <a:gd name="connsiteY3" fmla="*/ 1632412 h 1632412"/>
                <a:gd name="connsiteX4" fmla="*/ 0 w 4259714"/>
                <a:gd name="connsiteY4" fmla="*/ 0 h 1632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9714" h="1632412">
                  <a:moveTo>
                    <a:pt x="0" y="0"/>
                  </a:moveTo>
                  <a:lnTo>
                    <a:pt x="4259714" y="0"/>
                  </a:lnTo>
                  <a:lnTo>
                    <a:pt x="4259714" y="1632412"/>
                  </a:lnTo>
                  <a:lnTo>
                    <a:pt x="0" y="1632412"/>
                  </a:lnTo>
                  <a:lnTo>
                    <a:pt x="0" y="0"/>
                  </a:lnTo>
                  <a:close/>
                </a:path>
              </a:pathLst>
            </a:custGeom>
          </p:spPr>
          <p:style>
            <a:lnRef idx="2">
              <a:schemeClr val="accent5"/>
            </a:lnRef>
            <a:fillRef idx="1">
              <a:schemeClr val="lt1"/>
            </a:fillRef>
            <a:effectRef idx="0">
              <a:schemeClr val="accent5"/>
            </a:effectRef>
            <a:fontRef idx="minor">
              <a:schemeClr val="dk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latin typeface="Calibri" panose="020F0502020204030204" pitchFamily="34" charset="0"/>
                </a:rPr>
                <a:t>Hidratación de los sustratos:  </a:t>
              </a:r>
              <a:r>
                <a:rPr lang="es-MX" sz="1800" kern="1200" dirty="0" smtClean="0">
                  <a:latin typeface="Calibri" panose="020F0502020204030204" pitchFamily="34" charset="0"/>
                </a:rPr>
                <a:t>hidratación en calor (70-75°C, 30 min.</a:t>
              </a:r>
              <a:endParaRPr lang="es-MX" sz="1800" b="0" kern="1200" dirty="0" smtClean="0">
                <a:latin typeface="Calibri" panose="020F0502020204030204" pitchFamily="34" charset="0"/>
              </a:endParaRPr>
            </a:p>
          </p:txBody>
        </p:sp>
        <p:sp>
          <p:nvSpPr>
            <p:cNvPr id="9" name="8 Forma libre"/>
            <p:cNvSpPr/>
            <p:nvPr/>
          </p:nvSpPr>
          <p:spPr>
            <a:xfrm>
              <a:off x="458455" y="3573016"/>
              <a:ext cx="2961417" cy="2448272"/>
            </a:xfrm>
            <a:custGeom>
              <a:avLst/>
              <a:gdLst>
                <a:gd name="connsiteX0" fmla="*/ 0 w 4320458"/>
                <a:gd name="connsiteY0" fmla="*/ 0 h 1805604"/>
                <a:gd name="connsiteX1" fmla="*/ 4320458 w 4320458"/>
                <a:gd name="connsiteY1" fmla="*/ 0 h 1805604"/>
                <a:gd name="connsiteX2" fmla="*/ 4320458 w 4320458"/>
                <a:gd name="connsiteY2" fmla="*/ 1805604 h 1805604"/>
                <a:gd name="connsiteX3" fmla="*/ 0 w 4320458"/>
                <a:gd name="connsiteY3" fmla="*/ 1805604 h 1805604"/>
                <a:gd name="connsiteX4" fmla="*/ 0 w 4320458"/>
                <a:gd name="connsiteY4" fmla="*/ 0 h 1805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0458" h="1805604">
                  <a:moveTo>
                    <a:pt x="0" y="0"/>
                  </a:moveTo>
                  <a:lnTo>
                    <a:pt x="4320458" y="0"/>
                  </a:lnTo>
                  <a:lnTo>
                    <a:pt x="4320458" y="1805604"/>
                  </a:lnTo>
                  <a:lnTo>
                    <a:pt x="0" y="1805604"/>
                  </a:lnTo>
                  <a:lnTo>
                    <a:pt x="0" y="0"/>
                  </a:lnTo>
                  <a:close/>
                </a:path>
              </a:pathLst>
            </a:custGeom>
          </p:spPr>
          <p:style>
            <a:lnRef idx="2">
              <a:schemeClr val="accent5"/>
            </a:lnRef>
            <a:fillRef idx="1">
              <a:schemeClr val="lt1"/>
            </a:fillRef>
            <a:effectRef idx="0">
              <a:schemeClr val="accent5"/>
            </a:effectRef>
            <a:fontRef idx="minor">
              <a:schemeClr val="dk1"/>
            </a:fontRef>
          </p:style>
          <p:txBody>
            <a:bodyPr spcFirstLastPara="0" vert="horz" wrap="square" lIns="68580" tIns="68580" rIns="68580" bIns="68580" numCol="1" spcCol="1270" anchor="ctr" anchorCtr="0">
              <a:noAutofit/>
            </a:bodyPr>
            <a:lstStyle/>
            <a:p>
              <a:pPr algn="ctr" defTabSz="800100">
                <a:lnSpc>
                  <a:spcPct val="90000"/>
                </a:lnSpc>
                <a:spcBef>
                  <a:spcPct val="0"/>
                </a:spcBef>
                <a:spcAft>
                  <a:spcPct val="35000"/>
                </a:spcAft>
              </a:pPr>
              <a:r>
                <a:rPr lang="es-MX" sz="1800" b="1" kern="1200" dirty="0" smtClean="0">
                  <a:latin typeface="Calibri" panose="020F0502020204030204" pitchFamily="34" charset="0"/>
                </a:rPr>
                <a:t>Producción de inóculo primario (semilla): </a:t>
              </a:r>
              <a:r>
                <a:rPr lang="es-MX" sz="1800" b="0" kern="1200" dirty="0" smtClean="0">
                  <a:latin typeface="Calibri" panose="020F0502020204030204" pitchFamily="34" charset="0"/>
                </a:rPr>
                <a:t>granos de trigo se adiciono </a:t>
              </a:r>
              <a:r>
                <a:rPr lang="es-MX" sz="1800" kern="1200" dirty="0" smtClean="0">
                  <a:latin typeface="Calibri" panose="020F0502020204030204" pitchFamily="34" charset="0"/>
                </a:rPr>
                <a:t>0.5% de </a:t>
              </a:r>
              <a:r>
                <a:rPr lang="es-MX" sz="1800" kern="1200" dirty="0" err="1" smtClean="0">
                  <a:latin typeface="Calibri" panose="020F0502020204030204" pitchFamily="34" charset="0"/>
                </a:rPr>
                <a:t>CaO</a:t>
              </a:r>
              <a:r>
                <a:rPr lang="es-MX" sz="1800" kern="1200" dirty="0" smtClean="0">
                  <a:latin typeface="Calibri" panose="020F0502020204030204" pitchFamily="34" charset="0"/>
                </a:rPr>
                <a:t> y  2.0% de CaSO4 por 1 kg de trigo seco; también se prepararon </a:t>
              </a:r>
              <a:r>
                <a:rPr lang="es-MX" dirty="0">
                  <a:latin typeface="Calibri" panose="020F0502020204030204" pitchFamily="34" charset="0"/>
                </a:rPr>
                <a:t>en aserrín de pino, encino, cedro y olote de </a:t>
              </a:r>
              <a:r>
                <a:rPr lang="es-MX" dirty="0" smtClean="0">
                  <a:latin typeface="Calibri" panose="020F0502020204030204" pitchFamily="34" charset="0"/>
                </a:rPr>
                <a:t>maíz. </a:t>
              </a:r>
              <a:endParaRPr lang="es-MX" dirty="0">
                <a:latin typeface="Calibri" panose="020F0502020204030204" pitchFamily="34" charset="0"/>
              </a:endParaRPr>
            </a:p>
          </p:txBody>
        </p:sp>
      </p:grpSp>
      <p:cxnSp>
        <p:nvCxnSpPr>
          <p:cNvPr id="12" name="11 Conector recto de flecha"/>
          <p:cNvCxnSpPr/>
          <p:nvPr/>
        </p:nvCxnSpPr>
        <p:spPr>
          <a:xfrm>
            <a:off x="3275856" y="5019773"/>
            <a:ext cx="576064" cy="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5" name="14 CuadroTexto"/>
          <p:cNvSpPr txBox="1"/>
          <p:nvPr/>
        </p:nvSpPr>
        <p:spPr>
          <a:xfrm>
            <a:off x="764979" y="6524470"/>
            <a:ext cx="1638654" cy="276999"/>
          </a:xfrm>
          <a:prstGeom prst="rect">
            <a:avLst/>
          </a:prstGeom>
          <a:noFill/>
        </p:spPr>
        <p:txBody>
          <a:bodyPr wrap="none" rtlCol="0">
            <a:spAutoFit/>
          </a:bodyPr>
          <a:lstStyle/>
          <a:p>
            <a:r>
              <a:rPr lang="es-MX" sz="1200" dirty="0">
                <a:latin typeface="Calibri" panose="020F0502020204030204" pitchFamily="34" charset="0"/>
              </a:rPr>
              <a:t>(Sánchez y Mata, </a:t>
            </a:r>
            <a:r>
              <a:rPr lang="es-MX" sz="1200" dirty="0" smtClean="0">
                <a:latin typeface="Calibri" panose="020F0502020204030204" pitchFamily="34" charset="0"/>
              </a:rPr>
              <a:t>2012)</a:t>
            </a:r>
            <a:endParaRPr lang="es-MX" sz="1200" dirty="0">
              <a:latin typeface="Calibri" panose="020F0502020204030204" pitchFamily="34" charset="0"/>
            </a:endParaRPr>
          </a:p>
        </p:txBody>
      </p:sp>
      <p:cxnSp>
        <p:nvCxnSpPr>
          <p:cNvPr id="11" name="Conector recto 10"/>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3"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CONDICIONES DEL CULTIVO</a:t>
            </a:r>
            <a:endParaRPr lang="es-ES" sz="4800" b="1" dirty="0">
              <a:latin typeface="Calibri" panose="020F0502020204030204" pitchFamily="34" charset="0"/>
              <a:ea typeface="+mj-ea"/>
              <a:cs typeface="Calibri" charset="0"/>
            </a:endParaRPr>
          </a:p>
        </p:txBody>
      </p:sp>
      <p:sp>
        <p:nvSpPr>
          <p:cNvPr id="14" name="1 Título"/>
          <p:cNvSpPr txBox="1">
            <a:spLocks/>
          </p:cNvSpPr>
          <p:nvPr/>
        </p:nvSpPr>
        <p:spPr>
          <a:xfrm>
            <a:off x="755576" y="1581240"/>
            <a:ext cx="6984776" cy="392433"/>
          </a:xfrm>
          <a:prstGeom prst="rect">
            <a:avLst/>
          </a:prstGeom>
          <a:solidFill>
            <a:schemeClr val="accent5">
              <a:lumMod val="20000"/>
              <a:lumOff val="80000"/>
            </a:schemeClr>
          </a:solidFill>
        </p:spPr>
        <p:txBody>
          <a:bodyPr vert="horz" lIns="91440" tIns="45720" rIns="91440" bIns="45720" rtlCol="0" anchor="b" anchorCtr="0">
            <a:noAutofit/>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just"/>
            <a:r>
              <a:rPr lang="es-MX" sz="2000" dirty="0">
                <a:latin typeface="Calibri" panose="020F0502020204030204" pitchFamily="34" charset="0"/>
              </a:rPr>
              <a:t>C</a:t>
            </a:r>
            <a:r>
              <a:rPr lang="es-MX" sz="2000" dirty="0" smtClean="0">
                <a:latin typeface="Calibri" panose="020F0502020204030204" pitchFamily="34" charset="0"/>
              </a:rPr>
              <a:t>ondiciones de cultivo de una cepa japonesa de </a:t>
            </a:r>
            <a:r>
              <a:rPr lang="es-MX" sz="2000" i="1" dirty="0" err="1" smtClean="0">
                <a:latin typeface="Calibri" panose="020F0502020204030204" pitchFamily="34" charset="0"/>
              </a:rPr>
              <a:t>Grifola</a:t>
            </a:r>
            <a:r>
              <a:rPr lang="es-MX" sz="2000" i="1" dirty="0" smtClean="0">
                <a:latin typeface="Calibri" panose="020F0502020204030204" pitchFamily="34" charset="0"/>
              </a:rPr>
              <a:t> frondosa</a:t>
            </a:r>
            <a:endParaRPr lang="es-MX" sz="2000" dirty="0">
              <a:latin typeface="Calibri" panose="020F0502020204030204" pitchFamily="34" charset="0"/>
            </a:endParaRPr>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20</a:t>
            </a:fld>
            <a:endParaRPr lang="es-MX"/>
          </a:p>
        </p:txBody>
      </p:sp>
    </p:spTree>
    <p:extLst>
      <p:ext uri="{BB962C8B-B14F-4D97-AF65-F5344CB8AC3E}">
        <p14:creationId xmlns:p14="http://schemas.microsoft.com/office/powerpoint/2010/main" val="16415799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126792" y="2276623"/>
            <a:ext cx="3575803" cy="2217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b="1" dirty="0">
                <a:latin typeface="Calibri" panose="020F0502020204030204" pitchFamily="34" charset="0"/>
              </a:rPr>
              <a:t>Producción de cuerpos fructíferos de </a:t>
            </a:r>
            <a:r>
              <a:rPr lang="es-MX" b="1" i="1" dirty="0">
                <a:latin typeface="Calibri" panose="020F0502020204030204" pitchFamily="34" charset="0"/>
              </a:rPr>
              <a:t>G. </a:t>
            </a:r>
            <a:r>
              <a:rPr lang="es-MX" b="1" i="1" dirty="0" smtClean="0">
                <a:latin typeface="Calibri" panose="020F0502020204030204" pitchFamily="34" charset="0"/>
              </a:rPr>
              <a:t>frondosa: </a:t>
            </a:r>
            <a:r>
              <a:rPr lang="es-MX" dirty="0">
                <a:latin typeface="Calibri" panose="020F0502020204030204" pitchFamily="34" charset="0"/>
              </a:rPr>
              <a:t>hidrataron y drenados </a:t>
            </a:r>
            <a:r>
              <a:rPr lang="es-MX" dirty="0">
                <a:latin typeface="Calibri" panose="020F0502020204030204" pitchFamily="34" charset="0"/>
                <a:sym typeface="Wingdings" pitchFamily="2" charset="2"/>
              </a:rPr>
              <a:t> </a:t>
            </a:r>
            <a:r>
              <a:rPr lang="es-MX" dirty="0">
                <a:latin typeface="Calibri" panose="020F0502020204030204" pitchFamily="34" charset="0"/>
              </a:rPr>
              <a:t>2 Kg se empacaron en bolsas de polipropileno/etilo de 46.5 x 13.5 </a:t>
            </a:r>
            <a:r>
              <a:rPr lang="es-MX" dirty="0">
                <a:latin typeface="Calibri" panose="020F0502020204030204" pitchFamily="34" charset="0"/>
                <a:sym typeface="Wingdings" pitchFamily="2" charset="2"/>
              </a:rPr>
              <a:t> </a:t>
            </a:r>
            <a:r>
              <a:rPr lang="es-MX" dirty="0">
                <a:latin typeface="Calibri" panose="020F0502020204030204" pitchFamily="34" charset="0"/>
              </a:rPr>
              <a:t>filtro de micro poro de 4 x 4 </a:t>
            </a:r>
            <a:r>
              <a:rPr lang="es-MX" dirty="0" smtClean="0">
                <a:latin typeface="Calibri" panose="020F0502020204030204" pitchFamily="34" charset="0"/>
              </a:rPr>
              <a:t>cm. </a:t>
            </a:r>
            <a:r>
              <a:rPr lang="es-MX" dirty="0" smtClean="0">
                <a:latin typeface="Calibri" panose="020F0502020204030204" pitchFamily="34" charset="0"/>
                <a:sym typeface="Wingdings" pitchFamily="2" charset="2"/>
              </a:rPr>
              <a:t></a:t>
            </a:r>
            <a:r>
              <a:rPr lang="es-MX" dirty="0" smtClean="0">
                <a:latin typeface="Calibri" panose="020F0502020204030204" pitchFamily="34" charset="0"/>
              </a:rPr>
              <a:t> esterilizó  </a:t>
            </a:r>
            <a:r>
              <a:rPr lang="es-MX" dirty="0">
                <a:latin typeface="Calibri" panose="020F0502020204030204" pitchFamily="34" charset="0"/>
              </a:rPr>
              <a:t>a  121°C durante </a:t>
            </a:r>
            <a:r>
              <a:rPr lang="es-MX" dirty="0" smtClean="0">
                <a:latin typeface="Calibri" panose="020F0502020204030204" pitchFamily="34" charset="0"/>
              </a:rPr>
              <a:t>2h.</a:t>
            </a:r>
            <a:endParaRPr lang="es-MX" dirty="0">
              <a:latin typeface="Calibri" panose="020F0502020204030204" pitchFamily="34" charset="0"/>
            </a:endParaRPr>
          </a:p>
        </p:txBody>
      </p:sp>
      <p:sp>
        <p:nvSpPr>
          <p:cNvPr id="7" name="6 CuadroTexto"/>
          <p:cNvSpPr txBox="1"/>
          <p:nvPr/>
        </p:nvSpPr>
        <p:spPr>
          <a:xfrm>
            <a:off x="3995936" y="2667166"/>
            <a:ext cx="2879443" cy="369332"/>
          </a:xfrm>
          <a:prstGeom prst="rect">
            <a:avLst/>
          </a:prstGeom>
          <a:noFill/>
        </p:spPr>
        <p:txBody>
          <a:bodyPr wrap="none" rtlCol="0">
            <a:spAutoFit/>
          </a:bodyPr>
          <a:lstStyle/>
          <a:p>
            <a:r>
              <a:rPr lang="es-MX" dirty="0" smtClean="0">
                <a:latin typeface="Calibri" panose="020F0502020204030204" pitchFamily="34" charset="0"/>
              </a:rPr>
              <a:t>Se evaluaron 5 tratamientos:</a:t>
            </a:r>
            <a:endParaRPr lang="es-MX" dirty="0">
              <a:latin typeface="Calibri" panose="020F0502020204030204" pitchFamily="34" charset="0"/>
            </a:endParaRPr>
          </a:p>
        </p:txBody>
      </p:sp>
      <p:sp>
        <p:nvSpPr>
          <p:cNvPr id="8" name="7 CuadroTexto"/>
          <p:cNvSpPr txBox="1"/>
          <p:nvPr/>
        </p:nvSpPr>
        <p:spPr>
          <a:xfrm>
            <a:off x="6177" y="6525344"/>
            <a:ext cx="1638654" cy="461665"/>
          </a:xfrm>
          <a:prstGeom prst="rect">
            <a:avLst/>
          </a:prstGeom>
          <a:noFill/>
        </p:spPr>
        <p:txBody>
          <a:bodyPr wrap="none" rtlCol="0">
            <a:spAutoFit/>
          </a:bodyPr>
          <a:lstStyle/>
          <a:p>
            <a:r>
              <a:rPr lang="es-MX" sz="1200" dirty="0">
                <a:latin typeface="Calibri" panose="020F0502020204030204" pitchFamily="34" charset="0"/>
              </a:rPr>
              <a:t>(Sánchez y Mata, 2012)</a:t>
            </a:r>
          </a:p>
          <a:p>
            <a:endParaRPr lang="es-MX" sz="1200" dirty="0">
              <a:latin typeface="Calibri" panose="020F0502020204030204" pitchFamily="34" charset="0"/>
            </a:endParaRPr>
          </a:p>
        </p:txBody>
      </p:sp>
      <p:cxnSp>
        <p:nvCxnSpPr>
          <p:cNvPr id="10" name="Conector recto 9"/>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1"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CONDICIONES DEL CULTIVO</a:t>
            </a:r>
            <a:endParaRPr lang="es-ES" sz="4800" b="1" dirty="0">
              <a:latin typeface="Calibri" panose="020F0502020204030204" pitchFamily="34" charset="0"/>
              <a:ea typeface="+mj-ea"/>
              <a:cs typeface="Calibri" charset="0"/>
            </a:endParaRPr>
          </a:p>
        </p:txBody>
      </p:sp>
      <p:sp>
        <p:nvSpPr>
          <p:cNvPr id="12" name="1 Título"/>
          <p:cNvSpPr txBox="1">
            <a:spLocks/>
          </p:cNvSpPr>
          <p:nvPr/>
        </p:nvSpPr>
        <p:spPr>
          <a:xfrm>
            <a:off x="755576" y="1581240"/>
            <a:ext cx="6984776" cy="392433"/>
          </a:xfrm>
          <a:prstGeom prst="rect">
            <a:avLst/>
          </a:prstGeom>
          <a:solidFill>
            <a:schemeClr val="accent5">
              <a:lumMod val="20000"/>
              <a:lumOff val="80000"/>
            </a:schemeClr>
          </a:solidFill>
        </p:spPr>
        <p:txBody>
          <a:bodyPr vert="horz" lIns="91440" tIns="45720" rIns="91440" bIns="45720" rtlCol="0" anchor="b" anchorCtr="0">
            <a:noAutofit/>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just"/>
            <a:r>
              <a:rPr lang="es-MX" sz="2000" dirty="0">
                <a:latin typeface="Calibri" panose="020F0502020204030204" pitchFamily="34" charset="0"/>
              </a:rPr>
              <a:t>C</a:t>
            </a:r>
            <a:r>
              <a:rPr lang="es-MX" sz="2000" dirty="0" smtClean="0">
                <a:latin typeface="Calibri" panose="020F0502020204030204" pitchFamily="34" charset="0"/>
              </a:rPr>
              <a:t>ondiciones de cultivo de una cepa japonesa de </a:t>
            </a:r>
            <a:r>
              <a:rPr lang="es-MX" sz="2000" i="1" dirty="0" err="1" smtClean="0">
                <a:latin typeface="Calibri" panose="020F0502020204030204" pitchFamily="34" charset="0"/>
              </a:rPr>
              <a:t>Grifola</a:t>
            </a:r>
            <a:r>
              <a:rPr lang="es-MX" sz="2000" i="1" dirty="0" smtClean="0">
                <a:latin typeface="Calibri" panose="020F0502020204030204" pitchFamily="34" charset="0"/>
              </a:rPr>
              <a:t> frondosa</a:t>
            </a:r>
            <a:endParaRPr lang="es-MX" sz="2000" dirty="0">
              <a:latin typeface="Calibri" panose="020F0502020204030204" pitchFamily="34" charset="0"/>
            </a:endParaRPr>
          </a:p>
        </p:txBody>
      </p:sp>
      <p:graphicFrame>
        <p:nvGraphicFramePr>
          <p:cNvPr id="14" name="Tabla 13"/>
          <p:cNvGraphicFramePr>
            <a:graphicFrameLocks noGrp="1"/>
          </p:cNvGraphicFramePr>
          <p:nvPr>
            <p:extLst>
              <p:ext uri="{D42A27DB-BD31-4B8C-83A1-F6EECF244321}">
                <p14:modId xmlns:p14="http://schemas.microsoft.com/office/powerpoint/2010/main" val="787653734"/>
              </p:ext>
            </p:extLst>
          </p:nvPr>
        </p:nvGraphicFramePr>
        <p:xfrm>
          <a:off x="4067944" y="3130537"/>
          <a:ext cx="4775930" cy="2839212"/>
        </p:xfrm>
        <a:graphic>
          <a:graphicData uri="http://schemas.openxmlformats.org/drawingml/2006/table">
            <a:tbl>
              <a:tblPr firstRow="1" firstCol="1" bandRow="1">
                <a:tableStyleId>{00A15C55-8517-42AA-B614-E9B94910E393}</a:tableStyleId>
              </a:tblPr>
              <a:tblGrid>
                <a:gridCol w="1431911"/>
                <a:gridCol w="1800200"/>
                <a:gridCol w="1543819"/>
              </a:tblGrid>
              <a:tr h="81915">
                <a:tc>
                  <a:txBody>
                    <a:bodyPr/>
                    <a:lstStyle/>
                    <a:p>
                      <a:pPr algn="just">
                        <a:lnSpc>
                          <a:spcPct val="115000"/>
                        </a:lnSpc>
                        <a:spcAft>
                          <a:spcPts val="0"/>
                        </a:spcAft>
                      </a:pPr>
                      <a:r>
                        <a:rPr lang="es-MX" sz="1800" dirty="0">
                          <a:effectLst/>
                          <a:latin typeface="Calibri" panose="020F0502020204030204" pitchFamily="34" charset="0"/>
                        </a:rPr>
                        <a:t>Tratamiento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MX" sz="1800" dirty="0">
                          <a:effectLst/>
                          <a:latin typeface="Calibri" panose="020F0502020204030204" pitchFamily="34" charset="0"/>
                        </a:rPr>
                        <a:t>sustrato</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MX" sz="1800" dirty="0">
                          <a:effectLst/>
                          <a:latin typeface="Calibri" panose="020F0502020204030204" pitchFamily="34" charset="0"/>
                        </a:rPr>
                        <a:t>Cantidad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es-MX" sz="1800" dirty="0">
                          <a:effectLst/>
                          <a:latin typeface="Calibri" panose="020F0502020204030204" pitchFamily="34" charset="0"/>
                        </a:rPr>
                        <a:t>TB1</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800" dirty="0">
                          <a:effectLst/>
                          <a:latin typeface="Calibri" panose="020F0502020204030204" pitchFamily="34" charset="0"/>
                        </a:rPr>
                        <a:t>Aserrín de encino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800">
                          <a:effectLst/>
                          <a:latin typeface="Calibri" panose="020F0502020204030204" pitchFamily="34" charset="0"/>
                        </a:rPr>
                        <a:t>100</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es-MX" sz="1800">
                          <a:effectLst/>
                          <a:latin typeface="Calibri" panose="020F0502020204030204" pitchFamily="34" charset="0"/>
                        </a:rPr>
                        <a:t>TB2</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800" dirty="0">
                          <a:effectLst/>
                          <a:latin typeface="Calibri" panose="020F0502020204030204" pitchFamily="34" charset="0"/>
                        </a:rPr>
                        <a:t>Aserrín de pino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800">
                          <a:effectLst/>
                          <a:latin typeface="Calibri" panose="020F0502020204030204" pitchFamily="34" charset="0"/>
                        </a:rPr>
                        <a:t>100</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es-MX" sz="1800">
                          <a:effectLst/>
                          <a:latin typeface="Calibri" panose="020F0502020204030204" pitchFamily="34" charset="0"/>
                        </a:rPr>
                        <a:t>TB3</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800" dirty="0">
                          <a:effectLst/>
                          <a:latin typeface="Calibri" panose="020F0502020204030204" pitchFamily="34" charset="0"/>
                        </a:rPr>
                        <a:t>Olote de maíz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800" dirty="0">
                          <a:effectLst/>
                          <a:latin typeface="Calibri" panose="020F0502020204030204" pitchFamily="34" charset="0"/>
                        </a:rPr>
                        <a:t>100</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es-MX" sz="1800">
                          <a:effectLst/>
                          <a:latin typeface="Calibri" panose="020F0502020204030204" pitchFamily="34" charset="0"/>
                        </a:rPr>
                        <a:t>TB4</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800" dirty="0">
                          <a:effectLst/>
                          <a:latin typeface="Calibri" panose="020F0502020204030204" pitchFamily="34" charset="0"/>
                        </a:rPr>
                        <a:t>Aserrín de pino/olote de maíz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800" dirty="0">
                          <a:effectLst/>
                          <a:latin typeface="Calibri" panose="020F0502020204030204" pitchFamily="34" charset="0"/>
                        </a:rPr>
                        <a:t>50:50</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es-MX" sz="1800">
                          <a:effectLst/>
                          <a:latin typeface="Calibri" panose="020F0502020204030204" pitchFamily="34" charset="0"/>
                        </a:rPr>
                        <a:t>TB5</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800" dirty="0">
                          <a:effectLst/>
                          <a:latin typeface="Calibri" panose="020F0502020204030204" pitchFamily="34" charset="0"/>
                        </a:rPr>
                        <a:t>Rastrojo y olote de maíz</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800" dirty="0">
                          <a:effectLst/>
                          <a:latin typeface="Calibri" panose="020F0502020204030204" pitchFamily="34" charset="0"/>
                        </a:rPr>
                        <a:t>50:50</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15" name="CuadroTexto 14"/>
          <p:cNvSpPr txBox="1"/>
          <p:nvPr/>
        </p:nvSpPr>
        <p:spPr>
          <a:xfrm>
            <a:off x="132100" y="4649291"/>
            <a:ext cx="3575803" cy="18722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s-MX"/>
            </a:defPPr>
            <a:lvl1pPr algn="ctr">
              <a:defRPr b="1">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s-MX" dirty="0">
                <a:latin typeface="Calibri" panose="020F0502020204030204" pitchFamily="34" charset="0"/>
              </a:rPr>
              <a:t>Siembra e incubación: </a:t>
            </a:r>
            <a:endParaRPr lang="es-MX" dirty="0" smtClean="0">
              <a:latin typeface="Calibri" panose="020F0502020204030204" pitchFamily="34" charset="0"/>
            </a:endParaRPr>
          </a:p>
          <a:p>
            <a:r>
              <a:rPr lang="es-MX" b="0" dirty="0">
                <a:latin typeface="Calibri" panose="020F0502020204030204" pitchFamily="34" charset="0"/>
              </a:rPr>
              <a:t>S</a:t>
            </a:r>
            <a:r>
              <a:rPr lang="es-MX" b="0" dirty="0" smtClean="0">
                <a:latin typeface="Calibri" panose="020F0502020204030204" pitchFamily="34" charset="0"/>
              </a:rPr>
              <a:t>e </a:t>
            </a:r>
            <a:r>
              <a:rPr lang="es-MX" b="0" dirty="0">
                <a:latin typeface="Calibri" panose="020F0502020204030204" pitchFamily="34" charset="0"/>
              </a:rPr>
              <a:t>utilizaron </a:t>
            </a:r>
            <a:r>
              <a:rPr lang="es-MX" b="0" dirty="0" smtClean="0">
                <a:latin typeface="Calibri" panose="020F0502020204030204" pitchFamily="34" charset="0"/>
              </a:rPr>
              <a:t>200 </a:t>
            </a:r>
            <a:r>
              <a:rPr lang="es-MX" b="0" dirty="0">
                <a:latin typeface="Calibri" panose="020F0502020204030204" pitchFamily="34" charset="0"/>
              </a:rPr>
              <a:t>g de semilla (tasa de inoculación 10%), se incubo durante 4 meses (15°-21°C) con una humedad relativa de 90-100%, en total </a:t>
            </a:r>
            <a:r>
              <a:rPr lang="es-MX" b="0" dirty="0" smtClean="0">
                <a:latin typeface="Calibri" panose="020F0502020204030204" pitchFamily="34" charset="0"/>
              </a:rPr>
              <a:t>oscuridad</a:t>
            </a:r>
            <a:r>
              <a:rPr lang="es-MX" b="0" dirty="0">
                <a:latin typeface="Calibri" panose="020F0502020204030204" pitchFamily="34" charset="0"/>
              </a:rPr>
              <a:t>.</a:t>
            </a:r>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21</a:t>
            </a:fld>
            <a:endParaRPr lang="es-MX"/>
          </a:p>
        </p:txBody>
      </p:sp>
    </p:spTree>
    <p:extLst>
      <p:ext uri="{BB962C8B-B14F-4D97-AF65-F5344CB8AC3E}">
        <p14:creationId xmlns:p14="http://schemas.microsoft.com/office/powerpoint/2010/main" val="33553619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411760" y="5661248"/>
            <a:ext cx="6588224" cy="74999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a:latin typeface="Calibri" panose="020F0502020204030204" pitchFamily="34" charset="0"/>
              </a:rPr>
              <a:t>Se observaron las características morfológicas del micelio para </a:t>
            </a:r>
            <a:r>
              <a:rPr lang="es-MX" dirty="0" smtClean="0">
                <a:latin typeface="Calibri" panose="020F0502020204030204" pitchFamily="34" charset="0"/>
              </a:rPr>
              <a:t>los </a:t>
            </a:r>
            <a:r>
              <a:rPr lang="es-MX" dirty="0">
                <a:latin typeface="Calibri" panose="020F0502020204030204" pitchFamily="34" charset="0"/>
              </a:rPr>
              <a:t>tres </a:t>
            </a:r>
            <a:r>
              <a:rPr lang="es-MX" dirty="0" smtClean="0">
                <a:latin typeface="Calibri" panose="020F0502020204030204" pitchFamily="34" charset="0"/>
              </a:rPr>
              <a:t>medios </a:t>
            </a:r>
            <a:r>
              <a:rPr lang="es-MX" dirty="0" smtClean="0">
                <a:latin typeface="Calibri" panose="020F0502020204030204" pitchFamily="34" charset="0"/>
                <a:sym typeface="Wingdings" pitchFamily="2" charset="2"/>
              </a:rPr>
              <a:t> </a:t>
            </a:r>
            <a:r>
              <a:rPr lang="es-MX" dirty="0" smtClean="0">
                <a:latin typeface="Calibri" panose="020F0502020204030204" pitchFamily="34" charset="0"/>
              </a:rPr>
              <a:t>no </a:t>
            </a:r>
            <a:r>
              <a:rPr lang="es-MX" dirty="0">
                <a:latin typeface="Calibri" panose="020F0502020204030204" pitchFamily="34" charset="0"/>
              </a:rPr>
              <a:t>se encontraron diferencias </a:t>
            </a:r>
            <a:r>
              <a:rPr lang="es-MX" dirty="0" smtClean="0">
                <a:latin typeface="Calibri" panose="020F0502020204030204" pitchFamily="34" charset="0"/>
              </a:rPr>
              <a:t>significativas. </a:t>
            </a:r>
            <a:endParaRPr lang="es-MX" dirty="0">
              <a:latin typeface="Calibri" panose="020F0502020204030204" pitchFamily="34" charset="0"/>
            </a:endParaRPr>
          </a:p>
        </p:txBody>
      </p:sp>
      <p:sp>
        <p:nvSpPr>
          <p:cNvPr id="8" name="7 Rectángulo"/>
          <p:cNvSpPr/>
          <p:nvPr/>
        </p:nvSpPr>
        <p:spPr>
          <a:xfrm>
            <a:off x="683568" y="6381328"/>
            <a:ext cx="1638654" cy="276999"/>
          </a:xfrm>
          <a:prstGeom prst="rect">
            <a:avLst/>
          </a:prstGeom>
        </p:spPr>
        <p:txBody>
          <a:bodyPr wrap="none">
            <a:spAutoFit/>
          </a:bodyPr>
          <a:lstStyle/>
          <a:p>
            <a:r>
              <a:rPr lang="es-MX" sz="1200" dirty="0">
                <a:latin typeface="Calibri" panose="020F0502020204030204" pitchFamily="34" charset="0"/>
              </a:rPr>
              <a:t>(Sánchez y Mata, 2012)</a:t>
            </a:r>
          </a:p>
        </p:txBody>
      </p:sp>
      <p:pic>
        <p:nvPicPr>
          <p:cNvPr id="9"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3800" t="27579" r="35077" b="28175"/>
          <a:stretch/>
        </p:blipFill>
        <p:spPr bwMode="auto">
          <a:xfrm>
            <a:off x="5292080" y="2780928"/>
            <a:ext cx="3600400" cy="2877739"/>
          </a:xfrm>
          <a:prstGeom prst="rect">
            <a:avLst/>
          </a:prstGeom>
          <a:noFill/>
          <a:ln>
            <a:noFill/>
          </a:ln>
          <a:effectLst>
            <a:softEdge rad="63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11" name="Conector recto 10"/>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2"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CONDICIONES DEL CULTIVO</a:t>
            </a:r>
            <a:endParaRPr lang="es-ES" sz="4800" b="1" dirty="0">
              <a:latin typeface="Calibri" panose="020F0502020204030204" pitchFamily="34" charset="0"/>
              <a:ea typeface="+mj-ea"/>
              <a:cs typeface="Calibri" charset="0"/>
            </a:endParaRPr>
          </a:p>
        </p:txBody>
      </p:sp>
      <p:graphicFrame>
        <p:nvGraphicFramePr>
          <p:cNvPr id="2" name="Tabla 1"/>
          <p:cNvGraphicFramePr>
            <a:graphicFrameLocks noGrp="1"/>
          </p:cNvGraphicFramePr>
          <p:nvPr>
            <p:extLst>
              <p:ext uri="{D42A27DB-BD31-4B8C-83A1-F6EECF244321}">
                <p14:modId xmlns:p14="http://schemas.microsoft.com/office/powerpoint/2010/main" val="821092510"/>
              </p:ext>
            </p:extLst>
          </p:nvPr>
        </p:nvGraphicFramePr>
        <p:xfrm>
          <a:off x="107504" y="2692257"/>
          <a:ext cx="5040559" cy="2208276"/>
        </p:xfrm>
        <a:graphic>
          <a:graphicData uri="http://schemas.openxmlformats.org/drawingml/2006/table">
            <a:tbl>
              <a:tblPr firstRow="1" firstCol="1" bandRow="1">
                <a:tableStyleId>{22838BEF-8BB2-4498-84A7-C5851F593DF1}</a:tableStyleId>
              </a:tblPr>
              <a:tblGrid>
                <a:gridCol w="1008112"/>
                <a:gridCol w="891403"/>
                <a:gridCol w="1124821"/>
                <a:gridCol w="1099757"/>
                <a:gridCol w="916466"/>
              </a:tblGrid>
              <a:tr h="0">
                <a:tc>
                  <a:txBody>
                    <a:bodyPr/>
                    <a:lstStyle/>
                    <a:p>
                      <a:pPr algn="ctr">
                        <a:lnSpc>
                          <a:spcPct val="115000"/>
                        </a:lnSpc>
                        <a:spcAft>
                          <a:spcPts val="0"/>
                        </a:spcAft>
                      </a:pPr>
                      <a:r>
                        <a:rPr lang="es-MX" sz="1800" dirty="0">
                          <a:effectLst/>
                        </a:rPr>
                        <a:t>Medio de cultivo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800" dirty="0">
                          <a:effectLst/>
                        </a:rPr>
                        <a:t>Color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800" dirty="0">
                          <a:effectLst/>
                        </a:rPr>
                        <a:t>Textura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800" dirty="0">
                          <a:effectLst/>
                        </a:rPr>
                        <a:t>Densidad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MX" sz="1800" dirty="0">
                          <a:effectLst/>
                        </a:rPr>
                        <a:t>Tipo de micelio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algn="just">
                        <a:lnSpc>
                          <a:spcPct val="115000"/>
                        </a:lnSpc>
                        <a:spcAft>
                          <a:spcPts val="0"/>
                        </a:spcAft>
                      </a:pPr>
                      <a:r>
                        <a:rPr lang="es-MX" sz="1800" dirty="0">
                          <a:effectLst/>
                        </a:rPr>
                        <a:t>PDA</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a:effectLst/>
                        </a:rPr>
                        <a:t>Blanco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a:effectLst/>
                        </a:rPr>
                        <a:t>Algodonosa y zonada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dirty="0">
                          <a:effectLst/>
                        </a:rPr>
                        <a:t>Regular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dirty="0">
                          <a:effectLst/>
                        </a:rPr>
                        <a:t>Aéreo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algn="just">
                        <a:lnSpc>
                          <a:spcPct val="115000"/>
                        </a:lnSpc>
                        <a:spcAft>
                          <a:spcPts val="0"/>
                        </a:spcAft>
                      </a:pPr>
                      <a:r>
                        <a:rPr lang="es-MX" sz="1800" dirty="0">
                          <a:effectLst/>
                        </a:rPr>
                        <a:t>EMA</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a:effectLst/>
                        </a:rPr>
                        <a:t>Blanco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a:effectLst/>
                        </a:rPr>
                        <a:t>Algodonosa y aterciopelada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a:effectLst/>
                        </a:rPr>
                        <a:t>Abundante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dirty="0">
                          <a:effectLst/>
                        </a:rPr>
                        <a:t>Aéreo y rastrero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algn="just">
                        <a:lnSpc>
                          <a:spcPct val="115000"/>
                        </a:lnSpc>
                        <a:spcAft>
                          <a:spcPts val="0"/>
                        </a:spcAft>
                      </a:pPr>
                      <a:r>
                        <a:rPr lang="es-MX" sz="1800" dirty="0">
                          <a:effectLst/>
                        </a:rPr>
                        <a:t>HIT</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a:effectLst/>
                        </a:rPr>
                        <a:t>Blanco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a:effectLst/>
                        </a:rPr>
                        <a:t>Aterciopelada y homogénea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a:effectLst/>
                        </a:rPr>
                        <a:t>Abundante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200" dirty="0">
                          <a:effectLst/>
                        </a:rPr>
                        <a:t>Rastrero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3" name="Rectángulo 2"/>
          <p:cNvSpPr/>
          <p:nvPr/>
        </p:nvSpPr>
        <p:spPr>
          <a:xfrm>
            <a:off x="255381" y="1652001"/>
            <a:ext cx="4354397" cy="400110"/>
          </a:xfrm>
          <a:prstGeom prst="rect">
            <a:avLst/>
          </a:prstGeom>
          <a:solidFill>
            <a:schemeClr val="accent5">
              <a:lumMod val="20000"/>
              <a:lumOff val="80000"/>
            </a:schemeClr>
          </a:solidFill>
        </p:spPr>
        <p:txBody>
          <a:bodyPr vert="horz" lIns="91440" tIns="45720" rIns="91440" bIns="45720" rtlCol="0" anchor="b" anchorCtr="0">
            <a:noAutofit/>
          </a:bodyPr>
          <a:lstStyle/>
          <a:p>
            <a:pPr algn="just">
              <a:spcBef>
                <a:spcPts val="400"/>
              </a:spcBef>
            </a:pPr>
            <a:r>
              <a:rPr lang="es-MX" sz="2000" dirty="0">
                <a:solidFill>
                  <a:schemeClr val="tx2"/>
                </a:solidFill>
                <a:latin typeface="Calibri" panose="020F0502020204030204" pitchFamily="34" charset="0"/>
                <a:ea typeface="+mj-ea"/>
                <a:cs typeface="Tunga" pitchFamily="2"/>
              </a:rPr>
              <a:t>Características morfológicas del </a:t>
            </a:r>
            <a:r>
              <a:rPr lang="es-MX" sz="2000" dirty="0" smtClean="0">
                <a:solidFill>
                  <a:schemeClr val="tx2"/>
                </a:solidFill>
                <a:latin typeface="Calibri" panose="020F0502020204030204" pitchFamily="34" charset="0"/>
                <a:ea typeface="+mj-ea"/>
                <a:cs typeface="Tunga" pitchFamily="2"/>
              </a:rPr>
              <a:t>micelio</a:t>
            </a:r>
            <a:endParaRPr lang="es-MX" sz="2000" dirty="0">
              <a:solidFill>
                <a:schemeClr val="tx2"/>
              </a:solidFill>
              <a:latin typeface="Calibri" panose="020F0502020204030204" pitchFamily="34" charset="0"/>
              <a:ea typeface="+mj-ea"/>
              <a:cs typeface="Tunga" pitchFamily="2"/>
            </a:endParaRPr>
          </a:p>
        </p:txBody>
      </p:sp>
      <p:sp>
        <p:nvSpPr>
          <p:cNvPr id="4" name="Marcador de número de diapositiva 3"/>
          <p:cNvSpPr>
            <a:spLocks noGrp="1"/>
          </p:cNvSpPr>
          <p:nvPr>
            <p:ph type="sldNum" sz="quarter" idx="12"/>
          </p:nvPr>
        </p:nvSpPr>
        <p:spPr/>
        <p:txBody>
          <a:bodyPr>
            <a:normAutofit fontScale="92500" lnSpcReduction="20000"/>
          </a:bodyPr>
          <a:lstStyle/>
          <a:p>
            <a:fld id="{BAF951CD-4022-4C77-904A-1B041FEA7432}" type="slidenum">
              <a:rPr lang="es-MX" smtClean="0"/>
              <a:pPr/>
              <a:t>22</a:t>
            </a:fld>
            <a:endParaRPr lang="es-MX"/>
          </a:p>
        </p:txBody>
      </p:sp>
    </p:spTree>
    <p:extLst>
      <p:ext uri="{BB962C8B-B14F-4D97-AF65-F5344CB8AC3E}">
        <p14:creationId xmlns:p14="http://schemas.microsoft.com/office/powerpoint/2010/main" val="1684615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4473596" y="5301208"/>
            <a:ext cx="4464496" cy="106667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r>
              <a:rPr lang="es-MX" dirty="0">
                <a:latin typeface="Calibri" panose="020F0502020204030204" pitchFamily="34" charset="0"/>
              </a:rPr>
              <a:t>El aserrín de cedro con pH 5.02 y humedad de 73.7% no fue un buen sustrato para el crecimiento </a:t>
            </a:r>
            <a:r>
              <a:rPr lang="es-MX" dirty="0" err="1">
                <a:latin typeface="Calibri" panose="020F0502020204030204" pitchFamily="34" charset="0"/>
              </a:rPr>
              <a:t>micelial</a:t>
            </a:r>
            <a:r>
              <a:rPr lang="es-MX" dirty="0">
                <a:latin typeface="Calibri" panose="020F0502020204030204" pitchFamily="34" charset="0"/>
              </a:rPr>
              <a:t> de </a:t>
            </a:r>
            <a:r>
              <a:rPr lang="es-MX" i="1" dirty="0">
                <a:latin typeface="Calibri" panose="020F0502020204030204" pitchFamily="34" charset="0"/>
              </a:rPr>
              <a:t>G. frondosa. </a:t>
            </a:r>
          </a:p>
        </p:txBody>
      </p:sp>
      <p:graphicFrame>
        <p:nvGraphicFramePr>
          <p:cNvPr id="7" name="6 Tabla"/>
          <p:cNvGraphicFramePr>
            <a:graphicFrameLocks noGrp="1"/>
          </p:cNvGraphicFramePr>
          <p:nvPr>
            <p:extLst>
              <p:ext uri="{D42A27DB-BD31-4B8C-83A1-F6EECF244321}">
                <p14:modId xmlns:p14="http://schemas.microsoft.com/office/powerpoint/2010/main" val="4162131555"/>
              </p:ext>
            </p:extLst>
          </p:nvPr>
        </p:nvGraphicFramePr>
        <p:xfrm>
          <a:off x="395536" y="2280254"/>
          <a:ext cx="3934782" cy="3575280"/>
        </p:xfrm>
        <a:graphic>
          <a:graphicData uri="http://schemas.openxmlformats.org/drawingml/2006/table">
            <a:tbl>
              <a:tblPr firstRow="1" firstCol="1" bandRow="1">
                <a:tableStyleId>{5A111915-BE36-4E01-A7E5-04B1672EAD32}</a:tableStyleId>
              </a:tblPr>
              <a:tblGrid>
                <a:gridCol w="1584176"/>
                <a:gridCol w="1144953"/>
                <a:gridCol w="1205653"/>
              </a:tblGrid>
              <a:tr h="473196">
                <a:tc>
                  <a:txBody>
                    <a:bodyPr/>
                    <a:lstStyle/>
                    <a:p>
                      <a:pPr algn="just">
                        <a:lnSpc>
                          <a:spcPct val="115000"/>
                        </a:lnSpc>
                        <a:spcAft>
                          <a:spcPts val="0"/>
                        </a:spcAft>
                      </a:pPr>
                      <a:r>
                        <a:rPr lang="es-MX" sz="1600" dirty="0">
                          <a:effectLst/>
                        </a:rPr>
                        <a:t>Sustrato </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Humedad (%)</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pH</a:t>
                      </a:r>
                      <a:endParaRPr lang="es-MX" sz="1400" dirty="0">
                        <a:solidFill>
                          <a:sysClr val="windowText" lastClr="000000"/>
                        </a:solidFill>
                        <a:effectLst/>
                        <a:latin typeface="Calibri"/>
                        <a:ea typeface="Calibri"/>
                        <a:cs typeface="Times New Roman"/>
                      </a:endParaRPr>
                    </a:p>
                  </a:txBody>
                  <a:tcPr marL="68580" marR="68580" marT="0" marB="0"/>
                </a:tc>
              </a:tr>
              <a:tr h="473196">
                <a:tc>
                  <a:txBody>
                    <a:bodyPr/>
                    <a:lstStyle/>
                    <a:p>
                      <a:pPr algn="l">
                        <a:lnSpc>
                          <a:spcPct val="115000"/>
                        </a:lnSpc>
                        <a:spcAft>
                          <a:spcPts val="0"/>
                        </a:spcAft>
                      </a:pPr>
                      <a:r>
                        <a:rPr lang="es-MX" sz="1600" dirty="0">
                          <a:effectLst/>
                        </a:rPr>
                        <a:t>Aserrín de encino </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59.4</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4.15</a:t>
                      </a:r>
                      <a:endParaRPr lang="es-MX" sz="1400" dirty="0">
                        <a:solidFill>
                          <a:sysClr val="windowText" lastClr="000000"/>
                        </a:solidFill>
                        <a:effectLst/>
                        <a:latin typeface="Calibri"/>
                        <a:ea typeface="Calibri"/>
                        <a:cs typeface="Times New Roman"/>
                      </a:endParaRPr>
                    </a:p>
                  </a:txBody>
                  <a:tcPr marL="68580" marR="68580" marT="0" marB="0"/>
                </a:tc>
              </a:tr>
              <a:tr h="473196">
                <a:tc>
                  <a:txBody>
                    <a:bodyPr/>
                    <a:lstStyle/>
                    <a:p>
                      <a:pPr algn="l">
                        <a:lnSpc>
                          <a:spcPct val="115000"/>
                        </a:lnSpc>
                        <a:spcAft>
                          <a:spcPts val="0"/>
                        </a:spcAft>
                      </a:pPr>
                      <a:r>
                        <a:rPr lang="es-MX" sz="1600" dirty="0">
                          <a:effectLst/>
                        </a:rPr>
                        <a:t>Aserrín de pino</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a:effectLst/>
                        </a:rPr>
                        <a:t>70.2</a:t>
                      </a:r>
                      <a:endParaRPr lang="es-MX" sz="140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3.60</a:t>
                      </a:r>
                      <a:endParaRPr lang="es-MX" sz="1400" dirty="0">
                        <a:solidFill>
                          <a:sysClr val="windowText" lastClr="000000"/>
                        </a:solidFill>
                        <a:effectLst/>
                        <a:latin typeface="Calibri"/>
                        <a:ea typeface="Calibri"/>
                        <a:cs typeface="Times New Roman"/>
                      </a:endParaRPr>
                    </a:p>
                  </a:txBody>
                  <a:tcPr marL="68580" marR="68580" marT="0" marB="0"/>
                </a:tc>
              </a:tr>
              <a:tr h="473196">
                <a:tc>
                  <a:txBody>
                    <a:bodyPr/>
                    <a:lstStyle/>
                    <a:p>
                      <a:pPr algn="l">
                        <a:lnSpc>
                          <a:spcPct val="115000"/>
                        </a:lnSpc>
                        <a:spcAft>
                          <a:spcPts val="0"/>
                        </a:spcAft>
                      </a:pPr>
                      <a:r>
                        <a:rPr lang="es-MX" sz="1600" dirty="0">
                          <a:effectLst/>
                        </a:rPr>
                        <a:t>Aserrín de cedro</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73.7</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5.02</a:t>
                      </a:r>
                      <a:endParaRPr lang="es-MX" sz="1400" dirty="0">
                        <a:solidFill>
                          <a:sysClr val="windowText" lastClr="000000"/>
                        </a:solidFill>
                        <a:effectLst/>
                        <a:latin typeface="Calibri"/>
                        <a:ea typeface="Calibri"/>
                        <a:cs typeface="Times New Roman"/>
                      </a:endParaRPr>
                    </a:p>
                  </a:txBody>
                  <a:tcPr marL="68580" marR="68580" marT="0" marB="0"/>
                </a:tc>
              </a:tr>
              <a:tr h="473196">
                <a:tc>
                  <a:txBody>
                    <a:bodyPr/>
                    <a:lstStyle/>
                    <a:p>
                      <a:pPr algn="l">
                        <a:lnSpc>
                          <a:spcPct val="115000"/>
                        </a:lnSpc>
                        <a:spcAft>
                          <a:spcPts val="0"/>
                        </a:spcAft>
                      </a:pPr>
                      <a:r>
                        <a:rPr lang="es-MX" sz="1600" dirty="0">
                          <a:effectLst/>
                        </a:rPr>
                        <a:t>Olote de maíz </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62.5</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4.43</a:t>
                      </a:r>
                      <a:endParaRPr lang="es-MX" sz="1400" dirty="0">
                        <a:solidFill>
                          <a:sysClr val="windowText" lastClr="000000"/>
                        </a:solidFill>
                        <a:effectLst/>
                        <a:latin typeface="Calibri"/>
                        <a:ea typeface="Calibri"/>
                        <a:cs typeface="Times New Roman"/>
                      </a:endParaRPr>
                    </a:p>
                  </a:txBody>
                  <a:tcPr marL="68580" marR="68580" marT="0" marB="0"/>
                </a:tc>
              </a:tr>
              <a:tr h="473196">
                <a:tc>
                  <a:txBody>
                    <a:bodyPr/>
                    <a:lstStyle/>
                    <a:p>
                      <a:pPr algn="l">
                        <a:lnSpc>
                          <a:spcPct val="115000"/>
                        </a:lnSpc>
                        <a:spcAft>
                          <a:spcPts val="0"/>
                        </a:spcAft>
                      </a:pPr>
                      <a:r>
                        <a:rPr lang="es-MX" sz="1600" dirty="0">
                          <a:effectLst/>
                        </a:rPr>
                        <a:t>Rastrojo de maíz </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75.0</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5.36</a:t>
                      </a:r>
                      <a:endParaRPr lang="es-MX" sz="1400" dirty="0">
                        <a:solidFill>
                          <a:sysClr val="windowText" lastClr="000000"/>
                        </a:solidFill>
                        <a:effectLst/>
                        <a:latin typeface="Calibri"/>
                        <a:ea typeface="Calibri"/>
                        <a:cs typeface="Times New Roman"/>
                      </a:endParaRPr>
                    </a:p>
                  </a:txBody>
                  <a:tcPr marL="68580" marR="68580" marT="0" marB="0"/>
                </a:tc>
              </a:tr>
              <a:tr h="473196">
                <a:tc>
                  <a:txBody>
                    <a:bodyPr/>
                    <a:lstStyle/>
                    <a:p>
                      <a:pPr algn="l">
                        <a:lnSpc>
                          <a:spcPct val="115000"/>
                        </a:lnSpc>
                        <a:spcAft>
                          <a:spcPts val="0"/>
                        </a:spcAft>
                      </a:pPr>
                      <a:r>
                        <a:rPr lang="es-MX" sz="1600" dirty="0">
                          <a:effectLst/>
                        </a:rPr>
                        <a:t>Granos de trigo </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45.0</a:t>
                      </a:r>
                      <a:endParaRPr lang="es-MX" sz="1400" dirty="0">
                        <a:solidFill>
                          <a:sysClr val="windowText" lastClr="000000"/>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7.00</a:t>
                      </a:r>
                      <a:endParaRPr lang="es-MX" sz="1400" dirty="0">
                        <a:solidFill>
                          <a:sysClr val="windowText" lastClr="000000"/>
                        </a:solidFill>
                        <a:effectLst/>
                        <a:latin typeface="Calibri"/>
                        <a:ea typeface="Calibri"/>
                        <a:cs typeface="Times New Roman"/>
                      </a:endParaRPr>
                    </a:p>
                  </a:txBody>
                  <a:tcPr marL="68580" marR="68580" marT="0" marB="0"/>
                </a:tc>
              </a:tr>
            </a:tbl>
          </a:graphicData>
        </a:graphic>
      </p:graphicFrame>
      <p:pic>
        <p:nvPicPr>
          <p:cNvPr id="9219" name="Picture 3" descr="https://diariodemascotas.files.wordpress.com/2011/05/aserrin-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1608" y="2609567"/>
            <a:ext cx="4356484" cy="2556284"/>
          </a:xfrm>
          <a:prstGeom prst="rect">
            <a:avLst/>
          </a:prstGeom>
          <a:noFill/>
          <a:extLst>
            <a:ext uri="{909E8E84-426E-40dd-AFC4-6F175D3DCCD1}">
              <a14:hiddenFill xmlns="" xmlns:a14="http://schemas.microsoft.com/office/drawing/2010/main">
                <a:solidFill>
                  <a:srgbClr val="FFFFFF"/>
                </a:solidFill>
              </a14:hiddenFill>
            </a:ext>
          </a:extLst>
        </p:spPr>
      </p:pic>
      <p:sp>
        <p:nvSpPr>
          <p:cNvPr id="9" name="8 CuadroTexto"/>
          <p:cNvSpPr txBox="1"/>
          <p:nvPr/>
        </p:nvSpPr>
        <p:spPr>
          <a:xfrm>
            <a:off x="611560" y="6309320"/>
            <a:ext cx="1638654" cy="461665"/>
          </a:xfrm>
          <a:prstGeom prst="rect">
            <a:avLst/>
          </a:prstGeom>
          <a:noFill/>
        </p:spPr>
        <p:txBody>
          <a:bodyPr wrap="none" rtlCol="0">
            <a:spAutoFit/>
          </a:bodyPr>
          <a:lstStyle/>
          <a:p>
            <a:r>
              <a:rPr lang="es-MX" sz="1200" dirty="0">
                <a:latin typeface="Calibri" panose="020F0502020204030204" pitchFamily="34" charset="0"/>
              </a:rPr>
              <a:t>(Sánchez y Mata, 2012)</a:t>
            </a:r>
          </a:p>
          <a:p>
            <a:endParaRPr lang="es-MX" sz="1200" dirty="0">
              <a:latin typeface="Calibri" panose="020F0502020204030204" pitchFamily="34" charset="0"/>
            </a:endParaRPr>
          </a:p>
        </p:txBody>
      </p:sp>
      <p:sp>
        <p:nvSpPr>
          <p:cNvPr id="8" name="Rectángulo 7"/>
          <p:cNvSpPr/>
          <p:nvPr/>
        </p:nvSpPr>
        <p:spPr>
          <a:xfrm>
            <a:off x="255382" y="1652001"/>
            <a:ext cx="4748666" cy="459834"/>
          </a:xfrm>
          <a:prstGeom prst="rect">
            <a:avLst/>
          </a:prstGeom>
          <a:solidFill>
            <a:schemeClr val="accent5">
              <a:lumMod val="20000"/>
              <a:lumOff val="80000"/>
            </a:schemeClr>
          </a:solidFill>
          <a:effectLst>
            <a:softEdge rad="63500"/>
          </a:effectLst>
        </p:spPr>
        <p:txBody>
          <a:bodyPr vert="horz" lIns="91440" tIns="45720" rIns="91440" bIns="45720" rtlCol="0" anchor="b" anchorCtr="0">
            <a:noAutofit/>
          </a:bodyPr>
          <a:lstStyle/>
          <a:p>
            <a:pPr algn="ctr">
              <a:spcBef>
                <a:spcPts val="400"/>
              </a:spcBef>
            </a:pPr>
            <a:r>
              <a:rPr lang="es-MX" sz="2000" dirty="0">
                <a:solidFill>
                  <a:schemeClr val="tx2"/>
                </a:solidFill>
                <a:latin typeface="Calibri" panose="020F0502020204030204" pitchFamily="34" charset="0"/>
                <a:ea typeface="+mj-ea"/>
                <a:cs typeface="Tunga" pitchFamily="2"/>
              </a:rPr>
              <a:t>Humedad adquirida en los sustratos y pH</a:t>
            </a:r>
          </a:p>
        </p:txBody>
      </p:sp>
      <p:cxnSp>
        <p:nvCxnSpPr>
          <p:cNvPr id="10" name="Conector recto 9"/>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1"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CONDICIONES DEL CULTIVO</a:t>
            </a:r>
            <a:endParaRPr lang="es-ES" sz="4800" b="1" dirty="0">
              <a:latin typeface="Calibri" panose="020F0502020204030204" pitchFamily="34" charset="0"/>
              <a:ea typeface="+mj-ea"/>
              <a:cs typeface="Calibri" charset="0"/>
            </a:endParaRPr>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23</a:t>
            </a:fld>
            <a:endParaRPr lang="es-MX"/>
          </a:p>
        </p:txBody>
      </p:sp>
    </p:spTree>
    <p:extLst>
      <p:ext uri="{BB962C8B-B14F-4D97-AF65-F5344CB8AC3E}">
        <p14:creationId xmlns:p14="http://schemas.microsoft.com/office/powerpoint/2010/main" val="40916039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sz="quarter" idx="13"/>
          </p:nvPr>
        </p:nvSpPr>
        <p:spPr>
          <a:xfrm>
            <a:off x="4716016" y="1968442"/>
            <a:ext cx="4104456" cy="1316542"/>
          </a:xfr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b" anchorCtr="0">
            <a:noAutofit/>
          </a:bodyPr>
          <a:lstStyle/>
          <a:p>
            <a:pPr marL="0" indent="0" algn="ctr">
              <a:buNone/>
            </a:pPr>
            <a:r>
              <a:rPr lang="es-MX" sz="2000" dirty="0">
                <a:solidFill>
                  <a:schemeClr val="dk1"/>
                </a:solidFill>
                <a:cs typeface="+mn-cs"/>
              </a:rPr>
              <a:t>Se descartaron tres: T3 (aserrín de cedro), T5 (granos de trigo) y T8 (aserrín de cedro con granos de trigo)</a:t>
            </a:r>
          </a:p>
        </p:txBody>
      </p:sp>
      <p:pic>
        <p:nvPicPr>
          <p:cNvPr id="1024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731" t="49245" r="26493" b="8446"/>
          <a:stretch/>
        </p:blipFill>
        <p:spPr bwMode="auto">
          <a:xfrm>
            <a:off x="1632121" y="3430355"/>
            <a:ext cx="5955958" cy="3094989"/>
          </a:xfrm>
          <a:prstGeom prst="rect">
            <a:avLst/>
          </a:prstGeom>
          <a:noFill/>
          <a:ln>
            <a:noFill/>
          </a:ln>
          <a:effectLst>
            <a:glow rad="63500">
              <a:schemeClr val="accent2">
                <a:satMod val="175000"/>
                <a:alpha val="40000"/>
              </a:schemeClr>
            </a:glow>
            <a:softEdge rad="1270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8 CuadroTexto"/>
          <p:cNvSpPr txBox="1"/>
          <p:nvPr/>
        </p:nvSpPr>
        <p:spPr>
          <a:xfrm>
            <a:off x="179512" y="1961545"/>
            <a:ext cx="4320480" cy="1323439"/>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b" anchorCtr="0">
            <a:noAutofit/>
          </a:bodyPr>
          <a:lstStyle>
            <a:defPPr>
              <a:defRPr lang="es-MX"/>
            </a:defPPr>
            <a:lvl1pPr algn="ctr">
              <a:defRPr sz="2000" b="1"/>
            </a:lvl1pPr>
          </a:lstStyle>
          <a:p>
            <a:r>
              <a:rPr lang="es-MX" b="0" dirty="0"/>
              <a:t>Destacan los tratamientos T4 (olote de maíz) y T9 (olote de maíz con granos de trigo) colonizó totalmente al término de 55 días</a:t>
            </a:r>
          </a:p>
        </p:txBody>
      </p:sp>
      <p:sp>
        <p:nvSpPr>
          <p:cNvPr id="10" name="9 CuadroTexto"/>
          <p:cNvSpPr txBox="1"/>
          <p:nvPr/>
        </p:nvSpPr>
        <p:spPr>
          <a:xfrm>
            <a:off x="3635896" y="6488668"/>
            <a:ext cx="4824536" cy="400110"/>
          </a:xfrm>
          <a:prstGeom prst="rect">
            <a:avLst/>
          </a:prstGeom>
          <a:effectLst>
            <a:outerShdw blurRad="38100" dist="25400" dir="2700000" algn="br" rotWithShape="0">
              <a:srgbClr val="000000">
                <a:alpha val="40000"/>
              </a:srgbClr>
            </a:outerShdw>
            <a:softEdge rad="63500"/>
          </a:effectLst>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b" anchorCtr="0">
            <a:noAutofit/>
          </a:bodyPr>
          <a:lstStyle>
            <a:lvl1pPr indent="0" algn="ctr">
              <a:spcBef>
                <a:spcPts val="600"/>
              </a:spcBef>
              <a:spcAft>
                <a:spcPts val="0"/>
              </a:spcAft>
              <a:buClr>
                <a:schemeClr val="accent1"/>
              </a:buClr>
              <a:buFont typeface="Arial" pitchFamily="34" charset="0"/>
              <a:buNone/>
              <a:defRPr sz="2000" b="0" i="0" cap="none" spc="30" baseline="0">
                <a:solidFill>
                  <a:schemeClr val="dk1"/>
                </a:solidFill>
              </a:defRPr>
            </a:lvl1pPr>
            <a:lvl2pPr marL="344488" indent="-173736">
              <a:spcBef>
                <a:spcPts val="600"/>
              </a:spcBef>
              <a:buClr>
                <a:schemeClr val="accent1"/>
              </a:buClr>
              <a:buFont typeface="Arial" pitchFamily="34" charset="0"/>
              <a:buChar char="•"/>
              <a:defRPr sz="2000">
                <a:solidFill>
                  <a:schemeClr val="dk1"/>
                </a:solidFill>
              </a:defRPr>
            </a:lvl2pPr>
            <a:lvl3pPr marL="515938" indent="-173736">
              <a:spcBef>
                <a:spcPts val="600"/>
              </a:spcBef>
              <a:buClr>
                <a:schemeClr val="accent1"/>
              </a:buClr>
              <a:buFont typeface="Arial" pitchFamily="34" charset="0"/>
              <a:buChar char="•"/>
              <a:defRPr>
                <a:solidFill>
                  <a:schemeClr val="dk1"/>
                </a:solidFill>
              </a:defRPr>
            </a:lvl3pPr>
            <a:lvl4pPr marL="688975" indent="-173736">
              <a:spcBef>
                <a:spcPts val="600"/>
              </a:spcBef>
              <a:buClr>
                <a:schemeClr val="accent1"/>
              </a:buClr>
              <a:buFont typeface="Arial" pitchFamily="34" charset="0"/>
              <a:buChar char="•"/>
              <a:defRPr sz="1600">
                <a:solidFill>
                  <a:schemeClr val="dk1"/>
                </a:solidFill>
              </a:defRPr>
            </a:lvl4pPr>
            <a:lvl5pPr marL="860425" indent="-173736">
              <a:spcBef>
                <a:spcPts val="600"/>
              </a:spcBef>
              <a:buClr>
                <a:schemeClr val="accent1"/>
              </a:buClr>
              <a:buFont typeface="Arial" pitchFamily="34" charset="0"/>
              <a:buChar char="•"/>
              <a:defRPr sz="1600" baseline="0">
                <a:solidFill>
                  <a:schemeClr val="dk1"/>
                </a:solidFill>
              </a:defRPr>
            </a:lvl5pPr>
            <a:lvl6pPr marL="1051560" indent="-173736">
              <a:spcBef>
                <a:spcPct val="20000"/>
              </a:spcBef>
              <a:buClr>
                <a:schemeClr val="accent1"/>
              </a:buClr>
              <a:buFont typeface="Arial" pitchFamily="34" charset="0"/>
              <a:buChar char="•"/>
              <a:defRPr sz="1400">
                <a:solidFill>
                  <a:schemeClr val="dk1"/>
                </a:solidFill>
              </a:defRPr>
            </a:lvl6pPr>
            <a:lvl7pPr marL="1234440" indent="-173736">
              <a:spcBef>
                <a:spcPct val="20000"/>
              </a:spcBef>
              <a:buClr>
                <a:schemeClr val="accent1"/>
              </a:buClr>
              <a:buFont typeface="Arial" pitchFamily="34" charset="0"/>
              <a:buChar char="•"/>
              <a:defRPr sz="1400">
                <a:solidFill>
                  <a:schemeClr val="dk1"/>
                </a:solidFill>
              </a:defRPr>
            </a:lvl7pPr>
            <a:lvl8pPr marL="1417320" indent="-173736">
              <a:spcBef>
                <a:spcPct val="20000"/>
              </a:spcBef>
              <a:buClr>
                <a:schemeClr val="accent1"/>
              </a:buClr>
              <a:buFont typeface="Arial" pitchFamily="34" charset="0"/>
              <a:buChar char="•"/>
              <a:defRPr sz="1400">
                <a:solidFill>
                  <a:schemeClr val="dk1"/>
                </a:solidFill>
              </a:defRPr>
            </a:lvl8pPr>
            <a:lvl9pPr marL="1600200" indent="-173736">
              <a:spcBef>
                <a:spcPct val="20000"/>
              </a:spcBef>
              <a:buClr>
                <a:schemeClr val="accent1"/>
              </a:buClr>
              <a:buFont typeface="Arial" pitchFamily="34" charset="0"/>
              <a:buChar char="•"/>
              <a:defRPr sz="1400">
                <a:solidFill>
                  <a:schemeClr val="dk1"/>
                </a:solidFill>
              </a:defRPr>
            </a:lvl9pPr>
          </a:lstStyle>
          <a:p>
            <a:r>
              <a:rPr lang="es-MX" sz="1600" dirty="0">
                <a:latin typeface="Calibri" panose="020F0502020204030204" pitchFamily="34" charset="0"/>
              </a:rPr>
              <a:t>Todos los demás tardaron 90 días </a:t>
            </a:r>
          </a:p>
        </p:txBody>
      </p:sp>
      <p:sp>
        <p:nvSpPr>
          <p:cNvPr id="11" name="10 CuadroTexto"/>
          <p:cNvSpPr txBox="1"/>
          <p:nvPr/>
        </p:nvSpPr>
        <p:spPr>
          <a:xfrm>
            <a:off x="179512" y="6550223"/>
            <a:ext cx="1638654" cy="276999"/>
          </a:xfrm>
          <a:prstGeom prst="rect">
            <a:avLst/>
          </a:prstGeom>
          <a:noFill/>
        </p:spPr>
        <p:txBody>
          <a:bodyPr wrap="none" rtlCol="0">
            <a:spAutoFit/>
          </a:bodyPr>
          <a:lstStyle/>
          <a:p>
            <a:r>
              <a:rPr lang="es-MX" sz="1200" dirty="0">
                <a:latin typeface="Calibri" panose="020F0502020204030204" pitchFamily="34" charset="0"/>
              </a:rPr>
              <a:t>(Sánchez y Mata, 2012)</a:t>
            </a:r>
          </a:p>
        </p:txBody>
      </p:sp>
      <p:cxnSp>
        <p:nvCxnSpPr>
          <p:cNvPr id="14" name="Conector recto 13"/>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5"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CONDICIONES DEL CULTIVO</a:t>
            </a:r>
            <a:endParaRPr lang="es-ES" sz="4800" b="1" dirty="0">
              <a:latin typeface="Calibri" panose="020F0502020204030204" pitchFamily="34" charset="0"/>
              <a:ea typeface="+mj-ea"/>
              <a:cs typeface="Calibri" charset="0"/>
            </a:endParaRPr>
          </a:p>
        </p:txBody>
      </p:sp>
      <p:sp>
        <p:nvSpPr>
          <p:cNvPr id="16" name="Rectángulo 15"/>
          <p:cNvSpPr/>
          <p:nvPr/>
        </p:nvSpPr>
        <p:spPr>
          <a:xfrm>
            <a:off x="255382" y="1484784"/>
            <a:ext cx="4748666" cy="459834"/>
          </a:xfrm>
          <a:prstGeom prst="rect">
            <a:avLst/>
          </a:prstGeom>
          <a:solidFill>
            <a:schemeClr val="accent5">
              <a:lumMod val="20000"/>
              <a:lumOff val="80000"/>
            </a:schemeClr>
          </a:solidFill>
          <a:effectLst>
            <a:softEdge rad="63500"/>
          </a:effectLst>
        </p:spPr>
        <p:txBody>
          <a:bodyPr vert="horz" lIns="91440" tIns="45720" rIns="91440" bIns="45720" rtlCol="0" anchor="b" anchorCtr="0">
            <a:noAutofit/>
          </a:bodyPr>
          <a:lstStyle/>
          <a:p>
            <a:pPr algn="ctr"/>
            <a:r>
              <a:rPr lang="es-MX" sz="2000" b="1" dirty="0"/>
              <a:t>Producción de inoculo primario (semilla</a:t>
            </a:r>
            <a:r>
              <a:rPr lang="es-MX" sz="2000" b="1" dirty="0" smtClean="0"/>
              <a:t>)</a:t>
            </a:r>
            <a:endParaRPr lang="es-MX" sz="2000" dirty="0"/>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24</a:t>
            </a:fld>
            <a:endParaRPr lang="es-MX"/>
          </a:p>
        </p:txBody>
      </p:sp>
    </p:spTree>
    <p:extLst>
      <p:ext uri="{BB962C8B-B14F-4D97-AF65-F5344CB8AC3E}">
        <p14:creationId xmlns:p14="http://schemas.microsoft.com/office/powerpoint/2010/main" val="30477311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457200" y="1219200"/>
            <a:ext cx="7787208" cy="2353816"/>
          </a:xfrm>
        </p:spPr>
        <p:txBody>
          <a:bodyPr>
            <a:normAutofit/>
          </a:bodyPr>
          <a:lstStyle/>
          <a:p>
            <a:pPr marL="0" indent="0">
              <a:buNone/>
            </a:pPr>
            <a:r>
              <a:rPr lang="es-MX" dirty="0" smtClean="0"/>
              <a:t> </a:t>
            </a:r>
            <a:endParaRPr lang="es-MX" dirty="0"/>
          </a:p>
          <a:p>
            <a:endParaRPr lang="es-MX" dirty="0"/>
          </a:p>
        </p:txBody>
      </p:sp>
      <p:sp>
        <p:nvSpPr>
          <p:cNvPr id="6" name="5 Rectángulo"/>
          <p:cNvSpPr/>
          <p:nvPr/>
        </p:nvSpPr>
        <p:spPr>
          <a:xfrm>
            <a:off x="107504" y="1988840"/>
            <a:ext cx="3960439" cy="1084544"/>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just"/>
            <a:r>
              <a:rPr lang="es-MX" dirty="0" smtClean="0">
                <a:latin typeface="Calibri" panose="020F0502020204030204" pitchFamily="34" charset="0"/>
              </a:rPr>
              <a:t>A 120 </a:t>
            </a:r>
            <a:r>
              <a:rPr lang="es-MX" dirty="0">
                <a:latin typeface="Calibri" panose="020F0502020204030204" pitchFamily="34" charset="0"/>
              </a:rPr>
              <a:t>días de incubación se evaluó la primera cosecha (TB5), con rastrojo de maíz y olote (50:50). </a:t>
            </a:r>
          </a:p>
        </p:txBody>
      </p:sp>
      <p:sp>
        <p:nvSpPr>
          <p:cNvPr id="7" name="6 Rectángulo"/>
          <p:cNvSpPr/>
          <p:nvPr/>
        </p:nvSpPr>
        <p:spPr>
          <a:xfrm>
            <a:off x="107505" y="3140968"/>
            <a:ext cx="3960438" cy="1365723"/>
          </a:xfrm>
          <a:prstGeom prst="rect">
            <a:avLst/>
          </a:prstGeom>
          <a:ln/>
        </p:spPr>
        <p:style>
          <a:lnRef idx="2">
            <a:schemeClr val="accent5"/>
          </a:lnRef>
          <a:fillRef idx="1">
            <a:schemeClr val="lt1"/>
          </a:fillRef>
          <a:effectRef idx="0">
            <a:schemeClr val="accent5"/>
          </a:effectRef>
          <a:fontRef idx="minor">
            <a:schemeClr val="dk1"/>
          </a:fontRef>
        </p:style>
        <p:txBody>
          <a:bodyPr rtlCol="0" anchor="ctr"/>
          <a:lstStyle/>
          <a:p>
            <a:pPr algn="just"/>
            <a:r>
              <a:rPr lang="es-MX" dirty="0">
                <a:latin typeface="Calibri" panose="020F0502020204030204" pitchFamily="34" charset="0"/>
              </a:rPr>
              <a:t>Se colocó en el módulo de fructificación hasta que se realizó la cosecha de </a:t>
            </a:r>
            <a:r>
              <a:rPr lang="es-MX" dirty="0" err="1">
                <a:latin typeface="Calibri" panose="020F0502020204030204" pitchFamily="34" charset="0"/>
              </a:rPr>
              <a:t>basidiocarpos</a:t>
            </a:r>
            <a:r>
              <a:rPr lang="es-MX" dirty="0">
                <a:latin typeface="Calibri" panose="020F0502020204030204" pitchFamily="34" charset="0"/>
              </a:rPr>
              <a:t> a los 14 días, obteniendo una eficiencia biológica de 19.9%.</a:t>
            </a:r>
          </a:p>
        </p:txBody>
      </p:sp>
      <p:sp>
        <p:nvSpPr>
          <p:cNvPr id="8" name="7 Rectángulo"/>
          <p:cNvSpPr/>
          <p:nvPr/>
        </p:nvSpPr>
        <p:spPr>
          <a:xfrm>
            <a:off x="4224687" y="2054212"/>
            <a:ext cx="4595785" cy="2022860"/>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pPr algn="just"/>
            <a:r>
              <a:rPr lang="es-MX" dirty="0" smtClean="0">
                <a:solidFill>
                  <a:sysClr val="windowText" lastClr="000000"/>
                </a:solidFill>
                <a:latin typeface="Calibri" panose="020F0502020204030204" pitchFamily="34" charset="0"/>
              </a:rPr>
              <a:t>Micelio</a:t>
            </a:r>
            <a:r>
              <a:rPr lang="es-MX" dirty="0">
                <a:solidFill>
                  <a:sysClr val="windowText" lastClr="000000"/>
                </a:solidFill>
                <a:latin typeface="Calibri" panose="020F0502020204030204" pitchFamily="34" charset="0"/>
              </a:rPr>
              <a:t>, </a:t>
            </a:r>
            <a:r>
              <a:rPr lang="es-MX" dirty="0" err="1">
                <a:solidFill>
                  <a:sysClr val="windowText" lastClr="000000"/>
                </a:solidFill>
                <a:latin typeface="Calibri" panose="020F0502020204030204" pitchFamily="34" charset="0"/>
              </a:rPr>
              <a:t>primordios</a:t>
            </a:r>
            <a:r>
              <a:rPr lang="es-MX" dirty="0">
                <a:solidFill>
                  <a:sysClr val="windowText" lastClr="000000"/>
                </a:solidFill>
                <a:latin typeface="Calibri" panose="020F0502020204030204" pitchFamily="34" charset="0"/>
              </a:rPr>
              <a:t> y cuerpo fructífero </a:t>
            </a:r>
            <a:r>
              <a:rPr lang="es-MX" dirty="0" smtClean="0">
                <a:solidFill>
                  <a:sysClr val="windowText" lastClr="000000"/>
                </a:solidFill>
                <a:latin typeface="Calibri" panose="020F0502020204030204" pitchFamily="34" charset="0"/>
              </a:rPr>
              <a:t>presentaron características:  </a:t>
            </a:r>
            <a:r>
              <a:rPr lang="es-MX" dirty="0">
                <a:solidFill>
                  <a:sysClr val="windowText" lastClr="000000"/>
                </a:solidFill>
                <a:latin typeface="Calibri" panose="020F0502020204030204" pitchFamily="34" charset="0"/>
              </a:rPr>
              <a:t>producción de exudados de coloraciones amarillas y naranjas en el micelio, </a:t>
            </a:r>
            <a:r>
              <a:rPr lang="es-MX" dirty="0" err="1">
                <a:solidFill>
                  <a:sysClr val="windowText" lastClr="000000"/>
                </a:solidFill>
                <a:latin typeface="Calibri" panose="020F0502020204030204" pitchFamily="34" charset="0"/>
              </a:rPr>
              <a:t>primordios</a:t>
            </a:r>
            <a:r>
              <a:rPr lang="es-MX" dirty="0">
                <a:solidFill>
                  <a:sysClr val="windowText" lastClr="000000"/>
                </a:solidFill>
                <a:latin typeface="Calibri" panose="020F0502020204030204" pitchFamily="34" charset="0"/>
              </a:rPr>
              <a:t> con bordes infundibuliformes y cuerpos fructíferos con crecimiento cespitoso</a:t>
            </a:r>
          </a:p>
        </p:txBody>
      </p:sp>
      <p:pic>
        <p:nvPicPr>
          <p:cNvPr id="1126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1625" t="50000" r="29722" b="26054"/>
          <a:stretch/>
        </p:blipFill>
        <p:spPr bwMode="auto">
          <a:xfrm>
            <a:off x="2699792" y="4707842"/>
            <a:ext cx="5639732" cy="1964332"/>
          </a:xfrm>
          <a:prstGeom prst="rect">
            <a:avLst/>
          </a:prstGeom>
          <a:noFill/>
          <a:ln>
            <a:noFill/>
          </a:ln>
          <a:effectLst>
            <a:glow rad="139700">
              <a:schemeClr val="accent2">
                <a:satMod val="175000"/>
                <a:alpha val="40000"/>
              </a:schemeClr>
            </a:glo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8 CuadroTexto"/>
          <p:cNvSpPr txBox="1"/>
          <p:nvPr/>
        </p:nvSpPr>
        <p:spPr>
          <a:xfrm>
            <a:off x="286281" y="6445303"/>
            <a:ext cx="1638654" cy="276999"/>
          </a:xfrm>
          <a:prstGeom prst="rect">
            <a:avLst/>
          </a:prstGeom>
          <a:noFill/>
        </p:spPr>
        <p:txBody>
          <a:bodyPr wrap="none" rtlCol="0">
            <a:spAutoFit/>
          </a:bodyPr>
          <a:lstStyle/>
          <a:p>
            <a:r>
              <a:rPr lang="es-MX" sz="1200" dirty="0">
                <a:latin typeface="Calibri" panose="020F0502020204030204" pitchFamily="34" charset="0"/>
              </a:rPr>
              <a:t>(Sánchez y Mata, </a:t>
            </a:r>
            <a:r>
              <a:rPr lang="es-MX" sz="1200" dirty="0" smtClean="0">
                <a:latin typeface="Calibri" panose="020F0502020204030204" pitchFamily="34" charset="0"/>
              </a:rPr>
              <a:t>2012)</a:t>
            </a:r>
            <a:endParaRPr lang="es-MX" sz="1200" dirty="0">
              <a:latin typeface="Calibri" panose="020F0502020204030204" pitchFamily="34" charset="0"/>
            </a:endParaRPr>
          </a:p>
        </p:txBody>
      </p:sp>
      <p:cxnSp>
        <p:nvCxnSpPr>
          <p:cNvPr id="13" name="Conector recto 12"/>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4"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CONDICIONES DEL CULTIVO</a:t>
            </a:r>
            <a:endParaRPr lang="es-ES" sz="4800" b="1" dirty="0">
              <a:latin typeface="Calibri" panose="020F0502020204030204" pitchFamily="34" charset="0"/>
              <a:ea typeface="+mj-ea"/>
              <a:cs typeface="Calibri" charset="0"/>
            </a:endParaRPr>
          </a:p>
        </p:txBody>
      </p:sp>
      <p:sp>
        <p:nvSpPr>
          <p:cNvPr id="15" name="Rectángulo 14"/>
          <p:cNvSpPr/>
          <p:nvPr/>
        </p:nvSpPr>
        <p:spPr>
          <a:xfrm>
            <a:off x="255382" y="1484784"/>
            <a:ext cx="5972802" cy="459834"/>
          </a:xfrm>
          <a:prstGeom prst="rect">
            <a:avLst/>
          </a:prstGeom>
          <a:solidFill>
            <a:schemeClr val="accent5">
              <a:lumMod val="20000"/>
              <a:lumOff val="80000"/>
            </a:schemeClr>
          </a:solidFill>
          <a:effectLst>
            <a:softEdge rad="63500"/>
          </a:effectLst>
        </p:spPr>
        <p:txBody>
          <a:bodyPr vert="horz" lIns="91440" tIns="45720" rIns="91440" bIns="45720" rtlCol="0" anchor="b" anchorCtr="0">
            <a:noAutofit/>
          </a:bodyPr>
          <a:lstStyle/>
          <a:p>
            <a:pPr algn="ctr"/>
            <a:r>
              <a:rPr lang="es-MX" sz="2000" b="1" dirty="0">
                <a:latin typeface="Calibri" panose="020F0502020204030204" pitchFamily="34" charset="0"/>
              </a:rPr>
              <a:t>Producción de cuerpos fructíferos de</a:t>
            </a:r>
            <a:r>
              <a:rPr lang="es-MX" sz="2000" b="1" i="1" dirty="0">
                <a:latin typeface="Calibri" panose="020F0502020204030204" pitchFamily="34" charset="0"/>
              </a:rPr>
              <a:t> G. frondosa</a:t>
            </a:r>
            <a:endParaRPr lang="es-MX" sz="2000" dirty="0">
              <a:latin typeface="Calibri" panose="020F0502020204030204" pitchFamily="34" charset="0"/>
            </a:endParaRPr>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25</a:t>
            </a:fld>
            <a:endParaRPr lang="es-MX"/>
          </a:p>
        </p:txBody>
      </p:sp>
    </p:spTree>
    <p:extLst>
      <p:ext uri="{BB962C8B-B14F-4D97-AF65-F5344CB8AC3E}">
        <p14:creationId xmlns:p14="http://schemas.microsoft.com/office/powerpoint/2010/main" val="13418560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sz="quarter" idx="13"/>
          </p:nvPr>
        </p:nvSpPr>
        <p:spPr>
          <a:xfrm>
            <a:off x="395536" y="2276872"/>
            <a:ext cx="4041648" cy="4392488"/>
          </a:xfrm>
        </p:spPr>
        <p:style>
          <a:lnRef idx="1">
            <a:schemeClr val="accent5"/>
          </a:lnRef>
          <a:fillRef idx="2">
            <a:schemeClr val="accent5"/>
          </a:fillRef>
          <a:effectRef idx="1">
            <a:schemeClr val="accent5"/>
          </a:effectRef>
          <a:fontRef idx="minor">
            <a:schemeClr val="dk1"/>
          </a:fontRef>
        </p:style>
        <p:txBody>
          <a:bodyPr>
            <a:normAutofit/>
          </a:bodyPr>
          <a:lstStyle/>
          <a:p>
            <a:r>
              <a:rPr lang="es-MX" dirty="0" smtClean="0">
                <a:latin typeface="Calibri" panose="020F0502020204030204" pitchFamily="34" charset="0"/>
              </a:rPr>
              <a:t>Tiempo </a:t>
            </a:r>
            <a:r>
              <a:rPr lang="es-MX" dirty="0">
                <a:latin typeface="Calibri" panose="020F0502020204030204" pitchFamily="34" charset="0"/>
              </a:rPr>
              <a:t>de incubación del sustrato para obtener cuerpos </a:t>
            </a:r>
            <a:r>
              <a:rPr lang="es-MX" dirty="0" smtClean="0">
                <a:latin typeface="Calibri" panose="020F0502020204030204" pitchFamily="34" charset="0"/>
              </a:rPr>
              <a:t>fructíferos.</a:t>
            </a:r>
          </a:p>
          <a:p>
            <a:endParaRPr lang="es-MX" dirty="0" smtClean="0">
              <a:latin typeface="Calibri" panose="020F0502020204030204" pitchFamily="34" charset="0"/>
            </a:endParaRPr>
          </a:p>
          <a:p>
            <a:r>
              <a:rPr lang="es-MX" dirty="0" smtClean="0">
                <a:latin typeface="Calibri" panose="020F0502020204030204" pitchFamily="34" charset="0"/>
              </a:rPr>
              <a:t>El </a:t>
            </a:r>
            <a:r>
              <a:rPr lang="es-MX" dirty="0">
                <a:latin typeface="Calibri" panose="020F0502020204030204" pitchFamily="34" charset="0"/>
              </a:rPr>
              <a:t>sustrato más eficiente </a:t>
            </a:r>
            <a:r>
              <a:rPr lang="es-MX" dirty="0" smtClean="0">
                <a:latin typeface="Calibri" panose="020F0502020204030204" pitchFamily="34" charset="0"/>
              </a:rPr>
              <a:t>tarda más de 55 </a:t>
            </a:r>
            <a:r>
              <a:rPr lang="es-MX" dirty="0">
                <a:latin typeface="Calibri" panose="020F0502020204030204" pitchFamily="34" charset="0"/>
              </a:rPr>
              <a:t>días, </a:t>
            </a:r>
            <a:r>
              <a:rPr lang="es-MX" dirty="0" smtClean="0">
                <a:latin typeface="Calibri" panose="020F0502020204030204" pitchFamily="34" charset="0"/>
              </a:rPr>
              <a:t>anexando el </a:t>
            </a:r>
            <a:r>
              <a:rPr lang="es-MX" dirty="0">
                <a:latin typeface="Calibri" panose="020F0502020204030204" pitchFamily="34" charset="0"/>
              </a:rPr>
              <a:t>tiempo del inoculo  primario.</a:t>
            </a:r>
          </a:p>
          <a:p>
            <a:pPr marL="0" indent="0">
              <a:buNone/>
            </a:pPr>
            <a:endParaRPr lang="es-MX" dirty="0">
              <a:latin typeface="Calibri" panose="020F0502020204030204" pitchFamily="34" charset="0"/>
            </a:endParaRPr>
          </a:p>
        </p:txBody>
      </p:sp>
      <p:cxnSp>
        <p:nvCxnSpPr>
          <p:cNvPr id="5" name="Conector recto 4"/>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6"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VENTAJAS Y DESVENTAJAS </a:t>
            </a:r>
          </a:p>
          <a:p>
            <a:pPr algn="ctr" eaLnBrk="1" hangingPunct="1"/>
            <a:r>
              <a:rPr lang="es-ES" sz="4800" b="1" dirty="0" smtClean="0">
                <a:latin typeface="Calibri" panose="020F0502020204030204" pitchFamily="34" charset="0"/>
                <a:ea typeface="+mj-ea"/>
                <a:cs typeface="Calibri" charset="0"/>
              </a:rPr>
              <a:t>DEL CULTIVO</a:t>
            </a:r>
            <a:endParaRPr lang="es-ES" sz="4800" b="1" dirty="0">
              <a:latin typeface="Calibri" panose="020F0502020204030204" pitchFamily="34" charset="0"/>
              <a:ea typeface="+mj-ea"/>
              <a:cs typeface="Calibri" charset="0"/>
            </a:endParaRPr>
          </a:p>
        </p:txBody>
      </p:sp>
      <p:sp>
        <p:nvSpPr>
          <p:cNvPr id="3" name="CuadroTexto 2"/>
          <p:cNvSpPr txBox="1"/>
          <p:nvPr/>
        </p:nvSpPr>
        <p:spPr>
          <a:xfrm>
            <a:off x="395536" y="1700808"/>
            <a:ext cx="404164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s-MX" sz="2400" dirty="0" smtClean="0">
                <a:latin typeface="Calibri" panose="020F0502020204030204" pitchFamily="34" charset="0"/>
              </a:rPr>
              <a:t>DESVENTAJAS </a:t>
            </a:r>
            <a:endParaRPr lang="es-MX" sz="2400" dirty="0">
              <a:latin typeface="Calibri" panose="020F0502020204030204" pitchFamily="34" charset="0"/>
            </a:endParaRPr>
          </a:p>
        </p:txBody>
      </p:sp>
      <p:sp>
        <p:nvSpPr>
          <p:cNvPr id="10" name="6 Marcador de contenido"/>
          <p:cNvSpPr>
            <a:spLocks noGrp="1"/>
          </p:cNvSpPr>
          <p:nvPr>
            <p:ph sz="quarter" idx="13"/>
          </p:nvPr>
        </p:nvSpPr>
        <p:spPr>
          <a:xfrm>
            <a:off x="4550507" y="2276872"/>
            <a:ext cx="4041648" cy="4392488"/>
          </a:xfrm>
        </p:spPr>
        <p:style>
          <a:lnRef idx="1">
            <a:schemeClr val="accent5"/>
          </a:lnRef>
          <a:fillRef idx="2">
            <a:schemeClr val="accent5"/>
          </a:fillRef>
          <a:effectRef idx="1">
            <a:schemeClr val="accent5"/>
          </a:effectRef>
          <a:fontRef idx="minor">
            <a:schemeClr val="dk1"/>
          </a:fontRef>
        </p:style>
        <p:txBody>
          <a:bodyPr>
            <a:normAutofit/>
          </a:bodyPr>
          <a:lstStyle/>
          <a:p>
            <a:pPr marL="0" indent="0">
              <a:buNone/>
            </a:pPr>
            <a:r>
              <a:rPr lang="es-MX" dirty="0">
                <a:latin typeface="Calibri" panose="020F0502020204030204" pitchFamily="34" charset="0"/>
              </a:rPr>
              <a:t>L</a:t>
            </a:r>
            <a:r>
              <a:rPr lang="es-MX" dirty="0" smtClean="0">
                <a:latin typeface="Calibri" panose="020F0502020204030204" pitchFamily="34" charset="0"/>
              </a:rPr>
              <a:t>as </a:t>
            </a:r>
            <a:r>
              <a:rPr lang="es-MX" dirty="0">
                <a:latin typeface="Calibri" panose="020F0502020204030204" pitchFamily="34" charset="0"/>
              </a:rPr>
              <a:t>cualidades nutricionales y medicinales que esta especie ofrece vale la pena </a:t>
            </a:r>
            <a:r>
              <a:rPr lang="es-MX" dirty="0" smtClean="0">
                <a:latin typeface="Calibri" panose="020F0502020204030204" pitchFamily="34" charset="0"/>
              </a:rPr>
              <a:t>cultivar </a:t>
            </a:r>
            <a:r>
              <a:rPr lang="es-MX" i="1" dirty="0" smtClean="0">
                <a:latin typeface="Calibri" panose="020F0502020204030204" pitchFamily="34" charset="0"/>
              </a:rPr>
              <a:t>G</a:t>
            </a:r>
            <a:r>
              <a:rPr lang="es-MX" i="1" dirty="0">
                <a:latin typeface="Calibri" panose="020F0502020204030204" pitchFamily="34" charset="0"/>
              </a:rPr>
              <a:t>. frondosa.</a:t>
            </a:r>
          </a:p>
          <a:p>
            <a:pPr marL="0" indent="0">
              <a:buNone/>
            </a:pPr>
            <a:endParaRPr lang="es-MX" dirty="0">
              <a:latin typeface="Calibri" panose="020F0502020204030204" pitchFamily="34" charset="0"/>
            </a:endParaRPr>
          </a:p>
        </p:txBody>
      </p:sp>
      <p:sp>
        <p:nvSpPr>
          <p:cNvPr id="11" name="CuadroTexto 10"/>
          <p:cNvSpPr txBox="1"/>
          <p:nvPr/>
        </p:nvSpPr>
        <p:spPr>
          <a:xfrm>
            <a:off x="4550507" y="1700808"/>
            <a:ext cx="404164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s-MX" sz="2400" dirty="0">
                <a:latin typeface="Calibri" panose="020F0502020204030204" pitchFamily="34" charset="0"/>
              </a:rPr>
              <a:t>VENTAJAS </a:t>
            </a:r>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26</a:t>
            </a:fld>
            <a:endParaRPr lang="es-MX"/>
          </a:p>
        </p:txBody>
      </p:sp>
    </p:spTree>
    <p:extLst>
      <p:ext uri="{BB962C8B-B14F-4D97-AF65-F5344CB8AC3E}">
        <p14:creationId xmlns:p14="http://schemas.microsoft.com/office/powerpoint/2010/main" val="575882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1000"/>
                                        <p:tgtEl>
                                          <p:spTgt spid="7">
                                            <p:bg/>
                                          </p:spTgt>
                                        </p:tgtEl>
                                      </p:cBhvr>
                                    </p:animEffect>
                                    <p:anim calcmode="lin" valueType="num">
                                      <p:cBhvr>
                                        <p:cTn id="8" dur="1000" fill="hold"/>
                                        <p:tgtEl>
                                          <p:spTgt spid="7">
                                            <p:bg/>
                                          </p:spTgt>
                                        </p:tgtEl>
                                        <p:attrNameLst>
                                          <p:attrName>ppt_x</p:attrName>
                                        </p:attrNameLst>
                                      </p:cBhvr>
                                      <p:tavLst>
                                        <p:tav tm="0">
                                          <p:val>
                                            <p:strVal val="#ppt_x"/>
                                          </p:val>
                                        </p:tav>
                                        <p:tav tm="100000">
                                          <p:val>
                                            <p:strVal val="#ppt_x"/>
                                          </p:val>
                                        </p:tav>
                                      </p:tavLst>
                                    </p:anim>
                                    <p:anim calcmode="lin" valueType="num">
                                      <p:cBhvr>
                                        <p:cTn id="9" dur="1000" fill="hold"/>
                                        <p:tgtEl>
                                          <p:spTgt spid="7">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bg/>
                                          </p:spTgt>
                                        </p:tgtEl>
                                        <p:attrNameLst>
                                          <p:attrName>style.visibility</p:attrName>
                                        </p:attrNameLst>
                                      </p:cBhvr>
                                      <p:to>
                                        <p:strVal val="visible"/>
                                      </p:to>
                                    </p:set>
                                    <p:animEffect transition="in" filter="fade">
                                      <p:cBhvr>
                                        <p:cTn id="14" dur="1000"/>
                                        <p:tgtEl>
                                          <p:spTgt spid="10">
                                            <p:bg/>
                                          </p:spTgt>
                                        </p:tgtEl>
                                      </p:cBhvr>
                                    </p:animEffect>
                                    <p:anim calcmode="lin" valueType="num">
                                      <p:cBhvr>
                                        <p:cTn id="15" dur="1000" fill="hold"/>
                                        <p:tgtEl>
                                          <p:spTgt spid="10">
                                            <p:bg/>
                                          </p:spTgt>
                                        </p:tgtEl>
                                        <p:attrNameLst>
                                          <p:attrName>ppt_x</p:attrName>
                                        </p:attrNameLst>
                                      </p:cBhvr>
                                      <p:tavLst>
                                        <p:tav tm="0">
                                          <p:val>
                                            <p:strVal val="#ppt_x"/>
                                          </p:val>
                                        </p:tav>
                                        <p:tav tm="100000">
                                          <p:val>
                                            <p:strVal val="#ppt_x"/>
                                          </p:val>
                                        </p:tav>
                                      </p:tavLst>
                                    </p:anim>
                                    <p:anim calcmode="lin" valueType="num">
                                      <p:cBhvr>
                                        <p:cTn id="16" dur="1000" fill="hold"/>
                                        <p:tgtEl>
                                          <p:spTgt spid="10">
                                            <p:bg/>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animBg="1"/>
      <p:bldP spid="10"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sz="quarter" idx="13"/>
            <p:extLst>
              <p:ext uri="{D42A27DB-BD31-4B8C-83A1-F6EECF244321}">
                <p14:modId xmlns:p14="http://schemas.microsoft.com/office/powerpoint/2010/main" val="2657635786"/>
              </p:ext>
            </p:extLst>
          </p:nvPr>
        </p:nvGraphicFramePr>
        <p:xfrm>
          <a:off x="256406" y="1712410"/>
          <a:ext cx="8596313" cy="45567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CuadroTexto"/>
          <p:cNvSpPr txBox="1"/>
          <p:nvPr/>
        </p:nvSpPr>
        <p:spPr>
          <a:xfrm>
            <a:off x="495300" y="6269148"/>
            <a:ext cx="2641236" cy="276999"/>
          </a:xfrm>
          <a:prstGeom prst="rect">
            <a:avLst/>
          </a:prstGeom>
          <a:noFill/>
        </p:spPr>
        <p:txBody>
          <a:bodyPr wrap="none" rtlCol="0">
            <a:spAutoFit/>
          </a:bodyPr>
          <a:lstStyle/>
          <a:p>
            <a:r>
              <a:rPr lang="es-MX" sz="1200" dirty="0" smtClean="0">
                <a:latin typeface="Calibri" panose="020F0502020204030204" pitchFamily="34" charset="0"/>
              </a:rPr>
              <a:t>(</a:t>
            </a:r>
            <a:r>
              <a:rPr lang="es-MX" sz="1200" dirty="0" err="1" smtClean="0">
                <a:latin typeface="Calibri" panose="020F0502020204030204" pitchFamily="34" charset="0"/>
              </a:rPr>
              <a:t>Curvetto</a:t>
            </a:r>
            <a:r>
              <a:rPr lang="es-MX" sz="1200" dirty="0" smtClean="0">
                <a:latin typeface="Calibri" panose="020F0502020204030204" pitchFamily="34" charset="0"/>
              </a:rPr>
              <a:t>, 2009; </a:t>
            </a:r>
            <a:r>
              <a:rPr lang="es-MX" sz="1200" dirty="0">
                <a:latin typeface="Calibri" panose="020F0502020204030204" pitchFamily="34" charset="0"/>
              </a:rPr>
              <a:t>Sánchez y Mata, 2012</a:t>
            </a:r>
            <a:r>
              <a:rPr lang="es-MX" sz="1200" dirty="0" smtClean="0">
                <a:latin typeface="Calibri" panose="020F0502020204030204" pitchFamily="34" charset="0"/>
              </a:rPr>
              <a:t>)</a:t>
            </a:r>
            <a:endParaRPr lang="es-MX" sz="1200" dirty="0">
              <a:latin typeface="Calibri" panose="020F0502020204030204" pitchFamily="34" charset="0"/>
            </a:endParaRPr>
          </a:p>
        </p:txBody>
      </p:sp>
      <p:cxnSp>
        <p:nvCxnSpPr>
          <p:cNvPr id="10" name="Conector recto 9"/>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1"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COMERCIALIZACIÓN</a:t>
            </a:r>
            <a:endParaRPr lang="es-ES" sz="4800" b="1" dirty="0">
              <a:latin typeface="Calibri" panose="020F0502020204030204" pitchFamily="34" charset="0"/>
              <a:ea typeface="+mj-ea"/>
              <a:cs typeface="Calibri" charset="0"/>
            </a:endParaRPr>
          </a:p>
        </p:txBody>
      </p:sp>
      <p:sp>
        <p:nvSpPr>
          <p:cNvPr id="3" name="Marcador de número de diapositiva 2"/>
          <p:cNvSpPr>
            <a:spLocks noGrp="1"/>
          </p:cNvSpPr>
          <p:nvPr>
            <p:ph type="sldNum" sz="quarter" idx="12"/>
          </p:nvPr>
        </p:nvSpPr>
        <p:spPr/>
        <p:txBody>
          <a:bodyPr>
            <a:normAutofit fontScale="92500" lnSpcReduction="20000"/>
          </a:bodyPr>
          <a:lstStyle/>
          <a:p>
            <a:fld id="{BAF951CD-4022-4C77-904A-1B041FEA7432}" type="slidenum">
              <a:rPr lang="es-MX" smtClean="0"/>
              <a:pPr/>
              <a:t>27</a:t>
            </a:fld>
            <a:endParaRPr lang="es-MX"/>
          </a:p>
        </p:txBody>
      </p:sp>
    </p:spTree>
    <p:extLst>
      <p:ext uri="{BB962C8B-B14F-4D97-AF65-F5344CB8AC3E}">
        <p14:creationId xmlns:p14="http://schemas.microsoft.com/office/powerpoint/2010/main" val="15918069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48243" y="2040402"/>
            <a:ext cx="4567773" cy="2395326"/>
          </a:xfrm>
        </p:spPr>
        <p:txBody>
          <a:bodyPr>
            <a:normAutofit fontScale="77500" lnSpcReduction="20000"/>
          </a:bodyPr>
          <a:lstStyle/>
          <a:p>
            <a:pPr algn="just"/>
            <a:r>
              <a:rPr lang="es-MX" dirty="0" smtClean="0">
                <a:latin typeface="Calibri" panose="020F0502020204030204" pitchFamily="34" charset="0"/>
              </a:rPr>
              <a:t>Tiene la </a:t>
            </a:r>
            <a:r>
              <a:rPr lang="es-MX" dirty="0">
                <a:latin typeface="Calibri" panose="020F0502020204030204" pitchFamily="34" charset="0"/>
              </a:rPr>
              <a:t>textura y la carnosidad de pechuga de pollo. </a:t>
            </a:r>
          </a:p>
          <a:p>
            <a:pPr algn="just"/>
            <a:r>
              <a:rPr lang="es-MX" dirty="0">
                <a:latin typeface="Calibri" panose="020F0502020204030204" pitchFamily="34" charset="0"/>
              </a:rPr>
              <a:t> Algunas formas de cocinarla son: </a:t>
            </a:r>
          </a:p>
          <a:p>
            <a:pPr algn="just"/>
            <a:r>
              <a:rPr lang="es-MX" dirty="0">
                <a:latin typeface="Calibri" panose="020F0502020204030204" pitchFamily="34" charset="0"/>
              </a:rPr>
              <a:t>cortar las "hojas" del cuerpo fructífero y saltear en aceite de oliva con un poco de mantequilla, </a:t>
            </a:r>
          </a:p>
          <a:p>
            <a:pPr algn="just"/>
            <a:r>
              <a:rPr lang="es-MX" dirty="0">
                <a:latin typeface="Calibri" panose="020F0502020204030204" pitchFamily="34" charset="0"/>
              </a:rPr>
              <a:t>Té de los cuerpos fructíferos secos al agregar una pequeña pieza en agua muy caliente. </a:t>
            </a:r>
          </a:p>
          <a:p>
            <a:endParaRPr lang="es-MX" dirty="0">
              <a:latin typeface="Calibri" panose="020F0502020204030204" pitchFamily="34" charset="0"/>
            </a:endParaRPr>
          </a:p>
        </p:txBody>
      </p:sp>
      <p:sp>
        <p:nvSpPr>
          <p:cNvPr id="6" name="5 Rectángulo"/>
          <p:cNvSpPr/>
          <p:nvPr/>
        </p:nvSpPr>
        <p:spPr>
          <a:xfrm>
            <a:off x="1064178" y="6252714"/>
            <a:ext cx="2567498" cy="276999"/>
          </a:xfrm>
          <a:prstGeom prst="rect">
            <a:avLst/>
          </a:prstGeom>
        </p:spPr>
        <p:txBody>
          <a:bodyPr wrap="none">
            <a:spAutoFit/>
          </a:bodyPr>
          <a:lstStyle/>
          <a:p>
            <a:r>
              <a:rPr lang="es-MX" sz="1200" dirty="0">
                <a:latin typeface="Calibri" panose="020F0502020204030204" pitchFamily="34" charset="0"/>
              </a:rPr>
              <a:t>(</a:t>
            </a:r>
            <a:r>
              <a:rPr lang="es-MX" sz="1200" dirty="0" err="1">
                <a:latin typeface="Calibri" panose="020F0502020204030204" pitchFamily="34" charset="0"/>
              </a:rPr>
              <a:t>Curvetto</a:t>
            </a:r>
            <a:r>
              <a:rPr lang="es-MX" sz="1200" dirty="0">
                <a:latin typeface="Calibri" panose="020F0502020204030204" pitchFamily="34" charset="0"/>
              </a:rPr>
              <a:t>, 2009; </a:t>
            </a:r>
            <a:r>
              <a:rPr lang="es-MX" sz="1200" dirty="0" err="1">
                <a:latin typeface="Calibri" panose="020F0502020204030204" pitchFamily="34" charset="0"/>
              </a:rPr>
              <a:t>Zitomer</a:t>
            </a:r>
            <a:r>
              <a:rPr lang="es-MX" sz="1200" dirty="0">
                <a:latin typeface="Calibri" panose="020F0502020204030204" pitchFamily="34" charset="0"/>
              </a:rPr>
              <a:t> y </a:t>
            </a:r>
            <a:r>
              <a:rPr lang="es-MX" sz="1200" dirty="0" err="1">
                <a:latin typeface="Calibri" panose="020F0502020204030204" pitchFamily="34" charset="0"/>
              </a:rPr>
              <a:t>Volk</a:t>
            </a:r>
            <a:r>
              <a:rPr lang="es-MX" sz="1200" dirty="0">
                <a:latin typeface="Calibri" panose="020F0502020204030204" pitchFamily="34" charset="0"/>
              </a:rPr>
              <a:t>, 2006)</a:t>
            </a:r>
          </a:p>
        </p:txBody>
      </p:sp>
      <p:pic>
        <p:nvPicPr>
          <p:cNvPr id="2" name="Imagen 1"/>
          <p:cNvPicPr>
            <a:picLocks noChangeAspect="1"/>
          </p:cNvPicPr>
          <p:nvPr/>
        </p:nvPicPr>
        <p:blipFill>
          <a:blip r:embed="rId3"/>
          <a:stretch>
            <a:fillRect/>
          </a:stretch>
        </p:blipFill>
        <p:spPr>
          <a:xfrm>
            <a:off x="495300" y="3979724"/>
            <a:ext cx="3858384" cy="2411490"/>
          </a:xfrm>
          <a:prstGeom prst="rect">
            <a:avLst/>
          </a:prstGeom>
          <a:effectLst>
            <a:softEdge rad="317500"/>
          </a:effectLst>
        </p:spPr>
      </p:pic>
      <p:cxnSp>
        <p:nvCxnSpPr>
          <p:cNvPr id="7" name="Conector recto 6"/>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POSTCOSECHA</a:t>
            </a:r>
            <a:endParaRPr lang="es-ES" sz="4800" b="1" dirty="0">
              <a:latin typeface="Calibri" panose="020F0502020204030204" pitchFamily="34" charset="0"/>
              <a:ea typeface="+mj-ea"/>
              <a:cs typeface="Calibri" charset="0"/>
            </a:endParaRPr>
          </a:p>
        </p:txBody>
      </p:sp>
      <p:sp>
        <p:nvSpPr>
          <p:cNvPr id="9" name="Rectángulo 8"/>
          <p:cNvSpPr/>
          <p:nvPr/>
        </p:nvSpPr>
        <p:spPr>
          <a:xfrm>
            <a:off x="296471" y="1511473"/>
            <a:ext cx="1290433" cy="459834"/>
          </a:xfrm>
          <a:prstGeom prst="rect">
            <a:avLst/>
          </a:prstGeom>
          <a:solidFill>
            <a:schemeClr val="accent5">
              <a:lumMod val="20000"/>
              <a:lumOff val="80000"/>
            </a:schemeClr>
          </a:solidFill>
          <a:effectLst>
            <a:softEdge rad="63500"/>
          </a:effectLst>
        </p:spPr>
        <p:txBody>
          <a:bodyPr vert="horz" lIns="91440" tIns="45720" rIns="91440" bIns="45720" rtlCol="0" anchor="b" anchorCtr="0">
            <a:noAutofit/>
          </a:bodyPr>
          <a:lstStyle/>
          <a:p>
            <a:pPr algn="just"/>
            <a:r>
              <a:rPr lang="es-MX" sz="2000" dirty="0" smtClean="0">
                <a:latin typeface="Calibri" panose="020F0502020204030204" pitchFamily="34" charset="0"/>
              </a:rPr>
              <a:t>En fresco </a:t>
            </a:r>
            <a:endParaRPr lang="es-MX" sz="2000" dirty="0">
              <a:latin typeface="Calibri" panose="020F0502020204030204" pitchFamily="34" charset="0"/>
            </a:endParaRPr>
          </a:p>
        </p:txBody>
      </p:sp>
      <p:grpSp>
        <p:nvGrpSpPr>
          <p:cNvPr id="12" name="Grupo 11"/>
          <p:cNvGrpSpPr/>
          <p:nvPr/>
        </p:nvGrpSpPr>
        <p:grpSpPr>
          <a:xfrm>
            <a:off x="5497653" y="1634962"/>
            <a:ext cx="3323237" cy="4703575"/>
            <a:chOff x="5497653" y="1634962"/>
            <a:chExt cx="3323237" cy="4703575"/>
          </a:xfrm>
        </p:grpSpPr>
        <p:pic>
          <p:nvPicPr>
            <p:cNvPr id="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97653" y="4127074"/>
              <a:ext cx="3323237" cy="2211463"/>
            </a:xfrm>
            <a:prstGeom prst="rect">
              <a:avLst/>
            </a:prstGeom>
            <a:noFill/>
            <a:ln>
              <a:noFill/>
            </a:ln>
            <a:effectLst>
              <a:softEdge rad="63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 name="Imagen 9"/>
            <p:cNvPicPr>
              <a:picLocks noChangeAspect="1"/>
            </p:cNvPicPr>
            <p:nvPr/>
          </p:nvPicPr>
          <p:blipFill>
            <a:blip r:embed="rId5"/>
            <a:stretch>
              <a:fillRect/>
            </a:stretch>
          </p:blipFill>
          <p:spPr>
            <a:xfrm>
              <a:off x="5497654" y="1634962"/>
              <a:ext cx="3322818" cy="2492113"/>
            </a:xfrm>
            <a:prstGeom prst="rect">
              <a:avLst/>
            </a:prstGeom>
            <a:effectLst>
              <a:softEdge rad="63500"/>
            </a:effectLst>
          </p:spPr>
        </p:pic>
      </p:grpSp>
      <p:sp>
        <p:nvSpPr>
          <p:cNvPr id="11" name="Rectángulo 10"/>
          <p:cNvSpPr/>
          <p:nvPr/>
        </p:nvSpPr>
        <p:spPr>
          <a:xfrm>
            <a:off x="-9525" y="6642556"/>
            <a:ext cx="7101805" cy="215444"/>
          </a:xfrm>
          <a:prstGeom prst="rect">
            <a:avLst/>
          </a:prstGeom>
        </p:spPr>
        <p:txBody>
          <a:bodyPr wrap="square">
            <a:spAutoFit/>
          </a:bodyPr>
          <a:lstStyle/>
          <a:p>
            <a:r>
              <a:rPr lang="es-MX" sz="800" dirty="0"/>
              <a:t>http://worldsauntering.sakura.ne.jp/blog/wp-content/uploads/2013/09/autumn-eggplant-and-maitake-mushroom-achar-spice-bar-nico-kiyosumi-shirakawa.jpg</a:t>
            </a:r>
          </a:p>
        </p:txBody>
      </p:sp>
      <p:sp>
        <p:nvSpPr>
          <p:cNvPr id="4" name="Marcador de número de diapositiva 3"/>
          <p:cNvSpPr>
            <a:spLocks noGrp="1"/>
          </p:cNvSpPr>
          <p:nvPr>
            <p:ph type="sldNum" sz="quarter" idx="12"/>
          </p:nvPr>
        </p:nvSpPr>
        <p:spPr/>
        <p:txBody>
          <a:bodyPr>
            <a:normAutofit fontScale="92500" lnSpcReduction="20000"/>
          </a:bodyPr>
          <a:lstStyle/>
          <a:p>
            <a:fld id="{BAF951CD-4022-4C77-904A-1B041FEA7432}" type="slidenum">
              <a:rPr lang="es-MX" smtClean="0"/>
              <a:pPr/>
              <a:t>28</a:t>
            </a:fld>
            <a:endParaRPr lang="es-MX"/>
          </a:p>
        </p:txBody>
      </p:sp>
    </p:spTree>
    <p:extLst>
      <p:ext uri="{BB962C8B-B14F-4D97-AF65-F5344CB8AC3E}">
        <p14:creationId xmlns:p14="http://schemas.microsoft.com/office/powerpoint/2010/main" val="36485738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154" y="4548488"/>
            <a:ext cx="5107270" cy="1461736"/>
          </a:xfrm>
          <a:prstGeom prst="rect">
            <a:avLst/>
          </a:prstGeom>
          <a:noFill/>
          <a:ln>
            <a:noFill/>
          </a:ln>
          <a:effectLst>
            <a:softEdge rad="63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7" name="Conector recto 6"/>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Título 1"/>
          <p:cNvSpPr txBox="1">
            <a:spLocks/>
          </p:cNvSpPr>
          <p:nvPr/>
        </p:nvSpPr>
        <p:spPr bwMode="auto">
          <a:xfrm>
            <a:off x="495300" y="126579"/>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latin typeface="Calibri" panose="020F0502020204030204" pitchFamily="34" charset="0"/>
                <a:ea typeface="+mj-ea"/>
                <a:cs typeface="Calibri" charset="0"/>
              </a:rPr>
              <a:t>POSTCOSECHA</a:t>
            </a:r>
            <a:endParaRPr lang="es-ES" sz="4800" b="1" dirty="0">
              <a:latin typeface="Calibri" panose="020F0502020204030204" pitchFamily="34" charset="0"/>
              <a:ea typeface="+mj-ea"/>
              <a:cs typeface="Calibri" charset="0"/>
            </a:endParaRPr>
          </a:p>
        </p:txBody>
      </p:sp>
      <p:sp>
        <p:nvSpPr>
          <p:cNvPr id="9" name="Rectángulo 8"/>
          <p:cNvSpPr/>
          <p:nvPr/>
        </p:nvSpPr>
        <p:spPr>
          <a:xfrm>
            <a:off x="-30801" y="1499047"/>
            <a:ext cx="6403001" cy="459834"/>
          </a:xfrm>
          <a:prstGeom prst="rect">
            <a:avLst/>
          </a:prstGeom>
          <a:solidFill>
            <a:schemeClr val="accent5">
              <a:lumMod val="20000"/>
              <a:lumOff val="80000"/>
            </a:schemeClr>
          </a:solidFill>
          <a:effectLst>
            <a:softEdge rad="63500"/>
          </a:effectLst>
        </p:spPr>
        <p:txBody>
          <a:bodyPr vert="horz" lIns="91440" tIns="45720" rIns="91440" bIns="45720" rtlCol="0" anchor="b" anchorCtr="0">
            <a:noAutofit/>
          </a:bodyPr>
          <a:lstStyle/>
          <a:p>
            <a:pPr algn="just"/>
            <a:r>
              <a:rPr lang="es-MX" sz="2000" dirty="0"/>
              <a:t>Como suplemento medicinal: </a:t>
            </a:r>
            <a:r>
              <a:rPr lang="es-MX" sz="2000" dirty="0" smtClean="0"/>
              <a:t>cápsulas </a:t>
            </a:r>
            <a:r>
              <a:rPr lang="es-MX" sz="2000" dirty="0"/>
              <a:t>y también como </a:t>
            </a:r>
            <a:r>
              <a:rPr lang="es-MX" sz="2000" dirty="0" smtClean="0"/>
              <a:t>té</a:t>
            </a:r>
            <a:endParaRPr lang="es-MX" sz="2000" dirty="0"/>
          </a:p>
        </p:txBody>
      </p:sp>
      <p:pic>
        <p:nvPicPr>
          <p:cNvPr id="11" name="Imagen 10"/>
          <p:cNvPicPr>
            <a:picLocks noChangeAspect="1"/>
          </p:cNvPicPr>
          <p:nvPr/>
        </p:nvPicPr>
        <p:blipFill>
          <a:blip r:embed="rId4"/>
          <a:stretch>
            <a:fillRect/>
          </a:stretch>
        </p:blipFill>
        <p:spPr>
          <a:xfrm>
            <a:off x="857194" y="2005926"/>
            <a:ext cx="1543511" cy="2411735"/>
          </a:xfrm>
          <a:prstGeom prst="rect">
            <a:avLst/>
          </a:prstGeom>
          <a:effectLst>
            <a:softEdge rad="63500"/>
          </a:effectLst>
        </p:spPr>
      </p:pic>
      <p:sp>
        <p:nvSpPr>
          <p:cNvPr id="12" name="Rectángulo 11"/>
          <p:cNvSpPr/>
          <p:nvPr/>
        </p:nvSpPr>
        <p:spPr>
          <a:xfrm>
            <a:off x="-5252" y="5962054"/>
            <a:ext cx="7169540" cy="923330"/>
          </a:xfrm>
          <a:prstGeom prst="rect">
            <a:avLst/>
          </a:prstGeom>
        </p:spPr>
        <p:txBody>
          <a:bodyPr wrap="square">
            <a:spAutoFit/>
          </a:bodyPr>
          <a:lstStyle/>
          <a:p>
            <a:r>
              <a:rPr lang="es-MX" sz="900" dirty="0">
                <a:solidFill>
                  <a:schemeClr val="bg1">
                    <a:lumMod val="50000"/>
                  </a:schemeClr>
                </a:solidFill>
              </a:rPr>
              <a:t>1 http://www.conasi.eu/1791-thickbox/seta-maitake-deshidratada-ecologica.jpg</a:t>
            </a:r>
          </a:p>
          <a:p>
            <a:r>
              <a:rPr lang="es-MX" sz="900" dirty="0" smtClean="0">
                <a:solidFill>
                  <a:schemeClr val="bg1">
                    <a:lumMod val="50000"/>
                  </a:schemeClr>
                </a:solidFill>
              </a:rPr>
              <a:t>2 http</a:t>
            </a:r>
            <a:r>
              <a:rPr lang="es-MX" sz="900" dirty="0">
                <a:solidFill>
                  <a:schemeClr val="bg1">
                    <a:lumMod val="50000"/>
                  </a:schemeClr>
                </a:solidFill>
              </a:rPr>
              <a:t>://</a:t>
            </a:r>
            <a:r>
              <a:rPr lang="es-MX" sz="900" dirty="0" smtClean="0">
                <a:solidFill>
                  <a:schemeClr val="bg1">
                    <a:lumMod val="50000"/>
                  </a:schemeClr>
                </a:solidFill>
              </a:rPr>
              <a:t>www.mycomedica.eu/files/mod_eshop/produkty/full/21.png</a:t>
            </a:r>
          </a:p>
          <a:p>
            <a:r>
              <a:rPr lang="es-MX" sz="900" dirty="0">
                <a:solidFill>
                  <a:schemeClr val="bg1">
                    <a:lumMod val="50000"/>
                  </a:schemeClr>
                </a:solidFill>
              </a:rPr>
              <a:t>3 http://</a:t>
            </a:r>
            <a:r>
              <a:rPr lang="es-MX" sz="900" dirty="0" smtClean="0">
                <a:solidFill>
                  <a:schemeClr val="bg1">
                    <a:lumMod val="50000"/>
                  </a:schemeClr>
                </a:solidFill>
              </a:rPr>
              <a:t>www.vitacost.com/Images/Products/1000/Vitacost/Vitacost-Maitake-Mushroom-Extract-Standardized-835003003846.jpg</a:t>
            </a:r>
          </a:p>
          <a:p>
            <a:r>
              <a:rPr lang="es-MX" sz="900" dirty="0" smtClean="0">
                <a:solidFill>
                  <a:schemeClr val="bg1">
                    <a:lumMod val="50000"/>
                  </a:schemeClr>
                </a:solidFill>
              </a:rPr>
              <a:t>4 http</a:t>
            </a:r>
            <a:r>
              <a:rPr lang="es-MX" sz="900" dirty="0">
                <a:solidFill>
                  <a:schemeClr val="bg1">
                    <a:lumMod val="50000"/>
                  </a:schemeClr>
                </a:solidFill>
              </a:rPr>
              <a:t>://</a:t>
            </a:r>
            <a:r>
              <a:rPr lang="es-MX" sz="900" dirty="0" smtClean="0">
                <a:solidFill>
                  <a:schemeClr val="bg1">
                    <a:lumMod val="50000"/>
                  </a:schemeClr>
                </a:solidFill>
              </a:rPr>
              <a:t>www.directsale.hk/photos/FARM0001_05292013171053_L.jpg</a:t>
            </a:r>
          </a:p>
          <a:p>
            <a:r>
              <a:rPr lang="es-MX" sz="900" dirty="0">
                <a:solidFill>
                  <a:schemeClr val="bg1">
                    <a:lumMod val="50000"/>
                  </a:schemeClr>
                </a:solidFill>
              </a:rPr>
              <a:t>5 http://</a:t>
            </a:r>
            <a:r>
              <a:rPr lang="es-MX" sz="900" dirty="0" smtClean="0">
                <a:solidFill>
                  <a:schemeClr val="bg1">
                    <a:lumMod val="50000"/>
                  </a:schemeClr>
                </a:solidFill>
              </a:rPr>
              <a:t>images.iherb.com/l/FPI-03153-1.jpg</a:t>
            </a:r>
          </a:p>
          <a:p>
            <a:r>
              <a:rPr lang="es-MX" sz="900" dirty="0">
                <a:solidFill>
                  <a:schemeClr val="bg1">
                    <a:lumMod val="50000"/>
                  </a:schemeClr>
                </a:solidFill>
              </a:rPr>
              <a:t>6 http://www.redtienda.net/storeimages/hongomex/pro/338383.file_b.w580.jpg</a:t>
            </a:r>
          </a:p>
        </p:txBody>
      </p:sp>
      <p:pic>
        <p:nvPicPr>
          <p:cNvPr id="13" name="Imagen 12"/>
          <p:cNvPicPr>
            <a:picLocks noChangeAspect="1"/>
          </p:cNvPicPr>
          <p:nvPr/>
        </p:nvPicPr>
        <p:blipFill>
          <a:blip r:embed="rId5"/>
          <a:stretch>
            <a:fillRect/>
          </a:stretch>
        </p:blipFill>
        <p:spPr>
          <a:xfrm>
            <a:off x="5093930" y="1942486"/>
            <a:ext cx="1498044" cy="2978219"/>
          </a:xfrm>
          <a:prstGeom prst="rect">
            <a:avLst/>
          </a:prstGeom>
          <a:effectLst>
            <a:softEdge rad="63500"/>
          </a:effectLst>
        </p:spPr>
      </p:pic>
      <p:pic>
        <p:nvPicPr>
          <p:cNvPr id="15" name="Imagen 14"/>
          <p:cNvPicPr>
            <a:picLocks noChangeAspect="1"/>
          </p:cNvPicPr>
          <p:nvPr/>
        </p:nvPicPr>
        <p:blipFill>
          <a:blip r:embed="rId6"/>
          <a:stretch>
            <a:fillRect/>
          </a:stretch>
        </p:blipFill>
        <p:spPr>
          <a:xfrm>
            <a:off x="2660223" y="2004031"/>
            <a:ext cx="2364669" cy="2364669"/>
          </a:xfrm>
          <a:prstGeom prst="rect">
            <a:avLst/>
          </a:prstGeom>
          <a:effectLst>
            <a:softEdge rad="63500"/>
          </a:effectLst>
        </p:spPr>
      </p:pic>
      <p:pic>
        <p:nvPicPr>
          <p:cNvPr id="16" name="Imagen 15"/>
          <p:cNvPicPr>
            <a:picLocks noChangeAspect="1"/>
          </p:cNvPicPr>
          <p:nvPr/>
        </p:nvPicPr>
        <p:blipFill>
          <a:blip r:embed="rId7"/>
          <a:stretch>
            <a:fillRect/>
          </a:stretch>
        </p:blipFill>
        <p:spPr>
          <a:xfrm>
            <a:off x="6661012" y="1340768"/>
            <a:ext cx="2855974" cy="2855974"/>
          </a:xfrm>
          <a:prstGeom prst="rect">
            <a:avLst/>
          </a:prstGeom>
          <a:effectLst>
            <a:softEdge rad="63500"/>
          </a:effectLst>
        </p:spPr>
      </p:pic>
      <p:pic>
        <p:nvPicPr>
          <p:cNvPr id="17" name="Imagen 16"/>
          <p:cNvPicPr>
            <a:picLocks noChangeAspect="1"/>
          </p:cNvPicPr>
          <p:nvPr/>
        </p:nvPicPr>
        <p:blipFill>
          <a:blip r:embed="rId8"/>
          <a:stretch>
            <a:fillRect/>
          </a:stretch>
        </p:blipFill>
        <p:spPr>
          <a:xfrm>
            <a:off x="6199772" y="3718570"/>
            <a:ext cx="3166814" cy="3166814"/>
          </a:xfrm>
          <a:prstGeom prst="rect">
            <a:avLst/>
          </a:prstGeom>
          <a:effectLst>
            <a:softEdge rad="63500"/>
          </a:effectLst>
        </p:spPr>
      </p:pic>
      <p:sp>
        <p:nvSpPr>
          <p:cNvPr id="14" name="5 Rectángulo"/>
          <p:cNvSpPr/>
          <p:nvPr/>
        </p:nvSpPr>
        <p:spPr>
          <a:xfrm>
            <a:off x="5162968" y="6581001"/>
            <a:ext cx="2567498" cy="276999"/>
          </a:xfrm>
          <a:prstGeom prst="rect">
            <a:avLst/>
          </a:prstGeom>
        </p:spPr>
        <p:txBody>
          <a:bodyPr wrap="none">
            <a:spAutoFit/>
          </a:bodyPr>
          <a:lstStyle/>
          <a:p>
            <a:r>
              <a:rPr lang="es-MX" sz="1200" dirty="0">
                <a:latin typeface="Calibri" panose="020F0502020204030204" pitchFamily="34" charset="0"/>
              </a:rPr>
              <a:t>(</a:t>
            </a:r>
            <a:r>
              <a:rPr lang="es-MX" sz="1200" dirty="0" err="1">
                <a:latin typeface="Calibri" panose="020F0502020204030204" pitchFamily="34" charset="0"/>
              </a:rPr>
              <a:t>Curvetto</a:t>
            </a:r>
            <a:r>
              <a:rPr lang="es-MX" sz="1200" dirty="0">
                <a:latin typeface="Calibri" panose="020F0502020204030204" pitchFamily="34" charset="0"/>
              </a:rPr>
              <a:t>, 2009; </a:t>
            </a:r>
            <a:r>
              <a:rPr lang="es-MX" sz="1200" dirty="0" err="1">
                <a:latin typeface="Calibri" panose="020F0502020204030204" pitchFamily="34" charset="0"/>
              </a:rPr>
              <a:t>Zitomer</a:t>
            </a:r>
            <a:r>
              <a:rPr lang="es-MX" sz="1200" dirty="0">
                <a:latin typeface="Calibri" panose="020F0502020204030204" pitchFamily="34" charset="0"/>
              </a:rPr>
              <a:t> y </a:t>
            </a:r>
            <a:r>
              <a:rPr lang="es-MX" sz="1200" dirty="0" err="1">
                <a:latin typeface="Calibri" panose="020F0502020204030204" pitchFamily="34" charset="0"/>
              </a:rPr>
              <a:t>Volk</a:t>
            </a:r>
            <a:r>
              <a:rPr lang="es-MX" sz="1200" dirty="0">
                <a:latin typeface="Calibri" panose="020F0502020204030204" pitchFamily="34" charset="0"/>
              </a:rPr>
              <a:t>, 2006)</a:t>
            </a:r>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29</a:t>
            </a:fld>
            <a:endParaRPr lang="es-MX"/>
          </a:p>
        </p:txBody>
      </p:sp>
    </p:spTree>
    <p:extLst>
      <p:ext uri="{BB962C8B-B14F-4D97-AF65-F5344CB8AC3E}">
        <p14:creationId xmlns:p14="http://schemas.microsoft.com/office/powerpoint/2010/main" val="27138886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a:ea typeface="+mj-ea"/>
                <a:cs typeface="Calibri" charset="0"/>
              </a:rPr>
              <a:t>CONTENIDO</a:t>
            </a:r>
          </a:p>
        </p:txBody>
      </p:sp>
      <p:grpSp>
        <p:nvGrpSpPr>
          <p:cNvPr id="9" name="Agrupar 8"/>
          <p:cNvGrpSpPr/>
          <p:nvPr/>
        </p:nvGrpSpPr>
        <p:grpSpPr>
          <a:xfrm>
            <a:off x="-18256" y="6424570"/>
            <a:ext cx="9162256" cy="495241"/>
            <a:chOff x="-18256" y="6424570"/>
            <a:chExt cx="9162256" cy="495241"/>
          </a:xfrm>
        </p:grpSpPr>
        <p:sp>
          <p:nvSpPr>
            <p:cNvPr id="10" name="Rectángulo 9"/>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1" name="Imagen 10"/>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pic>
          <p:nvPicPr>
            <p:cNvPr id="12" name="Imagen 11"/>
            <p:cNvPicPr>
              <a:picLocks noChangeAspect="1"/>
            </p:cNvPicPr>
            <p:nvPr/>
          </p:nvPicPr>
          <p:blipFill>
            <a:blip r:embed="rId3"/>
            <a:srcRect/>
            <a:stretch>
              <a:fillRect/>
            </a:stretch>
          </p:blipFill>
          <p:spPr bwMode="auto">
            <a:xfrm>
              <a:off x="8560465" y="6424571"/>
              <a:ext cx="562349" cy="495240"/>
            </a:xfrm>
            <a:prstGeom prst="rect">
              <a:avLst/>
            </a:prstGeom>
            <a:ln>
              <a:noFill/>
            </a:ln>
            <a:effectLst>
              <a:softEdge rad="112500"/>
            </a:effectLst>
          </p:spPr>
        </p:pic>
      </p:grpSp>
      <p:grpSp>
        <p:nvGrpSpPr>
          <p:cNvPr id="13" name="Agrupar 12"/>
          <p:cNvGrpSpPr/>
          <p:nvPr/>
        </p:nvGrpSpPr>
        <p:grpSpPr>
          <a:xfrm>
            <a:off x="-18256" y="6394142"/>
            <a:ext cx="9162256" cy="491242"/>
            <a:chOff x="-18256" y="6424570"/>
            <a:chExt cx="9162256" cy="491242"/>
          </a:xfrm>
        </p:grpSpPr>
        <p:sp>
          <p:nvSpPr>
            <p:cNvPr id="14" name="Rectángulo 1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5" name="Imagen 1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cxnSp>
        <p:nvCxnSpPr>
          <p:cNvPr id="19" name="Conector recto 18"/>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5" name="Marcador de número de diapositiva 4"/>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a:t>
            </a:fld>
            <a:endParaRPr lang="en-US"/>
          </a:p>
        </p:txBody>
      </p:sp>
      <p:pic>
        <p:nvPicPr>
          <p:cNvPr id="2" name="Imagen 1"/>
          <p:cNvPicPr>
            <a:picLocks noChangeAspect="1"/>
          </p:cNvPicPr>
          <p:nvPr/>
        </p:nvPicPr>
        <p:blipFill rotWithShape="1">
          <a:blip r:embed="rId4"/>
          <a:srcRect l="1017" t="13351" r="7536" b="21800"/>
          <a:stretch/>
        </p:blipFill>
        <p:spPr>
          <a:xfrm>
            <a:off x="179512" y="1844824"/>
            <a:ext cx="8840363" cy="3101206"/>
          </a:xfrm>
          <a:prstGeom prst="rect">
            <a:avLst/>
          </a:prstGeom>
        </p:spPr>
      </p:pic>
    </p:spTree>
    <p:extLst>
      <p:ext uri="{BB962C8B-B14F-4D97-AF65-F5344CB8AC3E}">
        <p14:creationId xmlns:p14="http://schemas.microsoft.com/office/powerpoint/2010/main" val="34264078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Agrupar 4"/>
          <p:cNvGrpSpPr/>
          <p:nvPr/>
        </p:nvGrpSpPr>
        <p:grpSpPr>
          <a:xfrm>
            <a:off x="1860" y="6429375"/>
            <a:ext cx="9162256" cy="491242"/>
            <a:chOff x="-18256" y="6424570"/>
            <a:chExt cx="9162256" cy="491242"/>
          </a:xfrm>
        </p:grpSpPr>
        <p:pic>
          <p:nvPicPr>
            <p:cNvPr id="7" name="Imagen 6"/>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sp>
          <p:nvSpPr>
            <p:cNvPr id="6" name="Rectángulo 5"/>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grpSp>
      <p:sp>
        <p:nvSpPr>
          <p:cNvPr id="8" name="Marcador de número de diapositiva 7"/>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30</a:t>
            </a:fld>
            <a:endParaRPr lang="en-US"/>
          </a:p>
        </p:txBody>
      </p:sp>
      <p:sp>
        <p:nvSpPr>
          <p:cNvPr id="2" name="1 Título"/>
          <p:cNvSpPr>
            <a:spLocks noGrp="1"/>
          </p:cNvSpPr>
          <p:nvPr>
            <p:ph type="title"/>
          </p:nvPr>
        </p:nvSpPr>
        <p:spPr/>
        <p:txBody>
          <a:bodyPr>
            <a:normAutofit/>
          </a:bodyPr>
          <a:lstStyle/>
          <a:p>
            <a:pPr algn="ctr" eaLnBrk="1" hangingPunct="1"/>
            <a:r>
              <a:rPr lang="es-ES" sz="4800" b="1" dirty="0">
                <a:solidFill>
                  <a:srgbClr val="2E2224"/>
                </a:solidFill>
                <a:latin typeface="Calibri" charset="0"/>
                <a:cs typeface="Calibri" charset="0"/>
              </a:rPr>
              <a:t>REFERENCIAS</a:t>
            </a:r>
            <a:endParaRPr lang="es-MX" sz="4800" b="1" dirty="0">
              <a:solidFill>
                <a:srgbClr val="2E2224"/>
              </a:solidFill>
              <a:latin typeface="Calibri" charset="0"/>
              <a:cs typeface="Calibri" charset="0"/>
            </a:endParaRPr>
          </a:p>
        </p:txBody>
      </p:sp>
      <p:sp>
        <p:nvSpPr>
          <p:cNvPr id="12" name="Marcador de contenido 2"/>
          <p:cNvSpPr>
            <a:spLocks noGrp="1"/>
          </p:cNvSpPr>
          <p:nvPr>
            <p:ph sz="quarter" idx="13"/>
          </p:nvPr>
        </p:nvSpPr>
        <p:spPr>
          <a:xfrm>
            <a:off x="228278" y="1484784"/>
            <a:ext cx="8639497" cy="3960440"/>
          </a:xfrm>
          <a:prstGeom prst="rect">
            <a:avLst/>
          </a:prstGeom>
          <a:solidFill>
            <a:srgbClr val="5F6A33">
              <a:alpha val="41000"/>
            </a:srgbClr>
          </a:solidFill>
          <a:ln>
            <a:noFill/>
          </a:ln>
          <a:effectLst/>
          <a:extLst>
            <a:ext uri="{91240B29-F687-4f45-9708-019B960494DF}">
              <a14:hiddenLine xmlns="" xmlns:a14="http://schemas.microsoft.com/office/drawing/2010/main" w="9525">
                <a:solidFill>
                  <a:srgbClr val="000000"/>
                </a:solidFill>
                <a:miter lim="800000"/>
                <a:headEnd/>
                <a:tailEnd/>
              </a14:hiddenLine>
            </a:ext>
          </a:extLst>
        </p:spPr>
        <p:style>
          <a:lnRef idx="1">
            <a:schemeClr val="accent1"/>
          </a:lnRef>
          <a:fillRef idx="3">
            <a:schemeClr val="accent1"/>
          </a:fillRef>
          <a:effectRef idx="2">
            <a:schemeClr val="accent1"/>
          </a:effectRef>
          <a:fontRef idx="minor">
            <a:schemeClr val="lt1"/>
          </a:fontRef>
        </p:style>
        <p:txBody>
          <a:bodyPr anchor="t">
            <a:noAutofit/>
          </a:bodyPr>
          <a:lstStyle/>
          <a:p>
            <a:pPr marL="0" indent="0" algn="just">
              <a:buNone/>
            </a:pPr>
            <a:r>
              <a:rPr lang="en-US" sz="1400" dirty="0">
                <a:solidFill>
                  <a:schemeClr val="tx1"/>
                </a:solidFill>
                <a:latin typeface="Calibri" panose="020F0502020204030204" pitchFamily="34" charset="0"/>
              </a:rPr>
              <a:t>Chang, S. T., &amp; Miles, P. G. (2004). Mushrooms Cultivation, </a:t>
            </a:r>
            <a:r>
              <a:rPr lang="en-US" sz="1400" dirty="0" err="1">
                <a:solidFill>
                  <a:schemeClr val="tx1"/>
                </a:solidFill>
                <a:latin typeface="Calibri" panose="020F0502020204030204" pitchFamily="34" charset="0"/>
              </a:rPr>
              <a:t>Nutrionational</a:t>
            </a:r>
            <a:r>
              <a:rPr lang="en-US" sz="1400" dirty="0">
                <a:solidFill>
                  <a:schemeClr val="tx1"/>
                </a:solidFill>
                <a:latin typeface="Calibri" panose="020F0502020204030204" pitchFamily="34" charset="0"/>
              </a:rPr>
              <a:t> value, Medicinal effect  and </a:t>
            </a:r>
            <a:r>
              <a:rPr lang="en-US" sz="1400" dirty="0" err="1">
                <a:solidFill>
                  <a:schemeClr val="tx1"/>
                </a:solidFill>
                <a:latin typeface="Calibri" panose="020F0502020204030204" pitchFamily="34" charset="0"/>
              </a:rPr>
              <a:t>Enviromental</a:t>
            </a:r>
            <a:r>
              <a:rPr lang="en-US" sz="1400" dirty="0">
                <a:solidFill>
                  <a:schemeClr val="tx1"/>
                </a:solidFill>
                <a:latin typeface="Calibri" panose="020F0502020204030204" pitchFamily="34" charset="0"/>
              </a:rPr>
              <a:t> Impact. (Second edition). United States of America: CRC Press.</a:t>
            </a:r>
            <a:endParaRPr lang="es-MX" sz="1400" dirty="0">
              <a:solidFill>
                <a:schemeClr val="tx1"/>
              </a:solidFill>
              <a:latin typeface="Calibri" panose="020F0502020204030204" pitchFamily="34" charset="0"/>
            </a:endParaRPr>
          </a:p>
          <a:p>
            <a:pPr marL="0" indent="0" algn="just">
              <a:buNone/>
            </a:pPr>
            <a:r>
              <a:rPr lang="en-US" sz="1400" dirty="0">
                <a:solidFill>
                  <a:schemeClr val="tx1"/>
                </a:solidFill>
                <a:latin typeface="Calibri" panose="020F0502020204030204" pitchFamily="34" charset="0"/>
              </a:rPr>
              <a:t>Curtis, H. y </a:t>
            </a:r>
            <a:r>
              <a:rPr lang="en-US" sz="1400" dirty="0" err="1">
                <a:solidFill>
                  <a:schemeClr val="tx1"/>
                </a:solidFill>
                <a:latin typeface="Calibri" panose="020F0502020204030204" pitchFamily="34" charset="0"/>
              </a:rPr>
              <a:t>Schnek</a:t>
            </a:r>
            <a:r>
              <a:rPr lang="en-US" sz="1400" dirty="0">
                <a:solidFill>
                  <a:schemeClr val="tx1"/>
                </a:solidFill>
                <a:latin typeface="Calibri" panose="020F0502020204030204" pitchFamily="34" charset="0"/>
              </a:rPr>
              <a:t>, A. (2007). </a:t>
            </a:r>
            <a:r>
              <a:rPr lang="en-US" sz="1400" dirty="0" err="1">
                <a:solidFill>
                  <a:schemeClr val="tx1"/>
                </a:solidFill>
                <a:latin typeface="Calibri" panose="020F0502020204030204" pitchFamily="34" charset="0"/>
              </a:rPr>
              <a:t>Biologia</a:t>
            </a:r>
            <a:r>
              <a:rPr lang="en-US" sz="1400" dirty="0">
                <a:solidFill>
                  <a:schemeClr val="tx1"/>
                </a:solidFill>
                <a:latin typeface="Calibri" panose="020F0502020204030204" pitchFamily="34" charset="0"/>
              </a:rPr>
              <a:t>. 7°ed. </a:t>
            </a:r>
            <a:r>
              <a:rPr lang="en-US" sz="1400" dirty="0" err="1">
                <a:solidFill>
                  <a:schemeClr val="tx1"/>
                </a:solidFill>
                <a:latin typeface="Calibri" panose="020F0502020204030204" pitchFamily="34" charset="0"/>
              </a:rPr>
              <a:t>Médica</a:t>
            </a:r>
            <a:r>
              <a:rPr lang="en-US" sz="1400" dirty="0">
                <a:solidFill>
                  <a:schemeClr val="tx1"/>
                </a:solidFill>
                <a:latin typeface="Calibri" panose="020F0502020204030204" pitchFamily="34" charset="0"/>
              </a:rPr>
              <a:t> </a:t>
            </a:r>
            <a:r>
              <a:rPr lang="en-US" sz="1400" dirty="0" err="1">
                <a:solidFill>
                  <a:schemeClr val="tx1"/>
                </a:solidFill>
                <a:latin typeface="Calibri" panose="020F0502020204030204" pitchFamily="34" charset="0"/>
              </a:rPr>
              <a:t>Paramericana</a:t>
            </a:r>
            <a:r>
              <a:rPr lang="en-US" sz="1400" dirty="0">
                <a:solidFill>
                  <a:schemeClr val="tx1"/>
                </a:solidFill>
                <a:latin typeface="Calibri" panose="020F0502020204030204" pitchFamily="34" charset="0"/>
              </a:rPr>
              <a:t>. México. </a:t>
            </a:r>
            <a:endParaRPr lang="es-MX" sz="1400" dirty="0">
              <a:solidFill>
                <a:schemeClr val="tx1"/>
              </a:solidFill>
              <a:latin typeface="Calibri" panose="020F0502020204030204" pitchFamily="34" charset="0"/>
            </a:endParaRPr>
          </a:p>
          <a:p>
            <a:pPr marL="0" indent="0" algn="just">
              <a:buNone/>
            </a:pPr>
            <a:r>
              <a:rPr lang="en-US" sz="1400" dirty="0" err="1">
                <a:solidFill>
                  <a:schemeClr val="tx1"/>
                </a:solidFill>
                <a:latin typeface="Calibri" panose="020F0502020204030204" pitchFamily="34" charset="0"/>
              </a:rPr>
              <a:t>Curvetto</a:t>
            </a:r>
            <a:r>
              <a:rPr lang="en-US" sz="1400" dirty="0">
                <a:solidFill>
                  <a:schemeClr val="tx1"/>
                </a:solidFill>
                <a:latin typeface="Calibri" panose="020F0502020204030204" pitchFamily="34" charset="0"/>
              </a:rPr>
              <a:t>, N. (2009). </a:t>
            </a:r>
            <a:r>
              <a:rPr lang="es-MX" sz="1400" i="1" dirty="0">
                <a:solidFill>
                  <a:schemeClr val="tx1"/>
                </a:solidFill>
                <a:latin typeface="Calibri" panose="020F0502020204030204" pitchFamily="34" charset="0"/>
              </a:rPr>
              <a:t>Grifola frondosa</a:t>
            </a:r>
            <a:r>
              <a:rPr lang="es-MX" sz="1400" dirty="0">
                <a:solidFill>
                  <a:schemeClr val="tx1"/>
                </a:solidFill>
                <a:latin typeface="Calibri" panose="020F0502020204030204" pitchFamily="34" charset="0"/>
              </a:rPr>
              <a:t> (Maitake): Su valor nutracéutico, nutricéutico, farmacéutico  y cosmecéutico. Tecnología de producción.</a:t>
            </a:r>
          </a:p>
          <a:p>
            <a:pPr marL="0" indent="0" algn="just">
              <a:buNone/>
            </a:pPr>
            <a:r>
              <a:rPr lang="es-MX" sz="1400" dirty="0">
                <a:solidFill>
                  <a:schemeClr val="tx1"/>
                </a:solidFill>
                <a:latin typeface="Calibri" panose="020F0502020204030204" pitchFamily="34" charset="0"/>
              </a:rPr>
              <a:t>Huang NL. 1987. Grifola frondosa.In Huang, NL (ed.) Edible Fungi. Nanjing University Press, Nanjing, China. 677-681</a:t>
            </a:r>
          </a:p>
          <a:p>
            <a:pPr marL="0" indent="0" algn="just">
              <a:buNone/>
            </a:pPr>
            <a:r>
              <a:rPr lang="es-MX" sz="1400" dirty="0">
                <a:solidFill>
                  <a:schemeClr val="tx1"/>
                </a:solidFill>
                <a:latin typeface="Calibri" panose="020F0502020204030204" pitchFamily="34" charset="0"/>
              </a:rPr>
              <a:t>Illana, C. (2008). El hongo maitake (</a:t>
            </a:r>
            <a:r>
              <a:rPr lang="es-MX" sz="1400" i="1" dirty="0">
                <a:solidFill>
                  <a:schemeClr val="tx1"/>
                </a:solidFill>
                <a:latin typeface="Calibri" panose="020F0502020204030204" pitchFamily="34" charset="0"/>
              </a:rPr>
              <a:t>Grifola frondosa</a:t>
            </a:r>
            <a:r>
              <a:rPr lang="es-MX" sz="1400" dirty="0">
                <a:solidFill>
                  <a:schemeClr val="tx1"/>
                </a:solidFill>
                <a:latin typeface="Calibri" panose="020F0502020204030204" pitchFamily="34" charset="0"/>
              </a:rPr>
              <a:t>) y su potencial terapéutico. Revista Iberoamericana de Micología. 25: 141-144.  </a:t>
            </a:r>
          </a:p>
          <a:p>
            <a:pPr marL="0" indent="0" algn="just">
              <a:buNone/>
            </a:pPr>
            <a:r>
              <a:rPr lang="es-MX" sz="1400" dirty="0">
                <a:solidFill>
                  <a:schemeClr val="tx1"/>
                </a:solidFill>
                <a:latin typeface="Calibri" panose="020F0502020204030204" pitchFamily="34" charset="0"/>
              </a:rPr>
              <a:t>National Center for Biotechnology Information (2015). </a:t>
            </a:r>
            <a:r>
              <a:rPr lang="es-MX" sz="1400" i="1" dirty="0">
                <a:solidFill>
                  <a:schemeClr val="tx1"/>
                </a:solidFill>
                <a:latin typeface="Calibri" panose="020F0502020204030204" pitchFamily="34" charset="0"/>
              </a:rPr>
              <a:t>Grifola fronsosa. </a:t>
            </a:r>
            <a:r>
              <a:rPr lang="es-MX" sz="1400" dirty="0">
                <a:solidFill>
                  <a:schemeClr val="tx1"/>
                </a:solidFill>
                <a:latin typeface="Calibri" panose="020F0502020204030204" pitchFamily="34" charset="0"/>
              </a:rPr>
              <a:t>Consulta en línea el 23 de mayo de 2015 en: http://www.ncbi.nlm.nih.gov/Taxonomy/Browser/wwwtax.cgi?id=5627</a:t>
            </a:r>
          </a:p>
          <a:p>
            <a:pPr marL="0" indent="0" algn="just">
              <a:buNone/>
            </a:pPr>
            <a:r>
              <a:rPr lang="es-MX" sz="1400" dirty="0">
                <a:solidFill>
                  <a:schemeClr val="tx1"/>
                </a:solidFill>
                <a:latin typeface="Calibri" panose="020F0502020204030204" pitchFamily="34" charset="0"/>
              </a:rPr>
              <a:t>Martínez-Carrera, P. Morales, M. Sobal, M. Bonilla, W. Martínez y  Mayett (s.f.). Los hongos comestibles, funcionales y medicinales: su contribución al desarrollo de las cadenas agroalimentarias y la seguridad alimentaria en México. Consulta en línea el 25 de mayo de 2015 en: mundomexgrupos.mx/eventos/amc/.../</a:t>
            </a:r>
            <a:r>
              <a:rPr lang="es-MX" sz="1400" dirty="0" smtClean="0">
                <a:solidFill>
                  <a:schemeClr val="tx1"/>
                </a:solidFill>
                <a:latin typeface="Calibri" panose="020F0502020204030204" pitchFamily="34" charset="0"/>
              </a:rPr>
              <a:t>15.Agrociencia_Carrera.docx</a:t>
            </a:r>
            <a:endParaRPr lang="es-MX" sz="1400" dirty="0">
              <a:solidFill>
                <a:schemeClr val="tx1"/>
              </a:solidFill>
              <a:latin typeface="Calibri" panose="020F0502020204030204" pitchFamily="34" charset="0"/>
            </a:endParaRPr>
          </a:p>
        </p:txBody>
      </p:sp>
      <p:cxnSp>
        <p:nvCxnSpPr>
          <p:cNvPr id="11" name="Conector recto 10"/>
          <p:cNvCxnSpPr/>
          <p:nvPr/>
        </p:nvCxnSpPr>
        <p:spPr>
          <a:xfrm flipV="1">
            <a:off x="-18256" y="1412776"/>
            <a:ext cx="9164588" cy="14197"/>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32087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287660" y="1544348"/>
            <a:ext cx="8595360" cy="4260916"/>
          </a:xfrm>
          <a:solidFill>
            <a:srgbClr val="5F6A33">
              <a:alpha val="41000"/>
            </a:srgbClr>
          </a:solidFill>
          <a:ln>
            <a:noFill/>
          </a:ln>
          <a:effectLst/>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t">
            <a:noAutofit/>
          </a:bodyPr>
          <a:lstStyle/>
          <a:p>
            <a:pPr marL="0" indent="0" algn="just">
              <a:buNone/>
            </a:pPr>
            <a:r>
              <a:rPr lang="en-US" sz="1400" dirty="0">
                <a:solidFill>
                  <a:schemeClr val="tx1"/>
                </a:solidFill>
                <a:latin typeface="Calibri" panose="020F0502020204030204" pitchFamily="34" charset="0"/>
              </a:rPr>
              <a:t>Royse D (1997) Specialty mushrooms: consumption, production and cultivation. </a:t>
            </a:r>
            <a:r>
              <a:rPr lang="es-MX" sz="1400" dirty="0">
                <a:solidFill>
                  <a:schemeClr val="tx1"/>
                </a:solidFill>
                <a:latin typeface="Calibri" panose="020F0502020204030204" pitchFamily="34" charset="0"/>
              </a:rPr>
              <a:t>Rev. </a:t>
            </a:r>
            <a:r>
              <a:rPr lang="es-MX" sz="1400" dirty="0" err="1">
                <a:solidFill>
                  <a:schemeClr val="tx1"/>
                </a:solidFill>
                <a:latin typeface="Calibri" panose="020F0502020204030204" pitchFamily="34" charset="0"/>
              </a:rPr>
              <a:t>Mex</a:t>
            </a:r>
            <a:r>
              <a:rPr lang="es-MX" sz="1400" dirty="0">
                <a:solidFill>
                  <a:schemeClr val="tx1"/>
                </a:solidFill>
                <a:latin typeface="Calibri" panose="020F0502020204030204" pitchFamily="34" charset="0"/>
              </a:rPr>
              <a:t>. </a:t>
            </a:r>
            <a:r>
              <a:rPr lang="es-MX" sz="1400" dirty="0" err="1">
                <a:solidFill>
                  <a:schemeClr val="tx1"/>
                </a:solidFill>
                <a:latin typeface="Calibri" panose="020F0502020204030204" pitchFamily="34" charset="0"/>
              </a:rPr>
              <a:t>Mic</a:t>
            </a:r>
            <a:r>
              <a:rPr lang="es-MX" sz="1400" dirty="0">
                <a:solidFill>
                  <a:schemeClr val="tx1"/>
                </a:solidFill>
                <a:latin typeface="Calibri" panose="020F0502020204030204" pitchFamily="34" charset="0"/>
              </a:rPr>
              <a:t>. 13:1-11.</a:t>
            </a:r>
          </a:p>
          <a:p>
            <a:pPr marL="0" indent="0" algn="just">
              <a:buNone/>
            </a:pPr>
            <a:r>
              <a:rPr lang="es-MX" sz="1400" dirty="0">
                <a:solidFill>
                  <a:schemeClr val="tx1"/>
                </a:solidFill>
                <a:latin typeface="Calibri" panose="020F0502020204030204" pitchFamily="34" charset="0"/>
              </a:rPr>
              <a:t>Sánchez, J., y Mata, G. (2012). Hongos Comestibles y Medicinales en Iberoamérica. </a:t>
            </a:r>
            <a:r>
              <a:rPr lang="en-US" sz="1400" dirty="0">
                <a:solidFill>
                  <a:schemeClr val="tx1"/>
                </a:solidFill>
                <a:latin typeface="Calibri" panose="020F0502020204030204" pitchFamily="34" charset="0"/>
              </a:rPr>
              <a:t>ECOSUR. México.</a:t>
            </a:r>
            <a:endParaRPr lang="es-MX" sz="1400" dirty="0">
              <a:solidFill>
                <a:schemeClr val="tx1"/>
              </a:solidFill>
              <a:latin typeface="Calibri" panose="020F0502020204030204" pitchFamily="34" charset="0"/>
            </a:endParaRPr>
          </a:p>
          <a:p>
            <a:pPr marL="0" indent="0" algn="just">
              <a:buNone/>
            </a:pPr>
            <a:r>
              <a:rPr lang="en-US" sz="1400" dirty="0" err="1">
                <a:solidFill>
                  <a:schemeClr val="tx1"/>
                </a:solidFill>
                <a:latin typeface="Calibri" panose="020F0502020204030204" pitchFamily="34" charset="0"/>
              </a:rPr>
              <a:t>Stamets</a:t>
            </a:r>
            <a:r>
              <a:rPr lang="en-US" sz="1400" dirty="0">
                <a:solidFill>
                  <a:schemeClr val="tx1"/>
                </a:solidFill>
                <a:latin typeface="Calibri" panose="020F0502020204030204" pitchFamily="34" charset="0"/>
              </a:rPr>
              <a:t> P. 1993. Growing gourmet and medicinal mushrooms. Berkeley, CA: Ten Speed Press</a:t>
            </a:r>
            <a:endParaRPr lang="es-MX" sz="1400" dirty="0">
              <a:solidFill>
                <a:schemeClr val="tx1"/>
              </a:solidFill>
              <a:latin typeface="Calibri" panose="020F0502020204030204" pitchFamily="34" charset="0"/>
            </a:endParaRPr>
          </a:p>
          <a:p>
            <a:pPr marL="0" indent="0" algn="just">
              <a:buNone/>
            </a:pPr>
            <a:r>
              <a:rPr lang="en-US" sz="1400" dirty="0" err="1">
                <a:solidFill>
                  <a:schemeClr val="tx1"/>
                </a:solidFill>
                <a:latin typeface="Calibri" panose="020F0502020204030204" pitchFamily="34" charset="0"/>
              </a:rPr>
              <a:t>Stamets</a:t>
            </a:r>
            <a:r>
              <a:rPr lang="en-US" sz="1400" dirty="0">
                <a:solidFill>
                  <a:schemeClr val="tx1"/>
                </a:solidFill>
                <a:latin typeface="Calibri" panose="020F0502020204030204" pitchFamily="34" charset="0"/>
              </a:rPr>
              <a:t> P (2000) Growing Gourmet and Medicinal Mushrooms. Ten Speed Press, Berkeley, California. </a:t>
            </a:r>
            <a:r>
              <a:rPr lang="es-MX" sz="1400" dirty="0">
                <a:solidFill>
                  <a:schemeClr val="tx1"/>
                </a:solidFill>
                <a:latin typeface="Calibri" panose="020F0502020204030204" pitchFamily="34" charset="0"/>
              </a:rPr>
              <a:t>367-375</a:t>
            </a:r>
          </a:p>
          <a:p>
            <a:pPr marL="0" indent="0" algn="just">
              <a:buNone/>
            </a:pPr>
            <a:r>
              <a:rPr lang="es-MX" sz="1400" dirty="0" err="1">
                <a:solidFill>
                  <a:schemeClr val="tx1"/>
                </a:solidFill>
                <a:latin typeface="Calibri" panose="020F0502020204030204" pitchFamily="34" charset="0"/>
              </a:rPr>
              <a:t>Stamets</a:t>
            </a:r>
            <a:r>
              <a:rPr lang="es-MX" sz="1400" dirty="0">
                <a:solidFill>
                  <a:schemeClr val="tx1"/>
                </a:solidFill>
                <a:latin typeface="Calibri" panose="020F0502020204030204" pitchFamily="34" charset="0"/>
              </a:rPr>
              <a:t> P, </a:t>
            </a:r>
            <a:r>
              <a:rPr lang="es-MX" sz="1400" dirty="0" err="1">
                <a:solidFill>
                  <a:schemeClr val="tx1"/>
                </a:solidFill>
                <a:latin typeface="Calibri" panose="020F0502020204030204" pitchFamily="34" charset="0"/>
              </a:rPr>
              <a:t>Chilton</a:t>
            </a:r>
            <a:r>
              <a:rPr lang="es-MX" sz="1400" dirty="0">
                <a:solidFill>
                  <a:schemeClr val="tx1"/>
                </a:solidFill>
                <a:latin typeface="Calibri" panose="020F0502020204030204" pitchFamily="34" charset="0"/>
              </a:rPr>
              <a:t> JS. 1983. </a:t>
            </a:r>
            <a:r>
              <a:rPr lang="es-MX" sz="1400" dirty="0" err="1">
                <a:solidFill>
                  <a:schemeClr val="tx1"/>
                </a:solidFill>
                <a:latin typeface="Calibri" panose="020F0502020204030204" pitchFamily="34" charset="0"/>
              </a:rPr>
              <a:t>Grain</a:t>
            </a:r>
            <a:r>
              <a:rPr lang="es-MX" sz="1400" dirty="0">
                <a:solidFill>
                  <a:schemeClr val="tx1"/>
                </a:solidFill>
                <a:latin typeface="Calibri" panose="020F0502020204030204" pitchFamily="34" charset="0"/>
              </a:rPr>
              <a:t> culture. </a:t>
            </a:r>
            <a:r>
              <a:rPr lang="en-US" sz="1400" dirty="0">
                <a:solidFill>
                  <a:schemeClr val="tx1"/>
                </a:solidFill>
                <a:latin typeface="Calibri" panose="020F0502020204030204" pitchFamily="34" charset="0"/>
              </a:rPr>
              <a:t>Pp 41-59. </a:t>
            </a:r>
            <a:r>
              <a:rPr lang="en-US" sz="1400" dirty="0" err="1">
                <a:solidFill>
                  <a:schemeClr val="tx1"/>
                </a:solidFill>
                <a:latin typeface="Calibri" panose="020F0502020204030204" pitchFamily="34" charset="0"/>
              </a:rPr>
              <a:t>En</a:t>
            </a:r>
            <a:r>
              <a:rPr lang="en-US" sz="1400" dirty="0">
                <a:solidFill>
                  <a:schemeClr val="tx1"/>
                </a:solidFill>
                <a:latin typeface="Calibri" panose="020F0502020204030204" pitchFamily="34" charset="0"/>
              </a:rPr>
              <a:t>: The Mushroom Cultivator. Olympia, Washington. </a:t>
            </a:r>
            <a:r>
              <a:rPr lang="en-US" sz="1400" dirty="0" err="1">
                <a:solidFill>
                  <a:schemeClr val="tx1"/>
                </a:solidFill>
                <a:latin typeface="Calibri" panose="020F0502020204030204" pitchFamily="34" charset="0"/>
              </a:rPr>
              <a:t>Agarikon</a:t>
            </a:r>
            <a:r>
              <a:rPr lang="en-US" sz="1400" dirty="0">
                <a:solidFill>
                  <a:schemeClr val="tx1"/>
                </a:solidFill>
                <a:latin typeface="Calibri" panose="020F0502020204030204" pitchFamily="34" charset="0"/>
              </a:rPr>
              <a:t> Press.</a:t>
            </a:r>
            <a:endParaRPr lang="es-MX" sz="1400" dirty="0">
              <a:solidFill>
                <a:schemeClr val="tx1"/>
              </a:solidFill>
              <a:latin typeface="Calibri" panose="020F0502020204030204" pitchFamily="34" charset="0"/>
            </a:endParaRPr>
          </a:p>
          <a:p>
            <a:pPr marL="0" indent="0" algn="just">
              <a:buNone/>
            </a:pPr>
            <a:r>
              <a:rPr lang="en-US" sz="1400" dirty="0" err="1">
                <a:solidFill>
                  <a:schemeClr val="tx1"/>
                </a:solidFill>
                <a:latin typeface="Calibri" panose="020F0502020204030204" pitchFamily="34" charset="0"/>
              </a:rPr>
              <a:t>Švagelj</a:t>
            </a:r>
            <a:r>
              <a:rPr lang="en-US" sz="1400" dirty="0">
                <a:solidFill>
                  <a:schemeClr val="tx1"/>
                </a:solidFill>
                <a:latin typeface="Calibri" panose="020F0502020204030204" pitchFamily="34" charset="0"/>
              </a:rPr>
              <a:t> M, </a:t>
            </a:r>
            <a:r>
              <a:rPr lang="en-US" sz="1400" dirty="0" err="1">
                <a:solidFill>
                  <a:schemeClr val="tx1"/>
                </a:solidFill>
                <a:latin typeface="Calibri" panose="020F0502020204030204" pitchFamily="34" charset="0"/>
              </a:rPr>
              <a:t>Berovič</a:t>
            </a:r>
            <a:r>
              <a:rPr lang="en-US" sz="1400" dirty="0">
                <a:solidFill>
                  <a:schemeClr val="tx1"/>
                </a:solidFill>
                <a:latin typeface="Calibri" panose="020F0502020204030204" pitchFamily="34" charset="0"/>
              </a:rPr>
              <a:t>, M, </a:t>
            </a:r>
            <a:r>
              <a:rPr lang="en-US" sz="1400" dirty="0" err="1">
                <a:solidFill>
                  <a:schemeClr val="tx1"/>
                </a:solidFill>
                <a:latin typeface="Calibri" panose="020F0502020204030204" pitchFamily="34" charset="0"/>
              </a:rPr>
              <a:t>Boh</a:t>
            </a:r>
            <a:r>
              <a:rPr lang="en-US" sz="1400" dirty="0">
                <a:solidFill>
                  <a:schemeClr val="tx1"/>
                </a:solidFill>
                <a:latin typeface="Calibri" panose="020F0502020204030204" pitchFamily="34" charset="0"/>
              </a:rPr>
              <a:t> B, Menard A, </a:t>
            </a:r>
            <a:r>
              <a:rPr lang="en-US" sz="1400" dirty="0" err="1">
                <a:solidFill>
                  <a:schemeClr val="tx1"/>
                </a:solidFill>
                <a:latin typeface="Calibri" panose="020F0502020204030204" pitchFamily="34" charset="0"/>
              </a:rPr>
              <a:t>Simčič</a:t>
            </a:r>
            <a:r>
              <a:rPr lang="en-US" sz="1400" dirty="0">
                <a:solidFill>
                  <a:schemeClr val="tx1"/>
                </a:solidFill>
                <a:latin typeface="Calibri" panose="020F0502020204030204" pitchFamily="34" charset="0"/>
              </a:rPr>
              <a:t> S, </a:t>
            </a:r>
            <a:r>
              <a:rPr lang="en-US" sz="1400" dirty="0" err="1">
                <a:solidFill>
                  <a:schemeClr val="tx1"/>
                </a:solidFill>
                <a:latin typeface="Calibri" panose="020F0502020204030204" pitchFamily="34" charset="0"/>
              </a:rPr>
              <a:t>Wraber</a:t>
            </a:r>
            <a:r>
              <a:rPr lang="en-US" sz="1400" dirty="0">
                <a:solidFill>
                  <a:schemeClr val="tx1"/>
                </a:solidFill>
                <a:latin typeface="Calibri" panose="020F0502020204030204" pitchFamily="34" charset="0"/>
              </a:rPr>
              <a:t> B (2008) Solid-state cultivation of </a:t>
            </a:r>
            <a:r>
              <a:rPr lang="en-US" sz="1400" dirty="0" err="1">
                <a:solidFill>
                  <a:schemeClr val="tx1"/>
                </a:solidFill>
                <a:latin typeface="Calibri" panose="020F0502020204030204" pitchFamily="34" charset="0"/>
              </a:rPr>
              <a:t>Grifola</a:t>
            </a:r>
            <a:r>
              <a:rPr lang="en-US" sz="1400" dirty="0">
                <a:solidFill>
                  <a:schemeClr val="tx1"/>
                </a:solidFill>
                <a:latin typeface="Calibri" panose="020F0502020204030204" pitchFamily="34" charset="0"/>
              </a:rPr>
              <a:t> </a:t>
            </a:r>
            <a:r>
              <a:rPr lang="en-US" sz="1400" dirty="0" err="1">
                <a:solidFill>
                  <a:schemeClr val="tx1"/>
                </a:solidFill>
                <a:latin typeface="Calibri" panose="020F0502020204030204" pitchFamily="34" charset="0"/>
              </a:rPr>
              <a:t>frondosa</a:t>
            </a:r>
            <a:r>
              <a:rPr lang="en-US" sz="1400" dirty="0">
                <a:solidFill>
                  <a:schemeClr val="tx1"/>
                </a:solidFill>
                <a:latin typeface="Calibri" panose="020F0502020204030204" pitchFamily="34" charset="0"/>
              </a:rPr>
              <a:t> (Dicks: Fr) S.F. Gray biomass and </a:t>
            </a:r>
            <a:r>
              <a:rPr lang="en-US" sz="1400" dirty="0" err="1">
                <a:solidFill>
                  <a:schemeClr val="tx1"/>
                </a:solidFill>
                <a:latin typeface="Calibri" panose="020F0502020204030204" pitchFamily="34" charset="0"/>
              </a:rPr>
              <a:t>immunostimulatory</a:t>
            </a:r>
            <a:r>
              <a:rPr lang="en-US" sz="1400" dirty="0">
                <a:solidFill>
                  <a:schemeClr val="tx1"/>
                </a:solidFill>
                <a:latin typeface="Calibri" panose="020F0502020204030204" pitchFamily="34" charset="0"/>
              </a:rPr>
              <a:t> effects of fungal intra- and extracellular beta-polysaccharides. </a:t>
            </a:r>
            <a:r>
              <a:rPr lang="es-MX" sz="1400" dirty="0">
                <a:solidFill>
                  <a:schemeClr val="tx1"/>
                </a:solidFill>
                <a:latin typeface="Calibri" panose="020F0502020204030204" pitchFamily="34" charset="0"/>
              </a:rPr>
              <a:t>New </a:t>
            </a:r>
            <a:r>
              <a:rPr lang="es-MX" sz="1400" dirty="0" err="1">
                <a:solidFill>
                  <a:schemeClr val="tx1"/>
                </a:solidFill>
                <a:latin typeface="Calibri" panose="020F0502020204030204" pitchFamily="34" charset="0"/>
              </a:rPr>
              <a:t>Biotechnol</a:t>
            </a:r>
            <a:r>
              <a:rPr lang="es-MX" sz="1400" dirty="0">
                <a:solidFill>
                  <a:schemeClr val="tx1"/>
                </a:solidFill>
                <a:latin typeface="Calibri" panose="020F0502020204030204" pitchFamily="34" charset="0"/>
              </a:rPr>
              <a:t>. 25(2-3):150-6.</a:t>
            </a:r>
          </a:p>
          <a:p>
            <a:pPr marL="0" indent="0" algn="just">
              <a:buNone/>
            </a:pPr>
            <a:r>
              <a:rPr lang="es-MX" sz="1400" dirty="0">
                <a:solidFill>
                  <a:schemeClr val="tx1"/>
                </a:solidFill>
                <a:latin typeface="Calibri" panose="020F0502020204030204" pitchFamily="34" charset="0"/>
              </a:rPr>
              <a:t>Zapata P, Rojas D, Fernández C, Ramírez D, Restrepo G, Orjuela V, Arroyabe M, Gómez T y </a:t>
            </a:r>
            <a:r>
              <a:rPr lang="es-MX" sz="1400" dirty="0" err="1">
                <a:solidFill>
                  <a:schemeClr val="tx1"/>
                </a:solidFill>
                <a:latin typeface="Calibri" panose="020F0502020204030204" pitchFamily="34" charset="0"/>
              </a:rPr>
              <a:t>Atehortúa</a:t>
            </a:r>
            <a:r>
              <a:rPr lang="es-MX" sz="1400" dirty="0">
                <a:solidFill>
                  <a:schemeClr val="tx1"/>
                </a:solidFill>
                <a:latin typeface="Calibri" panose="020F0502020204030204" pitchFamily="34" charset="0"/>
              </a:rPr>
              <a:t> L (2007) Producción de biomasa y </a:t>
            </a:r>
            <a:r>
              <a:rPr lang="es-MX" sz="1400" dirty="0" err="1">
                <a:solidFill>
                  <a:schemeClr val="tx1"/>
                </a:solidFill>
                <a:latin typeface="Calibri" panose="020F0502020204030204" pitchFamily="34" charset="0"/>
              </a:rPr>
              <a:t>exopolisacáridos</a:t>
            </a:r>
            <a:r>
              <a:rPr lang="es-MX" sz="1400" dirty="0">
                <a:solidFill>
                  <a:schemeClr val="tx1"/>
                </a:solidFill>
                <a:latin typeface="Calibri" panose="020F0502020204030204" pitchFamily="34" charset="0"/>
              </a:rPr>
              <a:t> de </a:t>
            </a:r>
            <a:r>
              <a:rPr lang="es-MX" sz="1400" dirty="0" err="1">
                <a:solidFill>
                  <a:schemeClr val="tx1"/>
                </a:solidFill>
                <a:latin typeface="Calibri" panose="020F0502020204030204" pitchFamily="34" charset="0"/>
              </a:rPr>
              <a:t>Grifola</a:t>
            </a:r>
            <a:r>
              <a:rPr lang="es-MX" sz="1400" dirty="0">
                <a:solidFill>
                  <a:schemeClr val="tx1"/>
                </a:solidFill>
                <a:latin typeface="Calibri" panose="020F0502020204030204" pitchFamily="34" charset="0"/>
              </a:rPr>
              <a:t> frondosa bajo cultivo sumergido utilizando fuentes de carbono no convencionales. </a:t>
            </a:r>
            <a:r>
              <a:rPr lang="es-MX" sz="1400" dirty="0" err="1">
                <a:solidFill>
                  <a:schemeClr val="tx1"/>
                </a:solidFill>
                <a:latin typeface="Calibri" panose="020F0502020204030204" pitchFamily="34" charset="0"/>
              </a:rPr>
              <a:t>Eia</a:t>
            </a:r>
            <a:r>
              <a:rPr lang="es-MX" sz="1400" dirty="0">
                <a:solidFill>
                  <a:schemeClr val="tx1"/>
                </a:solidFill>
                <a:latin typeface="Calibri" panose="020F0502020204030204" pitchFamily="34" charset="0"/>
              </a:rPr>
              <a:t> 7: 134-144.	</a:t>
            </a:r>
          </a:p>
          <a:p>
            <a:pPr marL="0" indent="0" algn="just">
              <a:buNone/>
            </a:pPr>
            <a:r>
              <a:rPr lang="es-MX" sz="1400" dirty="0" err="1">
                <a:solidFill>
                  <a:schemeClr val="tx1"/>
                </a:solidFill>
                <a:latin typeface="Calibri" panose="020F0502020204030204" pitchFamily="34" charset="0"/>
              </a:rPr>
              <a:t>Zitomer</a:t>
            </a:r>
            <a:r>
              <a:rPr lang="es-MX" sz="1400" dirty="0">
                <a:solidFill>
                  <a:schemeClr val="tx1"/>
                </a:solidFill>
                <a:latin typeface="Calibri" panose="020F0502020204030204" pitchFamily="34" charset="0"/>
              </a:rPr>
              <a:t>, N y </a:t>
            </a:r>
            <a:r>
              <a:rPr lang="es-MX" sz="1400" dirty="0" err="1">
                <a:solidFill>
                  <a:schemeClr val="tx1"/>
                </a:solidFill>
                <a:latin typeface="Calibri" panose="020F0502020204030204" pitchFamily="34" charset="0"/>
              </a:rPr>
              <a:t>Volk</a:t>
            </a:r>
            <a:r>
              <a:rPr lang="es-MX" sz="1400" dirty="0">
                <a:solidFill>
                  <a:schemeClr val="tx1"/>
                </a:solidFill>
                <a:latin typeface="Calibri" panose="020F0502020204030204" pitchFamily="34" charset="0"/>
              </a:rPr>
              <a:t>, T. (2006). </a:t>
            </a:r>
            <a:r>
              <a:rPr lang="es-MX" sz="1400" dirty="0" err="1">
                <a:solidFill>
                  <a:schemeClr val="tx1"/>
                </a:solidFill>
                <a:latin typeface="Calibri" panose="020F0502020204030204" pitchFamily="34" charset="0"/>
              </a:rPr>
              <a:t>Grifola</a:t>
            </a:r>
            <a:r>
              <a:rPr lang="es-MX" sz="1400" dirty="0">
                <a:solidFill>
                  <a:schemeClr val="tx1"/>
                </a:solidFill>
                <a:latin typeface="Calibri" panose="020F0502020204030204" pitchFamily="34" charset="0"/>
              </a:rPr>
              <a:t> frondosa, </a:t>
            </a:r>
            <a:r>
              <a:rPr lang="es-MX" sz="1400" dirty="0" err="1">
                <a:solidFill>
                  <a:schemeClr val="tx1"/>
                </a:solidFill>
                <a:latin typeface="Calibri" panose="020F0502020204030204" pitchFamily="34" charset="0"/>
              </a:rPr>
              <a:t>the</a:t>
            </a:r>
            <a:r>
              <a:rPr lang="es-MX" sz="1400" dirty="0">
                <a:solidFill>
                  <a:schemeClr val="tx1"/>
                </a:solidFill>
                <a:latin typeface="Calibri" panose="020F0502020204030204" pitchFamily="34" charset="0"/>
              </a:rPr>
              <a:t> </a:t>
            </a:r>
            <a:r>
              <a:rPr lang="es-MX" sz="1400" dirty="0" err="1">
                <a:solidFill>
                  <a:schemeClr val="tx1"/>
                </a:solidFill>
                <a:latin typeface="Calibri" panose="020F0502020204030204" pitchFamily="34" charset="0"/>
              </a:rPr>
              <a:t>Hen</a:t>
            </a:r>
            <a:r>
              <a:rPr lang="es-MX" sz="1400" dirty="0">
                <a:solidFill>
                  <a:schemeClr val="tx1"/>
                </a:solidFill>
                <a:latin typeface="Calibri" panose="020F0502020204030204" pitchFamily="34" charset="0"/>
              </a:rPr>
              <a:t> of </a:t>
            </a:r>
            <a:r>
              <a:rPr lang="es-MX" sz="1400" dirty="0" err="1">
                <a:solidFill>
                  <a:schemeClr val="tx1"/>
                </a:solidFill>
                <a:latin typeface="Calibri" panose="020F0502020204030204" pitchFamily="34" charset="0"/>
              </a:rPr>
              <a:t>the</a:t>
            </a:r>
            <a:r>
              <a:rPr lang="es-MX" sz="1400" dirty="0">
                <a:solidFill>
                  <a:schemeClr val="tx1"/>
                </a:solidFill>
                <a:latin typeface="Calibri" panose="020F0502020204030204" pitchFamily="34" charset="0"/>
              </a:rPr>
              <a:t> Woods, </a:t>
            </a:r>
            <a:r>
              <a:rPr lang="es-MX" sz="1400" dirty="0" err="1">
                <a:solidFill>
                  <a:schemeClr val="tx1"/>
                </a:solidFill>
                <a:latin typeface="Calibri" panose="020F0502020204030204" pitchFamily="34" charset="0"/>
              </a:rPr>
              <a:t>a.k.a</a:t>
            </a:r>
            <a:r>
              <a:rPr lang="es-MX" sz="1400" dirty="0">
                <a:solidFill>
                  <a:schemeClr val="tx1"/>
                </a:solidFill>
                <a:latin typeface="Calibri" panose="020F0502020204030204" pitchFamily="34" charset="0"/>
              </a:rPr>
              <a:t>. </a:t>
            </a:r>
            <a:r>
              <a:rPr lang="es-MX" sz="1400" dirty="0" err="1">
                <a:solidFill>
                  <a:schemeClr val="tx1"/>
                </a:solidFill>
                <a:latin typeface="Calibri" panose="020F0502020204030204" pitchFamily="34" charset="0"/>
              </a:rPr>
              <a:t>Sheepshead</a:t>
            </a:r>
            <a:r>
              <a:rPr lang="es-MX" sz="1400" dirty="0">
                <a:solidFill>
                  <a:schemeClr val="tx1"/>
                </a:solidFill>
                <a:latin typeface="Calibri" panose="020F0502020204030204" pitchFamily="34" charset="0"/>
              </a:rPr>
              <a:t> </a:t>
            </a:r>
            <a:r>
              <a:rPr lang="es-MX" sz="1400" dirty="0" err="1">
                <a:solidFill>
                  <a:schemeClr val="tx1"/>
                </a:solidFill>
                <a:latin typeface="Calibri" panose="020F0502020204030204" pitchFamily="34" charset="0"/>
              </a:rPr>
              <a:t>or</a:t>
            </a:r>
            <a:r>
              <a:rPr lang="es-MX" sz="1400" dirty="0">
                <a:solidFill>
                  <a:schemeClr val="tx1"/>
                </a:solidFill>
                <a:latin typeface="Calibri" panose="020F0502020204030204" pitchFamily="34" charset="0"/>
              </a:rPr>
              <a:t> </a:t>
            </a:r>
            <a:r>
              <a:rPr lang="es-MX" sz="1400" dirty="0" err="1">
                <a:solidFill>
                  <a:schemeClr val="tx1"/>
                </a:solidFill>
                <a:latin typeface="Calibri" panose="020F0502020204030204" pitchFamily="34" charset="0"/>
              </a:rPr>
              <a:t>Maitake</a:t>
            </a:r>
            <a:r>
              <a:rPr lang="es-MX" sz="1400" dirty="0">
                <a:solidFill>
                  <a:schemeClr val="tx1"/>
                </a:solidFill>
                <a:latin typeface="Calibri" panose="020F0502020204030204" pitchFamily="34" charset="0"/>
              </a:rPr>
              <a:t>. Consulta en </a:t>
            </a:r>
            <a:r>
              <a:rPr lang="es-MX" sz="1400" dirty="0" err="1">
                <a:solidFill>
                  <a:schemeClr val="tx1"/>
                </a:solidFill>
                <a:latin typeface="Calibri" panose="020F0502020204030204" pitchFamily="34" charset="0"/>
              </a:rPr>
              <a:t>linea</a:t>
            </a:r>
            <a:r>
              <a:rPr lang="es-MX" sz="1400" dirty="0">
                <a:solidFill>
                  <a:schemeClr val="tx1"/>
                </a:solidFill>
                <a:latin typeface="Calibri" panose="020F0502020204030204" pitchFamily="34" charset="0"/>
              </a:rPr>
              <a:t> el 26 de mayo de 2015 en: http://botit.botany.wisc.edu/toms_fungi/nov2006.html</a:t>
            </a:r>
          </a:p>
          <a:p>
            <a:pPr marL="0" indent="0" algn="just">
              <a:buNone/>
            </a:pPr>
            <a:r>
              <a:rPr lang="es-MX" sz="1400" dirty="0">
                <a:solidFill>
                  <a:schemeClr val="tx1"/>
                </a:solidFill>
                <a:latin typeface="Calibri" panose="020F0502020204030204" pitchFamily="34" charset="0"/>
              </a:rPr>
              <a:t> </a:t>
            </a:r>
          </a:p>
          <a:p>
            <a:pPr marL="0" indent="0" algn="just">
              <a:buNone/>
            </a:pPr>
            <a:endParaRPr lang="es-ES" sz="1400" dirty="0">
              <a:solidFill>
                <a:schemeClr val="tx1"/>
              </a:solidFill>
              <a:cs typeface="+mn-cs"/>
            </a:endParaRPr>
          </a:p>
          <a:p>
            <a:pPr marL="0" indent="0" algn="just">
              <a:buNone/>
            </a:pPr>
            <a:endParaRPr lang="es-MX" sz="1400" dirty="0">
              <a:solidFill>
                <a:schemeClr val="tx1"/>
              </a:solidFill>
              <a:cs typeface="+mn-cs"/>
            </a:endParaRPr>
          </a:p>
          <a:p>
            <a:pPr marL="0" indent="0" algn="just">
              <a:buNone/>
            </a:pPr>
            <a:endParaRPr lang="es-MX" sz="1400" dirty="0">
              <a:solidFill>
                <a:schemeClr val="tx1"/>
              </a:solidFill>
              <a:cs typeface="+mn-cs"/>
            </a:endParaRPr>
          </a:p>
          <a:p>
            <a:pPr marL="0" indent="0" algn="just">
              <a:buNone/>
            </a:pPr>
            <a:endParaRPr lang="es-ES" sz="1400" dirty="0">
              <a:solidFill>
                <a:schemeClr val="tx1"/>
              </a:solidFill>
              <a:cs typeface="+mn-cs"/>
            </a:endParaRPr>
          </a:p>
          <a:p>
            <a:pPr marL="0" indent="0" algn="just">
              <a:buNone/>
            </a:pPr>
            <a:endParaRPr lang="es-MX" sz="1400" dirty="0">
              <a:solidFill>
                <a:schemeClr val="tx1"/>
              </a:solidFill>
              <a:cs typeface="+mn-cs"/>
            </a:endParaRPr>
          </a:p>
        </p:txBody>
      </p:sp>
      <p:sp>
        <p:nvSpPr>
          <p:cNvPr id="4" name="1 Título"/>
          <p:cNvSpPr>
            <a:spLocks noGrp="1"/>
          </p:cNvSpPr>
          <p:nvPr>
            <p:ph type="title"/>
          </p:nvPr>
        </p:nvSpPr>
        <p:spPr>
          <a:xfrm>
            <a:off x="276225" y="228600"/>
            <a:ext cx="8591550" cy="1066801"/>
          </a:xfrm>
        </p:spPr>
        <p:txBody>
          <a:bodyPr>
            <a:normAutofit/>
          </a:bodyPr>
          <a:lstStyle/>
          <a:p>
            <a:pPr algn="ctr" eaLnBrk="1" hangingPunct="1"/>
            <a:r>
              <a:rPr lang="es-ES" sz="4800" b="1" dirty="0">
                <a:solidFill>
                  <a:srgbClr val="2E2224"/>
                </a:solidFill>
                <a:latin typeface="Calibri" charset="0"/>
                <a:cs typeface="Calibri" charset="0"/>
              </a:rPr>
              <a:t>REFERENCIAS</a:t>
            </a:r>
            <a:endParaRPr lang="es-MX" sz="4800" b="1" dirty="0">
              <a:solidFill>
                <a:srgbClr val="2E2224"/>
              </a:solidFill>
              <a:latin typeface="Calibri" charset="0"/>
              <a:cs typeface="Calibri" charset="0"/>
            </a:endParaRPr>
          </a:p>
        </p:txBody>
      </p:sp>
      <p:cxnSp>
        <p:nvCxnSpPr>
          <p:cNvPr id="5" name="Conector recto 4"/>
          <p:cNvCxnSpPr/>
          <p:nvPr/>
        </p:nvCxnSpPr>
        <p:spPr>
          <a:xfrm flipV="1">
            <a:off x="-18256" y="1412776"/>
            <a:ext cx="9164588" cy="14197"/>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6" name="Rectángulo 5"/>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7" name="Imagen 6"/>
          <p:cNvPicPr>
            <a:picLocks noChangeAspect="1"/>
          </p:cNvPicPr>
          <p:nvPr/>
        </p:nvPicPr>
        <p:blipFill>
          <a:blip r:embed="rId2"/>
          <a:srcRect/>
          <a:stretch>
            <a:fillRect/>
          </a:stretch>
        </p:blipFill>
        <p:spPr bwMode="auto">
          <a:xfrm>
            <a:off x="-18256" y="6424570"/>
            <a:ext cx="557808" cy="491242"/>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31</a:t>
            </a:fld>
            <a:endParaRPr lang="es-MX"/>
          </a:p>
        </p:txBody>
      </p:sp>
    </p:spTree>
    <p:extLst>
      <p:ext uri="{BB962C8B-B14F-4D97-AF65-F5344CB8AC3E}">
        <p14:creationId xmlns:p14="http://schemas.microsoft.com/office/powerpoint/2010/main" val="2604242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63500" y="50800"/>
            <a:ext cx="9004300" cy="6743700"/>
          </a:xfrm>
          <a:prstGeom prst="rect">
            <a:avLst/>
          </a:prstGeom>
        </p:spPr>
      </p:pic>
      <p:sp>
        <p:nvSpPr>
          <p:cNvPr id="6" name="Rectángulo 5"/>
          <p:cNvSpPr/>
          <p:nvPr/>
        </p:nvSpPr>
        <p:spPr>
          <a:xfrm>
            <a:off x="0" y="6453336"/>
            <a:ext cx="5364088" cy="246221"/>
          </a:xfrm>
          <a:prstGeom prst="rect">
            <a:avLst/>
          </a:prstGeom>
        </p:spPr>
        <p:txBody>
          <a:bodyPr wrap="square">
            <a:spAutoFit/>
          </a:bodyPr>
          <a:lstStyle/>
          <a:p>
            <a:r>
              <a:rPr lang="de-DE" sz="1000" dirty="0">
                <a:solidFill>
                  <a:srgbClr val="FFFFFF"/>
                </a:solidFill>
              </a:rPr>
              <a:t>http://</a:t>
            </a:r>
            <a:r>
              <a:rPr lang="de-DE" sz="1000" dirty="0" err="1">
                <a:solidFill>
                  <a:srgbClr val="FFFFFF"/>
                </a:solidFill>
              </a:rPr>
              <a:t>www.medicalmushrooms.net</a:t>
            </a:r>
            <a:r>
              <a:rPr lang="de-DE" sz="1000" dirty="0">
                <a:solidFill>
                  <a:srgbClr val="FFFFFF"/>
                </a:solidFill>
              </a:rPr>
              <a:t>/</a:t>
            </a:r>
            <a:r>
              <a:rPr lang="de-DE" sz="1000" dirty="0" err="1">
                <a:solidFill>
                  <a:srgbClr val="FFFFFF"/>
                </a:solidFill>
              </a:rPr>
              <a:t>uploads</a:t>
            </a:r>
            <a:r>
              <a:rPr lang="de-DE" sz="1000" dirty="0">
                <a:solidFill>
                  <a:srgbClr val="FFFFFF"/>
                </a:solidFill>
              </a:rPr>
              <a:t>/c4108050209/</a:t>
            </a:r>
            <a:r>
              <a:rPr lang="de-DE" sz="1000" dirty="0" err="1">
                <a:solidFill>
                  <a:srgbClr val="FFFFFF"/>
                </a:solidFill>
              </a:rPr>
              <a:t>grifola-frondosa-maitake.jpg</a:t>
            </a:r>
            <a:endParaRPr lang="es-ES" sz="1000" dirty="0">
              <a:solidFill>
                <a:srgbClr val="FFFFFF"/>
              </a:solidFill>
            </a:endParaRPr>
          </a:p>
        </p:txBody>
      </p:sp>
      <p:sp>
        <p:nvSpPr>
          <p:cNvPr id="7" name="Rectángulo 6"/>
          <p:cNvSpPr/>
          <p:nvPr/>
        </p:nvSpPr>
        <p:spPr>
          <a:xfrm>
            <a:off x="179512" y="332656"/>
            <a:ext cx="3672408" cy="502702"/>
          </a:xfrm>
          <a:prstGeom prst="rect">
            <a:avLst/>
          </a:prstGeom>
        </p:spPr>
        <p:txBody>
          <a:bodyPr wrap="square">
            <a:spAutoFit/>
          </a:bodyPr>
          <a:lstStyle/>
          <a:p>
            <a:pPr algn="ctr">
              <a:lnSpc>
                <a:spcPct val="80000"/>
              </a:lnSpc>
            </a:pPr>
            <a:r>
              <a:rPr lang="es-ES_tradnl" sz="3200" b="1" i="1" dirty="0" err="1">
                <a:solidFill>
                  <a:srgbClr val="FFFFFF"/>
                </a:solidFill>
                <a:cs typeface="Calibri" charset="0"/>
              </a:rPr>
              <a:t>Grifola</a:t>
            </a:r>
            <a:r>
              <a:rPr lang="es-ES_tradnl" sz="3200" b="1" i="1" dirty="0">
                <a:solidFill>
                  <a:srgbClr val="FFFFFF"/>
                </a:solidFill>
                <a:cs typeface="Calibri" charset="0"/>
              </a:rPr>
              <a:t> frondosa</a:t>
            </a:r>
            <a:endParaRPr lang="pt-BR" sz="3200" b="1" i="1" dirty="0">
              <a:solidFill>
                <a:srgbClr val="FFFFFF"/>
              </a:solidFill>
              <a:cs typeface="Calibri" charset="0"/>
            </a:endParaRPr>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4</a:t>
            </a:fld>
            <a:endParaRPr lang="es-MX"/>
          </a:p>
        </p:txBody>
      </p:sp>
    </p:spTree>
    <p:extLst>
      <p:ext uri="{BB962C8B-B14F-4D97-AF65-F5344CB8AC3E}">
        <p14:creationId xmlns:p14="http://schemas.microsoft.com/office/powerpoint/2010/main" val="17335414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67544" y="1700808"/>
            <a:ext cx="2833286" cy="2074825"/>
          </a:xfrm>
          <a:prstGeom prst="rect">
            <a:avLst/>
          </a:prstGeom>
          <a:ln w="44450"/>
        </p:spPr>
        <p:style>
          <a:lnRef idx="2">
            <a:schemeClr val="accent6"/>
          </a:lnRef>
          <a:fillRef idx="1">
            <a:schemeClr val="lt1"/>
          </a:fillRef>
          <a:effectRef idx="0">
            <a:schemeClr val="accent6"/>
          </a:effectRef>
          <a:fontRef idx="minor">
            <a:schemeClr val="dk1"/>
          </a:fontRef>
        </p:style>
        <p:txBody>
          <a:bodyPr rtlCol="0" anchor="ctr"/>
          <a:lstStyle/>
          <a:p>
            <a:pPr algn="ctr"/>
            <a:r>
              <a:rPr lang="es-MX" i="1" dirty="0" err="1"/>
              <a:t>Grifola</a:t>
            </a:r>
            <a:r>
              <a:rPr lang="es-MX" i="1" dirty="0"/>
              <a:t> frondosa</a:t>
            </a:r>
            <a:r>
              <a:rPr lang="es-MX" dirty="0"/>
              <a:t> </a:t>
            </a:r>
            <a:r>
              <a:rPr lang="es-MX" dirty="0" smtClean="0"/>
              <a:t>:</a:t>
            </a:r>
          </a:p>
          <a:p>
            <a:pPr marL="285750" indent="-285750" algn="ctr">
              <a:buFont typeface="Arial" pitchFamily="34" charset="0"/>
              <a:buChar char="•"/>
            </a:pPr>
            <a:r>
              <a:rPr lang="es-MX" dirty="0" err="1"/>
              <a:t>M</a:t>
            </a:r>
            <a:r>
              <a:rPr lang="es-MX" dirty="0" err="1" smtClean="0"/>
              <a:t>aitake</a:t>
            </a:r>
            <a:r>
              <a:rPr lang="es-MX" dirty="0" smtClean="0"/>
              <a:t> (hongo </a:t>
            </a:r>
            <a:r>
              <a:rPr lang="es-MX" dirty="0"/>
              <a:t>que </a:t>
            </a:r>
            <a:r>
              <a:rPr lang="es-MX" dirty="0" smtClean="0"/>
              <a:t>baila)</a:t>
            </a:r>
          </a:p>
          <a:p>
            <a:pPr marL="285750" indent="-285750" algn="ctr">
              <a:buFont typeface="Arial" pitchFamily="34" charset="0"/>
              <a:buChar char="•"/>
            </a:pPr>
            <a:r>
              <a:rPr lang="es-MX" dirty="0" err="1" smtClean="0"/>
              <a:t>Kumotake</a:t>
            </a:r>
            <a:r>
              <a:rPr lang="es-MX" dirty="0" smtClean="0"/>
              <a:t> </a:t>
            </a:r>
            <a:r>
              <a:rPr lang="es-MX" dirty="0"/>
              <a:t>(hongo nube) </a:t>
            </a:r>
          </a:p>
          <a:p>
            <a:pPr marL="285750" indent="-285750" algn="ctr">
              <a:buFont typeface="Arial" pitchFamily="34" charset="0"/>
              <a:buChar char="•"/>
            </a:pPr>
            <a:r>
              <a:rPr lang="es-MX" dirty="0" smtClean="0"/>
              <a:t>Gallina  </a:t>
            </a:r>
            <a:r>
              <a:rPr lang="es-MX" dirty="0"/>
              <a:t>de  los  bosques </a:t>
            </a:r>
            <a:endParaRPr lang="es-MX" dirty="0" smtClean="0"/>
          </a:p>
          <a:p>
            <a:pPr algn="ctr"/>
            <a:endParaRPr lang="es-MX" dirty="0"/>
          </a:p>
        </p:txBody>
      </p:sp>
      <p:sp>
        <p:nvSpPr>
          <p:cNvPr id="6" name="5 Rectángulo"/>
          <p:cNvSpPr/>
          <p:nvPr/>
        </p:nvSpPr>
        <p:spPr>
          <a:xfrm>
            <a:off x="4283968" y="1546860"/>
            <a:ext cx="4176464" cy="1594108"/>
          </a:xfrm>
          <a:prstGeom prst="rect">
            <a:avLst/>
          </a:prstGeom>
          <a:ln w="44450"/>
        </p:spPr>
        <p:style>
          <a:lnRef idx="2">
            <a:schemeClr val="accent6"/>
          </a:lnRef>
          <a:fillRef idx="1">
            <a:schemeClr val="lt1"/>
          </a:fillRef>
          <a:effectRef idx="0">
            <a:schemeClr val="accent6"/>
          </a:effectRef>
          <a:fontRef idx="minor">
            <a:schemeClr val="dk1"/>
          </a:fontRef>
        </p:style>
        <p:txBody>
          <a:bodyPr rtlCol="0" anchor="ctr"/>
          <a:lstStyle/>
          <a:p>
            <a:pPr algn="ctr"/>
            <a:endParaRPr lang="es-MX" i="1" dirty="0"/>
          </a:p>
          <a:p>
            <a:pPr algn="ctr"/>
            <a:r>
              <a:rPr lang="es-MX" i="1" dirty="0"/>
              <a:t>Crece en bosques templados de :</a:t>
            </a:r>
          </a:p>
          <a:p>
            <a:pPr algn="ctr"/>
            <a:r>
              <a:rPr lang="es-MX" i="1" dirty="0"/>
              <a:t>Asia (Japón y China) </a:t>
            </a:r>
          </a:p>
          <a:p>
            <a:pPr algn="ctr"/>
            <a:r>
              <a:rPr lang="es-MX" i="1" dirty="0"/>
              <a:t>Europa </a:t>
            </a:r>
          </a:p>
          <a:p>
            <a:pPr algn="ctr"/>
            <a:r>
              <a:rPr lang="es-MX" i="1" dirty="0"/>
              <a:t>Norteamérica (este de Canadá y el sureste de Estados Unidos )</a:t>
            </a:r>
          </a:p>
          <a:p>
            <a:pPr algn="ctr"/>
            <a:endParaRPr lang="es-MX" i="1" dirty="0"/>
          </a:p>
        </p:txBody>
      </p:sp>
      <p:sp>
        <p:nvSpPr>
          <p:cNvPr id="7" name="6 Rectángulo redondeado"/>
          <p:cNvSpPr/>
          <p:nvPr/>
        </p:nvSpPr>
        <p:spPr>
          <a:xfrm>
            <a:off x="251520" y="4149080"/>
            <a:ext cx="3456384" cy="1800200"/>
          </a:xfrm>
          <a:prstGeom prst="roundRect">
            <a:avLst/>
          </a:prstGeom>
          <a:ln w="44450"/>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smtClean="0"/>
              <a:t>Semejanzas </a:t>
            </a:r>
            <a:r>
              <a:rPr lang="es-MX" dirty="0"/>
              <a:t>con las especies: </a:t>
            </a:r>
            <a:r>
              <a:rPr lang="es-MX" i="1" dirty="0" err="1"/>
              <a:t>Polyporus</a:t>
            </a:r>
            <a:r>
              <a:rPr lang="es-MX" i="1" dirty="0"/>
              <a:t> </a:t>
            </a:r>
            <a:r>
              <a:rPr lang="es-MX" i="1" dirty="0" err="1"/>
              <a:t>frondosus</a:t>
            </a:r>
            <a:r>
              <a:rPr lang="es-MX" i="1" dirty="0"/>
              <a:t>, </a:t>
            </a:r>
            <a:r>
              <a:rPr lang="es-MX" i="1" dirty="0" err="1"/>
              <a:t>Polyporus</a:t>
            </a:r>
            <a:r>
              <a:rPr lang="es-MX" i="1" dirty="0"/>
              <a:t> </a:t>
            </a:r>
            <a:r>
              <a:rPr lang="es-MX" i="1" dirty="0" err="1"/>
              <a:t>umbellatus</a:t>
            </a:r>
            <a:r>
              <a:rPr lang="es-MX" i="1" dirty="0"/>
              <a:t>, </a:t>
            </a:r>
            <a:r>
              <a:rPr lang="es-MX" i="1" dirty="0" err="1"/>
              <a:t>Grifola</a:t>
            </a:r>
            <a:r>
              <a:rPr lang="es-MX" i="1" dirty="0"/>
              <a:t> </a:t>
            </a:r>
            <a:r>
              <a:rPr lang="es-MX" i="1" dirty="0" err="1"/>
              <a:t>umbellata</a:t>
            </a:r>
            <a:endParaRPr lang="es-MX" dirty="0"/>
          </a:p>
        </p:txBody>
      </p:sp>
      <p:sp>
        <p:nvSpPr>
          <p:cNvPr id="2" name="1 CuadroTexto"/>
          <p:cNvSpPr txBox="1"/>
          <p:nvPr/>
        </p:nvSpPr>
        <p:spPr>
          <a:xfrm>
            <a:off x="611560" y="6478018"/>
            <a:ext cx="1623521" cy="369332"/>
          </a:xfrm>
          <a:prstGeom prst="rect">
            <a:avLst/>
          </a:prstGeom>
          <a:noFill/>
        </p:spPr>
        <p:txBody>
          <a:bodyPr wrap="none" rtlCol="0">
            <a:spAutoFit/>
          </a:bodyPr>
          <a:lstStyle/>
          <a:p>
            <a:r>
              <a:rPr lang="es-MX" dirty="0"/>
              <a:t>(</a:t>
            </a:r>
            <a:r>
              <a:rPr lang="es-MX" dirty="0" err="1" smtClean="0"/>
              <a:t>Stamets</a:t>
            </a:r>
            <a:r>
              <a:rPr lang="es-MX" dirty="0" smtClean="0"/>
              <a:t>, 2000)</a:t>
            </a:r>
            <a:endParaRPr lang="es-MX" dirty="0"/>
          </a:p>
        </p:txBody>
      </p:sp>
      <p:sp>
        <p:nvSpPr>
          <p:cNvPr id="10" name="Título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GENERALIDADES </a:t>
            </a:r>
            <a:endParaRPr lang="es-ES" sz="4800" b="1" dirty="0">
              <a:ea typeface="+mj-ea"/>
              <a:cs typeface="Calibri" charset="0"/>
            </a:endParaRPr>
          </a:p>
        </p:txBody>
      </p:sp>
      <p:cxnSp>
        <p:nvCxnSpPr>
          <p:cNvPr id="11" name="Conector recto 10"/>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3" name="Rectángulo 2"/>
          <p:cNvSpPr/>
          <p:nvPr/>
        </p:nvSpPr>
        <p:spPr>
          <a:xfrm>
            <a:off x="3960440" y="6567155"/>
            <a:ext cx="5220072" cy="246221"/>
          </a:xfrm>
          <a:prstGeom prst="rect">
            <a:avLst/>
          </a:prstGeom>
        </p:spPr>
        <p:txBody>
          <a:bodyPr wrap="square">
            <a:spAutoFit/>
          </a:bodyPr>
          <a:lstStyle/>
          <a:p>
            <a:r>
              <a:rPr lang="pl-PL" sz="1000" dirty="0"/>
              <a:t>http://</a:t>
            </a:r>
            <a:r>
              <a:rPr lang="pl-PL" sz="1000" dirty="0" err="1"/>
              <a:t>www.barberisfunghi.com</a:t>
            </a:r>
            <a:r>
              <a:rPr lang="pl-PL" sz="1000" dirty="0"/>
              <a:t>/</a:t>
            </a:r>
            <a:r>
              <a:rPr lang="pl-PL" sz="1000" dirty="0" err="1"/>
              <a:t>wp-content</a:t>
            </a:r>
            <a:r>
              <a:rPr lang="pl-PL" sz="1000" dirty="0"/>
              <a:t>/</a:t>
            </a:r>
            <a:r>
              <a:rPr lang="pl-PL" sz="1000" dirty="0" err="1"/>
              <a:t>uploads</a:t>
            </a:r>
            <a:r>
              <a:rPr lang="pl-PL" sz="1000" dirty="0"/>
              <a:t>/2015/06/</a:t>
            </a:r>
            <a:r>
              <a:rPr lang="pl-PL" sz="1000" dirty="0" err="1"/>
              <a:t>Grifola-frondosa.jpg</a:t>
            </a:r>
            <a:endParaRPr lang="es-ES" sz="1000" dirty="0"/>
          </a:p>
        </p:txBody>
      </p:sp>
      <p:pic>
        <p:nvPicPr>
          <p:cNvPr id="8" name="Imagen 7"/>
          <p:cNvPicPr>
            <a:picLocks noChangeAspect="1"/>
          </p:cNvPicPr>
          <p:nvPr/>
        </p:nvPicPr>
        <p:blipFill>
          <a:blip r:embed="rId3"/>
          <a:stretch>
            <a:fillRect/>
          </a:stretch>
        </p:blipFill>
        <p:spPr>
          <a:xfrm>
            <a:off x="3923928" y="3213315"/>
            <a:ext cx="5076056" cy="3384037"/>
          </a:xfrm>
          <a:prstGeom prst="rect">
            <a:avLst/>
          </a:prstGeom>
        </p:spPr>
      </p:pic>
      <p:sp>
        <p:nvSpPr>
          <p:cNvPr id="5" name="Marcador de número de diapositiva 4"/>
          <p:cNvSpPr>
            <a:spLocks noGrp="1"/>
          </p:cNvSpPr>
          <p:nvPr>
            <p:ph type="sldNum" sz="quarter" idx="12"/>
          </p:nvPr>
        </p:nvSpPr>
        <p:spPr/>
        <p:txBody>
          <a:bodyPr>
            <a:normAutofit fontScale="92500" lnSpcReduction="20000"/>
          </a:bodyPr>
          <a:lstStyle/>
          <a:p>
            <a:fld id="{BAF951CD-4022-4C77-904A-1B041FEA7432}" type="slidenum">
              <a:rPr lang="es-MX" smtClean="0"/>
              <a:pPr/>
              <a:t>5</a:t>
            </a:fld>
            <a:endParaRPr lang="es-MX"/>
          </a:p>
        </p:txBody>
      </p:sp>
    </p:spTree>
    <p:extLst>
      <p:ext uri="{BB962C8B-B14F-4D97-AF65-F5344CB8AC3E}">
        <p14:creationId xmlns:p14="http://schemas.microsoft.com/office/powerpoint/2010/main" val="33196937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3"/>
          <a:stretch>
            <a:fillRect/>
          </a:stretch>
        </p:blipFill>
        <p:spPr>
          <a:xfrm>
            <a:off x="2095759" y="2204864"/>
            <a:ext cx="7048241" cy="3960440"/>
          </a:xfrm>
          <a:prstGeom prst="rect">
            <a:avLst/>
          </a:prstGeom>
        </p:spPr>
      </p:pic>
      <p:sp>
        <p:nvSpPr>
          <p:cNvPr id="3" name="2 Rectángulo"/>
          <p:cNvSpPr/>
          <p:nvPr/>
        </p:nvSpPr>
        <p:spPr>
          <a:xfrm>
            <a:off x="179512" y="2204864"/>
            <a:ext cx="3312368" cy="3960440"/>
          </a:xfrm>
          <a:prstGeom prst="rect">
            <a:avLst/>
          </a:prstGeom>
          <a:solidFill>
            <a:srgbClr val="798A5F"/>
          </a:solidFill>
          <a:ln/>
        </p:spPr>
        <p:style>
          <a:lnRef idx="1">
            <a:schemeClr val="accent4"/>
          </a:lnRef>
          <a:fillRef idx="3">
            <a:schemeClr val="accent4"/>
          </a:fillRef>
          <a:effectRef idx="2">
            <a:schemeClr val="accent4"/>
          </a:effectRef>
          <a:fontRef idx="minor">
            <a:schemeClr val="lt1"/>
          </a:fontRef>
        </p:style>
        <p:txBody>
          <a:bodyPr rtlCol="0" anchor="ctr"/>
          <a:lstStyle/>
          <a:p>
            <a:r>
              <a:rPr lang="es-MX" dirty="0">
                <a:solidFill>
                  <a:sysClr val="windowText" lastClr="000000"/>
                </a:solidFill>
                <a:latin typeface="Calibri"/>
                <a:cs typeface="Calibri"/>
              </a:rPr>
              <a:t>Dominio: </a:t>
            </a:r>
            <a:r>
              <a:rPr lang="es-MX" dirty="0" err="1">
                <a:solidFill>
                  <a:sysClr val="windowText" lastClr="000000"/>
                </a:solidFill>
                <a:latin typeface="Calibri"/>
                <a:cs typeface="Calibri"/>
              </a:rPr>
              <a:t>Eukarya</a:t>
            </a:r>
            <a:endParaRPr lang="es-MX" dirty="0">
              <a:solidFill>
                <a:sysClr val="windowText" lastClr="000000"/>
              </a:solidFill>
              <a:latin typeface="Calibri"/>
              <a:cs typeface="Calibri"/>
            </a:endParaRPr>
          </a:p>
          <a:p>
            <a:r>
              <a:rPr lang="es-MX" dirty="0" err="1">
                <a:solidFill>
                  <a:sysClr val="windowText" lastClr="000000"/>
                </a:solidFill>
                <a:latin typeface="Calibri"/>
                <a:cs typeface="Calibri"/>
              </a:rPr>
              <a:t>Supergrupo</a:t>
            </a:r>
            <a:r>
              <a:rPr lang="es-MX" dirty="0">
                <a:solidFill>
                  <a:sysClr val="windowText" lastClr="000000"/>
                </a:solidFill>
                <a:latin typeface="Calibri"/>
                <a:cs typeface="Calibri"/>
              </a:rPr>
              <a:t>: </a:t>
            </a:r>
            <a:r>
              <a:rPr lang="es-MX" dirty="0" err="1">
                <a:solidFill>
                  <a:sysClr val="windowText" lastClr="000000"/>
                </a:solidFill>
                <a:latin typeface="Calibri"/>
                <a:cs typeface="Calibri"/>
              </a:rPr>
              <a:t>Opisthokonta</a:t>
            </a:r>
            <a:endParaRPr lang="es-MX" dirty="0">
              <a:solidFill>
                <a:sysClr val="windowText" lastClr="000000"/>
              </a:solidFill>
              <a:latin typeface="Calibri"/>
              <a:cs typeface="Calibri"/>
            </a:endParaRPr>
          </a:p>
          <a:p>
            <a:r>
              <a:rPr lang="es-MX" dirty="0">
                <a:solidFill>
                  <a:sysClr val="windowText" lastClr="000000"/>
                </a:solidFill>
                <a:latin typeface="Calibri"/>
                <a:cs typeface="Calibri"/>
              </a:rPr>
              <a:t>Reino: </a:t>
            </a:r>
            <a:r>
              <a:rPr lang="es-MX" dirty="0" err="1">
                <a:solidFill>
                  <a:sysClr val="windowText" lastClr="000000"/>
                </a:solidFill>
                <a:latin typeface="Calibri"/>
                <a:cs typeface="Calibri"/>
              </a:rPr>
              <a:t>Fungi</a:t>
            </a:r>
            <a:endParaRPr lang="es-MX" dirty="0">
              <a:solidFill>
                <a:sysClr val="windowText" lastClr="000000"/>
              </a:solidFill>
              <a:latin typeface="Calibri"/>
              <a:cs typeface="Calibri"/>
            </a:endParaRPr>
          </a:p>
          <a:p>
            <a:r>
              <a:rPr lang="es-MX" dirty="0">
                <a:solidFill>
                  <a:sysClr val="windowText" lastClr="000000"/>
                </a:solidFill>
                <a:latin typeface="Calibri"/>
                <a:cs typeface="Calibri"/>
              </a:rPr>
              <a:t>Subreino: </a:t>
            </a:r>
            <a:r>
              <a:rPr lang="es-MX" dirty="0" err="1">
                <a:solidFill>
                  <a:sysClr val="windowText" lastClr="000000"/>
                </a:solidFill>
                <a:latin typeface="Calibri"/>
                <a:cs typeface="Calibri"/>
              </a:rPr>
              <a:t>Dikarya</a:t>
            </a:r>
            <a:endParaRPr lang="es-MX" dirty="0">
              <a:solidFill>
                <a:sysClr val="windowText" lastClr="000000"/>
              </a:solidFill>
              <a:latin typeface="Calibri"/>
              <a:cs typeface="Calibri"/>
            </a:endParaRPr>
          </a:p>
          <a:p>
            <a:r>
              <a:rPr lang="es-MX" dirty="0" err="1">
                <a:solidFill>
                  <a:sysClr val="windowText" lastClr="000000"/>
                </a:solidFill>
                <a:latin typeface="Calibri"/>
                <a:cs typeface="Calibri"/>
              </a:rPr>
              <a:t>Phylum</a:t>
            </a:r>
            <a:r>
              <a:rPr lang="es-MX" dirty="0">
                <a:solidFill>
                  <a:sysClr val="windowText" lastClr="000000"/>
                </a:solidFill>
                <a:latin typeface="Calibri"/>
                <a:cs typeface="Calibri"/>
              </a:rPr>
              <a:t>: </a:t>
            </a:r>
            <a:r>
              <a:rPr lang="es-MX" dirty="0" err="1">
                <a:solidFill>
                  <a:sysClr val="windowText" lastClr="000000"/>
                </a:solidFill>
                <a:latin typeface="Calibri"/>
                <a:cs typeface="Calibri"/>
              </a:rPr>
              <a:t>Basidiomycota</a:t>
            </a:r>
            <a:endParaRPr lang="es-MX" dirty="0">
              <a:solidFill>
                <a:sysClr val="windowText" lastClr="000000"/>
              </a:solidFill>
              <a:latin typeface="Calibri"/>
              <a:cs typeface="Calibri"/>
            </a:endParaRPr>
          </a:p>
          <a:p>
            <a:r>
              <a:rPr lang="es-MX" dirty="0" err="1">
                <a:solidFill>
                  <a:sysClr val="windowText" lastClr="000000"/>
                </a:solidFill>
                <a:latin typeface="Calibri"/>
                <a:cs typeface="Calibri"/>
              </a:rPr>
              <a:t>Clado</a:t>
            </a:r>
            <a:r>
              <a:rPr lang="es-MX" dirty="0">
                <a:solidFill>
                  <a:sysClr val="windowText" lastClr="000000"/>
                </a:solidFill>
                <a:latin typeface="Calibri"/>
                <a:cs typeface="Calibri"/>
              </a:rPr>
              <a:t>: </a:t>
            </a:r>
            <a:r>
              <a:rPr lang="es-MX" dirty="0" err="1">
                <a:solidFill>
                  <a:sysClr val="windowText" lastClr="000000"/>
                </a:solidFill>
                <a:latin typeface="Calibri"/>
                <a:cs typeface="Calibri"/>
              </a:rPr>
              <a:t>Agaricomycotina</a:t>
            </a:r>
            <a:endParaRPr lang="es-MX" dirty="0">
              <a:solidFill>
                <a:sysClr val="windowText" lastClr="000000"/>
              </a:solidFill>
              <a:latin typeface="Calibri"/>
              <a:cs typeface="Calibri"/>
            </a:endParaRPr>
          </a:p>
          <a:p>
            <a:r>
              <a:rPr lang="es-MX" dirty="0">
                <a:solidFill>
                  <a:sysClr val="windowText" lastClr="000000"/>
                </a:solidFill>
                <a:latin typeface="Calibri"/>
                <a:cs typeface="Calibri"/>
              </a:rPr>
              <a:t>Clase: </a:t>
            </a:r>
            <a:r>
              <a:rPr lang="es-MX" dirty="0" err="1">
                <a:solidFill>
                  <a:sysClr val="windowText" lastClr="000000"/>
                </a:solidFill>
                <a:latin typeface="Calibri"/>
                <a:cs typeface="Calibri"/>
              </a:rPr>
              <a:t>Agaricomycetes</a:t>
            </a:r>
            <a:endParaRPr lang="es-MX" dirty="0">
              <a:solidFill>
                <a:sysClr val="windowText" lastClr="000000"/>
              </a:solidFill>
              <a:latin typeface="Calibri"/>
              <a:cs typeface="Calibri"/>
            </a:endParaRPr>
          </a:p>
          <a:p>
            <a:r>
              <a:rPr lang="es-MX" dirty="0">
                <a:solidFill>
                  <a:sysClr val="windowText" lastClr="000000"/>
                </a:solidFill>
                <a:latin typeface="Calibri"/>
                <a:cs typeface="Calibri"/>
              </a:rPr>
              <a:t>Subclase: </a:t>
            </a:r>
            <a:r>
              <a:rPr lang="es-MX" dirty="0" err="1">
                <a:solidFill>
                  <a:sysClr val="windowText" lastClr="000000"/>
                </a:solidFill>
                <a:latin typeface="Calibri"/>
                <a:cs typeface="Calibri"/>
              </a:rPr>
              <a:t>Agaricomycetidae</a:t>
            </a:r>
            <a:endParaRPr lang="es-MX" dirty="0">
              <a:solidFill>
                <a:sysClr val="windowText" lastClr="000000"/>
              </a:solidFill>
              <a:latin typeface="Calibri"/>
              <a:cs typeface="Calibri"/>
            </a:endParaRPr>
          </a:p>
          <a:p>
            <a:r>
              <a:rPr lang="es-MX" dirty="0">
                <a:solidFill>
                  <a:sysClr val="windowText" lastClr="000000"/>
                </a:solidFill>
                <a:latin typeface="Calibri"/>
                <a:cs typeface="Calibri"/>
              </a:rPr>
              <a:t>Orden: Agaricales</a:t>
            </a:r>
          </a:p>
          <a:p>
            <a:r>
              <a:rPr lang="es-MX" dirty="0">
                <a:solidFill>
                  <a:sysClr val="windowText" lastClr="000000"/>
                </a:solidFill>
                <a:latin typeface="Calibri"/>
                <a:cs typeface="Calibri"/>
              </a:rPr>
              <a:t>Familia: </a:t>
            </a:r>
            <a:r>
              <a:rPr lang="es-MX" dirty="0" err="1">
                <a:solidFill>
                  <a:sysClr val="windowText" lastClr="000000"/>
                </a:solidFill>
                <a:latin typeface="Calibri"/>
                <a:cs typeface="Calibri"/>
              </a:rPr>
              <a:t>Schizophyllaceae</a:t>
            </a:r>
            <a:endParaRPr lang="es-MX" dirty="0">
              <a:solidFill>
                <a:sysClr val="windowText" lastClr="000000"/>
              </a:solidFill>
              <a:latin typeface="Calibri"/>
              <a:cs typeface="Calibri"/>
            </a:endParaRPr>
          </a:p>
          <a:p>
            <a:r>
              <a:rPr lang="es-MX" dirty="0">
                <a:solidFill>
                  <a:sysClr val="windowText" lastClr="000000"/>
                </a:solidFill>
                <a:latin typeface="Calibri"/>
                <a:cs typeface="Calibri"/>
              </a:rPr>
              <a:t>Género:  </a:t>
            </a:r>
            <a:r>
              <a:rPr lang="es-MX" i="1" dirty="0" err="1">
                <a:solidFill>
                  <a:sysClr val="windowText" lastClr="000000"/>
                </a:solidFill>
                <a:latin typeface="Calibri"/>
                <a:cs typeface="Calibri"/>
              </a:rPr>
              <a:t>Grifola</a:t>
            </a:r>
            <a:endParaRPr lang="es-MX" dirty="0">
              <a:solidFill>
                <a:sysClr val="windowText" lastClr="000000"/>
              </a:solidFill>
              <a:latin typeface="Calibri"/>
              <a:cs typeface="Calibri"/>
            </a:endParaRPr>
          </a:p>
          <a:p>
            <a:r>
              <a:rPr lang="es-MX" dirty="0">
                <a:solidFill>
                  <a:sysClr val="windowText" lastClr="000000"/>
                </a:solidFill>
                <a:latin typeface="Calibri"/>
                <a:cs typeface="Calibri"/>
              </a:rPr>
              <a:t>Especie:  </a:t>
            </a:r>
            <a:r>
              <a:rPr lang="es-MX" i="1" dirty="0">
                <a:solidFill>
                  <a:sysClr val="windowText" lastClr="000000"/>
                </a:solidFill>
                <a:latin typeface="Calibri"/>
                <a:cs typeface="Calibri"/>
              </a:rPr>
              <a:t>Grifola </a:t>
            </a:r>
            <a:r>
              <a:rPr lang="es-MX" i="1" dirty="0" smtClean="0">
                <a:solidFill>
                  <a:schemeClr val="tx1"/>
                </a:solidFill>
                <a:latin typeface="Calibri"/>
                <a:cs typeface="Calibri"/>
              </a:rPr>
              <a:t>frondosa</a:t>
            </a:r>
            <a:endParaRPr lang="es-MX" dirty="0">
              <a:solidFill>
                <a:schemeClr val="tx1"/>
              </a:solidFill>
              <a:latin typeface="Calibri"/>
              <a:cs typeface="Calibri"/>
            </a:endParaRPr>
          </a:p>
        </p:txBody>
      </p:sp>
      <p:sp>
        <p:nvSpPr>
          <p:cNvPr id="6" name="5 CuadroTexto"/>
          <p:cNvSpPr txBox="1"/>
          <p:nvPr/>
        </p:nvSpPr>
        <p:spPr>
          <a:xfrm>
            <a:off x="786869" y="6372036"/>
            <a:ext cx="1419941" cy="369332"/>
          </a:xfrm>
          <a:prstGeom prst="rect">
            <a:avLst/>
          </a:prstGeom>
          <a:noFill/>
        </p:spPr>
        <p:txBody>
          <a:bodyPr wrap="none" rtlCol="0">
            <a:spAutoFit/>
          </a:bodyPr>
          <a:lstStyle/>
          <a:p>
            <a:r>
              <a:rPr lang="es-MX" dirty="0" smtClean="0"/>
              <a:t>(NCBI, 2015)</a:t>
            </a:r>
            <a:endParaRPr lang="es-MX" dirty="0"/>
          </a:p>
        </p:txBody>
      </p:sp>
      <p:sp>
        <p:nvSpPr>
          <p:cNvPr id="7" name="Título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TAXONOMÍA</a:t>
            </a:r>
            <a:endParaRPr lang="es-ES" sz="4800" b="1" dirty="0">
              <a:ea typeface="+mj-ea"/>
              <a:cs typeface="Calibri" charset="0"/>
            </a:endParaRPr>
          </a:p>
        </p:txBody>
      </p:sp>
      <p:cxnSp>
        <p:nvCxnSpPr>
          <p:cNvPr id="8" name="Conector recto 7"/>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9" name="Rectángulo 8"/>
          <p:cNvSpPr/>
          <p:nvPr/>
        </p:nvSpPr>
        <p:spPr>
          <a:xfrm>
            <a:off x="3174752" y="6093296"/>
            <a:ext cx="5940152" cy="246221"/>
          </a:xfrm>
          <a:prstGeom prst="rect">
            <a:avLst/>
          </a:prstGeom>
        </p:spPr>
        <p:txBody>
          <a:bodyPr wrap="square">
            <a:spAutoFit/>
          </a:bodyPr>
          <a:lstStyle/>
          <a:p>
            <a:pPr algn="r"/>
            <a:r>
              <a:rPr lang="en-US" sz="1000" dirty="0"/>
              <a:t>http://</a:t>
            </a:r>
            <a:r>
              <a:rPr lang="en-US" sz="1000" dirty="0" err="1"/>
              <a:t>varga-med.hu</a:t>
            </a:r>
            <a:r>
              <a:rPr lang="en-US" sz="1000" dirty="0"/>
              <a:t>/</a:t>
            </a:r>
            <a:r>
              <a:rPr lang="en-US" sz="1000" dirty="0" err="1"/>
              <a:t>wp</a:t>
            </a:r>
            <a:r>
              <a:rPr lang="en-US" sz="1000" dirty="0"/>
              <a:t>-content/uploads/2013/01/Grifola_frondosa_02.jpg</a:t>
            </a:r>
            <a:endParaRPr lang="es-ES" sz="1000" dirty="0"/>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6</a:t>
            </a:fld>
            <a:endParaRPr lang="es-MX"/>
          </a:p>
        </p:txBody>
      </p:sp>
    </p:spTree>
    <p:extLst>
      <p:ext uri="{BB962C8B-B14F-4D97-AF65-F5344CB8AC3E}">
        <p14:creationId xmlns:p14="http://schemas.microsoft.com/office/powerpoint/2010/main" val="1545053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6608385"/>
            <a:ext cx="1416542" cy="276999"/>
          </a:xfrm>
          <a:prstGeom prst="rect">
            <a:avLst/>
          </a:prstGeom>
          <a:noFill/>
        </p:spPr>
        <p:txBody>
          <a:bodyPr wrap="none" rtlCol="0">
            <a:spAutoFit/>
          </a:bodyPr>
          <a:lstStyle/>
          <a:p>
            <a:r>
              <a:rPr lang="es-MX" sz="1200" dirty="0">
                <a:latin typeface="Calibri" panose="020F0502020204030204" pitchFamily="34" charset="0"/>
              </a:rPr>
              <a:t>(Curtis, </a:t>
            </a:r>
            <a:r>
              <a:rPr lang="es-MX" sz="1200" i="1" dirty="0" err="1">
                <a:latin typeface="Calibri" panose="020F0502020204030204" pitchFamily="34" charset="0"/>
              </a:rPr>
              <a:t>et.al</a:t>
            </a:r>
            <a:r>
              <a:rPr lang="es-MX" sz="1200" i="1" dirty="0">
                <a:latin typeface="Calibri" panose="020F0502020204030204" pitchFamily="34" charset="0"/>
              </a:rPr>
              <a:t>, </a:t>
            </a:r>
            <a:r>
              <a:rPr lang="es-MX" sz="1200" dirty="0">
                <a:latin typeface="Calibri" panose="020F0502020204030204" pitchFamily="34" charset="0"/>
              </a:rPr>
              <a:t>2007).</a:t>
            </a:r>
          </a:p>
        </p:txBody>
      </p:sp>
      <p:sp>
        <p:nvSpPr>
          <p:cNvPr id="6" name="Título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CICLO DE VIDA </a:t>
            </a:r>
            <a:endParaRPr lang="es-ES" sz="4800" b="1" dirty="0">
              <a:ea typeface="+mj-ea"/>
              <a:cs typeface="Calibri" charset="0"/>
            </a:endParaRPr>
          </a:p>
        </p:txBody>
      </p:sp>
      <p:cxnSp>
        <p:nvCxnSpPr>
          <p:cNvPr id="7" name="Conector recto 6"/>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pic>
        <p:nvPicPr>
          <p:cNvPr id="8194" name="Picture 2" descr="http://www.desktopclass.com/wp-content/uploads/2012/01/basidiomycete_life_cycle.jpg"/>
          <p:cNvPicPr>
            <a:picLocks noChangeAspect="1" noChangeArrowheads="1"/>
          </p:cNvPicPr>
          <p:nvPr/>
        </p:nvPicPr>
        <p:blipFill rotWithShape="1">
          <a:blip r:embed="rId3">
            <a:extLst>
              <a:ext uri="{28A0092B-C50C-407E-A947-70E740481C1C}">
                <a14:useLocalDpi xmlns:a14="http://schemas.microsoft.com/office/drawing/2010/main" val="0"/>
              </a:ext>
            </a:extLst>
          </a:blip>
          <a:srcRect l="941" t="1378" r="1147" b="5138"/>
          <a:stretch/>
        </p:blipFill>
        <p:spPr bwMode="auto">
          <a:xfrm>
            <a:off x="755576" y="1556792"/>
            <a:ext cx="7488833" cy="4968552"/>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3059832" y="6426987"/>
            <a:ext cx="7488832" cy="261610"/>
          </a:xfrm>
          <a:prstGeom prst="rect">
            <a:avLst/>
          </a:prstGeom>
        </p:spPr>
        <p:txBody>
          <a:bodyPr wrap="square">
            <a:spAutoFit/>
          </a:bodyPr>
          <a:lstStyle/>
          <a:p>
            <a:r>
              <a:rPr lang="es-MX" sz="1100" dirty="0">
                <a:latin typeface="Calibri" panose="020F0502020204030204" pitchFamily="34" charset="0"/>
              </a:rPr>
              <a:t>http://www.desktopclass.com/wp-content/uploads/2012/01/basidiomycete_life_cycle.jpg</a:t>
            </a:r>
          </a:p>
        </p:txBody>
      </p:sp>
      <p:sp>
        <p:nvSpPr>
          <p:cNvPr id="3" name="Marcador de número de diapositiva 2"/>
          <p:cNvSpPr>
            <a:spLocks noGrp="1"/>
          </p:cNvSpPr>
          <p:nvPr>
            <p:ph type="sldNum" sz="quarter" idx="12"/>
          </p:nvPr>
        </p:nvSpPr>
        <p:spPr/>
        <p:txBody>
          <a:bodyPr>
            <a:normAutofit fontScale="92500" lnSpcReduction="20000"/>
          </a:bodyPr>
          <a:lstStyle/>
          <a:p>
            <a:fld id="{BAF951CD-4022-4C77-904A-1B041FEA7432}" type="slidenum">
              <a:rPr lang="es-MX" smtClean="0"/>
              <a:pPr/>
              <a:t>7</a:t>
            </a:fld>
            <a:endParaRPr lang="es-MX"/>
          </a:p>
        </p:txBody>
      </p:sp>
    </p:spTree>
    <p:extLst>
      <p:ext uri="{BB962C8B-B14F-4D97-AF65-F5344CB8AC3E}">
        <p14:creationId xmlns:p14="http://schemas.microsoft.com/office/powerpoint/2010/main" val="9337830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546740" y="1556792"/>
            <a:ext cx="4025260" cy="928593"/>
          </a:xfrm>
        </p:spPr>
        <p:style>
          <a:lnRef idx="1">
            <a:schemeClr val="accent4"/>
          </a:lnRef>
          <a:fillRef idx="2">
            <a:schemeClr val="accent4"/>
          </a:fillRef>
          <a:effectRef idx="1">
            <a:schemeClr val="accent4"/>
          </a:effectRef>
          <a:fontRef idx="minor">
            <a:schemeClr val="dk1"/>
          </a:fontRef>
        </p:style>
        <p:txBody>
          <a:bodyPr>
            <a:normAutofit/>
          </a:bodyPr>
          <a:lstStyle/>
          <a:p>
            <a:pPr marL="0" indent="0" algn="just">
              <a:buNone/>
            </a:pPr>
            <a:r>
              <a:rPr lang="es-MX" sz="1800" dirty="0" err="1" smtClean="0">
                <a:latin typeface="Calibri" panose="020F0502020204030204" pitchFamily="34" charset="0"/>
              </a:rPr>
              <a:t>Basidiocarpos</a:t>
            </a:r>
            <a:r>
              <a:rPr lang="es-MX" sz="1800" dirty="0" smtClean="0">
                <a:latin typeface="Calibri" panose="020F0502020204030204" pitchFamily="34" charset="0"/>
              </a:rPr>
              <a:t> anuales (40-50 </a:t>
            </a:r>
            <a:r>
              <a:rPr lang="es-MX" sz="1800" dirty="0">
                <a:latin typeface="Calibri" panose="020F0502020204030204" pitchFamily="34" charset="0"/>
              </a:rPr>
              <a:t>cm de </a:t>
            </a:r>
            <a:r>
              <a:rPr lang="es-MX" sz="1800" dirty="0" smtClean="0">
                <a:latin typeface="Calibri" panose="020F0502020204030204" pitchFamily="34" charset="0"/>
              </a:rPr>
              <a:t>ancho </a:t>
            </a:r>
            <a:r>
              <a:rPr lang="es-MX" sz="1800" dirty="0" smtClean="0">
                <a:latin typeface="Calibri" panose="020F0502020204030204" pitchFamily="34" charset="0"/>
                <a:sym typeface="Wingdings" pitchFamily="2" charset="2"/>
              </a:rPr>
              <a:t>- </a:t>
            </a:r>
            <a:r>
              <a:rPr lang="es-MX" sz="1800" dirty="0" smtClean="0">
                <a:latin typeface="Calibri" panose="020F0502020204030204" pitchFamily="34" charset="0"/>
              </a:rPr>
              <a:t>1 </a:t>
            </a:r>
            <a:r>
              <a:rPr lang="es-MX" sz="1800" dirty="0">
                <a:latin typeface="Calibri" panose="020F0502020204030204" pitchFamily="34" charset="0"/>
              </a:rPr>
              <a:t>m de </a:t>
            </a:r>
            <a:r>
              <a:rPr lang="es-MX" sz="1800" dirty="0" smtClean="0">
                <a:latin typeface="Calibri" panose="020F0502020204030204" pitchFamily="34" charset="0"/>
              </a:rPr>
              <a:t>diámetro (18-20 kg).</a:t>
            </a:r>
          </a:p>
          <a:p>
            <a:pPr algn="just"/>
            <a:endParaRPr lang="es-MX" sz="1800" dirty="0">
              <a:latin typeface="Calibri" panose="020F0502020204030204" pitchFamily="34" charset="0"/>
            </a:endParaRPr>
          </a:p>
          <a:p>
            <a:pPr algn="just"/>
            <a:endParaRPr lang="es-MX" sz="1800" dirty="0" smtClean="0">
              <a:latin typeface="Calibri" panose="020F0502020204030204" pitchFamily="34" charset="0"/>
            </a:endParaRPr>
          </a:p>
          <a:p>
            <a:pPr marL="0" indent="0" algn="just">
              <a:buNone/>
            </a:pPr>
            <a:endParaRPr lang="es-MX" sz="1800" dirty="0" smtClean="0">
              <a:latin typeface="Calibri" panose="020F0502020204030204" pitchFamily="34" charset="0"/>
            </a:endParaRPr>
          </a:p>
          <a:p>
            <a:pPr marL="0" indent="0" algn="just">
              <a:buNone/>
            </a:pPr>
            <a:endParaRPr lang="es-MX" sz="1800" dirty="0">
              <a:latin typeface="Calibri" panose="020F0502020204030204" pitchFamily="34" charset="0"/>
            </a:endParaRPr>
          </a:p>
          <a:p>
            <a:pPr marL="0" indent="0" algn="just">
              <a:buNone/>
            </a:pPr>
            <a:endParaRPr lang="es-MX" sz="1800" dirty="0">
              <a:latin typeface="Calibri" panose="020F0502020204030204" pitchFamily="34" charset="0"/>
            </a:endParaRPr>
          </a:p>
          <a:p>
            <a:pPr marL="0" indent="0" algn="just">
              <a:buNone/>
            </a:pPr>
            <a:endParaRPr lang="es-MX" sz="1800" dirty="0" smtClean="0">
              <a:latin typeface="Calibri" panose="020F0502020204030204" pitchFamily="34" charset="0"/>
            </a:endParaRPr>
          </a:p>
          <a:p>
            <a:pPr marL="0" indent="0" algn="just">
              <a:buNone/>
            </a:pPr>
            <a:endParaRPr lang="es-MX" sz="1800" dirty="0">
              <a:latin typeface="Calibri" panose="020F0502020204030204" pitchFamily="34" charset="0"/>
            </a:endParaRPr>
          </a:p>
          <a:p>
            <a:pPr marL="0" indent="0" algn="just">
              <a:buNone/>
            </a:pPr>
            <a:endParaRPr lang="es-MX" sz="1800" dirty="0" smtClean="0">
              <a:latin typeface="Calibri" panose="020F0502020204030204" pitchFamily="34" charset="0"/>
            </a:endParaRPr>
          </a:p>
          <a:p>
            <a:pPr marL="0" indent="0" algn="just">
              <a:buNone/>
            </a:pPr>
            <a:endParaRPr lang="es-MX" sz="1800" dirty="0">
              <a:latin typeface="Calibri" panose="020F0502020204030204" pitchFamily="34" charset="0"/>
            </a:endParaRPr>
          </a:p>
          <a:p>
            <a:pPr marL="0" indent="0" algn="just">
              <a:buNone/>
            </a:pPr>
            <a:endParaRPr lang="es-MX" sz="1800" dirty="0" smtClean="0">
              <a:latin typeface="Calibri" panose="020F0502020204030204" pitchFamily="34" charset="0"/>
            </a:endParaRPr>
          </a:p>
          <a:p>
            <a:pPr marL="0" indent="0" algn="just">
              <a:buNone/>
            </a:pPr>
            <a:endParaRPr lang="es-MX" sz="1800" dirty="0">
              <a:latin typeface="Calibri" panose="020F0502020204030204" pitchFamily="34" charset="0"/>
            </a:endParaRPr>
          </a:p>
          <a:p>
            <a:pPr algn="just"/>
            <a:endParaRPr lang="es-MX" sz="1800" dirty="0">
              <a:latin typeface="Calibri" panose="020F0502020204030204" pitchFamily="34" charset="0"/>
            </a:endParaRPr>
          </a:p>
        </p:txBody>
      </p:sp>
      <p:sp>
        <p:nvSpPr>
          <p:cNvPr id="6" name="5 Rectángulo"/>
          <p:cNvSpPr/>
          <p:nvPr/>
        </p:nvSpPr>
        <p:spPr>
          <a:xfrm>
            <a:off x="546740" y="5153047"/>
            <a:ext cx="4025260" cy="85782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s-MX" b="1" dirty="0" smtClean="0">
                <a:latin typeface="Calibri" panose="020F0502020204030204" pitchFamily="34" charset="0"/>
              </a:rPr>
              <a:t>Características microscópicas</a:t>
            </a:r>
            <a:r>
              <a:rPr lang="es-MX" dirty="0" smtClean="0">
                <a:latin typeface="Calibri" panose="020F0502020204030204" pitchFamily="34" charset="0"/>
              </a:rPr>
              <a:t>: esporas grandes, blancas, elipsoidales y lisas.</a:t>
            </a:r>
          </a:p>
          <a:p>
            <a:pPr algn="just"/>
            <a:r>
              <a:rPr lang="es-MX" dirty="0" smtClean="0">
                <a:latin typeface="Calibri" panose="020F0502020204030204" pitchFamily="34" charset="0"/>
              </a:rPr>
              <a:t>5 a 7 micrómetros x 3.5 a 5   </a:t>
            </a:r>
            <a:endParaRPr lang="es-MX" dirty="0">
              <a:latin typeface="Calibri" panose="020F0502020204030204" pitchFamily="34" charset="0"/>
            </a:endParaRPr>
          </a:p>
        </p:txBody>
      </p:sp>
      <p:sp>
        <p:nvSpPr>
          <p:cNvPr id="7" name="6 Rectángulo"/>
          <p:cNvSpPr/>
          <p:nvPr/>
        </p:nvSpPr>
        <p:spPr>
          <a:xfrm>
            <a:off x="546740" y="2598103"/>
            <a:ext cx="4025260" cy="12093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just"/>
            <a:r>
              <a:rPr lang="es-MX" dirty="0" smtClean="0">
                <a:latin typeface="Calibri" panose="020F0502020204030204" pitchFamily="34" charset="0"/>
              </a:rPr>
              <a:t>Ramificados </a:t>
            </a:r>
            <a:r>
              <a:rPr lang="es-MX" dirty="0">
                <a:latin typeface="Calibri" panose="020F0502020204030204" pitchFamily="34" charset="0"/>
              </a:rPr>
              <a:t>y formados por un gran número de pequeños </a:t>
            </a:r>
            <a:r>
              <a:rPr lang="es-MX" dirty="0" smtClean="0">
                <a:latin typeface="Calibri" panose="020F0502020204030204" pitchFamily="34" charset="0"/>
              </a:rPr>
              <a:t>píleos unos </a:t>
            </a:r>
            <a:r>
              <a:rPr lang="es-MX" dirty="0">
                <a:latin typeface="Calibri" panose="020F0502020204030204" pitchFamily="34" charset="0"/>
              </a:rPr>
              <a:t>8 cm de diámetro, en forma de </a:t>
            </a:r>
            <a:r>
              <a:rPr lang="es-MX" dirty="0" smtClean="0">
                <a:latin typeface="Calibri" panose="020F0502020204030204" pitchFamily="34" charset="0"/>
              </a:rPr>
              <a:t>abanico </a:t>
            </a:r>
            <a:r>
              <a:rPr lang="es-MX" dirty="0" smtClean="0">
                <a:latin typeface="Calibri" panose="020F0502020204030204" pitchFamily="34" charset="0"/>
                <a:sym typeface="Wingdings" pitchFamily="2" charset="2"/>
              </a:rPr>
              <a:t> </a:t>
            </a:r>
            <a:r>
              <a:rPr lang="es-MX" dirty="0" smtClean="0">
                <a:latin typeface="Calibri" panose="020F0502020204030204" pitchFamily="34" charset="0"/>
              </a:rPr>
              <a:t>imbricados</a:t>
            </a:r>
            <a:endParaRPr lang="es-MX" dirty="0">
              <a:latin typeface="Calibri" panose="020F0502020204030204" pitchFamily="34" charset="0"/>
            </a:endParaRPr>
          </a:p>
        </p:txBody>
      </p:sp>
      <p:sp>
        <p:nvSpPr>
          <p:cNvPr id="15" name="14 Rectángulo"/>
          <p:cNvSpPr/>
          <p:nvPr/>
        </p:nvSpPr>
        <p:spPr>
          <a:xfrm>
            <a:off x="546740" y="3933157"/>
            <a:ext cx="4025260" cy="108012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just"/>
            <a:r>
              <a:rPr lang="es-MX" dirty="0" smtClean="0">
                <a:latin typeface="Calibri" panose="020F0502020204030204" pitchFamily="34" charset="0"/>
              </a:rPr>
              <a:t>Píleo: color </a:t>
            </a:r>
            <a:r>
              <a:rPr lang="es-MX" dirty="0">
                <a:latin typeface="Calibri" panose="020F0502020204030204" pitchFamily="34" charset="0"/>
              </a:rPr>
              <a:t>gris a pardo por la parte superior y en la inferior tienen pequeños poros de un color </a:t>
            </a:r>
            <a:r>
              <a:rPr lang="es-MX" dirty="0" smtClean="0">
                <a:latin typeface="Calibri" panose="020F0502020204030204" pitchFamily="34" charset="0"/>
              </a:rPr>
              <a:t>blanquecino.</a:t>
            </a:r>
            <a:endParaRPr lang="es-MX" dirty="0">
              <a:latin typeface="Calibri" panose="020F0502020204030204" pitchFamily="34" charset="0"/>
            </a:endParaRPr>
          </a:p>
        </p:txBody>
      </p:sp>
      <p:sp>
        <p:nvSpPr>
          <p:cNvPr id="18" name="17 CuadroTexto"/>
          <p:cNvSpPr txBox="1"/>
          <p:nvPr/>
        </p:nvSpPr>
        <p:spPr>
          <a:xfrm>
            <a:off x="457200" y="6307906"/>
            <a:ext cx="2552302" cy="276999"/>
          </a:xfrm>
          <a:prstGeom prst="rect">
            <a:avLst/>
          </a:prstGeom>
          <a:noFill/>
        </p:spPr>
        <p:txBody>
          <a:bodyPr wrap="none" rtlCol="0">
            <a:spAutoFit/>
          </a:bodyPr>
          <a:lstStyle/>
          <a:p>
            <a:r>
              <a:rPr lang="es-MX" sz="1200" dirty="0" smtClean="0">
                <a:latin typeface="Calibri" panose="020F0502020204030204" pitchFamily="34" charset="0"/>
              </a:rPr>
              <a:t>(Chang, 2004; </a:t>
            </a:r>
            <a:r>
              <a:rPr lang="es-MX" sz="1200" dirty="0" err="1" smtClean="0">
                <a:latin typeface="Calibri" panose="020F0502020204030204" pitchFamily="34" charset="0"/>
              </a:rPr>
              <a:t>Illana</a:t>
            </a:r>
            <a:r>
              <a:rPr lang="es-MX" sz="1200" dirty="0" smtClean="0">
                <a:latin typeface="Calibri" panose="020F0502020204030204" pitchFamily="34" charset="0"/>
              </a:rPr>
              <a:t>-Esteban, 2008;).</a:t>
            </a:r>
            <a:endParaRPr lang="es-MX" sz="1200" dirty="0">
              <a:latin typeface="Calibri" panose="020F0502020204030204" pitchFamily="34" charset="0"/>
            </a:endParaRPr>
          </a:p>
        </p:txBody>
      </p:sp>
      <p:sp>
        <p:nvSpPr>
          <p:cNvPr id="13" name="Título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MORFOLOGÍA</a:t>
            </a:r>
            <a:endParaRPr lang="es-ES" sz="4800" b="1" dirty="0">
              <a:ea typeface="+mj-ea"/>
              <a:cs typeface="Calibri" charset="0"/>
            </a:endParaRPr>
          </a:p>
        </p:txBody>
      </p:sp>
      <p:cxnSp>
        <p:nvCxnSpPr>
          <p:cNvPr id="14" name="Conector recto 13"/>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pic>
        <p:nvPicPr>
          <p:cNvPr id="11" name="Imagen 10"/>
          <p:cNvPicPr>
            <a:picLocks noChangeAspect="1"/>
          </p:cNvPicPr>
          <p:nvPr/>
        </p:nvPicPr>
        <p:blipFill>
          <a:blip r:embed="rId3"/>
          <a:stretch>
            <a:fillRect/>
          </a:stretch>
        </p:blipFill>
        <p:spPr>
          <a:xfrm flipH="1">
            <a:off x="4838302" y="3993622"/>
            <a:ext cx="4032448" cy="2668227"/>
          </a:xfrm>
          <a:prstGeom prst="rect">
            <a:avLst/>
          </a:prstGeom>
        </p:spPr>
      </p:pic>
      <p:pic>
        <p:nvPicPr>
          <p:cNvPr id="8" name="Imagen 7"/>
          <p:cNvPicPr>
            <a:picLocks noChangeAspect="1"/>
          </p:cNvPicPr>
          <p:nvPr/>
        </p:nvPicPr>
        <p:blipFill>
          <a:blip r:embed="rId4"/>
          <a:stretch>
            <a:fillRect/>
          </a:stretch>
        </p:blipFill>
        <p:spPr>
          <a:xfrm>
            <a:off x="4838302" y="1551931"/>
            <a:ext cx="4033821" cy="3024336"/>
          </a:xfrm>
          <a:prstGeom prst="rect">
            <a:avLst/>
          </a:prstGeom>
        </p:spPr>
      </p:pic>
      <p:sp>
        <p:nvSpPr>
          <p:cNvPr id="12" name="Rectángulo 11"/>
          <p:cNvSpPr/>
          <p:nvPr/>
        </p:nvSpPr>
        <p:spPr>
          <a:xfrm>
            <a:off x="4788024" y="6466784"/>
            <a:ext cx="4572000" cy="230832"/>
          </a:xfrm>
          <a:prstGeom prst="rect">
            <a:avLst/>
          </a:prstGeom>
        </p:spPr>
        <p:txBody>
          <a:bodyPr>
            <a:spAutoFit/>
          </a:bodyPr>
          <a:lstStyle/>
          <a:p>
            <a:r>
              <a:rPr lang="es-MX" sz="900" dirty="0">
                <a:solidFill>
                  <a:schemeClr val="bg1"/>
                </a:solidFill>
                <a:latin typeface="Calibri" panose="020F0502020204030204" pitchFamily="34" charset="0"/>
              </a:rPr>
              <a:t>http://www.gobice.com/pic/grifola_frondosa_velika_zrascenka_spore_1000_x_01.jpg</a:t>
            </a:r>
          </a:p>
        </p:txBody>
      </p:sp>
      <p:sp>
        <p:nvSpPr>
          <p:cNvPr id="10" name="Rectángulo 9"/>
          <p:cNvSpPr/>
          <p:nvPr/>
        </p:nvSpPr>
        <p:spPr>
          <a:xfrm>
            <a:off x="4838302" y="4314657"/>
            <a:ext cx="4572000" cy="230832"/>
          </a:xfrm>
          <a:prstGeom prst="rect">
            <a:avLst/>
          </a:prstGeom>
        </p:spPr>
        <p:txBody>
          <a:bodyPr>
            <a:spAutoFit/>
          </a:bodyPr>
          <a:lstStyle/>
          <a:p>
            <a:r>
              <a:rPr lang="es-MX" sz="900" dirty="0">
                <a:solidFill>
                  <a:schemeClr val="bg1"/>
                </a:solidFill>
                <a:latin typeface="Calibri" panose="020F0502020204030204" pitchFamily="34" charset="0"/>
              </a:rPr>
              <a:t>https://magowiz.files.wordpress.com/2012/10/img_4550.jpg</a:t>
            </a:r>
          </a:p>
        </p:txBody>
      </p:sp>
      <p:sp>
        <p:nvSpPr>
          <p:cNvPr id="2" name="Marcador de número de diapositiva 1"/>
          <p:cNvSpPr>
            <a:spLocks noGrp="1"/>
          </p:cNvSpPr>
          <p:nvPr>
            <p:ph type="sldNum" sz="quarter" idx="12"/>
          </p:nvPr>
        </p:nvSpPr>
        <p:spPr/>
        <p:txBody>
          <a:bodyPr>
            <a:normAutofit fontScale="92500" lnSpcReduction="20000"/>
          </a:bodyPr>
          <a:lstStyle/>
          <a:p>
            <a:fld id="{BAF951CD-4022-4C77-904A-1B041FEA7432}" type="slidenum">
              <a:rPr lang="es-MX" smtClean="0"/>
              <a:pPr/>
              <a:t>8</a:t>
            </a:fld>
            <a:endParaRPr lang="es-MX"/>
          </a:p>
        </p:txBody>
      </p:sp>
    </p:spTree>
    <p:extLst>
      <p:ext uri="{BB962C8B-B14F-4D97-AF65-F5344CB8AC3E}">
        <p14:creationId xmlns:p14="http://schemas.microsoft.com/office/powerpoint/2010/main" val="39943642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08802" y="6382095"/>
            <a:ext cx="1636987" cy="276999"/>
          </a:xfrm>
          <a:prstGeom prst="rect">
            <a:avLst/>
          </a:prstGeom>
          <a:noFill/>
        </p:spPr>
        <p:txBody>
          <a:bodyPr wrap="none" rtlCol="0">
            <a:spAutoFit/>
          </a:bodyPr>
          <a:lstStyle/>
          <a:p>
            <a:r>
              <a:rPr lang="es-MX" sz="1200" dirty="0">
                <a:latin typeface="Calibri" panose="020F0502020204030204" pitchFamily="34" charset="0"/>
              </a:rPr>
              <a:t>(</a:t>
            </a:r>
            <a:r>
              <a:rPr lang="es-MX" sz="1200" dirty="0" err="1">
                <a:latin typeface="Calibri" panose="020F0502020204030204" pitchFamily="34" charset="0"/>
              </a:rPr>
              <a:t>Illana</a:t>
            </a:r>
            <a:r>
              <a:rPr lang="es-MX" sz="1200" dirty="0">
                <a:latin typeface="Calibri" panose="020F0502020204030204" pitchFamily="34" charset="0"/>
              </a:rPr>
              <a:t>-Esteban, 2008).</a:t>
            </a:r>
          </a:p>
        </p:txBody>
      </p:sp>
      <p:sp>
        <p:nvSpPr>
          <p:cNvPr id="6" name="5 Rectángulo"/>
          <p:cNvSpPr/>
          <p:nvPr/>
        </p:nvSpPr>
        <p:spPr>
          <a:xfrm>
            <a:off x="323528" y="1700808"/>
            <a:ext cx="3960440" cy="299843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2400" i="1" dirty="0">
                <a:latin typeface="Calibri" panose="020F0502020204030204" pitchFamily="34" charset="0"/>
              </a:rPr>
              <a:t>G. frondosa</a:t>
            </a:r>
            <a:r>
              <a:rPr lang="es-MX" sz="2400" dirty="0">
                <a:latin typeface="Calibri" panose="020F0502020204030204" pitchFamily="34" charset="0"/>
              </a:rPr>
              <a:t> crece como «parásito» en la base de árboles vivos </a:t>
            </a:r>
            <a:r>
              <a:rPr lang="es-MX" sz="2400" dirty="0">
                <a:latin typeface="Calibri" panose="020F0502020204030204" pitchFamily="34" charset="0"/>
                <a:sym typeface="Wingdings" pitchFamily="2" charset="2"/>
              </a:rPr>
              <a:t> </a:t>
            </a:r>
            <a:r>
              <a:rPr lang="es-MX" sz="2400" dirty="0">
                <a:latin typeface="Calibri" panose="020F0502020204030204" pitchFamily="34" charset="0"/>
              </a:rPr>
              <a:t>coníferas o caducifolios (</a:t>
            </a:r>
            <a:r>
              <a:rPr lang="es-MX" sz="2400" b="1" i="1" dirty="0" err="1">
                <a:latin typeface="Calibri" panose="020F0502020204030204" pitchFamily="34" charset="0"/>
              </a:rPr>
              <a:t>Quercus</a:t>
            </a:r>
            <a:r>
              <a:rPr lang="es-MX" sz="2400" dirty="0">
                <a:latin typeface="Calibri" panose="020F0502020204030204" pitchFamily="34" charset="0"/>
              </a:rPr>
              <a:t>, </a:t>
            </a:r>
            <a:r>
              <a:rPr lang="es-MX" sz="2400" i="1" dirty="0" err="1">
                <a:latin typeface="Calibri" panose="020F0502020204030204" pitchFamily="34" charset="0"/>
              </a:rPr>
              <a:t>Acer</a:t>
            </a:r>
            <a:r>
              <a:rPr lang="es-MX" sz="2400" i="1" dirty="0">
                <a:latin typeface="Calibri" panose="020F0502020204030204" pitchFamily="34" charset="0"/>
              </a:rPr>
              <a:t>, </a:t>
            </a:r>
            <a:r>
              <a:rPr lang="es-MX" sz="2400" i="1" dirty="0" err="1">
                <a:latin typeface="Calibri" panose="020F0502020204030204" pitchFamily="34" charset="0"/>
              </a:rPr>
              <a:t>Betula</a:t>
            </a:r>
            <a:r>
              <a:rPr lang="es-MX" sz="2400" i="1" dirty="0">
                <a:latin typeface="Calibri" panose="020F0502020204030204" pitchFamily="34" charset="0"/>
              </a:rPr>
              <a:t>, </a:t>
            </a:r>
            <a:r>
              <a:rPr lang="es-MX" sz="2400" i="1" dirty="0" err="1">
                <a:latin typeface="Calibri" panose="020F0502020204030204" pitchFamily="34" charset="0"/>
              </a:rPr>
              <a:t>Carpinus</a:t>
            </a:r>
            <a:r>
              <a:rPr lang="es-MX" sz="2400" i="1" dirty="0">
                <a:latin typeface="Calibri" panose="020F0502020204030204" pitchFamily="34" charset="0"/>
              </a:rPr>
              <a:t>, </a:t>
            </a:r>
            <a:r>
              <a:rPr lang="es-MX" sz="2400" i="1" dirty="0" err="1">
                <a:latin typeface="Calibri" panose="020F0502020204030204" pitchFamily="34" charset="0"/>
              </a:rPr>
              <a:t>Castanea</a:t>
            </a:r>
            <a:r>
              <a:rPr lang="es-MX" sz="2400" i="1" dirty="0">
                <a:latin typeface="Calibri" panose="020F0502020204030204" pitchFamily="34" charset="0"/>
              </a:rPr>
              <a:t>, </a:t>
            </a:r>
            <a:r>
              <a:rPr lang="es-MX" sz="2400" i="1" dirty="0" err="1">
                <a:latin typeface="Calibri" panose="020F0502020204030204" pitchFamily="34" charset="0"/>
              </a:rPr>
              <a:t>Fagus</a:t>
            </a:r>
            <a:r>
              <a:rPr lang="es-MX" sz="2400" dirty="0">
                <a:latin typeface="Calibri" panose="020F0502020204030204" pitchFamily="34" charset="0"/>
              </a:rPr>
              <a:t> y </a:t>
            </a:r>
            <a:r>
              <a:rPr lang="es-MX" sz="2400" i="1" dirty="0" err="1">
                <a:latin typeface="Calibri" panose="020F0502020204030204" pitchFamily="34" charset="0"/>
              </a:rPr>
              <a:t>Ulmus</a:t>
            </a:r>
            <a:r>
              <a:rPr lang="es-MX" sz="2400" dirty="0">
                <a:latin typeface="Calibri" panose="020F0502020204030204" pitchFamily="34" charset="0"/>
              </a:rPr>
              <a:t>).</a:t>
            </a:r>
          </a:p>
          <a:p>
            <a:pPr algn="ctr"/>
            <a:endParaRPr lang="es-MX" dirty="0">
              <a:latin typeface="Calibri" panose="020F0502020204030204" pitchFamily="34" charset="0"/>
            </a:endParaRPr>
          </a:p>
        </p:txBody>
      </p:sp>
      <p:sp>
        <p:nvSpPr>
          <p:cNvPr id="7" name="Título 1"/>
          <p:cNvSpPr txBox="1">
            <a:spLocks/>
          </p:cNvSpPr>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smtClean="0">
                <a:ea typeface="+mj-ea"/>
                <a:cs typeface="Calibri" charset="0"/>
              </a:rPr>
              <a:t>HÁBITAT</a:t>
            </a:r>
            <a:endParaRPr lang="es-ES" sz="4800" b="1" dirty="0">
              <a:ea typeface="+mj-ea"/>
              <a:cs typeface="Calibri" charset="0"/>
            </a:endParaRPr>
          </a:p>
        </p:txBody>
      </p:sp>
      <p:cxnSp>
        <p:nvCxnSpPr>
          <p:cNvPr id="8" name="Conector recto 7"/>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pic>
        <p:nvPicPr>
          <p:cNvPr id="9218" name="Picture 2" descr="http://kordicepsas.blogas.lt/files/2010/03/grifola-frondosa-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9180" y="2996952"/>
            <a:ext cx="4190941" cy="3168352"/>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sp>
        <p:nvSpPr>
          <p:cNvPr id="2" name="Rectángulo 1"/>
          <p:cNvSpPr/>
          <p:nvPr/>
        </p:nvSpPr>
        <p:spPr>
          <a:xfrm>
            <a:off x="4716016" y="5877272"/>
            <a:ext cx="4572000" cy="230832"/>
          </a:xfrm>
          <a:prstGeom prst="rect">
            <a:avLst/>
          </a:prstGeom>
        </p:spPr>
        <p:txBody>
          <a:bodyPr>
            <a:spAutoFit/>
          </a:bodyPr>
          <a:lstStyle/>
          <a:p>
            <a:r>
              <a:rPr lang="es-MX" sz="900" dirty="0">
                <a:solidFill>
                  <a:schemeClr val="bg1"/>
                </a:solidFill>
                <a:latin typeface="Calibri" panose="020F0502020204030204" pitchFamily="34" charset="0"/>
              </a:rPr>
              <a:t>http://kordicepsas.blogas.lt/files/2010/03/grifola-frondosa-2.gif</a:t>
            </a:r>
          </a:p>
        </p:txBody>
      </p:sp>
      <p:sp>
        <p:nvSpPr>
          <p:cNvPr id="3" name="Marcador de número de diapositiva 2"/>
          <p:cNvSpPr>
            <a:spLocks noGrp="1"/>
          </p:cNvSpPr>
          <p:nvPr>
            <p:ph type="sldNum" sz="quarter" idx="12"/>
          </p:nvPr>
        </p:nvSpPr>
        <p:spPr/>
        <p:txBody>
          <a:bodyPr>
            <a:normAutofit fontScale="92500" lnSpcReduction="20000"/>
          </a:bodyPr>
          <a:lstStyle/>
          <a:p>
            <a:fld id="{BAF951CD-4022-4C77-904A-1B041FEA7432}" type="slidenum">
              <a:rPr lang="es-MX" smtClean="0"/>
              <a:pPr/>
              <a:t>9</a:t>
            </a:fld>
            <a:endParaRPr lang="es-MX"/>
          </a:p>
        </p:txBody>
      </p:sp>
    </p:spTree>
    <p:extLst>
      <p:ext uri="{BB962C8B-B14F-4D97-AF65-F5344CB8AC3E}">
        <p14:creationId xmlns:p14="http://schemas.microsoft.com/office/powerpoint/2010/main" val="25627058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SOHO.thmx</Template>
  <TotalTime>1164</TotalTime>
  <Words>6751</Words>
  <Application>Microsoft Office PowerPoint</Application>
  <PresentationFormat>Presentación en pantalla (4:3)</PresentationFormat>
  <Paragraphs>726</Paragraphs>
  <Slides>31</Slides>
  <Notes>29</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31</vt:i4>
      </vt:variant>
    </vt:vector>
  </HeadingPairs>
  <TitlesOfParts>
    <vt:vector size="41" baseType="lpstr">
      <vt:lpstr>ＭＳ Ｐゴシック</vt:lpstr>
      <vt:lpstr>ＭＳ Ｐゴシック</vt:lpstr>
      <vt:lpstr>Arial</vt:lpstr>
      <vt:lpstr>Calibri</vt:lpstr>
      <vt:lpstr>Candara</vt:lpstr>
      <vt:lpstr>Tahoma</vt:lpstr>
      <vt:lpstr>Times New Roman</vt:lpstr>
      <vt:lpstr>Tunga</vt:lpstr>
      <vt:lpstr>Wingdings</vt:lpstr>
      <vt:lpstr>Soho</vt:lpstr>
      <vt:lpstr>Presentación de PowerPoint</vt:lpstr>
      <vt:lpstr>GUIÓN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Cris</cp:lastModifiedBy>
  <cp:revision>232</cp:revision>
  <dcterms:created xsi:type="dcterms:W3CDTF">2015-05-27T02:14:30Z</dcterms:created>
  <dcterms:modified xsi:type="dcterms:W3CDTF">2015-10-01T17:49:09Z</dcterms:modified>
</cp:coreProperties>
</file>