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0" r:id="rId1"/>
  </p:sldMasterIdLst>
  <p:notesMasterIdLst>
    <p:notesMasterId r:id="rId32"/>
  </p:notesMasterIdLst>
  <p:sldIdLst>
    <p:sldId id="333" r:id="rId2"/>
    <p:sldId id="335" r:id="rId3"/>
    <p:sldId id="336" r:id="rId4"/>
    <p:sldId id="260" r:id="rId5"/>
    <p:sldId id="261" r:id="rId6"/>
    <p:sldId id="281" r:id="rId7"/>
    <p:sldId id="289" r:id="rId8"/>
    <p:sldId id="262" r:id="rId9"/>
    <p:sldId id="275" r:id="rId10"/>
    <p:sldId id="280" r:id="rId11"/>
    <p:sldId id="314" r:id="rId12"/>
    <p:sldId id="288" r:id="rId13"/>
    <p:sldId id="290" r:id="rId14"/>
    <p:sldId id="322" r:id="rId15"/>
    <p:sldId id="330" r:id="rId16"/>
    <p:sldId id="323" r:id="rId17"/>
    <p:sldId id="325" r:id="rId18"/>
    <p:sldId id="276" r:id="rId19"/>
    <p:sldId id="285" r:id="rId20"/>
    <p:sldId id="316" r:id="rId21"/>
    <p:sldId id="317" r:id="rId22"/>
    <p:sldId id="318" r:id="rId23"/>
    <p:sldId id="319" r:id="rId24"/>
    <p:sldId id="320" r:id="rId25"/>
    <p:sldId id="329" r:id="rId26"/>
    <p:sldId id="282" r:id="rId27"/>
    <p:sldId id="337" r:id="rId28"/>
    <p:sldId id="283" r:id="rId29"/>
    <p:sldId id="338" r:id="rId30"/>
    <p:sldId id="334" r:id="rId31"/>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473" autoAdjust="0"/>
  </p:normalViewPr>
  <p:slideViewPr>
    <p:cSldViewPr snapToGrid="0" snapToObjects="1">
      <p:cViewPr varScale="1">
        <p:scale>
          <a:sx n="95" d="100"/>
          <a:sy n="95" d="100"/>
        </p:scale>
        <p:origin x="2064" y="66"/>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ACD85F-BA57-314F-B55C-F449865AB997}" type="datetimeFigureOut">
              <a:rPr lang="es-ES" smtClean="0"/>
              <a:t>01/10/2015</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FBB8F0-A107-304E-AC1F-3F425184B6EA}" type="slidenum">
              <a:rPr lang="es-ES" smtClean="0"/>
              <a:t>‹Nº›</a:t>
            </a:fld>
            <a:endParaRPr lang="es-ES"/>
          </a:p>
        </p:txBody>
      </p:sp>
    </p:spTree>
    <p:extLst>
      <p:ext uri="{BB962C8B-B14F-4D97-AF65-F5344CB8AC3E}">
        <p14:creationId xmlns:p14="http://schemas.microsoft.com/office/powerpoint/2010/main" val="286365230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s-MX" dirty="0" smtClean="0">
                <a:latin typeface="Calibri" charset="0"/>
              </a:rPr>
              <a:t>Esta presentación está enfocada a mostrar los aspectos más relevantes en la unidad de aprendizaje Micología, en</a:t>
            </a:r>
            <a:r>
              <a:rPr lang="es-MX" baseline="0" dirty="0" smtClean="0">
                <a:latin typeface="Calibri" charset="0"/>
              </a:rPr>
              <a:t> relación a la Unidad de Competencia 7, sobre la simbiosis fúngica, y las micorrizas, sobre su biología, morfología e importancia </a:t>
            </a:r>
            <a:endParaRPr lang="es-MX" dirty="0">
              <a:latin typeface="Calibri" charset="0"/>
              <a:ea typeface="MS PGothic" charset="0"/>
            </a:endParaRPr>
          </a:p>
        </p:txBody>
      </p:sp>
    </p:spTree>
    <p:extLst>
      <p:ext uri="{BB962C8B-B14F-4D97-AF65-F5344CB8AC3E}">
        <p14:creationId xmlns:p14="http://schemas.microsoft.com/office/powerpoint/2010/main" val="242200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s-MX" sz="1200" kern="1200" dirty="0" smtClean="0">
                <a:solidFill>
                  <a:schemeClr val="tx1"/>
                </a:solidFill>
                <a:effectLst/>
                <a:latin typeface="+mn-lt"/>
                <a:ea typeface="ＭＳ Ｐゴシック" charset="-128"/>
                <a:cs typeface="ＭＳ Ｐゴシック" charset="-128"/>
              </a:rPr>
              <a:t>Los árboles son cruciales para el desarrollo de especies ectomicorrizógenas, quienes dependen del carbono fotosintéticamente fijado y producido por sus hospederos. Si se presenta una reducción en el flujo de carbohidratos en las raíces del árbol afecta la colonización micorrízica y la producción del esporoma por lo que se considera que los hongos micorrízicos pueden ser utilizados como un indicador de la salud del bosque, ya que un bosque saludable es esencial para mantener la alta diversidad y productividad de hongos. En pocas palabras </a:t>
            </a:r>
            <a:r>
              <a:rPr lang="es-MX" sz="1200" i="1" kern="1200" dirty="0" smtClean="0">
                <a:solidFill>
                  <a:schemeClr val="tx1"/>
                </a:solidFill>
                <a:effectLst/>
                <a:latin typeface="+mn-lt"/>
                <a:ea typeface="ＭＳ Ｐゴシック" charset="-128"/>
                <a:cs typeface="ＭＳ Ｐゴシック" charset="-128"/>
              </a:rPr>
              <a:t>“sin hongos no hay bosque y sin bosque no hay hongos”</a:t>
            </a:r>
            <a:r>
              <a:rPr lang="es-MX" sz="1200" kern="1200" dirty="0" smtClean="0">
                <a:solidFill>
                  <a:schemeClr val="tx1"/>
                </a:solidFill>
                <a:effectLst/>
                <a:latin typeface="+mn-lt"/>
                <a:ea typeface="ＭＳ Ｐゴシック" charset="-128"/>
                <a:cs typeface="ＭＳ Ｐゴシック" charset="-128"/>
              </a:rPr>
              <a:t> (Egli, 2011), por lo que las micorrizas pueden ser utilizadas en la conservación de los bosques (Cruz-Ulloa, 1999). </a:t>
            </a:r>
            <a:endParaRPr lang="es-ES_tradnl" sz="1200" kern="1200" dirty="0" smtClean="0">
              <a:solidFill>
                <a:schemeClr val="tx1"/>
              </a:solidFill>
              <a:effectLst>
                <a:outerShdw blurRad="50800" dist="38100" algn="tr" rotWithShape="0">
                  <a:prstClr val="black">
                    <a:alpha val="40000"/>
                  </a:prstClr>
                </a:outerShdw>
              </a:effectLst>
              <a:latin typeface="+mn-lt"/>
              <a:ea typeface="ＭＳ Ｐゴシック" charset="-128"/>
              <a:cs typeface="ＭＳ Ｐゴシック" charset="-128"/>
            </a:endParaRPr>
          </a:p>
          <a:p>
            <a:endParaRPr lang="es-ES" dirty="0" smtClean="0"/>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11</a:t>
            </a:fld>
            <a:endParaRPr lang="en-US"/>
          </a:p>
        </p:txBody>
      </p:sp>
    </p:spTree>
    <p:extLst>
      <p:ext uri="{BB962C8B-B14F-4D97-AF65-F5344CB8AC3E}">
        <p14:creationId xmlns:p14="http://schemas.microsoft.com/office/powerpoint/2010/main" val="10717521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tx1"/>
                </a:solidFill>
                <a:effectLst/>
                <a:latin typeface="+mn-lt"/>
                <a:ea typeface="+mn-ea"/>
                <a:cs typeface="+mn-cs"/>
              </a:rPr>
              <a:t>Efectos beneficiosos de las micorrizas sobre el </a:t>
            </a:r>
            <a:r>
              <a:rPr lang="es-ES_tradnl" sz="1200" kern="1200" dirty="0" err="1" smtClean="0">
                <a:solidFill>
                  <a:schemeClr val="tx1"/>
                </a:solidFill>
                <a:effectLst/>
                <a:latin typeface="+mn-lt"/>
                <a:ea typeface="+mn-ea"/>
                <a:cs typeface="+mn-cs"/>
              </a:rPr>
              <a:t>estrés</a:t>
            </a:r>
            <a:r>
              <a:rPr lang="es-ES_tradnl" sz="1200" kern="1200" dirty="0" smtClean="0">
                <a:solidFill>
                  <a:schemeClr val="tx1"/>
                </a:solidFill>
                <a:effectLst/>
                <a:latin typeface="+mn-lt"/>
                <a:ea typeface="+mn-ea"/>
                <a:cs typeface="+mn-cs"/>
              </a:rPr>
              <a:t>: Las micorrizas absorben azucares de la </a:t>
            </a:r>
            <a:r>
              <a:rPr lang="es-ES_tradnl" sz="1200" kern="1200" dirty="0" err="1" smtClean="0">
                <a:solidFill>
                  <a:schemeClr val="tx1"/>
                </a:solidFill>
                <a:effectLst/>
                <a:latin typeface="+mn-lt"/>
                <a:ea typeface="+mn-ea"/>
                <a:cs typeface="+mn-cs"/>
              </a:rPr>
              <a:t>raíz</a:t>
            </a:r>
            <a:r>
              <a:rPr lang="es-ES_tradnl" sz="1200" kern="1200" dirty="0" smtClean="0">
                <a:solidFill>
                  <a:schemeClr val="tx1"/>
                </a:solidFill>
                <a:effectLst/>
                <a:latin typeface="+mn-lt"/>
                <a:ea typeface="+mn-ea"/>
                <a:cs typeface="+mn-cs"/>
              </a:rPr>
              <a:t> de la planta e introducen minerales (P, N, K, Ca, S, Zn, Cu, Sr, etc.) en su sistema vascular. Presentan un papel decisivo en la </a:t>
            </a:r>
            <a:r>
              <a:rPr lang="es-ES_tradnl" sz="1200" kern="1200" dirty="0" err="1" smtClean="0">
                <a:solidFill>
                  <a:schemeClr val="tx1"/>
                </a:solidFill>
                <a:effectLst/>
                <a:latin typeface="+mn-lt"/>
                <a:ea typeface="+mn-ea"/>
                <a:cs typeface="+mn-cs"/>
              </a:rPr>
              <a:t>absorción</a:t>
            </a:r>
            <a:r>
              <a:rPr lang="es-ES_tradnl" sz="1200" kern="1200" dirty="0" smtClean="0">
                <a:solidFill>
                  <a:schemeClr val="tx1"/>
                </a:solidFill>
                <a:effectLst/>
                <a:latin typeface="+mn-lt"/>
                <a:ea typeface="+mn-ea"/>
                <a:cs typeface="+mn-cs"/>
              </a:rPr>
              <a:t> del </a:t>
            </a:r>
            <a:r>
              <a:rPr lang="es-ES_tradnl" sz="1200" kern="1200" dirty="0" err="1" smtClean="0">
                <a:solidFill>
                  <a:schemeClr val="tx1"/>
                </a:solidFill>
                <a:effectLst/>
                <a:latin typeface="+mn-lt"/>
                <a:ea typeface="+mn-ea"/>
                <a:cs typeface="+mn-cs"/>
              </a:rPr>
              <a:t>fósforo</a:t>
            </a:r>
            <a:r>
              <a:rPr lang="es-ES_tradnl" sz="1200" kern="1200" dirty="0" smtClean="0">
                <a:solidFill>
                  <a:schemeClr val="tx1"/>
                </a:solidFill>
                <a:effectLst/>
                <a:latin typeface="+mn-lt"/>
                <a:ea typeface="+mn-ea"/>
                <a:cs typeface="+mn-cs"/>
              </a:rPr>
              <a:t> mineral. </a:t>
            </a:r>
            <a:endParaRPr lang="es-ES_tradnl" dirty="0" smtClean="0"/>
          </a:p>
          <a:p>
            <a:endParaRPr lang="es-ES"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12</a:t>
            </a:fld>
            <a:endParaRPr lang="es-ES"/>
          </a:p>
        </p:txBody>
      </p:sp>
    </p:spTree>
    <p:extLst>
      <p:ext uri="{BB962C8B-B14F-4D97-AF65-F5344CB8AC3E}">
        <p14:creationId xmlns:p14="http://schemas.microsoft.com/office/powerpoint/2010/main" val="26639025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tx1"/>
                </a:solidFill>
                <a:latin typeface="+mn-lt"/>
                <a:ea typeface="+mn-ea"/>
                <a:cs typeface="+mn-cs"/>
              </a:rPr>
              <a:t>En el medio natural, la micorriza no se trata simplemente de una interacción entre la raíz de una planta y una especie de hongo en particular, sino de una comunidad muy compleja formada por diferentes especies de hongos y la raíz de una planta. Esta asociación se define como un continuo "mutualismo-parasitismo"; es decir, se analiza desde una perspectiva de "costo-beneficio", correlacionado con el estado de desarrollo, tanto de la planta como del (los) hongo (s) involucrado (s), y con las condiciones ambientales y edáficas, así como con factores de reconocimiento genético mutuo (Johnson et al., 1997). Actualmente, se considera que los hongos </a:t>
            </a:r>
            <a:r>
              <a:rPr lang="es-ES_tradnl" sz="1200" kern="1200" dirty="0" err="1" smtClean="0">
                <a:solidFill>
                  <a:schemeClr val="tx1"/>
                </a:solidFill>
                <a:latin typeface="+mn-lt"/>
                <a:ea typeface="+mn-ea"/>
                <a:cs typeface="+mn-cs"/>
              </a:rPr>
              <a:t>micorrizógenos</a:t>
            </a:r>
            <a:r>
              <a:rPr lang="es-ES_tradnl" sz="1200" kern="1200" dirty="0" smtClean="0">
                <a:solidFill>
                  <a:schemeClr val="tx1"/>
                </a:solidFill>
                <a:latin typeface="+mn-lt"/>
                <a:ea typeface="+mn-ea"/>
                <a:cs typeface="+mn-cs"/>
              </a:rPr>
              <a:t> (HM) fueron cruciales para que las plantas pudieran colonizar el medio terrestre y responder adecuadamente a las condiciones ambientales cambiantes (Smith y </a:t>
            </a:r>
            <a:r>
              <a:rPr lang="es-ES_tradnl" sz="1200" kern="1200" dirty="0" err="1" smtClean="0">
                <a:solidFill>
                  <a:schemeClr val="tx1"/>
                </a:solidFill>
                <a:latin typeface="+mn-lt"/>
                <a:ea typeface="+mn-ea"/>
                <a:cs typeface="+mn-cs"/>
              </a:rPr>
              <a:t>Read</a:t>
            </a:r>
            <a:r>
              <a:rPr lang="es-ES_tradnl" sz="1200" kern="1200" dirty="0" smtClean="0">
                <a:solidFill>
                  <a:schemeClr val="tx1"/>
                </a:solidFill>
                <a:latin typeface="+mn-lt"/>
                <a:ea typeface="+mn-ea"/>
                <a:cs typeface="+mn-cs"/>
              </a:rPr>
              <a:t>, 1998).</a:t>
            </a:r>
          </a:p>
          <a:p>
            <a:endParaRPr lang="es-ES"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13</a:t>
            </a:fld>
            <a:endParaRPr lang="es-ES"/>
          </a:p>
        </p:txBody>
      </p:sp>
    </p:spTree>
    <p:extLst>
      <p:ext uri="{BB962C8B-B14F-4D97-AF65-F5344CB8AC3E}">
        <p14:creationId xmlns:p14="http://schemas.microsoft.com/office/powerpoint/2010/main" val="5486227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i="0" kern="1200" dirty="0" smtClean="0">
                <a:solidFill>
                  <a:schemeClr val="tx1"/>
                </a:solidFill>
                <a:latin typeface="+mn-lt"/>
                <a:ea typeface="+mn-ea"/>
                <a:cs typeface="+mn-cs"/>
              </a:rPr>
              <a:t>Planta </a:t>
            </a:r>
            <a:r>
              <a:rPr lang="es-ES_tradnl" sz="1200" i="0" kern="1200" dirty="0" err="1" smtClean="0">
                <a:solidFill>
                  <a:schemeClr val="tx1"/>
                </a:solidFill>
                <a:latin typeface="+mn-lt"/>
                <a:ea typeface="+mn-ea"/>
                <a:cs typeface="+mn-cs"/>
              </a:rPr>
              <a:t>micorrizada</a:t>
            </a:r>
            <a:r>
              <a:rPr lang="es-ES_tradnl" sz="1200" i="0" kern="1200" dirty="0" smtClean="0">
                <a:solidFill>
                  <a:schemeClr val="tx1"/>
                </a:solidFill>
                <a:latin typeface="+mn-lt"/>
                <a:ea typeface="+mn-ea"/>
                <a:cs typeface="+mn-cs"/>
              </a:rPr>
              <a:t>. La región de colores claros representan la micorriza. En la imagen se aprecia como aumentan la penetración del suelo profundo maximizando la obtención de recursos.</a:t>
            </a:r>
            <a:endParaRPr lang="es-ES" i="0"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14</a:t>
            </a:fld>
            <a:endParaRPr lang="es-ES"/>
          </a:p>
        </p:txBody>
      </p:sp>
    </p:spTree>
    <p:extLst>
      <p:ext uri="{BB962C8B-B14F-4D97-AF65-F5344CB8AC3E}">
        <p14:creationId xmlns:p14="http://schemas.microsoft.com/office/powerpoint/2010/main" val="16772037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latin typeface="+mn-lt"/>
                <a:ea typeface="+mn-ea"/>
                <a:cs typeface="+mn-cs"/>
              </a:rPr>
              <a:t>Se han hecho pruebas en las cuales se observa el desarrollo de plantas de la misma especie y se ha observado que las plantas con micorriza tienen un mejor desarrollo que las plantas sin micorrizas.</a:t>
            </a:r>
            <a:endParaRPr lang="es-ES"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15</a:t>
            </a:fld>
            <a:endParaRPr lang="es-ES"/>
          </a:p>
        </p:txBody>
      </p:sp>
    </p:spTree>
    <p:extLst>
      <p:ext uri="{BB962C8B-B14F-4D97-AF65-F5344CB8AC3E}">
        <p14:creationId xmlns:p14="http://schemas.microsoft.com/office/powerpoint/2010/main" val="24426475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kern="1200" dirty="0" smtClean="0">
                <a:solidFill>
                  <a:schemeClr val="tx1"/>
                </a:solidFill>
                <a:effectLst/>
                <a:latin typeface="+mn-lt"/>
                <a:ea typeface="+mn-ea"/>
                <a:cs typeface="+mn-cs"/>
              </a:rPr>
              <a:t>Actualmente se reconocen siete </a:t>
            </a:r>
          </a:p>
          <a:p>
            <a:r>
              <a:rPr lang="es-MX" sz="1200" kern="1200" dirty="0" smtClean="0">
                <a:solidFill>
                  <a:schemeClr val="tx1"/>
                </a:solidFill>
                <a:effectLst/>
                <a:latin typeface="+mn-lt"/>
                <a:ea typeface="+mn-ea"/>
                <a:cs typeface="+mn-cs"/>
              </a:rPr>
              <a:t>tipos de</a:t>
            </a:r>
          </a:p>
          <a:p>
            <a:r>
              <a:rPr lang="es-MX" sz="1200" kern="1200" dirty="0" smtClean="0">
                <a:solidFill>
                  <a:schemeClr val="tx1"/>
                </a:solidFill>
                <a:effectLst/>
                <a:latin typeface="+mn-lt"/>
                <a:ea typeface="+mn-ea"/>
                <a:cs typeface="+mn-cs"/>
              </a:rPr>
              <a:t>asociaciones de</a:t>
            </a:r>
          </a:p>
          <a:p>
            <a:r>
              <a:rPr lang="es-MX" sz="1200" kern="1200" dirty="0" err="1" smtClean="0">
                <a:solidFill>
                  <a:schemeClr val="tx1"/>
                </a:solidFill>
                <a:effectLst/>
                <a:latin typeface="+mn-lt"/>
                <a:ea typeface="+mn-ea"/>
                <a:cs typeface="+mn-cs"/>
              </a:rPr>
              <a:t>micorr</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izas</a:t>
            </a:r>
          </a:p>
          <a:p>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arbuscular</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ectomicorriza</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ectendomicorriza</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arbutoide</a:t>
            </a:r>
            <a:r>
              <a:rPr lang="es-MX" sz="1200" kern="1200" dirty="0" smtClean="0">
                <a:solidFill>
                  <a:schemeClr val="tx1"/>
                </a:solidFill>
                <a:effectLst/>
                <a:latin typeface="+mn-lt"/>
                <a:ea typeface="+mn-ea"/>
                <a:cs typeface="+mn-cs"/>
              </a:rPr>
              <a:t>, </a:t>
            </a:r>
          </a:p>
          <a:p>
            <a:r>
              <a:rPr lang="es-MX" sz="1200" kern="1200" dirty="0" err="1" smtClean="0">
                <a:solidFill>
                  <a:schemeClr val="tx1"/>
                </a:solidFill>
                <a:effectLst/>
                <a:latin typeface="+mn-lt"/>
                <a:ea typeface="+mn-ea"/>
                <a:cs typeface="+mn-cs"/>
              </a:rPr>
              <a:t>monotropoide</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ericoide</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y </a:t>
            </a:r>
            <a:r>
              <a:rPr lang="es-MX" sz="1200" kern="1200" dirty="0" err="1" smtClean="0">
                <a:solidFill>
                  <a:schemeClr val="tx1"/>
                </a:solidFill>
                <a:effectLst/>
                <a:latin typeface="+mn-lt"/>
                <a:ea typeface="+mn-ea"/>
                <a:cs typeface="+mn-cs"/>
              </a:rPr>
              <a:t>orquidioide</a:t>
            </a:r>
            <a:r>
              <a:rPr lang="es-MX" sz="1200" kern="1200" dirty="0" smtClean="0">
                <a:solidFill>
                  <a:schemeClr val="tx1"/>
                </a:solidFill>
                <a:effectLst/>
                <a:latin typeface="+mn-lt"/>
                <a:ea typeface="+mn-ea"/>
                <a:cs typeface="+mn-cs"/>
              </a:rPr>
              <a:t> (Smith y </a:t>
            </a:r>
            <a:r>
              <a:rPr lang="es-MX" sz="1200" kern="1200" dirty="0" err="1" smtClean="0">
                <a:solidFill>
                  <a:schemeClr val="tx1"/>
                </a:solidFill>
                <a:effectLst/>
                <a:latin typeface="+mn-lt"/>
                <a:ea typeface="+mn-ea"/>
                <a:cs typeface="+mn-cs"/>
              </a:rPr>
              <a:t>Read</a:t>
            </a:r>
            <a:r>
              <a:rPr lang="es-MX" sz="1200" kern="1200" dirty="0" smtClean="0">
                <a:solidFill>
                  <a:schemeClr val="tx1"/>
                </a:solidFill>
                <a:effectLst/>
                <a:latin typeface="+mn-lt"/>
                <a:ea typeface="+mn-ea"/>
                <a:cs typeface="+mn-cs"/>
              </a:rPr>
              <a:t>, 1997)</a:t>
            </a:r>
          </a:p>
          <a:p>
            <a:r>
              <a:rPr lang="es-MX" sz="1200" kern="1200" dirty="0" smtClean="0">
                <a:solidFill>
                  <a:schemeClr val="tx1"/>
                </a:solidFill>
                <a:effectLst/>
                <a:latin typeface="+mn-lt"/>
                <a:ea typeface="+mn-ea"/>
                <a:cs typeface="+mn-cs"/>
              </a:rPr>
              <a:t>En esta simbiosis el hongo </a:t>
            </a:r>
          </a:p>
          <a:p>
            <a:r>
              <a:rPr lang="es-MX" sz="1200" kern="1200" dirty="0" err="1" smtClean="0">
                <a:solidFill>
                  <a:schemeClr val="tx1"/>
                </a:solidFill>
                <a:effectLst/>
                <a:latin typeface="+mn-lt"/>
                <a:ea typeface="+mn-ea"/>
                <a:cs typeface="+mn-cs"/>
              </a:rPr>
              <a:t>for</a:t>
            </a:r>
            <a:endParaRPr lang="es-MX" sz="1200" kern="1200" dirty="0" smtClean="0">
              <a:solidFill>
                <a:schemeClr val="tx1"/>
              </a:solidFill>
              <a:effectLst/>
              <a:latin typeface="+mn-lt"/>
              <a:ea typeface="+mn-ea"/>
              <a:cs typeface="+mn-cs"/>
            </a:endParaRPr>
          </a:p>
          <a:p>
            <a:r>
              <a:rPr lang="es-MX" sz="1200" kern="1200" dirty="0" err="1" smtClean="0">
                <a:solidFill>
                  <a:schemeClr val="tx1"/>
                </a:solidFill>
                <a:effectLst/>
                <a:latin typeface="+mn-lt"/>
                <a:ea typeface="+mn-ea"/>
                <a:cs typeface="+mn-cs"/>
              </a:rPr>
              <a:t>ma</a:t>
            </a:r>
            <a:r>
              <a:rPr lang="es-MX" sz="1200" kern="1200" dirty="0" smtClean="0">
                <a:solidFill>
                  <a:schemeClr val="tx1"/>
                </a:solidFill>
                <a:effectLst/>
                <a:latin typeface="+mn-lt"/>
                <a:ea typeface="+mn-ea"/>
                <a:cs typeface="+mn-cs"/>
              </a:rPr>
              <a:t> un manto o vaina alrededor de las raíces, las hifas crecen </a:t>
            </a:r>
          </a:p>
          <a:p>
            <a:r>
              <a:rPr lang="es-MX" sz="1200" kern="1200" dirty="0" smtClean="0">
                <a:solidFill>
                  <a:schemeClr val="tx1"/>
                </a:solidFill>
                <a:effectLst/>
                <a:latin typeface="+mn-lt"/>
                <a:ea typeface="+mn-ea"/>
                <a:cs typeface="+mn-cs"/>
              </a:rPr>
              <a:t>en</a:t>
            </a:r>
          </a:p>
          <a:p>
            <a:r>
              <a:rPr lang="es-MX" sz="1200" kern="1200" dirty="0" err="1" smtClean="0">
                <a:solidFill>
                  <a:schemeClr val="tx1"/>
                </a:solidFill>
                <a:effectLst/>
                <a:latin typeface="+mn-lt"/>
                <a:ea typeface="+mn-ea"/>
                <a:cs typeface="+mn-cs"/>
              </a:rPr>
              <a:t>tre</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los espacios </a:t>
            </a:r>
          </a:p>
          <a:p>
            <a:r>
              <a:rPr lang="es-MX" sz="1200" kern="1200" dirty="0" smtClean="0">
                <a:solidFill>
                  <a:schemeClr val="tx1"/>
                </a:solidFill>
                <a:effectLst/>
                <a:latin typeface="+mn-lt"/>
                <a:ea typeface="+mn-ea"/>
                <a:cs typeface="+mn-cs"/>
              </a:rPr>
              <a:t>intersticiales de las células </a:t>
            </a:r>
          </a:p>
          <a:p>
            <a:r>
              <a:rPr lang="es-MX" sz="1200" kern="1200" dirty="0" smtClean="0">
                <a:solidFill>
                  <a:schemeClr val="tx1"/>
                </a:solidFill>
                <a:effectLst/>
                <a:latin typeface="+mn-lt"/>
                <a:ea typeface="+mn-ea"/>
                <a:cs typeface="+mn-cs"/>
              </a:rPr>
              <a:t>corticales </a:t>
            </a:r>
          </a:p>
          <a:p>
            <a:r>
              <a:rPr lang="es-MX" sz="1200" kern="1200" dirty="0" smtClean="0">
                <a:solidFill>
                  <a:schemeClr val="tx1"/>
                </a:solidFill>
                <a:effectLst/>
                <a:latin typeface="+mn-lt"/>
                <a:ea typeface="+mn-ea"/>
                <a:cs typeface="+mn-cs"/>
              </a:rPr>
              <a:t>(</a:t>
            </a:r>
          </a:p>
          <a:p>
            <a:r>
              <a:rPr lang="es-MX" sz="1200" kern="1200" dirty="0" smtClean="0">
                <a:solidFill>
                  <a:schemeClr val="tx1"/>
                </a:solidFill>
                <a:effectLst/>
                <a:latin typeface="+mn-lt"/>
                <a:ea typeface="+mn-ea"/>
                <a:cs typeface="+mn-cs"/>
              </a:rPr>
              <a:t>sin penetrar en ellas</a:t>
            </a:r>
          </a:p>
          <a:p>
            <a:r>
              <a:rPr lang="es-MX" sz="1200" kern="1200" dirty="0" smtClean="0">
                <a:solidFill>
                  <a:schemeClr val="tx1"/>
                </a:solidFill>
                <a:effectLst/>
                <a:latin typeface="+mn-lt"/>
                <a:ea typeface="+mn-ea"/>
                <a:cs typeface="+mn-cs"/>
              </a:rPr>
              <a:t>)</a:t>
            </a:r>
          </a:p>
          <a:p>
            <a:r>
              <a:rPr lang="es-MX" sz="1200" kern="1200" dirty="0" err="1" smtClean="0">
                <a:solidFill>
                  <a:schemeClr val="tx1"/>
                </a:solidFill>
                <a:effectLst/>
                <a:latin typeface="+mn-lt"/>
                <a:ea typeface="+mn-ea"/>
                <a:cs typeface="+mn-cs"/>
              </a:rPr>
              <a:t>form</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ando un sistema intercelular </a:t>
            </a:r>
          </a:p>
          <a:p>
            <a:r>
              <a:rPr lang="es-MX" sz="1200" kern="1200" dirty="0" smtClean="0">
                <a:solidFill>
                  <a:schemeClr val="tx1"/>
                </a:solidFill>
                <a:effectLst/>
                <a:latin typeface="+mn-lt"/>
                <a:ea typeface="+mn-ea"/>
                <a:cs typeface="+mn-cs"/>
              </a:rPr>
              <a:t>llamado red de </a:t>
            </a:r>
            <a:r>
              <a:rPr lang="es-MX" sz="1200" kern="1200" dirty="0" err="1" smtClean="0">
                <a:solidFill>
                  <a:schemeClr val="tx1"/>
                </a:solidFill>
                <a:effectLst/>
                <a:latin typeface="+mn-lt"/>
                <a:ea typeface="+mn-ea"/>
                <a:cs typeface="+mn-cs"/>
              </a:rPr>
              <a:t>Hartig</a:t>
            </a:r>
            <a:r>
              <a:rPr lang="es-MX" sz="1200" kern="1200" dirty="0" smtClean="0">
                <a:solidFill>
                  <a:schemeClr val="tx1"/>
                </a:solidFill>
                <a:effectLst/>
                <a:latin typeface="+mn-lt"/>
                <a:ea typeface="+mn-ea"/>
                <a:cs typeface="+mn-cs"/>
              </a:rPr>
              <a:t>; de tal forma que se pueden mencionar tres </a:t>
            </a:r>
            <a:r>
              <a:rPr lang="es-MX" sz="1200" kern="1200" dirty="0" err="1" smtClean="0">
                <a:solidFill>
                  <a:schemeClr val="tx1"/>
                </a:solidFill>
                <a:effectLst/>
                <a:latin typeface="+mn-lt"/>
                <a:ea typeface="+mn-ea"/>
                <a:cs typeface="+mn-cs"/>
              </a:rPr>
              <a:t>característi</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cas principales: </a:t>
            </a:r>
          </a:p>
          <a:p>
            <a:r>
              <a:rPr lang="es-MX" sz="1200" kern="1200" dirty="0" smtClean="0">
                <a:solidFill>
                  <a:schemeClr val="tx1"/>
                </a:solidFill>
                <a:effectLst/>
                <a:latin typeface="+mn-lt"/>
                <a:ea typeface="+mn-ea"/>
                <a:cs typeface="+mn-cs"/>
              </a:rPr>
              <a:t>el manto fúngico, la red de </a:t>
            </a:r>
            <a:r>
              <a:rPr lang="es-MX" sz="1200" kern="1200" dirty="0" err="1" smtClean="0">
                <a:solidFill>
                  <a:schemeClr val="tx1"/>
                </a:solidFill>
                <a:effectLst/>
                <a:latin typeface="+mn-lt"/>
                <a:ea typeface="+mn-ea"/>
                <a:cs typeface="+mn-cs"/>
              </a:rPr>
              <a:t>Hartig</a:t>
            </a:r>
            <a:r>
              <a:rPr lang="es-MX" sz="1200" kern="1200" dirty="0" smtClean="0">
                <a:solidFill>
                  <a:schemeClr val="tx1"/>
                </a:solidFill>
                <a:effectLst/>
                <a:latin typeface="+mn-lt"/>
                <a:ea typeface="+mn-ea"/>
                <a:cs typeface="+mn-cs"/>
              </a:rPr>
              <a:t>, y el micelio externo vegetativo que emerge de las raíces </a:t>
            </a:r>
          </a:p>
          <a:p>
            <a:r>
              <a:rPr lang="es-MX" sz="1200" kern="1200" dirty="0" smtClean="0">
                <a:solidFill>
                  <a:schemeClr val="tx1"/>
                </a:solidFill>
                <a:effectLst/>
                <a:latin typeface="+mn-lt"/>
                <a:ea typeface="+mn-ea"/>
                <a:cs typeface="+mn-cs"/>
              </a:rPr>
              <a:t>(</a:t>
            </a:r>
            <a:r>
              <a:rPr lang="es-MX" sz="1200" kern="1200" dirty="0" err="1" smtClean="0">
                <a:solidFill>
                  <a:schemeClr val="tx1"/>
                </a:solidFill>
                <a:effectLst/>
                <a:latin typeface="+mn-lt"/>
                <a:ea typeface="+mn-ea"/>
                <a:cs typeface="+mn-cs"/>
              </a:rPr>
              <a:t>Trappe</a:t>
            </a:r>
            <a:r>
              <a:rPr lang="es-MX" sz="1200" kern="1200" dirty="0" smtClean="0">
                <a:solidFill>
                  <a:schemeClr val="tx1"/>
                </a:solidFill>
                <a:effectLst/>
                <a:latin typeface="+mn-lt"/>
                <a:ea typeface="+mn-ea"/>
                <a:cs typeface="+mn-cs"/>
              </a:rPr>
              <a:t>, 2005). A la fecha se ha estimado que existen más de 5000 especies de hongos</a:t>
            </a:r>
          </a:p>
          <a:p>
            <a:r>
              <a:rPr lang="es-MX" sz="1200" kern="1200" dirty="0" err="1" smtClean="0">
                <a:solidFill>
                  <a:schemeClr val="tx1"/>
                </a:solidFill>
                <a:effectLst/>
                <a:latin typeface="+mn-lt"/>
                <a:ea typeface="+mn-ea"/>
                <a:cs typeface="+mn-cs"/>
              </a:rPr>
              <a:t>ectomicorrizógenos</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 de lo</a:t>
            </a:r>
          </a:p>
          <a:p>
            <a:r>
              <a:rPr lang="es-MX" sz="1200" kern="1200" dirty="0" smtClean="0">
                <a:solidFill>
                  <a:schemeClr val="tx1"/>
                </a:solidFill>
                <a:effectLst/>
                <a:latin typeface="+mn-lt"/>
                <a:ea typeface="+mn-ea"/>
                <a:cs typeface="+mn-cs"/>
              </a:rPr>
              <a:t>s cuales alrededor del 90% </a:t>
            </a:r>
          </a:p>
          <a:p>
            <a:r>
              <a:rPr lang="es-MX" sz="1200" kern="1200" dirty="0" smtClean="0">
                <a:solidFill>
                  <a:schemeClr val="tx1"/>
                </a:solidFill>
                <a:effectLst/>
                <a:latin typeface="+mn-lt"/>
                <a:ea typeface="+mn-ea"/>
                <a:cs typeface="+mn-cs"/>
              </a:rPr>
              <a:t>son </a:t>
            </a:r>
            <a:r>
              <a:rPr lang="es-MX" sz="1200" kern="1200" dirty="0" err="1" smtClean="0">
                <a:solidFill>
                  <a:schemeClr val="tx1"/>
                </a:solidFill>
                <a:effectLst/>
                <a:latin typeface="+mn-lt"/>
                <a:ea typeface="+mn-ea"/>
                <a:cs typeface="+mn-cs"/>
              </a:rPr>
              <a:t>basid</a:t>
            </a:r>
            <a:endParaRPr lang="es-MX" sz="1200" kern="1200" dirty="0" smtClean="0">
              <a:solidFill>
                <a:schemeClr val="tx1"/>
              </a:solidFill>
              <a:effectLst/>
              <a:latin typeface="+mn-lt"/>
              <a:ea typeface="+mn-ea"/>
              <a:cs typeface="+mn-cs"/>
            </a:endParaRPr>
          </a:p>
          <a:p>
            <a:r>
              <a:rPr lang="es-MX" sz="1200" kern="1200" dirty="0" err="1" smtClean="0">
                <a:solidFill>
                  <a:schemeClr val="tx1"/>
                </a:solidFill>
                <a:effectLst/>
                <a:latin typeface="+mn-lt"/>
                <a:ea typeface="+mn-ea"/>
                <a:cs typeface="+mn-cs"/>
              </a:rPr>
              <a:t>iomiceto</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s (</a:t>
            </a:r>
            <a:r>
              <a:rPr lang="es-MX" sz="1200" kern="1200" dirty="0" err="1" smtClean="0">
                <a:solidFill>
                  <a:schemeClr val="tx1"/>
                </a:solidFill>
                <a:effectLst/>
                <a:latin typeface="+mn-lt"/>
                <a:ea typeface="+mn-ea"/>
                <a:cs typeface="+mn-cs"/>
              </a:rPr>
              <a:t>Malloch</a:t>
            </a:r>
            <a:r>
              <a:rPr lang="es-MX" sz="1200" kern="1200" dirty="0" smtClean="0">
                <a:solidFill>
                  <a:schemeClr val="tx1"/>
                </a:solidFill>
                <a:effectLst/>
                <a:latin typeface="+mn-lt"/>
                <a:ea typeface="+mn-ea"/>
                <a:cs typeface="+mn-cs"/>
              </a:rPr>
              <a:t> </a:t>
            </a:r>
          </a:p>
          <a:p>
            <a:r>
              <a:rPr lang="es-MX" sz="1200" kern="1200" dirty="0" smtClean="0">
                <a:solidFill>
                  <a:schemeClr val="tx1"/>
                </a:solidFill>
                <a:effectLst/>
                <a:latin typeface="+mn-lt"/>
                <a:ea typeface="+mn-ea"/>
                <a:cs typeface="+mn-cs"/>
              </a:rPr>
              <a:t>et al</a:t>
            </a:r>
          </a:p>
          <a:p>
            <a:r>
              <a:rPr lang="es-MX" sz="1200" kern="1200" dirty="0" smtClean="0">
                <a:solidFill>
                  <a:schemeClr val="tx1"/>
                </a:solidFill>
                <a:effectLst/>
                <a:latin typeface="+mn-lt"/>
                <a:ea typeface="+mn-ea"/>
                <a:cs typeface="+mn-cs"/>
              </a:rPr>
              <a:t>., </a:t>
            </a:r>
          </a:p>
          <a:p>
            <a:r>
              <a:rPr lang="es-MX" sz="1200" kern="1200" dirty="0" smtClean="0">
                <a:solidFill>
                  <a:schemeClr val="tx1"/>
                </a:solidFill>
                <a:effectLst/>
                <a:latin typeface="+mn-lt"/>
                <a:ea typeface="+mn-ea"/>
                <a:cs typeface="+mn-cs"/>
              </a:rPr>
              <a:t>1980).</a:t>
            </a:r>
          </a:p>
          <a:p>
            <a:r>
              <a:rPr lang="es-MX" sz="1200" kern="1200" dirty="0" smtClean="0">
                <a:solidFill>
                  <a:schemeClr val="tx1"/>
                </a:solidFill>
                <a:effectLst/>
                <a:latin typeface="+mn-lt"/>
                <a:ea typeface="+mn-ea"/>
                <a:cs typeface="+mn-cs"/>
              </a:rPr>
              <a:t>Los hongos </a:t>
            </a:r>
          </a:p>
          <a:p>
            <a:r>
              <a:rPr lang="es-MX" sz="1200" kern="1200" dirty="0" err="1" smtClean="0">
                <a:solidFill>
                  <a:schemeClr val="tx1"/>
                </a:solidFill>
                <a:effectLst/>
                <a:latin typeface="+mn-lt"/>
                <a:ea typeface="+mn-ea"/>
                <a:cs typeface="+mn-cs"/>
              </a:rPr>
              <a:t>ectomicorrizógenos</a:t>
            </a:r>
            <a:r>
              <a:rPr lang="es-MX" sz="1200" kern="1200" dirty="0" smtClean="0">
                <a:solidFill>
                  <a:schemeClr val="tx1"/>
                </a:solidFill>
                <a:effectLst/>
                <a:latin typeface="+mn-lt"/>
                <a:ea typeface="+mn-ea"/>
                <a:cs typeface="+mn-cs"/>
              </a:rPr>
              <a:t> (</a:t>
            </a:r>
          </a:p>
          <a:p>
            <a:r>
              <a:rPr lang="es-MX" sz="1200" kern="1200" dirty="0" smtClean="0">
                <a:solidFill>
                  <a:schemeClr val="tx1"/>
                </a:solidFill>
                <a:effectLst/>
                <a:latin typeface="+mn-lt"/>
                <a:ea typeface="+mn-ea"/>
                <a:cs typeface="+mn-cs"/>
              </a:rPr>
              <a:t>ECM</a:t>
            </a:r>
          </a:p>
          <a:p>
            <a:r>
              <a:rPr lang="es-MX" sz="1200" kern="1200" dirty="0" smtClean="0">
                <a:solidFill>
                  <a:schemeClr val="tx1"/>
                </a:solidFill>
                <a:effectLst/>
                <a:latin typeface="+mn-lt"/>
                <a:ea typeface="+mn-ea"/>
                <a:cs typeface="+mn-cs"/>
              </a:rPr>
              <a:t>)</a:t>
            </a:r>
          </a:p>
          <a:p>
            <a:r>
              <a:rPr lang="es-MX" sz="1200" kern="1200" dirty="0" smtClean="0">
                <a:solidFill>
                  <a:schemeClr val="tx1"/>
                </a:solidFill>
                <a:effectLst/>
                <a:latin typeface="+mn-lt"/>
                <a:ea typeface="+mn-ea"/>
                <a:cs typeface="+mn-cs"/>
              </a:rPr>
              <a:t>constituyen un grupo </a:t>
            </a:r>
          </a:p>
          <a:p>
            <a:r>
              <a:rPr lang="es-MX" sz="1200" kern="1200" dirty="0" smtClean="0">
                <a:solidFill>
                  <a:schemeClr val="tx1"/>
                </a:solidFill>
                <a:effectLst/>
                <a:latin typeface="+mn-lt"/>
                <a:ea typeface="+mn-ea"/>
                <a:cs typeface="+mn-cs"/>
              </a:rPr>
              <a:t>funcional </a:t>
            </a:r>
          </a:p>
          <a:p>
            <a:r>
              <a:rPr lang="es-MX" sz="1200" kern="1200" dirty="0" smtClean="0">
                <a:solidFill>
                  <a:schemeClr val="tx1"/>
                </a:solidFill>
                <a:effectLst/>
                <a:latin typeface="+mn-lt"/>
                <a:ea typeface="+mn-ea"/>
                <a:cs typeface="+mn-cs"/>
              </a:rPr>
              <a:t>importante en </a:t>
            </a:r>
          </a:p>
          <a:p>
            <a:r>
              <a:rPr lang="es-MX" sz="1200" kern="1200" dirty="0" smtClean="0">
                <a:solidFill>
                  <a:schemeClr val="tx1"/>
                </a:solidFill>
                <a:effectLst/>
                <a:latin typeface="+mn-lt"/>
                <a:ea typeface="+mn-ea"/>
                <a:cs typeface="+mn-cs"/>
              </a:rPr>
              <a:t>los ecosistemas al influir en la adquisición de nutrientes, establecimiento de las plántulas y </a:t>
            </a:r>
          </a:p>
          <a:p>
            <a:r>
              <a:rPr lang="es-MX" sz="1200" kern="1200" dirty="0" smtClean="0">
                <a:solidFill>
                  <a:schemeClr val="tx1"/>
                </a:solidFill>
                <a:effectLst/>
                <a:latin typeface="+mn-lt"/>
                <a:ea typeface="+mn-ea"/>
                <a:cs typeface="+mn-cs"/>
              </a:rPr>
              <a:t>desarrollo y </a:t>
            </a:r>
          </a:p>
          <a:p>
            <a:r>
              <a:rPr lang="es-MX" sz="1200" kern="1200" dirty="0" smtClean="0">
                <a:solidFill>
                  <a:schemeClr val="tx1"/>
                </a:solidFill>
                <a:effectLst/>
                <a:latin typeface="+mn-lt"/>
                <a:ea typeface="+mn-ea"/>
                <a:cs typeface="+mn-cs"/>
              </a:rPr>
              <a:t>resistencia de los árboles contri</a:t>
            </a:r>
          </a:p>
          <a:p>
            <a:r>
              <a:rPr lang="es-MX" sz="1200" kern="1200" dirty="0" err="1" smtClean="0">
                <a:solidFill>
                  <a:schemeClr val="tx1"/>
                </a:solidFill>
                <a:effectLst/>
                <a:latin typeface="+mn-lt"/>
                <a:ea typeface="+mn-ea"/>
                <a:cs typeface="+mn-cs"/>
              </a:rPr>
              <a:t>buyendo</a:t>
            </a:r>
            <a:r>
              <a:rPr lang="es-MX" sz="1200" kern="1200" dirty="0" smtClean="0">
                <a:solidFill>
                  <a:schemeClr val="tx1"/>
                </a:solidFill>
                <a:effectLst/>
                <a:latin typeface="+mn-lt"/>
                <a:ea typeface="+mn-ea"/>
                <a:cs typeface="+mn-cs"/>
              </a:rPr>
              <a:t> con esto a la funcionalidad de los </a:t>
            </a:r>
          </a:p>
          <a:p>
            <a:r>
              <a:rPr lang="es-MX" sz="1200" kern="1200" dirty="0" smtClean="0">
                <a:solidFill>
                  <a:schemeClr val="tx1"/>
                </a:solidFill>
                <a:effectLst/>
                <a:latin typeface="+mn-lt"/>
                <a:ea typeface="+mn-ea"/>
                <a:cs typeface="+mn-cs"/>
              </a:rPr>
              <a:t>ecosistemas (</a:t>
            </a:r>
            <a:r>
              <a:rPr lang="es-MX" sz="1200" kern="1200" dirty="0" err="1" smtClean="0">
                <a:solidFill>
                  <a:schemeClr val="tx1"/>
                </a:solidFill>
                <a:effectLst/>
                <a:latin typeface="+mn-lt"/>
                <a:ea typeface="+mn-ea"/>
                <a:cs typeface="+mn-cs"/>
              </a:rPr>
              <a:t>Brundrett</a:t>
            </a:r>
            <a:r>
              <a:rPr lang="es-MX" sz="1200" kern="1200" dirty="0" smtClean="0">
                <a:solidFill>
                  <a:schemeClr val="tx1"/>
                </a:solidFill>
                <a:effectLst/>
                <a:latin typeface="+mn-lt"/>
                <a:ea typeface="+mn-ea"/>
                <a:cs typeface="+mn-cs"/>
              </a:rPr>
              <a:t>, 2009; </a:t>
            </a:r>
            <a:r>
              <a:rPr lang="es-MX" sz="1200" kern="1200" dirty="0" err="1" smtClean="0">
                <a:solidFill>
                  <a:schemeClr val="tx1"/>
                </a:solidFill>
                <a:effectLst/>
                <a:latin typeface="+mn-lt"/>
                <a:ea typeface="+mn-ea"/>
                <a:cs typeface="+mn-cs"/>
              </a:rPr>
              <a:t>Tedersoo</a:t>
            </a:r>
            <a:r>
              <a:rPr lang="es-MX" sz="1200" kern="1200" dirty="0" smtClean="0">
                <a:solidFill>
                  <a:schemeClr val="tx1"/>
                </a:solidFill>
                <a:effectLst/>
                <a:latin typeface="+mn-lt"/>
                <a:ea typeface="+mn-ea"/>
                <a:cs typeface="+mn-cs"/>
              </a:rPr>
              <a:t> </a:t>
            </a:r>
          </a:p>
          <a:p>
            <a:r>
              <a:rPr lang="es-MX" sz="1200" kern="1200" dirty="0" smtClean="0">
                <a:solidFill>
                  <a:schemeClr val="tx1"/>
                </a:solidFill>
                <a:effectLst/>
                <a:latin typeface="+mn-lt"/>
                <a:ea typeface="+mn-ea"/>
                <a:cs typeface="+mn-cs"/>
              </a:rPr>
              <a:t>et al.,</a:t>
            </a:r>
          </a:p>
          <a:p>
            <a:r>
              <a:rPr lang="es-MX" sz="1200" kern="1200" dirty="0" smtClean="0">
                <a:solidFill>
                  <a:schemeClr val="tx1"/>
                </a:solidFill>
                <a:effectLst/>
                <a:latin typeface="+mn-lt"/>
                <a:ea typeface="+mn-ea"/>
                <a:cs typeface="+mn-cs"/>
              </a:rPr>
              <a:t>2010</a:t>
            </a:r>
          </a:p>
          <a:p>
            <a:r>
              <a:rPr lang="es-MX" sz="1200" kern="1200" dirty="0" smtClean="0">
                <a:solidFill>
                  <a:schemeClr val="tx1"/>
                </a:solidFill>
                <a:effectLst/>
                <a:latin typeface="+mn-lt"/>
                <a:ea typeface="+mn-ea"/>
                <a:cs typeface="+mn-cs"/>
              </a:rPr>
              <a:t>b</a:t>
            </a:r>
          </a:p>
          <a:p>
            <a:r>
              <a:rPr lang="es-MX" sz="1200" kern="1200" dirty="0" smtClean="0">
                <a:solidFill>
                  <a:schemeClr val="tx1"/>
                </a:solidFill>
                <a:effectLst/>
                <a:latin typeface="+mn-lt"/>
                <a:ea typeface="+mn-ea"/>
                <a:cs typeface="+mn-cs"/>
              </a:rPr>
              <a:t>). </a:t>
            </a:r>
          </a:p>
          <a:p>
            <a:r>
              <a:rPr lang="es-MX" sz="1200" kern="1200" dirty="0" smtClean="0">
                <a:solidFill>
                  <a:schemeClr val="tx1"/>
                </a:solidFill>
                <a:effectLst/>
                <a:latin typeface="+mn-lt"/>
                <a:ea typeface="+mn-ea"/>
                <a:cs typeface="+mn-cs"/>
              </a:rPr>
              <a:t>Se tiene registrado que </a:t>
            </a:r>
          </a:p>
          <a:p>
            <a:r>
              <a:rPr lang="es-MX" sz="1200" kern="1200" dirty="0" smtClean="0">
                <a:solidFill>
                  <a:schemeClr val="tx1"/>
                </a:solidFill>
                <a:effectLst/>
                <a:latin typeface="+mn-lt"/>
                <a:ea typeface="+mn-ea"/>
                <a:cs typeface="+mn-cs"/>
              </a:rPr>
              <a:t>a</a:t>
            </a:r>
          </a:p>
          <a:p>
            <a:r>
              <a:rPr lang="es-MX" sz="1200" kern="1200" dirty="0" err="1" smtClean="0">
                <a:solidFill>
                  <a:schemeClr val="tx1"/>
                </a:solidFill>
                <a:effectLst/>
                <a:latin typeface="+mn-lt"/>
                <a:ea typeface="+mn-ea"/>
                <a:cs typeface="+mn-cs"/>
              </a:rPr>
              <a:t>proximadamente</a:t>
            </a:r>
            <a:r>
              <a:rPr lang="es-MX" sz="1200" kern="1200" dirty="0" smtClean="0">
                <a:solidFill>
                  <a:schemeClr val="tx1"/>
                </a:solidFill>
                <a:effectLst/>
                <a:latin typeface="+mn-lt"/>
                <a:ea typeface="+mn-ea"/>
                <a:cs typeface="+mn-cs"/>
              </a:rPr>
              <a:t> seis mil especies de plantas terrestres tienen una relación </a:t>
            </a:r>
          </a:p>
          <a:p>
            <a:r>
              <a:rPr lang="es-MX" sz="1200" kern="1200" dirty="0" err="1" smtClean="0">
                <a:solidFill>
                  <a:schemeClr val="tx1"/>
                </a:solidFill>
                <a:effectLst/>
                <a:latin typeface="+mn-lt"/>
                <a:ea typeface="+mn-ea"/>
                <a:cs typeface="+mn-cs"/>
              </a:rPr>
              <a:t>ectomicorrízica</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 </a:t>
            </a:r>
          </a:p>
          <a:p>
            <a:r>
              <a:rPr lang="es-MX" sz="1200" kern="1200" dirty="0" smtClean="0">
                <a:solidFill>
                  <a:schemeClr val="tx1"/>
                </a:solidFill>
                <a:effectLst/>
                <a:latin typeface="+mn-lt"/>
                <a:ea typeface="+mn-ea"/>
                <a:cs typeface="+mn-cs"/>
              </a:rPr>
              <a:t>donde se encuentran involucradas</a:t>
            </a:r>
          </a:p>
          <a:p>
            <a:r>
              <a:rPr lang="es-MX" sz="1200" kern="1200" dirty="0" smtClean="0">
                <a:solidFill>
                  <a:schemeClr val="tx1"/>
                </a:solidFill>
                <a:effectLst/>
                <a:latin typeface="+mn-lt"/>
                <a:ea typeface="+mn-ea"/>
                <a:cs typeface="+mn-cs"/>
              </a:rPr>
              <a:t>cerca de</a:t>
            </a:r>
          </a:p>
          <a:p>
            <a:r>
              <a:rPr lang="es-MX" sz="1200" kern="1200" dirty="0" smtClean="0">
                <a:solidFill>
                  <a:schemeClr val="tx1"/>
                </a:solidFill>
                <a:effectLst/>
                <a:latin typeface="+mn-lt"/>
                <a:ea typeface="+mn-ea"/>
                <a:cs typeface="+mn-cs"/>
              </a:rPr>
              <a:t>20</a:t>
            </a:r>
          </a:p>
          <a:p>
            <a:r>
              <a:rPr lang="es-MX" sz="1200" kern="1200" dirty="0" smtClean="0">
                <a:solidFill>
                  <a:schemeClr val="tx1"/>
                </a:solidFill>
                <a:effectLst/>
                <a:latin typeface="+mn-lt"/>
                <a:ea typeface="+mn-ea"/>
                <a:cs typeface="+mn-cs"/>
              </a:rPr>
              <a:t>-</a:t>
            </a:r>
          </a:p>
          <a:p>
            <a:r>
              <a:rPr lang="es-MX" sz="1200" kern="1200" dirty="0" smtClean="0">
                <a:solidFill>
                  <a:schemeClr val="tx1"/>
                </a:solidFill>
                <a:effectLst/>
                <a:latin typeface="+mn-lt"/>
                <a:ea typeface="+mn-ea"/>
                <a:cs typeface="+mn-cs"/>
              </a:rPr>
              <a:t>25 mil especies de hongos (</a:t>
            </a:r>
            <a:r>
              <a:rPr lang="es-MX" sz="1200" kern="1200" dirty="0" err="1" smtClean="0">
                <a:solidFill>
                  <a:schemeClr val="tx1"/>
                </a:solidFill>
                <a:effectLst/>
                <a:latin typeface="+mn-lt"/>
                <a:ea typeface="+mn-ea"/>
                <a:cs typeface="+mn-cs"/>
              </a:rPr>
              <a:t>Brundrett</a:t>
            </a:r>
            <a:r>
              <a:rPr lang="es-MX" sz="1200" kern="1200" dirty="0" smtClean="0">
                <a:solidFill>
                  <a:schemeClr val="tx1"/>
                </a:solidFill>
                <a:effectLst/>
                <a:latin typeface="+mn-lt"/>
                <a:ea typeface="+mn-ea"/>
                <a:cs typeface="+mn-cs"/>
              </a:rPr>
              <a:t>, 2009; </a:t>
            </a:r>
          </a:p>
          <a:p>
            <a:r>
              <a:rPr lang="es-MX" sz="1200" kern="1200" dirty="0" err="1" smtClean="0">
                <a:solidFill>
                  <a:schemeClr val="tx1"/>
                </a:solidFill>
                <a:effectLst/>
                <a:latin typeface="+mn-lt"/>
                <a:ea typeface="+mn-ea"/>
                <a:cs typeface="+mn-cs"/>
              </a:rPr>
              <a:t>Rinaldi</a:t>
            </a:r>
            <a:r>
              <a:rPr lang="es-MX" sz="1200" kern="1200" dirty="0" smtClean="0">
                <a:solidFill>
                  <a:schemeClr val="tx1"/>
                </a:solidFill>
                <a:effectLst/>
                <a:latin typeface="+mn-lt"/>
                <a:ea typeface="+mn-ea"/>
                <a:cs typeface="+mn-cs"/>
              </a:rPr>
              <a:t> </a:t>
            </a:r>
          </a:p>
          <a:p>
            <a:r>
              <a:rPr lang="es-MX" sz="1200" kern="1200" dirty="0" smtClean="0">
                <a:solidFill>
                  <a:schemeClr val="tx1"/>
                </a:solidFill>
                <a:effectLst/>
                <a:latin typeface="+mn-lt"/>
                <a:ea typeface="+mn-ea"/>
                <a:cs typeface="+mn-cs"/>
              </a:rPr>
              <a:t>et al</a:t>
            </a:r>
          </a:p>
          <a:p>
            <a:r>
              <a:rPr lang="es-MX" sz="1200" kern="1200" dirty="0" smtClean="0">
                <a:solidFill>
                  <a:schemeClr val="tx1"/>
                </a:solidFill>
                <a:effectLst/>
                <a:latin typeface="+mn-lt"/>
                <a:ea typeface="+mn-ea"/>
                <a:cs typeface="+mn-cs"/>
              </a:rPr>
              <a:t>., 2008).</a:t>
            </a:r>
          </a:p>
          <a:p>
            <a:endParaRPr lang="es-MX"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16</a:t>
            </a:fld>
            <a:endParaRPr lang="es-ES"/>
          </a:p>
        </p:txBody>
      </p:sp>
    </p:spTree>
    <p:extLst>
      <p:ext uri="{BB962C8B-B14F-4D97-AF65-F5344CB8AC3E}">
        <p14:creationId xmlns:p14="http://schemas.microsoft.com/office/powerpoint/2010/main" val="27741155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kern="1200" dirty="0" err="1" smtClean="0">
                <a:solidFill>
                  <a:schemeClr val="tx1"/>
                </a:solidFill>
                <a:effectLst/>
                <a:latin typeface="+mn-lt"/>
                <a:ea typeface="+mn-ea"/>
                <a:cs typeface="+mn-cs"/>
              </a:rPr>
              <a:t>Ectomicorriza</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Se caracteriza por tener un manto compuesto de hifas que envuelve la parte apical de la raíz, haciendo ver a la raíz ensanchada con diferente ramificación, textura y/o color. El manto puede variar extensamente en grosor, color y textura dependiendo de la combinación particular del hongo-planta (</a:t>
            </a:r>
            <a:r>
              <a:rPr lang="es-MX" sz="1200" kern="1200" dirty="0" err="1" smtClean="0">
                <a:solidFill>
                  <a:schemeClr val="tx1"/>
                </a:solidFill>
                <a:effectLst/>
                <a:latin typeface="+mn-lt"/>
                <a:ea typeface="+mn-ea"/>
                <a:cs typeface="+mn-cs"/>
              </a:rPr>
              <a:t>Halling</a:t>
            </a:r>
            <a:r>
              <a:rPr lang="es-MX" sz="1200" kern="1200" dirty="0" smtClean="0">
                <a:solidFill>
                  <a:schemeClr val="tx1"/>
                </a:solidFill>
                <a:effectLst/>
                <a:latin typeface="+mn-lt"/>
                <a:ea typeface="+mn-ea"/>
                <a:cs typeface="+mn-cs"/>
              </a:rPr>
              <a:t>, 2001). Del manto a veces se</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desprenden algunas hifas emergentes que pueden llegar a formar una red, esto es micelio externo que incluye hifas absorbentes, cordones </a:t>
            </a:r>
            <a:r>
              <a:rPr lang="es-MX" sz="1200" kern="1200" dirty="0" err="1" smtClean="0">
                <a:solidFill>
                  <a:schemeClr val="tx1"/>
                </a:solidFill>
                <a:effectLst/>
                <a:latin typeface="+mn-lt"/>
                <a:ea typeface="+mn-ea"/>
                <a:cs typeface="+mn-cs"/>
              </a:rPr>
              <a:t>miceliales</a:t>
            </a:r>
            <a:r>
              <a:rPr lang="es-MX" sz="1200" kern="1200" dirty="0" smtClean="0">
                <a:solidFill>
                  <a:schemeClr val="tx1"/>
                </a:solidFill>
                <a:effectLst/>
                <a:latin typeface="+mn-lt"/>
                <a:ea typeface="+mn-ea"/>
                <a:cs typeface="+mn-cs"/>
              </a:rPr>
              <a:t> y </a:t>
            </a:r>
            <a:r>
              <a:rPr lang="es-MX" sz="1200" kern="1200" dirty="0" err="1" smtClean="0">
                <a:solidFill>
                  <a:schemeClr val="tx1"/>
                </a:solidFill>
                <a:effectLst/>
                <a:latin typeface="+mn-lt"/>
                <a:ea typeface="+mn-ea"/>
                <a:cs typeface="+mn-cs"/>
              </a:rPr>
              <a:t>rizomorfos</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Brundrett</a:t>
            </a:r>
            <a:r>
              <a:rPr lang="es-MX" sz="1200" kern="1200" dirty="0" smtClean="0">
                <a:solidFill>
                  <a:schemeClr val="tx1"/>
                </a:solidFill>
                <a:effectLst/>
                <a:latin typeface="+mn-lt"/>
                <a:ea typeface="+mn-ea"/>
                <a:cs typeface="+mn-cs"/>
              </a:rPr>
              <a:t> et al., 1996), estos últimos presentan una parte interna parecida a tubos que se especializan en transportar nutrientes y agua desde largas distancias. El manto incrementa el área de la superficie absorbente de la raíz y con frecuencia afecta la morfología de las raicillas (</a:t>
            </a:r>
            <a:r>
              <a:rPr lang="es-MX" sz="1200" kern="1200" dirty="0" err="1" smtClean="0">
                <a:solidFill>
                  <a:schemeClr val="tx1"/>
                </a:solidFill>
                <a:effectLst/>
                <a:latin typeface="+mn-lt"/>
                <a:ea typeface="+mn-ea"/>
                <a:cs typeface="+mn-cs"/>
              </a:rPr>
              <a:t>Halling</a:t>
            </a:r>
            <a:r>
              <a:rPr lang="es-MX" sz="1200" kern="1200" dirty="0" smtClean="0">
                <a:solidFill>
                  <a:schemeClr val="tx1"/>
                </a:solidFill>
                <a:effectLst/>
                <a:latin typeface="+mn-lt"/>
                <a:ea typeface="+mn-ea"/>
                <a:cs typeface="+mn-cs"/>
              </a:rPr>
              <a:t>, 2001). Otra característica muy importante es la red de </a:t>
            </a:r>
            <a:r>
              <a:rPr lang="es-MX" sz="1200" kern="1200" dirty="0" err="1" smtClean="0">
                <a:solidFill>
                  <a:schemeClr val="tx1"/>
                </a:solidFill>
                <a:effectLst/>
                <a:latin typeface="+mn-lt"/>
                <a:ea typeface="+mn-ea"/>
                <a:cs typeface="+mn-cs"/>
              </a:rPr>
              <a:t>Hartig</a:t>
            </a:r>
            <a:r>
              <a:rPr lang="es-MX" sz="1200" kern="1200" dirty="0" smtClean="0">
                <a:solidFill>
                  <a:schemeClr val="tx1"/>
                </a:solidFill>
                <a:effectLst/>
                <a:latin typeface="+mn-lt"/>
                <a:ea typeface="+mn-ea"/>
                <a:cs typeface="+mn-cs"/>
              </a:rPr>
              <a:t>, que son las hifas que se encuentran penetrando intercelularmente a la raíz y donde se lleva a cabo el intercambio de nutrientes</a:t>
            </a:r>
          </a:p>
          <a:p>
            <a:endParaRPr lang="es-MX" sz="1200" kern="1200" dirty="0" smtClean="0">
              <a:solidFill>
                <a:schemeClr val="tx1"/>
              </a:solidFill>
              <a:effectLst/>
              <a:latin typeface="+mn-lt"/>
              <a:ea typeface="+mn-ea"/>
              <a:cs typeface="+mn-cs"/>
            </a:endParaRPr>
          </a:p>
          <a:p>
            <a:endParaRPr lang="es-MX"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17</a:t>
            </a:fld>
            <a:endParaRPr lang="es-ES"/>
          </a:p>
        </p:txBody>
      </p:sp>
    </p:spTree>
    <p:extLst>
      <p:ext uri="{BB962C8B-B14F-4D97-AF65-F5344CB8AC3E}">
        <p14:creationId xmlns:p14="http://schemas.microsoft.com/office/powerpoint/2010/main" val="2776084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Son muchos los beneficios que nos brindan las Micorrizas para la plantas, que las convierten fieles aliadas de productores, empresarios, investigadores, científicos y población en general. A continuación tratamos de resumir las más importantes:</a:t>
            </a:r>
          </a:p>
          <a:p>
            <a:r>
              <a:rPr lang="es-ES_tradnl" dirty="0" smtClean="0"/>
              <a:t>Una mejor asimilación de los nutrientes en las plantas, que facilita un aumento de la producción y mayor calidad biológica de ésta.</a:t>
            </a:r>
          </a:p>
          <a:p>
            <a:r>
              <a:rPr lang="es-ES_tradnl" dirty="0" smtClean="0"/>
              <a:t>Una mayor tolerancia de las plantas frente a muchos factores de estrés: sequía, desequilibrios en el pH, altos contenidos de sales, exceso de viento, entre otros. Esto se debe a que facilita una adecuada </a:t>
            </a:r>
            <a:r>
              <a:rPr lang="es-ES_tradnl" dirty="0" err="1" smtClean="0"/>
              <a:t>evapo</a:t>
            </a:r>
            <a:r>
              <a:rPr lang="es-ES_tradnl" dirty="0" smtClean="0"/>
              <a:t>-transpiración de la planta y un mejor funcionamiento fisiológico de éstas en sentido general.</a:t>
            </a:r>
          </a:p>
          <a:p>
            <a:r>
              <a:rPr lang="es-ES_tradnl" dirty="0" smtClean="0"/>
              <a:t>Al estar mejor nutridas las plantas, promueve en éstas una mayor resistencia frente a organismos patógenos, mejorando su salud sin aplicación de agro tóxicos.</a:t>
            </a:r>
          </a:p>
          <a:p>
            <a:r>
              <a:rPr lang="es-ES_tradnl" dirty="0" smtClean="0"/>
              <a:t>Es sumamente importante para el crecimiento de las plantas. Ello tiene una mayor significación, en aquellas zonas o regiones, en las cuales los factores importantes para la producción agrícola, se encuentran por debajo del estado óptimo para el desarrollo de las plantas (dunas de arena, suelos pobres, superficies devastadas, etc.). Pero también en el cultivo de plantas bajo buenas condiciones en comparación con otras, se obtienen efectos visibles muy positivos después de una inoculación suplementaria con Micorriza.</a:t>
            </a:r>
          </a:p>
          <a:p>
            <a:r>
              <a:rPr lang="es-ES_tradnl" dirty="0" smtClean="0"/>
              <a:t>El desarrollo óptimo de los cultivos demanda una elevada aplicación de fertilizantes minerales y pesticidas. El uso de dichos insumos químicos implica no solo un costo y requerimientos energéticos elevados, sino que su aporte indiscriminado pudiera provocar problemas de salinización y contaminación del manto acuífero. El empleo de las Micorrizas significa un ahorro de insumos y una mejor protección del medio ambiente.</a:t>
            </a:r>
          </a:p>
          <a:p>
            <a:r>
              <a:rPr lang="es-ES_tradnl" dirty="0" smtClean="0"/>
              <a:t>La inoculación de las plantas con hongos </a:t>
            </a:r>
            <a:r>
              <a:rPr lang="es-ES_tradnl" dirty="0" err="1" smtClean="0"/>
              <a:t>micorrizógenos</a:t>
            </a:r>
            <a:r>
              <a:rPr lang="es-ES_tradnl" dirty="0" smtClean="0"/>
              <a:t> provoca, de manera general, un marcado incremento en los procesos de absorción y </a:t>
            </a:r>
            <a:r>
              <a:rPr lang="es-ES_tradnl" dirty="0" err="1" smtClean="0"/>
              <a:t>traslocación</a:t>
            </a:r>
            <a:r>
              <a:rPr lang="es-ES_tradnl" dirty="0" smtClean="0"/>
              <a:t> de nutrientes como: N, P, K, Ca, Mg, S, Zn, Cu, Mo, Fe, Mn, entre otros.</a:t>
            </a:r>
          </a:p>
          <a:p>
            <a:r>
              <a:rPr lang="es-ES_tradnl" dirty="0" smtClean="0"/>
              <a:t>Un aspecto de gran interés en el empleo de las Micorrizas es lo relacionado a la nutrición del Fósforo (P). Éstas desempeñan un importante papel en la toma del P presente en los suelos principalmente en las zonas tropicales donde las cantidades de P asimilables a las plantas son frecuentemente bajas:</a:t>
            </a:r>
          </a:p>
          <a:p>
            <a:r>
              <a:rPr lang="es-ES_tradnl" dirty="0" smtClean="0"/>
              <a:t>Generalmente bajo estas condiciones, en la zona de crecimiento radical ocurre un rápido agotamiento del P, debido al pobre suministro del mismo provocado por la alta capacidad de fijación del elemento en el propio suelo. Los mecanismos químicos involucrados en la absorción de este elemento por el hongo se desconocen, sin embargo se sabe que toma el P en forma de ion </a:t>
            </a:r>
            <a:r>
              <a:rPr lang="es-ES_tradnl" dirty="0" err="1" smtClean="0"/>
              <a:t>ortofosfato</a:t>
            </a:r>
            <a:r>
              <a:rPr lang="es-ES_tradnl" dirty="0" smtClean="0"/>
              <a:t> y lo transporta a través de las hifas en forma de </a:t>
            </a:r>
            <a:r>
              <a:rPr lang="es-ES_tradnl" dirty="0" err="1" smtClean="0"/>
              <a:t>polifosfato</a:t>
            </a:r>
            <a:r>
              <a:rPr lang="es-ES_tradnl" dirty="0" smtClean="0"/>
              <a:t>.</a:t>
            </a:r>
          </a:p>
          <a:p>
            <a:r>
              <a:rPr lang="es-ES_tradnl" dirty="0" smtClean="0"/>
              <a:t>Se logra una mayor eficiencia en el uso de los fertilizantes fosfóricos aplicados en suelos deficientes y con elevada capacidad de fijación de fosfatos, predominantes en las zonas tropicales.</a:t>
            </a:r>
          </a:p>
          <a:p>
            <a:r>
              <a:rPr lang="es-ES_tradnl" dirty="0" smtClean="0"/>
              <a:t>Además del efecto directo sobre el crecimiento de las plantas, el favorecimiento en la absorción del P, aumenta el crecimiento de las raíces y la fijación biológica de N en plantas, el cual es deficiente en la mayoría de los suelos tropicales.</a:t>
            </a:r>
          </a:p>
          <a:p>
            <a:r>
              <a:rPr lang="es-ES_tradnl" dirty="0" smtClean="0"/>
              <a:t>Una mayor resistencia de las plantas a las toxinas.</a:t>
            </a:r>
          </a:p>
          <a:p>
            <a:r>
              <a:rPr lang="es-ES_tradnl" dirty="0" smtClean="0"/>
              <a:t>Por su parte, en suelos afectados por los efectos negativos de los metales pesados, se ha comprobado que las plantas </a:t>
            </a:r>
            <a:r>
              <a:rPr lang="es-ES_tradnl" dirty="0" err="1" smtClean="0"/>
              <a:t>micorrizadas</a:t>
            </a:r>
            <a:r>
              <a:rPr lang="es-ES_tradnl" dirty="0" smtClean="0"/>
              <a:t> poseen mayor resistencia, gracias a la capacidad que obtiene para inmovilizar los metales en la raíz, impidiendo que éstos pasen a la parte aérea de la planta.</a:t>
            </a:r>
          </a:p>
          <a:p>
            <a:endParaRPr lang="es-ES_tradnl" dirty="0" smtClean="0"/>
          </a:p>
          <a:p>
            <a:endParaRPr lang="es-ES_tradnl" dirty="0" smtClean="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18</a:t>
            </a:fld>
            <a:endParaRPr lang="es-ES"/>
          </a:p>
        </p:txBody>
      </p:sp>
    </p:spTree>
    <p:extLst>
      <p:ext uri="{BB962C8B-B14F-4D97-AF65-F5344CB8AC3E}">
        <p14:creationId xmlns:p14="http://schemas.microsoft.com/office/powerpoint/2010/main" val="30890516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effectLst/>
                <a:latin typeface="+mn-lt"/>
                <a:ea typeface="+mn-ea"/>
                <a:cs typeface="+mn-cs"/>
              </a:rPr>
              <a:t>La simbiosis con hongos </a:t>
            </a:r>
            <a:r>
              <a:rPr lang="es-ES_tradnl" sz="1200" kern="1200" dirty="0" err="1" smtClean="0">
                <a:solidFill>
                  <a:schemeClr val="tx1"/>
                </a:solidFill>
                <a:effectLst/>
                <a:latin typeface="+mn-lt"/>
                <a:ea typeface="+mn-ea"/>
                <a:cs typeface="+mn-cs"/>
              </a:rPr>
              <a:t>ectomicorrícicos</a:t>
            </a:r>
            <a:r>
              <a:rPr lang="es-ES_tradnl" sz="1200" kern="1200" dirty="0" smtClean="0">
                <a:solidFill>
                  <a:schemeClr val="tx1"/>
                </a:solidFill>
                <a:effectLst/>
                <a:latin typeface="+mn-lt"/>
                <a:ea typeface="+mn-ea"/>
                <a:cs typeface="+mn-cs"/>
              </a:rPr>
              <a:t> es un componente esencial de la </a:t>
            </a:r>
            <a:r>
              <a:rPr lang="es-ES_tradnl" sz="1200" kern="1200" dirty="0" err="1" smtClean="0">
                <a:solidFill>
                  <a:schemeClr val="tx1"/>
                </a:solidFill>
                <a:effectLst/>
                <a:latin typeface="+mn-lt"/>
                <a:ea typeface="+mn-ea"/>
                <a:cs typeface="+mn-cs"/>
              </a:rPr>
              <a:t>mayoría</a:t>
            </a:r>
            <a:r>
              <a:rPr lang="es-ES_tradnl" sz="1200" kern="1200" dirty="0" smtClean="0">
                <a:solidFill>
                  <a:schemeClr val="tx1"/>
                </a:solidFill>
                <a:effectLst/>
                <a:latin typeface="+mn-lt"/>
                <a:ea typeface="+mn-ea"/>
                <a:cs typeface="+mn-cs"/>
              </a:rPr>
              <a:t> de comunidades forestales a escala global, ya que las especies vegetales dominantes en bosques de </a:t>
            </a:r>
            <a:r>
              <a:rPr lang="es-ES_tradnl" sz="1200" kern="1200" dirty="0" err="1" smtClean="0">
                <a:solidFill>
                  <a:schemeClr val="tx1"/>
                </a:solidFill>
                <a:effectLst/>
                <a:latin typeface="+mn-lt"/>
                <a:ea typeface="+mn-ea"/>
                <a:cs typeface="+mn-cs"/>
              </a:rPr>
              <a:t>coníferas</a:t>
            </a:r>
            <a:r>
              <a:rPr lang="es-ES_tradnl" sz="1200" kern="1200" dirty="0" smtClean="0">
                <a:solidFill>
                  <a:schemeClr val="tx1"/>
                </a:solidFill>
                <a:effectLst/>
                <a:latin typeface="+mn-lt"/>
                <a:ea typeface="+mn-ea"/>
                <a:cs typeface="+mn-cs"/>
              </a:rPr>
              <a:t> en regiones alpinas y boreales, en muchos bosques de ecosistemas templados y </a:t>
            </a:r>
            <a:r>
              <a:rPr lang="es-ES_tradnl" sz="1200" kern="1200" dirty="0" err="1" smtClean="0">
                <a:solidFill>
                  <a:schemeClr val="tx1"/>
                </a:solidFill>
                <a:effectLst/>
                <a:latin typeface="+mn-lt"/>
                <a:ea typeface="+mn-ea"/>
                <a:cs typeface="+mn-cs"/>
              </a:rPr>
              <a:t>mediterráneos</a:t>
            </a:r>
            <a:r>
              <a:rPr lang="es-ES_tradnl" sz="1200" kern="1200" dirty="0" smtClean="0">
                <a:solidFill>
                  <a:schemeClr val="tx1"/>
                </a:solidFill>
                <a:effectLst/>
                <a:latin typeface="+mn-lt"/>
                <a:ea typeface="+mn-ea"/>
                <a:cs typeface="+mn-cs"/>
              </a:rPr>
              <a:t>, y en grandes </a:t>
            </a:r>
            <a:r>
              <a:rPr lang="es-ES_tradnl" sz="1200" kern="1200" dirty="0" err="1" smtClean="0">
                <a:solidFill>
                  <a:schemeClr val="tx1"/>
                </a:solidFill>
                <a:effectLst/>
                <a:latin typeface="+mn-lt"/>
                <a:ea typeface="+mn-ea"/>
                <a:cs typeface="+mn-cs"/>
              </a:rPr>
              <a:t>áreas</a:t>
            </a:r>
            <a:r>
              <a:rPr lang="es-ES_tradnl" sz="1200" kern="1200" dirty="0" smtClean="0">
                <a:solidFill>
                  <a:schemeClr val="tx1"/>
                </a:solidFill>
                <a:effectLst/>
                <a:latin typeface="+mn-lt"/>
                <a:ea typeface="+mn-ea"/>
                <a:cs typeface="+mn-cs"/>
              </a:rPr>
              <a:t> tropicales y subtropicales son especies </a:t>
            </a:r>
            <a:r>
              <a:rPr lang="es-ES_tradnl" sz="1200" kern="1200" dirty="0" err="1" smtClean="0">
                <a:solidFill>
                  <a:schemeClr val="tx1"/>
                </a:solidFill>
                <a:effectLst/>
                <a:latin typeface="+mn-lt"/>
                <a:ea typeface="+mn-ea"/>
                <a:cs typeface="+mn-cs"/>
              </a:rPr>
              <a:t>arbóreas</a:t>
            </a:r>
            <a:r>
              <a:rPr lang="es-ES_tradnl" sz="1200" kern="1200" dirty="0" smtClean="0">
                <a:solidFill>
                  <a:schemeClr val="tx1"/>
                </a:solidFill>
                <a:effectLst/>
                <a:latin typeface="+mn-lt"/>
                <a:ea typeface="+mn-ea"/>
                <a:cs typeface="+mn-cs"/>
              </a:rPr>
              <a:t> </a:t>
            </a:r>
            <a:r>
              <a:rPr lang="es-ES_tradnl" sz="1200" kern="1200" dirty="0" err="1" smtClean="0">
                <a:solidFill>
                  <a:schemeClr val="tx1"/>
                </a:solidFill>
                <a:effectLst/>
                <a:latin typeface="+mn-lt"/>
                <a:ea typeface="+mn-ea"/>
                <a:cs typeface="+mn-cs"/>
              </a:rPr>
              <a:t>ectomicorrícicas</a:t>
            </a:r>
            <a:r>
              <a:rPr lang="es-ES_tradnl" sz="1200" kern="1200" dirty="0" smtClean="0">
                <a:solidFill>
                  <a:schemeClr val="tx1"/>
                </a:solidFill>
                <a:effectLst/>
                <a:latin typeface="+mn-lt"/>
                <a:ea typeface="+mn-ea"/>
                <a:cs typeface="+mn-cs"/>
              </a:rPr>
              <a:t> (Smith y </a:t>
            </a:r>
            <a:r>
              <a:rPr lang="es-ES_tradnl" sz="1200" kern="1200" dirty="0" err="1" smtClean="0">
                <a:solidFill>
                  <a:schemeClr val="tx1"/>
                </a:solidFill>
                <a:effectLst/>
                <a:latin typeface="+mn-lt"/>
                <a:ea typeface="+mn-ea"/>
                <a:cs typeface="+mn-cs"/>
              </a:rPr>
              <a:t>Read</a:t>
            </a:r>
            <a:r>
              <a:rPr lang="es-ES_tradnl" sz="1200" kern="1200" dirty="0" smtClean="0">
                <a:solidFill>
                  <a:schemeClr val="tx1"/>
                </a:solidFill>
                <a:effectLst/>
                <a:latin typeface="+mn-lt"/>
                <a:ea typeface="+mn-ea"/>
                <a:cs typeface="+mn-cs"/>
              </a:rPr>
              <a:t> 1997). </a:t>
            </a:r>
            <a:endParaRPr lang="es-ES_tradnl" dirty="0" smtClean="0">
              <a:effectLst/>
            </a:endParaRPr>
          </a:p>
          <a:p>
            <a:r>
              <a:rPr lang="es-ES_tradnl" sz="1200" kern="1200" dirty="0" smtClean="0">
                <a:solidFill>
                  <a:schemeClr val="tx1"/>
                </a:solidFill>
                <a:effectLst/>
                <a:latin typeface="+mn-lt"/>
                <a:ea typeface="+mn-ea"/>
                <a:cs typeface="+mn-cs"/>
              </a:rPr>
              <a:t>Las ECM han sido descritas hasta la fecha en 140 </a:t>
            </a:r>
            <a:r>
              <a:rPr lang="es-ES_tradnl" sz="1200" kern="1200" dirty="0" err="1" smtClean="0">
                <a:solidFill>
                  <a:schemeClr val="tx1"/>
                </a:solidFill>
                <a:effectLst/>
                <a:latin typeface="+mn-lt"/>
                <a:ea typeface="+mn-ea"/>
                <a:cs typeface="+mn-cs"/>
              </a:rPr>
              <a:t>géneros</a:t>
            </a:r>
            <a:r>
              <a:rPr lang="es-ES_tradnl" sz="1200" kern="1200" dirty="0" smtClean="0">
                <a:solidFill>
                  <a:schemeClr val="tx1"/>
                </a:solidFill>
                <a:effectLst/>
                <a:latin typeface="+mn-lt"/>
                <a:ea typeface="+mn-ea"/>
                <a:cs typeface="+mn-cs"/>
              </a:rPr>
              <a:t> de </a:t>
            </a:r>
            <a:r>
              <a:rPr lang="es-ES_tradnl" sz="1200" kern="1200" dirty="0" err="1" smtClean="0">
                <a:solidFill>
                  <a:schemeClr val="tx1"/>
                </a:solidFill>
                <a:effectLst/>
                <a:latin typeface="+mn-lt"/>
                <a:ea typeface="+mn-ea"/>
                <a:cs typeface="+mn-cs"/>
              </a:rPr>
              <a:t>árboles</a:t>
            </a:r>
            <a:r>
              <a:rPr lang="es-ES_tradnl" sz="1200" kern="1200" dirty="0" smtClean="0">
                <a:solidFill>
                  <a:schemeClr val="tx1"/>
                </a:solidFill>
                <a:effectLst/>
                <a:latin typeface="+mn-lt"/>
                <a:ea typeface="+mn-ea"/>
                <a:cs typeface="+mn-cs"/>
              </a:rPr>
              <a:t> de las familias </a:t>
            </a:r>
            <a:r>
              <a:rPr lang="es-ES_tradnl" sz="1200" i="1" kern="1200" dirty="0" err="1" smtClean="0">
                <a:solidFill>
                  <a:schemeClr val="tx1"/>
                </a:solidFill>
                <a:effectLst/>
                <a:latin typeface="+mn-lt"/>
                <a:ea typeface="+mn-ea"/>
                <a:cs typeface="+mn-cs"/>
              </a:rPr>
              <a:t>Betulaceae</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Dipterocarpaceae</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Fagaceae</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Junglandaceae</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Mimosaceae</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Myrtaceae</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Pinaceae</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Rosaceae</a:t>
            </a:r>
            <a:r>
              <a:rPr lang="es-ES_tradnl" sz="1200" kern="1200" dirty="0" smtClean="0">
                <a:solidFill>
                  <a:schemeClr val="tx1"/>
                </a:solidFill>
                <a:effectLst/>
                <a:latin typeface="+mn-lt"/>
                <a:ea typeface="+mn-ea"/>
                <a:cs typeface="+mn-cs"/>
              </a:rPr>
              <a:t>, y </a:t>
            </a:r>
            <a:r>
              <a:rPr lang="es-ES_tradnl" sz="1200" i="1" kern="1200" dirty="0" err="1" smtClean="0">
                <a:solidFill>
                  <a:schemeClr val="tx1"/>
                </a:solidFill>
                <a:effectLst/>
                <a:latin typeface="+mn-lt"/>
                <a:ea typeface="+mn-ea"/>
                <a:cs typeface="+mn-cs"/>
              </a:rPr>
              <a:t>Salicaceae</a:t>
            </a:r>
            <a:r>
              <a:rPr lang="es-ES_tradnl" sz="1200" kern="1200" dirty="0" smtClean="0">
                <a:solidFill>
                  <a:schemeClr val="tx1"/>
                </a:solidFill>
                <a:effectLst/>
                <a:latin typeface="+mn-lt"/>
                <a:ea typeface="+mn-ea"/>
                <a:cs typeface="+mn-cs"/>
              </a:rPr>
              <a:t>. Algunas especies de las familias </a:t>
            </a:r>
            <a:r>
              <a:rPr lang="es-ES_tradnl" sz="1200" i="1" kern="1200" dirty="0" err="1" smtClean="0">
                <a:solidFill>
                  <a:schemeClr val="tx1"/>
                </a:solidFill>
                <a:effectLst/>
                <a:latin typeface="+mn-lt"/>
                <a:ea typeface="+mn-ea"/>
                <a:cs typeface="+mn-cs"/>
              </a:rPr>
              <a:t>Pinaceae</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Betulaceae</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Fagaceae</a:t>
            </a:r>
            <a:r>
              <a:rPr lang="es-ES_tradnl" sz="1200" kern="1200" dirty="0" smtClean="0">
                <a:solidFill>
                  <a:schemeClr val="tx1"/>
                </a:solidFill>
                <a:effectLst/>
                <a:latin typeface="+mn-lt"/>
                <a:ea typeface="+mn-ea"/>
                <a:cs typeface="+mn-cs"/>
              </a:rPr>
              <a:t>, y </a:t>
            </a:r>
            <a:r>
              <a:rPr lang="es-ES_tradnl" sz="1200" i="1" kern="1200" dirty="0" err="1" smtClean="0">
                <a:solidFill>
                  <a:schemeClr val="tx1"/>
                </a:solidFill>
                <a:effectLst/>
                <a:latin typeface="+mn-lt"/>
                <a:ea typeface="+mn-ea"/>
                <a:cs typeface="+mn-cs"/>
              </a:rPr>
              <a:t>Dipterocarpaceae</a:t>
            </a:r>
            <a:r>
              <a:rPr lang="es-ES_tradnl" sz="1200" i="1" kern="1200" dirty="0" smtClean="0">
                <a:solidFill>
                  <a:schemeClr val="tx1"/>
                </a:solidFill>
                <a:effectLst/>
                <a:latin typeface="+mn-lt"/>
                <a:ea typeface="+mn-ea"/>
                <a:cs typeface="+mn-cs"/>
              </a:rPr>
              <a:t> </a:t>
            </a:r>
            <a:r>
              <a:rPr lang="es-ES_tradnl" sz="1200" kern="1200" dirty="0" smtClean="0">
                <a:solidFill>
                  <a:schemeClr val="tx1"/>
                </a:solidFill>
                <a:effectLst/>
                <a:latin typeface="+mn-lt"/>
                <a:ea typeface="+mn-ea"/>
                <a:cs typeface="+mn-cs"/>
              </a:rPr>
              <a:t>son totalmente dependientes de la simbiosis con hongos ECM para su establecimiento, crecimiento y supervivencia (Smith y </a:t>
            </a:r>
            <a:r>
              <a:rPr lang="es-ES_tradnl" sz="1200" kern="1200" dirty="0" err="1" smtClean="0">
                <a:solidFill>
                  <a:schemeClr val="tx1"/>
                </a:solidFill>
                <a:effectLst/>
                <a:latin typeface="+mn-lt"/>
                <a:ea typeface="+mn-ea"/>
                <a:cs typeface="+mn-cs"/>
              </a:rPr>
              <a:t>Read</a:t>
            </a:r>
            <a:r>
              <a:rPr lang="es-ES_tradnl" sz="1200" kern="1200" dirty="0" smtClean="0">
                <a:solidFill>
                  <a:schemeClr val="tx1"/>
                </a:solidFill>
                <a:effectLst/>
                <a:latin typeface="+mn-lt"/>
                <a:ea typeface="+mn-ea"/>
                <a:cs typeface="+mn-cs"/>
              </a:rPr>
              <a:t> 1997). </a:t>
            </a:r>
            <a:endParaRPr lang="es-ES_tradnl" dirty="0" smtClean="0">
              <a:effectLst/>
            </a:endParaRPr>
          </a:p>
          <a:p>
            <a:r>
              <a:rPr lang="es-ES_tradnl" sz="1200" kern="1200" dirty="0" smtClean="0">
                <a:solidFill>
                  <a:schemeClr val="tx1"/>
                </a:solidFill>
                <a:effectLst/>
                <a:latin typeface="+mn-lt"/>
                <a:ea typeface="+mn-ea"/>
                <a:cs typeface="+mn-cs"/>
              </a:rPr>
              <a:t>En la actualidad existen unas 6000 especies de hongos ECM descritas, pertenecientes a los fila </a:t>
            </a:r>
            <a:r>
              <a:rPr lang="es-ES_tradnl" sz="1200" i="1" kern="1200" dirty="0" err="1" smtClean="0">
                <a:solidFill>
                  <a:schemeClr val="tx1"/>
                </a:solidFill>
                <a:effectLst/>
                <a:latin typeface="+mn-lt"/>
                <a:ea typeface="+mn-ea"/>
                <a:cs typeface="+mn-cs"/>
              </a:rPr>
              <a:t>Basidiomycota</a:t>
            </a:r>
            <a:r>
              <a:rPr lang="es-ES_tradnl" sz="1200" i="1" kern="1200" dirty="0" smtClean="0">
                <a:solidFill>
                  <a:schemeClr val="tx1"/>
                </a:solidFill>
                <a:effectLst/>
                <a:latin typeface="+mn-lt"/>
                <a:ea typeface="+mn-ea"/>
                <a:cs typeface="+mn-cs"/>
              </a:rPr>
              <a:t> </a:t>
            </a:r>
            <a:r>
              <a:rPr lang="es-ES_tradnl" sz="1200" kern="1200" dirty="0" smtClean="0">
                <a:solidFill>
                  <a:schemeClr val="tx1"/>
                </a:solidFill>
                <a:effectLst/>
                <a:latin typeface="+mn-lt"/>
                <a:ea typeface="+mn-ea"/>
                <a:cs typeface="+mn-cs"/>
              </a:rPr>
              <a:t>y </a:t>
            </a:r>
            <a:r>
              <a:rPr lang="es-ES_tradnl" sz="1200" i="1" kern="1200" dirty="0" err="1" smtClean="0">
                <a:solidFill>
                  <a:schemeClr val="tx1"/>
                </a:solidFill>
                <a:effectLst/>
                <a:latin typeface="+mn-lt"/>
                <a:ea typeface="+mn-ea"/>
                <a:cs typeface="+mn-cs"/>
              </a:rPr>
              <a:t>Ascomycota</a:t>
            </a:r>
            <a:r>
              <a:rPr lang="es-ES_tradnl" sz="1200" i="1" kern="1200" dirty="0" smtClean="0">
                <a:solidFill>
                  <a:schemeClr val="tx1"/>
                </a:solidFill>
                <a:effectLst/>
                <a:latin typeface="+mn-lt"/>
                <a:ea typeface="+mn-ea"/>
                <a:cs typeface="+mn-cs"/>
              </a:rPr>
              <a:t> </a:t>
            </a:r>
            <a:r>
              <a:rPr lang="es-ES_tradnl" sz="1200" kern="1200" dirty="0" smtClean="0">
                <a:solidFill>
                  <a:schemeClr val="tx1"/>
                </a:solidFill>
                <a:effectLst/>
                <a:latin typeface="+mn-lt"/>
                <a:ea typeface="+mn-ea"/>
                <a:cs typeface="+mn-cs"/>
              </a:rPr>
              <a:t>(Johnson et al. 2005). Muchos de estos hongos forman cuerpos </a:t>
            </a:r>
            <a:r>
              <a:rPr lang="es-ES_tradnl" sz="1200" kern="1200" dirty="0" err="1" smtClean="0">
                <a:solidFill>
                  <a:schemeClr val="tx1"/>
                </a:solidFill>
                <a:effectLst/>
                <a:latin typeface="+mn-lt"/>
                <a:ea typeface="+mn-ea"/>
                <a:cs typeface="+mn-cs"/>
              </a:rPr>
              <a:t>fructíferos</a:t>
            </a:r>
            <a:r>
              <a:rPr lang="es-ES_tradnl" sz="1200" kern="1200" dirty="0" smtClean="0">
                <a:solidFill>
                  <a:schemeClr val="tx1"/>
                </a:solidFill>
                <a:effectLst/>
                <a:latin typeface="+mn-lt"/>
                <a:ea typeface="+mn-ea"/>
                <a:cs typeface="+mn-cs"/>
              </a:rPr>
              <a:t>, </a:t>
            </a:r>
            <a:r>
              <a:rPr lang="es-ES_tradnl" sz="1200" kern="1200" dirty="0" err="1" smtClean="0">
                <a:solidFill>
                  <a:schemeClr val="tx1"/>
                </a:solidFill>
                <a:effectLst/>
                <a:latin typeface="+mn-lt"/>
                <a:ea typeface="+mn-ea"/>
                <a:cs typeface="+mn-cs"/>
              </a:rPr>
              <a:t>esporocarpos</a:t>
            </a:r>
            <a:r>
              <a:rPr lang="es-ES_tradnl" sz="1200" kern="1200" dirty="0" smtClean="0">
                <a:solidFill>
                  <a:schemeClr val="tx1"/>
                </a:solidFill>
                <a:effectLst/>
                <a:latin typeface="+mn-lt"/>
                <a:ea typeface="+mn-ea"/>
                <a:cs typeface="+mn-cs"/>
              </a:rPr>
              <a:t>, epigeos o hipogeos de gran valor </a:t>
            </a:r>
            <a:r>
              <a:rPr lang="es-ES_tradnl" sz="1200" kern="1200" dirty="0" err="1" smtClean="0">
                <a:solidFill>
                  <a:schemeClr val="tx1"/>
                </a:solidFill>
                <a:effectLst/>
                <a:latin typeface="+mn-lt"/>
                <a:ea typeface="+mn-ea"/>
                <a:cs typeface="+mn-cs"/>
              </a:rPr>
              <a:t>gastronómico</a:t>
            </a:r>
            <a:r>
              <a:rPr lang="es-ES_tradnl" sz="1200" kern="1200" dirty="0" smtClean="0">
                <a:solidFill>
                  <a:schemeClr val="tx1"/>
                </a:solidFill>
                <a:effectLst/>
                <a:latin typeface="+mn-lt"/>
                <a:ea typeface="+mn-ea"/>
                <a:cs typeface="+mn-cs"/>
              </a:rPr>
              <a:t> y comercial. La </a:t>
            </a:r>
            <a:r>
              <a:rPr lang="es-ES_tradnl" sz="1200" kern="1200" dirty="0" err="1" smtClean="0">
                <a:solidFill>
                  <a:schemeClr val="tx1"/>
                </a:solidFill>
                <a:effectLst/>
                <a:latin typeface="+mn-lt"/>
                <a:ea typeface="+mn-ea"/>
                <a:cs typeface="+mn-cs"/>
              </a:rPr>
              <a:t>mayoría</a:t>
            </a:r>
            <a:r>
              <a:rPr lang="es-ES_tradnl" sz="1200" kern="1200" dirty="0" smtClean="0">
                <a:solidFill>
                  <a:schemeClr val="tx1"/>
                </a:solidFill>
                <a:effectLst/>
                <a:latin typeface="+mn-lt"/>
                <a:ea typeface="+mn-ea"/>
                <a:cs typeface="+mn-cs"/>
              </a:rPr>
              <a:t> de hongos ECM tienen una baja especificidad </a:t>
            </a:r>
            <a:r>
              <a:rPr lang="es-ES_tradnl" sz="1200" kern="1200" dirty="0" err="1" smtClean="0">
                <a:solidFill>
                  <a:schemeClr val="tx1"/>
                </a:solidFill>
                <a:effectLst/>
                <a:latin typeface="+mn-lt"/>
                <a:ea typeface="+mn-ea"/>
                <a:cs typeface="+mn-cs"/>
              </a:rPr>
              <a:t>simbiótica</a:t>
            </a:r>
            <a:r>
              <a:rPr lang="es-ES_tradnl" sz="1200" kern="1200" dirty="0" smtClean="0">
                <a:solidFill>
                  <a:schemeClr val="tx1"/>
                </a:solidFill>
                <a:effectLst/>
                <a:latin typeface="+mn-lt"/>
                <a:ea typeface="+mn-ea"/>
                <a:cs typeface="+mn-cs"/>
              </a:rPr>
              <a:t> lo que permite que individuos de diferentes especies vegetales compartan los mismos simbiontes </a:t>
            </a:r>
            <a:r>
              <a:rPr lang="es-ES_tradnl" sz="1200" kern="1200" dirty="0" err="1" smtClean="0">
                <a:solidFill>
                  <a:schemeClr val="tx1"/>
                </a:solidFill>
                <a:effectLst/>
                <a:latin typeface="+mn-lt"/>
                <a:ea typeface="+mn-ea"/>
                <a:cs typeface="+mn-cs"/>
              </a:rPr>
              <a:t>fúngicos</a:t>
            </a:r>
            <a:r>
              <a:rPr lang="es-ES_tradnl" sz="1200" kern="1200" dirty="0" smtClean="0">
                <a:solidFill>
                  <a:schemeClr val="tx1"/>
                </a:solidFill>
                <a:effectLst/>
                <a:latin typeface="+mn-lt"/>
                <a:ea typeface="+mn-ea"/>
                <a:cs typeface="+mn-cs"/>
              </a:rPr>
              <a:t> (Richard et al. 2005). La estructura y diversidad de las comunidades vegetales y de hongos ECM son afectadas por variables </a:t>
            </a:r>
            <a:r>
              <a:rPr lang="es-ES_tradnl" sz="1200" kern="1200" dirty="0" err="1" smtClean="0">
                <a:solidFill>
                  <a:schemeClr val="tx1"/>
                </a:solidFill>
                <a:effectLst/>
                <a:latin typeface="+mn-lt"/>
                <a:ea typeface="+mn-ea"/>
                <a:cs typeface="+mn-cs"/>
              </a:rPr>
              <a:t>climáticas</a:t>
            </a:r>
            <a:r>
              <a:rPr lang="es-ES_tradnl" sz="1200" kern="1200" dirty="0" smtClean="0">
                <a:solidFill>
                  <a:schemeClr val="tx1"/>
                </a:solidFill>
                <a:effectLst/>
                <a:latin typeface="+mn-lt"/>
                <a:ea typeface="+mn-ea"/>
                <a:cs typeface="+mn-cs"/>
              </a:rPr>
              <a:t> y </a:t>
            </a:r>
            <a:r>
              <a:rPr lang="es-ES_tradnl" sz="1200" kern="1200" dirty="0" err="1" smtClean="0">
                <a:solidFill>
                  <a:schemeClr val="tx1"/>
                </a:solidFill>
                <a:effectLst/>
                <a:latin typeface="+mn-lt"/>
                <a:ea typeface="+mn-ea"/>
                <a:cs typeface="+mn-cs"/>
              </a:rPr>
              <a:t>edáficas</a:t>
            </a:r>
            <a:r>
              <a:rPr lang="es-ES_tradnl" sz="1200" kern="1200" dirty="0" smtClean="0">
                <a:solidFill>
                  <a:schemeClr val="tx1"/>
                </a:solidFill>
                <a:effectLst/>
                <a:latin typeface="+mn-lt"/>
                <a:ea typeface="+mn-ea"/>
                <a:cs typeface="+mn-cs"/>
              </a:rPr>
              <a:t>, y </a:t>
            </a:r>
            <a:r>
              <a:rPr lang="es-ES_tradnl" sz="1200" kern="1200" dirty="0" err="1" smtClean="0">
                <a:solidFill>
                  <a:schemeClr val="tx1"/>
                </a:solidFill>
                <a:effectLst/>
                <a:latin typeface="+mn-lt"/>
                <a:ea typeface="+mn-ea"/>
                <a:cs typeface="+mn-cs"/>
              </a:rPr>
              <a:t>también</a:t>
            </a:r>
            <a:r>
              <a:rPr lang="es-ES_tradnl" sz="1200" kern="1200" dirty="0" smtClean="0">
                <a:solidFill>
                  <a:schemeClr val="tx1"/>
                </a:solidFill>
                <a:effectLst/>
                <a:latin typeface="+mn-lt"/>
                <a:ea typeface="+mn-ea"/>
                <a:cs typeface="+mn-cs"/>
              </a:rPr>
              <a:t> son interdependientes, de forma que los cambios en una de ellas se reflejan en la otra y viceversa. </a:t>
            </a:r>
            <a:r>
              <a:rPr lang="es-ES_tradnl" sz="1200" kern="1200" dirty="0" err="1" smtClean="0">
                <a:solidFill>
                  <a:schemeClr val="tx1"/>
                </a:solidFill>
                <a:effectLst/>
                <a:latin typeface="+mn-lt"/>
                <a:ea typeface="+mn-ea"/>
                <a:cs typeface="+mn-cs"/>
              </a:rPr>
              <a:t>Kernaghan</a:t>
            </a:r>
            <a:r>
              <a:rPr lang="es-ES_tradnl" sz="1200" kern="1200" dirty="0" smtClean="0">
                <a:solidFill>
                  <a:schemeClr val="tx1"/>
                </a:solidFill>
                <a:effectLst/>
                <a:latin typeface="+mn-lt"/>
                <a:ea typeface="+mn-ea"/>
                <a:cs typeface="+mn-cs"/>
              </a:rPr>
              <a:t> et al. (2003) sugirieron la existencia de una </a:t>
            </a:r>
            <a:r>
              <a:rPr lang="es-ES_tradnl" sz="1200" kern="1200" dirty="0" err="1" smtClean="0">
                <a:solidFill>
                  <a:schemeClr val="tx1"/>
                </a:solidFill>
                <a:effectLst/>
                <a:latin typeface="+mn-lt"/>
                <a:ea typeface="+mn-ea"/>
                <a:cs typeface="+mn-cs"/>
              </a:rPr>
              <a:t>relación</a:t>
            </a:r>
            <a:r>
              <a:rPr lang="es-ES_tradnl" sz="1200" kern="1200" dirty="0" smtClean="0">
                <a:solidFill>
                  <a:schemeClr val="tx1"/>
                </a:solidFill>
                <a:effectLst/>
                <a:latin typeface="+mn-lt"/>
                <a:ea typeface="+mn-ea"/>
                <a:cs typeface="+mn-cs"/>
              </a:rPr>
              <a:t> positiva entre la diversidad de especies vegetales y de hongos ECM, y demostraron que el 40% de la </a:t>
            </a:r>
            <a:r>
              <a:rPr lang="es-ES_tradnl" sz="1200" kern="1200" dirty="0" err="1" smtClean="0">
                <a:solidFill>
                  <a:schemeClr val="tx1"/>
                </a:solidFill>
                <a:effectLst/>
                <a:latin typeface="+mn-lt"/>
                <a:ea typeface="+mn-ea"/>
                <a:cs typeface="+mn-cs"/>
              </a:rPr>
              <a:t>variación</a:t>
            </a:r>
            <a:r>
              <a:rPr lang="es-ES_tradnl" sz="1200" kern="1200" dirty="0" smtClean="0">
                <a:solidFill>
                  <a:schemeClr val="tx1"/>
                </a:solidFill>
                <a:effectLst/>
                <a:latin typeface="+mn-lt"/>
                <a:ea typeface="+mn-ea"/>
                <a:cs typeface="+mn-cs"/>
              </a:rPr>
              <a:t> de la diversidad </a:t>
            </a:r>
            <a:r>
              <a:rPr lang="es-ES_tradnl" sz="1200" kern="1200" dirty="0" err="1" smtClean="0">
                <a:solidFill>
                  <a:schemeClr val="tx1"/>
                </a:solidFill>
                <a:effectLst/>
                <a:latin typeface="+mn-lt"/>
                <a:ea typeface="+mn-ea"/>
                <a:cs typeface="+mn-cs"/>
              </a:rPr>
              <a:t>fúngica</a:t>
            </a:r>
            <a:r>
              <a:rPr lang="es-ES_tradnl" sz="1200" kern="1200" dirty="0" smtClean="0">
                <a:solidFill>
                  <a:schemeClr val="tx1"/>
                </a:solidFill>
                <a:effectLst/>
                <a:latin typeface="+mn-lt"/>
                <a:ea typeface="+mn-ea"/>
                <a:cs typeface="+mn-cs"/>
              </a:rPr>
              <a:t> </a:t>
            </a:r>
            <a:r>
              <a:rPr lang="es-ES_tradnl" sz="1200" kern="1200" dirty="0" err="1" smtClean="0">
                <a:solidFill>
                  <a:schemeClr val="tx1"/>
                </a:solidFill>
                <a:effectLst/>
                <a:latin typeface="+mn-lt"/>
                <a:ea typeface="+mn-ea"/>
                <a:cs typeface="+mn-cs"/>
              </a:rPr>
              <a:t>podía</a:t>
            </a:r>
            <a:r>
              <a:rPr lang="es-ES_tradnl" sz="1200" kern="1200" dirty="0" smtClean="0">
                <a:solidFill>
                  <a:schemeClr val="tx1"/>
                </a:solidFill>
                <a:effectLst/>
                <a:latin typeface="+mn-lt"/>
                <a:ea typeface="+mn-ea"/>
                <a:cs typeface="+mn-cs"/>
              </a:rPr>
              <a:t> ser explicada por la diversidad de la comunidad vegetal asociada. Por otro lado, la </a:t>
            </a:r>
            <a:r>
              <a:rPr lang="es-ES_tradnl" sz="1200" kern="1200" dirty="0" err="1" smtClean="0">
                <a:solidFill>
                  <a:schemeClr val="tx1"/>
                </a:solidFill>
                <a:effectLst/>
                <a:latin typeface="+mn-lt"/>
                <a:ea typeface="+mn-ea"/>
                <a:cs typeface="+mn-cs"/>
              </a:rPr>
              <a:t>dispersión</a:t>
            </a:r>
            <a:r>
              <a:rPr lang="es-ES_tradnl" sz="1200" kern="1200" dirty="0" smtClean="0">
                <a:solidFill>
                  <a:schemeClr val="tx1"/>
                </a:solidFill>
                <a:effectLst/>
                <a:latin typeface="+mn-lt"/>
                <a:ea typeface="+mn-ea"/>
                <a:cs typeface="+mn-cs"/>
              </a:rPr>
              <a:t> y el crecimiento de plantas </a:t>
            </a:r>
            <a:r>
              <a:rPr lang="es-ES_tradnl" sz="1200" kern="1200" dirty="0" err="1" smtClean="0">
                <a:solidFill>
                  <a:schemeClr val="tx1"/>
                </a:solidFill>
                <a:effectLst/>
                <a:latin typeface="+mn-lt"/>
                <a:ea typeface="+mn-ea"/>
                <a:cs typeface="+mn-cs"/>
              </a:rPr>
              <a:t>ectomicorrícicas</a:t>
            </a:r>
            <a:r>
              <a:rPr lang="es-ES_tradnl" sz="1200" kern="1200" dirty="0" smtClean="0">
                <a:solidFill>
                  <a:schemeClr val="tx1"/>
                </a:solidFill>
                <a:effectLst/>
                <a:latin typeface="+mn-lt"/>
                <a:ea typeface="+mn-ea"/>
                <a:cs typeface="+mn-cs"/>
              </a:rPr>
              <a:t> en comunidades dominadas por especies no </a:t>
            </a:r>
            <a:r>
              <a:rPr lang="es-ES_tradnl" sz="1200" kern="1200" dirty="0" err="1" smtClean="0">
                <a:solidFill>
                  <a:schemeClr val="tx1"/>
                </a:solidFill>
                <a:effectLst/>
                <a:latin typeface="+mn-lt"/>
                <a:ea typeface="+mn-ea"/>
                <a:cs typeface="+mn-cs"/>
              </a:rPr>
              <a:t>ectomicorrícicas</a:t>
            </a:r>
            <a:r>
              <a:rPr lang="es-ES_tradnl" sz="1200" kern="1200" dirty="0" smtClean="0">
                <a:solidFill>
                  <a:schemeClr val="tx1"/>
                </a:solidFill>
                <a:effectLst/>
                <a:latin typeface="+mn-lt"/>
                <a:ea typeface="+mn-ea"/>
                <a:cs typeface="+mn-cs"/>
              </a:rPr>
              <a:t> puede estar limitada por la baja densidad de hongos ECM existente en dichos ecosistemas, ya que el establecimiento de </a:t>
            </a:r>
            <a:r>
              <a:rPr lang="es-ES_tradnl" sz="1200" kern="1200" dirty="0" err="1" smtClean="0">
                <a:solidFill>
                  <a:schemeClr val="tx1"/>
                </a:solidFill>
                <a:effectLst/>
                <a:latin typeface="+mn-lt"/>
                <a:ea typeface="+mn-ea"/>
                <a:cs typeface="+mn-cs"/>
              </a:rPr>
              <a:t>plántulas</a:t>
            </a:r>
            <a:r>
              <a:rPr lang="es-ES_tradnl" sz="1200" kern="1200" dirty="0" smtClean="0">
                <a:solidFill>
                  <a:schemeClr val="tx1"/>
                </a:solidFill>
                <a:effectLst/>
                <a:latin typeface="+mn-lt"/>
                <a:ea typeface="+mn-ea"/>
                <a:cs typeface="+mn-cs"/>
              </a:rPr>
              <a:t> de especies </a:t>
            </a:r>
            <a:r>
              <a:rPr lang="es-ES_tradnl" sz="1200" kern="1200" dirty="0" err="1" smtClean="0">
                <a:solidFill>
                  <a:schemeClr val="tx1"/>
                </a:solidFill>
                <a:effectLst/>
                <a:latin typeface="+mn-lt"/>
                <a:ea typeface="+mn-ea"/>
                <a:cs typeface="+mn-cs"/>
              </a:rPr>
              <a:t>ectomicorrícicas</a:t>
            </a:r>
            <a:r>
              <a:rPr lang="es-ES_tradnl" sz="1200" kern="1200" dirty="0" smtClean="0">
                <a:solidFill>
                  <a:schemeClr val="tx1"/>
                </a:solidFill>
                <a:effectLst/>
                <a:latin typeface="+mn-lt"/>
                <a:ea typeface="+mn-ea"/>
                <a:cs typeface="+mn-cs"/>
              </a:rPr>
              <a:t> está facilitado por los </a:t>
            </a:r>
            <a:r>
              <a:rPr lang="es-ES_tradnl" sz="1200" kern="1200" dirty="0" err="1" smtClean="0">
                <a:solidFill>
                  <a:schemeClr val="tx1"/>
                </a:solidFill>
                <a:effectLst/>
                <a:latin typeface="+mn-lt"/>
                <a:ea typeface="+mn-ea"/>
                <a:cs typeface="+mn-cs"/>
              </a:rPr>
              <a:t>árboles</a:t>
            </a:r>
            <a:r>
              <a:rPr lang="es-ES_tradnl" sz="1200" kern="1200" dirty="0" smtClean="0">
                <a:solidFill>
                  <a:schemeClr val="tx1"/>
                </a:solidFill>
                <a:effectLst/>
                <a:latin typeface="+mn-lt"/>
                <a:ea typeface="+mn-ea"/>
                <a:cs typeface="+mn-cs"/>
              </a:rPr>
              <a:t> adultos que sirven de fuente de </a:t>
            </a:r>
            <a:r>
              <a:rPr lang="es-ES_tradnl" sz="1200" kern="1200" dirty="0" err="1" smtClean="0">
                <a:solidFill>
                  <a:schemeClr val="tx1"/>
                </a:solidFill>
                <a:effectLst/>
                <a:latin typeface="+mn-lt"/>
                <a:ea typeface="+mn-ea"/>
                <a:cs typeface="+mn-cs"/>
              </a:rPr>
              <a:t>inóculo</a:t>
            </a:r>
            <a:r>
              <a:rPr lang="es-ES_tradnl" sz="1200" kern="1200" dirty="0" smtClean="0">
                <a:solidFill>
                  <a:schemeClr val="tx1"/>
                </a:solidFill>
                <a:effectLst/>
                <a:latin typeface="+mn-lt"/>
                <a:ea typeface="+mn-ea"/>
                <a:cs typeface="+mn-cs"/>
              </a:rPr>
              <a:t> para esas </a:t>
            </a:r>
            <a:r>
              <a:rPr lang="es-ES_tradnl" sz="1200" kern="1200" dirty="0" err="1" smtClean="0">
                <a:solidFill>
                  <a:schemeClr val="tx1"/>
                </a:solidFill>
                <a:effectLst/>
                <a:latin typeface="+mn-lt"/>
                <a:ea typeface="+mn-ea"/>
                <a:cs typeface="+mn-cs"/>
              </a:rPr>
              <a:t>plántulas</a:t>
            </a:r>
            <a:r>
              <a:rPr lang="es-ES_tradnl" sz="1200" kern="1200" dirty="0" smtClean="0">
                <a:solidFill>
                  <a:schemeClr val="tx1"/>
                </a:solidFill>
                <a:effectLst/>
                <a:latin typeface="+mn-lt"/>
                <a:ea typeface="+mn-ea"/>
                <a:cs typeface="+mn-cs"/>
              </a:rPr>
              <a:t> (</a:t>
            </a:r>
            <a:r>
              <a:rPr lang="es-ES_tradnl" sz="1200" kern="1200" dirty="0" err="1" smtClean="0">
                <a:solidFill>
                  <a:schemeClr val="tx1"/>
                </a:solidFill>
                <a:effectLst/>
                <a:latin typeface="+mn-lt"/>
                <a:ea typeface="+mn-ea"/>
                <a:cs typeface="+mn-cs"/>
              </a:rPr>
              <a:t>Dickie</a:t>
            </a:r>
            <a:r>
              <a:rPr lang="es-ES_tradnl" sz="1200" kern="1200" dirty="0" smtClean="0">
                <a:solidFill>
                  <a:schemeClr val="tx1"/>
                </a:solidFill>
                <a:effectLst/>
                <a:latin typeface="+mn-lt"/>
                <a:ea typeface="+mn-ea"/>
                <a:cs typeface="+mn-cs"/>
              </a:rPr>
              <a:t> et al. 2002). Diferentes especies de hongos ECM muestran preferencias por distintas condiciones </a:t>
            </a:r>
            <a:r>
              <a:rPr lang="es-ES_tradnl" sz="1200" kern="1200" dirty="0" err="1" smtClean="0">
                <a:solidFill>
                  <a:schemeClr val="tx1"/>
                </a:solidFill>
                <a:effectLst/>
                <a:latin typeface="+mn-lt"/>
                <a:ea typeface="+mn-ea"/>
                <a:cs typeface="+mn-cs"/>
              </a:rPr>
              <a:t>edáficas</a:t>
            </a:r>
            <a:r>
              <a:rPr lang="es-ES_tradnl" sz="1200" kern="1200" dirty="0" smtClean="0">
                <a:solidFill>
                  <a:schemeClr val="tx1"/>
                </a:solidFill>
                <a:effectLst/>
                <a:latin typeface="+mn-lt"/>
                <a:ea typeface="+mn-ea"/>
                <a:cs typeface="+mn-cs"/>
              </a:rPr>
              <a:t> relacionadas con la humedad, profundidad, presencia de hojarasca, y naturaleza del substrato (</a:t>
            </a:r>
            <a:r>
              <a:rPr lang="es-ES_tradnl" sz="1200" kern="1200" dirty="0" err="1" smtClean="0">
                <a:solidFill>
                  <a:schemeClr val="tx1"/>
                </a:solidFill>
                <a:effectLst/>
                <a:latin typeface="+mn-lt"/>
                <a:ea typeface="+mn-ea"/>
                <a:cs typeface="+mn-cs"/>
              </a:rPr>
              <a:t>Stendell</a:t>
            </a:r>
            <a:r>
              <a:rPr lang="es-ES_tradnl" sz="1200" kern="1200" dirty="0" smtClean="0">
                <a:solidFill>
                  <a:schemeClr val="tx1"/>
                </a:solidFill>
                <a:effectLst/>
                <a:latin typeface="+mn-lt"/>
                <a:ea typeface="+mn-ea"/>
                <a:cs typeface="+mn-cs"/>
              </a:rPr>
              <a:t> et al. 1999). Asimismo la diversidad y </a:t>
            </a:r>
            <a:r>
              <a:rPr lang="es-ES_tradnl" sz="1200" kern="1200" dirty="0" err="1" smtClean="0">
                <a:solidFill>
                  <a:schemeClr val="tx1"/>
                </a:solidFill>
                <a:effectLst/>
                <a:latin typeface="+mn-lt"/>
                <a:ea typeface="+mn-ea"/>
                <a:cs typeface="+mn-cs"/>
              </a:rPr>
              <a:t>composición</a:t>
            </a:r>
            <a:r>
              <a:rPr lang="es-ES_tradnl" sz="1200" kern="1200" dirty="0" smtClean="0">
                <a:solidFill>
                  <a:schemeClr val="tx1"/>
                </a:solidFill>
                <a:effectLst/>
                <a:latin typeface="+mn-lt"/>
                <a:ea typeface="+mn-ea"/>
                <a:cs typeface="+mn-cs"/>
              </a:rPr>
              <a:t> de las comunidades </a:t>
            </a:r>
            <a:r>
              <a:rPr lang="es-ES_tradnl" sz="1200" kern="1200" dirty="0" err="1" smtClean="0">
                <a:solidFill>
                  <a:schemeClr val="tx1"/>
                </a:solidFill>
                <a:effectLst/>
                <a:latin typeface="+mn-lt"/>
                <a:ea typeface="+mn-ea"/>
                <a:cs typeface="+mn-cs"/>
              </a:rPr>
              <a:t>fúngicas</a:t>
            </a:r>
            <a:r>
              <a:rPr lang="es-ES_tradnl" sz="1200" kern="1200" dirty="0" smtClean="0">
                <a:solidFill>
                  <a:schemeClr val="tx1"/>
                </a:solidFill>
                <a:effectLst/>
                <a:latin typeface="+mn-lt"/>
                <a:ea typeface="+mn-ea"/>
                <a:cs typeface="+mn-cs"/>
              </a:rPr>
              <a:t> </a:t>
            </a:r>
            <a:r>
              <a:rPr lang="es-ES_tradnl" sz="1200" kern="1200" dirty="0" err="1" smtClean="0">
                <a:solidFill>
                  <a:schemeClr val="tx1"/>
                </a:solidFill>
                <a:effectLst/>
                <a:latin typeface="+mn-lt"/>
                <a:ea typeface="+mn-ea"/>
                <a:cs typeface="+mn-cs"/>
              </a:rPr>
              <a:t>están</a:t>
            </a:r>
            <a:r>
              <a:rPr lang="es-ES_tradnl" sz="1200" kern="1200" dirty="0" smtClean="0">
                <a:solidFill>
                  <a:schemeClr val="tx1"/>
                </a:solidFill>
                <a:effectLst/>
                <a:latin typeface="+mn-lt"/>
                <a:ea typeface="+mn-ea"/>
                <a:cs typeface="+mn-cs"/>
              </a:rPr>
              <a:t> determinadas por interacciones entre el grado de </a:t>
            </a:r>
            <a:r>
              <a:rPr lang="es-ES_tradnl" sz="1200" kern="1200" dirty="0" err="1" smtClean="0">
                <a:solidFill>
                  <a:schemeClr val="tx1"/>
                </a:solidFill>
                <a:effectLst/>
                <a:latin typeface="+mn-lt"/>
                <a:ea typeface="+mn-ea"/>
                <a:cs typeface="+mn-cs"/>
              </a:rPr>
              <a:t>perturbación</a:t>
            </a:r>
            <a:r>
              <a:rPr lang="es-ES_tradnl" sz="1200" kern="1200" dirty="0" smtClean="0">
                <a:solidFill>
                  <a:schemeClr val="tx1"/>
                </a:solidFill>
                <a:effectLst/>
                <a:latin typeface="+mn-lt"/>
                <a:ea typeface="+mn-ea"/>
                <a:cs typeface="+mn-cs"/>
              </a:rPr>
              <a:t> del sistema, el potencial de </a:t>
            </a:r>
            <a:r>
              <a:rPr lang="es-ES_tradnl" sz="1200" kern="1200" dirty="0" err="1" smtClean="0">
                <a:solidFill>
                  <a:schemeClr val="tx1"/>
                </a:solidFill>
                <a:effectLst/>
                <a:latin typeface="+mn-lt"/>
                <a:ea typeface="+mn-ea"/>
                <a:cs typeface="+mn-cs"/>
              </a:rPr>
              <a:t>colonización</a:t>
            </a:r>
            <a:r>
              <a:rPr lang="es-ES_tradnl" sz="1200" kern="1200" dirty="0" smtClean="0">
                <a:solidFill>
                  <a:schemeClr val="tx1"/>
                </a:solidFill>
                <a:effectLst/>
                <a:latin typeface="+mn-lt"/>
                <a:ea typeface="+mn-ea"/>
                <a:cs typeface="+mn-cs"/>
              </a:rPr>
              <a:t> de los hongos ECM implicados, y la competencia y </a:t>
            </a:r>
            <a:r>
              <a:rPr lang="es-ES_tradnl" sz="1200" kern="1200" dirty="0" err="1" smtClean="0">
                <a:solidFill>
                  <a:schemeClr val="tx1"/>
                </a:solidFill>
                <a:effectLst/>
                <a:latin typeface="+mn-lt"/>
                <a:ea typeface="+mn-ea"/>
                <a:cs typeface="+mn-cs"/>
              </a:rPr>
              <a:t>partición</a:t>
            </a:r>
            <a:r>
              <a:rPr lang="es-ES_tradnl" sz="1200" kern="1200" dirty="0" smtClean="0">
                <a:solidFill>
                  <a:schemeClr val="tx1"/>
                </a:solidFill>
                <a:effectLst/>
                <a:latin typeface="+mn-lt"/>
                <a:ea typeface="+mn-ea"/>
                <a:cs typeface="+mn-cs"/>
              </a:rPr>
              <a:t> de recursos (</a:t>
            </a:r>
            <a:r>
              <a:rPr lang="es-ES_tradnl" sz="1200" kern="1200" dirty="0" err="1" smtClean="0">
                <a:solidFill>
                  <a:schemeClr val="tx1"/>
                </a:solidFill>
                <a:effectLst/>
                <a:latin typeface="+mn-lt"/>
                <a:ea typeface="+mn-ea"/>
                <a:cs typeface="+mn-cs"/>
              </a:rPr>
              <a:t>Bruns</a:t>
            </a:r>
            <a:r>
              <a:rPr lang="es-ES_tradnl" sz="1200" kern="1200" dirty="0" smtClean="0">
                <a:solidFill>
                  <a:schemeClr val="tx1"/>
                </a:solidFill>
                <a:effectLst/>
                <a:latin typeface="+mn-lt"/>
                <a:ea typeface="+mn-ea"/>
                <a:cs typeface="+mn-cs"/>
              </a:rPr>
              <a:t> 1995). Como para cualquier grupo de organismos, las interacciones entre especies </a:t>
            </a:r>
            <a:r>
              <a:rPr lang="es-ES_tradnl" sz="1200" kern="1200" dirty="0" err="1" smtClean="0">
                <a:solidFill>
                  <a:schemeClr val="tx1"/>
                </a:solidFill>
                <a:effectLst/>
                <a:latin typeface="+mn-lt"/>
                <a:ea typeface="+mn-ea"/>
                <a:cs typeface="+mn-cs"/>
              </a:rPr>
              <a:t>fúngicas</a:t>
            </a:r>
            <a:r>
              <a:rPr lang="es-ES_tradnl" sz="1200" kern="1200" dirty="0" smtClean="0">
                <a:solidFill>
                  <a:schemeClr val="tx1"/>
                </a:solidFill>
                <a:effectLst/>
                <a:latin typeface="+mn-lt"/>
                <a:ea typeface="+mn-ea"/>
                <a:cs typeface="+mn-cs"/>
              </a:rPr>
              <a:t> </a:t>
            </a:r>
            <a:r>
              <a:rPr lang="es-ES_tradnl" sz="1200" kern="1200" dirty="0" err="1" smtClean="0">
                <a:solidFill>
                  <a:schemeClr val="tx1"/>
                </a:solidFill>
                <a:effectLst/>
                <a:latin typeface="+mn-lt"/>
                <a:ea typeface="+mn-ea"/>
                <a:cs typeface="+mn-cs"/>
              </a:rPr>
              <a:t>micorrícicas</a:t>
            </a:r>
            <a:r>
              <a:rPr lang="es-ES_tradnl" sz="1200" kern="1200" dirty="0" smtClean="0">
                <a:solidFill>
                  <a:schemeClr val="tx1"/>
                </a:solidFill>
                <a:effectLst/>
                <a:latin typeface="+mn-lt"/>
                <a:ea typeface="+mn-ea"/>
                <a:cs typeface="+mn-cs"/>
              </a:rPr>
              <a:t> pueden ser negativas o positivas. La coexistencia de varias especies de hongos ECM puede ocurrir como consecuencia de </a:t>
            </a:r>
            <a:r>
              <a:rPr lang="es-ES_tradnl" sz="1200" kern="1200" dirty="0" err="1" smtClean="0">
                <a:solidFill>
                  <a:schemeClr val="tx1"/>
                </a:solidFill>
                <a:effectLst/>
                <a:latin typeface="+mn-lt"/>
                <a:ea typeface="+mn-ea"/>
                <a:cs typeface="+mn-cs"/>
              </a:rPr>
              <a:t>complementación</a:t>
            </a:r>
            <a:r>
              <a:rPr lang="es-ES_tradnl" sz="1200" kern="1200" dirty="0" smtClean="0">
                <a:solidFill>
                  <a:schemeClr val="tx1"/>
                </a:solidFill>
                <a:effectLst/>
                <a:latin typeface="+mn-lt"/>
                <a:ea typeface="+mn-ea"/>
                <a:cs typeface="+mn-cs"/>
              </a:rPr>
              <a:t> </a:t>
            </a:r>
            <a:r>
              <a:rPr lang="es-ES_tradnl" sz="1200" kern="1200" dirty="0" err="1" smtClean="0">
                <a:solidFill>
                  <a:schemeClr val="tx1"/>
                </a:solidFill>
                <a:effectLst/>
                <a:latin typeface="+mn-lt"/>
                <a:ea typeface="+mn-ea"/>
                <a:cs typeface="+mn-cs"/>
              </a:rPr>
              <a:t>fisiológica</a:t>
            </a:r>
            <a:r>
              <a:rPr lang="es-ES_tradnl" sz="1200" kern="1200" dirty="0" smtClean="0">
                <a:solidFill>
                  <a:schemeClr val="tx1"/>
                </a:solidFill>
                <a:effectLst/>
                <a:latin typeface="+mn-lt"/>
                <a:ea typeface="+mn-ea"/>
                <a:cs typeface="+mn-cs"/>
              </a:rPr>
              <a:t> o de interacciones </a:t>
            </a:r>
            <a:r>
              <a:rPr lang="es-ES_tradnl" sz="1200" kern="1200" dirty="0" err="1" smtClean="0">
                <a:solidFill>
                  <a:schemeClr val="tx1"/>
                </a:solidFill>
                <a:effectLst/>
                <a:latin typeface="+mn-lt"/>
                <a:ea typeface="+mn-ea"/>
                <a:cs typeface="+mn-cs"/>
              </a:rPr>
              <a:t>parasíticas</a:t>
            </a:r>
            <a:r>
              <a:rPr lang="es-ES_tradnl" sz="1200" kern="1200" dirty="0" smtClean="0">
                <a:solidFill>
                  <a:schemeClr val="tx1"/>
                </a:solidFill>
                <a:effectLst/>
                <a:latin typeface="+mn-lt"/>
                <a:ea typeface="+mn-ea"/>
                <a:cs typeface="+mn-cs"/>
              </a:rPr>
              <a:t>, mientras que la </a:t>
            </a:r>
            <a:r>
              <a:rPr lang="es-ES_tradnl" sz="1200" kern="1200" dirty="0" err="1" smtClean="0">
                <a:solidFill>
                  <a:schemeClr val="tx1"/>
                </a:solidFill>
                <a:effectLst/>
                <a:latin typeface="+mn-lt"/>
                <a:ea typeface="+mn-ea"/>
                <a:cs typeface="+mn-cs"/>
              </a:rPr>
              <a:t>exclusión</a:t>
            </a:r>
            <a:r>
              <a:rPr lang="es-ES_tradnl" sz="1200" kern="1200" dirty="0" smtClean="0">
                <a:solidFill>
                  <a:schemeClr val="tx1"/>
                </a:solidFill>
                <a:effectLst/>
                <a:latin typeface="+mn-lt"/>
                <a:ea typeface="+mn-ea"/>
                <a:cs typeface="+mn-cs"/>
              </a:rPr>
              <a:t> se debe a procesos de competencia </a:t>
            </a:r>
            <a:r>
              <a:rPr lang="es-ES_tradnl" sz="1200" kern="1200" dirty="0" err="1" smtClean="0">
                <a:solidFill>
                  <a:schemeClr val="tx1"/>
                </a:solidFill>
                <a:effectLst/>
                <a:latin typeface="+mn-lt"/>
                <a:ea typeface="+mn-ea"/>
                <a:cs typeface="+mn-cs"/>
              </a:rPr>
              <a:t>interespecífica</a:t>
            </a:r>
            <a:r>
              <a:rPr lang="es-ES_tradnl" sz="1200" kern="1200" dirty="0" smtClean="0">
                <a:solidFill>
                  <a:schemeClr val="tx1"/>
                </a:solidFill>
                <a:effectLst/>
                <a:latin typeface="+mn-lt"/>
                <a:ea typeface="+mn-ea"/>
                <a:cs typeface="+mn-cs"/>
              </a:rPr>
              <a:t> que generalmente incluyen la </a:t>
            </a:r>
            <a:r>
              <a:rPr lang="es-ES_tradnl" sz="1200" kern="1200" dirty="0" err="1" smtClean="0">
                <a:solidFill>
                  <a:schemeClr val="tx1"/>
                </a:solidFill>
                <a:effectLst/>
                <a:latin typeface="+mn-lt"/>
                <a:ea typeface="+mn-ea"/>
                <a:cs typeface="+mn-cs"/>
              </a:rPr>
              <a:t>producción</a:t>
            </a:r>
            <a:r>
              <a:rPr lang="es-ES_tradnl" sz="1200" kern="1200" dirty="0" smtClean="0">
                <a:solidFill>
                  <a:schemeClr val="tx1"/>
                </a:solidFill>
                <a:effectLst/>
                <a:latin typeface="+mn-lt"/>
                <a:ea typeface="+mn-ea"/>
                <a:cs typeface="+mn-cs"/>
              </a:rPr>
              <a:t> de sustancias inhibitorias (</a:t>
            </a:r>
            <a:r>
              <a:rPr lang="es-ES_tradnl" sz="1200" kern="1200" dirty="0" err="1" smtClean="0">
                <a:solidFill>
                  <a:schemeClr val="tx1"/>
                </a:solidFill>
                <a:effectLst/>
                <a:latin typeface="+mn-lt"/>
                <a:ea typeface="+mn-ea"/>
                <a:cs typeface="+mn-cs"/>
              </a:rPr>
              <a:t>Koide</a:t>
            </a:r>
            <a:r>
              <a:rPr lang="es-ES_tradnl" sz="1200" kern="1200" dirty="0" smtClean="0">
                <a:solidFill>
                  <a:schemeClr val="tx1"/>
                </a:solidFill>
                <a:effectLst/>
                <a:latin typeface="+mn-lt"/>
                <a:ea typeface="+mn-ea"/>
                <a:cs typeface="+mn-cs"/>
              </a:rPr>
              <a:t> et al. 2004b). El resultado de estas interacciones resulta en una alta diversidad y variabilidad espaciotemporal dentro de las comunidades </a:t>
            </a:r>
            <a:r>
              <a:rPr lang="es-ES_tradnl" sz="1200" kern="1200" dirty="0" err="1" smtClean="0">
                <a:solidFill>
                  <a:schemeClr val="tx1"/>
                </a:solidFill>
                <a:effectLst/>
                <a:latin typeface="+mn-lt"/>
                <a:ea typeface="+mn-ea"/>
                <a:cs typeface="+mn-cs"/>
              </a:rPr>
              <a:t>ectomicorrícicas</a:t>
            </a:r>
            <a:r>
              <a:rPr lang="es-ES_tradnl" sz="1200" kern="1200" dirty="0" smtClean="0">
                <a:solidFill>
                  <a:schemeClr val="tx1"/>
                </a:solidFill>
                <a:effectLst/>
                <a:latin typeface="+mn-lt"/>
                <a:ea typeface="+mn-ea"/>
                <a:cs typeface="+mn-cs"/>
              </a:rPr>
              <a:t> (</a:t>
            </a:r>
            <a:r>
              <a:rPr lang="es-ES_tradnl" sz="1200" kern="1200" dirty="0" err="1" smtClean="0">
                <a:solidFill>
                  <a:schemeClr val="tx1"/>
                </a:solidFill>
                <a:effectLst/>
                <a:latin typeface="+mn-lt"/>
                <a:ea typeface="+mn-ea"/>
                <a:cs typeface="+mn-cs"/>
              </a:rPr>
              <a:t>Horton</a:t>
            </a:r>
            <a:r>
              <a:rPr lang="es-ES_tradnl" sz="1200" kern="1200" dirty="0" smtClean="0">
                <a:solidFill>
                  <a:schemeClr val="tx1"/>
                </a:solidFill>
                <a:effectLst/>
                <a:latin typeface="+mn-lt"/>
                <a:ea typeface="+mn-ea"/>
                <a:cs typeface="+mn-cs"/>
              </a:rPr>
              <a:t> y </a:t>
            </a:r>
            <a:r>
              <a:rPr lang="es-ES_tradnl" sz="1200" kern="1200" dirty="0" err="1" smtClean="0">
                <a:solidFill>
                  <a:schemeClr val="tx1"/>
                </a:solidFill>
                <a:effectLst/>
                <a:latin typeface="+mn-lt"/>
                <a:ea typeface="+mn-ea"/>
                <a:cs typeface="+mn-cs"/>
              </a:rPr>
              <a:t>Bruns</a:t>
            </a:r>
            <a:r>
              <a:rPr lang="es-ES_tradnl" sz="1200" kern="1200" dirty="0" smtClean="0">
                <a:solidFill>
                  <a:schemeClr val="tx1"/>
                </a:solidFill>
                <a:effectLst/>
                <a:latin typeface="+mn-lt"/>
                <a:ea typeface="+mn-ea"/>
                <a:cs typeface="+mn-cs"/>
              </a:rPr>
              <a:t> 2001). </a:t>
            </a:r>
            <a:endParaRPr lang="es-ES_tradnl" dirty="0" smtClean="0">
              <a:effectLst/>
            </a:endParaRPr>
          </a:p>
          <a:p>
            <a:endParaRPr lang="es-ES"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20</a:t>
            </a:fld>
            <a:endParaRPr lang="es-ES"/>
          </a:p>
        </p:txBody>
      </p:sp>
    </p:spTree>
    <p:extLst>
      <p:ext uri="{BB962C8B-B14F-4D97-AF65-F5344CB8AC3E}">
        <p14:creationId xmlns:p14="http://schemas.microsoft.com/office/powerpoint/2010/main" val="17914804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Ejemplos de Hongos </a:t>
            </a:r>
            <a:r>
              <a:rPr lang="es-ES" dirty="0" err="1" smtClean="0"/>
              <a:t>ectomicorrizicos</a:t>
            </a:r>
            <a:r>
              <a:rPr lang="es-ES" baseline="0" dirty="0" smtClean="0"/>
              <a:t> </a:t>
            </a:r>
            <a:endParaRPr lang="es-ES"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21</a:t>
            </a:fld>
            <a:endParaRPr lang="es-ES"/>
          </a:p>
        </p:txBody>
      </p:sp>
    </p:spTree>
    <p:extLst>
      <p:ext uri="{BB962C8B-B14F-4D97-AF65-F5344CB8AC3E}">
        <p14:creationId xmlns:p14="http://schemas.microsoft.com/office/powerpoint/2010/main" val="927862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9458" name="2 Marcador de notas"/>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dirty="0" smtClean="0">
                <a:latin typeface="Calibri" charset="0"/>
                <a:cs typeface="MS PGothic" charset="0"/>
              </a:rPr>
              <a:t>Para los alumnos que cursan esta Unidad de Aprendizaje es indispensable qu</a:t>
            </a:r>
            <a:r>
              <a:rPr lang="es-ES" baseline="0" dirty="0" smtClean="0">
                <a:latin typeface="Calibri" charset="0"/>
                <a:cs typeface="MS PGothic" charset="0"/>
              </a:rPr>
              <a:t>e </a:t>
            </a:r>
            <a:r>
              <a:rPr lang="es-MX" baseline="0" dirty="0" smtClean="0">
                <a:latin typeface="Calibri" charset="0"/>
                <a:cs typeface="MS PGothic" charset="0"/>
              </a:rPr>
              <a:t>conozcan las relaciones simbióticas que desarrollan los hongos, en este caso las micorrizas. </a:t>
            </a:r>
            <a:endParaRPr lang="es-ES" dirty="0">
              <a:latin typeface="Calibri" charset="0"/>
              <a:cs typeface="MS PGothic" charset="0"/>
            </a:endParaRPr>
          </a:p>
        </p:txBody>
      </p:sp>
    </p:spTree>
    <p:extLst>
      <p:ext uri="{BB962C8B-B14F-4D97-AF65-F5344CB8AC3E}">
        <p14:creationId xmlns:p14="http://schemas.microsoft.com/office/powerpoint/2010/main" val="12671933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Ejemplos de Hongos </a:t>
            </a:r>
            <a:r>
              <a:rPr lang="es-ES" dirty="0" err="1" smtClean="0"/>
              <a:t>ectomicorrizicos</a:t>
            </a:r>
            <a:r>
              <a:rPr lang="es-ES" baseline="0" dirty="0" smtClean="0"/>
              <a:t> </a:t>
            </a:r>
            <a:endParaRPr lang="es-ES" dirty="0" smtClean="0"/>
          </a:p>
          <a:p>
            <a:endParaRPr lang="es-ES"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22</a:t>
            </a:fld>
            <a:endParaRPr lang="es-ES"/>
          </a:p>
        </p:txBody>
      </p:sp>
    </p:spTree>
    <p:extLst>
      <p:ext uri="{BB962C8B-B14F-4D97-AF65-F5344CB8AC3E}">
        <p14:creationId xmlns:p14="http://schemas.microsoft.com/office/powerpoint/2010/main" val="20778472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Ejemplos de Hongos </a:t>
            </a:r>
            <a:r>
              <a:rPr lang="es-ES" dirty="0" err="1" smtClean="0"/>
              <a:t>ectomicorrizicos</a:t>
            </a:r>
            <a:r>
              <a:rPr lang="es-ES" baseline="0" dirty="0" smtClean="0"/>
              <a:t> </a:t>
            </a:r>
            <a:endParaRPr lang="es-ES" dirty="0" smtClean="0"/>
          </a:p>
          <a:p>
            <a:endParaRPr lang="es-ES"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23</a:t>
            </a:fld>
            <a:endParaRPr lang="es-ES"/>
          </a:p>
        </p:txBody>
      </p:sp>
    </p:spTree>
    <p:extLst>
      <p:ext uri="{BB962C8B-B14F-4D97-AF65-F5344CB8AC3E}">
        <p14:creationId xmlns:p14="http://schemas.microsoft.com/office/powerpoint/2010/main" val="30077709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Ejemplos de Hongos </a:t>
            </a:r>
            <a:r>
              <a:rPr lang="es-ES" dirty="0" err="1" smtClean="0"/>
              <a:t>ectomicorrizicos</a:t>
            </a:r>
            <a:r>
              <a:rPr lang="es-ES" baseline="0" dirty="0" smtClean="0"/>
              <a:t> </a:t>
            </a:r>
            <a:endParaRPr lang="es-ES" dirty="0" smtClean="0"/>
          </a:p>
          <a:p>
            <a:endParaRPr lang="es-ES"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24</a:t>
            </a:fld>
            <a:endParaRPr lang="es-ES"/>
          </a:p>
        </p:txBody>
      </p:sp>
    </p:spTree>
    <p:extLst>
      <p:ext uri="{BB962C8B-B14F-4D97-AF65-F5344CB8AC3E}">
        <p14:creationId xmlns:p14="http://schemas.microsoft.com/office/powerpoint/2010/main" val="23261119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Existen diversas técnicas implementadas para el estudio</a:t>
            </a:r>
            <a:r>
              <a:rPr lang="es-ES" baseline="0" dirty="0" smtClean="0"/>
              <a:t> de las </a:t>
            </a:r>
            <a:r>
              <a:rPr lang="es-ES" baseline="0" dirty="0" err="1" smtClean="0"/>
              <a:t>ectomicorrizas</a:t>
            </a:r>
            <a:r>
              <a:rPr lang="es-ES" baseline="0" dirty="0" smtClean="0"/>
              <a:t>, las cuales están enfocadas al reconocimiento de los </a:t>
            </a:r>
            <a:r>
              <a:rPr lang="es-ES" baseline="0" dirty="0" err="1" smtClean="0"/>
              <a:t>esporomas</a:t>
            </a:r>
            <a:r>
              <a:rPr lang="es-ES" baseline="0" dirty="0" smtClean="0"/>
              <a:t>, a las raíces </a:t>
            </a:r>
            <a:r>
              <a:rPr lang="es-ES" baseline="0" dirty="0" err="1" smtClean="0"/>
              <a:t>micorrizadas</a:t>
            </a:r>
            <a:r>
              <a:rPr lang="es-ES" baseline="0" dirty="0" smtClean="0"/>
              <a:t> y a la cuantificación de estas. </a:t>
            </a:r>
            <a:endParaRPr lang="es-ES"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25</a:t>
            </a:fld>
            <a:endParaRPr lang="es-ES"/>
          </a:p>
        </p:txBody>
      </p:sp>
    </p:spTree>
    <p:extLst>
      <p:ext uri="{BB962C8B-B14F-4D97-AF65-F5344CB8AC3E}">
        <p14:creationId xmlns:p14="http://schemas.microsoft.com/office/powerpoint/2010/main" val="9325365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err="1" smtClean="0"/>
              <a:t>Endomicorrizas</a:t>
            </a:r>
            <a:r>
              <a:rPr lang="es-ES_tradnl" dirty="0" smtClean="0"/>
              <a:t> (o micorrizas </a:t>
            </a:r>
            <a:r>
              <a:rPr lang="es-ES_tradnl" dirty="0" err="1" smtClean="0"/>
              <a:t>endotróficas</a:t>
            </a:r>
            <a:r>
              <a:rPr lang="es-ES_tradnl" dirty="0" smtClean="0"/>
              <a:t>):</a:t>
            </a:r>
          </a:p>
          <a:p>
            <a:r>
              <a:rPr lang="es-ES_tradnl" dirty="0" smtClean="0"/>
              <a:t>No forman un manto fúngico ni red de </a:t>
            </a:r>
            <a:r>
              <a:rPr lang="es-ES_tradnl" dirty="0" err="1" smtClean="0"/>
              <a:t>Hartig</a:t>
            </a:r>
            <a:r>
              <a:rPr lang="es-ES_tradnl" dirty="0" smtClean="0"/>
              <a:t> en la raíz; el micelio puede ser intercelular o intracelular.</a:t>
            </a:r>
          </a:p>
          <a:p>
            <a:r>
              <a:rPr lang="es-ES_tradnl" dirty="0" smtClean="0"/>
              <a:t>Se distinguen:</a:t>
            </a:r>
          </a:p>
          <a:p>
            <a:r>
              <a:rPr lang="es-ES_tradnl" dirty="0" smtClean="0"/>
              <a:t>Micorrizas </a:t>
            </a:r>
            <a:r>
              <a:rPr lang="es-ES_tradnl" dirty="0" err="1" smtClean="0"/>
              <a:t>vesículo-arbusculares</a:t>
            </a:r>
            <a:r>
              <a:rPr lang="es-ES_tradnl" dirty="0" smtClean="0"/>
              <a:t> o MVA </a:t>
            </a:r>
          </a:p>
          <a:p>
            <a:r>
              <a:rPr lang="es-ES_tradnl" dirty="0" smtClean="0"/>
              <a:t>Forman unas estructuras especializadas, los </a:t>
            </a:r>
            <a:r>
              <a:rPr lang="es-ES_tradnl" dirty="0" err="1" smtClean="0"/>
              <a:t>arbúsculos</a:t>
            </a:r>
            <a:r>
              <a:rPr lang="es-ES_tradnl" dirty="0" smtClean="0"/>
              <a:t>, dentro de las células del córtex radical, que no llegan a romper la membrana plasmática (la cual se invagina en torno a ellos). Por medio de los </a:t>
            </a:r>
            <a:r>
              <a:rPr lang="es-ES_tradnl" dirty="0" err="1" smtClean="0"/>
              <a:t>arbúsculos</a:t>
            </a:r>
            <a:r>
              <a:rPr lang="es-ES_tradnl" dirty="0" smtClean="0"/>
              <a:t> se realiza la transferencia de nutrientes entre los dos simbiontes. También son frecuentes las vesículas, de localización variable y que funcionan como órganos de reserva. En el micelio exterior pueden formarse </a:t>
            </a:r>
            <a:r>
              <a:rPr lang="es-ES_tradnl" dirty="0" err="1" smtClean="0"/>
              <a:t>azigósporas</a:t>
            </a:r>
            <a:r>
              <a:rPr lang="es-ES_tradnl" dirty="0" smtClean="0"/>
              <a:t> o </a:t>
            </a:r>
            <a:r>
              <a:rPr lang="es-ES_tradnl" dirty="0" err="1" smtClean="0"/>
              <a:t>esporocarpos</a:t>
            </a:r>
            <a:r>
              <a:rPr lang="es-ES_tradnl" dirty="0" smtClean="0"/>
              <a:t>.</a:t>
            </a:r>
          </a:p>
          <a:p>
            <a:r>
              <a:rPr lang="es-ES_tradnl" dirty="0" smtClean="0"/>
              <a:t>Las MVA se dan en más del 80% de las especies de vegetales superiores (briófitos, </a:t>
            </a:r>
            <a:r>
              <a:rPr lang="es-ES_tradnl" dirty="0" err="1" smtClean="0"/>
              <a:t>pteridófitos</a:t>
            </a:r>
            <a:r>
              <a:rPr lang="es-ES_tradnl" dirty="0" smtClean="0"/>
              <a:t>, gimnospermas y angiospermas).</a:t>
            </a:r>
          </a:p>
          <a:p>
            <a:r>
              <a:rPr lang="es-ES_tradnl" dirty="0" smtClean="0"/>
              <a:t>Los hongos responsables son </a:t>
            </a:r>
            <a:r>
              <a:rPr lang="es-ES_tradnl" dirty="0" err="1" smtClean="0"/>
              <a:t>glomeromicetos</a:t>
            </a:r>
            <a:r>
              <a:rPr lang="es-ES_tradnl" dirty="0" smtClean="0"/>
              <a:t>  (antes se incluían en </a:t>
            </a:r>
            <a:r>
              <a:rPr lang="es-ES_tradnl" dirty="0" err="1" smtClean="0"/>
              <a:t>zigomicetos</a:t>
            </a:r>
            <a:r>
              <a:rPr lang="es-ES_tradnl" dirty="0" smtClean="0"/>
              <a:t>) de la familia </a:t>
            </a:r>
            <a:r>
              <a:rPr lang="es-ES_tradnl" dirty="0" err="1" smtClean="0"/>
              <a:t>endogonáceos</a:t>
            </a:r>
            <a:r>
              <a:rPr lang="es-ES_tradnl" dirty="0" smtClean="0"/>
              <a:t> (</a:t>
            </a:r>
            <a:r>
              <a:rPr lang="es-ES_tradnl" dirty="0" err="1" smtClean="0"/>
              <a:t>Glomus</a:t>
            </a:r>
            <a:r>
              <a:rPr lang="es-ES_tradnl" dirty="0" smtClean="0"/>
              <a:t>, </a:t>
            </a:r>
            <a:r>
              <a:rPr lang="es-ES_tradnl" dirty="0" err="1" smtClean="0"/>
              <a:t>Sclerocystis</a:t>
            </a:r>
            <a:r>
              <a:rPr lang="es-ES_tradnl" dirty="0" smtClean="0"/>
              <a:t>, </a:t>
            </a:r>
            <a:r>
              <a:rPr lang="es-ES_tradnl" dirty="0" err="1" smtClean="0"/>
              <a:t>Acaulospora</a:t>
            </a:r>
            <a:r>
              <a:rPr lang="es-ES_tradnl" dirty="0" smtClean="0"/>
              <a:t>, </a:t>
            </a:r>
            <a:r>
              <a:rPr lang="es-ES_tradnl" dirty="0" err="1" smtClean="0"/>
              <a:t>Entrophospora</a:t>
            </a:r>
            <a:r>
              <a:rPr lang="es-ES_tradnl" dirty="0" smtClean="0"/>
              <a:t>, </a:t>
            </a:r>
            <a:r>
              <a:rPr lang="es-ES_tradnl" dirty="0" err="1" smtClean="0"/>
              <a:t>Gigaspora</a:t>
            </a:r>
            <a:r>
              <a:rPr lang="es-ES_tradnl" dirty="0" smtClean="0"/>
              <a:t>, </a:t>
            </a:r>
            <a:r>
              <a:rPr lang="es-ES_tradnl" dirty="0" err="1" smtClean="0"/>
              <a:t>Scutellospora</a:t>
            </a:r>
            <a:r>
              <a:rPr lang="es-ES_tradnl" dirty="0" smtClean="0"/>
              <a:t>).</a:t>
            </a:r>
          </a:p>
          <a:p>
            <a:r>
              <a:rPr lang="es-ES_tradnl" dirty="0" smtClean="0"/>
              <a:t>Micorrizas </a:t>
            </a:r>
            <a:r>
              <a:rPr lang="es-ES_tradnl" dirty="0" err="1" smtClean="0"/>
              <a:t>orquioides</a:t>
            </a:r>
            <a:r>
              <a:rPr lang="es-ES_tradnl" dirty="0" smtClean="0"/>
              <a:t> </a:t>
            </a:r>
          </a:p>
          <a:p>
            <a:r>
              <a:rPr lang="es-ES_tradnl" dirty="0" smtClean="0"/>
              <a:t>El hongo suele formar ovillos en las células de la raíz.</a:t>
            </a:r>
          </a:p>
          <a:p>
            <a:r>
              <a:rPr lang="es-ES_tradnl" dirty="0" smtClean="0"/>
              <a:t>Se dan entre orquídeas y basidiomicetos. Estas plantas carecen de clorofila en alguna fase de su vida, por lo que necesitan obligatoriamente al hongo para sobrevivir.</a:t>
            </a:r>
          </a:p>
          <a:p>
            <a:r>
              <a:rPr lang="es-ES_tradnl" dirty="0" smtClean="0"/>
              <a:t>Micorrizas </a:t>
            </a:r>
            <a:r>
              <a:rPr lang="es-ES_tradnl" dirty="0" err="1" smtClean="0"/>
              <a:t>ericoides</a:t>
            </a:r>
            <a:r>
              <a:rPr lang="es-ES_tradnl" dirty="0" smtClean="0"/>
              <a:t> (</a:t>
            </a:r>
          </a:p>
          <a:p>
            <a:r>
              <a:rPr lang="es-ES_tradnl" dirty="0" smtClean="0"/>
              <a:t>En este caso, el hongo forma en las células de la raíz estructuras sin organización aparente, como masas compactas.</a:t>
            </a:r>
          </a:p>
          <a:p>
            <a:r>
              <a:rPr lang="es-ES_tradnl" dirty="0" smtClean="0"/>
              <a:t>Se dan entre diversos géneros de ericáceas (</a:t>
            </a:r>
            <a:r>
              <a:rPr lang="es-ES_tradnl" dirty="0" err="1" smtClean="0"/>
              <a:t>Erica</a:t>
            </a:r>
            <a:r>
              <a:rPr lang="es-ES_tradnl" dirty="0" smtClean="0"/>
              <a:t>, </a:t>
            </a:r>
            <a:r>
              <a:rPr lang="es-ES_tradnl" dirty="0" err="1" smtClean="0"/>
              <a:t>Vaccinium</a:t>
            </a:r>
            <a:r>
              <a:rPr lang="es-ES_tradnl" dirty="0" smtClean="0"/>
              <a:t>, </a:t>
            </a:r>
            <a:r>
              <a:rPr lang="es-ES_tradnl" dirty="0" err="1" smtClean="0"/>
              <a:t>Rhododendron</a:t>
            </a:r>
            <a:r>
              <a:rPr lang="es-ES_tradnl" dirty="0" smtClean="0"/>
              <a:t>, </a:t>
            </a:r>
            <a:r>
              <a:rPr lang="es-ES_tradnl" dirty="0" err="1" smtClean="0"/>
              <a:t>Calluna</a:t>
            </a:r>
            <a:r>
              <a:rPr lang="es-ES_tradnl" dirty="0" smtClean="0"/>
              <a:t>) y ascomicetos (también con basidiomicetos como Clavaria ).</a:t>
            </a:r>
          </a:p>
          <a:p>
            <a:r>
              <a:rPr lang="es-ES_tradnl" dirty="0" err="1" smtClean="0"/>
              <a:t>Ectendomicorrizas</a:t>
            </a:r>
            <a:r>
              <a:rPr lang="es-ES_tradnl" dirty="0" smtClean="0"/>
              <a:t> (o micorrizas </a:t>
            </a:r>
            <a:r>
              <a:rPr lang="es-ES_tradnl" dirty="0" err="1" smtClean="0"/>
              <a:t>ectendotróficas</a:t>
            </a:r>
            <a:r>
              <a:rPr lang="es-ES_tradnl" dirty="0" smtClean="0"/>
              <a:t>; </a:t>
            </a:r>
          </a:p>
          <a:p>
            <a:r>
              <a:rPr lang="es-ES_tradnl" dirty="0" smtClean="0"/>
              <a:t>Se denominan también </a:t>
            </a:r>
            <a:r>
              <a:rPr lang="es-ES_tradnl" dirty="0" err="1" smtClean="0"/>
              <a:t>arbutoides</a:t>
            </a:r>
            <a:r>
              <a:rPr lang="es-ES_tradnl" dirty="0" smtClean="0"/>
              <a:t>. Presentan manto, red de </a:t>
            </a:r>
            <a:r>
              <a:rPr lang="es-ES_tradnl" dirty="0" err="1" smtClean="0"/>
              <a:t>Hartig</a:t>
            </a:r>
            <a:r>
              <a:rPr lang="es-ES_tradnl" dirty="0" smtClean="0"/>
              <a:t> y penetración intracelular similar a las </a:t>
            </a:r>
            <a:r>
              <a:rPr lang="es-ES_tradnl" dirty="0" err="1" smtClean="0"/>
              <a:t>ericoides</a:t>
            </a:r>
            <a:r>
              <a:rPr lang="es-ES_tradnl" dirty="0" smtClean="0"/>
              <a:t>.</a:t>
            </a:r>
          </a:p>
          <a:p>
            <a:r>
              <a:rPr lang="es-ES_tradnl" dirty="0" smtClean="0"/>
              <a:t>Se da entre diversas ericáceas (</a:t>
            </a:r>
            <a:r>
              <a:rPr lang="es-ES_tradnl" dirty="0" err="1" smtClean="0"/>
              <a:t>Arbutus</a:t>
            </a:r>
            <a:r>
              <a:rPr lang="es-ES_tradnl" dirty="0" smtClean="0"/>
              <a:t>, </a:t>
            </a:r>
            <a:r>
              <a:rPr lang="es-ES_tradnl" dirty="0" err="1" smtClean="0"/>
              <a:t>Arctostaphylos</a:t>
            </a:r>
            <a:r>
              <a:rPr lang="es-ES_tradnl" dirty="0" smtClean="0"/>
              <a:t>), piroláceas, cistáceas y </a:t>
            </a:r>
            <a:r>
              <a:rPr lang="es-ES_tradnl" dirty="0" err="1" smtClean="0"/>
              <a:t>monotropáceas</a:t>
            </a:r>
            <a:r>
              <a:rPr lang="es-ES_tradnl" dirty="0" smtClean="0"/>
              <a:t>.</a:t>
            </a:r>
          </a:p>
          <a:p>
            <a:r>
              <a:rPr lang="es-ES_tradnl" dirty="0" smtClean="0"/>
              <a:t>Los hongos responsables son basidiomicetos, aunque en el caso de las cistáceas la micorriza ocurre con las criadillas de tierra ( </a:t>
            </a:r>
            <a:r>
              <a:rPr lang="es-ES_tradnl" dirty="0" err="1" smtClean="0"/>
              <a:t>Terfezia</a:t>
            </a:r>
            <a:r>
              <a:rPr lang="es-ES_tradnl" dirty="0" smtClean="0"/>
              <a:t> ).</a:t>
            </a:r>
          </a:p>
          <a:p>
            <a:endParaRPr lang="es-ES"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26</a:t>
            </a:fld>
            <a:endParaRPr lang="es-ES"/>
          </a:p>
        </p:txBody>
      </p:sp>
    </p:spTree>
    <p:extLst>
      <p:ext uri="{BB962C8B-B14F-4D97-AF65-F5344CB8AC3E}">
        <p14:creationId xmlns:p14="http://schemas.microsoft.com/office/powerpoint/2010/main" val="33452759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latin typeface="+mn-lt"/>
                <a:ea typeface="+mn-ea"/>
                <a:cs typeface="+mn-cs"/>
              </a:rPr>
              <a:t>Son más frecuentes las </a:t>
            </a:r>
            <a:r>
              <a:rPr lang="es-ES_tradnl" sz="1200" kern="1200" dirty="0" err="1" smtClean="0">
                <a:solidFill>
                  <a:schemeClr val="tx1"/>
                </a:solidFill>
                <a:latin typeface="+mn-lt"/>
                <a:ea typeface="+mn-ea"/>
                <a:cs typeface="+mn-cs"/>
              </a:rPr>
              <a:t>endomicorrizas</a:t>
            </a:r>
            <a:r>
              <a:rPr lang="es-ES_tradnl" sz="1200" kern="1200" dirty="0" smtClean="0">
                <a:solidFill>
                  <a:schemeClr val="tx1"/>
                </a:solidFill>
                <a:latin typeface="+mn-lt"/>
                <a:ea typeface="+mn-ea"/>
                <a:cs typeface="+mn-cs"/>
              </a:rPr>
              <a:t>, ocurren aproximadamente en el 80% de las plantas vasculares. </a:t>
            </a:r>
          </a:p>
          <a:p>
            <a:r>
              <a:rPr lang="es-ES_tradnl" sz="1200" kern="1200" dirty="0" smtClean="0">
                <a:solidFill>
                  <a:schemeClr val="tx1"/>
                </a:solidFill>
                <a:latin typeface="+mn-lt"/>
                <a:ea typeface="+mn-ea"/>
                <a:cs typeface="+mn-cs"/>
              </a:rPr>
              <a:t>Los hongos más frecuentes en las </a:t>
            </a:r>
            <a:r>
              <a:rPr lang="es-ES_tradnl" sz="1200" kern="1200" dirty="0" err="1" smtClean="0">
                <a:solidFill>
                  <a:schemeClr val="tx1"/>
                </a:solidFill>
                <a:latin typeface="+mn-lt"/>
                <a:ea typeface="+mn-ea"/>
                <a:cs typeface="+mn-cs"/>
              </a:rPr>
              <a:t>endomicorrizas</a:t>
            </a:r>
            <a:r>
              <a:rPr lang="es-ES_tradnl" sz="1200" kern="1200" dirty="0" smtClean="0">
                <a:solidFill>
                  <a:schemeClr val="tx1"/>
                </a:solidFill>
                <a:latin typeface="+mn-lt"/>
                <a:ea typeface="+mn-ea"/>
                <a:cs typeface="+mn-cs"/>
              </a:rPr>
              <a:t> son generalmente </a:t>
            </a:r>
            <a:r>
              <a:rPr lang="es-ES_tradnl" sz="1200" kern="1200" dirty="0" err="1" smtClean="0">
                <a:solidFill>
                  <a:schemeClr val="tx1"/>
                </a:solidFill>
                <a:latin typeface="+mn-lt"/>
                <a:ea typeface="+mn-ea"/>
                <a:cs typeface="+mn-cs"/>
              </a:rPr>
              <a:t>Zygomycetes</a:t>
            </a:r>
            <a:r>
              <a:rPr lang="es-ES_tradnl" sz="1200" kern="1200" dirty="0" smtClean="0">
                <a:solidFill>
                  <a:schemeClr val="tx1"/>
                </a:solidFill>
                <a:latin typeface="+mn-lt"/>
                <a:ea typeface="+mn-ea"/>
                <a:cs typeface="+mn-cs"/>
              </a:rPr>
              <a:t>, con hifas no </a:t>
            </a:r>
            <a:r>
              <a:rPr lang="es-ES_tradnl" sz="1200" kern="1200" dirty="0" err="1" smtClean="0">
                <a:solidFill>
                  <a:schemeClr val="tx1"/>
                </a:solidFill>
                <a:latin typeface="+mn-lt"/>
                <a:ea typeface="+mn-ea"/>
                <a:cs typeface="+mn-cs"/>
              </a:rPr>
              <a:t>septadas</a:t>
            </a:r>
            <a:r>
              <a:rPr lang="es-ES_tradnl" sz="1200" kern="1200" dirty="0" smtClean="0">
                <a:solidFill>
                  <a:schemeClr val="tx1"/>
                </a:solidFill>
                <a:latin typeface="+mn-lt"/>
                <a:ea typeface="+mn-ea"/>
                <a:cs typeface="+mn-cs"/>
              </a:rPr>
              <a:t> y las asociaciones hongo/hospedante no son muy específicas. Muchas gramíneas las presentan: </a:t>
            </a:r>
            <a:r>
              <a:rPr lang="es-ES_tradnl" sz="1200" kern="1200" dirty="0" err="1" smtClean="0">
                <a:solidFill>
                  <a:schemeClr val="tx1"/>
                </a:solidFill>
                <a:latin typeface="+mn-lt"/>
                <a:ea typeface="+mn-ea"/>
                <a:cs typeface="+mn-cs"/>
              </a:rPr>
              <a:t>Andropogon</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Bromus</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Festuca</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Panicum</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Poa,Saccharum</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Sorghum</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Sporobolus</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Stipa</a:t>
            </a:r>
            <a:r>
              <a:rPr lang="es-ES_tradnl" sz="1200" kern="1200" dirty="0" smtClean="0">
                <a:solidFill>
                  <a:schemeClr val="tx1"/>
                </a:solidFill>
                <a:latin typeface="+mn-lt"/>
                <a:ea typeface="+mn-ea"/>
                <a:cs typeface="+mn-cs"/>
              </a:rPr>
              <a:t>  y Zea </a:t>
            </a:r>
            <a:r>
              <a:rPr lang="es-ES_tradnl" sz="1200" kern="1200" dirty="0" err="1" smtClean="0">
                <a:solidFill>
                  <a:schemeClr val="tx1"/>
                </a:solidFill>
                <a:latin typeface="+mn-lt"/>
                <a:ea typeface="+mn-ea"/>
                <a:cs typeface="+mn-cs"/>
              </a:rPr>
              <a:t>mays</a:t>
            </a:r>
            <a:r>
              <a:rPr lang="es-ES_tradnl" sz="1200" kern="1200" dirty="0" smtClean="0">
                <a:solidFill>
                  <a:schemeClr val="tx1"/>
                </a:solidFill>
                <a:latin typeface="+mn-lt"/>
                <a:ea typeface="+mn-ea"/>
                <a:cs typeface="+mn-cs"/>
              </a:rPr>
              <a:t>. Las hifas de las </a:t>
            </a:r>
            <a:r>
              <a:rPr lang="es-ES_tradnl" sz="1200" kern="1200" dirty="0" err="1" smtClean="0">
                <a:solidFill>
                  <a:schemeClr val="tx1"/>
                </a:solidFill>
                <a:latin typeface="+mn-lt"/>
                <a:ea typeface="+mn-ea"/>
                <a:cs typeface="+mn-cs"/>
              </a:rPr>
              <a:t>endomicorrizas</a:t>
            </a:r>
            <a:r>
              <a:rPr lang="es-ES_tradnl" sz="1200" kern="1200" dirty="0" smtClean="0">
                <a:solidFill>
                  <a:schemeClr val="tx1"/>
                </a:solidFill>
                <a:latin typeface="+mn-lt"/>
                <a:ea typeface="+mn-ea"/>
                <a:cs typeface="+mn-cs"/>
              </a:rPr>
              <a:t> penetran las células del córtex de la raíz, sin romper el </a:t>
            </a:r>
            <a:r>
              <a:rPr lang="es-ES_tradnl" sz="1200" kern="1200" dirty="0" err="1" smtClean="0">
                <a:solidFill>
                  <a:schemeClr val="tx1"/>
                </a:solidFill>
                <a:latin typeface="+mn-lt"/>
                <a:ea typeface="+mn-ea"/>
                <a:cs typeface="+mn-cs"/>
              </a:rPr>
              <a:t>plasmalema</a:t>
            </a:r>
            <a:r>
              <a:rPr lang="es-ES_tradnl" sz="1200" kern="1200" dirty="0" smtClean="0">
                <a:solidFill>
                  <a:schemeClr val="tx1"/>
                </a:solidFill>
                <a:latin typeface="+mn-lt"/>
                <a:ea typeface="+mn-ea"/>
                <a:cs typeface="+mn-cs"/>
              </a:rPr>
              <a:t> o el </a:t>
            </a:r>
            <a:r>
              <a:rPr lang="es-ES_tradnl" sz="1200" kern="1200" dirty="0" err="1" smtClean="0">
                <a:solidFill>
                  <a:schemeClr val="tx1"/>
                </a:solidFill>
                <a:latin typeface="+mn-lt"/>
                <a:ea typeface="+mn-ea"/>
                <a:cs typeface="+mn-cs"/>
              </a:rPr>
              <a:t>tonoplasto</a:t>
            </a:r>
            <a:r>
              <a:rPr lang="es-ES_tradnl" sz="1200" kern="1200" dirty="0" smtClean="0">
                <a:solidFill>
                  <a:schemeClr val="tx1"/>
                </a:solidFill>
                <a:latin typeface="+mn-lt"/>
                <a:ea typeface="+mn-ea"/>
                <a:cs typeface="+mn-cs"/>
              </a:rPr>
              <a:t>.  Forman unas estructuras dendroides llamadas </a:t>
            </a:r>
            <a:r>
              <a:rPr lang="es-ES_tradnl" sz="1200" kern="1200" dirty="0" err="1" smtClean="0">
                <a:solidFill>
                  <a:schemeClr val="tx1"/>
                </a:solidFill>
                <a:latin typeface="+mn-lt"/>
                <a:ea typeface="+mn-ea"/>
                <a:cs typeface="+mn-cs"/>
              </a:rPr>
              <a:t>arbúsculos</a:t>
            </a:r>
            <a:r>
              <a:rPr lang="es-ES_tradnl" sz="1200" kern="1200" dirty="0" smtClean="0">
                <a:solidFill>
                  <a:schemeClr val="tx1"/>
                </a:solidFill>
                <a:latin typeface="+mn-lt"/>
                <a:ea typeface="+mn-ea"/>
                <a:cs typeface="+mn-cs"/>
              </a:rPr>
              <a:t> o protuberancias llamadas vesículas, que quedan revestidas por la membrana plasmática.</a:t>
            </a:r>
          </a:p>
          <a:p>
            <a:r>
              <a:rPr lang="es-ES_tradnl" sz="1200" kern="1200" dirty="0" smtClean="0">
                <a:solidFill>
                  <a:schemeClr val="tx1"/>
                </a:solidFill>
                <a:latin typeface="+mn-lt"/>
                <a:ea typeface="+mn-ea"/>
                <a:cs typeface="+mn-cs"/>
              </a:rPr>
              <a:t>Las </a:t>
            </a:r>
            <a:r>
              <a:rPr lang="es-ES_tradnl" sz="1200" kern="1200" dirty="0" err="1" smtClean="0">
                <a:solidFill>
                  <a:schemeClr val="tx1"/>
                </a:solidFill>
                <a:latin typeface="+mn-lt"/>
                <a:ea typeface="+mn-ea"/>
                <a:cs typeface="+mn-cs"/>
              </a:rPr>
              <a:t>endomicorrizas</a:t>
            </a:r>
            <a:r>
              <a:rPr lang="es-ES_tradnl" sz="1200" kern="1200" dirty="0" smtClean="0">
                <a:solidFill>
                  <a:schemeClr val="tx1"/>
                </a:solidFill>
                <a:latin typeface="+mn-lt"/>
                <a:ea typeface="+mn-ea"/>
                <a:cs typeface="+mn-cs"/>
              </a:rPr>
              <a:t> se suelen llamar micorrizas V/A por la formación de estas estructuras. El hongo nunca penetra la endodermis, ni la estela, ni el </a:t>
            </a:r>
            <a:r>
              <a:rPr lang="es-ES_tradnl" sz="1200" kern="1200" dirty="0" err="1" smtClean="0">
                <a:solidFill>
                  <a:schemeClr val="tx1"/>
                </a:solidFill>
                <a:latin typeface="+mn-lt"/>
                <a:ea typeface="+mn-ea"/>
                <a:cs typeface="+mn-cs"/>
              </a:rPr>
              <a:t>meristema</a:t>
            </a:r>
            <a:r>
              <a:rPr lang="es-ES_tradnl" sz="1200" kern="1200" dirty="0" smtClean="0">
                <a:solidFill>
                  <a:schemeClr val="tx1"/>
                </a:solidFill>
                <a:latin typeface="+mn-lt"/>
                <a:ea typeface="+mn-ea"/>
                <a:cs typeface="+mn-cs"/>
              </a:rPr>
              <a:t> apical, ni la </a:t>
            </a:r>
            <a:r>
              <a:rPr lang="es-ES_tradnl" sz="1200" kern="1200" dirty="0" err="1" smtClean="0">
                <a:solidFill>
                  <a:schemeClr val="tx1"/>
                </a:solidFill>
                <a:latin typeface="+mn-lt"/>
                <a:ea typeface="+mn-ea"/>
                <a:cs typeface="+mn-cs"/>
              </a:rPr>
              <a:t>caliptra</a:t>
            </a:r>
            <a:r>
              <a:rPr lang="es-ES_tradnl" sz="1200" kern="1200" dirty="0" smtClean="0">
                <a:solidFill>
                  <a:schemeClr val="tx1"/>
                </a:solidFill>
                <a:latin typeface="+mn-lt"/>
                <a:ea typeface="+mn-ea"/>
                <a:cs typeface="+mn-cs"/>
              </a:rPr>
              <a:t>	</a:t>
            </a:r>
          </a:p>
          <a:p>
            <a:endParaRPr lang="es-ES_tradnl" sz="1200" kern="1200" dirty="0" smtClean="0">
              <a:solidFill>
                <a:schemeClr val="tx1"/>
              </a:solidFill>
              <a:latin typeface="+mn-lt"/>
              <a:ea typeface="+mn-ea"/>
              <a:cs typeface="+mn-cs"/>
            </a:endParaRPr>
          </a:p>
          <a:p>
            <a:r>
              <a:rPr lang="es-ES_tradnl" sz="1200" kern="1200" dirty="0" smtClean="0">
                <a:solidFill>
                  <a:schemeClr val="tx1"/>
                </a:solidFill>
                <a:latin typeface="+mn-lt"/>
                <a:ea typeface="+mn-ea"/>
                <a:cs typeface="+mn-cs"/>
              </a:rPr>
              <a:t>Son importantes:</a:t>
            </a:r>
          </a:p>
          <a:p>
            <a:r>
              <a:rPr lang="es-ES_tradnl" sz="1200" kern="1200" dirty="0" smtClean="0">
                <a:solidFill>
                  <a:schemeClr val="tx1"/>
                </a:solidFill>
                <a:latin typeface="+mn-lt"/>
                <a:ea typeface="+mn-ea"/>
                <a:cs typeface="+mn-cs"/>
              </a:rPr>
              <a:t>Las </a:t>
            </a:r>
            <a:r>
              <a:rPr lang="es-ES_tradnl" sz="1200" kern="1200" dirty="0" err="1" smtClean="0">
                <a:solidFill>
                  <a:schemeClr val="tx1"/>
                </a:solidFill>
                <a:latin typeface="+mn-lt"/>
                <a:ea typeface="+mn-ea"/>
                <a:cs typeface="+mn-cs"/>
              </a:rPr>
              <a:t>Endomicorrizas</a:t>
            </a:r>
            <a:r>
              <a:rPr lang="es-ES_tradnl" sz="1200" kern="1200" dirty="0" smtClean="0">
                <a:solidFill>
                  <a:schemeClr val="tx1"/>
                </a:solidFill>
                <a:latin typeface="+mn-lt"/>
                <a:ea typeface="+mn-ea"/>
                <a:cs typeface="+mn-cs"/>
              </a:rPr>
              <a:t> no son tan específicas, por lo que una especie puede colonizar a muchas especies de plantas y se adaptan mejor a las condiciones del medio porque sus esporas crecen con facilidad y pueden sobrevivir sin contacto con las raíces. Esas son dos causas principales por las cuales abundan mas en la naturaleza que el resto de las Micorrizas.</a:t>
            </a:r>
          </a:p>
          <a:p>
            <a:r>
              <a:rPr lang="es-ES_tradnl" sz="1200" kern="1200" dirty="0" smtClean="0">
                <a:solidFill>
                  <a:schemeClr val="tx1"/>
                </a:solidFill>
                <a:latin typeface="+mn-lt"/>
                <a:ea typeface="+mn-ea"/>
                <a:cs typeface="+mn-cs"/>
              </a:rPr>
              <a:t>La labranza y todas aquellas actividades que manipulan los primeros centímetros del suelo cultivable, producen la ruptura y disgregación del micelio externo de las MVA. Debido a que este micelio contribuye sustancialmente en la formación de la estructura del suelo, su destrucción trae consecuencias indeseables para la infiltración y demás propiedades físicas del suelo (Miller y </a:t>
            </a:r>
            <a:r>
              <a:rPr lang="es-ES_tradnl" sz="1200" kern="1200" dirty="0" err="1" smtClean="0">
                <a:solidFill>
                  <a:schemeClr val="tx1"/>
                </a:solidFill>
                <a:latin typeface="+mn-lt"/>
                <a:ea typeface="+mn-ea"/>
                <a:cs typeface="+mn-cs"/>
              </a:rPr>
              <a:t>Jastrow</a:t>
            </a:r>
            <a:r>
              <a:rPr lang="es-ES_tradnl" sz="1200" kern="1200" dirty="0" smtClean="0">
                <a:solidFill>
                  <a:schemeClr val="tx1"/>
                </a:solidFill>
                <a:latin typeface="+mn-lt"/>
                <a:ea typeface="+mn-ea"/>
                <a:cs typeface="+mn-cs"/>
              </a:rPr>
              <a:t>, 2000). Por otra parte, la aplicación de fertilizantes químicos en dosis elevadas, además de los problemas de contaminación que suele provocar, inhibe la actividad de las MVA. De hecho, su aplicación prolongada (especialmente en monocultivos) disminuye notablemente la presencia de las MVA en los sistemas agrícolas, conllevando la pérdida de la diversidad de hongos </a:t>
            </a:r>
            <a:r>
              <a:rPr lang="es-ES_tradnl" sz="1200" kern="1200" dirty="0" err="1" smtClean="0">
                <a:solidFill>
                  <a:schemeClr val="tx1"/>
                </a:solidFill>
                <a:latin typeface="+mn-lt"/>
                <a:ea typeface="+mn-ea"/>
                <a:cs typeface="+mn-cs"/>
              </a:rPr>
              <a:t>micorrízicos</a:t>
            </a:r>
            <a:r>
              <a:rPr lang="es-ES_tradnl" sz="1200" kern="1200" dirty="0" smtClean="0">
                <a:solidFill>
                  <a:schemeClr val="tx1"/>
                </a:solidFill>
                <a:latin typeface="+mn-lt"/>
                <a:ea typeface="+mn-ea"/>
                <a:cs typeface="+mn-cs"/>
              </a:rPr>
              <a:t> presentes en el suelo y la selección de especies de MVA menos mutualistas (Johnson, 1993; Johnson et al., 1992). La aplicación de fungicidas y de plaguicidas con fines fitosanitarios también tiene efectos en las MVA, los cuales no son fácilmente predecibles debido a la complejidad de interacciones que se establecen en la comunidad de organismos del suelo (</a:t>
            </a:r>
            <a:r>
              <a:rPr lang="es-ES_tradnl" sz="1200" kern="1200" dirty="0" err="1" smtClean="0">
                <a:solidFill>
                  <a:schemeClr val="tx1"/>
                </a:solidFill>
                <a:latin typeface="+mn-lt"/>
                <a:ea typeface="+mn-ea"/>
                <a:cs typeface="+mn-cs"/>
              </a:rPr>
              <a:t>Sieverding</a:t>
            </a:r>
            <a:r>
              <a:rPr lang="es-ES_tradnl" sz="1200" kern="1200" dirty="0" smtClean="0">
                <a:solidFill>
                  <a:schemeClr val="tx1"/>
                </a:solidFill>
                <a:latin typeface="+mn-lt"/>
                <a:ea typeface="+mn-ea"/>
                <a:cs typeface="+mn-cs"/>
              </a:rPr>
              <a:t>, 1991).</a:t>
            </a:r>
          </a:p>
          <a:p>
            <a:r>
              <a:rPr lang="es-ES_tradnl" sz="1200" kern="1200" dirty="0" smtClean="0">
                <a:solidFill>
                  <a:schemeClr val="tx1"/>
                </a:solidFill>
                <a:latin typeface="+mn-lt"/>
                <a:ea typeface="+mn-ea"/>
                <a:cs typeface="+mn-cs"/>
              </a:rPr>
              <a:t>La mayoría de las plantas de interés agronómico como el cacao, café, coco, algodón, cebolla, ajo, yuca, papa, todos los cítricos, todas las leguminosas y gran parte de los cereales forman MVA. Sin embargo, no todas estas especies, dependen de la misma manera de las MVA para su crecimiento. Aquellos cultivos con raíces gruesas y pocos pelos radicales, como por ejemplo el ajo, la cebolla, las leguminosas y los cítricos, tienden a ser muy dependientes de las micorrizas y la disminución en la productividad de dichos cultivos puede deberse a un manejo inadecuado de los insumos que se aplican, los cuales pueden conducir a la muerte o desaparición de los </a:t>
            </a:r>
            <a:r>
              <a:rPr lang="es-ES_tradnl" sz="1200" kern="1200" dirty="0" err="1" smtClean="0">
                <a:solidFill>
                  <a:schemeClr val="tx1"/>
                </a:solidFill>
                <a:latin typeface="+mn-lt"/>
                <a:ea typeface="+mn-ea"/>
                <a:cs typeface="+mn-cs"/>
              </a:rPr>
              <a:t>propágulos</a:t>
            </a:r>
            <a:r>
              <a:rPr lang="es-ES_tradnl" sz="1200" kern="1200" dirty="0" smtClean="0">
                <a:solidFill>
                  <a:schemeClr val="tx1"/>
                </a:solidFill>
                <a:latin typeface="+mn-lt"/>
                <a:ea typeface="+mn-ea"/>
                <a:cs typeface="+mn-cs"/>
              </a:rPr>
              <a:t> de MVA.</a:t>
            </a:r>
          </a:p>
          <a:p>
            <a:r>
              <a:rPr lang="es-ES_tradnl" sz="1200" kern="1200" dirty="0" smtClean="0">
                <a:solidFill>
                  <a:schemeClr val="tx1"/>
                </a:solidFill>
                <a:latin typeface="+mn-lt"/>
                <a:ea typeface="+mn-ea"/>
                <a:cs typeface="+mn-cs"/>
              </a:rPr>
              <a:t>Por lo tanto el uso de estos microorganismos edáficos (MVA) en la agricultura constituye una alternativa promisoria frente a los fertilizantes minerales. Desde el punto de vista ecológico, la utilización y/o aplicación correcta de estos microorganismos permite reducir el uso de energía, la degradación del </a:t>
            </a:r>
            <a:r>
              <a:rPr lang="es-ES_tradnl" sz="1200" kern="1200" dirty="0" err="1" smtClean="0">
                <a:solidFill>
                  <a:schemeClr val="tx1"/>
                </a:solidFill>
                <a:latin typeface="+mn-lt"/>
                <a:ea typeface="+mn-ea"/>
                <a:cs typeface="+mn-cs"/>
              </a:rPr>
              <a:t>agroecosistema</a:t>
            </a:r>
            <a:r>
              <a:rPr lang="es-ES_tradnl" sz="1200" kern="1200" dirty="0" smtClean="0">
                <a:solidFill>
                  <a:schemeClr val="tx1"/>
                </a:solidFill>
                <a:latin typeface="+mn-lt"/>
                <a:ea typeface="+mn-ea"/>
                <a:cs typeface="+mn-cs"/>
              </a:rPr>
              <a:t> y las pérdidas de nutrientes de los suelos agrícolas. En adición, se mantiene la capacidad productiva del sistema, se preservan la biodiversidad y se contribuye con una producción más estable y sostenida a largo plazo en equilibrio con el entorno (Hernández, 2000). En este sentido, la reintroducción y el mantenimiento de las MVA asociadas a los cultivos agrícolas luce como un objetivo deseable con el fin de mejorar su rendimiento y productividad.</a:t>
            </a:r>
          </a:p>
          <a:p>
            <a:endParaRPr lang="es-ES_tradnl" sz="1200" kern="1200" dirty="0" smtClean="0">
              <a:solidFill>
                <a:schemeClr val="tx1"/>
              </a:solidFill>
              <a:latin typeface="+mn-lt"/>
              <a:ea typeface="+mn-ea"/>
              <a:cs typeface="+mn-cs"/>
            </a:endParaRPr>
          </a:p>
          <a:p>
            <a:endParaRPr lang="es-ES_tradnl" sz="1200" kern="1200" dirty="0" smtClean="0">
              <a:solidFill>
                <a:schemeClr val="tx1"/>
              </a:solidFill>
              <a:latin typeface="+mn-lt"/>
              <a:ea typeface="+mn-ea"/>
              <a:cs typeface="+mn-cs"/>
            </a:endParaRPr>
          </a:p>
          <a:p>
            <a:endParaRPr lang="es-ES_tradnl" sz="1200" kern="1200" dirty="0" smtClean="0">
              <a:solidFill>
                <a:schemeClr val="tx1"/>
              </a:solidFill>
              <a:latin typeface="+mn-lt"/>
              <a:ea typeface="+mn-ea"/>
              <a:cs typeface="+mn-cs"/>
            </a:endParaRPr>
          </a:p>
        </p:txBody>
      </p:sp>
      <p:sp>
        <p:nvSpPr>
          <p:cNvPr id="4" name="Marcador de número de diapositiva 3"/>
          <p:cNvSpPr>
            <a:spLocks noGrp="1"/>
          </p:cNvSpPr>
          <p:nvPr>
            <p:ph type="sldNum" sz="quarter" idx="10"/>
          </p:nvPr>
        </p:nvSpPr>
        <p:spPr/>
        <p:txBody>
          <a:bodyPr/>
          <a:lstStyle/>
          <a:p>
            <a:fld id="{8CFBB8F0-A107-304E-AC1F-3F425184B6EA}" type="slidenum">
              <a:rPr lang="es-ES" smtClean="0"/>
              <a:t>27</a:t>
            </a:fld>
            <a:endParaRPr lang="es-ES"/>
          </a:p>
        </p:txBody>
      </p:sp>
    </p:spTree>
    <p:extLst>
      <p:ext uri="{BB962C8B-B14F-4D97-AF65-F5344CB8AC3E}">
        <p14:creationId xmlns:p14="http://schemas.microsoft.com/office/powerpoint/2010/main" val="36962123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La función de los hongos </a:t>
            </a:r>
            <a:r>
              <a:rPr lang="es-ES_tradnl" dirty="0" err="1" smtClean="0"/>
              <a:t>micorrizicos</a:t>
            </a:r>
            <a:r>
              <a:rPr lang="es-ES_tradnl" dirty="0" smtClean="0"/>
              <a:t> es fundamental dentro del hábitat-suelo. Se han considerado como microorganismos asociados a la raíz y que intervienen en mejorar la absorción de nutrientes y al extender el sistema radicular se mejora la capacidad de absorción de agua.</a:t>
            </a:r>
          </a:p>
          <a:p>
            <a:endParaRPr lang="es-ES_tradnl" dirty="0" smtClean="0"/>
          </a:p>
          <a:p>
            <a:r>
              <a:rPr lang="es-ES_tradnl" dirty="0" smtClean="0"/>
              <a:t>El uso de micorrizas en cultivos hortícolas se considera de importancia, principalmente en aquellos que requieren </a:t>
            </a:r>
            <a:r>
              <a:rPr lang="es-ES_tradnl" dirty="0" err="1" smtClean="0"/>
              <a:t>transplantes</a:t>
            </a:r>
            <a:r>
              <a:rPr lang="es-ES_tradnl" dirty="0" smtClean="0"/>
              <a:t>, ya que se puede iniciar su aplicación desde el momento de la siembra.</a:t>
            </a:r>
          </a:p>
          <a:p>
            <a:endParaRPr lang="es-ES_tradnl" dirty="0" smtClean="0"/>
          </a:p>
          <a:p>
            <a:r>
              <a:rPr lang="es-ES_tradnl" dirty="0" smtClean="0"/>
              <a:t>El uso de materia orgánica en el suelo ayuda al establecimiento de las micorrizas en el área radicular.</a:t>
            </a:r>
          </a:p>
          <a:p>
            <a:endParaRPr lang="es-ES_tradnl" dirty="0" smtClean="0"/>
          </a:p>
          <a:p>
            <a:r>
              <a:rPr lang="es-ES_tradnl" dirty="0" smtClean="0"/>
              <a:t>Existen en el mercado productos comerciales que incluyen esporas de estos </a:t>
            </a:r>
            <a:r>
              <a:rPr lang="es-ES_tradnl" dirty="0" err="1" smtClean="0"/>
              <a:t>microrganismos</a:t>
            </a:r>
            <a:r>
              <a:rPr lang="es-ES_tradnl" dirty="0" smtClean="0"/>
              <a:t>, los cuales debe evaluarse su efectividad y asegurarse de que las esporas son viables.</a:t>
            </a:r>
          </a:p>
          <a:p>
            <a:endParaRPr lang="es-ES_tradnl" dirty="0" smtClean="0"/>
          </a:p>
          <a:p>
            <a:r>
              <a:rPr lang="es-ES_tradnl" dirty="0" smtClean="0"/>
              <a:t>El mejoramiento del suelo es fundamental para obtener mejores cosechas hortícolas y sin duda las micorrizas ayudan a este objetivo, optimizando el uso de fertilizantes y protegiendo a las plántulas del ataque de patógenos.</a:t>
            </a:r>
          </a:p>
          <a:p>
            <a:endParaRPr lang="es-ES_tradnl" dirty="0" smtClean="0"/>
          </a:p>
          <a:p>
            <a:endParaRPr lang="es-ES"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28</a:t>
            </a:fld>
            <a:endParaRPr lang="es-ES"/>
          </a:p>
        </p:txBody>
      </p:sp>
    </p:spTree>
    <p:extLst>
      <p:ext uri="{BB962C8B-B14F-4D97-AF65-F5344CB8AC3E}">
        <p14:creationId xmlns:p14="http://schemas.microsoft.com/office/powerpoint/2010/main" val="33309624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tx1"/>
                </a:solidFill>
                <a:effectLst/>
                <a:latin typeface="+mn-lt"/>
                <a:ea typeface="+mn-ea"/>
                <a:cs typeface="+mn-cs"/>
              </a:rPr>
              <a:t>De acuerdo a su morfología y ultra-estructura, los hongos formadores de micorrizas se clasifican en: </a:t>
            </a:r>
            <a:r>
              <a:rPr lang="es-ES_tradnl" sz="1200" kern="1200" dirty="0" err="1" smtClean="0">
                <a:solidFill>
                  <a:schemeClr val="tx1"/>
                </a:solidFill>
                <a:effectLst/>
                <a:latin typeface="+mn-lt"/>
                <a:ea typeface="+mn-ea"/>
                <a:cs typeface="+mn-cs"/>
              </a:rPr>
              <a:t>ectomicorrizas</a:t>
            </a:r>
            <a:r>
              <a:rPr lang="es-ES_tradnl" sz="1200" kern="1200" dirty="0" smtClean="0">
                <a:solidFill>
                  <a:schemeClr val="tx1"/>
                </a:solidFill>
                <a:effectLst/>
                <a:latin typeface="+mn-lt"/>
                <a:ea typeface="+mn-ea"/>
                <a:cs typeface="+mn-cs"/>
              </a:rPr>
              <a:t> y </a:t>
            </a:r>
            <a:r>
              <a:rPr lang="es-ES_tradnl" sz="1200" kern="1200" dirty="0" err="1" smtClean="0">
                <a:solidFill>
                  <a:schemeClr val="tx1"/>
                </a:solidFill>
                <a:effectLst/>
                <a:latin typeface="+mn-lt"/>
                <a:ea typeface="+mn-ea"/>
                <a:cs typeface="+mn-cs"/>
              </a:rPr>
              <a:t>endomicorrizas</a:t>
            </a:r>
            <a:r>
              <a:rPr lang="es-ES_tradnl" sz="1200" kern="1200" dirty="0" smtClean="0">
                <a:solidFill>
                  <a:schemeClr val="tx1"/>
                </a:solidFill>
                <a:effectLst/>
                <a:latin typeface="+mn-lt"/>
                <a:ea typeface="+mn-ea"/>
                <a:cs typeface="+mn-cs"/>
              </a:rPr>
              <a:t>. En la tabla se resumen los tipos de micorrizas que se conocen</a:t>
            </a:r>
            <a:r>
              <a:rPr lang="es-ES_tradnl" sz="1200" kern="1200" baseline="0" dirty="0" smtClean="0">
                <a:solidFill>
                  <a:schemeClr val="tx1"/>
                </a:solidFill>
                <a:effectLst/>
                <a:latin typeface="+mn-lt"/>
                <a:ea typeface="+mn-ea"/>
                <a:cs typeface="+mn-cs"/>
              </a:rPr>
              <a:t> y los caracteres, clases de hongos y hospederos que presentan las micorrizas. </a:t>
            </a:r>
            <a:endParaRPr lang="es-ES_tradnl" dirty="0" smtClean="0"/>
          </a:p>
          <a:p>
            <a:endParaRPr lang="es-ES"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29</a:t>
            </a:fld>
            <a:endParaRPr lang="es-ES"/>
          </a:p>
        </p:txBody>
      </p:sp>
    </p:spTree>
    <p:extLst>
      <p:ext uri="{BB962C8B-B14F-4D97-AF65-F5344CB8AC3E}">
        <p14:creationId xmlns:p14="http://schemas.microsoft.com/office/powerpoint/2010/main" val="17299961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Se presentan las referencias consultadas</a:t>
            </a:r>
            <a:endParaRPr lang="es-ES" dirty="0"/>
          </a:p>
        </p:txBody>
      </p:sp>
    </p:spTree>
    <p:extLst>
      <p:ext uri="{BB962C8B-B14F-4D97-AF65-F5344CB8AC3E}">
        <p14:creationId xmlns:p14="http://schemas.microsoft.com/office/powerpoint/2010/main" val="2324540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1506" name="Marcador de notas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350"/>
            <a:r>
              <a:rPr lang="es-ES" dirty="0">
                <a:latin typeface="Calibri" charset="0"/>
              </a:rPr>
              <a:t>La presentación está constituida por </a:t>
            </a:r>
            <a:r>
              <a:rPr lang="es-ES" dirty="0" smtClean="0">
                <a:latin typeface="Calibri" charset="0"/>
              </a:rPr>
              <a:t>30 </a:t>
            </a:r>
            <a:r>
              <a:rPr lang="es-ES" dirty="0">
                <a:latin typeface="Calibri" charset="0"/>
              </a:rPr>
              <a:t>diapositivas,  las cuales contienen información escrita e </a:t>
            </a:r>
            <a:r>
              <a:rPr lang="es-ES" dirty="0" smtClean="0">
                <a:latin typeface="Calibri" charset="0"/>
              </a:rPr>
              <a:t>imágenes</a:t>
            </a:r>
            <a:r>
              <a:rPr lang="es-ES" baseline="0" dirty="0" smtClean="0">
                <a:latin typeface="Calibri" charset="0"/>
              </a:rPr>
              <a:t> sobre las modalidades de titulación. En esta diapositiva se muestra el contenido de la presentación.</a:t>
            </a:r>
          </a:p>
          <a:p>
            <a:pPr defTabSz="914350"/>
            <a:r>
              <a:rPr lang="es-ES" baseline="0" dirty="0" smtClean="0">
                <a:latin typeface="Calibri" charset="0"/>
              </a:rPr>
              <a:t>La forma de utilizarse es en el Software de </a:t>
            </a:r>
            <a:r>
              <a:rPr lang="es-ES" baseline="0" dirty="0" err="1" smtClean="0">
                <a:latin typeface="Calibri" charset="0"/>
              </a:rPr>
              <a:t>Powertpoint</a:t>
            </a:r>
            <a:r>
              <a:rPr lang="es-ES" baseline="0" dirty="0" smtClean="0">
                <a:latin typeface="Calibri" charset="0"/>
              </a:rPr>
              <a:t>, y pasar una a una las diapositivas con la explicación del profesor, la cual se encuentra en este apartado, para su comprensión.  </a:t>
            </a:r>
            <a:r>
              <a:rPr lang="es-ES" dirty="0" smtClean="0">
                <a:latin typeface="Calibri" charset="0"/>
              </a:rPr>
              <a:t> </a:t>
            </a:r>
            <a:endParaRPr lang="es-ES" dirty="0">
              <a:latin typeface="Calibri" charset="0"/>
            </a:endParaRPr>
          </a:p>
        </p:txBody>
      </p:sp>
    </p:spTree>
    <p:extLst>
      <p:ext uri="{BB962C8B-B14F-4D97-AF65-F5344CB8AC3E}">
        <p14:creationId xmlns:p14="http://schemas.microsoft.com/office/powerpoint/2010/main" val="4202960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kern="1200" dirty="0" smtClean="0">
                <a:solidFill>
                  <a:schemeClr val="tx1"/>
                </a:solidFill>
                <a:effectLst/>
                <a:latin typeface="+mn-lt"/>
                <a:ea typeface="+mn-ea"/>
                <a:cs typeface="+mn-cs"/>
              </a:rPr>
              <a:t>Villavicencio (2004) menciona que una micorriza es una asociación simbiótica mutualista de un hongo con una raíz de un árbol.</a:t>
            </a:r>
            <a:endParaRPr lang="es-MX"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El hongo le proporciona a las plantas nutrientes del suelo y a su vez la planta le proporciona al hongo protección y alimento.</a:t>
            </a:r>
            <a:endParaRPr lang="es-MX" sz="1200" kern="1200" dirty="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fld id="{8CFBB8F0-A107-304E-AC1F-3F425184B6EA}" type="slidenum">
              <a:rPr lang="es-ES" smtClean="0"/>
              <a:t>4</a:t>
            </a:fld>
            <a:endParaRPr lang="es-ES"/>
          </a:p>
        </p:txBody>
      </p:sp>
    </p:spTree>
    <p:extLst>
      <p:ext uri="{BB962C8B-B14F-4D97-AF65-F5344CB8AC3E}">
        <p14:creationId xmlns:p14="http://schemas.microsoft.com/office/powerpoint/2010/main" val="1963960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palabra micorriza, de origen griego, define la simbiosis entre un hongo (</a:t>
            </a:r>
            <a:r>
              <a:rPr lang="es-MX" dirty="0" err="1" smtClean="0"/>
              <a:t>mycos</a:t>
            </a:r>
            <a:r>
              <a:rPr lang="es-MX" dirty="0" smtClean="0"/>
              <a:t>) y las raíces (</a:t>
            </a:r>
            <a:r>
              <a:rPr lang="es-MX" dirty="0" err="1" smtClean="0"/>
              <a:t>rhizos</a:t>
            </a:r>
            <a:r>
              <a:rPr lang="es-MX" dirty="0" smtClean="0"/>
              <a:t>) de una planta. Como en otras relaciones simbióticas, ambos participantes obtienen beneficios. (Relación hongo-organismo de Mutualismo) 1 En este caso la planta recibe del hongo principalmente nutrientes minerales y agua,2 y el hongo obtiene de la planta hidratos de carbono y vitaminas que él por sí mismo es incapaz de sintetizar mientras que ella lo puede hacer gracias a la fotosíntesis y otras reacciones internas.3 Se estima que entre el 90 y el 95% de las plantas terrestres presentan micorrizas de forma habitual.4</a:t>
            </a:r>
          </a:p>
          <a:p>
            <a:endParaRPr lang="es-MX" dirty="0" smtClean="0"/>
          </a:p>
          <a:p>
            <a:r>
              <a:rPr lang="es-MX" dirty="0" smtClean="0"/>
              <a:t>La asociación simbiótica se establece entre las raíces de plantas leñosas de las </a:t>
            </a:r>
            <a:r>
              <a:rPr lang="es-MX" dirty="0" err="1" smtClean="0"/>
              <a:t>familas</a:t>
            </a:r>
            <a:r>
              <a:rPr lang="es-MX" dirty="0" smtClean="0"/>
              <a:t> </a:t>
            </a:r>
            <a:r>
              <a:rPr lang="es-MX" dirty="0" err="1" smtClean="0"/>
              <a:t>Pinaceae</a:t>
            </a:r>
            <a:r>
              <a:rPr lang="es-MX" dirty="0" smtClean="0"/>
              <a:t>, </a:t>
            </a:r>
            <a:r>
              <a:rPr lang="es-MX" dirty="0" err="1" smtClean="0"/>
              <a:t>Fagaceae</a:t>
            </a:r>
            <a:r>
              <a:rPr lang="es-MX" dirty="0" smtClean="0"/>
              <a:t>, </a:t>
            </a:r>
            <a:r>
              <a:rPr lang="es-MX" dirty="0" err="1" smtClean="0"/>
              <a:t>Nothofagaceae</a:t>
            </a:r>
            <a:r>
              <a:rPr lang="es-MX" dirty="0" smtClean="0"/>
              <a:t>, </a:t>
            </a:r>
            <a:r>
              <a:rPr lang="es-MX" dirty="0" err="1" smtClean="0"/>
              <a:t>Myrtaceae</a:t>
            </a:r>
            <a:r>
              <a:rPr lang="es-MX" dirty="0" smtClean="0"/>
              <a:t> y </a:t>
            </a:r>
            <a:r>
              <a:rPr lang="es-MX" dirty="0" err="1" smtClean="0"/>
              <a:t>Dipterocarpaceae</a:t>
            </a:r>
            <a:r>
              <a:rPr lang="es-MX" dirty="0" smtClean="0"/>
              <a:t> y las hifas de hongos de los filos </a:t>
            </a:r>
            <a:r>
              <a:rPr lang="es-MX" dirty="0" err="1" smtClean="0"/>
              <a:t>Glomeromycota</a:t>
            </a:r>
            <a:r>
              <a:rPr lang="es-MX" dirty="0" smtClean="0"/>
              <a:t>, </a:t>
            </a:r>
            <a:r>
              <a:rPr lang="es-MX" dirty="0" err="1" smtClean="0"/>
              <a:t>Basidiomycota</a:t>
            </a:r>
            <a:r>
              <a:rPr lang="es-MX" dirty="0" smtClean="0"/>
              <a:t> y </a:t>
            </a:r>
            <a:r>
              <a:rPr lang="es-MX" dirty="0" err="1" smtClean="0"/>
              <a:t>Ascomycota</a:t>
            </a:r>
            <a:r>
              <a:rPr lang="es-MX" dirty="0" smtClean="0"/>
              <a:t>. Al inicio de la colonización el hongo forma un manto constituido de hifas fúngicas que rodean el ápice de la raíz; luego otras hifas penetran el espacio intercelular entre las células radiculares, formando lo que se conoce como la red de </a:t>
            </a:r>
            <a:r>
              <a:rPr lang="es-MX" dirty="0" err="1" smtClean="0"/>
              <a:t>Hartig</a:t>
            </a:r>
            <a:r>
              <a:rPr lang="es-MX" dirty="0" smtClean="0"/>
              <a:t>. Es aquí en la red de </a:t>
            </a:r>
            <a:r>
              <a:rPr lang="es-MX" dirty="0" err="1" smtClean="0"/>
              <a:t>Hartig</a:t>
            </a:r>
            <a:r>
              <a:rPr lang="es-MX" dirty="0" smtClean="0"/>
              <a:t> donde se lleva a cabo el intercambio de nutrientes, minerales y agua: el hongo absorbe agua y minerales que luego </a:t>
            </a:r>
            <a:r>
              <a:rPr lang="es-MX" dirty="0" err="1" smtClean="0"/>
              <a:t>transloca</a:t>
            </a:r>
            <a:r>
              <a:rPr lang="es-MX" dirty="0" smtClean="0"/>
              <a:t> hacia la planta y en retorno la planta le provee azúcares y otros productos de la fotosíntesis al hongo. Dentro de varios de los efectos positivos que le brindan los hongos </a:t>
            </a:r>
            <a:r>
              <a:rPr lang="es-MX" dirty="0" err="1" smtClean="0"/>
              <a:t>ectomicorrícicos</a:t>
            </a:r>
            <a:r>
              <a:rPr lang="es-MX" dirty="0" smtClean="0"/>
              <a:t> a su hospedero, el más importante se le atribuye al micelio </a:t>
            </a:r>
            <a:r>
              <a:rPr lang="es-MX" dirty="0" err="1" smtClean="0"/>
              <a:t>extrarradical</a:t>
            </a:r>
            <a:r>
              <a:rPr lang="es-MX" dirty="0" smtClean="0"/>
              <a:t> que aumenta la cantidad de toma de minerales disueltos.</a:t>
            </a:r>
          </a:p>
          <a:p>
            <a:endParaRPr lang="es-MX" dirty="0" smtClean="0"/>
          </a:p>
          <a:p>
            <a:r>
              <a:rPr lang="es-MX" dirty="0" smtClean="0"/>
              <a:t>La movilización de nutrientes se puede dar por una vía enzimática que le permite al hongo utilizar nitrógeno orgánico y (fósforo, o por la liberación de ácidos orgánicos movilizando calcio, magnesio y potasio, entre otros. El ácido que excretan las hifas principalmente es el oxálico que ayuda a desgastar las superficies rocosas; además el diámetro que presenta el ápice de una hifa comparado con el ápice de una raíz, le confiere una gran ventaja a la planta pues le permite explorar sustratos a los cuales no podría alcanzar sin la asociación con su hongo ectomicorrícico.5</a:t>
            </a:r>
          </a:p>
          <a:p>
            <a:endParaRPr lang="es-MX" dirty="0" smtClean="0"/>
          </a:p>
          <a:p>
            <a:r>
              <a:rPr lang="es-MX" dirty="0" smtClean="0"/>
              <a:t>Es posible que un mismo hongo forme la micorriza con más de una planta a la vez, estableciéndose de este modo una conexión entre plantas distintas; esto facilita la existencia de plantas parásitas (algunas de las cuales ni siquiera realizan la fotosíntesis, como las del género </a:t>
            </a:r>
            <a:r>
              <a:rPr lang="es-MX" dirty="0" err="1" smtClean="0"/>
              <a:t>Monotropa</a:t>
            </a:r>
            <a:r>
              <a:rPr lang="es-MX" dirty="0" smtClean="0"/>
              <a:t>), que extraen todo lo que necesitan del hongo </a:t>
            </a:r>
            <a:r>
              <a:rPr lang="es-MX" dirty="0" err="1" smtClean="0"/>
              <a:t>micobionte</a:t>
            </a:r>
            <a:r>
              <a:rPr lang="es-MX" dirty="0" smtClean="0"/>
              <a:t> y las otras plantas con las que éste también establece simbiosis. Así mismo, varios hongos (en ocasiones de especies diferentes) pueden </a:t>
            </a:r>
            <a:r>
              <a:rPr lang="es-MX" dirty="0" err="1" smtClean="0"/>
              <a:t>micorrizar</a:t>
            </a:r>
            <a:r>
              <a:rPr lang="es-MX" dirty="0" smtClean="0"/>
              <a:t> una misma planta al mismo tiempo.</a:t>
            </a:r>
          </a:p>
          <a:p>
            <a:endParaRPr lang="es-MX" dirty="0" smtClean="0"/>
          </a:p>
          <a:p>
            <a:r>
              <a:rPr lang="es-MX" sz="1200" kern="1200" dirty="0" smtClean="0">
                <a:solidFill>
                  <a:schemeClr val="tx1"/>
                </a:solidFill>
                <a:effectLst/>
                <a:latin typeface="+mn-lt"/>
                <a:ea typeface="+mn-ea"/>
                <a:cs typeface="+mn-cs"/>
              </a:rPr>
              <a:t>¿Qué son las micorrizas?</a:t>
            </a:r>
          </a:p>
          <a:p>
            <a:r>
              <a:rPr lang="es-MX" sz="1200" kern="1200" dirty="0" smtClean="0">
                <a:solidFill>
                  <a:schemeClr val="tx1"/>
                </a:solidFill>
                <a:effectLst/>
                <a:latin typeface="+mn-lt"/>
                <a:ea typeface="+mn-ea"/>
                <a:cs typeface="+mn-cs"/>
              </a:rPr>
              <a:t>Se conoce con el nombre de micorriza a la asociación mutualista establecida entre </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las raíces de la mayoría de las plantas y ciertos hongos del suelo. Se trata de una </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simbiosis prácticamente universal, no sólo porque casi todas las especies </a:t>
            </a:r>
          </a:p>
          <a:p>
            <a:r>
              <a:rPr lang="es-MX" sz="1200" kern="1200" dirty="0" smtClean="0">
                <a:solidFill>
                  <a:schemeClr val="tx1"/>
                </a:solidFill>
                <a:effectLst/>
                <a:latin typeface="+mn-lt"/>
                <a:ea typeface="+mn-ea"/>
                <a:cs typeface="+mn-cs"/>
              </a:rPr>
              <a:t>vegetales son susceptibles de ser </a:t>
            </a:r>
            <a:r>
              <a:rPr lang="es-MX" sz="1200" kern="1200" dirty="0" err="1" smtClean="0">
                <a:solidFill>
                  <a:schemeClr val="tx1"/>
                </a:solidFill>
                <a:effectLst/>
                <a:latin typeface="+mn-lt"/>
                <a:ea typeface="+mn-ea"/>
                <a:cs typeface="+mn-cs"/>
              </a:rPr>
              <a:t>micorri</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zadas</a:t>
            </a:r>
            <a:r>
              <a:rPr lang="es-MX" sz="1200" kern="1200" dirty="0" smtClean="0">
                <a:solidFill>
                  <a:schemeClr val="tx1"/>
                </a:solidFill>
                <a:effectLst/>
                <a:latin typeface="+mn-lt"/>
                <a:ea typeface="+mn-ea"/>
                <a:cs typeface="+mn-cs"/>
              </a:rPr>
              <a:t> sino también porque puede estar </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presente en la mayoría de los hábitats naturales.</a:t>
            </a:r>
            <a:r>
              <a:rPr lang="es-MX" sz="1200" kern="1200" baseline="0" dirty="0" smtClean="0">
                <a:solidFill>
                  <a:schemeClr val="tx1"/>
                </a:solidFill>
                <a:effectLst/>
                <a:latin typeface="+mn-lt"/>
                <a:ea typeface="+mn-ea"/>
                <a:cs typeface="+mn-cs"/>
              </a:rPr>
              <a:t> </a:t>
            </a:r>
          </a:p>
          <a:p>
            <a:r>
              <a:rPr lang="es-MX" sz="1200" kern="1200" dirty="0" smtClean="0">
                <a:solidFill>
                  <a:schemeClr val="tx1"/>
                </a:solidFill>
                <a:effectLst/>
                <a:latin typeface="+mn-lt"/>
                <a:ea typeface="+mn-ea"/>
                <a:cs typeface="+mn-cs"/>
              </a:rPr>
              <a:t>Las micorrizas son tan antiguas como las propias plantas y se conoce su </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existencia desde</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 hace más de cien años; estimándose que aproximadamente el </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95% de las especies vegetales conocidas establecen de forma natural y constante </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este tipo de simbiosis con hongos del suelo.</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Los hongos </a:t>
            </a:r>
            <a:r>
              <a:rPr lang="es-MX" sz="1200" kern="1200" dirty="0" err="1" smtClean="0">
                <a:solidFill>
                  <a:schemeClr val="tx1"/>
                </a:solidFill>
                <a:effectLst/>
                <a:latin typeface="+mn-lt"/>
                <a:ea typeface="+mn-ea"/>
                <a:cs typeface="+mn-cs"/>
              </a:rPr>
              <a:t>micorrizógenos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es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uno de los microorganismos beneficiosos más </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estudiados y empleados en la actualidad. Son tantas las especies, cepas existentes, y tan diversas sus formas de actuar en la planta y en el suelo, que se pude asegurar que están presentes en casi todas las especies vegetales y los suelos agrícolas existentes en el mundo. Estos microorganismos, que por naturaleza son microorganismos del suelo, el hombre ha logrado aislarlos y reproducirlos de manera vertiginosa, convirtiéndolos en un gran aliado del productor y de personas que lo emplean para diferentes fines y propósitos naturales y ecológicos</a:t>
            </a:r>
          </a:p>
          <a:p>
            <a:endParaRPr lang="es-MX"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5</a:t>
            </a:fld>
            <a:endParaRPr lang="es-ES"/>
          </a:p>
        </p:txBody>
      </p:sp>
    </p:spTree>
    <p:extLst>
      <p:ext uri="{BB962C8B-B14F-4D97-AF65-F5344CB8AC3E}">
        <p14:creationId xmlns:p14="http://schemas.microsoft.com/office/powerpoint/2010/main" val="1437018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kern="1200" dirty="0" smtClean="0">
                <a:solidFill>
                  <a:schemeClr val="tx1"/>
                </a:solidFill>
                <a:effectLst/>
                <a:latin typeface="+mn-lt"/>
                <a:ea typeface="+mn-ea"/>
                <a:cs typeface="+mn-cs"/>
              </a:rPr>
              <a:t>Se pueden distinguir tres grupos fundamentales según la estructura de la micorriza formada: </a:t>
            </a:r>
          </a:p>
          <a:p>
            <a:r>
              <a:rPr lang="es-MX" sz="1200" kern="1200" dirty="0" err="1" smtClean="0">
                <a:solidFill>
                  <a:schemeClr val="tx1"/>
                </a:solidFill>
                <a:effectLst/>
                <a:latin typeface="+mn-lt"/>
                <a:ea typeface="+mn-ea"/>
                <a:cs typeface="+mn-cs"/>
              </a:rPr>
              <a:t>Ectomicorrizas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o formadoras de manto; </a:t>
            </a:r>
          </a:p>
          <a:p>
            <a:r>
              <a:rPr lang="es-MX" sz="1200" kern="1200" dirty="0" err="1" smtClean="0">
                <a:solidFill>
                  <a:schemeClr val="tx1"/>
                </a:solidFill>
                <a:effectLst/>
                <a:latin typeface="+mn-lt"/>
                <a:ea typeface="+mn-ea"/>
                <a:cs typeface="+mn-cs"/>
              </a:rPr>
              <a:t>Ectendomicorrizas</a:t>
            </a:r>
            <a:r>
              <a:rPr lang="es-MX" sz="1200" kern="1200" dirty="0" smtClean="0">
                <a:solidFill>
                  <a:schemeClr val="tx1"/>
                </a:solidFill>
                <a:effectLst/>
                <a:latin typeface="+mn-lt"/>
                <a:ea typeface="+mn-ea"/>
                <a:cs typeface="+mn-cs"/>
              </a:rPr>
              <a:t>, que incluye </a:t>
            </a:r>
            <a:r>
              <a:rPr lang="es-MX" sz="1200" kern="1200" baseline="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Arbutoidesy</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Monotropoides</a:t>
            </a:r>
            <a:endParaRPr lang="es-MX" sz="1200" kern="1200" dirty="0" smtClean="0">
              <a:solidFill>
                <a:schemeClr val="tx1"/>
              </a:solidFill>
              <a:effectLst/>
              <a:latin typeface="+mn-lt"/>
              <a:ea typeface="+mn-ea"/>
              <a:cs typeface="+mn-cs"/>
            </a:endParaRPr>
          </a:p>
          <a:p>
            <a:endParaRPr lang="es-MX" sz="1200" kern="1200" dirty="0" smtClean="0">
              <a:solidFill>
                <a:schemeClr val="tx1"/>
              </a:solidFill>
              <a:effectLst/>
              <a:latin typeface="+mn-lt"/>
              <a:ea typeface="+mn-ea"/>
              <a:cs typeface="+mn-cs"/>
            </a:endParaRPr>
          </a:p>
          <a:p>
            <a:r>
              <a:rPr lang="es-MX" sz="1200" kern="1200" dirty="0" err="1" smtClean="0">
                <a:solidFill>
                  <a:schemeClr val="tx1"/>
                </a:solidFill>
                <a:effectLst/>
                <a:latin typeface="+mn-lt"/>
                <a:ea typeface="+mn-ea"/>
                <a:cs typeface="+mn-cs"/>
              </a:rPr>
              <a:t>Endomicorrizas</a:t>
            </a:r>
            <a:r>
              <a:rPr lang="es-MX" sz="1200" kern="1200" dirty="0" smtClean="0">
                <a:solidFill>
                  <a:schemeClr val="tx1"/>
                </a:solidFill>
                <a:effectLst/>
                <a:latin typeface="+mn-lt"/>
                <a:ea typeface="+mn-ea"/>
                <a:cs typeface="+mn-cs"/>
              </a:rPr>
              <a:t>, caracterizadas por la colonización intracelular del hongo, y que a su vez se subdividen en </a:t>
            </a:r>
            <a:r>
              <a:rPr lang="es-MX" sz="1200" kern="1200" dirty="0" err="1" smtClean="0">
                <a:solidFill>
                  <a:schemeClr val="tx1"/>
                </a:solidFill>
                <a:effectLst/>
                <a:latin typeface="+mn-lt"/>
                <a:ea typeface="+mn-ea"/>
                <a:cs typeface="+mn-cs"/>
              </a:rPr>
              <a:t>Ericoides</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Orquidoides</a:t>
            </a:r>
            <a:r>
              <a:rPr lang="es-MX" sz="1200" kern="1200" dirty="0" smtClean="0">
                <a:solidFill>
                  <a:schemeClr val="tx1"/>
                </a:solidFill>
                <a:effectLst/>
                <a:latin typeface="+mn-lt"/>
                <a:ea typeface="+mn-ea"/>
                <a:cs typeface="+mn-cs"/>
              </a:rPr>
              <a:t> y </a:t>
            </a:r>
            <a:r>
              <a:rPr lang="es-MX" sz="1200" kern="1200" dirty="0" err="1" smtClean="0">
                <a:solidFill>
                  <a:schemeClr val="tx1"/>
                </a:solidFill>
                <a:effectLst/>
                <a:latin typeface="+mn-lt"/>
                <a:ea typeface="+mn-ea"/>
                <a:cs typeface="+mn-cs"/>
              </a:rPr>
              <a:t>Arbusculares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a:t>
            </a:r>
            <a:r>
              <a:rPr lang="es-MX" sz="1200" kern="1200" dirty="0" err="1" smtClean="0">
                <a:solidFill>
                  <a:schemeClr val="tx1"/>
                </a:solidFill>
                <a:effectLst/>
                <a:latin typeface="+mn-lt"/>
                <a:ea typeface="+mn-ea"/>
                <a:cs typeface="+mn-cs"/>
              </a:rPr>
              <a:t>Read</a:t>
            </a:r>
            <a:r>
              <a:rPr lang="es-MX" sz="1200" kern="1200" dirty="0" smtClean="0">
                <a:solidFill>
                  <a:schemeClr val="tx1"/>
                </a:solidFill>
                <a:effectLst/>
                <a:latin typeface="+mn-lt"/>
                <a:ea typeface="+mn-ea"/>
                <a:cs typeface="+mn-cs"/>
              </a:rPr>
              <a:t>, 1999)</a:t>
            </a:r>
          </a:p>
          <a:p>
            <a:endParaRPr lang="es-MX"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6</a:t>
            </a:fld>
            <a:endParaRPr lang="es-ES"/>
          </a:p>
        </p:txBody>
      </p:sp>
    </p:spTree>
    <p:extLst>
      <p:ext uri="{BB962C8B-B14F-4D97-AF65-F5344CB8AC3E}">
        <p14:creationId xmlns:p14="http://schemas.microsoft.com/office/powerpoint/2010/main" val="2262722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err="1" smtClean="0"/>
              <a:t>Ectomicorrizas</a:t>
            </a:r>
            <a:r>
              <a:rPr lang="es-MX" dirty="0" smtClean="0"/>
              <a:t>: </a:t>
            </a:r>
          </a:p>
          <a:p>
            <a:r>
              <a:rPr lang="es-MX" dirty="0" smtClean="0"/>
              <a:t>Se  caracterizan  porque desarrollan  una  espesa  capa  de  micelio sobre la zona cortical de las raíces absorbentes de la planta las  hifas del hongo  no penetran en el interior de las </a:t>
            </a:r>
            <a:r>
              <a:rPr lang="es-MX" dirty="0" err="1" smtClean="0"/>
              <a:t>célulasde</a:t>
            </a:r>
            <a:r>
              <a:rPr lang="es-MX" dirty="0" smtClean="0"/>
              <a:t>  la raíz, si no que se  ubican sobre  y entre las  separaciones  de  éstas.  Se  pueden  observar  a  simple  vista.  Este  tipo  de </a:t>
            </a:r>
            <a:r>
              <a:rPr lang="es-MX" dirty="0" err="1" smtClean="0"/>
              <a:t>micorrización</a:t>
            </a:r>
            <a:r>
              <a:rPr lang="es-MX" dirty="0" smtClean="0"/>
              <a:t>  predomina  entre  los  árboles  de  zonas  templadas, se </a:t>
            </a:r>
            <a:r>
              <a:rPr lang="es-MX" dirty="0" err="1" smtClean="0"/>
              <a:t>producenprincipalmente</a:t>
            </a:r>
            <a:r>
              <a:rPr lang="es-MX" dirty="0" smtClean="0"/>
              <a:t>   sobre   especies   forestales   y   leñosos,</a:t>
            </a:r>
            <a:r>
              <a:rPr lang="es-MX" baseline="0" dirty="0" smtClean="0"/>
              <a:t> </a:t>
            </a:r>
            <a:r>
              <a:rPr lang="es-MX" dirty="0" smtClean="0"/>
              <a:t>siendo especialmente </a:t>
            </a:r>
          </a:p>
          <a:p>
            <a:r>
              <a:rPr lang="es-MX" dirty="0" smtClean="0"/>
              <a:t>característico en hayas, robles, </a:t>
            </a:r>
            <a:r>
              <a:rPr lang="es-MX" dirty="0" err="1" smtClean="0"/>
              <a:t>eucaliptusy</a:t>
            </a:r>
            <a:r>
              <a:rPr lang="es-MX" dirty="0" smtClean="0"/>
              <a:t> pinos. Los  hongos que la  forman son tanto </a:t>
            </a:r>
            <a:r>
              <a:rPr lang="es-MX" dirty="0" err="1" smtClean="0"/>
              <a:t>Basidiomycota</a:t>
            </a:r>
            <a:r>
              <a:rPr lang="es-MX" dirty="0" smtClean="0"/>
              <a:t> como </a:t>
            </a:r>
            <a:r>
              <a:rPr lang="es-MX" dirty="0" err="1" smtClean="0"/>
              <a:t>Ascomycota</a:t>
            </a:r>
            <a:endParaRPr lang="es-MX" dirty="0" smtClean="0"/>
          </a:p>
          <a:p>
            <a:r>
              <a:rPr lang="es-MX" dirty="0" smtClean="0"/>
              <a:t>.</a:t>
            </a:r>
            <a:endParaRPr lang="es-MX"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7</a:t>
            </a:fld>
            <a:endParaRPr lang="es-ES"/>
          </a:p>
        </p:txBody>
      </p:sp>
    </p:spTree>
    <p:extLst>
      <p:ext uri="{BB962C8B-B14F-4D97-AF65-F5344CB8AC3E}">
        <p14:creationId xmlns:p14="http://schemas.microsoft.com/office/powerpoint/2010/main" val="8670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kern="1200" dirty="0" smtClean="0">
                <a:solidFill>
                  <a:schemeClr val="tx1"/>
                </a:solidFill>
                <a:effectLst/>
                <a:latin typeface="+mn-lt"/>
                <a:ea typeface="+mn-ea"/>
                <a:cs typeface="+mn-cs"/>
              </a:rPr>
              <a:t>Se caracterizan porque desarrollan una espesa capa de micelio sobre la zona cortical de las raíces absorbentes de la planta las hifas del hongo no penetran en el interior de las </a:t>
            </a:r>
            <a:r>
              <a:rPr lang="es-MX" sz="1200" kern="1200" dirty="0" err="1" smtClean="0">
                <a:solidFill>
                  <a:schemeClr val="tx1"/>
                </a:solidFill>
                <a:effectLst/>
                <a:latin typeface="+mn-lt"/>
                <a:ea typeface="+mn-ea"/>
                <a:cs typeface="+mn-cs"/>
              </a:rPr>
              <a:t>célulasde</a:t>
            </a:r>
            <a:r>
              <a:rPr lang="es-MX" sz="1200" kern="1200" dirty="0" smtClean="0">
                <a:solidFill>
                  <a:schemeClr val="tx1"/>
                </a:solidFill>
                <a:effectLst/>
                <a:latin typeface="+mn-lt"/>
                <a:ea typeface="+mn-ea"/>
                <a:cs typeface="+mn-cs"/>
              </a:rPr>
              <a:t> la raíz, si no que se ubican sobre y entre las separaciones de éstas. (red de </a:t>
            </a:r>
            <a:r>
              <a:rPr lang="es-MX" sz="1200" kern="1200" dirty="0" err="1" smtClean="0">
                <a:solidFill>
                  <a:schemeClr val="tx1"/>
                </a:solidFill>
                <a:effectLst/>
                <a:latin typeface="+mn-lt"/>
                <a:ea typeface="+mn-ea"/>
                <a:cs typeface="+mn-cs"/>
              </a:rPr>
              <a:t>Hartig</a:t>
            </a:r>
            <a:r>
              <a:rPr lang="es-MX" sz="1200" kern="1200" dirty="0" smtClean="0">
                <a:solidFill>
                  <a:schemeClr val="tx1"/>
                </a:solidFill>
                <a:effectLst/>
                <a:latin typeface="+mn-lt"/>
                <a:ea typeface="+mn-ea"/>
                <a:cs typeface="+mn-cs"/>
              </a:rPr>
              <a:t>),</a:t>
            </a:r>
            <a:r>
              <a:rPr lang="es-MX" sz="1200" kern="1200" baseline="0" dirty="0" smtClean="0">
                <a:solidFill>
                  <a:schemeClr val="tx1"/>
                </a:solidFill>
                <a:effectLst/>
                <a:latin typeface="+mn-lt"/>
                <a:ea typeface="+mn-ea"/>
                <a:cs typeface="+mn-cs"/>
              </a:rPr>
              <a:t> </a:t>
            </a:r>
            <a:endParaRPr lang="es-MX" sz="1200" kern="1200" dirty="0" smtClean="0">
              <a:solidFill>
                <a:schemeClr val="tx1"/>
              </a:solidFill>
              <a:effectLst/>
              <a:latin typeface="+mn-lt"/>
              <a:ea typeface="+mn-ea"/>
              <a:cs typeface="+mn-cs"/>
            </a:endParaRPr>
          </a:p>
          <a:p>
            <a:endParaRPr lang="es-MX" dirty="0"/>
          </a:p>
        </p:txBody>
      </p:sp>
      <p:sp>
        <p:nvSpPr>
          <p:cNvPr id="4" name="Marcador de número de diapositiva 3"/>
          <p:cNvSpPr>
            <a:spLocks noGrp="1"/>
          </p:cNvSpPr>
          <p:nvPr>
            <p:ph type="sldNum" sz="quarter" idx="10"/>
          </p:nvPr>
        </p:nvSpPr>
        <p:spPr/>
        <p:txBody>
          <a:bodyPr/>
          <a:lstStyle/>
          <a:p>
            <a:fld id="{8CFBB8F0-A107-304E-AC1F-3F425184B6EA}" type="slidenum">
              <a:rPr lang="es-ES" smtClean="0"/>
              <a:t>8</a:t>
            </a:fld>
            <a:endParaRPr lang="es-ES"/>
          </a:p>
        </p:txBody>
      </p:sp>
    </p:spTree>
    <p:extLst>
      <p:ext uri="{BB962C8B-B14F-4D97-AF65-F5344CB8AC3E}">
        <p14:creationId xmlns:p14="http://schemas.microsoft.com/office/powerpoint/2010/main" val="20782304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kern="1200" dirty="0" smtClean="0">
                <a:solidFill>
                  <a:schemeClr val="tx1"/>
                </a:solidFill>
                <a:effectLst/>
                <a:latin typeface="+mn-lt"/>
                <a:ea typeface="+mn-ea"/>
                <a:cs typeface="+mn-cs"/>
              </a:rPr>
              <a:t>Las ventajas proporcionadas por la </a:t>
            </a:r>
            <a:r>
              <a:rPr lang="es-MX" sz="1200" kern="1200" dirty="0" err="1" smtClean="0">
                <a:solidFill>
                  <a:schemeClr val="tx1"/>
                </a:solidFill>
                <a:effectLst/>
                <a:latin typeface="+mn-lt"/>
                <a:ea typeface="+mn-ea"/>
                <a:cs typeface="+mn-cs"/>
              </a:rPr>
              <a:t>micorrización</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para las plantas son </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numerosas. Gracias a ella, la planta es capaz de explorar más volumen de suelo del que alcanza con sus raíces, al sumársele en esta labor las hifas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del hongo; también capta con mayor facilidad ciertos elementos (fósforo, nitrógeno, Calcio</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y potasio) y agua del suelo. La protección brindada por el</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hongo hace que, además, la planta sea más resistente a los cambios de temperatura y la acidificación del suelo derivada de la presencia de azufre, Magnesio</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y aluminio. Por si todo esto fuera poco, algunas reacciones fisiológicas del hongo inducen a la raíz a mantenerse activa durante más tiempo que si no estuviese </a:t>
            </a:r>
            <a:r>
              <a:rPr lang="es-MX" sz="1200" kern="1200" dirty="0" err="1" smtClean="0">
                <a:solidFill>
                  <a:schemeClr val="tx1"/>
                </a:solidFill>
                <a:effectLst/>
                <a:latin typeface="+mn-lt"/>
                <a:ea typeface="+mn-ea"/>
                <a:cs typeface="+mn-cs"/>
              </a:rPr>
              <a:t>micorrizada</a:t>
            </a: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48073C1C-9089-48CD-B58D-0C7677BCC5D5}" type="slidenum">
              <a:rPr lang="es-MX" smtClean="0"/>
              <a:t>9</a:t>
            </a:fld>
            <a:endParaRPr lang="es-MX" dirty="0"/>
          </a:p>
        </p:txBody>
      </p:sp>
    </p:spTree>
    <p:extLst>
      <p:ext uri="{BB962C8B-B14F-4D97-AF65-F5344CB8AC3E}">
        <p14:creationId xmlns:p14="http://schemas.microsoft.com/office/powerpoint/2010/main" val="1439475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9A671EF3-59F0-4195-8B47-F984BFF21638}" type="datetime1">
              <a:rPr lang="es-ES" smtClean="0"/>
              <a:t>01/10/2015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C727001-2092-844A-B41B-7E25C76238A4}" type="slidenum">
              <a:rPr lang="es-ES" smtClean="0"/>
              <a:t>‹Nº›</a:t>
            </a:fld>
            <a:endParaRPr lang="es-ES"/>
          </a:p>
        </p:txBody>
      </p:sp>
    </p:spTree>
    <p:extLst>
      <p:ext uri="{BB962C8B-B14F-4D97-AF65-F5344CB8AC3E}">
        <p14:creationId xmlns:p14="http://schemas.microsoft.com/office/powerpoint/2010/main" val="1156445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FBD3A6AB-E769-4880-AFE3-FD987F79E64A}" type="datetime1">
              <a:rPr lang="es-ES" smtClean="0"/>
              <a:t>01/10/2015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C727001-2092-844A-B41B-7E25C76238A4}" type="slidenum">
              <a:rPr lang="es-ES" smtClean="0"/>
              <a:t>‹Nº›</a:t>
            </a:fld>
            <a:endParaRPr lang="es-ES"/>
          </a:p>
        </p:txBody>
      </p:sp>
    </p:spTree>
    <p:extLst>
      <p:ext uri="{BB962C8B-B14F-4D97-AF65-F5344CB8AC3E}">
        <p14:creationId xmlns:p14="http://schemas.microsoft.com/office/powerpoint/2010/main" val="2015651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370545ED-6CDF-4C57-B2EE-A1DF314B5942}" type="datetime1">
              <a:rPr lang="es-ES" smtClean="0"/>
              <a:t>01/10/2015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C727001-2092-844A-B41B-7E25C76238A4}" type="slidenum">
              <a:rPr lang="es-ES" smtClean="0"/>
              <a:t>‹Nº›</a:t>
            </a:fld>
            <a:endParaRPr lang="es-ES"/>
          </a:p>
        </p:txBody>
      </p:sp>
    </p:spTree>
    <p:extLst>
      <p:ext uri="{BB962C8B-B14F-4D97-AF65-F5344CB8AC3E}">
        <p14:creationId xmlns:p14="http://schemas.microsoft.com/office/powerpoint/2010/main" val="7729020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0983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8EC18A88-F163-444A-BE22-B1E4359745C3}" type="datetime1">
              <a:rPr lang="es-ES" smtClean="0"/>
              <a:t>01/10/2015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C727001-2092-844A-B41B-7E25C76238A4}" type="slidenum">
              <a:rPr lang="es-ES" smtClean="0"/>
              <a:t>‹Nº›</a:t>
            </a:fld>
            <a:endParaRPr lang="es-ES"/>
          </a:p>
        </p:txBody>
      </p:sp>
    </p:spTree>
    <p:extLst>
      <p:ext uri="{BB962C8B-B14F-4D97-AF65-F5344CB8AC3E}">
        <p14:creationId xmlns:p14="http://schemas.microsoft.com/office/powerpoint/2010/main" val="2889171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9FC594B8-AB4F-449C-898E-3BC34394D716}" type="datetime1">
              <a:rPr lang="es-ES" smtClean="0"/>
              <a:t>01/10/2015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C727001-2092-844A-B41B-7E25C76238A4}" type="slidenum">
              <a:rPr lang="es-ES" smtClean="0"/>
              <a:t>‹Nº›</a:t>
            </a:fld>
            <a:endParaRPr lang="es-ES"/>
          </a:p>
        </p:txBody>
      </p:sp>
    </p:spTree>
    <p:extLst>
      <p:ext uri="{BB962C8B-B14F-4D97-AF65-F5344CB8AC3E}">
        <p14:creationId xmlns:p14="http://schemas.microsoft.com/office/powerpoint/2010/main" val="313793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F3D54822-56B8-4E81-9E5C-9EE7F9513EB6}" type="datetime1">
              <a:rPr lang="es-ES" smtClean="0"/>
              <a:t>01/10/2015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8C727001-2092-844A-B41B-7E25C76238A4}" type="slidenum">
              <a:rPr lang="es-ES" smtClean="0"/>
              <a:t>‹Nº›</a:t>
            </a:fld>
            <a:endParaRPr lang="es-ES"/>
          </a:p>
        </p:txBody>
      </p:sp>
    </p:spTree>
    <p:extLst>
      <p:ext uri="{BB962C8B-B14F-4D97-AF65-F5344CB8AC3E}">
        <p14:creationId xmlns:p14="http://schemas.microsoft.com/office/powerpoint/2010/main" val="3704445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2F3F6A3D-E100-4E3A-A94F-FC16845D6A5A}" type="datetime1">
              <a:rPr lang="es-ES" smtClean="0"/>
              <a:t>01/10/2015</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8C727001-2092-844A-B41B-7E25C76238A4}" type="slidenum">
              <a:rPr lang="es-ES" smtClean="0"/>
              <a:t>‹Nº›</a:t>
            </a:fld>
            <a:endParaRPr lang="es-ES"/>
          </a:p>
        </p:txBody>
      </p:sp>
    </p:spTree>
    <p:extLst>
      <p:ext uri="{BB962C8B-B14F-4D97-AF65-F5344CB8AC3E}">
        <p14:creationId xmlns:p14="http://schemas.microsoft.com/office/powerpoint/2010/main" val="3793481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A6F3CD3E-22B6-4E8D-A513-377C32116BD8}" type="datetime1">
              <a:rPr lang="es-ES" smtClean="0"/>
              <a:t>01/10/2015</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8C727001-2092-844A-B41B-7E25C76238A4}" type="slidenum">
              <a:rPr lang="es-ES" smtClean="0"/>
              <a:t>‹Nº›</a:t>
            </a:fld>
            <a:endParaRPr lang="es-ES"/>
          </a:p>
        </p:txBody>
      </p:sp>
    </p:spTree>
    <p:extLst>
      <p:ext uri="{BB962C8B-B14F-4D97-AF65-F5344CB8AC3E}">
        <p14:creationId xmlns:p14="http://schemas.microsoft.com/office/powerpoint/2010/main" val="2293414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FB03BAB-D7C3-43B5-8BB2-85770C0001AC}" type="datetime1">
              <a:rPr lang="es-ES" smtClean="0"/>
              <a:t>01/10/2015</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8C727001-2092-844A-B41B-7E25C76238A4}" type="slidenum">
              <a:rPr lang="es-ES" smtClean="0"/>
              <a:t>‹Nº›</a:t>
            </a:fld>
            <a:endParaRPr lang="es-ES"/>
          </a:p>
        </p:txBody>
      </p:sp>
    </p:spTree>
    <p:extLst>
      <p:ext uri="{BB962C8B-B14F-4D97-AF65-F5344CB8AC3E}">
        <p14:creationId xmlns:p14="http://schemas.microsoft.com/office/powerpoint/2010/main" val="2180284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270DC79D-6855-4535-912B-57EB7DA247EF}" type="datetime1">
              <a:rPr lang="es-ES" smtClean="0"/>
              <a:t>01/10/2015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8C727001-2092-844A-B41B-7E25C76238A4}" type="slidenum">
              <a:rPr lang="es-ES" smtClean="0"/>
              <a:t>‹Nº›</a:t>
            </a:fld>
            <a:endParaRPr lang="es-ES"/>
          </a:p>
        </p:txBody>
      </p:sp>
    </p:spTree>
    <p:extLst>
      <p:ext uri="{BB962C8B-B14F-4D97-AF65-F5344CB8AC3E}">
        <p14:creationId xmlns:p14="http://schemas.microsoft.com/office/powerpoint/2010/main" val="3167718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3EF5AB16-9311-4180-A0A6-B2A3F3F4ECC8}" type="datetime1">
              <a:rPr lang="es-ES" smtClean="0"/>
              <a:t>01/10/2015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8C727001-2092-844A-B41B-7E25C76238A4}" type="slidenum">
              <a:rPr lang="es-ES" smtClean="0"/>
              <a:t>‹Nº›</a:t>
            </a:fld>
            <a:endParaRPr lang="es-ES"/>
          </a:p>
        </p:txBody>
      </p:sp>
    </p:spTree>
    <p:extLst>
      <p:ext uri="{BB962C8B-B14F-4D97-AF65-F5344CB8AC3E}">
        <p14:creationId xmlns:p14="http://schemas.microsoft.com/office/powerpoint/2010/main" val="4265972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8B7F37-C444-4FDF-849E-94F68375FFEE}" type="datetime1">
              <a:rPr lang="es-ES" smtClean="0"/>
              <a:t>01/10/2015</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27001-2092-844A-B41B-7E25C76238A4}" type="slidenum">
              <a:rPr lang="es-ES" smtClean="0"/>
              <a:t>‹Nº›</a:t>
            </a:fld>
            <a:endParaRPr lang="es-ES"/>
          </a:p>
        </p:txBody>
      </p:sp>
    </p:spTree>
    <p:extLst>
      <p:ext uri="{BB962C8B-B14F-4D97-AF65-F5344CB8AC3E}">
        <p14:creationId xmlns:p14="http://schemas.microsoft.com/office/powerpoint/2010/main" val="625928285"/>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4.gif"/><Relationship Id="rId5" Type="http://schemas.openxmlformats.org/officeDocument/2006/relationships/image" Target="../media/image13.e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image" Target="../media/image21.jpg"/><Relationship Id="rId4" Type="http://schemas.openxmlformats.org/officeDocument/2006/relationships/image" Target="../media/image20.jp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30.jp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ángulo 19"/>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dirty="0"/>
          </a:p>
        </p:txBody>
      </p:sp>
      <p:sp>
        <p:nvSpPr>
          <p:cNvPr id="24" name="Rectángulo 23"/>
          <p:cNvSpPr/>
          <p:nvPr/>
        </p:nvSpPr>
        <p:spPr>
          <a:xfrm>
            <a:off x="1416050" y="2780928"/>
            <a:ext cx="6307138" cy="2008560"/>
          </a:xfrm>
          <a:prstGeom prst="rect">
            <a:avLst/>
          </a:prstGeom>
          <a:solidFill>
            <a:srgbClr val="5F6A33">
              <a:alpha val="41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grpSp>
        <p:nvGrpSpPr>
          <p:cNvPr id="1026" name="Agrupar 18"/>
          <p:cNvGrpSpPr>
            <a:grpSpLocks/>
          </p:cNvGrpSpPr>
          <p:nvPr/>
        </p:nvGrpSpPr>
        <p:grpSpPr bwMode="auto">
          <a:xfrm>
            <a:off x="0" y="90488"/>
            <a:ext cx="9144000" cy="2052637"/>
            <a:chOff x="0" y="1048100"/>
            <a:chExt cx="9144001" cy="2052376"/>
          </a:xfrm>
        </p:grpSpPr>
        <p:sp>
          <p:nvSpPr>
            <p:cNvPr id="6" name="Arco de bloque 5"/>
            <p:cNvSpPr/>
            <p:nvPr/>
          </p:nvSpPr>
          <p:spPr>
            <a:xfrm rot="10800000">
              <a:off x="0" y="1048100"/>
              <a:ext cx="9144001" cy="1406346"/>
            </a:xfrm>
            <a:prstGeom prst="blockArc">
              <a:avLst/>
            </a:prstGeom>
            <a:solidFill>
              <a:srgbClr val="555E2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solidFill>
                  <a:schemeClr val="tx1"/>
                </a:solidFill>
              </a:endParaRPr>
            </a:p>
          </p:txBody>
        </p:sp>
        <p:sp>
          <p:nvSpPr>
            <p:cNvPr id="7" name="Rectángulo 6"/>
            <p:cNvSpPr/>
            <p:nvPr/>
          </p:nvSpPr>
          <p:spPr>
            <a:xfrm>
              <a:off x="0" y="2116351"/>
              <a:ext cx="9144001" cy="317460"/>
            </a:xfrm>
            <a:prstGeom prst="rect">
              <a:avLst/>
            </a:prstGeom>
            <a:solidFill>
              <a:srgbClr val="555E2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ln>
                  <a:solidFill>
                    <a:srgbClr val="FFFFFF"/>
                  </a:solidFill>
                </a:ln>
                <a:solidFill>
                  <a:srgbClr val="008000"/>
                </a:solidFill>
              </a:endParaRPr>
            </a:p>
          </p:txBody>
        </p:sp>
        <p:sp>
          <p:nvSpPr>
            <p:cNvPr id="11" name="Triángulo rectángulo 10"/>
            <p:cNvSpPr/>
            <p:nvPr/>
          </p:nvSpPr>
          <p:spPr>
            <a:xfrm>
              <a:off x="0" y="1773495"/>
              <a:ext cx="785813" cy="363492"/>
            </a:xfrm>
            <a:prstGeom prst="rtTriangle">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4" name="Triángulo isósceles 13"/>
            <p:cNvSpPr/>
            <p:nvPr/>
          </p:nvSpPr>
          <p:spPr>
            <a:xfrm rot="16200000" flipH="1">
              <a:off x="8384421" y="1632962"/>
              <a:ext cx="619046" cy="900112"/>
            </a:xfrm>
            <a:prstGeom prst="triangle">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8" name="Imagen 17"/>
            <p:cNvPicPr>
              <a:picLocks noChangeAspect="1"/>
            </p:cNvPicPr>
            <p:nvPr/>
          </p:nvPicPr>
          <p:blipFill>
            <a:blip r:embed="rId3"/>
            <a:srcRect/>
            <a:stretch>
              <a:fillRect/>
            </a:stretch>
          </p:blipFill>
          <p:spPr bwMode="auto">
            <a:xfrm>
              <a:off x="3767427" y="1684426"/>
              <a:ext cx="1608138" cy="1416050"/>
            </a:xfrm>
            <a:prstGeom prst="rect">
              <a:avLst/>
            </a:prstGeom>
            <a:ln>
              <a:noFill/>
            </a:ln>
            <a:effectLst>
              <a:softEdge rad="112500"/>
            </a:effectLst>
          </p:spPr>
        </p:pic>
      </p:grpSp>
      <p:sp>
        <p:nvSpPr>
          <p:cNvPr id="1028" name="CuadroTexto 20"/>
          <p:cNvSpPr txBox="1">
            <a:spLocks noChangeArrowheads="1"/>
          </p:cNvSpPr>
          <p:nvPr/>
        </p:nvSpPr>
        <p:spPr bwMode="auto">
          <a:xfrm>
            <a:off x="0" y="173038"/>
            <a:ext cx="9144000"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s-ES" sz="2800" b="1">
                <a:solidFill>
                  <a:srgbClr val="555E2D"/>
                </a:solidFill>
                <a:cs typeface="Calibri" charset="0"/>
              </a:rPr>
              <a:t>Universidad Autónoma del Estado de México</a:t>
            </a:r>
          </a:p>
        </p:txBody>
      </p:sp>
      <p:sp>
        <p:nvSpPr>
          <p:cNvPr id="1029" name="Rectángulo 21"/>
          <p:cNvSpPr>
            <a:spLocks noChangeArrowheads="1"/>
          </p:cNvSpPr>
          <p:nvPr/>
        </p:nvSpPr>
        <p:spPr bwMode="auto">
          <a:xfrm>
            <a:off x="0" y="1722438"/>
            <a:ext cx="9144000" cy="4744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endParaRPr lang="es-ES" sz="2000" b="1" dirty="0">
              <a:latin typeface="Tahoma" charset="0"/>
              <a:cs typeface="Tahoma" charset="0"/>
            </a:endParaRPr>
          </a:p>
          <a:p>
            <a:pPr algn="ctr">
              <a:lnSpc>
                <a:spcPct val="80000"/>
              </a:lnSpc>
            </a:pP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endParaRPr lang="es-ES" sz="2200" b="1" dirty="0" smtClean="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r>
              <a:rPr lang="es-ES" sz="2200" b="1" dirty="0" smtClean="0">
                <a:solidFill>
                  <a:srgbClr val="555E2D"/>
                </a:solidFill>
                <a:cs typeface="Calibri" charset="0"/>
              </a:rPr>
              <a:t>Responsable </a:t>
            </a:r>
            <a:r>
              <a:rPr lang="es-ES" sz="2200" b="1" dirty="0">
                <a:solidFill>
                  <a:srgbClr val="555E2D"/>
                </a:solidFill>
                <a:cs typeface="Calibri" charset="0"/>
              </a:rPr>
              <a:t>de la elaboración:</a:t>
            </a:r>
            <a:br>
              <a:rPr lang="es-ES" sz="2200" b="1" dirty="0">
                <a:solidFill>
                  <a:srgbClr val="555E2D"/>
                </a:solidFill>
                <a:cs typeface="Calibri" charset="0"/>
              </a:rPr>
            </a:br>
            <a:r>
              <a:rPr lang="es-ES" sz="2200" b="1" dirty="0">
                <a:solidFill>
                  <a:srgbClr val="555E2D"/>
                </a:solidFill>
                <a:cs typeface="Calibri" charset="0"/>
              </a:rPr>
              <a:t>Dra. Cristina </a:t>
            </a:r>
            <a:r>
              <a:rPr lang="es-ES" sz="2200" b="1" dirty="0" err="1">
                <a:solidFill>
                  <a:srgbClr val="555E2D"/>
                </a:solidFill>
                <a:cs typeface="Calibri" charset="0"/>
              </a:rPr>
              <a:t>Burrola</a:t>
            </a:r>
            <a:r>
              <a:rPr lang="es-ES" sz="2200" b="1" dirty="0">
                <a:solidFill>
                  <a:srgbClr val="555E2D"/>
                </a:solidFill>
                <a:cs typeface="Calibri" charset="0"/>
              </a:rPr>
              <a:t> Aguilar </a:t>
            </a:r>
          </a:p>
          <a:p>
            <a:pPr algn="ctr">
              <a:lnSpc>
                <a:spcPct val="80000"/>
              </a:lnSpc>
            </a:pPr>
            <a:endParaRPr lang="es-ES" sz="2200" b="1" dirty="0">
              <a:solidFill>
                <a:srgbClr val="555E2D"/>
              </a:solidFill>
              <a:cs typeface="Calibri" charset="0"/>
            </a:endParaRPr>
          </a:p>
          <a:p>
            <a:pPr algn="ctr">
              <a:lnSpc>
                <a:spcPct val="80000"/>
              </a:lnSpc>
            </a:pPr>
            <a:r>
              <a:rPr lang="es-ES" sz="2200" b="1" dirty="0" smtClean="0">
                <a:solidFill>
                  <a:srgbClr val="555E2D"/>
                </a:solidFill>
                <a:cs typeface="Calibri" charset="0"/>
              </a:rPr>
              <a:t>Septiembre 2015</a:t>
            </a:r>
            <a:endParaRPr lang="es-ES" sz="2200" dirty="0"/>
          </a:p>
        </p:txBody>
      </p:sp>
      <p:sp>
        <p:nvSpPr>
          <p:cNvPr id="15" name="Rectángulo 21"/>
          <p:cNvSpPr>
            <a:spLocks noChangeArrowheads="1"/>
          </p:cNvSpPr>
          <p:nvPr/>
        </p:nvSpPr>
        <p:spPr bwMode="auto">
          <a:xfrm>
            <a:off x="0" y="1767120"/>
            <a:ext cx="9144000" cy="2837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endParaRPr lang="es-ES" sz="2000" b="1" dirty="0">
              <a:latin typeface="Tahoma" charset="0"/>
              <a:cs typeface="Tahoma" charset="0"/>
            </a:endParaRPr>
          </a:p>
          <a:p>
            <a:pPr algn="ctr">
              <a:lnSpc>
                <a:spcPct val="80000"/>
              </a:lnSpc>
            </a:pPr>
            <a:r>
              <a:rPr lang="es-ES" sz="2200" b="1" dirty="0">
                <a:solidFill>
                  <a:srgbClr val="555E2D"/>
                </a:solidFill>
                <a:cs typeface="Calibri" charset="0"/>
              </a:rPr>
              <a:t>Facultad de </a:t>
            </a:r>
            <a:r>
              <a:rPr lang="es-ES" sz="2200" b="1" dirty="0" smtClean="0">
                <a:solidFill>
                  <a:srgbClr val="555E2D"/>
                </a:solidFill>
                <a:cs typeface="Calibri" charset="0"/>
              </a:rPr>
              <a:t>Ciencias</a:t>
            </a: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Licenciatura en Biología</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Unidad de Aprendizaje: </a:t>
            </a:r>
            <a:br>
              <a:rPr lang="es-ES" sz="2200" b="1" dirty="0">
                <a:solidFill>
                  <a:srgbClr val="555E2D"/>
                </a:solidFill>
                <a:cs typeface="Calibri" charset="0"/>
              </a:rPr>
            </a:br>
            <a:r>
              <a:rPr lang="es-ES" sz="2200" b="1" dirty="0" smtClean="0">
                <a:solidFill>
                  <a:srgbClr val="555E2D"/>
                </a:solidFill>
                <a:cs typeface="Calibri" charset="0"/>
              </a:rPr>
              <a:t>Micología</a:t>
            </a: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smtClean="0">
                <a:solidFill>
                  <a:srgbClr val="555E2D"/>
                </a:solidFill>
                <a:cs typeface="Calibri" charset="0"/>
              </a:rPr>
              <a:t>Unidad </a:t>
            </a:r>
            <a:r>
              <a:rPr lang="es-ES" sz="2200" b="1" dirty="0">
                <a:solidFill>
                  <a:srgbClr val="555E2D"/>
                </a:solidFill>
                <a:cs typeface="Calibri" charset="0"/>
              </a:rPr>
              <a:t>de Competencia </a:t>
            </a:r>
            <a:r>
              <a:rPr lang="es-ES" sz="2200" b="1" dirty="0" smtClean="0">
                <a:solidFill>
                  <a:srgbClr val="555E2D"/>
                </a:solidFill>
                <a:cs typeface="Calibri" charset="0"/>
              </a:rPr>
              <a:t>7</a:t>
            </a:r>
            <a:endParaRPr lang="es-ES" sz="2200" b="1" dirty="0">
              <a:solidFill>
                <a:srgbClr val="555E2D"/>
              </a:solidFill>
              <a:cs typeface="Calibri" charset="0"/>
            </a:endParaRPr>
          </a:p>
          <a:p>
            <a:pPr algn="ctr">
              <a:lnSpc>
                <a:spcPct val="80000"/>
              </a:lnSpc>
            </a:pPr>
            <a:r>
              <a:rPr lang="es-MX" sz="2200" b="1" dirty="0">
                <a:solidFill>
                  <a:srgbClr val="555E2D"/>
                </a:solidFill>
                <a:cs typeface="Calibri" charset="0"/>
              </a:rPr>
              <a:t>Simbiosis fúngica: M</a:t>
            </a:r>
            <a:r>
              <a:rPr lang="es-MX" sz="2200" b="1" dirty="0" smtClean="0">
                <a:solidFill>
                  <a:srgbClr val="555E2D"/>
                </a:solidFill>
                <a:cs typeface="Calibri" charset="0"/>
              </a:rPr>
              <a:t>icorrízas</a:t>
            </a:r>
            <a:r>
              <a:rPr lang="es-ES_tradnl" sz="2200" b="1" dirty="0">
                <a:solidFill>
                  <a:srgbClr val="555E2D"/>
                </a:solidFill>
                <a:cs typeface="Calibri" charset="0"/>
              </a:rPr>
              <a:t/>
            </a:r>
            <a:br>
              <a:rPr lang="es-ES_tradnl" sz="2200" b="1" dirty="0">
                <a:solidFill>
                  <a:srgbClr val="555E2D"/>
                </a:solidFill>
                <a:cs typeface="Calibri" charset="0"/>
              </a:rPr>
            </a:br>
            <a:endParaRPr lang="pt-BR" sz="2200" b="1" dirty="0">
              <a:solidFill>
                <a:srgbClr val="555E2D"/>
              </a:solidFill>
              <a:cs typeface="Calibri" charset="0"/>
            </a:endParaRPr>
          </a:p>
        </p:txBody>
      </p:sp>
      <p:sp>
        <p:nvSpPr>
          <p:cNvPr id="4" name="Marcador de número de diapositiva 3"/>
          <p:cNvSpPr>
            <a:spLocks noGrp="1"/>
          </p:cNvSpPr>
          <p:nvPr>
            <p:ph type="sldNum" sz="quarter" idx="12"/>
          </p:nvPr>
        </p:nvSpPr>
        <p:spPr/>
        <p:txBody>
          <a:bodyPr>
            <a:normAutofit/>
          </a:bodyPr>
          <a:lstStyle/>
          <a:p>
            <a:pPr>
              <a:defRPr/>
            </a:pPr>
            <a:fld id="{F0343A7C-E0AF-4547-9C9F-8102B599A5C0}" type="slidenum">
              <a:rPr lang="en-US" smtClean="0"/>
              <a:pPr>
                <a:defRPr/>
              </a:pPr>
              <a:t>1</a:t>
            </a:fld>
            <a:endParaRPr lang="en-US"/>
          </a:p>
        </p:txBody>
      </p:sp>
    </p:spTree>
    <p:extLst>
      <p:ext uri="{BB962C8B-B14F-4D97-AF65-F5344CB8AC3E}">
        <p14:creationId xmlns:p14="http://schemas.microsoft.com/office/powerpoint/2010/main" val="8213813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0" y="273120"/>
            <a:ext cx="9144000" cy="707886"/>
          </a:xfrm>
          <a:solidFill>
            <a:srgbClr val="C3D69B"/>
          </a:solidFill>
        </p:spPr>
        <p:txBody>
          <a:bodyPr vert="horz" wrap="square" lIns="91440" tIns="45720" rIns="91440" bIns="45720" rtlCol="0" anchor="ctr">
            <a:spAutoFit/>
          </a:bodyPr>
          <a:lstStyle/>
          <a:p>
            <a:pPr algn="l"/>
            <a:r>
              <a:rPr lang="es-ES" sz="4000" dirty="0">
                <a:solidFill>
                  <a:srgbClr val="333300"/>
                </a:solidFill>
                <a:latin typeface="+mn-lt"/>
                <a:ea typeface="+mn-ea"/>
                <a:cs typeface="+mn-cs"/>
              </a:rPr>
              <a:t>Beneficios de los hongos </a:t>
            </a:r>
            <a:r>
              <a:rPr lang="es-ES" sz="4000" dirty="0" err="1" smtClean="0">
                <a:solidFill>
                  <a:srgbClr val="333300"/>
                </a:solidFill>
                <a:latin typeface="+mn-lt"/>
                <a:ea typeface="+mn-ea"/>
                <a:cs typeface="+mn-cs"/>
              </a:rPr>
              <a:t>micorrícicos</a:t>
            </a:r>
            <a:endParaRPr lang="es-ES" sz="4000" dirty="0">
              <a:solidFill>
                <a:srgbClr val="333300"/>
              </a:solidFill>
              <a:latin typeface="+mn-lt"/>
              <a:ea typeface="+mn-ea"/>
              <a:cs typeface="+mn-cs"/>
            </a:endParaRPr>
          </a:p>
        </p:txBody>
      </p:sp>
      <p:sp>
        <p:nvSpPr>
          <p:cNvPr id="25603" name="7 Marcador de contenido"/>
          <p:cNvSpPr>
            <a:spLocks noGrp="1"/>
          </p:cNvSpPr>
          <p:nvPr>
            <p:ph idx="1"/>
          </p:nvPr>
        </p:nvSpPr>
        <p:spPr>
          <a:xfrm>
            <a:off x="285750" y="928688"/>
            <a:ext cx="4286250" cy="5929312"/>
          </a:xfrm>
        </p:spPr>
        <p:txBody>
          <a:bodyPr/>
          <a:lstStyle/>
          <a:p>
            <a:pPr>
              <a:buFont typeface="Wingdings 2" charset="0"/>
              <a:buNone/>
            </a:pPr>
            <a:r>
              <a:rPr lang="es-ES" sz="1800" b="1" dirty="0">
                <a:solidFill>
                  <a:schemeClr val="tx1"/>
                </a:solidFill>
                <a:latin typeface="Trebuchet MS" charset="0"/>
              </a:rPr>
              <a:t>Para las plantas</a:t>
            </a:r>
          </a:p>
          <a:p>
            <a:pPr>
              <a:buFont typeface="Wingdings 2" charset="0"/>
              <a:buNone/>
            </a:pPr>
            <a:r>
              <a:rPr lang="es-ES" sz="1800" dirty="0">
                <a:solidFill>
                  <a:schemeClr val="tx1"/>
                </a:solidFill>
                <a:latin typeface="Trebuchet MS" charset="0"/>
              </a:rPr>
              <a:t>1) Incrementan el área fisiológicamente activa en las raíces.</a:t>
            </a:r>
          </a:p>
          <a:p>
            <a:pPr>
              <a:buFont typeface="Wingdings 2" charset="0"/>
              <a:buNone/>
            </a:pPr>
            <a:r>
              <a:rPr lang="es-ES" sz="1800" dirty="0">
                <a:solidFill>
                  <a:schemeClr val="tx1"/>
                </a:solidFill>
                <a:latin typeface="Trebuchet MS" charset="0"/>
              </a:rPr>
              <a:t>2) Incrementan en las plantas la captación de agua y nutrientes del suelo: como fósforo, nitrógeno, potasio</a:t>
            </a:r>
          </a:p>
          <a:p>
            <a:pPr>
              <a:buFont typeface="Wingdings 2" charset="0"/>
              <a:buNone/>
            </a:pPr>
            <a:r>
              <a:rPr lang="es-ES" sz="1800" dirty="0">
                <a:solidFill>
                  <a:schemeClr val="tx1"/>
                </a:solidFill>
                <a:latin typeface="Trebuchet MS" charset="0"/>
              </a:rPr>
              <a:t>3) Incrementan la tolerancia de las plantas a las temperaturas del suelo y acidez extrema causadas por la presencia de aluminio, magnesio y azufre.</a:t>
            </a:r>
          </a:p>
          <a:p>
            <a:pPr>
              <a:buFont typeface="Wingdings 2" charset="0"/>
              <a:buNone/>
            </a:pPr>
            <a:r>
              <a:rPr lang="es-ES" sz="1800" dirty="0">
                <a:solidFill>
                  <a:schemeClr val="tx1"/>
                </a:solidFill>
                <a:latin typeface="Trebuchet MS" charset="0"/>
              </a:rPr>
              <a:t>4) Protegen la planta contra ciertos hongos patógenos y </a:t>
            </a:r>
            <a:r>
              <a:rPr lang="es-ES" sz="1800" dirty="0" err="1">
                <a:solidFill>
                  <a:schemeClr val="tx1"/>
                </a:solidFill>
                <a:latin typeface="Trebuchet MS" charset="0"/>
              </a:rPr>
              <a:t>nemátodos</a:t>
            </a:r>
            <a:r>
              <a:rPr lang="es-ES" sz="1800" dirty="0">
                <a:solidFill>
                  <a:schemeClr val="tx1"/>
                </a:solidFill>
                <a:latin typeface="Trebuchet MS" charset="0"/>
              </a:rPr>
              <a:t>.</a:t>
            </a:r>
          </a:p>
          <a:p>
            <a:pPr>
              <a:buFont typeface="Wingdings 2" charset="0"/>
              <a:buNone/>
            </a:pPr>
            <a:r>
              <a:rPr lang="es-ES" sz="1800" dirty="0">
                <a:solidFill>
                  <a:schemeClr val="tx1"/>
                </a:solidFill>
                <a:latin typeface="Trebuchet MS" charset="0"/>
              </a:rPr>
              <a:t>5) Inducen relaciones hormonales que hacen que las raíces permanezcan fisiológicamente activas por periodos mayores que las raíces no </a:t>
            </a:r>
            <a:r>
              <a:rPr lang="es-ES" sz="1800" dirty="0" err="1">
                <a:solidFill>
                  <a:schemeClr val="tx1"/>
                </a:solidFill>
                <a:latin typeface="Trebuchet MS" charset="0"/>
              </a:rPr>
              <a:t>micorrizadas</a:t>
            </a:r>
            <a:r>
              <a:rPr lang="es-ES" sz="1800" dirty="0">
                <a:solidFill>
                  <a:schemeClr val="tx1"/>
                </a:solidFill>
                <a:latin typeface="Trebuchet MS" charset="0"/>
              </a:rPr>
              <a:t>.</a:t>
            </a:r>
          </a:p>
          <a:p>
            <a:endParaRPr lang="es-ES" sz="1800" dirty="0">
              <a:solidFill>
                <a:schemeClr val="tx1"/>
              </a:solidFill>
              <a:latin typeface="Trebuchet MS" charset="0"/>
            </a:endParaRPr>
          </a:p>
        </p:txBody>
      </p:sp>
      <p:pic>
        <p:nvPicPr>
          <p:cNvPr id="2560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048052">
            <a:off x="5154613" y="1701800"/>
            <a:ext cx="3667125" cy="305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605" name="9 Rectángulo"/>
          <p:cNvSpPr>
            <a:spLocks noChangeArrowheads="1"/>
          </p:cNvSpPr>
          <p:nvPr/>
        </p:nvSpPr>
        <p:spPr bwMode="auto">
          <a:xfrm>
            <a:off x="4857750" y="5214938"/>
            <a:ext cx="4071938" cy="923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s-ES" b="1">
                <a:latin typeface="Trebuchet MS" charset="0"/>
              </a:rPr>
              <a:t>Para el hongo:</a:t>
            </a:r>
          </a:p>
          <a:p>
            <a:r>
              <a:rPr lang="es-ES">
                <a:latin typeface="Trebuchet MS" charset="0"/>
              </a:rPr>
              <a:t>Toma de las plantas principalmente hidratos de carbono y vitaminas</a:t>
            </a:r>
          </a:p>
        </p:txBody>
      </p:sp>
      <p:sp>
        <p:nvSpPr>
          <p:cNvPr id="6" name="Rectángulo 5"/>
          <p:cNvSpPr/>
          <p:nvPr/>
        </p:nvSpPr>
        <p:spPr>
          <a:xfrm>
            <a:off x="3087250" y="6502013"/>
            <a:ext cx="1180131" cy="276999"/>
          </a:xfrm>
          <a:prstGeom prst="rect">
            <a:avLst/>
          </a:prstGeom>
        </p:spPr>
        <p:txBody>
          <a:bodyPr wrap="none">
            <a:spAutoFit/>
          </a:bodyPr>
          <a:lstStyle/>
          <a:p>
            <a:r>
              <a:rPr lang="es-MX" sz="1200" dirty="0" smtClean="0"/>
              <a:t>(Johnson</a:t>
            </a:r>
            <a:r>
              <a:rPr lang="es-MX" sz="1200" dirty="0"/>
              <a:t>, </a:t>
            </a:r>
            <a:r>
              <a:rPr lang="es-MX" sz="1200" dirty="0" smtClean="0"/>
              <a:t>1993)</a:t>
            </a:r>
            <a:endParaRPr lang="es-MX" sz="1200" dirty="0"/>
          </a:p>
        </p:txBody>
      </p:sp>
      <p:sp>
        <p:nvSpPr>
          <p:cNvPr id="2" name="Rectángulo 1"/>
          <p:cNvSpPr/>
          <p:nvPr/>
        </p:nvSpPr>
        <p:spPr>
          <a:xfrm>
            <a:off x="5638193" y="1142998"/>
            <a:ext cx="3381982" cy="369332"/>
          </a:xfrm>
          <a:prstGeom prst="rect">
            <a:avLst/>
          </a:prstGeom>
        </p:spPr>
        <p:txBody>
          <a:bodyPr wrap="square">
            <a:spAutoFit/>
          </a:bodyPr>
          <a:lstStyle/>
          <a:p>
            <a:r>
              <a:rPr lang="es-MX" sz="900" dirty="0">
                <a:solidFill>
                  <a:schemeClr val="bg1">
                    <a:lumMod val="50000"/>
                  </a:schemeClr>
                </a:solidFill>
              </a:rPr>
              <a:t>http://2.bp.blogspot.com/_RYqu7DyUOuM/SagiKyeQuNI/AAAAAAAAACM/jk_KdkkGfQw/S1600-R/micorriza.jpg</a:t>
            </a:r>
          </a:p>
        </p:txBody>
      </p:sp>
      <p:sp>
        <p:nvSpPr>
          <p:cNvPr id="3" name="Marcador de número de diapositiva 2"/>
          <p:cNvSpPr>
            <a:spLocks noGrp="1"/>
          </p:cNvSpPr>
          <p:nvPr>
            <p:ph type="sldNum" sz="quarter" idx="12"/>
          </p:nvPr>
        </p:nvSpPr>
        <p:spPr/>
        <p:txBody>
          <a:bodyPr/>
          <a:lstStyle/>
          <a:p>
            <a:fld id="{8C727001-2092-844A-B41B-7E25C76238A4}" type="slidenum">
              <a:rPr lang="es-ES" smtClean="0"/>
              <a:t>10</a:t>
            </a:fld>
            <a:endParaRPr lang="es-ES"/>
          </a:p>
        </p:txBody>
      </p:sp>
    </p:spTree>
    <p:extLst>
      <p:ext uri="{BB962C8B-B14F-4D97-AF65-F5344CB8AC3E}">
        <p14:creationId xmlns:p14="http://schemas.microsoft.com/office/powerpoint/2010/main" val="10809391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2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 y="0"/>
            <a:ext cx="9093481" cy="6858000"/>
          </a:xfrm>
          <a:prstGeom prst="rect">
            <a:avLst/>
          </a:prstGeom>
        </p:spPr>
      </p:pic>
      <p:sp>
        <p:nvSpPr>
          <p:cNvPr id="41987" name="TextBox 4"/>
          <p:cNvSpPr txBox="1">
            <a:spLocks noChangeArrowheads="1"/>
          </p:cNvSpPr>
          <p:nvPr/>
        </p:nvSpPr>
        <p:spPr bwMode="auto">
          <a:xfrm>
            <a:off x="12700" y="330986"/>
            <a:ext cx="3734263" cy="369332"/>
          </a:xfrm>
          <a:prstGeom prst="rect">
            <a:avLst/>
          </a:prstGeom>
          <a:solidFill>
            <a:schemeClr val="accent3">
              <a:lumMod val="40000"/>
              <a:lumOff val="60000"/>
            </a:schemeClr>
          </a:solidFill>
          <a:ln>
            <a:noFill/>
          </a:ln>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a:t>SIMBIOSIS MICORRIZICA</a:t>
            </a:r>
          </a:p>
        </p:txBody>
      </p:sp>
      <p:sp>
        <p:nvSpPr>
          <p:cNvPr id="3" name="Rectángulo 2"/>
          <p:cNvSpPr/>
          <p:nvPr/>
        </p:nvSpPr>
        <p:spPr>
          <a:xfrm>
            <a:off x="12700" y="899635"/>
            <a:ext cx="4572000" cy="584776"/>
          </a:xfrm>
          <a:prstGeom prst="rect">
            <a:avLst/>
          </a:prstGeom>
        </p:spPr>
        <p:txBody>
          <a:bodyPr>
            <a:spAutoFit/>
          </a:bodyPr>
          <a:lstStyle/>
          <a:p>
            <a:r>
              <a:rPr lang="es-MX" sz="1600" dirty="0">
                <a:ea typeface="ＭＳ Ｐゴシック" charset="-128"/>
                <a:cs typeface="ＭＳ Ｐゴシック" charset="-128"/>
              </a:rPr>
              <a:t> </a:t>
            </a:r>
            <a:r>
              <a:rPr lang="es-MX" sz="1600" i="1" dirty="0" smtClean="0">
                <a:ea typeface="ＭＳ Ｐゴシック" charset="-128"/>
                <a:cs typeface="ＭＳ Ｐゴシック" charset="-128"/>
              </a:rPr>
              <a:t>“Sin </a:t>
            </a:r>
            <a:r>
              <a:rPr lang="es-MX" sz="1600" i="1" dirty="0">
                <a:ea typeface="ＭＳ Ｐゴシック" charset="-128"/>
                <a:cs typeface="ＭＳ Ｐゴシック" charset="-128"/>
              </a:rPr>
              <a:t>hongos no hay bosque </a:t>
            </a:r>
            <a:endParaRPr lang="es-MX" sz="1600" i="1" dirty="0" smtClean="0">
              <a:ea typeface="ＭＳ Ｐゴシック" charset="-128"/>
              <a:cs typeface="ＭＳ Ｐゴシック" charset="-128"/>
            </a:endParaRPr>
          </a:p>
          <a:p>
            <a:r>
              <a:rPr lang="es-MX" sz="1600" i="1" dirty="0" smtClean="0">
                <a:ea typeface="ＭＳ Ｐゴシック" charset="-128"/>
                <a:cs typeface="ＭＳ Ｐゴシック" charset="-128"/>
              </a:rPr>
              <a:t>y </a:t>
            </a:r>
            <a:r>
              <a:rPr lang="es-MX" sz="1600" i="1" dirty="0">
                <a:ea typeface="ＭＳ Ｐゴシック" charset="-128"/>
                <a:cs typeface="ＭＳ Ｐゴシック" charset="-128"/>
              </a:rPr>
              <a:t>sin bosque no hay hongos</a:t>
            </a:r>
            <a:r>
              <a:rPr lang="es-MX" sz="1600" i="1" dirty="0" smtClean="0">
                <a:ea typeface="ＭＳ Ｐゴシック" charset="-128"/>
                <a:cs typeface="ＭＳ Ｐゴシック" charset="-128"/>
              </a:rPr>
              <a:t>”</a:t>
            </a:r>
            <a:endParaRPr lang="es-ES" sz="1600" dirty="0"/>
          </a:p>
        </p:txBody>
      </p:sp>
      <p:sp>
        <p:nvSpPr>
          <p:cNvPr id="4" name="Rectángulo 3"/>
          <p:cNvSpPr/>
          <p:nvPr/>
        </p:nvSpPr>
        <p:spPr>
          <a:xfrm>
            <a:off x="12700" y="6409293"/>
            <a:ext cx="881371" cy="276999"/>
          </a:xfrm>
          <a:prstGeom prst="rect">
            <a:avLst/>
          </a:prstGeom>
        </p:spPr>
        <p:txBody>
          <a:bodyPr wrap="none">
            <a:spAutoFit/>
          </a:bodyPr>
          <a:lstStyle/>
          <a:p>
            <a:r>
              <a:rPr lang="es-MX" sz="1200" dirty="0">
                <a:ea typeface="ＭＳ Ｐゴシック" charset="-128"/>
                <a:cs typeface="ＭＳ Ｐゴシック" charset="-128"/>
              </a:rPr>
              <a:t>(Egli, 2011</a:t>
            </a:r>
            <a:r>
              <a:rPr lang="es-MX" sz="1200" dirty="0" smtClean="0">
                <a:ea typeface="ＭＳ Ｐゴシック" charset="-128"/>
                <a:cs typeface="ＭＳ Ｐゴシック" charset="-128"/>
              </a:rPr>
              <a:t>)</a:t>
            </a:r>
            <a:endParaRPr lang="es-ES" sz="1200" dirty="0"/>
          </a:p>
        </p:txBody>
      </p:sp>
      <p:sp>
        <p:nvSpPr>
          <p:cNvPr id="5" name="Rectángulo 4"/>
          <p:cNvSpPr/>
          <p:nvPr/>
        </p:nvSpPr>
        <p:spPr>
          <a:xfrm>
            <a:off x="1768637" y="6409293"/>
            <a:ext cx="4572000" cy="369332"/>
          </a:xfrm>
          <a:prstGeom prst="rect">
            <a:avLst/>
          </a:prstGeom>
        </p:spPr>
        <p:txBody>
          <a:bodyPr wrap="square">
            <a:spAutoFit/>
          </a:bodyPr>
          <a:lstStyle/>
          <a:p>
            <a:r>
              <a:rPr lang="es-ES_tradnl" sz="900" dirty="0">
                <a:solidFill>
                  <a:schemeClr val="bg1">
                    <a:lumMod val="50000"/>
                  </a:schemeClr>
                </a:solidFill>
              </a:rPr>
              <a:t>http://1.bp.blogspot.com/_a7iG5UBSP7c/Rxxzr8DjTAI/</a:t>
            </a:r>
            <a:r>
              <a:rPr lang="es-ES_tradnl" sz="900" dirty="0" err="1">
                <a:solidFill>
                  <a:schemeClr val="bg1">
                    <a:lumMod val="50000"/>
                  </a:schemeClr>
                </a:solidFill>
              </a:rPr>
              <a:t>AAAAAAAAAIo</a:t>
            </a:r>
            <a:r>
              <a:rPr lang="es-ES_tradnl" sz="900" dirty="0">
                <a:solidFill>
                  <a:schemeClr val="bg1">
                    <a:lumMod val="50000"/>
                  </a:schemeClr>
                </a:solidFill>
              </a:rPr>
              <a:t>/Vzy6688iA70/s200/</a:t>
            </a:r>
            <a:r>
              <a:rPr lang="es-ES_tradnl" sz="900" dirty="0" err="1">
                <a:solidFill>
                  <a:schemeClr val="bg1">
                    <a:lumMod val="50000"/>
                  </a:schemeClr>
                </a:solidFill>
              </a:rPr>
              <a:t>aliados+de+bacterias+micorrizas.jpg</a:t>
            </a:r>
            <a:endParaRPr lang="es-ES" sz="900" dirty="0">
              <a:solidFill>
                <a:schemeClr val="bg1">
                  <a:lumMod val="50000"/>
                </a:schemeClr>
              </a:solidFill>
            </a:endParaRPr>
          </a:p>
        </p:txBody>
      </p:sp>
      <p:sp>
        <p:nvSpPr>
          <p:cNvPr id="6" name="Marcador de número de diapositiva 5"/>
          <p:cNvSpPr>
            <a:spLocks noGrp="1"/>
          </p:cNvSpPr>
          <p:nvPr>
            <p:ph type="sldNum" sz="quarter" idx="12"/>
          </p:nvPr>
        </p:nvSpPr>
        <p:spPr/>
        <p:txBody>
          <a:bodyPr/>
          <a:lstStyle/>
          <a:p>
            <a:fld id="{8C727001-2092-844A-B41B-7E25C76238A4}" type="slidenum">
              <a:rPr lang="es-ES" smtClean="0"/>
              <a:t>11</a:t>
            </a:fld>
            <a:endParaRPr lang="es-ES"/>
          </a:p>
        </p:txBody>
      </p:sp>
    </p:spTree>
    <p:extLst>
      <p:ext uri="{BB962C8B-B14F-4D97-AF65-F5344CB8AC3E}">
        <p14:creationId xmlns:p14="http://schemas.microsoft.com/office/powerpoint/2010/main" val="41294882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0" y="0"/>
          <a:ext cx="673100" cy="631825"/>
        </p:xfrm>
        <a:graphic>
          <a:graphicData uri="http://schemas.openxmlformats.org/presentationml/2006/ole">
            <mc:AlternateContent xmlns:mc="http://schemas.openxmlformats.org/markup-compatibility/2006">
              <mc:Choice xmlns:v="urn:schemas-microsoft-com:vml" Requires="v">
                <p:oleObj spid="_x0000_s12348" name="CorelDRAW" r:id="rId4" imgW="1423104" imgH="1335474" progId="CorelDraw.Gráfico.9">
                  <p:embed/>
                </p:oleObj>
              </mc:Choice>
              <mc:Fallback>
                <p:oleObj name="CorelDRAW" r:id="rId4" imgW="1423104" imgH="1335474" progId="CorelDraw.Gráfico.9">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673100" cy="631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1028" name="Picture 2" descr="mycotrans"/>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5230813"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3 Título"/>
          <p:cNvSpPr txBox="1">
            <a:spLocks/>
          </p:cNvSpPr>
          <p:nvPr/>
        </p:nvSpPr>
        <p:spPr>
          <a:xfrm>
            <a:off x="5307227" y="39052"/>
            <a:ext cx="3730932" cy="1323439"/>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r"/>
            <a:r>
              <a:rPr lang="es-MX" sz="4000" dirty="0" smtClean="0">
                <a:solidFill>
                  <a:srgbClr val="333300"/>
                </a:solidFill>
                <a:latin typeface="+mn-lt"/>
                <a:ea typeface="+mn-ea"/>
                <a:cs typeface="+mn-cs"/>
              </a:rPr>
              <a:t>Importancia de las micorrizas</a:t>
            </a:r>
            <a:endParaRPr lang="es-MX" sz="4000" dirty="0">
              <a:solidFill>
                <a:srgbClr val="333300"/>
              </a:solidFill>
              <a:latin typeface="+mn-lt"/>
              <a:ea typeface="+mn-ea"/>
              <a:cs typeface="+mn-cs"/>
            </a:endParaRPr>
          </a:p>
        </p:txBody>
      </p:sp>
      <p:sp>
        <p:nvSpPr>
          <p:cNvPr id="2" name="Rectángulo 1"/>
          <p:cNvSpPr/>
          <p:nvPr/>
        </p:nvSpPr>
        <p:spPr>
          <a:xfrm>
            <a:off x="5468567" y="1951672"/>
            <a:ext cx="3013052" cy="3139321"/>
          </a:xfrm>
          <a:prstGeom prst="rect">
            <a:avLst/>
          </a:prstGeom>
        </p:spPr>
        <p:txBody>
          <a:bodyPr wrap="square">
            <a:spAutoFit/>
          </a:bodyPr>
          <a:lstStyle/>
          <a:p>
            <a:pPr marL="285750" indent="-285750">
              <a:buFont typeface="Arial"/>
              <a:buChar char="•"/>
            </a:pPr>
            <a:r>
              <a:rPr lang="es-ES_tradnl" dirty="0"/>
              <a:t>Las micorrizas absorben azucares de la </a:t>
            </a:r>
            <a:r>
              <a:rPr lang="es-ES_tradnl" dirty="0" err="1"/>
              <a:t>raíz</a:t>
            </a:r>
            <a:r>
              <a:rPr lang="es-ES_tradnl" dirty="0"/>
              <a:t> de la planta e introducen minerales (P, N, K, Ca, S, Zn, Cu, Sr, etc.) en su sistema vascular. </a:t>
            </a:r>
            <a:endParaRPr lang="es-ES_tradnl" dirty="0" smtClean="0"/>
          </a:p>
          <a:p>
            <a:pPr marL="285750" indent="-285750">
              <a:buFont typeface="Arial"/>
              <a:buChar char="•"/>
            </a:pPr>
            <a:endParaRPr lang="es-ES_tradnl" dirty="0"/>
          </a:p>
          <a:p>
            <a:pPr marL="285750" indent="-285750">
              <a:buFont typeface="Arial"/>
              <a:buChar char="•"/>
            </a:pPr>
            <a:endParaRPr lang="es-ES_tradnl" dirty="0" smtClean="0"/>
          </a:p>
          <a:p>
            <a:pPr marL="285750" indent="-285750">
              <a:buFont typeface="Arial"/>
              <a:buChar char="•"/>
            </a:pPr>
            <a:r>
              <a:rPr lang="es-ES_tradnl" dirty="0" smtClean="0"/>
              <a:t>Presentan </a:t>
            </a:r>
            <a:r>
              <a:rPr lang="es-ES_tradnl" dirty="0"/>
              <a:t>un papel decisivo en la </a:t>
            </a:r>
            <a:r>
              <a:rPr lang="es-ES_tradnl" dirty="0" err="1"/>
              <a:t>absorción</a:t>
            </a:r>
            <a:r>
              <a:rPr lang="es-ES_tradnl" dirty="0"/>
              <a:t> del </a:t>
            </a:r>
            <a:r>
              <a:rPr lang="es-ES_tradnl" dirty="0" err="1"/>
              <a:t>fósforo</a:t>
            </a:r>
            <a:r>
              <a:rPr lang="es-ES_tradnl" dirty="0"/>
              <a:t> mineral.</a:t>
            </a:r>
            <a:endParaRPr lang="es-ES" dirty="0"/>
          </a:p>
        </p:txBody>
      </p:sp>
      <p:sp>
        <p:nvSpPr>
          <p:cNvPr id="6" name="Rectángulo 5"/>
          <p:cNvSpPr/>
          <p:nvPr/>
        </p:nvSpPr>
        <p:spPr>
          <a:xfrm>
            <a:off x="5468567" y="6270793"/>
            <a:ext cx="881371" cy="276999"/>
          </a:xfrm>
          <a:prstGeom prst="rect">
            <a:avLst/>
          </a:prstGeom>
        </p:spPr>
        <p:txBody>
          <a:bodyPr wrap="none">
            <a:spAutoFit/>
          </a:bodyPr>
          <a:lstStyle/>
          <a:p>
            <a:r>
              <a:rPr lang="es-MX" sz="1200" dirty="0">
                <a:ea typeface="ＭＳ Ｐゴシック" charset="-128"/>
                <a:cs typeface="ＭＳ Ｐゴシック" charset="-128"/>
              </a:rPr>
              <a:t>(Egli, 2011</a:t>
            </a:r>
            <a:r>
              <a:rPr lang="es-MX" sz="1200" dirty="0" smtClean="0">
                <a:ea typeface="ＭＳ Ｐゴシック" charset="-128"/>
                <a:cs typeface="ＭＳ Ｐゴシック" charset="-128"/>
              </a:rPr>
              <a:t>)</a:t>
            </a:r>
            <a:endParaRPr lang="es-ES" sz="1200" dirty="0"/>
          </a:p>
        </p:txBody>
      </p:sp>
      <p:sp>
        <p:nvSpPr>
          <p:cNvPr id="3" name="Marcador de número de diapositiva 2"/>
          <p:cNvSpPr>
            <a:spLocks noGrp="1"/>
          </p:cNvSpPr>
          <p:nvPr>
            <p:ph type="sldNum" sz="quarter" idx="12"/>
          </p:nvPr>
        </p:nvSpPr>
        <p:spPr/>
        <p:txBody>
          <a:bodyPr/>
          <a:lstStyle/>
          <a:p>
            <a:fld id="{8C727001-2092-844A-B41B-7E25C76238A4}" type="slidenum">
              <a:rPr lang="es-ES" smtClean="0"/>
              <a:t>12</a:t>
            </a:fld>
            <a:endParaRPr lang="es-ES"/>
          </a:p>
        </p:txBody>
      </p:sp>
    </p:spTree>
    <p:extLst>
      <p:ext uri="{BB962C8B-B14F-4D97-AF65-F5344CB8AC3E}">
        <p14:creationId xmlns:p14="http://schemas.microsoft.com/office/powerpoint/2010/main" val="28540888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9" name="Picture 4" descr="www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041" y="1326471"/>
            <a:ext cx="6119812" cy="4079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4820" name="Text Box 5"/>
          <p:cNvSpPr txBox="1">
            <a:spLocks noChangeArrowheads="1"/>
          </p:cNvSpPr>
          <p:nvPr/>
        </p:nvSpPr>
        <p:spPr bwMode="auto">
          <a:xfrm>
            <a:off x="539750" y="908050"/>
            <a:ext cx="3024188"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Franklin Gothic Book" charset="0"/>
                <a:ea typeface="ＭＳ Ｐゴシック" charset="0"/>
              </a:defRPr>
            </a:lvl1pPr>
            <a:lvl2pPr marL="742950" indent="-285750">
              <a:defRPr>
                <a:solidFill>
                  <a:schemeClr val="tx1"/>
                </a:solidFill>
                <a:latin typeface="Franklin Gothic Book" charset="0"/>
                <a:ea typeface="ＭＳ Ｐゴシック" charset="0"/>
              </a:defRPr>
            </a:lvl2pPr>
            <a:lvl3pPr marL="1143000" indent="-228600">
              <a:defRPr>
                <a:solidFill>
                  <a:schemeClr val="tx1"/>
                </a:solidFill>
                <a:latin typeface="Franklin Gothic Book" charset="0"/>
                <a:ea typeface="ＭＳ Ｐゴシック" charset="0"/>
              </a:defRPr>
            </a:lvl3pPr>
            <a:lvl4pPr marL="1600200" indent="-228600">
              <a:defRPr>
                <a:solidFill>
                  <a:schemeClr val="tx1"/>
                </a:solidFill>
                <a:latin typeface="Franklin Gothic Book" charset="0"/>
                <a:ea typeface="ＭＳ Ｐゴシック" charset="0"/>
              </a:defRPr>
            </a:lvl4pPr>
            <a:lvl5pPr marL="2057400" indent="-228600">
              <a:defRPr>
                <a:solidFill>
                  <a:schemeClr val="tx1"/>
                </a:solidFill>
                <a:latin typeface="Franklin Gothic Book" charset="0"/>
                <a:ea typeface="ＭＳ Ｐゴシック" charset="0"/>
              </a:defRPr>
            </a:lvl5pPr>
            <a:lvl6pPr marL="2514600" indent="-228600" fontAlgn="base">
              <a:spcBef>
                <a:spcPct val="0"/>
              </a:spcBef>
              <a:spcAft>
                <a:spcPct val="0"/>
              </a:spcAft>
              <a:defRPr>
                <a:solidFill>
                  <a:schemeClr val="tx1"/>
                </a:solidFill>
                <a:latin typeface="Franklin Gothic Book" charset="0"/>
                <a:ea typeface="ＭＳ Ｐゴシック" charset="0"/>
              </a:defRPr>
            </a:lvl6pPr>
            <a:lvl7pPr marL="2971800" indent="-228600" fontAlgn="base">
              <a:spcBef>
                <a:spcPct val="0"/>
              </a:spcBef>
              <a:spcAft>
                <a:spcPct val="0"/>
              </a:spcAft>
              <a:defRPr>
                <a:solidFill>
                  <a:schemeClr val="tx1"/>
                </a:solidFill>
                <a:latin typeface="Franklin Gothic Book" charset="0"/>
                <a:ea typeface="ＭＳ Ｐゴシック" charset="0"/>
              </a:defRPr>
            </a:lvl7pPr>
            <a:lvl8pPr marL="3429000" indent="-228600" fontAlgn="base">
              <a:spcBef>
                <a:spcPct val="0"/>
              </a:spcBef>
              <a:spcAft>
                <a:spcPct val="0"/>
              </a:spcAft>
              <a:defRPr>
                <a:solidFill>
                  <a:schemeClr val="tx1"/>
                </a:solidFill>
                <a:latin typeface="Franklin Gothic Book" charset="0"/>
                <a:ea typeface="ＭＳ Ｐゴシック" charset="0"/>
              </a:defRPr>
            </a:lvl8pPr>
            <a:lvl9pPr marL="3886200" indent="-228600" fontAlgn="base">
              <a:spcBef>
                <a:spcPct val="0"/>
              </a:spcBef>
              <a:spcAft>
                <a:spcPct val="0"/>
              </a:spcAft>
              <a:defRPr>
                <a:solidFill>
                  <a:schemeClr val="tx1"/>
                </a:solidFill>
                <a:latin typeface="Franklin Gothic Book" charset="0"/>
                <a:ea typeface="ＭＳ Ｐゴシック" charset="0"/>
              </a:defRPr>
            </a:lvl9pPr>
          </a:lstStyle>
          <a:p>
            <a:pPr>
              <a:spcBef>
                <a:spcPct val="50000"/>
              </a:spcBef>
            </a:pPr>
            <a:endParaRPr lang="es-ES"/>
          </a:p>
        </p:txBody>
      </p:sp>
      <p:sp>
        <p:nvSpPr>
          <p:cNvPr id="8" name="3 Título"/>
          <p:cNvSpPr txBox="1">
            <a:spLocks/>
          </p:cNvSpPr>
          <p:nvPr/>
        </p:nvSpPr>
        <p:spPr>
          <a:xfrm>
            <a:off x="0" y="346828"/>
            <a:ext cx="9038159"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smtClean="0">
                <a:solidFill>
                  <a:srgbClr val="333300"/>
                </a:solidFill>
                <a:latin typeface="+mn-lt"/>
                <a:ea typeface="+mn-ea"/>
                <a:cs typeface="+mn-cs"/>
              </a:rPr>
              <a:t>Importancia de las micorrizas</a:t>
            </a:r>
            <a:endParaRPr lang="es-MX" sz="4000" dirty="0">
              <a:solidFill>
                <a:srgbClr val="333300"/>
              </a:solidFill>
              <a:latin typeface="+mn-lt"/>
              <a:ea typeface="+mn-ea"/>
              <a:cs typeface="+mn-cs"/>
            </a:endParaRPr>
          </a:p>
        </p:txBody>
      </p:sp>
      <p:sp>
        <p:nvSpPr>
          <p:cNvPr id="2" name="Rectángulo 1"/>
          <p:cNvSpPr/>
          <p:nvPr/>
        </p:nvSpPr>
        <p:spPr>
          <a:xfrm>
            <a:off x="6439753" y="1858018"/>
            <a:ext cx="2386774" cy="1477328"/>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s-ES_tradnl" b="1" dirty="0"/>
              <a:t>C</a:t>
            </a:r>
            <a:r>
              <a:rPr lang="es-ES_tradnl" b="1" dirty="0" smtClean="0"/>
              <a:t>omunidad </a:t>
            </a:r>
            <a:r>
              <a:rPr lang="es-ES_tradnl" b="1" dirty="0"/>
              <a:t>muy compleja formada por diferentes especies de hongos y la raíz de una planta.</a:t>
            </a:r>
            <a:endParaRPr lang="es-ES" b="1" dirty="0"/>
          </a:p>
        </p:txBody>
      </p:sp>
      <p:sp>
        <p:nvSpPr>
          <p:cNvPr id="3" name="Rectángulo 2"/>
          <p:cNvSpPr/>
          <p:nvPr/>
        </p:nvSpPr>
        <p:spPr>
          <a:xfrm>
            <a:off x="504032" y="6316615"/>
            <a:ext cx="1518364" cy="276999"/>
          </a:xfrm>
          <a:prstGeom prst="rect">
            <a:avLst/>
          </a:prstGeom>
        </p:spPr>
        <p:txBody>
          <a:bodyPr wrap="none">
            <a:spAutoFit/>
          </a:bodyPr>
          <a:lstStyle/>
          <a:p>
            <a:pPr>
              <a:defRPr/>
            </a:pPr>
            <a:r>
              <a:rPr lang="es-ES_tradnl" sz="1200" dirty="0"/>
              <a:t>(Smith y </a:t>
            </a:r>
            <a:r>
              <a:rPr lang="es-ES_tradnl" sz="1200" dirty="0" err="1"/>
              <a:t>Read</a:t>
            </a:r>
            <a:r>
              <a:rPr lang="es-ES_tradnl" sz="1200" dirty="0"/>
              <a:t>, 1998).</a:t>
            </a:r>
          </a:p>
        </p:txBody>
      </p:sp>
      <p:sp>
        <p:nvSpPr>
          <p:cNvPr id="4" name="Rectángulo 3"/>
          <p:cNvSpPr/>
          <p:nvPr/>
        </p:nvSpPr>
        <p:spPr>
          <a:xfrm>
            <a:off x="3563938" y="5670284"/>
            <a:ext cx="4572000" cy="646331"/>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a:r>
              <a:rPr lang="es-ES_tradnl" dirty="0"/>
              <a:t>Esta asociación se define como un continuo "mutualismo-</a:t>
            </a:r>
            <a:r>
              <a:rPr lang="es-ES_tradnl" dirty="0" smtClean="0"/>
              <a:t>parasitismo”</a:t>
            </a:r>
            <a:endParaRPr lang="es-ES" dirty="0"/>
          </a:p>
        </p:txBody>
      </p:sp>
      <p:sp>
        <p:nvSpPr>
          <p:cNvPr id="5" name="Rectángulo 4"/>
          <p:cNvSpPr/>
          <p:nvPr/>
        </p:nvSpPr>
        <p:spPr>
          <a:xfrm>
            <a:off x="200041" y="5192067"/>
            <a:ext cx="5162534" cy="230832"/>
          </a:xfrm>
          <a:prstGeom prst="rect">
            <a:avLst/>
          </a:prstGeom>
        </p:spPr>
        <p:txBody>
          <a:bodyPr wrap="square">
            <a:spAutoFit/>
          </a:bodyPr>
          <a:lstStyle/>
          <a:p>
            <a:r>
              <a:rPr lang="es-MX" sz="900" dirty="0" smtClean="0">
                <a:solidFill>
                  <a:schemeClr val="bg1">
                    <a:lumMod val="50000"/>
                  </a:schemeClr>
                </a:solidFill>
              </a:rPr>
              <a:t>https</a:t>
            </a:r>
            <a:r>
              <a:rPr lang="es-MX" sz="900" dirty="0">
                <a:solidFill>
                  <a:schemeClr val="bg1">
                    <a:lumMod val="50000"/>
                  </a:schemeClr>
                </a:solidFill>
              </a:rPr>
              <a:t>://www.anbg.gov.au/fungi/images-misc/mycorrhiza/wwwg.gif</a:t>
            </a:r>
          </a:p>
        </p:txBody>
      </p:sp>
      <p:sp>
        <p:nvSpPr>
          <p:cNvPr id="6" name="Marcador de número de diapositiva 5"/>
          <p:cNvSpPr>
            <a:spLocks noGrp="1"/>
          </p:cNvSpPr>
          <p:nvPr>
            <p:ph type="sldNum" sz="quarter" idx="12"/>
          </p:nvPr>
        </p:nvSpPr>
        <p:spPr/>
        <p:txBody>
          <a:bodyPr/>
          <a:lstStyle/>
          <a:p>
            <a:fld id="{8C727001-2092-844A-B41B-7E25C76238A4}" type="slidenum">
              <a:rPr lang="es-ES" smtClean="0"/>
              <a:t>13</a:t>
            </a:fld>
            <a:endParaRPr lang="es-ES"/>
          </a:p>
        </p:txBody>
      </p:sp>
    </p:spTree>
    <p:extLst>
      <p:ext uri="{BB962C8B-B14F-4D97-AF65-F5344CB8AC3E}">
        <p14:creationId xmlns:p14="http://schemas.microsoft.com/office/powerpoint/2010/main" val="2390107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mycorrhizal-fungi.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942" y="1412778"/>
            <a:ext cx="5994328" cy="4488745"/>
          </a:xfrm>
          <a:prstGeom prst="rect">
            <a:avLst/>
          </a:prstGeom>
          <a:effectLst>
            <a:glow rad="228600">
              <a:schemeClr val="accent3">
                <a:satMod val="175000"/>
                <a:alpha val="40000"/>
              </a:schemeClr>
            </a:glow>
            <a:innerShdw blurRad="63500" dist="50800" dir="13500000">
              <a:prstClr val="black">
                <a:alpha val="50000"/>
              </a:prstClr>
            </a:innerShdw>
          </a:effectLst>
        </p:spPr>
      </p:pic>
      <p:sp>
        <p:nvSpPr>
          <p:cNvPr id="3" name="Rectángulo 2"/>
          <p:cNvSpPr/>
          <p:nvPr/>
        </p:nvSpPr>
        <p:spPr>
          <a:xfrm>
            <a:off x="391942" y="6077344"/>
            <a:ext cx="4572000" cy="230832"/>
          </a:xfrm>
          <a:prstGeom prst="rect">
            <a:avLst/>
          </a:prstGeom>
        </p:spPr>
        <p:txBody>
          <a:bodyPr wrap="square">
            <a:spAutoFit/>
          </a:bodyPr>
          <a:lstStyle/>
          <a:p>
            <a:r>
              <a:rPr lang="en-US" sz="900" dirty="0">
                <a:solidFill>
                  <a:schemeClr val="bg1">
                    <a:lumMod val="50000"/>
                  </a:schemeClr>
                </a:solidFill>
              </a:rPr>
              <a:t>http://</a:t>
            </a:r>
            <a:r>
              <a:rPr lang="en-US" sz="900" dirty="0" err="1">
                <a:solidFill>
                  <a:schemeClr val="bg1">
                    <a:lumMod val="50000"/>
                  </a:schemeClr>
                </a:solidFill>
              </a:rPr>
              <a:t>cdn.theatlantic.com</a:t>
            </a:r>
            <a:r>
              <a:rPr lang="en-US" sz="900" dirty="0">
                <a:solidFill>
                  <a:schemeClr val="bg1">
                    <a:lumMod val="50000"/>
                  </a:schemeClr>
                </a:solidFill>
              </a:rPr>
              <a:t>/static/</a:t>
            </a:r>
            <a:r>
              <a:rPr lang="en-US" sz="900" dirty="0" err="1">
                <a:solidFill>
                  <a:schemeClr val="bg1">
                    <a:lumMod val="50000"/>
                  </a:schemeClr>
                </a:solidFill>
              </a:rPr>
              <a:t>mt</a:t>
            </a:r>
            <a:r>
              <a:rPr lang="en-US" sz="900" dirty="0">
                <a:solidFill>
                  <a:schemeClr val="bg1">
                    <a:lumMod val="50000"/>
                  </a:schemeClr>
                </a:solidFill>
              </a:rPr>
              <a:t>/assets/food/PICT0065_2inset.jpg</a:t>
            </a:r>
            <a:endParaRPr lang="es-ES" sz="900" dirty="0">
              <a:solidFill>
                <a:schemeClr val="bg1">
                  <a:lumMod val="50000"/>
                </a:schemeClr>
              </a:solidFill>
            </a:endParaRPr>
          </a:p>
        </p:txBody>
      </p:sp>
      <p:sp>
        <p:nvSpPr>
          <p:cNvPr id="4" name="3 Título"/>
          <p:cNvSpPr txBox="1">
            <a:spLocks/>
          </p:cNvSpPr>
          <p:nvPr/>
        </p:nvSpPr>
        <p:spPr>
          <a:xfrm>
            <a:off x="0" y="346828"/>
            <a:ext cx="9144000"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a:solidFill>
                  <a:srgbClr val="333300"/>
                </a:solidFill>
                <a:latin typeface="+mn-lt"/>
                <a:ea typeface="+mn-ea"/>
                <a:cs typeface="+mn-cs"/>
              </a:rPr>
              <a:t>B</a:t>
            </a:r>
            <a:r>
              <a:rPr lang="es-MX" sz="4000" dirty="0" smtClean="0">
                <a:solidFill>
                  <a:srgbClr val="333300"/>
                </a:solidFill>
                <a:latin typeface="+mn-lt"/>
                <a:ea typeface="+mn-ea"/>
                <a:cs typeface="+mn-cs"/>
              </a:rPr>
              <a:t>eneficios para la planta micorrizada </a:t>
            </a:r>
            <a:endParaRPr lang="es-MX" sz="4000" dirty="0">
              <a:solidFill>
                <a:srgbClr val="333300"/>
              </a:solidFill>
              <a:latin typeface="+mn-lt"/>
              <a:ea typeface="+mn-ea"/>
              <a:cs typeface="+mn-cs"/>
            </a:endParaRPr>
          </a:p>
        </p:txBody>
      </p:sp>
      <p:sp>
        <p:nvSpPr>
          <p:cNvPr id="5" name="CuadroTexto 4"/>
          <p:cNvSpPr txBox="1"/>
          <p:nvPr/>
        </p:nvSpPr>
        <p:spPr>
          <a:xfrm>
            <a:off x="7023596" y="2540145"/>
            <a:ext cx="1630478" cy="2862322"/>
          </a:xfrm>
          <a:prstGeom prst="rect">
            <a:avLst/>
          </a:prstGeom>
          <a:noFill/>
        </p:spPr>
        <p:txBody>
          <a:bodyPr wrap="square" rtlCol="0">
            <a:spAutoFit/>
          </a:bodyPr>
          <a:lstStyle/>
          <a:p>
            <a:pPr algn="ctr"/>
            <a:r>
              <a:rPr lang="es-ES_tradnl" sz="2000" dirty="0" smtClean="0"/>
              <a:t>Las micorrizas aumentan </a:t>
            </a:r>
            <a:r>
              <a:rPr lang="es-ES_tradnl" sz="2000" dirty="0"/>
              <a:t>la penetración del suelo profundo maximizando la obtención de recursos.</a:t>
            </a:r>
            <a:endParaRPr lang="es-ES" sz="2000" dirty="0"/>
          </a:p>
          <a:p>
            <a:pPr algn="ctr"/>
            <a:endParaRPr lang="es-ES" sz="2000" dirty="0"/>
          </a:p>
        </p:txBody>
      </p:sp>
      <p:sp>
        <p:nvSpPr>
          <p:cNvPr id="6" name="Rectángulo 5"/>
          <p:cNvSpPr/>
          <p:nvPr/>
        </p:nvSpPr>
        <p:spPr>
          <a:xfrm>
            <a:off x="504032" y="6316615"/>
            <a:ext cx="1518364" cy="276999"/>
          </a:xfrm>
          <a:prstGeom prst="rect">
            <a:avLst/>
          </a:prstGeom>
        </p:spPr>
        <p:txBody>
          <a:bodyPr wrap="none">
            <a:spAutoFit/>
          </a:bodyPr>
          <a:lstStyle/>
          <a:p>
            <a:pPr>
              <a:defRPr/>
            </a:pPr>
            <a:r>
              <a:rPr lang="es-ES_tradnl" sz="1200" dirty="0"/>
              <a:t>(Smith y </a:t>
            </a:r>
            <a:r>
              <a:rPr lang="es-ES_tradnl" sz="1200" dirty="0" err="1"/>
              <a:t>Read</a:t>
            </a:r>
            <a:r>
              <a:rPr lang="es-ES_tradnl" sz="1200" dirty="0"/>
              <a:t>, 1998).</a:t>
            </a:r>
          </a:p>
        </p:txBody>
      </p:sp>
    </p:spTree>
    <p:extLst>
      <p:ext uri="{BB962C8B-B14F-4D97-AF65-F5344CB8AC3E}">
        <p14:creationId xmlns:p14="http://schemas.microsoft.com/office/powerpoint/2010/main" val="25024901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2508426" y="1581610"/>
            <a:ext cx="6463119" cy="4853033"/>
          </a:xfrm>
          <a:prstGeom prst="rect">
            <a:avLst/>
          </a:prstGeom>
          <a:effectLst>
            <a:glow rad="228600">
              <a:schemeClr val="accent3">
                <a:satMod val="175000"/>
                <a:alpha val="40000"/>
              </a:schemeClr>
            </a:glow>
            <a:innerShdw blurRad="63500" dist="50800" dir="13500000">
              <a:prstClr val="black">
                <a:alpha val="50000"/>
              </a:prstClr>
            </a:innerShdw>
          </a:effectLst>
        </p:spPr>
      </p:pic>
      <p:sp>
        <p:nvSpPr>
          <p:cNvPr id="3" name="3 Título"/>
          <p:cNvSpPr txBox="1">
            <a:spLocks/>
          </p:cNvSpPr>
          <p:nvPr/>
        </p:nvSpPr>
        <p:spPr>
          <a:xfrm>
            <a:off x="0" y="346828"/>
            <a:ext cx="9144000"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a:solidFill>
                  <a:srgbClr val="333300"/>
                </a:solidFill>
                <a:latin typeface="+mn-lt"/>
                <a:ea typeface="+mn-ea"/>
                <a:cs typeface="+mn-cs"/>
              </a:rPr>
              <a:t>B</a:t>
            </a:r>
            <a:r>
              <a:rPr lang="es-MX" sz="4000" dirty="0" smtClean="0">
                <a:solidFill>
                  <a:srgbClr val="333300"/>
                </a:solidFill>
                <a:latin typeface="+mn-lt"/>
                <a:ea typeface="+mn-ea"/>
                <a:cs typeface="+mn-cs"/>
              </a:rPr>
              <a:t>eneficios para la planta micorrizada </a:t>
            </a:r>
            <a:endParaRPr lang="es-MX" sz="4000" dirty="0">
              <a:solidFill>
                <a:srgbClr val="333300"/>
              </a:solidFill>
              <a:latin typeface="+mn-lt"/>
              <a:ea typeface="+mn-ea"/>
              <a:cs typeface="+mn-cs"/>
            </a:endParaRPr>
          </a:p>
        </p:txBody>
      </p:sp>
      <p:sp>
        <p:nvSpPr>
          <p:cNvPr id="4" name="CuadroTexto 3"/>
          <p:cNvSpPr txBox="1"/>
          <p:nvPr/>
        </p:nvSpPr>
        <p:spPr>
          <a:xfrm>
            <a:off x="185095" y="1855382"/>
            <a:ext cx="2144236" cy="1477328"/>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_tradnl" dirty="0"/>
              <a:t>L</a:t>
            </a:r>
            <a:r>
              <a:rPr lang="es-ES_tradnl" dirty="0" smtClean="0"/>
              <a:t>as </a:t>
            </a:r>
            <a:r>
              <a:rPr lang="es-ES_tradnl" dirty="0"/>
              <a:t>plantas con micorriza tienen un mejor desarrollo que las plantas sin micorrizas.</a:t>
            </a:r>
            <a:endParaRPr lang="es-ES" dirty="0"/>
          </a:p>
        </p:txBody>
      </p:sp>
      <p:sp>
        <p:nvSpPr>
          <p:cNvPr id="5" name="Rectángulo 4"/>
          <p:cNvSpPr/>
          <p:nvPr/>
        </p:nvSpPr>
        <p:spPr>
          <a:xfrm>
            <a:off x="504032" y="6316615"/>
            <a:ext cx="1518364" cy="276999"/>
          </a:xfrm>
          <a:prstGeom prst="rect">
            <a:avLst/>
          </a:prstGeom>
        </p:spPr>
        <p:txBody>
          <a:bodyPr wrap="none">
            <a:spAutoFit/>
          </a:bodyPr>
          <a:lstStyle/>
          <a:p>
            <a:pPr>
              <a:defRPr/>
            </a:pPr>
            <a:r>
              <a:rPr lang="es-ES_tradnl" sz="1200" dirty="0"/>
              <a:t>(Smith y </a:t>
            </a:r>
            <a:r>
              <a:rPr lang="es-ES_tradnl" sz="1200" dirty="0" err="1"/>
              <a:t>Read</a:t>
            </a:r>
            <a:r>
              <a:rPr lang="es-ES_tradnl" sz="1200" dirty="0"/>
              <a:t>, 1998).</a:t>
            </a:r>
          </a:p>
        </p:txBody>
      </p:sp>
      <p:sp>
        <p:nvSpPr>
          <p:cNvPr id="6" name="Rectángulo 5"/>
          <p:cNvSpPr/>
          <p:nvPr/>
        </p:nvSpPr>
        <p:spPr>
          <a:xfrm>
            <a:off x="2419349" y="6408948"/>
            <a:ext cx="6552195" cy="230832"/>
          </a:xfrm>
          <a:prstGeom prst="rect">
            <a:avLst/>
          </a:prstGeom>
        </p:spPr>
        <p:txBody>
          <a:bodyPr wrap="square">
            <a:spAutoFit/>
          </a:bodyPr>
          <a:lstStyle/>
          <a:p>
            <a:r>
              <a:rPr lang="es-MX" sz="900" dirty="0">
                <a:solidFill>
                  <a:schemeClr val="bg1">
                    <a:lumMod val="50000"/>
                  </a:schemeClr>
                </a:solidFill>
              </a:rPr>
              <a:t>https://www.naturalorganicwarehouse.com/image/data/Plant%20Revolution/w-wo-rosemary.jpg</a:t>
            </a:r>
          </a:p>
        </p:txBody>
      </p:sp>
    </p:spTree>
    <p:extLst>
      <p:ext uri="{BB962C8B-B14F-4D97-AF65-F5344CB8AC3E}">
        <p14:creationId xmlns:p14="http://schemas.microsoft.com/office/powerpoint/2010/main" val="561084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M5_Fig_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14374"/>
            <a:ext cx="4286250" cy="6143626"/>
          </a:xfrm>
          <a:prstGeom prst="rect">
            <a:avLst/>
          </a:prstGeom>
        </p:spPr>
      </p:pic>
      <p:sp>
        <p:nvSpPr>
          <p:cNvPr id="4" name="Rectángulo 3"/>
          <p:cNvSpPr/>
          <p:nvPr/>
        </p:nvSpPr>
        <p:spPr>
          <a:xfrm>
            <a:off x="67878" y="6553885"/>
            <a:ext cx="4572000" cy="230832"/>
          </a:xfrm>
          <a:prstGeom prst="rect">
            <a:avLst/>
          </a:prstGeom>
          <a:effectLst>
            <a:glow rad="228600">
              <a:schemeClr val="accent3">
                <a:satMod val="175000"/>
                <a:alpha val="40000"/>
              </a:schemeClr>
            </a:glow>
            <a:innerShdw blurRad="63500" dist="50800" dir="13500000">
              <a:prstClr val="black">
                <a:alpha val="50000"/>
              </a:prstClr>
            </a:innerShdw>
          </a:effectLst>
        </p:spPr>
        <p:txBody>
          <a:bodyPr>
            <a:spAutoFit/>
          </a:bodyPr>
          <a:lstStyle/>
          <a:p>
            <a:r>
              <a:rPr lang="es-MX" sz="900" dirty="0">
                <a:solidFill>
                  <a:schemeClr val="bg1"/>
                </a:solidFill>
              </a:rPr>
              <a:t>http://www.mykoweb.com/book_reviews/images/MycorrhizalSymbiosis.jpg</a:t>
            </a:r>
          </a:p>
        </p:txBody>
      </p:sp>
      <p:sp>
        <p:nvSpPr>
          <p:cNvPr id="8" name="3 Título"/>
          <p:cNvSpPr txBox="1">
            <a:spLocks/>
          </p:cNvSpPr>
          <p:nvPr/>
        </p:nvSpPr>
        <p:spPr>
          <a:xfrm>
            <a:off x="0" y="29671"/>
            <a:ext cx="9144000"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a:solidFill>
                  <a:srgbClr val="333300"/>
                </a:solidFill>
                <a:latin typeface="+mn-lt"/>
                <a:ea typeface="+mn-ea"/>
                <a:cs typeface="+mn-cs"/>
              </a:rPr>
              <a:t>B</a:t>
            </a:r>
            <a:r>
              <a:rPr lang="es-MX" sz="4000" dirty="0" smtClean="0">
                <a:solidFill>
                  <a:srgbClr val="333300"/>
                </a:solidFill>
                <a:latin typeface="+mn-lt"/>
                <a:ea typeface="+mn-ea"/>
                <a:cs typeface="+mn-cs"/>
              </a:rPr>
              <a:t>eneficios para la planta micorrizada </a:t>
            </a:r>
            <a:endParaRPr lang="es-MX" sz="4000" dirty="0">
              <a:solidFill>
                <a:srgbClr val="333300"/>
              </a:solidFill>
              <a:latin typeface="+mn-lt"/>
              <a:ea typeface="+mn-ea"/>
              <a:cs typeface="+mn-cs"/>
            </a:endParaRPr>
          </a:p>
        </p:txBody>
      </p:sp>
      <p:sp>
        <p:nvSpPr>
          <p:cNvPr id="9" name="CuadroTexto 8"/>
          <p:cNvSpPr txBox="1"/>
          <p:nvPr/>
        </p:nvSpPr>
        <p:spPr>
          <a:xfrm>
            <a:off x="4707756" y="1854342"/>
            <a:ext cx="4092597" cy="286232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MX" sz="2000" dirty="0"/>
              <a:t>En  esta  simbiosis  el  hongo </a:t>
            </a:r>
            <a:r>
              <a:rPr lang="es-MX" sz="2000" dirty="0" smtClean="0"/>
              <a:t>forma  </a:t>
            </a:r>
            <a:r>
              <a:rPr lang="es-MX" sz="2000" dirty="0"/>
              <a:t>un   manto  </a:t>
            </a:r>
            <a:r>
              <a:rPr lang="es-MX" sz="2000" dirty="0" smtClean="0"/>
              <a:t>alrededor  </a:t>
            </a:r>
            <a:r>
              <a:rPr lang="es-MX" sz="2000" dirty="0"/>
              <a:t>de   las  </a:t>
            </a:r>
            <a:r>
              <a:rPr lang="es-MX" sz="2000" dirty="0" smtClean="0"/>
              <a:t>raíces. </a:t>
            </a:r>
          </a:p>
          <a:p>
            <a:endParaRPr lang="es-MX" sz="2000" dirty="0"/>
          </a:p>
          <a:p>
            <a:r>
              <a:rPr lang="es-MX" sz="2000" dirty="0" smtClean="0"/>
              <a:t>Las ectomicorrízas</a:t>
            </a:r>
            <a:r>
              <a:rPr lang="es-MX" sz="2000" dirty="0"/>
              <a:t> </a:t>
            </a:r>
            <a:r>
              <a:rPr lang="es-MX" sz="2000" dirty="0" smtClean="0"/>
              <a:t>son un </a:t>
            </a:r>
            <a:r>
              <a:rPr lang="es-MX" sz="2000" dirty="0"/>
              <a:t>grupo </a:t>
            </a:r>
            <a:r>
              <a:rPr lang="es-MX" sz="2000" dirty="0" smtClean="0"/>
              <a:t>importante </a:t>
            </a:r>
            <a:r>
              <a:rPr lang="es-MX" sz="2000" dirty="0"/>
              <a:t>en </a:t>
            </a:r>
            <a:r>
              <a:rPr lang="es-MX" sz="2000" dirty="0" smtClean="0"/>
              <a:t>los ecosistemas:  participan en la </a:t>
            </a:r>
            <a:r>
              <a:rPr lang="es-MX" sz="2000" dirty="0"/>
              <a:t>adquisición de nutrientes, establecimiento de las plántulas y </a:t>
            </a:r>
            <a:r>
              <a:rPr lang="es-MX" sz="2000" dirty="0" smtClean="0"/>
              <a:t>desarrollo </a:t>
            </a:r>
            <a:r>
              <a:rPr lang="es-MX" sz="2000" dirty="0"/>
              <a:t>y </a:t>
            </a:r>
            <a:r>
              <a:rPr lang="es-MX" sz="2000" dirty="0" smtClean="0"/>
              <a:t>resistencia </a:t>
            </a:r>
            <a:r>
              <a:rPr lang="es-MX" sz="2000" dirty="0"/>
              <a:t>de los </a:t>
            </a:r>
            <a:r>
              <a:rPr lang="es-MX" sz="2000" dirty="0" smtClean="0"/>
              <a:t>árboles. </a:t>
            </a:r>
            <a:endParaRPr lang="es-ES" sz="2000" dirty="0"/>
          </a:p>
        </p:txBody>
      </p:sp>
      <p:sp>
        <p:nvSpPr>
          <p:cNvPr id="5" name="Rectángulo 4"/>
          <p:cNvSpPr/>
          <p:nvPr/>
        </p:nvSpPr>
        <p:spPr>
          <a:xfrm>
            <a:off x="4571999" y="6369219"/>
            <a:ext cx="1477199" cy="276999"/>
          </a:xfrm>
          <a:prstGeom prst="rect">
            <a:avLst/>
          </a:prstGeom>
        </p:spPr>
        <p:txBody>
          <a:bodyPr wrap="none">
            <a:spAutoFit/>
          </a:bodyPr>
          <a:lstStyle/>
          <a:p>
            <a:r>
              <a:rPr lang="es-MX" sz="1200" dirty="0"/>
              <a:t>(Smith y </a:t>
            </a:r>
            <a:r>
              <a:rPr lang="es-MX" sz="1200" dirty="0" err="1"/>
              <a:t>Read</a:t>
            </a:r>
            <a:r>
              <a:rPr lang="es-MX" sz="1200" dirty="0"/>
              <a:t>, 1997)</a:t>
            </a:r>
          </a:p>
        </p:txBody>
      </p:sp>
    </p:spTree>
    <p:extLst>
      <p:ext uri="{BB962C8B-B14F-4D97-AF65-F5344CB8AC3E}">
        <p14:creationId xmlns:p14="http://schemas.microsoft.com/office/powerpoint/2010/main" val="31919901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pine-Amani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07885"/>
            <a:ext cx="5080000" cy="3810000"/>
          </a:xfrm>
          <a:prstGeom prst="rect">
            <a:avLst/>
          </a:prstGeom>
        </p:spPr>
      </p:pic>
      <p:pic>
        <p:nvPicPr>
          <p:cNvPr id="3" name="Imagen 2" descr="pine-Suillu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810000"/>
            <a:ext cx="5080000" cy="3048000"/>
          </a:xfrm>
          <a:prstGeom prst="rect">
            <a:avLst/>
          </a:prstGeom>
        </p:spPr>
      </p:pic>
      <p:pic>
        <p:nvPicPr>
          <p:cNvPr id="5" name="Imagen 4" descr="hartignet.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3707042" y="1372959"/>
            <a:ext cx="6857999" cy="4112085"/>
          </a:xfrm>
          <a:prstGeom prst="rect">
            <a:avLst/>
          </a:prstGeom>
        </p:spPr>
      </p:pic>
      <p:sp>
        <p:nvSpPr>
          <p:cNvPr id="6" name="3 Título"/>
          <p:cNvSpPr txBox="1">
            <a:spLocks/>
          </p:cNvSpPr>
          <p:nvPr/>
        </p:nvSpPr>
        <p:spPr>
          <a:xfrm>
            <a:off x="0" y="-1"/>
            <a:ext cx="9192084"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smtClean="0">
                <a:solidFill>
                  <a:srgbClr val="333300"/>
                </a:solidFill>
                <a:latin typeface="+mn-lt"/>
                <a:ea typeface="+mn-ea"/>
                <a:cs typeface="+mn-cs"/>
              </a:rPr>
              <a:t>Morfología de una </a:t>
            </a:r>
            <a:r>
              <a:rPr lang="es-MX" sz="4000" dirty="0" err="1" smtClean="0">
                <a:solidFill>
                  <a:srgbClr val="333300"/>
                </a:solidFill>
                <a:latin typeface="+mn-lt"/>
                <a:ea typeface="+mn-ea"/>
                <a:cs typeface="+mn-cs"/>
              </a:rPr>
              <a:t>ectomicorriza</a:t>
            </a:r>
            <a:endParaRPr lang="es-MX" sz="4000" dirty="0">
              <a:solidFill>
                <a:srgbClr val="333300"/>
              </a:solidFill>
              <a:latin typeface="+mn-lt"/>
              <a:ea typeface="+mn-ea"/>
              <a:cs typeface="+mn-cs"/>
            </a:endParaRPr>
          </a:p>
        </p:txBody>
      </p:sp>
      <p:sp>
        <p:nvSpPr>
          <p:cNvPr id="4" name="Rectángulo 3"/>
          <p:cNvSpPr/>
          <p:nvPr/>
        </p:nvSpPr>
        <p:spPr>
          <a:xfrm>
            <a:off x="5004259" y="6285692"/>
            <a:ext cx="1095300" cy="276999"/>
          </a:xfrm>
          <a:prstGeom prst="rect">
            <a:avLst/>
          </a:prstGeom>
        </p:spPr>
        <p:txBody>
          <a:bodyPr wrap="none">
            <a:spAutoFit/>
          </a:bodyPr>
          <a:lstStyle/>
          <a:p>
            <a:r>
              <a:rPr lang="es-MX" sz="1200" dirty="0"/>
              <a:t>(</a:t>
            </a:r>
            <a:r>
              <a:rPr lang="es-MX" sz="1200" dirty="0" err="1"/>
              <a:t>Halling</a:t>
            </a:r>
            <a:r>
              <a:rPr lang="es-MX" sz="1200" dirty="0"/>
              <a:t>, </a:t>
            </a:r>
            <a:r>
              <a:rPr lang="es-MX" sz="1200" dirty="0" smtClean="0"/>
              <a:t>2001)</a:t>
            </a:r>
            <a:endParaRPr lang="es-MX" sz="1200" dirty="0"/>
          </a:p>
        </p:txBody>
      </p:sp>
      <p:sp>
        <p:nvSpPr>
          <p:cNvPr id="7" name="CuadroTexto 6"/>
          <p:cNvSpPr txBox="1"/>
          <p:nvPr/>
        </p:nvSpPr>
        <p:spPr>
          <a:xfrm>
            <a:off x="6372225" y="1323975"/>
            <a:ext cx="1066800" cy="369332"/>
          </a:xfrm>
          <a:prstGeom prst="rect">
            <a:avLst/>
          </a:prstGeom>
          <a:noFill/>
        </p:spPr>
        <p:txBody>
          <a:bodyPr wrap="square" rtlCol="0">
            <a:spAutoFit/>
          </a:bodyPr>
          <a:lstStyle/>
          <a:p>
            <a:r>
              <a:rPr lang="es-MX" dirty="0" smtClean="0">
                <a:solidFill>
                  <a:schemeClr val="bg1"/>
                </a:solidFill>
              </a:rPr>
              <a:t>manto</a:t>
            </a:r>
            <a:endParaRPr lang="es-MX" dirty="0">
              <a:solidFill>
                <a:schemeClr val="bg1"/>
              </a:solidFill>
            </a:endParaRPr>
          </a:p>
        </p:txBody>
      </p:sp>
      <p:sp>
        <p:nvSpPr>
          <p:cNvPr id="8" name="CuadroTexto 7"/>
          <p:cNvSpPr txBox="1"/>
          <p:nvPr/>
        </p:nvSpPr>
        <p:spPr>
          <a:xfrm>
            <a:off x="7562849" y="3450193"/>
            <a:ext cx="1704975" cy="369332"/>
          </a:xfrm>
          <a:prstGeom prst="rect">
            <a:avLst/>
          </a:prstGeom>
          <a:noFill/>
        </p:spPr>
        <p:txBody>
          <a:bodyPr wrap="square" rtlCol="0">
            <a:spAutoFit/>
          </a:bodyPr>
          <a:lstStyle/>
          <a:p>
            <a:r>
              <a:rPr lang="es-MX" dirty="0" smtClean="0"/>
              <a:t>Red de </a:t>
            </a:r>
            <a:r>
              <a:rPr lang="es-MX" dirty="0" err="1" smtClean="0"/>
              <a:t>Hartig</a:t>
            </a:r>
            <a:endParaRPr lang="es-MX" dirty="0"/>
          </a:p>
        </p:txBody>
      </p:sp>
      <p:sp>
        <p:nvSpPr>
          <p:cNvPr id="9" name="CuadroTexto 8"/>
          <p:cNvSpPr txBox="1"/>
          <p:nvPr/>
        </p:nvSpPr>
        <p:spPr>
          <a:xfrm>
            <a:off x="3354499" y="690234"/>
            <a:ext cx="1977950" cy="276999"/>
          </a:xfrm>
          <a:prstGeom prst="rect">
            <a:avLst/>
          </a:prstGeom>
          <a:noFill/>
        </p:spPr>
        <p:txBody>
          <a:bodyPr wrap="square" rtlCol="0">
            <a:spAutoFit/>
          </a:bodyPr>
          <a:lstStyle/>
          <a:p>
            <a:r>
              <a:rPr lang="es-MX" sz="1200" dirty="0" smtClean="0">
                <a:solidFill>
                  <a:schemeClr val="bg1"/>
                </a:solidFill>
              </a:rPr>
              <a:t>Vista al M. </a:t>
            </a:r>
            <a:r>
              <a:rPr lang="es-MX" sz="1200" dirty="0" err="1" smtClean="0">
                <a:solidFill>
                  <a:schemeClr val="bg1"/>
                </a:solidFill>
              </a:rPr>
              <a:t>estereocópico</a:t>
            </a:r>
            <a:endParaRPr lang="es-MX" sz="1200" dirty="0">
              <a:solidFill>
                <a:schemeClr val="bg1"/>
              </a:solidFill>
            </a:endParaRPr>
          </a:p>
        </p:txBody>
      </p:sp>
      <p:sp>
        <p:nvSpPr>
          <p:cNvPr id="10" name="Rectángulo 9"/>
          <p:cNvSpPr/>
          <p:nvPr/>
        </p:nvSpPr>
        <p:spPr>
          <a:xfrm>
            <a:off x="9600" y="6627169"/>
            <a:ext cx="4881333" cy="230832"/>
          </a:xfrm>
          <a:prstGeom prst="rect">
            <a:avLst/>
          </a:prstGeom>
          <a:effectLst>
            <a:glow rad="228600">
              <a:schemeClr val="accent3">
                <a:satMod val="175000"/>
                <a:alpha val="40000"/>
              </a:schemeClr>
            </a:glow>
            <a:innerShdw blurRad="63500" dist="50800" dir="13500000">
              <a:prstClr val="black">
                <a:alpha val="50000"/>
              </a:prstClr>
            </a:innerShdw>
          </a:effectLst>
        </p:spPr>
        <p:txBody>
          <a:bodyPr wrap="square">
            <a:spAutoFit/>
          </a:bodyPr>
          <a:lstStyle/>
          <a:p>
            <a:r>
              <a:rPr lang="pl-PL" sz="900" dirty="0" smtClean="0">
                <a:solidFill>
                  <a:schemeClr val="bg1"/>
                </a:solidFill>
              </a:rPr>
              <a:t>http</a:t>
            </a:r>
            <a:r>
              <a:rPr lang="pl-PL" sz="900" dirty="0">
                <a:solidFill>
                  <a:schemeClr val="bg1"/>
                </a:solidFill>
              </a:rPr>
              <a:t>://</a:t>
            </a:r>
            <a:r>
              <a:rPr lang="pl-PL" sz="900" dirty="0" err="1">
                <a:solidFill>
                  <a:schemeClr val="bg1"/>
                </a:solidFill>
              </a:rPr>
              <a:t>mycorrhizas.info</a:t>
            </a:r>
            <a:r>
              <a:rPr lang="pl-PL" sz="900" dirty="0">
                <a:solidFill>
                  <a:schemeClr val="bg1"/>
                </a:solidFill>
              </a:rPr>
              <a:t>/</a:t>
            </a:r>
            <a:r>
              <a:rPr lang="pl-PL" sz="900" dirty="0" err="1">
                <a:solidFill>
                  <a:schemeClr val="bg1"/>
                </a:solidFill>
              </a:rPr>
              <a:t>ecm.html</a:t>
            </a:r>
            <a:endParaRPr lang="es-MX" sz="900" dirty="0">
              <a:solidFill>
                <a:schemeClr val="bg1"/>
              </a:solidFill>
            </a:endParaRPr>
          </a:p>
        </p:txBody>
      </p:sp>
      <p:sp>
        <p:nvSpPr>
          <p:cNvPr id="11" name="CuadroTexto 10"/>
          <p:cNvSpPr txBox="1"/>
          <p:nvPr/>
        </p:nvSpPr>
        <p:spPr>
          <a:xfrm>
            <a:off x="7661466" y="738930"/>
            <a:ext cx="1507739" cy="276999"/>
          </a:xfrm>
          <a:prstGeom prst="rect">
            <a:avLst/>
          </a:prstGeom>
          <a:noFill/>
        </p:spPr>
        <p:txBody>
          <a:bodyPr wrap="square" rtlCol="0">
            <a:spAutoFit/>
          </a:bodyPr>
          <a:lstStyle/>
          <a:p>
            <a:r>
              <a:rPr lang="es-MX" sz="1200" dirty="0" smtClean="0">
                <a:solidFill>
                  <a:schemeClr val="bg1"/>
                </a:solidFill>
              </a:rPr>
              <a:t>Vista al M. óptico</a:t>
            </a:r>
            <a:endParaRPr lang="es-MX" sz="1200" dirty="0">
              <a:solidFill>
                <a:schemeClr val="bg1"/>
              </a:solidFill>
            </a:endParaRPr>
          </a:p>
        </p:txBody>
      </p:sp>
      <p:sp>
        <p:nvSpPr>
          <p:cNvPr id="12" name="Rectángulo 11"/>
          <p:cNvSpPr/>
          <p:nvPr/>
        </p:nvSpPr>
        <p:spPr>
          <a:xfrm>
            <a:off x="4842334" y="6594930"/>
            <a:ext cx="4501691" cy="230832"/>
          </a:xfrm>
          <a:prstGeom prst="rect">
            <a:avLst/>
          </a:prstGeom>
          <a:effectLst>
            <a:glow rad="228600">
              <a:schemeClr val="accent3">
                <a:satMod val="175000"/>
                <a:alpha val="40000"/>
              </a:schemeClr>
            </a:glow>
            <a:innerShdw blurRad="63500" dist="50800" dir="13500000">
              <a:prstClr val="black">
                <a:alpha val="50000"/>
              </a:prstClr>
            </a:innerShdw>
          </a:effectLst>
        </p:spPr>
        <p:txBody>
          <a:bodyPr wrap="square">
            <a:spAutoFit/>
          </a:bodyPr>
          <a:lstStyle/>
          <a:p>
            <a:r>
              <a:rPr lang="es-MX" sz="900" dirty="0">
                <a:solidFill>
                  <a:schemeClr val="bg1"/>
                </a:solidFill>
              </a:rPr>
              <a:t>http://2.bp.blogspot.com/_</a:t>
            </a:r>
            <a:r>
              <a:rPr lang="es-MX" sz="900" dirty="0" smtClean="0">
                <a:solidFill>
                  <a:schemeClr val="bg1"/>
                </a:solidFill>
              </a:rPr>
              <a:t>RYqu7DyUOuM/ScUJoM3eU-I/AFE/QyM-5DIgmSU/s400/b.bmp</a:t>
            </a:r>
            <a:endParaRPr lang="es-MX" sz="900" dirty="0">
              <a:solidFill>
                <a:schemeClr val="bg1"/>
              </a:solidFill>
            </a:endParaRPr>
          </a:p>
        </p:txBody>
      </p:sp>
    </p:spTree>
    <p:extLst>
      <p:ext uri="{BB962C8B-B14F-4D97-AF65-F5344CB8AC3E}">
        <p14:creationId xmlns:p14="http://schemas.microsoft.com/office/powerpoint/2010/main" val="6643822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a:xfrm>
            <a:off x="0" y="242083"/>
            <a:ext cx="9144000" cy="58477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rgbClr val="333300"/>
                </a:solidFill>
                <a:latin typeface="+mn-lt"/>
                <a:ea typeface="+mn-ea"/>
                <a:cs typeface="+mn-cs"/>
              </a:rPr>
              <a:t>Aplicación de las micorrizas en viveros forestales </a:t>
            </a:r>
            <a:endParaRPr lang="es-MX" sz="3200" dirty="0">
              <a:solidFill>
                <a:srgbClr val="333300"/>
              </a:solidFill>
              <a:latin typeface="+mn-lt"/>
              <a:ea typeface="+mn-ea"/>
              <a:cs typeface="+mn-cs"/>
            </a:endParaRPr>
          </a:p>
        </p:txBody>
      </p:sp>
      <p:pic>
        <p:nvPicPr>
          <p:cNvPr id="4" name="Imagen 3"/>
          <p:cNvPicPr>
            <a:picLocks noChangeAspect="1"/>
          </p:cNvPicPr>
          <p:nvPr/>
        </p:nvPicPr>
        <p:blipFill>
          <a:blip r:embed="rId3">
            <a:alphaModFix amt="67000"/>
          </a:blip>
          <a:stretch>
            <a:fillRect/>
          </a:stretch>
        </p:blipFill>
        <p:spPr>
          <a:xfrm>
            <a:off x="4263924" y="888413"/>
            <a:ext cx="4880076" cy="5947593"/>
          </a:xfrm>
          <a:prstGeom prst="rect">
            <a:avLst/>
          </a:prstGeom>
        </p:spPr>
      </p:pic>
      <p:sp>
        <p:nvSpPr>
          <p:cNvPr id="2" name="1 Marcador de contenido"/>
          <p:cNvSpPr>
            <a:spLocks noGrp="1"/>
          </p:cNvSpPr>
          <p:nvPr>
            <p:ph idx="1"/>
          </p:nvPr>
        </p:nvSpPr>
        <p:spPr>
          <a:xfrm>
            <a:off x="323528" y="1209457"/>
            <a:ext cx="6536951" cy="3146644"/>
          </a:xfrm>
        </p:spPr>
        <p:txBody>
          <a:bodyPr>
            <a:normAutofit/>
          </a:bodyPr>
          <a:lstStyle/>
          <a:p>
            <a:pPr algn="just"/>
            <a:r>
              <a:rPr lang="es-MX" sz="2000" dirty="0"/>
              <a:t>S</a:t>
            </a:r>
            <a:r>
              <a:rPr lang="es-MX" sz="2000" dirty="0" smtClean="0">
                <a:solidFill>
                  <a:schemeClr val="tx1"/>
                </a:solidFill>
              </a:rPr>
              <a:t>e utilizan </a:t>
            </a:r>
            <a:r>
              <a:rPr lang="es-MX" sz="2000" dirty="0">
                <a:solidFill>
                  <a:schemeClr val="tx1"/>
                </a:solidFill>
              </a:rPr>
              <a:t>hongos </a:t>
            </a:r>
            <a:r>
              <a:rPr lang="es-MX" sz="2000" dirty="0" err="1">
                <a:solidFill>
                  <a:schemeClr val="tx1"/>
                </a:solidFill>
              </a:rPr>
              <a:t>ectomicorrícicos</a:t>
            </a:r>
            <a:r>
              <a:rPr lang="es-MX" sz="2000" dirty="0">
                <a:solidFill>
                  <a:schemeClr val="tx1"/>
                </a:solidFill>
              </a:rPr>
              <a:t> </a:t>
            </a:r>
            <a:r>
              <a:rPr lang="es-MX" sz="2000" dirty="0" smtClean="0">
                <a:solidFill>
                  <a:schemeClr val="tx1"/>
                </a:solidFill>
              </a:rPr>
              <a:t>para incrementar </a:t>
            </a:r>
            <a:r>
              <a:rPr lang="es-MX" sz="2000" dirty="0">
                <a:solidFill>
                  <a:schemeClr val="tx1"/>
                </a:solidFill>
              </a:rPr>
              <a:t>la supervivencia y tasas de crecimiento de </a:t>
            </a:r>
            <a:r>
              <a:rPr lang="es-MX" sz="2000" dirty="0" smtClean="0">
                <a:solidFill>
                  <a:schemeClr val="tx1"/>
                </a:solidFill>
              </a:rPr>
              <a:t>los árboles.</a:t>
            </a:r>
          </a:p>
          <a:p>
            <a:pPr algn="just"/>
            <a:endParaRPr lang="es-MX" sz="2000" dirty="0" smtClean="0">
              <a:solidFill>
                <a:schemeClr val="tx1"/>
              </a:solidFill>
            </a:endParaRPr>
          </a:p>
          <a:p>
            <a:pPr algn="just"/>
            <a:r>
              <a:rPr lang="es-MX" sz="2000" dirty="0" smtClean="0">
                <a:solidFill>
                  <a:schemeClr val="tx1"/>
                </a:solidFill>
              </a:rPr>
              <a:t>Presentes en la fitoremediación (Captación de metales pesados como el Pb).</a:t>
            </a:r>
          </a:p>
          <a:p>
            <a:pPr algn="just"/>
            <a:endParaRPr lang="es-MX" sz="2000" dirty="0" smtClean="0">
              <a:solidFill>
                <a:schemeClr val="tx1"/>
              </a:solidFill>
            </a:endParaRPr>
          </a:p>
          <a:p>
            <a:pPr algn="just"/>
            <a:r>
              <a:rPr lang="es-MX" sz="2000" dirty="0"/>
              <a:t>E</a:t>
            </a:r>
            <a:r>
              <a:rPr lang="es-MX" sz="2000" dirty="0" smtClean="0">
                <a:solidFill>
                  <a:schemeClr val="tx1"/>
                </a:solidFill>
              </a:rPr>
              <a:t>n la reforestación, para la diseminación de esporas de ECM</a:t>
            </a:r>
            <a:endParaRPr lang="es-MX" sz="2000" dirty="0">
              <a:solidFill>
                <a:schemeClr val="tx1"/>
              </a:solidFill>
            </a:endParaRPr>
          </a:p>
        </p:txBody>
      </p:sp>
      <p:sp>
        <p:nvSpPr>
          <p:cNvPr id="5" name="Rectángulo 4"/>
          <p:cNvSpPr/>
          <p:nvPr/>
        </p:nvSpPr>
        <p:spPr>
          <a:xfrm>
            <a:off x="4579726" y="1094040"/>
            <a:ext cx="4572000" cy="230832"/>
          </a:xfrm>
          <a:prstGeom prst="rect">
            <a:avLst/>
          </a:prstGeom>
        </p:spPr>
        <p:txBody>
          <a:bodyPr wrap="square">
            <a:spAutoFit/>
          </a:bodyPr>
          <a:lstStyle/>
          <a:p>
            <a:r>
              <a:rPr lang="es-MX" sz="900" dirty="0">
                <a:solidFill>
                  <a:schemeClr val="bg1">
                    <a:lumMod val="50000"/>
                  </a:schemeClr>
                </a:solidFill>
              </a:rPr>
              <a:t>http://www.bio-start.co.nz/files/cache/3b363df06e3a99c489011612b962977b_f445.png</a:t>
            </a:r>
          </a:p>
        </p:txBody>
      </p:sp>
      <p:sp>
        <p:nvSpPr>
          <p:cNvPr id="6" name="Rectángulo 5"/>
          <p:cNvSpPr/>
          <p:nvPr/>
        </p:nvSpPr>
        <p:spPr>
          <a:xfrm>
            <a:off x="323528" y="6274172"/>
            <a:ext cx="1142034" cy="276999"/>
          </a:xfrm>
          <a:prstGeom prst="rect">
            <a:avLst/>
          </a:prstGeom>
        </p:spPr>
        <p:txBody>
          <a:bodyPr wrap="none">
            <a:spAutoFit/>
          </a:bodyPr>
          <a:lstStyle/>
          <a:p>
            <a:r>
              <a:rPr lang="es-MX" sz="1200" dirty="0" smtClean="0">
                <a:solidFill>
                  <a:srgbClr val="000000"/>
                </a:solidFill>
              </a:rPr>
              <a:t>(Medina, 1994)</a:t>
            </a:r>
            <a:endParaRPr lang="es-ES" sz="1200" dirty="0"/>
          </a:p>
        </p:txBody>
      </p:sp>
      <p:sp>
        <p:nvSpPr>
          <p:cNvPr id="7" name="Marcador de número de diapositiva 6"/>
          <p:cNvSpPr>
            <a:spLocks noGrp="1"/>
          </p:cNvSpPr>
          <p:nvPr>
            <p:ph type="sldNum" sz="quarter" idx="12"/>
          </p:nvPr>
        </p:nvSpPr>
        <p:spPr/>
        <p:txBody>
          <a:bodyPr/>
          <a:lstStyle/>
          <a:p>
            <a:fld id="{8C727001-2092-844A-B41B-7E25C76238A4}" type="slidenum">
              <a:rPr lang="es-ES" smtClean="0"/>
              <a:t>18</a:t>
            </a:fld>
            <a:endParaRPr lang="es-ES"/>
          </a:p>
        </p:txBody>
      </p:sp>
    </p:spTree>
    <p:extLst>
      <p:ext uri="{BB962C8B-B14F-4D97-AF65-F5344CB8AC3E}">
        <p14:creationId xmlns:p14="http://schemas.microsoft.com/office/powerpoint/2010/main" val="35708532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nSpc>
                <a:spcPct val="90000"/>
              </a:lnSpc>
            </a:pPr>
            <a:r>
              <a:rPr lang="es-ES" dirty="0">
                <a:solidFill>
                  <a:schemeClr val="tx1"/>
                </a:solidFill>
                <a:latin typeface="+mj-lt"/>
              </a:rPr>
              <a:t>Se ha estimado que existen más de 5000 especies de hongos ECM, de los cuales alrededor de 90% son </a:t>
            </a:r>
            <a:r>
              <a:rPr lang="es-ES" dirty="0" err="1">
                <a:solidFill>
                  <a:schemeClr val="tx1"/>
                </a:solidFill>
                <a:latin typeface="+mj-lt"/>
              </a:rPr>
              <a:t>Basidiomycetes</a:t>
            </a:r>
            <a:r>
              <a:rPr lang="es-ES" dirty="0">
                <a:solidFill>
                  <a:schemeClr val="tx1"/>
                </a:solidFill>
                <a:latin typeface="+mj-lt"/>
              </a:rPr>
              <a:t>. </a:t>
            </a:r>
          </a:p>
          <a:p>
            <a:pPr lvl="1">
              <a:lnSpc>
                <a:spcPct val="90000"/>
              </a:lnSpc>
            </a:pPr>
            <a:endParaRPr lang="es-ES" dirty="0">
              <a:solidFill>
                <a:schemeClr val="tx1"/>
              </a:solidFill>
              <a:latin typeface="+mj-lt"/>
            </a:endParaRPr>
          </a:p>
          <a:p>
            <a:pPr lvl="1">
              <a:lnSpc>
                <a:spcPct val="90000"/>
              </a:lnSpc>
              <a:buClr>
                <a:schemeClr val="accent3">
                  <a:lumMod val="75000"/>
                </a:schemeClr>
              </a:buClr>
              <a:buFont typeface="Wingdings" charset="2"/>
              <a:buChar char="²"/>
            </a:pPr>
            <a:r>
              <a:rPr lang="es-ES" dirty="0" err="1" smtClean="0">
                <a:solidFill>
                  <a:schemeClr val="tx1"/>
                </a:solidFill>
                <a:latin typeface="+mj-lt"/>
              </a:rPr>
              <a:t>Amanitaceae</a:t>
            </a:r>
            <a:r>
              <a:rPr lang="es-ES" dirty="0" smtClean="0">
                <a:solidFill>
                  <a:schemeClr val="tx1"/>
                </a:solidFill>
                <a:latin typeface="+mj-lt"/>
              </a:rPr>
              <a:t> </a:t>
            </a:r>
            <a:endParaRPr lang="es-ES" dirty="0">
              <a:solidFill>
                <a:schemeClr val="tx1"/>
              </a:solidFill>
              <a:latin typeface="+mj-lt"/>
            </a:endParaRPr>
          </a:p>
          <a:p>
            <a:pPr lvl="1">
              <a:lnSpc>
                <a:spcPct val="90000"/>
              </a:lnSpc>
              <a:buClr>
                <a:schemeClr val="accent3">
                  <a:lumMod val="75000"/>
                </a:schemeClr>
              </a:buClr>
              <a:buFont typeface="Wingdings" charset="2"/>
              <a:buChar char="²"/>
            </a:pPr>
            <a:r>
              <a:rPr lang="es-ES" dirty="0" err="1" smtClean="0">
                <a:solidFill>
                  <a:schemeClr val="tx1"/>
                </a:solidFill>
                <a:latin typeface="+mj-lt"/>
              </a:rPr>
              <a:t>Russulaceae</a:t>
            </a:r>
            <a:r>
              <a:rPr lang="es-ES" dirty="0" smtClean="0">
                <a:solidFill>
                  <a:schemeClr val="tx1"/>
                </a:solidFill>
                <a:latin typeface="+mj-lt"/>
              </a:rPr>
              <a:t> </a:t>
            </a:r>
            <a:endParaRPr lang="es-ES" dirty="0">
              <a:solidFill>
                <a:schemeClr val="tx1"/>
              </a:solidFill>
              <a:latin typeface="+mj-lt"/>
            </a:endParaRPr>
          </a:p>
          <a:p>
            <a:pPr lvl="1">
              <a:lnSpc>
                <a:spcPct val="90000"/>
              </a:lnSpc>
              <a:buClr>
                <a:schemeClr val="accent3">
                  <a:lumMod val="75000"/>
                </a:schemeClr>
              </a:buClr>
              <a:buFont typeface="Wingdings" charset="2"/>
              <a:buChar char="²"/>
            </a:pPr>
            <a:r>
              <a:rPr lang="es-ES" dirty="0" err="1" smtClean="0">
                <a:solidFill>
                  <a:schemeClr val="tx1"/>
                </a:solidFill>
                <a:latin typeface="+mj-lt"/>
              </a:rPr>
              <a:t>Paxillaceae</a:t>
            </a:r>
            <a:endParaRPr lang="es-ES" dirty="0">
              <a:solidFill>
                <a:schemeClr val="tx1"/>
              </a:solidFill>
              <a:latin typeface="+mj-lt"/>
            </a:endParaRPr>
          </a:p>
          <a:p>
            <a:pPr lvl="1">
              <a:lnSpc>
                <a:spcPct val="90000"/>
              </a:lnSpc>
              <a:buClr>
                <a:schemeClr val="accent3">
                  <a:lumMod val="75000"/>
                </a:schemeClr>
              </a:buClr>
              <a:buFont typeface="Wingdings" charset="2"/>
              <a:buChar char="²"/>
            </a:pPr>
            <a:r>
              <a:rPr lang="es-ES" dirty="0" err="1">
                <a:solidFill>
                  <a:schemeClr val="tx1"/>
                </a:solidFill>
                <a:latin typeface="+mj-lt"/>
              </a:rPr>
              <a:t>Boletaceae</a:t>
            </a:r>
            <a:r>
              <a:rPr lang="es-ES" dirty="0">
                <a:solidFill>
                  <a:schemeClr val="tx1"/>
                </a:solidFill>
                <a:latin typeface="+mj-lt"/>
              </a:rPr>
              <a:t> </a:t>
            </a:r>
          </a:p>
          <a:p>
            <a:pPr lvl="1">
              <a:lnSpc>
                <a:spcPct val="90000"/>
              </a:lnSpc>
              <a:buClr>
                <a:schemeClr val="accent3">
                  <a:lumMod val="75000"/>
                </a:schemeClr>
              </a:buClr>
              <a:buFont typeface="Wingdings" charset="2"/>
              <a:buChar char="²"/>
            </a:pPr>
            <a:r>
              <a:rPr lang="es-ES" dirty="0" err="1">
                <a:solidFill>
                  <a:schemeClr val="tx1"/>
                </a:solidFill>
                <a:latin typeface="+mj-lt"/>
              </a:rPr>
              <a:t>Strobilomycetaceae</a:t>
            </a:r>
            <a:endParaRPr lang="es-ES" dirty="0">
              <a:solidFill>
                <a:schemeClr val="tx1"/>
              </a:solidFill>
              <a:latin typeface="+mj-lt"/>
            </a:endParaRPr>
          </a:p>
        </p:txBody>
      </p:sp>
      <p:pic>
        <p:nvPicPr>
          <p:cNvPr id="30723" name="Picture 2" descr="Plodnice ektomykorhizních hu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09066">
            <a:off x="4554265" y="3379721"/>
            <a:ext cx="3769718" cy="31907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3 Título"/>
          <p:cNvSpPr txBox="1">
            <a:spLocks/>
          </p:cNvSpPr>
          <p:nvPr/>
        </p:nvSpPr>
        <p:spPr>
          <a:xfrm>
            <a:off x="0" y="346828"/>
            <a:ext cx="9038159"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smtClean="0">
                <a:solidFill>
                  <a:srgbClr val="333300"/>
                </a:solidFill>
                <a:latin typeface="+mn-lt"/>
                <a:ea typeface="+mn-ea"/>
                <a:cs typeface="+mn-cs"/>
              </a:rPr>
              <a:t>Hongos ectomicorrízicos (ECM)</a:t>
            </a:r>
            <a:endParaRPr lang="es-MX" sz="4000" dirty="0">
              <a:solidFill>
                <a:srgbClr val="333300"/>
              </a:solidFill>
              <a:latin typeface="+mn-lt"/>
              <a:ea typeface="+mn-ea"/>
              <a:cs typeface="+mn-cs"/>
            </a:endParaRPr>
          </a:p>
        </p:txBody>
      </p:sp>
      <p:sp>
        <p:nvSpPr>
          <p:cNvPr id="5" name="Rectángulo 4"/>
          <p:cNvSpPr/>
          <p:nvPr/>
        </p:nvSpPr>
        <p:spPr>
          <a:xfrm>
            <a:off x="203809" y="6284295"/>
            <a:ext cx="1802933" cy="276999"/>
          </a:xfrm>
          <a:prstGeom prst="rect">
            <a:avLst/>
          </a:prstGeom>
        </p:spPr>
        <p:txBody>
          <a:bodyPr wrap="square">
            <a:spAutoFit/>
          </a:bodyPr>
          <a:lstStyle/>
          <a:p>
            <a:r>
              <a:rPr lang="en-US" sz="1200" dirty="0" smtClean="0"/>
              <a:t>(</a:t>
            </a:r>
            <a:r>
              <a:rPr lang="en-US" sz="1200" dirty="0" err="1" smtClean="0"/>
              <a:t>Rinaldi</a:t>
            </a:r>
            <a:r>
              <a:rPr lang="en-US" sz="1200" dirty="0" smtClean="0"/>
              <a:t>, </a:t>
            </a:r>
            <a:r>
              <a:rPr lang="en-US" sz="1200" i="1" dirty="0" smtClean="0"/>
              <a:t>et al</a:t>
            </a:r>
            <a:r>
              <a:rPr lang="en-US" sz="1200" dirty="0" smtClean="0"/>
              <a:t>., 2008)</a:t>
            </a:r>
            <a:endParaRPr lang="es-ES" sz="1200" dirty="0"/>
          </a:p>
        </p:txBody>
      </p:sp>
      <p:sp>
        <p:nvSpPr>
          <p:cNvPr id="2" name="Marcador de número de diapositiva 1"/>
          <p:cNvSpPr>
            <a:spLocks noGrp="1"/>
          </p:cNvSpPr>
          <p:nvPr>
            <p:ph type="sldNum" sz="quarter" idx="12"/>
          </p:nvPr>
        </p:nvSpPr>
        <p:spPr/>
        <p:txBody>
          <a:bodyPr/>
          <a:lstStyle/>
          <a:p>
            <a:fld id="{8C727001-2092-844A-B41B-7E25C76238A4}" type="slidenum">
              <a:rPr lang="es-ES" smtClean="0"/>
              <a:t>19</a:t>
            </a:fld>
            <a:endParaRPr lang="es-ES"/>
          </a:p>
        </p:txBody>
      </p:sp>
    </p:spTree>
    <p:extLst>
      <p:ext uri="{BB962C8B-B14F-4D97-AF65-F5344CB8AC3E}">
        <p14:creationId xmlns:p14="http://schemas.microsoft.com/office/powerpoint/2010/main" val="4153430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Agrupar 15"/>
          <p:cNvGrpSpPr/>
          <p:nvPr/>
        </p:nvGrpSpPr>
        <p:grpSpPr>
          <a:xfrm>
            <a:off x="-18256" y="6424570"/>
            <a:ext cx="9162256" cy="491242"/>
            <a:chOff x="-18256" y="6424570"/>
            <a:chExt cx="9162256" cy="491242"/>
          </a:xfrm>
        </p:grpSpPr>
        <p:sp>
          <p:nvSpPr>
            <p:cNvPr id="17" name="Rectángulo 16"/>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8" name="Imagen 17"/>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18434" name="3 Marcador de contenido"/>
          <p:cNvSpPr>
            <a:spLocks noGrp="1"/>
          </p:cNvSpPr>
          <p:nvPr>
            <p:ph type="subTitle" idx="4294967295"/>
          </p:nvPr>
        </p:nvSpPr>
        <p:spPr>
          <a:xfrm>
            <a:off x="393676" y="1700808"/>
            <a:ext cx="8354788" cy="4325523"/>
          </a:xfrm>
          <a:solidFill>
            <a:srgbClr val="5F6A33">
              <a:alpha val="31000"/>
            </a:srgbClr>
          </a:solidFill>
          <a:ln>
            <a:noFill/>
          </a:ln>
          <a:effectLst/>
          <a:extLst/>
        </p:spPr>
        <p:style>
          <a:lnRef idx="1">
            <a:schemeClr val="accent1"/>
          </a:lnRef>
          <a:fillRef idx="3">
            <a:schemeClr val="accent1"/>
          </a:fillRef>
          <a:effectRef idx="2">
            <a:schemeClr val="accent1"/>
          </a:effectRef>
          <a:fontRef idx="minor">
            <a:schemeClr val="lt1"/>
          </a:fontRef>
        </p:style>
        <p:txBody>
          <a:bodyPr rtlCol="0" anchor="ctr">
            <a:normAutofit/>
          </a:bodyPr>
          <a:lstStyle/>
          <a:p>
            <a:pPr marL="0" indent="0" algn="just">
              <a:buNone/>
            </a:pPr>
            <a:r>
              <a:rPr lang="es-MX" sz="1600" dirty="0">
                <a:solidFill>
                  <a:srgbClr val="2E2224"/>
                </a:solidFill>
                <a:latin typeface="Arial"/>
                <a:cs typeface="Arial"/>
              </a:rPr>
              <a:t>La Unidad de Aprendizaje de Micología introduce al alumno al estudio de la biología y diversidad de los hongos, enfatizando en </a:t>
            </a:r>
            <a:r>
              <a:rPr lang="es-MX" sz="1600" dirty="0" smtClean="0">
                <a:solidFill>
                  <a:srgbClr val="2E2224"/>
                </a:solidFill>
                <a:latin typeface="Arial"/>
                <a:cs typeface="Arial"/>
              </a:rPr>
              <a:t>aspectos morfológicos</a:t>
            </a:r>
            <a:r>
              <a:rPr lang="es-MX" sz="1600" dirty="0">
                <a:solidFill>
                  <a:srgbClr val="2E2224"/>
                </a:solidFill>
                <a:latin typeface="Arial"/>
                <a:cs typeface="Arial"/>
              </a:rPr>
              <a:t>, reproductivos y taxonómicos, así como en sus relaciones ecológicas y evolutivas con otros organismos.</a:t>
            </a:r>
          </a:p>
          <a:p>
            <a:pPr marL="0" indent="0" algn="just">
              <a:buNone/>
            </a:pPr>
            <a:r>
              <a:rPr lang="es-MX" sz="1600" dirty="0">
                <a:solidFill>
                  <a:srgbClr val="2E2224"/>
                </a:solidFill>
                <a:latin typeface="Arial"/>
                <a:cs typeface="Arial"/>
              </a:rPr>
              <a:t>Al mismo tiempo que el alumno conocerá los aspectos biológicos básicos de cada grupo de organismos, los pondrá en práctica en </a:t>
            </a:r>
            <a:r>
              <a:rPr lang="es-MX" sz="1600" dirty="0" smtClean="0">
                <a:solidFill>
                  <a:srgbClr val="2E2224"/>
                </a:solidFill>
                <a:latin typeface="Arial"/>
                <a:cs typeface="Arial"/>
              </a:rPr>
              <a:t>ambientes naturales </a:t>
            </a:r>
            <a:r>
              <a:rPr lang="es-MX" sz="1600" dirty="0">
                <a:solidFill>
                  <a:srgbClr val="2E2224"/>
                </a:solidFill>
                <a:latin typeface="Arial"/>
                <a:cs typeface="Arial"/>
              </a:rPr>
              <a:t>y en el laboratorio, al aplicar metodologías específicas para su estudio.</a:t>
            </a:r>
          </a:p>
          <a:p>
            <a:pPr marL="0" indent="0" algn="just">
              <a:buNone/>
            </a:pPr>
            <a:r>
              <a:rPr lang="es-MX" sz="1600" dirty="0">
                <a:solidFill>
                  <a:srgbClr val="2E2224"/>
                </a:solidFill>
                <a:latin typeface="Arial"/>
                <a:cs typeface="Arial"/>
              </a:rPr>
              <a:t>Conocerá la diversidad de hongos, su importancia, problemática y los avances de su estudio en la actualidad.</a:t>
            </a:r>
          </a:p>
          <a:p>
            <a:pPr marL="0" indent="0" algn="just">
              <a:buNone/>
            </a:pPr>
            <a:r>
              <a:rPr lang="es-ES_tradnl" sz="1600" dirty="0" smtClean="0">
                <a:solidFill>
                  <a:srgbClr val="2E2224"/>
                </a:solidFill>
                <a:latin typeface="Arial"/>
                <a:cs typeface="Arial"/>
              </a:rPr>
              <a:t>El conocimiento biológico de las relaciones simbióticas entre los hongos y las plantas vasculares, en especial su morfología e importancia son temas indispensables incluidos en esta Unidad de Aprendizaje. Las micorrizas son asociaciones de importancia ecológica y además han sido implementadas en estrategias de conservación de los ecosistemas, de lo cual deriva esta presentación.</a:t>
            </a:r>
          </a:p>
          <a:p>
            <a:pPr marL="0" indent="0" algn="just">
              <a:buNone/>
            </a:pPr>
            <a:r>
              <a:rPr lang="es-ES_tradnl" sz="1600" dirty="0" smtClean="0">
                <a:solidFill>
                  <a:srgbClr val="2E2224"/>
                </a:solidFill>
                <a:latin typeface="Arial"/>
                <a:cs typeface="Arial"/>
              </a:rPr>
              <a:t>Consiste </a:t>
            </a:r>
            <a:r>
              <a:rPr lang="es-ES_tradnl" sz="1600" dirty="0">
                <a:solidFill>
                  <a:srgbClr val="2E2224"/>
                </a:solidFill>
                <a:latin typeface="Arial"/>
                <a:cs typeface="Arial"/>
              </a:rPr>
              <a:t>de una serie con </a:t>
            </a:r>
            <a:r>
              <a:rPr lang="es-ES_tradnl" sz="1600" dirty="0" smtClean="0">
                <a:solidFill>
                  <a:srgbClr val="2E2224"/>
                </a:solidFill>
                <a:latin typeface="Arial"/>
                <a:cs typeface="Arial"/>
              </a:rPr>
              <a:t>30 </a:t>
            </a:r>
            <a:r>
              <a:rPr lang="es-ES_tradnl" sz="1600" dirty="0">
                <a:solidFill>
                  <a:srgbClr val="2E2224"/>
                </a:solidFill>
                <a:latin typeface="Arial"/>
                <a:cs typeface="Arial"/>
              </a:rPr>
              <a:t>diapositivas, las cuales al ser vistas una por una, darán pauta para que el conocimiento de este tema sea comprendido de una manera más integral, pues incluye esquemas e imágenes alusivos al contenido de la UA.</a:t>
            </a:r>
          </a:p>
        </p:txBody>
      </p:sp>
      <p:sp>
        <p:nvSpPr>
          <p:cNvPr id="18433" name="2 Título"/>
          <p:cNvSpPr>
            <a:spLocks noGrp="1"/>
          </p:cNvSpPr>
          <p:nvPr>
            <p:ph type="title" idx="4294967295"/>
          </p:nvPr>
        </p:nvSpPr>
        <p:spPr>
          <a:xfrm>
            <a:off x="0" y="0"/>
            <a:ext cx="9144000" cy="1470025"/>
          </a:xfrm>
        </p:spPr>
        <p:txBody>
          <a:bodyPr>
            <a:normAutofit/>
          </a:bodyPr>
          <a:lstStyle/>
          <a:p>
            <a:pPr algn="ctr" eaLnBrk="1" hangingPunct="1"/>
            <a:r>
              <a:rPr lang="es-MX" sz="4800" b="1" dirty="0">
                <a:solidFill>
                  <a:srgbClr val="2E2224"/>
                </a:solidFill>
                <a:latin typeface="Calibri" charset="0"/>
                <a:cs typeface="Calibri" charset="0"/>
              </a:rPr>
              <a:t>GUIÓN</a:t>
            </a:r>
            <a:endParaRPr lang="es-MX" sz="2800" b="1" dirty="0">
              <a:solidFill>
                <a:srgbClr val="2E2224"/>
              </a:solidFill>
              <a:latin typeface="Calibri" charset="0"/>
              <a:cs typeface="Calibri" charset="0"/>
            </a:endParaRPr>
          </a:p>
        </p:txBody>
      </p:sp>
      <p:grpSp>
        <p:nvGrpSpPr>
          <p:cNvPr id="12" name="Agrupar 11"/>
          <p:cNvGrpSpPr/>
          <p:nvPr/>
        </p:nvGrpSpPr>
        <p:grpSpPr>
          <a:xfrm>
            <a:off x="-18256" y="6424570"/>
            <a:ext cx="9162256" cy="491242"/>
            <a:chOff x="-18256" y="6424570"/>
            <a:chExt cx="9162256" cy="491242"/>
          </a:xfrm>
        </p:grpSpPr>
        <p:sp>
          <p:nvSpPr>
            <p:cNvPr id="13" name="Rectángulo 12"/>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4" name="Imagen 13"/>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cxnSp>
        <p:nvCxnSpPr>
          <p:cNvPr id="20" name="Conector recto 19"/>
          <p:cNvCxnSpPr/>
          <p:nvPr/>
        </p:nvCxnSpPr>
        <p:spPr>
          <a:xfrm>
            <a:off x="-18256" y="1470025"/>
            <a:ext cx="9164588" cy="14759"/>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4" name="Marcador de número de diapositiva 3"/>
          <p:cNvSpPr>
            <a:spLocks noGrp="1"/>
          </p:cNvSpPr>
          <p:nvPr>
            <p:ph type="sldNum" sz="quarter" idx="12"/>
          </p:nvPr>
        </p:nvSpPr>
        <p:spPr/>
        <p:txBody>
          <a:bodyPr>
            <a:normAutofit/>
          </a:bodyPr>
          <a:lstStyle/>
          <a:p>
            <a:pPr>
              <a:defRPr/>
            </a:pPr>
            <a:fld id="{F0343A7C-E0AF-4547-9C9F-8102B599A5C0}" type="slidenum">
              <a:rPr lang="en-US" smtClean="0"/>
              <a:pPr>
                <a:defRPr/>
              </a:pPr>
              <a:t>2</a:t>
            </a:fld>
            <a:endParaRPr lang="en-US"/>
          </a:p>
        </p:txBody>
      </p:sp>
    </p:spTree>
    <p:extLst>
      <p:ext uri="{BB962C8B-B14F-4D97-AF65-F5344CB8AC3E}">
        <p14:creationId xmlns:p14="http://schemas.microsoft.com/office/powerpoint/2010/main" val="9861538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aptura de pantalla 2014-05-27 17.40.39.png"/>
          <p:cNvPicPr>
            <a:picLocks noChangeAspect="1"/>
          </p:cNvPicPr>
          <p:nvPr/>
        </p:nvPicPr>
        <p:blipFill rotWithShape="1">
          <a:blip r:embed="rId3">
            <a:extLst>
              <a:ext uri="{28A0092B-C50C-407E-A947-70E740481C1C}">
                <a14:useLocalDpi xmlns:a14="http://schemas.microsoft.com/office/drawing/2010/main" val="0"/>
              </a:ext>
            </a:extLst>
          </a:blip>
          <a:srcRect l="11576" t="17512" r="8227" b="6566"/>
          <a:stretch/>
        </p:blipFill>
        <p:spPr>
          <a:xfrm>
            <a:off x="-14751" y="686499"/>
            <a:ext cx="9121964" cy="5397203"/>
          </a:xfrm>
          <a:prstGeom prst="rect">
            <a:avLst/>
          </a:prstGeom>
        </p:spPr>
      </p:pic>
      <p:sp>
        <p:nvSpPr>
          <p:cNvPr id="5" name="3 Título"/>
          <p:cNvSpPr txBox="1">
            <a:spLocks/>
          </p:cNvSpPr>
          <p:nvPr/>
        </p:nvSpPr>
        <p:spPr>
          <a:xfrm>
            <a:off x="0" y="160076"/>
            <a:ext cx="9144000"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smtClean="0">
                <a:solidFill>
                  <a:srgbClr val="333300"/>
                </a:solidFill>
                <a:latin typeface="+mn-lt"/>
                <a:ea typeface="+mn-ea"/>
                <a:cs typeface="+mn-cs"/>
              </a:rPr>
              <a:t>Hongos ectomicorrízicos (ECM)</a:t>
            </a:r>
            <a:endParaRPr lang="es-MX" sz="4000" dirty="0">
              <a:solidFill>
                <a:srgbClr val="333300"/>
              </a:solidFill>
              <a:latin typeface="+mn-lt"/>
              <a:ea typeface="+mn-ea"/>
              <a:cs typeface="+mn-cs"/>
            </a:endParaRPr>
          </a:p>
        </p:txBody>
      </p:sp>
      <p:sp>
        <p:nvSpPr>
          <p:cNvPr id="3" name="Rectángulo 2"/>
          <p:cNvSpPr/>
          <p:nvPr/>
        </p:nvSpPr>
        <p:spPr>
          <a:xfrm>
            <a:off x="203809" y="6284295"/>
            <a:ext cx="1802933" cy="276999"/>
          </a:xfrm>
          <a:prstGeom prst="rect">
            <a:avLst/>
          </a:prstGeom>
        </p:spPr>
        <p:txBody>
          <a:bodyPr wrap="square">
            <a:spAutoFit/>
          </a:bodyPr>
          <a:lstStyle/>
          <a:p>
            <a:r>
              <a:rPr lang="en-US" sz="1200" dirty="0" smtClean="0"/>
              <a:t>(</a:t>
            </a:r>
            <a:r>
              <a:rPr lang="en-US" sz="1200" dirty="0" err="1" smtClean="0"/>
              <a:t>Rinaldi</a:t>
            </a:r>
            <a:r>
              <a:rPr lang="en-US" sz="1200" dirty="0" smtClean="0"/>
              <a:t>, </a:t>
            </a:r>
            <a:r>
              <a:rPr lang="en-US" sz="1200" i="1" dirty="0" smtClean="0"/>
              <a:t>et al</a:t>
            </a:r>
            <a:r>
              <a:rPr lang="en-US" sz="1200" dirty="0" smtClean="0"/>
              <a:t>., 2008)</a:t>
            </a:r>
            <a:endParaRPr lang="es-ES" sz="1200" dirty="0"/>
          </a:p>
        </p:txBody>
      </p:sp>
      <p:sp>
        <p:nvSpPr>
          <p:cNvPr id="2" name="Marcador de número de diapositiva 1"/>
          <p:cNvSpPr>
            <a:spLocks noGrp="1"/>
          </p:cNvSpPr>
          <p:nvPr>
            <p:ph type="sldNum" sz="quarter" idx="12"/>
          </p:nvPr>
        </p:nvSpPr>
        <p:spPr/>
        <p:txBody>
          <a:bodyPr/>
          <a:lstStyle/>
          <a:p>
            <a:fld id="{8C727001-2092-844A-B41B-7E25C76238A4}" type="slidenum">
              <a:rPr lang="es-ES" smtClean="0"/>
              <a:t>20</a:t>
            </a:fld>
            <a:endParaRPr lang="es-ES"/>
          </a:p>
        </p:txBody>
      </p:sp>
    </p:spTree>
    <p:extLst>
      <p:ext uri="{BB962C8B-B14F-4D97-AF65-F5344CB8AC3E}">
        <p14:creationId xmlns:p14="http://schemas.microsoft.com/office/powerpoint/2010/main" val="4788127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aptura de pantalla 2014-05-27 17.38.51.png"/>
          <p:cNvPicPr>
            <a:picLocks noChangeAspect="1"/>
          </p:cNvPicPr>
          <p:nvPr/>
        </p:nvPicPr>
        <p:blipFill rotWithShape="1">
          <a:blip r:embed="rId3">
            <a:extLst>
              <a:ext uri="{28A0092B-C50C-407E-A947-70E740481C1C}">
                <a14:useLocalDpi xmlns:a14="http://schemas.microsoft.com/office/drawing/2010/main" val="0"/>
              </a:ext>
            </a:extLst>
          </a:blip>
          <a:srcRect l="3473" t="14337" r="3596" b="6566"/>
          <a:stretch/>
        </p:blipFill>
        <p:spPr>
          <a:xfrm>
            <a:off x="-1" y="1028039"/>
            <a:ext cx="9179689" cy="4883183"/>
          </a:xfrm>
          <a:prstGeom prst="rect">
            <a:avLst/>
          </a:prstGeom>
        </p:spPr>
      </p:pic>
      <p:sp>
        <p:nvSpPr>
          <p:cNvPr id="5" name="Rectángulo 4"/>
          <p:cNvSpPr/>
          <p:nvPr/>
        </p:nvSpPr>
        <p:spPr>
          <a:xfrm>
            <a:off x="0" y="4898301"/>
            <a:ext cx="9179688" cy="498902"/>
          </a:xfrm>
          <a:prstGeom prst="rect">
            <a:avLst/>
          </a:prstGeom>
          <a:solidFill>
            <a:srgbClr val="FFFF00">
              <a:alpha val="2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3 Título"/>
          <p:cNvSpPr txBox="1">
            <a:spLocks/>
          </p:cNvSpPr>
          <p:nvPr/>
        </p:nvSpPr>
        <p:spPr>
          <a:xfrm>
            <a:off x="0" y="346828"/>
            <a:ext cx="9144000"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smtClean="0">
                <a:solidFill>
                  <a:srgbClr val="333300"/>
                </a:solidFill>
                <a:latin typeface="+mn-lt"/>
                <a:ea typeface="+mn-ea"/>
                <a:cs typeface="+mn-cs"/>
              </a:rPr>
              <a:t>Hongos ectomicorrízicos (ECM)</a:t>
            </a:r>
            <a:endParaRPr lang="es-MX" sz="4000" dirty="0">
              <a:solidFill>
                <a:srgbClr val="333300"/>
              </a:solidFill>
              <a:latin typeface="+mn-lt"/>
              <a:ea typeface="+mn-ea"/>
              <a:cs typeface="+mn-cs"/>
            </a:endParaRPr>
          </a:p>
        </p:txBody>
      </p:sp>
      <p:sp>
        <p:nvSpPr>
          <p:cNvPr id="7" name="Rectángulo 6"/>
          <p:cNvSpPr/>
          <p:nvPr/>
        </p:nvSpPr>
        <p:spPr>
          <a:xfrm>
            <a:off x="203809" y="6284295"/>
            <a:ext cx="1802933" cy="276999"/>
          </a:xfrm>
          <a:prstGeom prst="rect">
            <a:avLst/>
          </a:prstGeom>
        </p:spPr>
        <p:txBody>
          <a:bodyPr wrap="square">
            <a:spAutoFit/>
          </a:bodyPr>
          <a:lstStyle/>
          <a:p>
            <a:r>
              <a:rPr lang="en-US" sz="1200" dirty="0" smtClean="0"/>
              <a:t>(</a:t>
            </a:r>
            <a:r>
              <a:rPr lang="en-US" sz="1200" dirty="0" err="1" smtClean="0"/>
              <a:t>Rinaldi</a:t>
            </a:r>
            <a:r>
              <a:rPr lang="en-US" sz="1200" dirty="0" smtClean="0"/>
              <a:t>, </a:t>
            </a:r>
            <a:r>
              <a:rPr lang="en-US" sz="1200" i="1" dirty="0" smtClean="0"/>
              <a:t>et al</a:t>
            </a:r>
            <a:r>
              <a:rPr lang="en-US" sz="1200" dirty="0" smtClean="0"/>
              <a:t>., 2008)</a:t>
            </a:r>
            <a:endParaRPr lang="es-ES" sz="1200" dirty="0"/>
          </a:p>
        </p:txBody>
      </p:sp>
    </p:spTree>
    <p:extLst>
      <p:ext uri="{BB962C8B-B14F-4D97-AF65-F5344CB8AC3E}">
        <p14:creationId xmlns:p14="http://schemas.microsoft.com/office/powerpoint/2010/main" val="42072577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aptura de pantalla 2014-05-27 17.39.05.png"/>
          <p:cNvPicPr>
            <a:picLocks noChangeAspect="1"/>
          </p:cNvPicPr>
          <p:nvPr/>
        </p:nvPicPr>
        <p:blipFill rotWithShape="1">
          <a:blip r:embed="rId3">
            <a:extLst>
              <a:ext uri="{28A0092B-C50C-407E-A947-70E740481C1C}">
                <a14:useLocalDpi xmlns:a14="http://schemas.microsoft.com/office/drawing/2010/main" val="0"/>
              </a:ext>
            </a:extLst>
          </a:blip>
          <a:srcRect l="4300" t="14601" r="3927" b="6303"/>
          <a:stretch/>
        </p:blipFill>
        <p:spPr>
          <a:xfrm>
            <a:off x="0" y="982684"/>
            <a:ext cx="9177616" cy="4943656"/>
          </a:xfrm>
          <a:prstGeom prst="rect">
            <a:avLst/>
          </a:prstGeom>
        </p:spPr>
      </p:pic>
      <p:sp>
        <p:nvSpPr>
          <p:cNvPr id="3" name="Rectángulo 2"/>
          <p:cNvSpPr/>
          <p:nvPr/>
        </p:nvSpPr>
        <p:spPr>
          <a:xfrm>
            <a:off x="0" y="3885395"/>
            <a:ext cx="9179688" cy="498902"/>
          </a:xfrm>
          <a:prstGeom prst="rect">
            <a:avLst/>
          </a:prstGeom>
          <a:solidFill>
            <a:srgbClr val="FFFF00">
              <a:alpha val="2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 name="3 Título"/>
          <p:cNvSpPr txBox="1">
            <a:spLocks/>
          </p:cNvSpPr>
          <p:nvPr/>
        </p:nvSpPr>
        <p:spPr>
          <a:xfrm>
            <a:off x="0" y="150294"/>
            <a:ext cx="9144000"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smtClean="0">
                <a:solidFill>
                  <a:srgbClr val="333300"/>
                </a:solidFill>
                <a:latin typeface="+mn-lt"/>
                <a:ea typeface="+mn-ea"/>
                <a:cs typeface="+mn-cs"/>
              </a:rPr>
              <a:t>Hongos ectomicorrízicos (ECM)</a:t>
            </a:r>
            <a:endParaRPr lang="es-MX" sz="4000" dirty="0">
              <a:solidFill>
                <a:srgbClr val="333300"/>
              </a:solidFill>
              <a:latin typeface="+mn-lt"/>
              <a:ea typeface="+mn-ea"/>
              <a:cs typeface="+mn-cs"/>
            </a:endParaRPr>
          </a:p>
        </p:txBody>
      </p:sp>
      <p:sp>
        <p:nvSpPr>
          <p:cNvPr id="5" name="Rectángulo 4"/>
          <p:cNvSpPr/>
          <p:nvPr/>
        </p:nvSpPr>
        <p:spPr>
          <a:xfrm>
            <a:off x="203809" y="6284295"/>
            <a:ext cx="1802933" cy="276999"/>
          </a:xfrm>
          <a:prstGeom prst="rect">
            <a:avLst/>
          </a:prstGeom>
        </p:spPr>
        <p:txBody>
          <a:bodyPr wrap="square">
            <a:spAutoFit/>
          </a:bodyPr>
          <a:lstStyle/>
          <a:p>
            <a:r>
              <a:rPr lang="en-US" sz="1200" dirty="0" smtClean="0"/>
              <a:t>(</a:t>
            </a:r>
            <a:r>
              <a:rPr lang="en-US" sz="1200" dirty="0" err="1" smtClean="0"/>
              <a:t>Rinaldi</a:t>
            </a:r>
            <a:r>
              <a:rPr lang="en-US" sz="1200" dirty="0" smtClean="0"/>
              <a:t>, </a:t>
            </a:r>
            <a:r>
              <a:rPr lang="en-US" sz="1200" i="1" dirty="0" smtClean="0"/>
              <a:t>et al</a:t>
            </a:r>
            <a:r>
              <a:rPr lang="en-US" sz="1200" dirty="0" smtClean="0"/>
              <a:t>., 2008)</a:t>
            </a:r>
            <a:endParaRPr lang="es-ES" sz="1200" dirty="0"/>
          </a:p>
        </p:txBody>
      </p:sp>
    </p:spTree>
    <p:extLst>
      <p:ext uri="{BB962C8B-B14F-4D97-AF65-F5344CB8AC3E}">
        <p14:creationId xmlns:p14="http://schemas.microsoft.com/office/powerpoint/2010/main" val="19554480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aptura de pantalla 2014-05-27 17.39.26.png"/>
          <p:cNvPicPr>
            <a:picLocks noChangeAspect="1"/>
          </p:cNvPicPr>
          <p:nvPr/>
        </p:nvPicPr>
        <p:blipFill rotWithShape="1">
          <a:blip r:embed="rId3">
            <a:extLst>
              <a:ext uri="{28A0092B-C50C-407E-A947-70E740481C1C}">
                <a14:useLocalDpi xmlns:a14="http://schemas.microsoft.com/office/drawing/2010/main" val="0"/>
              </a:ext>
            </a:extLst>
          </a:blip>
          <a:srcRect l="4630" t="14866" r="3761" b="6302"/>
          <a:stretch/>
        </p:blipFill>
        <p:spPr>
          <a:xfrm>
            <a:off x="1726" y="982685"/>
            <a:ext cx="9191822" cy="4943656"/>
          </a:xfrm>
          <a:prstGeom prst="rect">
            <a:avLst/>
          </a:prstGeom>
        </p:spPr>
      </p:pic>
      <p:sp>
        <p:nvSpPr>
          <p:cNvPr id="3" name="Rectángulo 2"/>
          <p:cNvSpPr/>
          <p:nvPr/>
        </p:nvSpPr>
        <p:spPr>
          <a:xfrm>
            <a:off x="0" y="3960985"/>
            <a:ext cx="9179688" cy="634952"/>
          </a:xfrm>
          <a:prstGeom prst="rect">
            <a:avLst/>
          </a:prstGeom>
          <a:solidFill>
            <a:srgbClr val="FFFF00">
              <a:alpha val="2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 name="3 Título"/>
          <p:cNvSpPr txBox="1">
            <a:spLocks/>
          </p:cNvSpPr>
          <p:nvPr/>
        </p:nvSpPr>
        <p:spPr>
          <a:xfrm>
            <a:off x="0" y="150294"/>
            <a:ext cx="9193548"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smtClean="0">
                <a:solidFill>
                  <a:srgbClr val="333300"/>
                </a:solidFill>
                <a:latin typeface="+mn-lt"/>
                <a:ea typeface="+mn-ea"/>
                <a:cs typeface="+mn-cs"/>
              </a:rPr>
              <a:t>Hongos ectomicorrízicos (ECM)</a:t>
            </a:r>
            <a:endParaRPr lang="es-MX" sz="4000" dirty="0">
              <a:solidFill>
                <a:srgbClr val="333300"/>
              </a:solidFill>
              <a:latin typeface="+mn-lt"/>
              <a:ea typeface="+mn-ea"/>
              <a:cs typeface="+mn-cs"/>
            </a:endParaRPr>
          </a:p>
        </p:txBody>
      </p:sp>
      <p:sp>
        <p:nvSpPr>
          <p:cNvPr id="5" name="Rectángulo 4"/>
          <p:cNvSpPr/>
          <p:nvPr/>
        </p:nvSpPr>
        <p:spPr>
          <a:xfrm>
            <a:off x="203809" y="6284295"/>
            <a:ext cx="1802933" cy="276999"/>
          </a:xfrm>
          <a:prstGeom prst="rect">
            <a:avLst/>
          </a:prstGeom>
        </p:spPr>
        <p:txBody>
          <a:bodyPr wrap="square">
            <a:spAutoFit/>
          </a:bodyPr>
          <a:lstStyle/>
          <a:p>
            <a:r>
              <a:rPr lang="en-US" sz="1200" dirty="0" smtClean="0"/>
              <a:t>(</a:t>
            </a:r>
            <a:r>
              <a:rPr lang="en-US" sz="1200" dirty="0" err="1" smtClean="0"/>
              <a:t>Rinaldi</a:t>
            </a:r>
            <a:r>
              <a:rPr lang="en-US" sz="1200" dirty="0" smtClean="0"/>
              <a:t>, </a:t>
            </a:r>
            <a:r>
              <a:rPr lang="en-US" sz="1200" i="1" dirty="0" smtClean="0"/>
              <a:t>et al</a:t>
            </a:r>
            <a:r>
              <a:rPr lang="en-US" sz="1200" dirty="0" smtClean="0"/>
              <a:t>., 2008)</a:t>
            </a:r>
            <a:endParaRPr lang="es-ES" sz="1200" dirty="0"/>
          </a:p>
        </p:txBody>
      </p:sp>
    </p:spTree>
    <p:extLst>
      <p:ext uri="{BB962C8B-B14F-4D97-AF65-F5344CB8AC3E}">
        <p14:creationId xmlns:p14="http://schemas.microsoft.com/office/powerpoint/2010/main" val="39288348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aptura de pantalla 2014-05-27 17.39.53.png"/>
          <p:cNvPicPr>
            <a:picLocks noChangeAspect="1"/>
          </p:cNvPicPr>
          <p:nvPr/>
        </p:nvPicPr>
        <p:blipFill rotWithShape="1">
          <a:blip r:embed="rId3">
            <a:extLst>
              <a:ext uri="{28A0092B-C50C-407E-A947-70E740481C1C}">
                <a14:useLocalDpi xmlns:a14="http://schemas.microsoft.com/office/drawing/2010/main" val="0"/>
              </a:ext>
            </a:extLst>
          </a:blip>
          <a:srcRect l="5126" t="14336" r="6076" b="6832"/>
          <a:stretch/>
        </p:blipFill>
        <p:spPr>
          <a:xfrm>
            <a:off x="5532" y="1073393"/>
            <a:ext cx="9154984" cy="5079720"/>
          </a:xfrm>
          <a:prstGeom prst="rect">
            <a:avLst/>
          </a:prstGeom>
        </p:spPr>
      </p:pic>
      <p:sp>
        <p:nvSpPr>
          <p:cNvPr id="3" name="Rectángulo 2"/>
          <p:cNvSpPr/>
          <p:nvPr/>
        </p:nvSpPr>
        <p:spPr>
          <a:xfrm>
            <a:off x="0" y="5004127"/>
            <a:ext cx="9179688" cy="226775"/>
          </a:xfrm>
          <a:prstGeom prst="rect">
            <a:avLst/>
          </a:prstGeom>
          <a:solidFill>
            <a:srgbClr val="FFFF00">
              <a:alpha val="2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 name="3 Título"/>
          <p:cNvSpPr txBox="1">
            <a:spLocks/>
          </p:cNvSpPr>
          <p:nvPr/>
        </p:nvSpPr>
        <p:spPr>
          <a:xfrm>
            <a:off x="0" y="225882"/>
            <a:ext cx="9144000"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smtClean="0">
                <a:solidFill>
                  <a:srgbClr val="333300"/>
                </a:solidFill>
                <a:latin typeface="+mn-lt"/>
                <a:ea typeface="+mn-ea"/>
                <a:cs typeface="+mn-cs"/>
              </a:rPr>
              <a:t>Hongos ectomicorrízicos (ECM)</a:t>
            </a:r>
            <a:endParaRPr lang="es-MX" sz="4000" dirty="0">
              <a:solidFill>
                <a:srgbClr val="333300"/>
              </a:solidFill>
              <a:latin typeface="+mn-lt"/>
              <a:ea typeface="+mn-ea"/>
              <a:cs typeface="+mn-cs"/>
            </a:endParaRPr>
          </a:p>
        </p:txBody>
      </p:sp>
      <p:sp>
        <p:nvSpPr>
          <p:cNvPr id="5" name="Rectángulo 4"/>
          <p:cNvSpPr/>
          <p:nvPr/>
        </p:nvSpPr>
        <p:spPr>
          <a:xfrm>
            <a:off x="203809" y="6284295"/>
            <a:ext cx="1802933" cy="276999"/>
          </a:xfrm>
          <a:prstGeom prst="rect">
            <a:avLst/>
          </a:prstGeom>
        </p:spPr>
        <p:txBody>
          <a:bodyPr wrap="square">
            <a:spAutoFit/>
          </a:bodyPr>
          <a:lstStyle/>
          <a:p>
            <a:r>
              <a:rPr lang="en-US" sz="1200" dirty="0" smtClean="0"/>
              <a:t>(</a:t>
            </a:r>
            <a:r>
              <a:rPr lang="en-US" sz="1200" dirty="0" err="1" smtClean="0"/>
              <a:t>Rinaldi</a:t>
            </a:r>
            <a:r>
              <a:rPr lang="en-US" sz="1200" dirty="0" smtClean="0"/>
              <a:t>, </a:t>
            </a:r>
            <a:r>
              <a:rPr lang="en-US" sz="1200" i="1" dirty="0" smtClean="0"/>
              <a:t>et al</a:t>
            </a:r>
            <a:r>
              <a:rPr lang="en-US" sz="1200" dirty="0" smtClean="0"/>
              <a:t>., 2008)</a:t>
            </a:r>
            <a:endParaRPr lang="es-ES" sz="1200" dirty="0"/>
          </a:p>
        </p:txBody>
      </p:sp>
    </p:spTree>
    <p:extLst>
      <p:ext uri="{BB962C8B-B14F-4D97-AF65-F5344CB8AC3E}">
        <p14:creationId xmlns:p14="http://schemas.microsoft.com/office/powerpoint/2010/main" val="11025002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diag 1.jpg"/>
          <p:cNvPicPr>
            <a:picLocks noChangeAspect="1"/>
          </p:cNvPicPr>
          <p:nvPr/>
        </p:nvPicPr>
        <p:blipFill rotWithShape="1">
          <a:blip r:embed="rId3">
            <a:extLst>
              <a:ext uri="{28A0092B-C50C-407E-A947-70E740481C1C}">
                <a14:useLocalDpi xmlns:a14="http://schemas.microsoft.com/office/drawing/2010/main" val="0"/>
              </a:ext>
            </a:extLst>
          </a:blip>
          <a:srcRect l="5009" t="7936" r="4788" b="4326"/>
          <a:stretch/>
        </p:blipFill>
        <p:spPr>
          <a:xfrm>
            <a:off x="203808" y="1199129"/>
            <a:ext cx="3907847" cy="5380999"/>
          </a:xfrm>
          <a:prstGeom prst="rect">
            <a:avLst/>
          </a:prstGeom>
          <a:ln>
            <a:solidFill>
              <a:schemeClr val="accent3">
                <a:lumMod val="60000"/>
                <a:lumOff val="40000"/>
              </a:schemeClr>
            </a:solidFill>
          </a:ln>
        </p:spPr>
      </p:pic>
      <p:sp>
        <p:nvSpPr>
          <p:cNvPr id="3" name="3 Título"/>
          <p:cNvSpPr txBox="1">
            <a:spLocks/>
          </p:cNvSpPr>
          <p:nvPr/>
        </p:nvSpPr>
        <p:spPr>
          <a:xfrm>
            <a:off x="0" y="274828"/>
            <a:ext cx="9144000" cy="58477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rgbClr val="333300"/>
                </a:solidFill>
                <a:latin typeface="+mn-lt"/>
                <a:ea typeface="+mn-ea"/>
                <a:cs typeface="+mn-cs"/>
              </a:rPr>
              <a:t>Técnica de aislamiento de hongos ectomicorrizicos</a:t>
            </a:r>
            <a:endParaRPr lang="es-MX" sz="3200" dirty="0">
              <a:solidFill>
                <a:srgbClr val="333300"/>
              </a:solidFill>
              <a:latin typeface="+mn-lt"/>
              <a:ea typeface="+mn-ea"/>
              <a:cs typeface="+mn-cs"/>
            </a:endParaRPr>
          </a:p>
        </p:txBody>
      </p:sp>
      <p:sp>
        <p:nvSpPr>
          <p:cNvPr id="4" name="Rectángulo 3"/>
          <p:cNvSpPr/>
          <p:nvPr/>
        </p:nvSpPr>
        <p:spPr>
          <a:xfrm>
            <a:off x="0" y="6627168"/>
            <a:ext cx="1941557" cy="230832"/>
          </a:xfrm>
          <a:prstGeom prst="rect">
            <a:avLst/>
          </a:prstGeom>
        </p:spPr>
        <p:txBody>
          <a:bodyPr wrap="square">
            <a:spAutoFit/>
          </a:bodyPr>
          <a:lstStyle/>
          <a:p>
            <a:r>
              <a:rPr lang="pl-PL" sz="900" dirty="0">
                <a:solidFill>
                  <a:schemeClr val="bg1">
                    <a:lumMod val="50000"/>
                  </a:schemeClr>
                </a:solidFill>
              </a:rPr>
              <a:t>http://</a:t>
            </a:r>
            <a:r>
              <a:rPr lang="pl-PL" sz="900" dirty="0" err="1">
                <a:solidFill>
                  <a:schemeClr val="bg1">
                    <a:lumMod val="50000"/>
                  </a:schemeClr>
                </a:solidFill>
              </a:rPr>
              <a:t>mycorrhizas.info</a:t>
            </a:r>
            <a:r>
              <a:rPr lang="pl-PL" sz="900" dirty="0">
                <a:solidFill>
                  <a:schemeClr val="bg1">
                    <a:lumMod val="50000"/>
                  </a:schemeClr>
                </a:solidFill>
              </a:rPr>
              <a:t>/</a:t>
            </a:r>
            <a:r>
              <a:rPr lang="pl-PL" sz="900" dirty="0" err="1">
                <a:solidFill>
                  <a:schemeClr val="bg1">
                    <a:lumMod val="50000"/>
                  </a:schemeClr>
                </a:solidFill>
              </a:rPr>
              <a:t>method.html</a:t>
            </a:r>
            <a:endParaRPr lang="es-ES" sz="900" dirty="0">
              <a:solidFill>
                <a:schemeClr val="bg1">
                  <a:lumMod val="50000"/>
                </a:schemeClr>
              </a:solidFill>
            </a:endParaRPr>
          </a:p>
        </p:txBody>
      </p:sp>
      <p:pic>
        <p:nvPicPr>
          <p:cNvPr id="5" name="Imagen 4" descr="diag 3.jpg"/>
          <p:cNvPicPr>
            <a:picLocks noChangeAspect="1"/>
          </p:cNvPicPr>
          <p:nvPr/>
        </p:nvPicPr>
        <p:blipFill rotWithShape="1">
          <a:blip r:embed="rId4">
            <a:extLst>
              <a:ext uri="{28A0092B-C50C-407E-A947-70E740481C1C}">
                <a14:useLocalDpi xmlns:a14="http://schemas.microsoft.com/office/drawing/2010/main" val="0"/>
              </a:ext>
            </a:extLst>
          </a:blip>
          <a:srcRect l="5010" t="9479" r="5724" b="3886"/>
          <a:stretch/>
        </p:blipFill>
        <p:spPr>
          <a:xfrm>
            <a:off x="4425215" y="1186240"/>
            <a:ext cx="3948689" cy="5425248"/>
          </a:xfrm>
          <a:prstGeom prst="rect">
            <a:avLst/>
          </a:prstGeom>
          <a:ln>
            <a:solidFill>
              <a:schemeClr val="accent3">
                <a:lumMod val="60000"/>
                <a:lumOff val="40000"/>
              </a:schemeClr>
            </a:solidFill>
          </a:ln>
        </p:spPr>
      </p:pic>
      <p:sp>
        <p:nvSpPr>
          <p:cNvPr id="6" name="Rectángulo 5"/>
          <p:cNvSpPr/>
          <p:nvPr/>
        </p:nvSpPr>
        <p:spPr>
          <a:xfrm>
            <a:off x="2600089" y="6572948"/>
            <a:ext cx="1270901" cy="276999"/>
          </a:xfrm>
          <a:prstGeom prst="rect">
            <a:avLst/>
          </a:prstGeom>
        </p:spPr>
        <p:txBody>
          <a:bodyPr wrap="none">
            <a:spAutoFit/>
          </a:bodyPr>
          <a:lstStyle/>
          <a:p>
            <a:r>
              <a:rPr lang="nb-NO" sz="1200" dirty="0" smtClean="0"/>
              <a:t>(Brundrett, 2008) </a:t>
            </a:r>
            <a:endParaRPr lang="es-ES" sz="1200" dirty="0"/>
          </a:p>
        </p:txBody>
      </p:sp>
    </p:spTree>
    <p:extLst>
      <p:ext uri="{BB962C8B-B14F-4D97-AF65-F5344CB8AC3E}">
        <p14:creationId xmlns:p14="http://schemas.microsoft.com/office/powerpoint/2010/main" val="24161217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Título"/>
          <p:cNvSpPr txBox="1">
            <a:spLocks/>
          </p:cNvSpPr>
          <p:nvPr/>
        </p:nvSpPr>
        <p:spPr>
          <a:xfrm>
            <a:off x="0" y="150294"/>
            <a:ext cx="9193548"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smtClean="0">
                <a:solidFill>
                  <a:srgbClr val="333300"/>
                </a:solidFill>
                <a:latin typeface="+mn-lt"/>
                <a:ea typeface="+mn-ea"/>
                <a:cs typeface="+mn-cs"/>
              </a:rPr>
              <a:t>Endomicorrizas</a:t>
            </a:r>
            <a:endParaRPr lang="es-MX" sz="4000" dirty="0">
              <a:solidFill>
                <a:srgbClr val="333300"/>
              </a:solidFill>
              <a:latin typeface="+mn-lt"/>
              <a:ea typeface="+mn-ea"/>
              <a:cs typeface="+mn-cs"/>
            </a:endParaRPr>
          </a:p>
        </p:txBody>
      </p:sp>
      <p:pic>
        <p:nvPicPr>
          <p:cNvPr id="2" name="Imagen 1"/>
          <p:cNvPicPr>
            <a:picLocks noChangeAspect="1"/>
          </p:cNvPicPr>
          <p:nvPr/>
        </p:nvPicPr>
        <p:blipFill>
          <a:blip r:embed="rId3"/>
          <a:stretch>
            <a:fillRect/>
          </a:stretch>
        </p:blipFill>
        <p:spPr>
          <a:xfrm>
            <a:off x="115637" y="1087214"/>
            <a:ext cx="6181393" cy="5056158"/>
          </a:xfrm>
          <a:prstGeom prst="rect">
            <a:avLst/>
          </a:prstGeom>
        </p:spPr>
      </p:pic>
      <p:sp>
        <p:nvSpPr>
          <p:cNvPr id="3" name="Rectángulo 2"/>
          <p:cNvSpPr/>
          <p:nvPr/>
        </p:nvSpPr>
        <p:spPr>
          <a:xfrm>
            <a:off x="299856" y="6027956"/>
            <a:ext cx="5787999" cy="230832"/>
          </a:xfrm>
          <a:prstGeom prst="rect">
            <a:avLst/>
          </a:prstGeom>
        </p:spPr>
        <p:txBody>
          <a:bodyPr wrap="square">
            <a:spAutoFit/>
          </a:bodyPr>
          <a:lstStyle/>
          <a:p>
            <a:r>
              <a:rPr lang="it-IT" sz="900" dirty="0">
                <a:solidFill>
                  <a:schemeClr val="bg1">
                    <a:lumMod val="50000"/>
                  </a:schemeClr>
                </a:solidFill>
              </a:rPr>
              <a:t>http://1.bp.blogspot.com/-TZV2N5JklPs/</a:t>
            </a:r>
            <a:r>
              <a:rPr lang="it-IT" sz="900" dirty="0" err="1">
                <a:solidFill>
                  <a:schemeClr val="bg1">
                    <a:lumMod val="50000"/>
                  </a:schemeClr>
                </a:solidFill>
              </a:rPr>
              <a:t>UTyuVnQJLsI</a:t>
            </a:r>
            <a:r>
              <a:rPr lang="it-IT" sz="900" dirty="0">
                <a:solidFill>
                  <a:schemeClr val="bg1">
                    <a:lumMod val="50000"/>
                  </a:schemeClr>
                </a:solidFill>
              </a:rPr>
              <a:t>/</a:t>
            </a:r>
            <a:r>
              <a:rPr lang="it-IT" sz="900" dirty="0" err="1">
                <a:solidFill>
                  <a:schemeClr val="bg1">
                    <a:lumMod val="50000"/>
                  </a:schemeClr>
                </a:solidFill>
              </a:rPr>
              <a:t>AAAAAAAAApg</a:t>
            </a:r>
            <a:r>
              <a:rPr lang="it-IT" sz="900" dirty="0">
                <a:solidFill>
                  <a:schemeClr val="bg1">
                    <a:lumMod val="50000"/>
                  </a:schemeClr>
                </a:solidFill>
              </a:rPr>
              <a:t>/qkX59Vtdz8g/s1600/</a:t>
            </a:r>
            <a:r>
              <a:rPr lang="it-IT" sz="900" dirty="0" err="1">
                <a:solidFill>
                  <a:schemeClr val="bg1">
                    <a:lumMod val="50000"/>
                  </a:schemeClr>
                </a:solidFill>
              </a:rPr>
              <a:t>Tipos+de+micorrizas.jpg</a:t>
            </a:r>
            <a:endParaRPr lang="es-ES" sz="900" dirty="0">
              <a:solidFill>
                <a:schemeClr val="bg1">
                  <a:lumMod val="50000"/>
                </a:schemeClr>
              </a:solidFill>
            </a:endParaRPr>
          </a:p>
        </p:txBody>
      </p:sp>
      <p:sp>
        <p:nvSpPr>
          <p:cNvPr id="4" name="Rectángulo 3"/>
          <p:cNvSpPr/>
          <p:nvPr/>
        </p:nvSpPr>
        <p:spPr>
          <a:xfrm>
            <a:off x="6087855" y="1221685"/>
            <a:ext cx="2936616" cy="470898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marL="342900" indent="-342900">
              <a:buFont typeface="Arial"/>
              <a:buChar char="•"/>
            </a:pPr>
            <a:r>
              <a:rPr lang="es-ES_tradnl" sz="2000" dirty="0">
                <a:solidFill>
                  <a:schemeClr val="dk1"/>
                </a:solidFill>
              </a:rPr>
              <a:t>No hay manto externo que pueda verse a simple vista. </a:t>
            </a:r>
            <a:endParaRPr lang="es-ES_tradnl" sz="2000" dirty="0" smtClean="0">
              <a:solidFill>
                <a:schemeClr val="dk1"/>
              </a:solidFill>
            </a:endParaRPr>
          </a:p>
          <a:p>
            <a:pPr marL="342900" indent="-342900">
              <a:buFont typeface="Arial"/>
              <a:buChar char="•"/>
            </a:pPr>
            <a:r>
              <a:rPr lang="es-ES_tradnl" sz="2000" dirty="0" smtClean="0">
                <a:solidFill>
                  <a:schemeClr val="dk1"/>
                </a:solidFill>
              </a:rPr>
              <a:t>Las </a:t>
            </a:r>
            <a:r>
              <a:rPr lang="es-ES_tradnl" sz="2000" dirty="0">
                <a:solidFill>
                  <a:schemeClr val="dk1"/>
                </a:solidFill>
              </a:rPr>
              <a:t>hifas se introducen inicialmente entre las células de la raíz, pero luego penetran en el interior de éstas, formando vesículas alimenticias y </a:t>
            </a:r>
            <a:r>
              <a:rPr lang="es-ES_tradnl" sz="2000" dirty="0" err="1">
                <a:solidFill>
                  <a:schemeClr val="dk1"/>
                </a:solidFill>
              </a:rPr>
              <a:t>arbúsculos</a:t>
            </a:r>
            <a:r>
              <a:rPr lang="es-ES_tradnl" sz="2000" dirty="0">
                <a:solidFill>
                  <a:schemeClr val="dk1"/>
                </a:solidFill>
              </a:rPr>
              <a:t>. </a:t>
            </a:r>
            <a:endParaRPr lang="es-ES_tradnl" sz="2000" dirty="0" smtClean="0">
              <a:solidFill>
                <a:schemeClr val="dk1"/>
              </a:solidFill>
            </a:endParaRPr>
          </a:p>
          <a:p>
            <a:pPr marL="342900" indent="-342900">
              <a:buFont typeface="Arial"/>
              <a:buChar char="•"/>
            </a:pPr>
            <a:r>
              <a:rPr lang="es-ES_tradnl" sz="2000" dirty="0" smtClean="0">
                <a:solidFill>
                  <a:schemeClr val="dk1"/>
                </a:solidFill>
              </a:rPr>
              <a:t>Existen varios tipos: </a:t>
            </a:r>
            <a:r>
              <a:rPr lang="es-ES_tradnl" sz="2000" dirty="0" err="1" smtClean="0">
                <a:solidFill>
                  <a:schemeClr val="dk1"/>
                </a:solidFill>
              </a:rPr>
              <a:t>arbutoides</a:t>
            </a:r>
            <a:r>
              <a:rPr lang="es-ES_tradnl" sz="2000" dirty="0" smtClean="0">
                <a:solidFill>
                  <a:schemeClr val="dk1"/>
                </a:solidFill>
              </a:rPr>
              <a:t>, </a:t>
            </a:r>
            <a:r>
              <a:rPr lang="es-ES_tradnl" sz="2000" dirty="0" err="1" smtClean="0">
                <a:solidFill>
                  <a:schemeClr val="dk1"/>
                </a:solidFill>
              </a:rPr>
              <a:t>ericoides</a:t>
            </a:r>
            <a:r>
              <a:rPr lang="es-ES_tradnl" sz="2000" dirty="0" smtClean="0">
                <a:solidFill>
                  <a:schemeClr val="dk1"/>
                </a:solidFill>
              </a:rPr>
              <a:t>, </a:t>
            </a:r>
            <a:r>
              <a:rPr lang="es-ES_tradnl" sz="2000" dirty="0" err="1" smtClean="0">
                <a:solidFill>
                  <a:schemeClr val="dk1"/>
                </a:solidFill>
              </a:rPr>
              <a:t>orquidioides</a:t>
            </a:r>
            <a:r>
              <a:rPr lang="es-ES_tradnl" sz="2000" dirty="0" smtClean="0">
                <a:solidFill>
                  <a:schemeClr val="dk1"/>
                </a:solidFill>
              </a:rPr>
              <a:t>, </a:t>
            </a:r>
            <a:r>
              <a:rPr lang="es-ES_tradnl" sz="2000" dirty="0" err="1" smtClean="0">
                <a:solidFill>
                  <a:schemeClr val="dk1"/>
                </a:solidFill>
              </a:rPr>
              <a:t>arbusculares</a:t>
            </a:r>
            <a:endParaRPr lang="es-ES" sz="2000" dirty="0">
              <a:solidFill>
                <a:schemeClr val="dk1"/>
              </a:solidFill>
            </a:endParaRPr>
          </a:p>
        </p:txBody>
      </p:sp>
      <p:sp>
        <p:nvSpPr>
          <p:cNvPr id="6" name="Rectángulo 5"/>
          <p:cNvSpPr/>
          <p:nvPr/>
        </p:nvSpPr>
        <p:spPr>
          <a:xfrm>
            <a:off x="299856" y="6415821"/>
            <a:ext cx="1649460" cy="276999"/>
          </a:xfrm>
          <a:prstGeom prst="rect">
            <a:avLst/>
          </a:prstGeom>
        </p:spPr>
        <p:txBody>
          <a:bodyPr wrap="none">
            <a:spAutoFit/>
          </a:bodyPr>
          <a:lstStyle/>
          <a:p>
            <a:r>
              <a:rPr lang="es-MX" sz="1200" dirty="0" smtClean="0">
                <a:solidFill>
                  <a:srgbClr val="000000"/>
                </a:solidFill>
              </a:rPr>
              <a:t>(Miller y Jastrow, 2000)</a:t>
            </a:r>
            <a:endParaRPr lang="es-ES" sz="1200" dirty="0"/>
          </a:p>
        </p:txBody>
      </p:sp>
      <p:sp>
        <p:nvSpPr>
          <p:cNvPr id="7" name="Marcador de número de diapositiva 6"/>
          <p:cNvSpPr>
            <a:spLocks noGrp="1"/>
          </p:cNvSpPr>
          <p:nvPr>
            <p:ph type="sldNum" sz="quarter" idx="12"/>
          </p:nvPr>
        </p:nvSpPr>
        <p:spPr/>
        <p:txBody>
          <a:bodyPr/>
          <a:lstStyle/>
          <a:p>
            <a:fld id="{8C727001-2092-844A-B41B-7E25C76238A4}" type="slidenum">
              <a:rPr lang="es-ES" smtClean="0"/>
              <a:t>26</a:t>
            </a:fld>
            <a:endParaRPr lang="es-ES"/>
          </a:p>
        </p:txBody>
      </p:sp>
    </p:spTree>
    <p:extLst>
      <p:ext uri="{BB962C8B-B14F-4D97-AF65-F5344CB8AC3E}">
        <p14:creationId xmlns:p14="http://schemas.microsoft.com/office/powerpoint/2010/main" val="5686471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48235" y="1720840"/>
            <a:ext cx="7859059" cy="1631216"/>
          </a:xfrm>
          <a:prstGeom prst="rect">
            <a:avLst/>
          </a:prstGeom>
        </p:spPr>
        <p:txBody>
          <a:bodyPr wrap="square">
            <a:spAutoFit/>
          </a:bodyPr>
          <a:lstStyle/>
          <a:p>
            <a:pPr marL="285750" indent="-285750">
              <a:buFont typeface="Arial"/>
              <a:buChar char="•"/>
            </a:pPr>
            <a:r>
              <a:rPr lang="es-ES_tradnl" sz="2000" dirty="0" smtClean="0"/>
              <a:t>Incrementos </a:t>
            </a:r>
            <a:r>
              <a:rPr lang="es-ES_tradnl" sz="2000" dirty="0"/>
              <a:t>en la absorción de nutrimentos en el suelo</a:t>
            </a:r>
          </a:p>
          <a:p>
            <a:pPr marL="285750" indent="-285750">
              <a:buFont typeface="Arial"/>
              <a:buChar char="•"/>
            </a:pPr>
            <a:r>
              <a:rPr lang="es-ES_tradnl" sz="2000" dirty="0" smtClean="0"/>
              <a:t>Su </a:t>
            </a:r>
            <a:r>
              <a:rPr lang="es-ES_tradnl" sz="2000" dirty="0"/>
              <a:t>influencia sobre las relaciones hídricas</a:t>
            </a:r>
          </a:p>
          <a:p>
            <a:pPr marL="285750" indent="-285750">
              <a:buFont typeface="Arial"/>
              <a:buChar char="•"/>
            </a:pPr>
            <a:r>
              <a:rPr lang="es-ES_tradnl" sz="2000" dirty="0" smtClean="0"/>
              <a:t>Protección </a:t>
            </a:r>
            <a:r>
              <a:rPr lang="es-ES_tradnl" sz="2000" dirty="0"/>
              <a:t>contra agentes patógenos</a:t>
            </a:r>
          </a:p>
          <a:p>
            <a:pPr marL="285750" indent="-285750">
              <a:buFont typeface="Arial"/>
              <a:buChar char="•"/>
            </a:pPr>
            <a:r>
              <a:rPr lang="es-ES_tradnl" sz="2000" dirty="0" smtClean="0"/>
              <a:t>Importante </a:t>
            </a:r>
            <a:r>
              <a:rPr lang="es-ES_tradnl" sz="2000" dirty="0"/>
              <a:t>papel ecológico que estas asociaciones parecen jugar en la sucesión de especies en las comunidades vegetales naturales.</a:t>
            </a:r>
            <a:endParaRPr lang="es-ES" sz="2000" dirty="0"/>
          </a:p>
        </p:txBody>
      </p:sp>
      <p:sp>
        <p:nvSpPr>
          <p:cNvPr id="3" name="3 Título"/>
          <p:cNvSpPr txBox="1">
            <a:spLocks/>
          </p:cNvSpPr>
          <p:nvPr/>
        </p:nvSpPr>
        <p:spPr>
          <a:xfrm>
            <a:off x="0" y="150294"/>
            <a:ext cx="9193548"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smtClean="0">
                <a:solidFill>
                  <a:srgbClr val="333300"/>
                </a:solidFill>
                <a:latin typeface="+mn-lt"/>
                <a:ea typeface="+mn-ea"/>
                <a:cs typeface="+mn-cs"/>
              </a:rPr>
              <a:t>Importancia de las endomicorrízas</a:t>
            </a:r>
            <a:endParaRPr lang="es-MX" sz="4000" dirty="0">
              <a:solidFill>
                <a:srgbClr val="333300"/>
              </a:solidFill>
              <a:latin typeface="+mn-lt"/>
              <a:ea typeface="+mn-ea"/>
              <a:cs typeface="+mn-cs"/>
            </a:endParaRPr>
          </a:p>
        </p:txBody>
      </p:sp>
      <p:pic>
        <p:nvPicPr>
          <p:cNvPr id="4" name="Imagen 3"/>
          <p:cNvPicPr>
            <a:picLocks noChangeAspect="1"/>
          </p:cNvPicPr>
          <p:nvPr/>
        </p:nvPicPr>
        <p:blipFill>
          <a:blip r:embed="rId3"/>
          <a:stretch>
            <a:fillRect/>
          </a:stretch>
        </p:blipFill>
        <p:spPr>
          <a:xfrm>
            <a:off x="0" y="4078113"/>
            <a:ext cx="4374444" cy="2793104"/>
          </a:xfrm>
          <a:prstGeom prst="rect">
            <a:avLst/>
          </a:prstGeom>
        </p:spPr>
      </p:pic>
      <p:sp>
        <p:nvSpPr>
          <p:cNvPr id="6" name="Rectángulo 5"/>
          <p:cNvSpPr/>
          <p:nvPr/>
        </p:nvSpPr>
        <p:spPr>
          <a:xfrm>
            <a:off x="98778" y="6613057"/>
            <a:ext cx="3481188" cy="230832"/>
          </a:xfrm>
          <a:prstGeom prst="rect">
            <a:avLst/>
          </a:prstGeom>
        </p:spPr>
        <p:txBody>
          <a:bodyPr wrap="square">
            <a:spAutoFit/>
          </a:bodyPr>
          <a:lstStyle/>
          <a:p>
            <a:r>
              <a:rPr lang="pl-PL" sz="900" dirty="0">
                <a:solidFill>
                  <a:schemeClr val="bg1">
                    <a:lumMod val="50000"/>
                  </a:schemeClr>
                </a:solidFill>
              </a:rPr>
              <a:t>http://</a:t>
            </a:r>
            <a:r>
              <a:rPr lang="pl-PL" sz="900" dirty="0" err="1">
                <a:solidFill>
                  <a:schemeClr val="bg1">
                    <a:lumMod val="50000"/>
                  </a:schemeClr>
                </a:solidFill>
              </a:rPr>
              <a:t>www.botany.hawaii.edu</a:t>
            </a:r>
            <a:r>
              <a:rPr lang="pl-PL" sz="900" dirty="0">
                <a:solidFill>
                  <a:schemeClr val="bg1">
                    <a:lumMod val="50000"/>
                  </a:schemeClr>
                </a:solidFill>
              </a:rPr>
              <a:t>/</a:t>
            </a:r>
            <a:r>
              <a:rPr lang="pl-PL" sz="900" dirty="0" err="1">
                <a:solidFill>
                  <a:schemeClr val="bg1">
                    <a:lumMod val="50000"/>
                  </a:schemeClr>
                </a:solidFill>
              </a:rPr>
              <a:t>faculty</a:t>
            </a:r>
            <a:r>
              <a:rPr lang="pl-PL" sz="900" dirty="0">
                <a:solidFill>
                  <a:schemeClr val="bg1">
                    <a:lumMod val="50000"/>
                  </a:schemeClr>
                </a:solidFill>
              </a:rPr>
              <a:t>/wong/BOT135/</a:t>
            </a:r>
            <a:r>
              <a:rPr lang="pl-PL" sz="900" dirty="0" err="1">
                <a:solidFill>
                  <a:schemeClr val="bg1">
                    <a:lumMod val="50000"/>
                  </a:schemeClr>
                </a:solidFill>
              </a:rPr>
              <a:t>Sesbania.GIF</a:t>
            </a:r>
            <a:endParaRPr lang="es-ES" sz="900" dirty="0">
              <a:solidFill>
                <a:schemeClr val="bg1">
                  <a:lumMod val="50000"/>
                </a:schemeClr>
              </a:solidFill>
            </a:endParaRPr>
          </a:p>
        </p:txBody>
      </p:sp>
      <p:pic>
        <p:nvPicPr>
          <p:cNvPr id="7" name="Imagen 6"/>
          <p:cNvPicPr>
            <a:picLocks noChangeAspect="1"/>
          </p:cNvPicPr>
          <p:nvPr/>
        </p:nvPicPr>
        <p:blipFill rotWithShape="1">
          <a:blip r:embed="rId4"/>
          <a:srcRect t="21719"/>
          <a:stretch/>
        </p:blipFill>
        <p:spPr>
          <a:xfrm>
            <a:off x="4374444" y="4078113"/>
            <a:ext cx="4769556" cy="2779888"/>
          </a:xfrm>
          <a:prstGeom prst="rect">
            <a:avLst/>
          </a:prstGeom>
        </p:spPr>
      </p:pic>
      <p:sp>
        <p:nvSpPr>
          <p:cNvPr id="8" name="Rectángulo 7"/>
          <p:cNvSpPr/>
          <p:nvPr/>
        </p:nvSpPr>
        <p:spPr>
          <a:xfrm>
            <a:off x="4483077" y="6613057"/>
            <a:ext cx="3687256" cy="230832"/>
          </a:xfrm>
          <a:prstGeom prst="rect">
            <a:avLst/>
          </a:prstGeom>
        </p:spPr>
        <p:txBody>
          <a:bodyPr wrap="square">
            <a:spAutoFit/>
          </a:bodyPr>
          <a:lstStyle/>
          <a:p>
            <a:r>
              <a:rPr lang="en-US" sz="900" dirty="0">
                <a:solidFill>
                  <a:schemeClr val="bg1">
                    <a:lumMod val="50000"/>
                  </a:schemeClr>
                </a:solidFill>
              </a:rPr>
              <a:t>http://</a:t>
            </a:r>
            <a:r>
              <a:rPr lang="en-US" sz="900" dirty="0" err="1">
                <a:solidFill>
                  <a:schemeClr val="bg1">
                    <a:lumMod val="50000"/>
                  </a:schemeClr>
                </a:solidFill>
              </a:rPr>
              <a:t>bio.fsu.edu</a:t>
            </a:r>
            <a:r>
              <a:rPr lang="en-US" sz="900" dirty="0">
                <a:solidFill>
                  <a:schemeClr val="bg1">
                    <a:lumMod val="50000"/>
                  </a:schemeClr>
                </a:solidFill>
              </a:rPr>
              <a:t>/~outlaw/Fungi1005L/</a:t>
            </a:r>
            <a:r>
              <a:rPr lang="en-US" sz="900" dirty="0" err="1">
                <a:solidFill>
                  <a:schemeClr val="bg1">
                    <a:lumMod val="50000"/>
                  </a:schemeClr>
                </a:solidFill>
              </a:rPr>
              <a:t>lrg.Photos</a:t>
            </a:r>
            <a:r>
              <a:rPr lang="en-US" sz="900" dirty="0">
                <a:solidFill>
                  <a:schemeClr val="bg1">
                    <a:lumMod val="50000"/>
                  </a:schemeClr>
                </a:solidFill>
              </a:rPr>
              <a:t>/</a:t>
            </a:r>
            <a:r>
              <a:rPr lang="en-US" sz="900" dirty="0" err="1">
                <a:solidFill>
                  <a:schemeClr val="bg1">
                    <a:lumMod val="50000"/>
                  </a:schemeClr>
                </a:solidFill>
              </a:rPr>
              <a:t>MycorrhLrg.jpg</a:t>
            </a:r>
            <a:endParaRPr lang="es-ES" sz="900" dirty="0">
              <a:solidFill>
                <a:schemeClr val="bg1">
                  <a:lumMod val="50000"/>
                </a:schemeClr>
              </a:solidFill>
            </a:endParaRPr>
          </a:p>
        </p:txBody>
      </p:sp>
      <p:sp>
        <p:nvSpPr>
          <p:cNvPr id="9" name="Rectángulo 8"/>
          <p:cNvSpPr/>
          <p:nvPr/>
        </p:nvSpPr>
        <p:spPr>
          <a:xfrm>
            <a:off x="807077" y="3377442"/>
            <a:ext cx="1467845" cy="276999"/>
          </a:xfrm>
          <a:prstGeom prst="rect">
            <a:avLst/>
          </a:prstGeom>
        </p:spPr>
        <p:txBody>
          <a:bodyPr wrap="none">
            <a:spAutoFit/>
          </a:bodyPr>
          <a:lstStyle/>
          <a:p>
            <a:r>
              <a:rPr lang="es-MX" altLang="es-MX" sz="1200" dirty="0" smtClean="0">
                <a:latin typeface="Arial" panose="020B0604020202020204" pitchFamily="34" charset="0"/>
              </a:rPr>
              <a:t>(Hernández</a:t>
            </a:r>
            <a:r>
              <a:rPr lang="es-MX" altLang="es-MX" sz="1200" dirty="0">
                <a:latin typeface="Arial" panose="020B0604020202020204" pitchFamily="34" charset="0"/>
              </a:rPr>
              <a:t>, </a:t>
            </a:r>
            <a:r>
              <a:rPr lang="es-MX" altLang="es-MX" sz="1200" dirty="0" smtClean="0">
                <a:latin typeface="Arial" panose="020B0604020202020204" pitchFamily="34" charset="0"/>
              </a:rPr>
              <a:t>2000)</a:t>
            </a:r>
            <a:endParaRPr lang="es-ES" sz="1200" dirty="0"/>
          </a:p>
        </p:txBody>
      </p:sp>
      <p:sp>
        <p:nvSpPr>
          <p:cNvPr id="5" name="Marcador de número de diapositiva 4"/>
          <p:cNvSpPr>
            <a:spLocks noGrp="1"/>
          </p:cNvSpPr>
          <p:nvPr>
            <p:ph type="sldNum" sz="quarter" idx="12"/>
          </p:nvPr>
        </p:nvSpPr>
        <p:spPr/>
        <p:txBody>
          <a:bodyPr/>
          <a:lstStyle/>
          <a:p>
            <a:fld id="{8C727001-2092-844A-B41B-7E25C76238A4}" type="slidenum">
              <a:rPr lang="es-ES" smtClean="0"/>
              <a:t>27</a:t>
            </a:fld>
            <a:endParaRPr lang="es-ES"/>
          </a:p>
        </p:txBody>
      </p:sp>
    </p:spTree>
    <p:extLst>
      <p:ext uri="{BB962C8B-B14F-4D97-AF65-F5344CB8AC3E}">
        <p14:creationId xmlns:p14="http://schemas.microsoft.com/office/powerpoint/2010/main" val="28336349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Título"/>
          <p:cNvSpPr txBox="1">
            <a:spLocks/>
          </p:cNvSpPr>
          <p:nvPr/>
        </p:nvSpPr>
        <p:spPr>
          <a:xfrm>
            <a:off x="0" y="150294"/>
            <a:ext cx="9163307"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smtClean="0">
                <a:solidFill>
                  <a:srgbClr val="333300"/>
                </a:solidFill>
                <a:latin typeface="+mn-lt"/>
                <a:ea typeface="+mn-ea"/>
                <a:cs typeface="+mn-cs"/>
              </a:rPr>
              <a:t>Endomicorrizas</a:t>
            </a:r>
            <a:endParaRPr lang="es-MX" sz="4000" dirty="0">
              <a:solidFill>
                <a:srgbClr val="333300"/>
              </a:solidFill>
              <a:latin typeface="+mn-lt"/>
              <a:ea typeface="+mn-ea"/>
              <a:cs typeface="+mn-cs"/>
            </a:endParaRPr>
          </a:p>
        </p:txBody>
      </p:sp>
      <p:pic>
        <p:nvPicPr>
          <p:cNvPr id="3" name="Imagen 2"/>
          <p:cNvPicPr>
            <a:picLocks noChangeAspect="1"/>
          </p:cNvPicPr>
          <p:nvPr/>
        </p:nvPicPr>
        <p:blipFill>
          <a:blip r:embed="rId3"/>
          <a:stretch>
            <a:fillRect/>
          </a:stretch>
        </p:blipFill>
        <p:spPr>
          <a:xfrm>
            <a:off x="4097418" y="1945415"/>
            <a:ext cx="5065889" cy="3799417"/>
          </a:xfrm>
          <a:prstGeom prst="rect">
            <a:avLst/>
          </a:prstGeom>
          <a:ln>
            <a:noFill/>
          </a:ln>
          <a:effectLst>
            <a:softEdge rad="112500"/>
          </a:effectLst>
        </p:spPr>
      </p:pic>
      <p:sp>
        <p:nvSpPr>
          <p:cNvPr id="4" name="Rectángulo 3"/>
          <p:cNvSpPr/>
          <p:nvPr/>
        </p:nvSpPr>
        <p:spPr>
          <a:xfrm>
            <a:off x="230885" y="1271884"/>
            <a:ext cx="3712542" cy="2554545"/>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r>
              <a:rPr lang="es-ES_tradnl" sz="2000" dirty="0" smtClean="0"/>
              <a:t>Participan en:</a:t>
            </a:r>
          </a:p>
          <a:p>
            <a:pPr marL="342900" indent="-342900">
              <a:buFont typeface="Arial"/>
              <a:buChar char="•"/>
            </a:pPr>
            <a:r>
              <a:rPr lang="es-ES_tradnl" sz="2000" dirty="0" smtClean="0"/>
              <a:t>Absorción de nutrientes</a:t>
            </a:r>
          </a:p>
          <a:p>
            <a:pPr marL="342900" indent="-342900">
              <a:buFont typeface="Arial"/>
              <a:buChar char="•"/>
            </a:pPr>
            <a:r>
              <a:rPr lang="es-ES_tradnl" sz="2000" dirty="0"/>
              <a:t>C</a:t>
            </a:r>
            <a:r>
              <a:rPr lang="es-ES_tradnl" sz="2000" dirty="0" smtClean="0"/>
              <a:t>recimiento </a:t>
            </a:r>
            <a:r>
              <a:rPr lang="es-ES_tradnl" sz="2000" dirty="0"/>
              <a:t>y funciones propias </a:t>
            </a:r>
            <a:r>
              <a:rPr lang="es-ES_tradnl" sz="2000" dirty="0" smtClean="0"/>
              <a:t>del desarrollo.</a:t>
            </a:r>
          </a:p>
          <a:p>
            <a:pPr marL="342900" indent="-342900">
              <a:buFont typeface="Arial"/>
              <a:buChar char="•"/>
            </a:pPr>
            <a:r>
              <a:rPr lang="es-ES_tradnl" sz="2000" dirty="0" smtClean="0"/>
              <a:t>Dentro </a:t>
            </a:r>
            <a:r>
              <a:rPr lang="es-ES_tradnl" sz="2000" dirty="0"/>
              <a:t>de los nutrientes importantes a considerar en la interacción micorriza</a:t>
            </a:r>
            <a:r>
              <a:rPr lang="es-ES_tradnl" sz="2000" dirty="0" smtClean="0"/>
              <a:t>-planta, </a:t>
            </a:r>
            <a:r>
              <a:rPr lang="es-ES_tradnl" sz="2000" dirty="0"/>
              <a:t>está el fósforo</a:t>
            </a:r>
            <a:r>
              <a:rPr lang="es-ES_tradnl" sz="2000" dirty="0" smtClean="0"/>
              <a:t>.</a:t>
            </a:r>
            <a:endParaRPr lang="es-ES_tradnl" sz="2000" dirty="0"/>
          </a:p>
        </p:txBody>
      </p:sp>
      <p:sp>
        <p:nvSpPr>
          <p:cNvPr id="6" name="Rectángulo 5"/>
          <p:cNvSpPr/>
          <p:nvPr/>
        </p:nvSpPr>
        <p:spPr>
          <a:xfrm>
            <a:off x="4367571" y="5744832"/>
            <a:ext cx="4572000" cy="369332"/>
          </a:xfrm>
          <a:prstGeom prst="rect">
            <a:avLst/>
          </a:prstGeom>
        </p:spPr>
        <p:txBody>
          <a:bodyPr wrap="square">
            <a:spAutoFit/>
          </a:bodyPr>
          <a:lstStyle/>
          <a:p>
            <a:r>
              <a:rPr lang="pl-PL" sz="900" dirty="0">
                <a:solidFill>
                  <a:schemeClr val="bg1">
                    <a:lumMod val="50000"/>
                  </a:schemeClr>
                </a:solidFill>
              </a:rPr>
              <a:t>http://30qj0ydok3a384j2z2uup681.wpengine.netdna-cdn.com/</a:t>
            </a:r>
            <a:r>
              <a:rPr lang="pl-PL" sz="900" dirty="0" err="1">
                <a:solidFill>
                  <a:schemeClr val="bg1">
                    <a:lumMod val="50000"/>
                  </a:schemeClr>
                </a:solidFill>
              </a:rPr>
              <a:t>wp-content</a:t>
            </a:r>
            <a:r>
              <a:rPr lang="pl-PL" sz="900" dirty="0">
                <a:solidFill>
                  <a:schemeClr val="bg1">
                    <a:lumMod val="50000"/>
                  </a:schemeClr>
                </a:solidFill>
              </a:rPr>
              <a:t>/</a:t>
            </a:r>
            <a:r>
              <a:rPr lang="pl-PL" sz="900" dirty="0" err="1">
                <a:solidFill>
                  <a:schemeClr val="bg1">
                    <a:lumMod val="50000"/>
                  </a:schemeClr>
                </a:solidFill>
              </a:rPr>
              <a:t>uploads</a:t>
            </a:r>
            <a:r>
              <a:rPr lang="pl-PL" sz="900" dirty="0">
                <a:solidFill>
                  <a:schemeClr val="bg1">
                    <a:lumMod val="50000"/>
                  </a:schemeClr>
                </a:solidFill>
              </a:rPr>
              <a:t>/2014/01/image2-300x225.png</a:t>
            </a:r>
            <a:endParaRPr lang="es-ES" sz="900" dirty="0">
              <a:solidFill>
                <a:schemeClr val="bg1">
                  <a:lumMod val="50000"/>
                </a:schemeClr>
              </a:solidFill>
            </a:endParaRPr>
          </a:p>
        </p:txBody>
      </p:sp>
      <p:sp>
        <p:nvSpPr>
          <p:cNvPr id="10" name="3 Título"/>
          <p:cNvSpPr txBox="1">
            <a:spLocks/>
          </p:cNvSpPr>
          <p:nvPr/>
        </p:nvSpPr>
        <p:spPr>
          <a:xfrm>
            <a:off x="0" y="150294"/>
            <a:ext cx="9193548"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smtClean="0">
                <a:solidFill>
                  <a:srgbClr val="333300"/>
                </a:solidFill>
                <a:latin typeface="+mn-lt"/>
                <a:ea typeface="+mn-ea"/>
                <a:cs typeface="+mn-cs"/>
              </a:rPr>
              <a:t>Importancia de las endomicorrízas</a:t>
            </a:r>
            <a:endParaRPr lang="es-MX" sz="4000" dirty="0">
              <a:solidFill>
                <a:srgbClr val="333300"/>
              </a:solidFill>
              <a:latin typeface="+mn-lt"/>
              <a:ea typeface="+mn-ea"/>
              <a:cs typeface="+mn-cs"/>
            </a:endParaRPr>
          </a:p>
        </p:txBody>
      </p:sp>
      <p:sp>
        <p:nvSpPr>
          <p:cNvPr id="7" name="Rectángulo 6"/>
          <p:cNvSpPr/>
          <p:nvPr/>
        </p:nvSpPr>
        <p:spPr>
          <a:xfrm>
            <a:off x="4367571" y="6413089"/>
            <a:ext cx="2886060" cy="276999"/>
          </a:xfrm>
          <a:prstGeom prst="rect">
            <a:avLst/>
          </a:prstGeom>
        </p:spPr>
        <p:txBody>
          <a:bodyPr wrap="square">
            <a:spAutoFit/>
          </a:bodyPr>
          <a:lstStyle/>
          <a:p>
            <a:r>
              <a:rPr lang="es-ES_tradnl" sz="1200" dirty="0" smtClean="0"/>
              <a:t>(Camargo, </a:t>
            </a:r>
            <a:r>
              <a:rPr lang="es-ES_tradnl" sz="1200" i="1" dirty="0" smtClean="0"/>
              <a:t>et al</a:t>
            </a:r>
            <a:r>
              <a:rPr lang="es-ES_tradnl" sz="1200" dirty="0" smtClean="0"/>
              <a:t>., 2012)</a:t>
            </a:r>
            <a:endParaRPr lang="es-ES" sz="1200" dirty="0"/>
          </a:p>
        </p:txBody>
      </p:sp>
      <p:sp>
        <p:nvSpPr>
          <p:cNvPr id="8" name="Rectángulo 7"/>
          <p:cNvSpPr/>
          <p:nvPr/>
        </p:nvSpPr>
        <p:spPr>
          <a:xfrm>
            <a:off x="230885" y="3950813"/>
            <a:ext cx="3712542" cy="2862322"/>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r>
              <a:rPr lang="es-ES_tradnl" sz="2000" dirty="0">
                <a:solidFill>
                  <a:schemeClr val="dk1"/>
                </a:solidFill>
              </a:rPr>
              <a:t>Plantas </a:t>
            </a:r>
            <a:r>
              <a:rPr lang="es-ES_tradnl" sz="2000" dirty="0" err="1">
                <a:solidFill>
                  <a:schemeClr val="dk1"/>
                </a:solidFill>
              </a:rPr>
              <a:t>micorrizadas</a:t>
            </a:r>
            <a:r>
              <a:rPr lang="es-ES_tradnl" sz="2000" dirty="0">
                <a:solidFill>
                  <a:schemeClr val="dk1"/>
                </a:solidFill>
              </a:rPr>
              <a:t>:</a:t>
            </a:r>
          </a:p>
          <a:p>
            <a:r>
              <a:rPr lang="es-ES" sz="2000" dirty="0">
                <a:solidFill>
                  <a:schemeClr val="dk1"/>
                </a:solidFill>
              </a:rPr>
              <a:t>M</a:t>
            </a:r>
            <a:r>
              <a:rPr lang="es-ES_tradnl" sz="2000" dirty="0" err="1">
                <a:solidFill>
                  <a:schemeClr val="dk1"/>
                </a:solidFill>
              </a:rPr>
              <a:t>ás</a:t>
            </a:r>
            <a:r>
              <a:rPr lang="es-ES_tradnl" sz="2000" dirty="0">
                <a:solidFill>
                  <a:schemeClr val="dk1"/>
                </a:solidFill>
              </a:rPr>
              <a:t> resistentes a condiciones ambientales adversas (falta de agua y de nutrimentos esenciales, y el ataque de microorganismos </a:t>
            </a:r>
            <a:r>
              <a:rPr lang="es-ES_tradnl" sz="2000" dirty="0" err="1">
                <a:solidFill>
                  <a:schemeClr val="dk1"/>
                </a:solidFill>
              </a:rPr>
              <a:t>fitopatógenos</a:t>
            </a:r>
            <a:r>
              <a:rPr lang="es-ES_tradnl" sz="2000" dirty="0">
                <a:solidFill>
                  <a:schemeClr val="dk1"/>
                </a:solidFill>
              </a:rPr>
              <a:t> o plagas)</a:t>
            </a:r>
          </a:p>
          <a:p>
            <a:r>
              <a:rPr lang="es-ES_tradnl" sz="2000" dirty="0">
                <a:solidFill>
                  <a:schemeClr val="dk1"/>
                </a:solidFill>
              </a:rPr>
              <a:t>Estimulan un mayor crecimiento (biomasa) y una mejor adecuación</a:t>
            </a:r>
          </a:p>
        </p:txBody>
      </p:sp>
      <p:sp>
        <p:nvSpPr>
          <p:cNvPr id="2" name="Marcador de número de diapositiva 1"/>
          <p:cNvSpPr>
            <a:spLocks noGrp="1"/>
          </p:cNvSpPr>
          <p:nvPr>
            <p:ph type="sldNum" sz="quarter" idx="12"/>
          </p:nvPr>
        </p:nvSpPr>
        <p:spPr/>
        <p:txBody>
          <a:bodyPr/>
          <a:lstStyle/>
          <a:p>
            <a:fld id="{8C727001-2092-844A-B41B-7E25C76238A4}" type="slidenum">
              <a:rPr lang="es-ES" smtClean="0"/>
              <a:t>28</a:t>
            </a:fld>
            <a:endParaRPr lang="es-ES"/>
          </a:p>
        </p:txBody>
      </p:sp>
    </p:spTree>
    <p:extLst>
      <p:ext uri="{BB962C8B-B14F-4D97-AF65-F5344CB8AC3E}">
        <p14:creationId xmlns:p14="http://schemas.microsoft.com/office/powerpoint/2010/main" val="22253867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Captura de pantalla 2015-09-28 a la(s) 21.56.22.png"/>
          <p:cNvPicPr>
            <a:picLocks noChangeAspect="1"/>
          </p:cNvPicPr>
          <p:nvPr/>
        </p:nvPicPr>
        <p:blipFill rotWithShape="1">
          <a:blip r:embed="rId3">
            <a:extLst>
              <a:ext uri="{BEBA8EAE-BF5A-486C-A8C5-ECC9F3942E4B}">
                <a14:imgProps xmlns:a14="http://schemas.microsoft.com/office/drawing/2010/main">
                  <a14:imgLayer r:embed="rId4">
                    <a14:imgEffect>
                      <a14:backgroundRemoval t="18000" b="62875" l="7930" r="87734"/>
                    </a14:imgEffect>
                  </a14:imgLayer>
                </a14:imgProps>
              </a:ext>
              <a:ext uri="{28A0092B-C50C-407E-A947-70E740481C1C}">
                <a14:useLocalDpi xmlns:a14="http://schemas.microsoft.com/office/drawing/2010/main" val="0"/>
              </a:ext>
            </a:extLst>
          </a:blip>
          <a:srcRect l="7778" t="18889" r="12361" b="37555"/>
          <a:stretch/>
        </p:blipFill>
        <p:spPr>
          <a:xfrm>
            <a:off x="-71211" y="1498600"/>
            <a:ext cx="9239898" cy="3543300"/>
          </a:xfrm>
          <a:prstGeom prst="rect">
            <a:avLst/>
          </a:prstGeom>
        </p:spPr>
      </p:pic>
      <p:sp>
        <p:nvSpPr>
          <p:cNvPr id="8" name="3 Título"/>
          <p:cNvSpPr txBox="1">
            <a:spLocks/>
          </p:cNvSpPr>
          <p:nvPr/>
        </p:nvSpPr>
        <p:spPr>
          <a:xfrm>
            <a:off x="0" y="328094"/>
            <a:ext cx="9193548"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4000" dirty="0" err="1" smtClean="0"/>
              <a:t>Clasificación</a:t>
            </a:r>
            <a:r>
              <a:rPr lang="es-ES" sz="4000" dirty="0" smtClean="0"/>
              <a:t> </a:t>
            </a:r>
            <a:r>
              <a:rPr lang="es-ES" sz="4000" dirty="0"/>
              <a:t>de los hongos </a:t>
            </a:r>
            <a:r>
              <a:rPr lang="es-ES" sz="4000" dirty="0" err="1" smtClean="0"/>
              <a:t>micorrizicos</a:t>
            </a:r>
            <a:r>
              <a:rPr lang="es-ES" sz="4000" dirty="0" smtClean="0"/>
              <a:t> </a:t>
            </a:r>
            <a:endParaRPr lang="es-MX" sz="4000" dirty="0">
              <a:solidFill>
                <a:srgbClr val="333300"/>
              </a:solidFill>
              <a:latin typeface="+mn-lt"/>
              <a:ea typeface="+mn-ea"/>
              <a:cs typeface="+mn-cs"/>
            </a:endParaRPr>
          </a:p>
        </p:txBody>
      </p:sp>
      <p:sp>
        <p:nvSpPr>
          <p:cNvPr id="9" name="CuadroTexto 8"/>
          <p:cNvSpPr txBox="1"/>
          <p:nvPr/>
        </p:nvSpPr>
        <p:spPr>
          <a:xfrm>
            <a:off x="88900" y="5144700"/>
            <a:ext cx="2273300" cy="276999"/>
          </a:xfrm>
          <a:prstGeom prst="rect">
            <a:avLst/>
          </a:prstGeom>
          <a:noFill/>
        </p:spPr>
        <p:txBody>
          <a:bodyPr wrap="square" rtlCol="0">
            <a:spAutoFit/>
          </a:bodyPr>
          <a:lstStyle/>
          <a:p>
            <a:r>
              <a:rPr lang="es-ES" sz="1200" dirty="0" smtClean="0"/>
              <a:t>(</a:t>
            </a:r>
            <a:r>
              <a:rPr lang="es-ES" sz="1200" dirty="0" err="1" smtClean="0"/>
              <a:t>Brundrett</a:t>
            </a:r>
            <a:r>
              <a:rPr lang="es-ES" sz="1200" dirty="0" smtClean="0"/>
              <a:t>, 2008)</a:t>
            </a:r>
            <a:endParaRPr lang="es-ES" sz="1200" dirty="0"/>
          </a:p>
        </p:txBody>
      </p:sp>
      <p:sp>
        <p:nvSpPr>
          <p:cNvPr id="2" name="Marcador de número de diapositiva 1"/>
          <p:cNvSpPr>
            <a:spLocks noGrp="1"/>
          </p:cNvSpPr>
          <p:nvPr>
            <p:ph type="sldNum" sz="quarter" idx="12"/>
          </p:nvPr>
        </p:nvSpPr>
        <p:spPr/>
        <p:txBody>
          <a:bodyPr/>
          <a:lstStyle/>
          <a:p>
            <a:fld id="{8C727001-2092-844A-B41B-7E25C76238A4}" type="slidenum">
              <a:rPr lang="es-ES" smtClean="0"/>
              <a:t>29</a:t>
            </a:fld>
            <a:endParaRPr lang="es-ES"/>
          </a:p>
        </p:txBody>
      </p:sp>
    </p:spTree>
    <p:extLst>
      <p:ext uri="{BB962C8B-B14F-4D97-AF65-F5344CB8AC3E}">
        <p14:creationId xmlns:p14="http://schemas.microsoft.com/office/powerpoint/2010/main" val="2855303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ítulo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a:ea typeface="+mj-ea"/>
                <a:cs typeface="Calibri" charset="0"/>
              </a:rPr>
              <a:t>CONTENIDO</a:t>
            </a:r>
          </a:p>
        </p:txBody>
      </p:sp>
      <p:grpSp>
        <p:nvGrpSpPr>
          <p:cNvPr id="9" name="Agrupar 8"/>
          <p:cNvGrpSpPr/>
          <p:nvPr/>
        </p:nvGrpSpPr>
        <p:grpSpPr>
          <a:xfrm>
            <a:off x="-18256" y="6424570"/>
            <a:ext cx="9162256" cy="495241"/>
            <a:chOff x="-18256" y="6424570"/>
            <a:chExt cx="9162256" cy="495241"/>
          </a:xfrm>
        </p:grpSpPr>
        <p:sp>
          <p:nvSpPr>
            <p:cNvPr id="10" name="Rectángulo 9"/>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1" name="Imagen 10"/>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pic>
          <p:nvPicPr>
            <p:cNvPr id="12" name="Imagen 11"/>
            <p:cNvPicPr>
              <a:picLocks noChangeAspect="1"/>
            </p:cNvPicPr>
            <p:nvPr/>
          </p:nvPicPr>
          <p:blipFill>
            <a:blip r:embed="rId3"/>
            <a:srcRect/>
            <a:stretch>
              <a:fillRect/>
            </a:stretch>
          </p:blipFill>
          <p:spPr bwMode="auto">
            <a:xfrm>
              <a:off x="8560465" y="6424571"/>
              <a:ext cx="562349" cy="495240"/>
            </a:xfrm>
            <a:prstGeom prst="rect">
              <a:avLst/>
            </a:prstGeom>
            <a:ln>
              <a:noFill/>
            </a:ln>
            <a:effectLst>
              <a:softEdge rad="112500"/>
            </a:effectLst>
          </p:spPr>
        </p:pic>
      </p:grpSp>
      <p:grpSp>
        <p:nvGrpSpPr>
          <p:cNvPr id="13" name="Agrupar 12"/>
          <p:cNvGrpSpPr/>
          <p:nvPr/>
        </p:nvGrpSpPr>
        <p:grpSpPr>
          <a:xfrm>
            <a:off x="-18256" y="6394142"/>
            <a:ext cx="9162256" cy="491242"/>
            <a:chOff x="-18256" y="6424570"/>
            <a:chExt cx="9162256" cy="491242"/>
          </a:xfrm>
        </p:grpSpPr>
        <p:sp>
          <p:nvSpPr>
            <p:cNvPr id="14" name="Rectángulo 1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5" name="Imagen 1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cxnSp>
        <p:nvCxnSpPr>
          <p:cNvPr id="19" name="Conector recto 18"/>
          <p:cNvCxnSpPr/>
          <p:nvPr/>
        </p:nvCxnSpPr>
        <p:spPr>
          <a:xfrm>
            <a:off x="0" y="1484784"/>
            <a:ext cx="9146332"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5" name="Marcador de número de diapositiva 4"/>
          <p:cNvSpPr>
            <a:spLocks noGrp="1"/>
          </p:cNvSpPr>
          <p:nvPr>
            <p:ph type="sldNum" sz="quarter" idx="12"/>
          </p:nvPr>
        </p:nvSpPr>
        <p:spPr/>
        <p:txBody>
          <a:bodyPr>
            <a:normAutofit/>
          </a:bodyPr>
          <a:lstStyle/>
          <a:p>
            <a:pPr>
              <a:defRPr/>
            </a:pPr>
            <a:fld id="{F0343A7C-E0AF-4547-9C9F-8102B599A5C0}" type="slidenum">
              <a:rPr lang="en-US" smtClean="0"/>
              <a:pPr>
                <a:defRPr/>
              </a:pPr>
              <a:t>3</a:t>
            </a:fld>
            <a:endParaRPr lang="en-US"/>
          </a:p>
        </p:txBody>
      </p:sp>
      <p:pic>
        <p:nvPicPr>
          <p:cNvPr id="3" name="Imagen 2" descr="Captura de pantalla 2015-09-28 a la(s) 22.06.15.png"/>
          <p:cNvPicPr>
            <a:picLocks noChangeAspect="1"/>
          </p:cNvPicPr>
          <p:nvPr/>
        </p:nvPicPr>
        <p:blipFill rotWithShape="1">
          <a:blip r:embed="rId4">
            <a:extLst>
              <a:ext uri="{28A0092B-C50C-407E-A947-70E740481C1C}">
                <a14:useLocalDpi xmlns:a14="http://schemas.microsoft.com/office/drawing/2010/main" val="0"/>
              </a:ext>
            </a:extLst>
          </a:blip>
          <a:srcRect l="972" t="22000" r="1804" b="10223"/>
          <a:stretch/>
        </p:blipFill>
        <p:spPr>
          <a:xfrm>
            <a:off x="88900" y="1828800"/>
            <a:ext cx="8890000" cy="3873500"/>
          </a:xfrm>
          <a:prstGeom prst="rect">
            <a:avLst/>
          </a:prstGeom>
        </p:spPr>
      </p:pic>
    </p:spTree>
    <p:extLst>
      <p:ext uri="{BB962C8B-B14F-4D97-AF65-F5344CB8AC3E}">
        <p14:creationId xmlns:p14="http://schemas.microsoft.com/office/powerpoint/2010/main" val="33506653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eaLnBrk="1" hangingPunct="1"/>
            <a:r>
              <a:rPr lang="es-ES" sz="4800" b="1" dirty="0">
                <a:solidFill>
                  <a:srgbClr val="2E2224"/>
                </a:solidFill>
                <a:latin typeface="Calibri" charset="0"/>
                <a:cs typeface="Calibri" charset="0"/>
              </a:rPr>
              <a:t>REFERENCIAS</a:t>
            </a:r>
            <a:endParaRPr lang="es-MX" sz="4800" b="1" dirty="0">
              <a:solidFill>
                <a:srgbClr val="2E2224"/>
              </a:solidFill>
              <a:latin typeface="Calibri" charset="0"/>
              <a:cs typeface="Calibri" charset="0"/>
            </a:endParaRPr>
          </a:p>
        </p:txBody>
      </p:sp>
      <p:grpSp>
        <p:nvGrpSpPr>
          <p:cNvPr id="5" name="Agrupar 4"/>
          <p:cNvGrpSpPr/>
          <p:nvPr/>
        </p:nvGrpSpPr>
        <p:grpSpPr>
          <a:xfrm>
            <a:off x="-18256" y="6424570"/>
            <a:ext cx="9162256" cy="491242"/>
            <a:chOff x="-18256" y="6424570"/>
            <a:chExt cx="9162256" cy="491242"/>
          </a:xfrm>
        </p:grpSpPr>
        <p:sp>
          <p:nvSpPr>
            <p:cNvPr id="6" name="Rectángulo 5"/>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7" name="Imagen 6"/>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cxnSp>
        <p:nvCxnSpPr>
          <p:cNvPr id="11" name="Conector recto 10"/>
          <p:cNvCxnSpPr/>
          <p:nvPr/>
        </p:nvCxnSpPr>
        <p:spPr>
          <a:xfrm>
            <a:off x="-18256" y="1555479"/>
            <a:ext cx="9164588"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12" name="Marcador de contenido 2"/>
          <p:cNvSpPr>
            <a:spLocks noGrp="1"/>
          </p:cNvSpPr>
          <p:nvPr>
            <p:ph idx="4294967295"/>
          </p:nvPr>
        </p:nvSpPr>
        <p:spPr>
          <a:xfrm>
            <a:off x="187522" y="1628800"/>
            <a:ext cx="8832850" cy="4239437"/>
          </a:xfrm>
          <a:prstGeom prst="rect">
            <a:avLst/>
          </a:prstGeom>
          <a:solidFill>
            <a:srgbClr val="5F6A33">
              <a:alpha val="28000"/>
            </a:srgbClr>
          </a:solidFill>
          <a:ln>
            <a:noFill/>
          </a:ln>
          <a:effectLst/>
          <a:extLst/>
        </p:spPr>
        <p:style>
          <a:lnRef idx="1">
            <a:schemeClr val="accent1"/>
          </a:lnRef>
          <a:fillRef idx="3">
            <a:schemeClr val="accent1"/>
          </a:fillRef>
          <a:effectRef idx="2">
            <a:schemeClr val="accent1"/>
          </a:effectRef>
          <a:fontRef idx="minor">
            <a:schemeClr val="lt1"/>
          </a:fontRef>
        </p:style>
        <p:txBody>
          <a:bodyPr anchor="t">
            <a:noAutofit/>
          </a:bodyPr>
          <a:lstStyle/>
          <a:p>
            <a:pPr marL="0" indent="-457200">
              <a:buNone/>
            </a:pPr>
            <a:endParaRPr lang="es-MX" altLang="es-MX" sz="1400" dirty="0">
              <a:solidFill>
                <a:srgbClr val="000000"/>
              </a:solidFill>
            </a:endParaRPr>
          </a:p>
          <a:p>
            <a:pPr marL="0" indent="0">
              <a:buNone/>
            </a:pPr>
            <a:r>
              <a:rPr lang="nb-NO" sz="1400" dirty="0" smtClean="0">
                <a:solidFill>
                  <a:srgbClr val="000000"/>
                </a:solidFill>
              </a:rPr>
              <a:t>Brundrett, </a:t>
            </a:r>
            <a:r>
              <a:rPr lang="nb-NO" sz="1400" dirty="0">
                <a:solidFill>
                  <a:srgbClr val="000000"/>
                </a:solidFill>
              </a:rPr>
              <a:t>2008. </a:t>
            </a:r>
            <a:r>
              <a:rPr lang="en-US" sz="1400" dirty="0" err="1">
                <a:solidFill>
                  <a:srgbClr val="000000"/>
                </a:solidFill>
              </a:rPr>
              <a:t>Mycorrhizal</a:t>
            </a:r>
            <a:r>
              <a:rPr lang="en-US" sz="1400" dirty="0">
                <a:solidFill>
                  <a:srgbClr val="000000"/>
                </a:solidFill>
              </a:rPr>
              <a:t> associations: the web resource. </a:t>
            </a:r>
            <a:r>
              <a:rPr lang="pl-PL" sz="1400" dirty="0">
                <a:solidFill>
                  <a:srgbClr val="000000"/>
                </a:solidFill>
              </a:rPr>
              <a:t>http://</a:t>
            </a:r>
            <a:r>
              <a:rPr lang="pl-PL" sz="1400" dirty="0" err="1">
                <a:solidFill>
                  <a:srgbClr val="000000"/>
                </a:solidFill>
              </a:rPr>
              <a:t>mycorrhizas.Info</a:t>
            </a:r>
            <a:r>
              <a:rPr lang="pl-PL" sz="1400" dirty="0">
                <a:solidFill>
                  <a:srgbClr val="000000"/>
                </a:solidFill>
              </a:rPr>
              <a:t>/</a:t>
            </a:r>
            <a:r>
              <a:rPr lang="pl-PL" sz="1400" dirty="0" err="1">
                <a:solidFill>
                  <a:srgbClr val="000000"/>
                </a:solidFill>
              </a:rPr>
              <a:t>ecm.Html</a:t>
            </a:r>
            <a:endParaRPr lang="es-ES_tradnl" sz="1400" dirty="0">
              <a:solidFill>
                <a:srgbClr val="000000"/>
              </a:solidFill>
            </a:endParaRPr>
          </a:p>
          <a:p>
            <a:pPr marL="0" indent="0">
              <a:buNone/>
            </a:pPr>
            <a:r>
              <a:rPr lang="es-ES_tradnl" sz="1400" dirty="0">
                <a:solidFill>
                  <a:srgbClr val="000000"/>
                </a:solidFill>
              </a:rPr>
              <a:t>Camargo-</a:t>
            </a:r>
            <a:r>
              <a:rPr lang="es-ES_tradnl" sz="1400" dirty="0" err="1">
                <a:solidFill>
                  <a:srgbClr val="000000"/>
                </a:solidFill>
              </a:rPr>
              <a:t>Ricalde</a:t>
            </a:r>
            <a:r>
              <a:rPr lang="es-ES_tradnl" sz="1400" dirty="0">
                <a:solidFill>
                  <a:srgbClr val="000000"/>
                </a:solidFill>
              </a:rPr>
              <a:t>, S., N. Montaño; Claudia de la Rosa y S. Montaño. 2012. Micorrizas: una gran unión debajo del suelo. Revista Digital Universitaria [en línea]. 13(7):7 [http://</a:t>
            </a:r>
            <a:r>
              <a:rPr lang="es-ES_tradnl" sz="1400" dirty="0" err="1">
                <a:solidFill>
                  <a:srgbClr val="000000"/>
                </a:solidFill>
              </a:rPr>
              <a:t>www.Revista.Unam.Mx</a:t>
            </a:r>
            <a:r>
              <a:rPr lang="es-ES_tradnl" sz="1400" dirty="0">
                <a:solidFill>
                  <a:srgbClr val="000000"/>
                </a:solidFill>
              </a:rPr>
              <a:t>/vol.13/num7/art72/</a:t>
            </a:r>
            <a:r>
              <a:rPr lang="es-ES_tradnl" sz="1400" dirty="0" err="1">
                <a:solidFill>
                  <a:srgbClr val="000000"/>
                </a:solidFill>
              </a:rPr>
              <a:t>index.Html</a:t>
            </a:r>
            <a:r>
              <a:rPr lang="es-ES_tradnl" sz="1400" dirty="0">
                <a:solidFill>
                  <a:srgbClr val="000000"/>
                </a:solidFill>
              </a:rPr>
              <a:t>] ISSN: 1607-6079.</a:t>
            </a:r>
          </a:p>
          <a:p>
            <a:pPr marL="0" indent="0">
              <a:buNone/>
            </a:pPr>
            <a:r>
              <a:rPr lang="es-MX" sz="1400" dirty="0">
                <a:solidFill>
                  <a:srgbClr val="000000"/>
                </a:solidFill>
              </a:rPr>
              <a:t>Halling,  R.E.  2001. Ectomycorrhizae:  coevolution,  significance  and  biogeography. Ann. Missouri bot. Gard. 88: 5-13 </a:t>
            </a:r>
            <a:endParaRPr lang="es-ES_tradnl" sz="1400" dirty="0">
              <a:solidFill>
                <a:srgbClr val="000000"/>
              </a:solidFill>
            </a:endParaRPr>
          </a:p>
          <a:p>
            <a:pPr marL="0" indent="0">
              <a:buNone/>
            </a:pPr>
            <a:r>
              <a:rPr lang="es-MX" sz="1400" dirty="0">
                <a:solidFill>
                  <a:srgbClr val="000000"/>
                </a:solidFill>
              </a:rPr>
              <a:t>Hernández,  m.  I.  2000.  Las  micorrizas  arbusculares  y  las  bacterias  rizosféricas como  complemento  de  la  nutrición  mi neral  de  tomate  (</a:t>
            </a:r>
            <a:r>
              <a:rPr lang="es-MX" sz="1400" i="1" dirty="0">
                <a:solidFill>
                  <a:srgbClr val="000000"/>
                </a:solidFill>
              </a:rPr>
              <a:t>Lycopersicon  esculentum </a:t>
            </a:r>
            <a:r>
              <a:rPr lang="es-MX" sz="1400" dirty="0">
                <a:solidFill>
                  <a:srgbClr val="000000"/>
                </a:solidFill>
              </a:rPr>
              <a:t> Mill.) [Tesis de maestría], INCA. </a:t>
            </a:r>
            <a:endParaRPr lang="es-ES_tradnl" sz="1400" dirty="0">
              <a:solidFill>
                <a:srgbClr val="000000"/>
              </a:solidFill>
            </a:endParaRPr>
          </a:p>
          <a:p>
            <a:pPr marL="0" indent="0">
              <a:buNone/>
            </a:pPr>
            <a:r>
              <a:rPr lang="es-MX" sz="1400" dirty="0">
                <a:solidFill>
                  <a:srgbClr val="000000"/>
                </a:solidFill>
              </a:rPr>
              <a:t>Johnson,  n. C.  1993.  Can  fertilization of soil select less  mutualistic mycorrhizas? Ecological applications 3: 749-757.</a:t>
            </a:r>
            <a:endParaRPr lang="es-ES_tradnl" sz="1400" dirty="0">
              <a:solidFill>
                <a:srgbClr val="000000"/>
              </a:solidFill>
            </a:endParaRPr>
          </a:p>
          <a:p>
            <a:pPr marL="0" indent="0">
              <a:buNone/>
            </a:pPr>
            <a:r>
              <a:rPr lang="es-MX" sz="1400" dirty="0">
                <a:solidFill>
                  <a:srgbClr val="000000"/>
                </a:solidFill>
              </a:rPr>
              <a:t>Johnson,  N. C.,  Tilman D. Y wedin D. 1992. Plant and soil controls on mycorrhizal fungal communities. Ecology 73: 2034-2042.</a:t>
            </a:r>
            <a:endParaRPr lang="es-ES_tradnl" sz="1400" dirty="0">
              <a:solidFill>
                <a:srgbClr val="000000"/>
              </a:solidFill>
            </a:endParaRPr>
          </a:p>
          <a:p>
            <a:pPr marL="0" indent="0">
              <a:buNone/>
            </a:pPr>
            <a:r>
              <a:rPr lang="es-MX" sz="1400" dirty="0">
                <a:solidFill>
                  <a:srgbClr val="000000"/>
                </a:solidFill>
              </a:rPr>
              <a:t>Medina,  n.  1994.  Evaluación  agronómica  de  diferentes  biofertilizantes  en  la Nutrición    mineral  del  tomate  (</a:t>
            </a:r>
            <a:r>
              <a:rPr lang="es-MX" sz="1400" i="1" dirty="0">
                <a:solidFill>
                  <a:srgbClr val="000000"/>
                </a:solidFill>
              </a:rPr>
              <a:t>Lycopersicum  sculentum</a:t>
            </a:r>
            <a:r>
              <a:rPr lang="es-MX" sz="1400" dirty="0">
                <a:solidFill>
                  <a:srgbClr val="000000"/>
                </a:solidFill>
              </a:rPr>
              <a:t>,  Mill)  en:  Resúmenes  IX Seminario científico INCA. </a:t>
            </a:r>
            <a:endParaRPr lang="es-ES_tradnl" sz="1400" dirty="0">
              <a:solidFill>
                <a:srgbClr val="000000"/>
              </a:solidFill>
            </a:endParaRPr>
          </a:p>
          <a:p>
            <a:pPr marL="0" indent="0">
              <a:buNone/>
            </a:pPr>
            <a:r>
              <a:rPr lang="es-MX" sz="1400" dirty="0">
                <a:solidFill>
                  <a:srgbClr val="000000"/>
                </a:solidFill>
              </a:rPr>
              <a:t>Miller, M.  y</a:t>
            </a:r>
            <a:r>
              <a:rPr lang="es-MX" sz="1400" dirty="0" smtClean="0">
                <a:solidFill>
                  <a:srgbClr val="000000"/>
                </a:solidFill>
              </a:rPr>
              <a:t> </a:t>
            </a:r>
            <a:r>
              <a:rPr lang="es-MX" sz="1400" dirty="0">
                <a:solidFill>
                  <a:srgbClr val="000000"/>
                </a:solidFill>
              </a:rPr>
              <a:t>Jastrow  J.  D.  2000.   Mycorrhizal  fungi  influence  soil  structure.  En: Arbuscular  mycorrhizas:  physiology  and  function (Ykapulnik  y  DD  douds  jr, Eds), pp. 3</a:t>
            </a:r>
            <a:endParaRPr lang="es-ES_tradnl" sz="1400" dirty="0">
              <a:solidFill>
                <a:srgbClr val="000000"/>
              </a:solidFill>
            </a:endParaRPr>
          </a:p>
          <a:p>
            <a:pPr marL="0" indent="0">
              <a:buNone/>
            </a:pPr>
            <a:r>
              <a:rPr lang="en-US" sz="1400" dirty="0" err="1">
                <a:solidFill>
                  <a:srgbClr val="000000"/>
                </a:solidFill>
              </a:rPr>
              <a:t>Rinaldi</a:t>
            </a:r>
            <a:r>
              <a:rPr lang="en-US" sz="1400" dirty="0">
                <a:solidFill>
                  <a:srgbClr val="000000"/>
                </a:solidFill>
              </a:rPr>
              <a:t>, A.C., O. </a:t>
            </a:r>
            <a:r>
              <a:rPr lang="en-US" sz="1400" dirty="0" err="1">
                <a:solidFill>
                  <a:srgbClr val="000000"/>
                </a:solidFill>
              </a:rPr>
              <a:t>Comandini</a:t>
            </a:r>
            <a:r>
              <a:rPr lang="en-US" sz="1400" dirty="0">
                <a:solidFill>
                  <a:srgbClr val="000000"/>
                </a:solidFill>
              </a:rPr>
              <a:t> y T.W </a:t>
            </a:r>
            <a:r>
              <a:rPr lang="en-US" sz="1400" dirty="0" err="1">
                <a:solidFill>
                  <a:srgbClr val="000000"/>
                </a:solidFill>
              </a:rPr>
              <a:t>Kuyper</a:t>
            </a:r>
            <a:r>
              <a:rPr lang="en-US" sz="1400" dirty="0">
                <a:solidFill>
                  <a:srgbClr val="000000"/>
                </a:solidFill>
              </a:rPr>
              <a:t>. 2008. </a:t>
            </a:r>
            <a:r>
              <a:rPr lang="en-US" sz="1400" dirty="0" err="1">
                <a:solidFill>
                  <a:srgbClr val="000000"/>
                </a:solidFill>
              </a:rPr>
              <a:t>Ectomycorrhizal</a:t>
            </a:r>
            <a:r>
              <a:rPr lang="en-US" sz="1400" dirty="0">
                <a:solidFill>
                  <a:srgbClr val="000000"/>
                </a:solidFill>
              </a:rPr>
              <a:t> fungal diversity: Separating the wheat from the chaff. Fungal diversity 33: 1-45</a:t>
            </a:r>
            <a:endParaRPr lang="es-ES_tradnl" sz="1400" dirty="0">
              <a:solidFill>
                <a:srgbClr val="000000"/>
              </a:solidFill>
            </a:endParaRPr>
          </a:p>
          <a:p>
            <a:pPr marL="0" indent="0">
              <a:buNone/>
            </a:pPr>
            <a:r>
              <a:rPr lang="es-ES_tradnl" sz="1400" dirty="0">
                <a:solidFill>
                  <a:srgbClr val="000000"/>
                </a:solidFill>
              </a:rPr>
              <a:t> </a:t>
            </a:r>
          </a:p>
        </p:txBody>
      </p:sp>
      <p:sp>
        <p:nvSpPr>
          <p:cNvPr id="8" name="Marcador de número de diapositiva 7"/>
          <p:cNvSpPr>
            <a:spLocks noGrp="1"/>
          </p:cNvSpPr>
          <p:nvPr>
            <p:ph type="sldNum" sz="quarter" idx="12"/>
          </p:nvPr>
        </p:nvSpPr>
        <p:spPr/>
        <p:txBody>
          <a:bodyPr>
            <a:normAutofit/>
          </a:bodyPr>
          <a:lstStyle/>
          <a:p>
            <a:pPr>
              <a:defRPr/>
            </a:pPr>
            <a:fld id="{F0343A7C-E0AF-4547-9C9F-8102B599A5C0}" type="slidenum">
              <a:rPr lang="en-US" smtClean="0"/>
              <a:pPr>
                <a:defRPr/>
              </a:pPr>
              <a:t>30</a:t>
            </a:fld>
            <a:endParaRPr lang="en-US"/>
          </a:p>
        </p:txBody>
      </p:sp>
    </p:spTree>
    <p:extLst>
      <p:ext uri="{BB962C8B-B14F-4D97-AF65-F5344CB8AC3E}">
        <p14:creationId xmlns:p14="http://schemas.microsoft.com/office/powerpoint/2010/main" val="28229644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0" y="314396"/>
            <a:ext cx="9144000" cy="707886"/>
          </a:xfrm>
          <a:solidFill>
            <a:srgbClr val="C3D69B"/>
          </a:solidFill>
        </p:spPr>
        <p:txBody>
          <a:bodyPr wrap="square">
            <a:spAutoFit/>
          </a:bodyPr>
          <a:lstStyle/>
          <a:p>
            <a:pPr algn="l"/>
            <a:r>
              <a:rPr lang="es-ES" sz="4000" dirty="0">
                <a:solidFill>
                  <a:srgbClr val="333300"/>
                </a:solidFill>
                <a:latin typeface="+mn-lt"/>
                <a:ea typeface="+mn-ea"/>
                <a:cs typeface="+mn-cs"/>
              </a:rPr>
              <a:t>Definición de Micorriza</a:t>
            </a:r>
          </a:p>
        </p:txBody>
      </p:sp>
      <p:sp>
        <p:nvSpPr>
          <p:cNvPr id="7" name="6 Marcador de contenido"/>
          <p:cNvSpPr>
            <a:spLocks noGrp="1"/>
          </p:cNvSpPr>
          <p:nvPr>
            <p:ph idx="4294967295"/>
          </p:nvPr>
        </p:nvSpPr>
        <p:spPr>
          <a:xfrm>
            <a:off x="1" y="1130300"/>
            <a:ext cx="5146766" cy="5505450"/>
          </a:xfrm>
        </p:spPr>
        <p:txBody>
          <a:bodyPr>
            <a:normAutofit/>
          </a:bodyPr>
          <a:lstStyle/>
          <a:p>
            <a:pPr algn="just"/>
            <a:r>
              <a:rPr lang="es-MX" sz="2800" dirty="0" smtClean="0"/>
              <a:t>De</a:t>
            </a:r>
            <a:r>
              <a:rPr lang="es-MX" sz="2800" dirty="0" smtClean="0">
                <a:solidFill>
                  <a:schemeClr val="tx1"/>
                </a:solidFill>
              </a:rPr>
              <a:t>l griego</a:t>
            </a:r>
          </a:p>
          <a:p>
            <a:pPr marL="0" indent="0" algn="just">
              <a:buNone/>
            </a:pPr>
            <a:r>
              <a:rPr lang="es-MX" sz="2800" b="1" dirty="0"/>
              <a:t>	</a:t>
            </a:r>
            <a:r>
              <a:rPr lang="es-MX" sz="2800" b="1" dirty="0" smtClean="0"/>
              <a:t>	</a:t>
            </a:r>
            <a:r>
              <a:rPr lang="es-MX" sz="2800" b="1" dirty="0" smtClean="0">
                <a:solidFill>
                  <a:schemeClr val="tx1"/>
                </a:solidFill>
              </a:rPr>
              <a:t>myces</a:t>
            </a:r>
            <a:r>
              <a:rPr lang="es-MX" sz="2800" b="1" dirty="0"/>
              <a:t>:</a:t>
            </a:r>
            <a:r>
              <a:rPr lang="es-MX" sz="2800" b="1" dirty="0" smtClean="0">
                <a:solidFill>
                  <a:schemeClr val="tx1"/>
                </a:solidFill>
              </a:rPr>
              <a:t> </a:t>
            </a:r>
            <a:r>
              <a:rPr lang="es-MX" sz="2800" b="1" dirty="0">
                <a:solidFill>
                  <a:schemeClr val="tx1"/>
                </a:solidFill>
              </a:rPr>
              <a:t>hongo y </a:t>
            </a:r>
            <a:r>
              <a:rPr lang="es-MX" sz="2800" b="1" dirty="0" smtClean="0">
                <a:solidFill>
                  <a:schemeClr val="tx1"/>
                </a:solidFill>
              </a:rPr>
              <a:t>rhiza: raíz</a:t>
            </a:r>
            <a:endParaRPr lang="es-MX" sz="2800" b="1" dirty="0">
              <a:solidFill>
                <a:schemeClr val="tx1"/>
              </a:solidFill>
            </a:endParaRPr>
          </a:p>
          <a:p>
            <a:pPr marL="0" indent="0" algn="just">
              <a:buNone/>
            </a:pPr>
            <a:endParaRPr lang="es-MX" sz="2800" dirty="0"/>
          </a:p>
          <a:p>
            <a:r>
              <a:rPr lang="es-MX" sz="2800" dirty="0" smtClean="0">
                <a:solidFill>
                  <a:schemeClr val="tx1"/>
                </a:solidFill>
              </a:rPr>
              <a:t>Los hongos micorrízicos  </a:t>
            </a:r>
            <a:r>
              <a:rPr lang="es-MX" sz="2800" dirty="0">
                <a:solidFill>
                  <a:schemeClr val="tx1"/>
                </a:solidFill>
              </a:rPr>
              <a:t>descomponen  </a:t>
            </a:r>
            <a:r>
              <a:rPr lang="es-MX" sz="2800" dirty="0" smtClean="0">
                <a:solidFill>
                  <a:schemeClr val="tx1"/>
                </a:solidFill>
              </a:rPr>
              <a:t>material </a:t>
            </a:r>
            <a:r>
              <a:rPr lang="es-MX" sz="2800" dirty="0">
                <a:solidFill>
                  <a:schemeClr val="tx1"/>
                </a:solidFill>
              </a:rPr>
              <a:t>orgánico y aumentan el área superficial de las </a:t>
            </a:r>
            <a:r>
              <a:rPr lang="es-MX" sz="2800" dirty="0" smtClean="0">
                <a:solidFill>
                  <a:schemeClr val="tx1"/>
                </a:solidFill>
              </a:rPr>
              <a:t>raíces.</a:t>
            </a:r>
          </a:p>
          <a:p>
            <a:pPr lvl="1" algn="just"/>
            <a:endParaRPr lang="es-MX" sz="2600" dirty="0">
              <a:solidFill>
                <a:schemeClr val="tx1"/>
              </a:solidFill>
            </a:endParaRPr>
          </a:p>
          <a:p>
            <a:pPr marL="627063" lvl="2" indent="0" algn="just">
              <a:buNone/>
            </a:pPr>
            <a:endParaRPr lang="es-MX" sz="2800" dirty="0">
              <a:solidFill>
                <a:schemeClr val="tx1"/>
              </a:solidFill>
            </a:endParaRPr>
          </a:p>
        </p:txBody>
      </p:sp>
      <p:sp>
        <p:nvSpPr>
          <p:cNvPr id="2" name="1 Rectángulo"/>
          <p:cNvSpPr/>
          <p:nvPr/>
        </p:nvSpPr>
        <p:spPr>
          <a:xfrm>
            <a:off x="650172" y="4665432"/>
            <a:ext cx="3946398" cy="1569660"/>
          </a:xfrm>
          <a:prstGeom prst="rect">
            <a:avLst/>
          </a:prstGeom>
          <a:solidFill>
            <a:schemeClr val="accent3">
              <a:lumMod val="60000"/>
              <a:lumOff val="40000"/>
            </a:schemeClr>
          </a:solidFill>
        </p:spPr>
        <p:txBody>
          <a:bodyPr wrap="square">
            <a:spAutoFit/>
          </a:bodyPr>
          <a:lstStyle/>
          <a:p>
            <a:pPr marL="0" lvl="2" algn="just"/>
            <a:r>
              <a:rPr lang="es-MX" sz="2400" dirty="0" smtClean="0"/>
              <a:t>Así la </a:t>
            </a:r>
            <a:r>
              <a:rPr lang="es-MX" sz="2400" dirty="0"/>
              <a:t>planta absorbe más agua y nutrientes minerales y mantiene al hongo con nutrientes orgánicos.</a:t>
            </a:r>
          </a:p>
        </p:txBody>
      </p:sp>
      <p:sp>
        <p:nvSpPr>
          <p:cNvPr id="4" name="Llamada de flecha a la izquierda 3"/>
          <p:cNvSpPr/>
          <p:nvPr/>
        </p:nvSpPr>
        <p:spPr>
          <a:xfrm>
            <a:off x="5367705" y="1511821"/>
            <a:ext cx="3659112" cy="1466467"/>
          </a:xfrm>
          <a:prstGeom prst="leftArrowCallout">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es-MX" sz="2400" dirty="0">
                <a:solidFill>
                  <a:schemeClr val="tx1"/>
                </a:solidFill>
              </a:rPr>
              <a:t>A</a:t>
            </a:r>
            <a:r>
              <a:rPr lang="es-MX" sz="2400" dirty="0" smtClean="0">
                <a:solidFill>
                  <a:schemeClr val="tx1"/>
                </a:solidFill>
              </a:rPr>
              <a:t>sociación </a:t>
            </a:r>
            <a:r>
              <a:rPr lang="es-MX" sz="2400" dirty="0">
                <a:solidFill>
                  <a:schemeClr val="tx1"/>
                </a:solidFill>
              </a:rPr>
              <a:t>entre algunos hongos y las raíces de las plantas</a:t>
            </a:r>
          </a:p>
        </p:txBody>
      </p:sp>
      <p:sp>
        <p:nvSpPr>
          <p:cNvPr id="6" name="Rectángulo 5"/>
          <p:cNvSpPr/>
          <p:nvPr/>
        </p:nvSpPr>
        <p:spPr>
          <a:xfrm>
            <a:off x="562229" y="6451084"/>
            <a:ext cx="1471365" cy="276999"/>
          </a:xfrm>
          <a:prstGeom prst="rect">
            <a:avLst/>
          </a:prstGeom>
        </p:spPr>
        <p:txBody>
          <a:bodyPr wrap="none">
            <a:spAutoFit/>
          </a:bodyPr>
          <a:lstStyle/>
          <a:p>
            <a:r>
              <a:rPr lang="es-MX" sz="1200" dirty="0" smtClean="0"/>
              <a:t>(Villavicencio, 2004</a:t>
            </a:r>
            <a:r>
              <a:rPr lang="es-MX" sz="1200" dirty="0"/>
              <a:t>) </a:t>
            </a:r>
          </a:p>
        </p:txBody>
      </p:sp>
      <p:pic>
        <p:nvPicPr>
          <p:cNvPr id="13314" name="Picture 2" descr="http://40.media.tumblr.com/4afa082af5cd1e4566a277f1d54cf72a/tumblr_njtlsdaNLq1qbtg56o1_128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9376" y="3086307"/>
            <a:ext cx="4207442" cy="3410380"/>
          </a:xfrm>
          <a:prstGeom prst="rect">
            <a:avLst/>
          </a:prstGeom>
          <a:noFill/>
          <a:extLst>
            <a:ext uri="{909E8E84-426E-40dd-AFC4-6F175D3DCCD1}">
              <a14:hiddenFill xmlns="" xmlns:a14="http://schemas.microsoft.com/office/drawing/2010/main">
                <a:solidFill>
                  <a:srgbClr val="FFFFFF"/>
                </a:solidFill>
              </a14:hiddenFill>
            </a:ext>
          </a:extLst>
        </p:spPr>
      </p:pic>
      <p:sp>
        <p:nvSpPr>
          <p:cNvPr id="9" name="Rectángulo 8"/>
          <p:cNvSpPr/>
          <p:nvPr/>
        </p:nvSpPr>
        <p:spPr>
          <a:xfrm>
            <a:off x="3413760" y="6512639"/>
            <a:ext cx="5891131" cy="246221"/>
          </a:xfrm>
          <a:prstGeom prst="rect">
            <a:avLst/>
          </a:prstGeom>
        </p:spPr>
        <p:txBody>
          <a:bodyPr wrap="square">
            <a:spAutoFit/>
          </a:bodyPr>
          <a:lstStyle/>
          <a:p>
            <a:r>
              <a:rPr lang="es-MX" sz="1000" dirty="0">
                <a:solidFill>
                  <a:schemeClr val="bg1">
                    <a:lumMod val="50000"/>
                  </a:schemeClr>
                </a:solidFill>
              </a:rPr>
              <a:t>http://40.media.tumblr.com/4afa082af5cd1e4566a277f1d54cf72a/tumblr_njtlsdaNLq1qbtg56o1_1280.png</a:t>
            </a:r>
          </a:p>
        </p:txBody>
      </p:sp>
      <p:sp>
        <p:nvSpPr>
          <p:cNvPr id="5" name="Marcador de número de diapositiva 4"/>
          <p:cNvSpPr>
            <a:spLocks noGrp="1"/>
          </p:cNvSpPr>
          <p:nvPr>
            <p:ph type="sldNum" sz="quarter" idx="12"/>
          </p:nvPr>
        </p:nvSpPr>
        <p:spPr/>
        <p:txBody>
          <a:bodyPr/>
          <a:lstStyle/>
          <a:p>
            <a:fld id="{8C727001-2092-844A-B41B-7E25C76238A4}" type="slidenum">
              <a:rPr lang="es-ES" smtClean="0"/>
              <a:t>4</a:t>
            </a:fld>
            <a:endParaRPr lang="es-ES"/>
          </a:p>
        </p:txBody>
      </p:sp>
    </p:spTree>
    <p:extLst>
      <p:ext uri="{BB962C8B-B14F-4D97-AF65-F5344CB8AC3E}">
        <p14:creationId xmlns:p14="http://schemas.microsoft.com/office/powerpoint/2010/main" val="5774163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a:off x="1547664" y="3140968"/>
            <a:ext cx="5845909" cy="3460582"/>
            <a:chOff x="1547664" y="3140968"/>
            <a:chExt cx="5845909" cy="3460582"/>
          </a:xfrm>
        </p:grpSpPr>
        <p:pic>
          <p:nvPicPr>
            <p:cNvPr id="4" name="Picture 2" descr="C:\Users\Usuario\Documents\micorriza.jpg"/>
            <p:cNvPicPr>
              <a:picLocks noChangeAspect="1" noChangeArrowheads="1"/>
            </p:cNvPicPr>
            <p:nvPr/>
          </p:nvPicPr>
          <p:blipFill rotWithShape="1">
            <a:blip r:embed="rId3">
              <a:extLst>
                <a:ext uri="{28A0092B-C50C-407E-A947-70E740481C1C}">
                  <a14:useLocalDpi xmlns:a14="http://schemas.microsoft.com/office/drawing/2010/main" val="0"/>
                </a:ext>
              </a:extLst>
            </a:blip>
            <a:srcRect r="52866"/>
            <a:stretch/>
          </p:blipFill>
          <p:spPr bwMode="auto">
            <a:xfrm>
              <a:off x="1547664" y="3140968"/>
              <a:ext cx="3456384" cy="3460582"/>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2" descr="C:\Users\Usuario\Documents\micorriza.jpg"/>
            <p:cNvPicPr>
              <a:picLocks noChangeAspect="1" noChangeArrowheads="1"/>
            </p:cNvPicPr>
            <p:nvPr/>
          </p:nvPicPr>
          <p:blipFill rotWithShape="1">
            <a:blip r:embed="rId3">
              <a:extLst>
                <a:ext uri="{28A0092B-C50C-407E-A947-70E740481C1C}">
                  <a14:useLocalDpi xmlns:a14="http://schemas.microsoft.com/office/drawing/2010/main" val="0"/>
                </a:ext>
              </a:extLst>
            </a:blip>
            <a:srcRect l="41116"/>
            <a:stretch/>
          </p:blipFill>
          <p:spPr bwMode="auto">
            <a:xfrm>
              <a:off x="4589242" y="3140968"/>
              <a:ext cx="2804331" cy="3460582"/>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6" name="Título 2"/>
          <p:cNvSpPr>
            <a:spLocks noGrp="1"/>
          </p:cNvSpPr>
          <p:nvPr>
            <p:ph type="title"/>
          </p:nvPr>
        </p:nvSpPr>
        <p:spPr>
          <a:xfrm>
            <a:off x="0" y="314396"/>
            <a:ext cx="9144000" cy="707886"/>
          </a:xfrm>
          <a:solidFill>
            <a:srgbClr val="C3D69B"/>
          </a:solidFill>
        </p:spPr>
        <p:txBody>
          <a:bodyPr wrap="square">
            <a:spAutoFit/>
          </a:bodyPr>
          <a:lstStyle/>
          <a:p>
            <a:pPr algn="l"/>
            <a:r>
              <a:rPr lang="es-ES" sz="4000" dirty="0">
                <a:solidFill>
                  <a:srgbClr val="333300"/>
                </a:solidFill>
                <a:latin typeface="+mn-lt"/>
                <a:ea typeface="+mn-ea"/>
                <a:cs typeface="+mn-cs"/>
              </a:rPr>
              <a:t>Definición de Micorriza</a:t>
            </a:r>
          </a:p>
        </p:txBody>
      </p:sp>
      <p:sp>
        <p:nvSpPr>
          <p:cNvPr id="2" name="1 Marcador de contenido"/>
          <p:cNvSpPr>
            <a:spLocks noGrp="1"/>
          </p:cNvSpPr>
          <p:nvPr>
            <p:ph idx="1"/>
          </p:nvPr>
        </p:nvSpPr>
        <p:spPr>
          <a:xfrm>
            <a:off x="126964" y="1346363"/>
            <a:ext cx="8797117" cy="2520280"/>
          </a:xfrm>
        </p:spPr>
        <p:txBody>
          <a:bodyPr/>
          <a:lstStyle/>
          <a:p>
            <a:pPr marL="0" indent="0" algn="just">
              <a:buNone/>
            </a:pPr>
            <a:r>
              <a:rPr lang="es-MX" sz="2800" dirty="0"/>
              <a:t>C</a:t>
            </a:r>
            <a:r>
              <a:rPr lang="es-MX" sz="2800" dirty="0" smtClean="0">
                <a:solidFill>
                  <a:schemeClr val="tx1"/>
                </a:solidFill>
              </a:rPr>
              <a:t>onjunto de hifas que al entrar en contacto con raíces de plantas, pueden envolver formando un manto (ectomicorriza),  o como el caso donde penetran la raíz, pero no se forma ningún manto (micorriza arbuscular</a:t>
            </a:r>
            <a:r>
              <a:rPr lang="es-MX" dirty="0" smtClean="0">
                <a:solidFill>
                  <a:schemeClr val="tx1"/>
                </a:solidFill>
              </a:rPr>
              <a:t>).</a:t>
            </a:r>
          </a:p>
          <a:p>
            <a:endParaRPr lang="es-MX" dirty="0">
              <a:solidFill>
                <a:schemeClr val="tx1"/>
              </a:solidFill>
            </a:endParaRPr>
          </a:p>
        </p:txBody>
      </p:sp>
      <p:sp>
        <p:nvSpPr>
          <p:cNvPr id="7" name="Rectángulo 6"/>
          <p:cNvSpPr/>
          <p:nvPr/>
        </p:nvSpPr>
        <p:spPr>
          <a:xfrm>
            <a:off x="2442755" y="6478682"/>
            <a:ext cx="4572000" cy="246221"/>
          </a:xfrm>
          <a:prstGeom prst="rect">
            <a:avLst/>
          </a:prstGeom>
          <a:solidFill>
            <a:schemeClr val="bg1"/>
          </a:solidFill>
        </p:spPr>
        <p:txBody>
          <a:bodyPr>
            <a:spAutoFit/>
          </a:bodyPr>
          <a:lstStyle/>
          <a:p>
            <a:pPr algn="ctr"/>
            <a:r>
              <a:rPr lang="es-MX" sz="1000" dirty="0">
                <a:solidFill>
                  <a:schemeClr val="bg1">
                    <a:lumMod val="50000"/>
                  </a:schemeClr>
                </a:solidFill>
              </a:rPr>
              <a:t>http://www.asturnatura.com/Imagenes/articulos/hongos/micorriza.jpg</a:t>
            </a:r>
          </a:p>
        </p:txBody>
      </p:sp>
      <p:sp>
        <p:nvSpPr>
          <p:cNvPr id="8" name="Rectángulo 7"/>
          <p:cNvSpPr/>
          <p:nvPr/>
        </p:nvSpPr>
        <p:spPr>
          <a:xfrm>
            <a:off x="562229" y="6451084"/>
            <a:ext cx="1471365" cy="276999"/>
          </a:xfrm>
          <a:prstGeom prst="rect">
            <a:avLst/>
          </a:prstGeom>
        </p:spPr>
        <p:txBody>
          <a:bodyPr wrap="none">
            <a:spAutoFit/>
          </a:bodyPr>
          <a:lstStyle/>
          <a:p>
            <a:r>
              <a:rPr lang="es-MX" sz="1200" dirty="0" smtClean="0"/>
              <a:t>(Villavicencio, 2004</a:t>
            </a:r>
            <a:r>
              <a:rPr lang="es-MX" sz="1200" dirty="0"/>
              <a:t>) </a:t>
            </a:r>
          </a:p>
        </p:txBody>
      </p:sp>
      <p:sp>
        <p:nvSpPr>
          <p:cNvPr id="9" name="Marcador de número de diapositiva 8"/>
          <p:cNvSpPr>
            <a:spLocks noGrp="1"/>
          </p:cNvSpPr>
          <p:nvPr>
            <p:ph type="sldNum" sz="quarter" idx="12"/>
          </p:nvPr>
        </p:nvSpPr>
        <p:spPr/>
        <p:txBody>
          <a:bodyPr/>
          <a:lstStyle/>
          <a:p>
            <a:fld id="{8C727001-2092-844A-B41B-7E25C76238A4}" type="slidenum">
              <a:rPr lang="es-ES" smtClean="0"/>
              <a:t>5</a:t>
            </a:fld>
            <a:endParaRPr lang="es-ES"/>
          </a:p>
        </p:txBody>
      </p:sp>
    </p:spTree>
    <p:extLst>
      <p:ext uri="{BB962C8B-B14F-4D97-AF65-F5344CB8AC3E}">
        <p14:creationId xmlns:p14="http://schemas.microsoft.com/office/powerpoint/2010/main" val="7034740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0" y="0"/>
            <a:ext cx="8384231" cy="6858000"/>
          </a:xfrm>
          <a:prstGeom prst="rect">
            <a:avLst/>
          </a:prstGeom>
        </p:spPr>
      </p:pic>
      <p:sp>
        <p:nvSpPr>
          <p:cNvPr id="26627" name="5 CuadroTexto"/>
          <p:cNvSpPr txBox="1">
            <a:spLocks noChangeArrowheads="1"/>
          </p:cNvSpPr>
          <p:nvPr/>
        </p:nvSpPr>
        <p:spPr bwMode="auto">
          <a:xfrm>
            <a:off x="4309285" y="0"/>
            <a:ext cx="4834716" cy="707886"/>
          </a:xfrm>
          <a:prstGeom prst="rect">
            <a:avLst/>
          </a:prstGeom>
          <a:solidFill>
            <a:srgbClr val="C3D69B"/>
          </a:solidFill>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spcBef>
                <a:spcPct val="0"/>
              </a:spcBef>
              <a:buNone/>
              <a:defRPr sz="4000">
                <a:solidFill>
                  <a:srgbClr val="333300"/>
                </a:solidFill>
              </a:defRPr>
            </a:lvl1pPr>
          </a:lstStyle>
          <a:p>
            <a:r>
              <a:rPr lang="es-MX" dirty="0"/>
              <a:t>TIPOS DE MICORRIZAS</a:t>
            </a:r>
            <a:endParaRPr lang="es-ES" dirty="0"/>
          </a:p>
        </p:txBody>
      </p:sp>
      <p:sp>
        <p:nvSpPr>
          <p:cNvPr id="3" name="Rectángulo 2"/>
          <p:cNvSpPr/>
          <p:nvPr/>
        </p:nvSpPr>
        <p:spPr>
          <a:xfrm>
            <a:off x="2913279" y="6611779"/>
            <a:ext cx="2194832" cy="246221"/>
          </a:xfrm>
          <a:prstGeom prst="rect">
            <a:avLst/>
          </a:prstGeom>
        </p:spPr>
        <p:txBody>
          <a:bodyPr wrap="none">
            <a:spAutoFit/>
          </a:bodyPr>
          <a:lstStyle/>
          <a:p>
            <a:r>
              <a:rPr lang="es-MX" sz="1000" dirty="0">
                <a:solidFill>
                  <a:schemeClr val="bg1">
                    <a:lumMod val="50000"/>
                  </a:schemeClr>
                </a:solidFill>
              </a:rPr>
              <a:t>http://imageshack.com/f/14/b8wy.jpg</a:t>
            </a:r>
          </a:p>
        </p:txBody>
      </p:sp>
      <p:sp>
        <p:nvSpPr>
          <p:cNvPr id="4" name="Marcador de número de diapositiva 3"/>
          <p:cNvSpPr>
            <a:spLocks noGrp="1"/>
          </p:cNvSpPr>
          <p:nvPr>
            <p:ph type="sldNum" sz="quarter" idx="12"/>
          </p:nvPr>
        </p:nvSpPr>
        <p:spPr/>
        <p:txBody>
          <a:bodyPr/>
          <a:lstStyle/>
          <a:p>
            <a:fld id="{8C727001-2092-844A-B41B-7E25C76238A4}" type="slidenum">
              <a:rPr lang="es-ES" smtClean="0"/>
              <a:t>6</a:t>
            </a:fld>
            <a:endParaRPr lang="es-ES"/>
          </a:p>
        </p:txBody>
      </p:sp>
    </p:spTree>
    <p:extLst>
      <p:ext uri="{BB962C8B-B14F-4D97-AF65-F5344CB8AC3E}">
        <p14:creationId xmlns:p14="http://schemas.microsoft.com/office/powerpoint/2010/main" val="37446137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3" descr="ecto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2540" y="737236"/>
            <a:ext cx="2766734" cy="43392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795" name="Picture 4" descr="ectose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2132" y="4586585"/>
            <a:ext cx="2380408" cy="2172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796" name="Picture 5" descr="em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32131" y="737236"/>
            <a:ext cx="2380409" cy="38559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797" name="Picture 6" descr="12-7"/>
          <p:cNvPicPr>
            <a:picLocks noChangeAspect="1" noChangeArrowheads="1"/>
          </p:cNvPicPr>
          <p:nvPr/>
        </p:nvPicPr>
        <p:blipFill>
          <a:blip r:embed="rId6">
            <a:extLst>
              <a:ext uri="{28A0092B-C50C-407E-A947-70E740481C1C}">
                <a14:useLocalDpi xmlns:a14="http://schemas.microsoft.com/office/drawing/2010/main" val="0"/>
              </a:ext>
            </a:extLst>
          </a:blip>
          <a:srcRect l="3275" t="18277" b="8719"/>
          <a:stretch>
            <a:fillRect/>
          </a:stretch>
        </p:blipFill>
        <p:spPr bwMode="auto">
          <a:xfrm>
            <a:off x="6212540" y="3671060"/>
            <a:ext cx="2766734" cy="30876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3 Título"/>
          <p:cNvSpPr txBox="1">
            <a:spLocks/>
          </p:cNvSpPr>
          <p:nvPr/>
        </p:nvSpPr>
        <p:spPr>
          <a:xfrm>
            <a:off x="0" y="29350"/>
            <a:ext cx="9144000"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smtClean="0">
                <a:solidFill>
                  <a:srgbClr val="333300"/>
                </a:solidFill>
                <a:latin typeface="+mn-lt"/>
                <a:ea typeface="+mn-ea"/>
                <a:cs typeface="+mn-cs"/>
              </a:rPr>
              <a:t>Estructura de las micorrizas</a:t>
            </a:r>
            <a:endParaRPr lang="es-MX" sz="4000" dirty="0">
              <a:solidFill>
                <a:srgbClr val="333300"/>
              </a:solidFill>
              <a:latin typeface="+mn-lt"/>
              <a:ea typeface="+mn-ea"/>
              <a:cs typeface="+mn-cs"/>
            </a:endParaRPr>
          </a:p>
        </p:txBody>
      </p:sp>
      <p:sp>
        <p:nvSpPr>
          <p:cNvPr id="2" name="CuadroTexto 1"/>
          <p:cNvSpPr txBox="1"/>
          <p:nvPr/>
        </p:nvSpPr>
        <p:spPr>
          <a:xfrm>
            <a:off x="394447" y="1506071"/>
            <a:ext cx="2707341" cy="286232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MX" b="1" dirty="0" err="1" smtClean="0"/>
              <a:t>Ectomicorrízas</a:t>
            </a:r>
            <a:endParaRPr lang="es-MX" b="1" dirty="0" smtClean="0"/>
          </a:p>
          <a:p>
            <a:endParaRPr lang="es-MX" dirty="0" smtClean="0"/>
          </a:p>
          <a:p>
            <a:r>
              <a:rPr lang="es-MX" dirty="0" smtClean="0"/>
              <a:t>Forman una capa de  </a:t>
            </a:r>
            <a:r>
              <a:rPr lang="es-MX" dirty="0"/>
              <a:t>micelio sobre la zona cortical de las raíces absorbentes de la planta las  hifas del hongo  no penetran en el interior de las </a:t>
            </a:r>
            <a:r>
              <a:rPr lang="es-MX" dirty="0" smtClean="0"/>
              <a:t>células de  </a:t>
            </a:r>
            <a:r>
              <a:rPr lang="es-MX" dirty="0"/>
              <a:t>la </a:t>
            </a:r>
            <a:r>
              <a:rPr lang="es-MX" dirty="0" smtClean="0"/>
              <a:t>raíz.</a:t>
            </a:r>
          </a:p>
          <a:p>
            <a:endParaRPr lang="es-MX" dirty="0"/>
          </a:p>
        </p:txBody>
      </p:sp>
      <p:sp>
        <p:nvSpPr>
          <p:cNvPr id="4" name="Rectángulo 3"/>
          <p:cNvSpPr/>
          <p:nvPr/>
        </p:nvSpPr>
        <p:spPr>
          <a:xfrm>
            <a:off x="394447" y="6274404"/>
            <a:ext cx="977062" cy="276999"/>
          </a:xfrm>
          <a:prstGeom prst="rect">
            <a:avLst/>
          </a:prstGeom>
        </p:spPr>
        <p:txBody>
          <a:bodyPr wrap="none">
            <a:spAutoFit/>
          </a:bodyPr>
          <a:lstStyle/>
          <a:p>
            <a:r>
              <a:rPr lang="es-MX" sz="1200" dirty="0" smtClean="0"/>
              <a:t>(</a:t>
            </a:r>
            <a:r>
              <a:rPr lang="es-MX" sz="1200" dirty="0" err="1" smtClean="0"/>
              <a:t>Read</a:t>
            </a:r>
            <a:r>
              <a:rPr lang="es-MX" sz="1200" dirty="0"/>
              <a:t>, </a:t>
            </a:r>
            <a:r>
              <a:rPr lang="es-MX" sz="1200" dirty="0" smtClean="0"/>
              <a:t>1999)</a:t>
            </a:r>
            <a:endParaRPr lang="es-MX" sz="1200" dirty="0"/>
          </a:p>
        </p:txBody>
      </p:sp>
      <p:sp>
        <p:nvSpPr>
          <p:cNvPr id="5" name="Rectángulo 4"/>
          <p:cNvSpPr/>
          <p:nvPr/>
        </p:nvSpPr>
        <p:spPr>
          <a:xfrm>
            <a:off x="3832131" y="6488208"/>
            <a:ext cx="4572000" cy="246221"/>
          </a:xfrm>
          <a:prstGeom prst="rect">
            <a:avLst/>
          </a:prstGeom>
        </p:spPr>
        <p:txBody>
          <a:bodyPr>
            <a:spAutoFit/>
          </a:bodyPr>
          <a:lstStyle/>
          <a:p>
            <a:r>
              <a:rPr lang="es-MX" sz="1000" dirty="0">
                <a:solidFill>
                  <a:schemeClr val="bg1"/>
                </a:solidFill>
              </a:rPr>
              <a:t>http://www.bsu.edu/classes/ruch/msa/rhades/12-8.jpg</a:t>
            </a:r>
          </a:p>
        </p:txBody>
      </p:sp>
      <p:sp>
        <p:nvSpPr>
          <p:cNvPr id="3" name="Marcador de número de diapositiva 2"/>
          <p:cNvSpPr>
            <a:spLocks noGrp="1"/>
          </p:cNvSpPr>
          <p:nvPr>
            <p:ph type="sldNum" sz="quarter" idx="12"/>
          </p:nvPr>
        </p:nvSpPr>
        <p:spPr/>
        <p:txBody>
          <a:bodyPr/>
          <a:lstStyle/>
          <a:p>
            <a:fld id="{8C727001-2092-844A-B41B-7E25C76238A4}" type="slidenum">
              <a:rPr lang="es-ES" smtClean="0"/>
              <a:t>7</a:t>
            </a:fld>
            <a:endParaRPr lang="es-ES"/>
          </a:p>
        </p:txBody>
      </p:sp>
    </p:spTree>
    <p:extLst>
      <p:ext uri="{BB962C8B-B14F-4D97-AF65-F5344CB8AC3E}">
        <p14:creationId xmlns:p14="http://schemas.microsoft.com/office/powerpoint/2010/main" val="26826705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8273" t="9666" r="15666" b="42747"/>
          <a:stretch/>
        </p:blipFill>
        <p:spPr bwMode="auto">
          <a:xfrm>
            <a:off x="54224" y="919148"/>
            <a:ext cx="8784976" cy="50405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3 Título"/>
          <p:cNvSpPr txBox="1">
            <a:spLocks/>
          </p:cNvSpPr>
          <p:nvPr/>
        </p:nvSpPr>
        <p:spPr>
          <a:xfrm>
            <a:off x="0" y="29350"/>
            <a:ext cx="9144000" cy="707886"/>
          </a:xfrm>
          <a:prstGeom prst="rect">
            <a:avLst/>
          </a:prstGeom>
          <a:solidFill>
            <a:srgbClr val="C3D69B"/>
          </a:solidFill>
        </p:spPr>
        <p:txBody>
          <a:bodyPr vert="horz" wrap="square" lIns="91440" tIns="45720" rIns="91440" bIns="4572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smtClean="0">
                <a:solidFill>
                  <a:srgbClr val="333300"/>
                </a:solidFill>
                <a:latin typeface="+mn-lt"/>
                <a:ea typeface="+mn-ea"/>
                <a:cs typeface="+mn-cs"/>
              </a:rPr>
              <a:t>Estructura de las micorrizas</a:t>
            </a:r>
            <a:endParaRPr lang="es-MX" sz="4000" dirty="0">
              <a:solidFill>
                <a:srgbClr val="333300"/>
              </a:solidFill>
              <a:latin typeface="+mn-lt"/>
              <a:ea typeface="+mn-ea"/>
              <a:cs typeface="+mn-cs"/>
            </a:endParaRPr>
          </a:p>
        </p:txBody>
      </p:sp>
      <p:sp>
        <p:nvSpPr>
          <p:cNvPr id="6" name="Rectángulo 5"/>
          <p:cNvSpPr/>
          <p:nvPr/>
        </p:nvSpPr>
        <p:spPr>
          <a:xfrm>
            <a:off x="4913284" y="5091063"/>
            <a:ext cx="2579552" cy="246221"/>
          </a:xfrm>
          <a:prstGeom prst="rect">
            <a:avLst/>
          </a:prstGeom>
        </p:spPr>
        <p:txBody>
          <a:bodyPr wrap="none">
            <a:spAutoFit/>
          </a:bodyPr>
          <a:lstStyle/>
          <a:p>
            <a:r>
              <a:rPr lang="es-MX" sz="1000" dirty="0">
                <a:solidFill>
                  <a:schemeClr val="bg1">
                    <a:lumMod val="50000"/>
                  </a:schemeClr>
                </a:solidFill>
              </a:rPr>
              <a:t>http://mycorrhizas.info/ecm/pinehartig04.jpg</a:t>
            </a:r>
          </a:p>
        </p:txBody>
      </p:sp>
      <p:sp>
        <p:nvSpPr>
          <p:cNvPr id="7" name="CuadroTexto 6"/>
          <p:cNvSpPr txBox="1"/>
          <p:nvPr/>
        </p:nvSpPr>
        <p:spPr>
          <a:xfrm>
            <a:off x="4392706" y="5746376"/>
            <a:ext cx="4446494"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s-MX" dirty="0" smtClean="0"/>
              <a:t>Vista al microscopio de la </a:t>
            </a:r>
            <a:r>
              <a:rPr lang="es-MX" dirty="0" err="1" smtClean="0"/>
              <a:t>ectomicorríza</a:t>
            </a:r>
            <a:r>
              <a:rPr lang="es-MX" dirty="0" smtClean="0"/>
              <a:t> </a:t>
            </a:r>
            <a:endParaRPr lang="es-MX" dirty="0"/>
          </a:p>
        </p:txBody>
      </p:sp>
      <p:sp>
        <p:nvSpPr>
          <p:cNvPr id="8" name="Rectángulo 7"/>
          <p:cNvSpPr/>
          <p:nvPr/>
        </p:nvSpPr>
        <p:spPr>
          <a:xfrm>
            <a:off x="430306" y="5992597"/>
            <a:ext cx="3416320" cy="246221"/>
          </a:xfrm>
          <a:prstGeom prst="rect">
            <a:avLst/>
          </a:prstGeom>
        </p:spPr>
        <p:txBody>
          <a:bodyPr wrap="none">
            <a:spAutoFit/>
          </a:bodyPr>
          <a:lstStyle/>
          <a:p>
            <a:r>
              <a:rPr lang="es-MX" sz="1000" dirty="0">
                <a:solidFill>
                  <a:schemeClr val="bg1">
                    <a:lumMod val="50000"/>
                  </a:schemeClr>
                </a:solidFill>
              </a:rPr>
              <a:t>https://s10.lite.msu.edu/res/msu/botonl/b_online/fo33/3.jpg</a:t>
            </a:r>
          </a:p>
        </p:txBody>
      </p:sp>
      <p:sp>
        <p:nvSpPr>
          <p:cNvPr id="2" name="Marcador de número de diapositiva 1"/>
          <p:cNvSpPr>
            <a:spLocks noGrp="1"/>
          </p:cNvSpPr>
          <p:nvPr>
            <p:ph type="sldNum" sz="quarter" idx="12"/>
          </p:nvPr>
        </p:nvSpPr>
        <p:spPr/>
        <p:txBody>
          <a:bodyPr/>
          <a:lstStyle/>
          <a:p>
            <a:fld id="{8C727001-2092-844A-B41B-7E25C76238A4}" type="slidenum">
              <a:rPr lang="es-ES" smtClean="0"/>
              <a:t>8</a:t>
            </a:fld>
            <a:endParaRPr lang="es-ES"/>
          </a:p>
        </p:txBody>
      </p:sp>
    </p:spTree>
    <p:extLst>
      <p:ext uri="{BB962C8B-B14F-4D97-AF65-F5344CB8AC3E}">
        <p14:creationId xmlns:p14="http://schemas.microsoft.com/office/powerpoint/2010/main" val="13083158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0" y="492195"/>
            <a:ext cx="9144000" cy="707886"/>
          </a:xfrm>
          <a:solidFill>
            <a:srgbClr val="C3D69B"/>
          </a:solidFill>
        </p:spPr>
        <p:txBody>
          <a:bodyPr vert="horz" wrap="square" lIns="91440" tIns="45720" rIns="91440" bIns="45720" rtlCol="0" anchor="ctr">
            <a:spAutoFit/>
          </a:bodyPr>
          <a:lstStyle/>
          <a:p>
            <a:pPr algn="l"/>
            <a:r>
              <a:rPr lang="es-MX" sz="4000" dirty="0" smtClean="0">
                <a:solidFill>
                  <a:srgbClr val="333300"/>
                </a:solidFill>
                <a:latin typeface="+mn-lt"/>
                <a:ea typeface="+mn-ea"/>
                <a:cs typeface="+mn-cs"/>
              </a:rPr>
              <a:t>Importancia de las micorrizas</a:t>
            </a:r>
            <a:endParaRPr lang="es-MX" sz="4000" dirty="0">
              <a:solidFill>
                <a:srgbClr val="333300"/>
              </a:solidFill>
              <a:latin typeface="+mn-lt"/>
              <a:ea typeface="+mn-ea"/>
              <a:cs typeface="+mn-cs"/>
            </a:endParaRPr>
          </a:p>
        </p:txBody>
      </p:sp>
      <p:sp>
        <p:nvSpPr>
          <p:cNvPr id="2" name="1 Marcador de contenido"/>
          <p:cNvSpPr>
            <a:spLocks noGrp="1"/>
          </p:cNvSpPr>
          <p:nvPr>
            <p:ph idx="1"/>
          </p:nvPr>
        </p:nvSpPr>
        <p:spPr>
          <a:xfrm>
            <a:off x="323528" y="1772816"/>
            <a:ext cx="8640959" cy="4353347"/>
          </a:xfrm>
        </p:spPr>
        <p:txBody>
          <a:bodyPr>
            <a:normAutofit fontScale="77500" lnSpcReduction="20000"/>
          </a:bodyPr>
          <a:lstStyle/>
          <a:p>
            <a:pPr algn="just"/>
            <a:r>
              <a:rPr lang="es-MX" dirty="0" smtClean="0">
                <a:solidFill>
                  <a:schemeClr val="tx1"/>
                </a:solidFill>
              </a:rPr>
              <a:t>Participan en la inoculación  de </a:t>
            </a:r>
            <a:r>
              <a:rPr lang="es-MX" dirty="0">
                <a:solidFill>
                  <a:schemeClr val="tx1"/>
                </a:solidFill>
              </a:rPr>
              <a:t>l</a:t>
            </a:r>
            <a:r>
              <a:rPr lang="es-MX" dirty="0" smtClean="0">
                <a:solidFill>
                  <a:schemeClr val="tx1"/>
                </a:solidFill>
              </a:rPr>
              <a:t>a </a:t>
            </a:r>
            <a:r>
              <a:rPr lang="es-MX" dirty="0">
                <a:solidFill>
                  <a:schemeClr val="tx1"/>
                </a:solidFill>
              </a:rPr>
              <a:t>mayoría de las plantas de interés agronómico como el cacao, café, coco, algodón, cebolla, </a:t>
            </a:r>
            <a:r>
              <a:rPr lang="es-MX" dirty="0" smtClean="0">
                <a:solidFill>
                  <a:schemeClr val="tx1"/>
                </a:solidFill>
              </a:rPr>
              <a:t>ajo, papa, tomate, etc.</a:t>
            </a:r>
            <a:r>
              <a:rPr lang="es-MX" dirty="0">
                <a:solidFill>
                  <a:schemeClr val="tx1"/>
                </a:solidFill>
              </a:rPr>
              <a:t> </a:t>
            </a:r>
            <a:endParaRPr lang="es-MX" dirty="0" smtClean="0">
              <a:solidFill>
                <a:schemeClr val="tx1"/>
              </a:solidFill>
            </a:endParaRPr>
          </a:p>
          <a:p>
            <a:pPr algn="just"/>
            <a:endParaRPr lang="es-MX" dirty="0" smtClean="0">
              <a:solidFill>
                <a:schemeClr val="tx1"/>
              </a:solidFill>
            </a:endParaRPr>
          </a:p>
          <a:p>
            <a:pPr algn="just"/>
            <a:r>
              <a:rPr lang="es-MX" dirty="0" smtClean="0">
                <a:solidFill>
                  <a:schemeClr val="tx1"/>
                </a:solidFill>
              </a:rPr>
              <a:t>Se usan como biofertilizantes para </a:t>
            </a:r>
            <a:r>
              <a:rPr lang="es-MX" dirty="0">
                <a:solidFill>
                  <a:schemeClr val="tx1"/>
                </a:solidFill>
              </a:rPr>
              <a:t>obtener </a:t>
            </a:r>
            <a:r>
              <a:rPr lang="es-MX" dirty="0" smtClean="0">
                <a:solidFill>
                  <a:schemeClr val="tx1"/>
                </a:solidFill>
              </a:rPr>
              <a:t>elevados rendimientos </a:t>
            </a:r>
            <a:r>
              <a:rPr lang="es-MX" dirty="0">
                <a:solidFill>
                  <a:schemeClr val="tx1"/>
                </a:solidFill>
              </a:rPr>
              <a:t>en los cultivos, sin causarle daños al ambiente</a:t>
            </a:r>
            <a:r>
              <a:rPr lang="es-MX" dirty="0" smtClean="0"/>
              <a:t>. </a:t>
            </a:r>
            <a:endParaRPr lang="es-MX" dirty="0"/>
          </a:p>
          <a:p>
            <a:pPr algn="just"/>
            <a:endParaRPr lang="es-MX" dirty="0"/>
          </a:p>
          <a:p>
            <a:pPr algn="just"/>
            <a:r>
              <a:rPr lang="es-MX" dirty="0" smtClean="0">
                <a:solidFill>
                  <a:schemeClr val="tx1"/>
                </a:solidFill>
              </a:rPr>
              <a:t>Aumenta la capacidad de </a:t>
            </a:r>
            <a:r>
              <a:rPr lang="es-MX" dirty="0">
                <a:solidFill>
                  <a:schemeClr val="tx1"/>
                </a:solidFill>
              </a:rPr>
              <a:t>la planta para la adquisición de nutrimentos </a:t>
            </a:r>
            <a:r>
              <a:rPr lang="es-MX" dirty="0" smtClean="0">
                <a:solidFill>
                  <a:schemeClr val="tx1"/>
                </a:solidFill>
              </a:rPr>
              <a:t>minerales, agua </a:t>
            </a:r>
            <a:r>
              <a:rPr lang="es-MX" dirty="0">
                <a:solidFill>
                  <a:schemeClr val="tx1"/>
                </a:solidFill>
              </a:rPr>
              <a:t>del suelo, reducción de la toxicidad de </a:t>
            </a:r>
            <a:r>
              <a:rPr lang="es-MX" dirty="0" smtClean="0">
                <a:solidFill>
                  <a:schemeClr val="tx1"/>
                </a:solidFill>
              </a:rPr>
              <a:t>metales pesados </a:t>
            </a:r>
            <a:r>
              <a:rPr lang="es-MX" dirty="0">
                <a:solidFill>
                  <a:schemeClr val="tx1"/>
                </a:solidFill>
              </a:rPr>
              <a:t>y otros contaminantes, incrementa la </a:t>
            </a:r>
            <a:r>
              <a:rPr lang="es-MX" dirty="0" smtClean="0">
                <a:solidFill>
                  <a:schemeClr val="tx1"/>
                </a:solidFill>
              </a:rPr>
              <a:t>resistencia de </a:t>
            </a:r>
            <a:r>
              <a:rPr lang="es-MX" dirty="0">
                <a:solidFill>
                  <a:schemeClr val="tx1"/>
                </a:solidFill>
              </a:rPr>
              <a:t>las plantas a </a:t>
            </a:r>
            <a:r>
              <a:rPr lang="es-MX" dirty="0" smtClean="0">
                <a:solidFill>
                  <a:schemeClr val="tx1"/>
                </a:solidFill>
              </a:rPr>
              <a:t>patógenos.</a:t>
            </a:r>
            <a:endParaRPr lang="es-MX" dirty="0">
              <a:solidFill>
                <a:schemeClr val="tx1"/>
              </a:solidFill>
            </a:endParaRPr>
          </a:p>
        </p:txBody>
      </p:sp>
      <p:sp>
        <p:nvSpPr>
          <p:cNvPr id="3" name="Rectángulo 2"/>
          <p:cNvSpPr/>
          <p:nvPr/>
        </p:nvSpPr>
        <p:spPr>
          <a:xfrm>
            <a:off x="1033497" y="5987663"/>
            <a:ext cx="1180131" cy="276999"/>
          </a:xfrm>
          <a:prstGeom prst="rect">
            <a:avLst/>
          </a:prstGeom>
        </p:spPr>
        <p:txBody>
          <a:bodyPr wrap="none">
            <a:spAutoFit/>
          </a:bodyPr>
          <a:lstStyle/>
          <a:p>
            <a:r>
              <a:rPr lang="es-MX" sz="1200" dirty="0" smtClean="0"/>
              <a:t>(Johnson</a:t>
            </a:r>
            <a:r>
              <a:rPr lang="es-MX" sz="1200" dirty="0"/>
              <a:t>, </a:t>
            </a:r>
            <a:r>
              <a:rPr lang="es-MX" sz="1200" dirty="0" smtClean="0"/>
              <a:t>1993)</a:t>
            </a:r>
            <a:endParaRPr lang="es-MX" sz="1200" dirty="0"/>
          </a:p>
        </p:txBody>
      </p:sp>
      <p:sp>
        <p:nvSpPr>
          <p:cNvPr id="5" name="Marcador de número de diapositiva 4"/>
          <p:cNvSpPr>
            <a:spLocks noGrp="1"/>
          </p:cNvSpPr>
          <p:nvPr>
            <p:ph type="sldNum" sz="quarter" idx="12"/>
          </p:nvPr>
        </p:nvSpPr>
        <p:spPr/>
        <p:txBody>
          <a:bodyPr/>
          <a:lstStyle/>
          <a:p>
            <a:fld id="{8C727001-2092-844A-B41B-7E25C76238A4}" type="slidenum">
              <a:rPr lang="es-ES" smtClean="0"/>
              <a:t>9</a:t>
            </a:fld>
            <a:endParaRPr lang="es-ES"/>
          </a:p>
        </p:txBody>
      </p:sp>
    </p:spTree>
    <p:extLst>
      <p:ext uri="{BB962C8B-B14F-4D97-AF65-F5344CB8AC3E}">
        <p14:creationId xmlns:p14="http://schemas.microsoft.com/office/powerpoint/2010/main" val="299369300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759</TotalTime>
  <Words>5348</Words>
  <Application>Microsoft Office PowerPoint</Application>
  <PresentationFormat>Presentación en pantalla (4:3)</PresentationFormat>
  <Paragraphs>382</Paragraphs>
  <Slides>30</Slides>
  <Notes>28</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1</vt:i4>
      </vt:variant>
      <vt:variant>
        <vt:lpstr>Títulos de diapositiva</vt:lpstr>
      </vt:variant>
      <vt:variant>
        <vt:i4>30</vt:i4>
      </vt:variant>
    </vt:vector>
  </HeadingPairs>
  <TitlesOfParts>
    <vt:vector size="41" baseType="lpstr">
      <vt:lpstr>ＭＳ Ｐゴシック</vt:lpstr>
      <vt:lpstr>ＭＳ Ｐゴシック</vt:lpstr>
      <vt:lpstr>Arial</vt:lpstr>
      <vt:lpstr>Calibri</vt:lpstr>
      <vt:lpstr>Franklin Gothic Book</vt:lpstr>
      <vt:lpstr>Tahoma</vt:lpstr>
      <vt:lpstr>Trebuchet MS</vt:lpstr>
      <vt:lpstr>Wingdings</vt:lpstr>
      <vt:lpstr>Wingdings 2</vt:lpstr>
      <vt:lpstr>Tema de Office</vt:lpstr>
      <vt:lpstr>CorelDRAW</vt:lpstr>
      <vt:lpstr>Presentación de PowerPoint</vt:lpstr>
      <vt:lpstr>GUIÓN</vt:lpstr>
      <vt:lpstr>Presentación de PowerPoint</vt:lpstr>
      <vt:lpstr>Definición de Micorriza</vt:lpstr>
      <vt:lpstr>Definición de Micorriza</vt:lpstr>
      <vt:lpstr>Presentación de PowerPoint</vt:lpstr>
      <vt:lpstr>Presentación de PowerPoint</vt:lpstr>
      <vt:lpstr>Presentación de PowerPoint</vt:lpstr>
      <vt:lpstr>Importancia de las micorrizas</vt:lpstr>
      <vt:lpstr>Beneficios de los hongos micorrícicos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MacBook</dc:creator>
  <cp:lastModifiedBy>Cris</cp:lastModifiedBy>
  <cp:revision>65</cp:revision>
  <dcterms:created xsi:type="dcterms:W3CDTF">2014-05-27T17:56:42Z</dcterms:created>
  <dcterms:modified xsi:type="dcterms:W3CDTF">2015-10-01T17:46:43Z</dcterms:modified>
</cp:coreProperties>
</file>