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3" r:id="rId5"/>
    <p:sldId id="269" r:id="rId6"/>
    <p:sldId id="270" r:id="rId7"/>
    <p:sldId id="272" r:id="rId8"/>
    <p:sldId id="264" r:id="rId9"/>
    <p:sldId id="271" r:id="rId10"/>
    <p:sldId id="261" r:id="rId11"/>
    <p:sldId id="266" r:id="rId12"/>
    <p:sldId id="267" r:id="rId13"/>
    <p:sldId id="268" r:id="rId14"/>
    <p:sldId id="273" r:id="rId15"/>
    <p:sldId id="262" r:id="rId16"/>
    <p:sldId id="274" r:id="rId17"/>
    <p:sldId id="275" r:id="rId18"/>
    <p:sldId id="277" r:id="rId19"/>
    <p:sldId id="276" r:id="rId20"/>
    <p:sldId id="278" r:id="rId21"/>
    <p:sldId id="279" r:id="rId22"/>
    <p:sldId id="280" r:id="rId23"/>
    <p:sldId id="281" r:id="rId24"/>
    <p:sldId id="282" r:id="rId25"/>
    <p:sldId id="292" r:id="rId26"/>
    <p:sldId id="283" r:id="rId27"/>
    <p:sldId id="284" r:id="rId28"/>
    <p:sldId id="294" r:id="rId29"/>
    <p:sldId id="293" r:id="rId30"/>
    <p:sldId id="285" r:id="rId31"/>
    <p:sldId id="286" r:id="rId32"/>
    <p:sldId id="288" r:id="rId33"/>
    <p:sldId id="289" r:id="rId34"/>
    <p:sldId id="295" r:id="rId35"/>
    <p:sldId id="265" r:id="rId3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8" d="100"/>
          <a:sy n="158" d="100"/>
        </p:scale>
        <p:origin x="-584" y="-104"/>
      </p:cViewPr>
      <p:guideLst>
        <p:guide orient="horz" pos="2160"/>
        <p:guide pos="2880"/>
      </p:guideLst>
    </p:cSldViewPr>
  </p:slideViewPr>
  <p:notesTextViewPr>
    <p:cViewPr>
      <p:scale>
        <a:sx n="100" d="100"/>
        <a:sy n="100" d="100"/>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5F2A6A1-3F50-3948-B36F-EF5DE02EDE9D}"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4104780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5F2A6A1-3F50-3948-B36F-EF5DE02EDE9D}"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1074792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5F2A6A1-3F50-3948-B36F-EF5DE02EDE9D}"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400670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5F2A6A1-3F50-3948-B36F-EF5DE02EDE9D}"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3382244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5F2A6A1-3F50-3948-B36F-EF5DE02EDE9D}"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4072307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5F2A6A1-3F50-3948-B36F-EF5DE02EDE9D}"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1217200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5F2A6A1-3F50-3948-B36F-EF5DE02EDE9D}" type="datetimeFigureOut">
              <a:rPr lang="es-ES" smtClean="0"/>
              <a:t>02/10/15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2214942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5F2A6A1-3F50-3948-B36F-EF5DE02EDE9D}" type="datetimeFigureOut">
              <a:rPr lang="es-ES" smtClean="0"/>
              <a:t>02/10/15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2866298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5F2A6A1-3F50-3948-B36F-EF5DE02EDE9D}" type="datetimeFigureOut">
              <a:rPr lang="es-ES" smtClean="0"/>
              <a:t>02/10/15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1561217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5F2A6A1-3F50-3948-B36F-EF5DE02EDE9D}"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4281713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5F2A6A1-3F50-3948-B36F-EF5DE02EDE9D}"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640E7F-A95A-A043-8B98-EFCBB6928DC2}" type="slidenum">
              <a:rPr lang="es-ES" smtClean="0"/>
              <a:t>‹Nr.›</a:t>
            </a:fld>
            <a:endParaRPr lang="es-ES"/>
          </a:p>
        </p:txBody>
      </p:sp>
    </p:spTree>
    <p:extLst>
      <p:ext uri="{BB962C8B-B14F-4D97-AF65-F5344CB8AC3E}">
        <p14:creationId xmlns:p14="http://schemas.microsoft.com/office/powerpoint/2010/main" val="41704292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F2A6A1-3F50-3948-B36F-EF5DE02EDE9D}" type="datetimeFigureOut">
              <a:rPr lang="es-ES" smtClean="0"/>
              <a:t>02/10/15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640E7F-A95A-A043-8B98-EFCBB6928DC2}" type="slidenum">
              <a:rPr lang="es-ES" smtClean="0"/>
              <a:t>‹Nr.›</a:t>
            </a:fld>
            <a:endParaRPr lang="es-ES"/>
          </a:p>
        </p:txBody>
      </p:sp>
    </p:spTree>
    <p:extLst>
      <p:ext uri="{BB962C8B-B14F-4D97-AF65-F5344CB8AC3E}">
        <p14:creationId xmlns:p14="http://schemas.microsoft.com/office/powerpoint/2010/main" val="241741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0" y="99789"/>
            <a:ext cx="9144000" cy="6616025"/>
          </a:xfrm>
        </p:spPr>
        <p:txBody>
          <a:bodyPr/>
          <a:lstStyle/>
          <a:p>
            <a:r>
              <a:rPr lang="es-ES" dirty="0" smtClean="0"/>
              <a:t>UNIVERSIDAD AUTÓNOMA DEL ESTADO DE MÉXICO</a:t>
            </a:r>
          </a:p>
          <a:p>
            <a:r>
              <a:rPr lang="es-ES" dirty="0" smtClean="0"/>
              <a:t>FACULTAD DE CIENCIAS</a:t>
            </a:r>
          </a:p>
          <a:p>
            <a:endParaRPr lang="es-ES" dirty="0" smtClean="0"/>
          </a:p>
          <a:p>
            <a:endParaRPr lang="es-ES" dirty="0"/>
          </a:p>
          <a:p>
            <a:endParaRPr lang="es-ES" dirty="0" smtClean="0"/>
          </a:p>
          <a:p>
            <a:endParaRPr lang="es-ES" dirty="0"/>
          </a:p>
          <a:p>
            <a:endParaRPr lang="es-ES" dirty="0" smtClean="0"/>
          </a:p>
          <a:p>
            <a:endParaRPr lang="es-ES" dirty="0"/>
          </a:p>
          <a:p>
            <a:r>
              <a:rPr lang="es-ES" dirty="0" smtClean="0"/>
              <a:t>BIOLOGÍA</a:t>
            </a:r>
          </a:p>
          <a:p>
            <a:r>
              <a:rPr lang="es-ES" dirty="0" smtClean="0"/>
              <a:t>Proyecto de investigación 2</a:t>
            </a:r>
          </a:p>
          <a:p>
            <a:endParaRPr lang="es-ES" dirty="0"/>
          </a:p>
        </p:txBody>
      </p:sp>
      <p:sp>
        <p:nvSpPr>
          <p:cNvPr id="2" name="Título 1"/>
          <p:cNvSpPr>
            <a:spLocks noGrp="1"/>
          </p:cNvSpPr>
          <p:nvPr>
            <p:ph type="ctrTitle"/>
          </p:nvPr>
        </p:nvSpPr>
        <p:spPr>
          <a:xfrm>
            <a:off x="0" y="2395318"/>
            <a:ext cx="9144000" cy="1470025"/>
          </a:xfrm>
          <a:solidFill>
            <a:srgbClr val="800000"/>
          </a:solidFill>
          <a:ln>
            <a:solidFill>
              <a:srgbClr val="800000"/>
            </a:solidFill>
          </a:ln>
        </p:spPr>
        <p:txBody>
          <a:bodyPr>
            <a:noAutofit/>
          </a:bodyPr>
          <a:lstStyle/>
          <a:p>
            <a:pPr algn="r"/>
            <a:r>
              <a:rPr lang="es-ES" sz="3200" dirty="0" smtClean="0">
                <a:solidFill>
                  <a:schemeClr val="bg1"/>
                </a:solidFill>
              </a:rPr>
              <a:t>Citas y Referencias </a:t>
            </a:r>
            <a:r>
              <a:rPr lang="es-ES" sz="3200" dirty="0" smtClean="0">
                <a:solidFill>
                  <a:schemeClr val="bg1"/>
                </a:solidFill>
              </a:rPr>
              <a:t>Bibliográficas</a:t>
            </a:r>
            <a:br>
              <a:rPr lang="es-ES" sz="3200" dirty="0" smtClean="0">
                <a:solidFill>
                  <a:schemeClr val="bg1"/>
                </a:solidFill>
              </a:rPr>
            </a:br>
            <a:r>
              <a:rPr lang="es-ES" sz="3200" dirty="0" smtClean="0">
                <a:solidFill>
                  <a:schemeClr val="bg1"/>
                </a:solidFill>
              </a:rPr>
              <a:t>Dr. Iván Gallego Alarcón</a:t>
            </a:r>
            <a:br>
              <a:rPr lang="es-ES" sz="3200" dirty="0" smtClean="0">
                <a:solidFill>
                  <a:schemeClr val="bg1"/>
                </a:solidFill>
              </a:rPr>
            </a:br>
            <a:r>
              <a:rPr lang="es-ES" sz="3200" dirty="0" smtClean="0">
                <a:solidFill>
                  <a:schemeClr val="bg1"/>
                </a:solidFill>
              </a:rPr>
              <a:t>Septiembre 2015</a:t>
            </a:r>
            <a:endParaRPr lang="es-ES" sz="3200" dirty="0">
              <a:solidFill>
                <a:schemeClr val="bg1"/>
              </a:solidFill>
            </a:endParaRPr>
          </a:p>
        </p:txBody>
      </p:sp>
    </p:spTree>
    <p:extLst>
      <p:ext uri="{BB962C8B-B14F-4D97-AF65-F5344CB8AC3E}">
        <p14:creationId xmlns:p14="http://schemas.microsoft.com/office/powerpoint/2010/main" val="3278929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204538"/>
          </a:xfrm>
        </p:spPr>
        <p:txBody>
          <a:bodyPr>
            <a:normAutofit fontScale="90000"/>
          </a:bodyPr>
          <a:lstStyle/>
          <a:p>
            <a:r>
              <a:rPr lang="es-ES" dirty="0" smtClean="0"/>
              <a:t>APA (Asociación </a:t>
            </a:r>
            <a:r>
              <a:rPr lang="es-ES" dirty="0"/>
              <a:t>Americana de </a:t>
            </a:r>
            <a:r>
              <a:rPr lang="es-ES" dirty="0" smtClean="0"/>
              <a:t>Psicología)</a:t>
            </a:r>
            <a:endParaRPr lang="es-ES" dirty="0"/>
          </a:p>
        </p:txBody>
      </p:sp>
      <p:sp>
        <p:nvSpPr>
          <p:cNvPr id="3" name="Marcador de contenido 2"/>
          <p:cNvSpPr>
            <a:spLocks noGrp="1"/>
          </p:cNvSpPr>
          <p:nvPr>
            <p:ph idx="1"/>
          </p:nvPr>
        </p:nvSpPr>
        <p:spPr>
          <a:xfrm>
            <a:off x="0" y="2108201"/>
            <a:ext cx="9144000" cy="3046506"/>
          </a:xfrm>
          <a:solidFill>
            <a:schemeClr val="accent3">
              <a:lumMod val="40000"/>
              <a:lumOff val="60000"/>
            </a:schemeClr>
          </a:solidFill>
        </p:spPr>
        <p:txBody>
          <a:bodyPr>
            <a:normAutofit/>
          </a:bodyPr>
          <a:lstStyle/>
          <a:p>
            <a:pPr marL="179388" indent="0">
              <a:buNone/>
            </a:pPr>
            <a:r>
              <a:rPr lang="es-ES" sz="2400" dirty="0"/>
              <a:t>El estilo </a:t>
            </a:r>
            <a:r>
              <a:rPr lang="es-ES" sz="2400" dirty="0" smtClean="0"/>
              <a:t>APA </a:t>
            </a:r>
            <a:r>
              <a:rPr lang="es-ES" sz="2400" dirty="0"/>
              <a:t>presenta las citas dentro del texto del trabajo, utilizando el apellido del autor, la fecha de </a:t>
            </a:r>
            <a:r>
              <a:rPr lang="es-ES" sz="2400" dirty="0" smtClean="0"/>
              <a:t>publicación </a:t>
            </a:r>
            <a:r>
              <a:rPr lang="es-ES" sz="2400" dirty="0"/>
              <a:t>y la </a:t>
            </a:r>
            <a:r>
              <a:rPr lang="es-ES" sz="2400" dirty="0" smtClean="0"/>
              <a:t>página </a:t>
            </a:r>
            <a:r>
              <a:rPr lang="es-ES" sz="2400" dirty="0"/>
              <a:t>citada entre </a:t>
            </a:r>
            <a:r>
              <a:rPr lang="es-ES" sz="2400" dirty="0" smtClean="0"/>
              <a:t>paréntesis. </a:t>
            </a:r>
            <a:r>
              <a:rPr lang="es-ES" sz="2400" dirty="0"/>
              <a:t>Este sistema NO requiere utilizar las citas a pie de </a:t>
            </a:r>
            <a:r>
              <a:rPr lang="es-ES" sz="2400" dirty="0" smtClean="0"/>
              <a:t>página.</a:t>
            </a:r>
          </a:p>
          <a:p>
            <a:pPr marL="179388" indent="0">
              <a:buNone/>
            </a:pPr>
            <a:endParaRPr lang="es-ES" sz="2400" dirty="0"/>
          </a:p>
          <a:p>
            <a:pPr marL="179388" indent="0">
              <a:buNone/>
            </a:pPr>
            <a:r>
              <a:rPr lang="es-ES" sz="2400" dirty="0" smtClean="0"/>
              <a:t>Es </a:t>
            </a:r>
            <a:r>
              <a:rPr lang="es-ES" sz="2400" dirty="0"/>
              <a:t>el utilizado en psicología y pedagogía principalmente, aunque también se usa en otras disciplinas como las Ciencias Sociales y las </a:t>
            </a:r>
            <a:r>
              <a:rPr lang="es-ES" sz="2400" dirty="0" smtClean="0"/>
              <a:t>Tecnológicas</a:t>
            </a:r>
          </a:p>
        </p:txBody>
      </p:sp>
    </p:spTree>
    <p:extLst>
      <p:ext uri="{BB962C8B-B14F-4D97-AF65-F5344CB8AC3E}">
        <p14:creationId xmlns:p14="http://schemas.microsoft.com/office/powerpoint/2010/main" val="245678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204538"/>
          </a:xfrm>
        </p:spPr>
        <p:txBody>
          <a:bodyPr>
            <a:normAutofit/>
          </a:bodyPr>
          <a:lstStyle/>
          <a:p>
            <a:r>
              <a:rPr lang="es-ES" dirty="0" smtClean="0"/>
              <a:t>Estilo Harvard</a:t>
            </a:r>
            <a:endParaRPr lang="es-ES" dirty="0"/>
          </a:p>
        </p:txBody>
      </p:sp>
      <p:sp>
        <p:nvSpPr>
          <p:cNvPr id="3" name="Marcador de contenido 2"/>
          <p:cNvSpPr>
            <a:spLocks noGrp="1"/>
          </p:cNvSpPr>
          <p:nvPr>
            <p:ph idx="1"/>
          </p:nvPr>
        </p:nvSpPr>
        <p:spPr>
          <a:xfrm>
            <a:off x="0" y="2108200"/>
            <a:ext cx="9144000" cy="3270623"/>
          </a:xfrm>
          <a:solidFill>
            <a:schemeClr val="accent3">
              <a:lumMod val="40000"/>
              <a:lumOff val="60000"/>
            </a:schemeClr>
          </a:solidFill>
        </p:spPr>
        <p:txBody>
          <a:bodyPr>
            <a:normAutofit fontScale="92500" lnSpcReduction="20000"/>
          </a:bodyPr>
          <a:lstStyle/>
          <a:p>
            <a:pPr marL="268288" indent="0">
              <a:buNone/>
            </a:pPr>
            <a:r>
              <a:rPr lang="es-ES" sz="2400" dirty="0" smtClean="0"/>
              <a:t>El </a:t>
            </a:r>
            <a:r>
              <a:rPr lang="es-ES" sz="2400" dirty="0"/>
              <a:t>estilo Harvard es el utilizado en física, ciencias naturales y ciencias sociales principalmente</a:t>
            </a:r>
            <a:r>
              <a:rPr lang="es-ES" sz="2400" dirty="0" smtClean="0"/>
              <a:t>.</a:t>
            </a:r>
          </a:p>
          <a:p>
            <a:pPr marL="268288" indent="0">
              <a:buNone/>
            </a:pPr>
            <a:endParaRPr lang="es-ES" sz="2400" dirty="0" smtClean="0"/>
          </a:p>
          <a:p>
            <a:pPr marL="268288" indent="0">
              <a:buNone/>
            </a:pPr>
            <a:r>
              <a:rPr lang="es-ES" sz="2400" dirty="0" smtClean="0"/>
              <a:t>El </a:t>
            </a:r>
            <a:r>
              <a:rPr lang="es-ES" sz="2400" dirty="0"/>
              <a:t>estilo Harvard es un término genérico utilizado por otros estilos que siguen este formato, por ello no existe un manual oficial del estilo Harvard. Se denominan así, aquellos formatos que utilizan el sistema autor-fecha de cita entre el texto del documento como por ejemplo: (Smith 2011). </a:t>
            </a:r>
            <a:endParaRPr lang="es-ES" sz="2400" dirty="0" smtClean="0"/>
          </a:p>
          <a:p>
            <a:pPr marL="268288" indent="0">
              <a:buNone/>
            </a:pPr>
            <a:endParaRPr lang="es-ES" sz="2400" dirty="0"/>
          </a:p>
          <a:p>
            <a:pPr marL="268288" indent="0">
              <a:buNone/>
            </a:pPr>
            <a:r>
              <a:rPr lang="es-ES" sz="2400" dirty="0" smtClean="0"/>
              <a:t>Al </a:t>
            </a:r>
            <a:r>
              <a:rPr lang="es-ES" sz="2400" dirty="0"/>
              <a:t>final del documento se pone la lista de referencias bibliográficas ordenadas por autor y por año de publicación.</a:t>
            </a:r>
          </a:p>
        </p:txBody>
      </p:sp>
    </p:spTree>
    <p:extLst>
      <p:ext uri="{BB962C8B-B14F-4D97-AF65-F5344CB8AC3E}">
        <p14:creationId xmlns:p14="http://schemas.microsoft.com/office/powerpoint/2010/main" val="2533407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28638"/>
            <a:ext cx="8229600" cy="1204538"/>
          </a:xfrm>
        </p:spPr>
        <p:txBody>
          <a:bodyPr>
            <a:normAutofit/>
          </a:bodyPr>
          <a:lstStyle/>
          <a:p>
            <a:r>
              <a:rPr lang="es-ES" dirty="0" smtClean="0"/>
              <a:t>Estilo Vancouver</a:t>
            </a:r>
            <a:endParaRPr lang="es-ES" dirty="0"/>
          </a:p>
        </p:txBody>
      </p:sp>
      <p:sp>
        <p:nvSpPr>
          <p:cNvPr id="3" name="Marcador de contenido 2"/>
          <p:cNvSpPr>
            <a:spLocks noGrp="1"/>
          </p:cNvSpPr>
          <p:nvPr>
            <p:ph idx="1"/>
          </p:nvPr>
        </p:nvSpPr>
        <p:spPr>
          <a:xfrm>
            <a:off x="0" y="2450353"/>
            <a:ext cx="9144000" cy="2749177"/>
          </a:xfrm>
          <a:solidFill>
            <a:schemeClr val="accent3">
              <a:lumMod val="40000"/>
              <a:lumOff val="60000"/>
            </a:schemeClr>
          </a:solidFill>
        </p:spPr>
        <p:txBody>
          <a:bodyPr>
            <a:normAutofit/>
          </a:bodyPr>
          <a:lstStyle/>
          <a:p>
            <a:pPr marL="0" indent="0">
              <a:buNone/>
            </a:pPr>
            <a:r>
              <a:rPr lang="es-ES" sz="2400" dirty="0"/>
              <a:t>El estilo Vancouver establecido por el International </a:t>
            </a:r>
            <a:r>
              <a:rPr lang="es-ES" sz="2400" dirty="0" err="1"/>
              <a:t>Committee</a:t>
            </a:r>
            <a:r>
              <a:rPr lang="es-ES" sz="2400" dirty="0"/>
              <a:t> of Medical Journal </a:t>
            </a:r>
            <a:r>
              <a:rPr lang="es-ES" sz="2400" dirty="0" err="1"/>
              <a:t>Editors</a:t>
            </a:r>
            <a:r>
              <a:rPr lang="es-ES" sz="2400" dirty="0"/>
              <a:t> (ICMJE), conocido igualmente como </a:t>
            </a:r>
            <a:r>
              <a:rPr lang="es-ES" sz="2400" dirty="0" err="1"/>
              <a:t>Uniform</a:t>
            </a:r>
            <a:r>
              <a:rPr lang="es-ES" sz="2400" dirty="0"/>
              <a:t> </a:t>
            </a:r>
            <a:r>
              <a:rPr lang="es-ES" sz="2400" dirty="0" err="1"/>
              <a:t>Requirements</a:t>
            </a:r>
            <a:r>
              <a:rPr lang="es-ES" sz="2400" dirty="0"/>
              <a:t> </a:t>
            </a:r>
            <a:r>
              <a:rPr lang="es-ES" sz="2400" dirty="0" err="1"/>
              <a:t>for</a:t>
            </a:r>
            <a:r>
              <a:rPr lang="es-ES" sz="2400" dirty="0"/>
              <a:t> </a:t>
            </a:r>
            <a:r>
              <a:rPr lang="es-ES" sz="2400" dirty="0" err="1"/>
              <a:t>Manuscripts</a:t>
            </a:r>
            <a:r>
              <a:rPr lang="es-ES" sz="2400" dirty="0"/>
              <a:t> </a:t>
            </a:r>
            <a:r>
              <a:rPr lang="es-ES" sz="2400" dirty="0" err="1"/>
              <a:t>Submitted</a:t>
            </a:r>
            <a:r>
              <a:rPr lang="es-ES" sz="2400" dirty="0"/>
              <a:t> </a:t>
            </a:r>
            <a:r>
              <a:rPr lang="es-ES" sz="2400" dirty="0" err="1"/>
              <a:t>to</a:t>
            </a:r>
            <a:r>
              <a:rPr lang="es-ES" sz="2400" dirty="0"/>
              <a:t> </a:t>
            </a:r>
            <a:r>
              <a:rPr lang="es-ES" sz="2400" dirty="0" err="1"/>
              <a:t>Biomedical</a:t>
            </a:r>
            <a:r>
              <a:rPr lang="es-ES" sz="2400" dirty="0"/>
              <a:t> </a:t>
            </a:r>
            <a:r>
              <a:rPr lang="es-ES" sz="2400" dirty="0" err="1"/>
              <a:t>Journals</a:t>
            </a:r>
            <a:r>
              <a:rPr lang="es-ES" sz="2400" dirty="0"/>
              <a:t> o simplemente, </a:t>
            </a:r>
            <a:r>
              <a:rPr lang="es-ES" sz="2400" dirty="0" err="1"/>
              <a:t>Uniform</a:t>
            </a:r>
            <a:r>
              <a:rPr lang="es-ES" sz="2400" dirty="0"/>
              <a:t> </a:t>
            </a:r>
            <a:r>
              <a:rPr lang="es-ES" sz="2400" dirty="0" err="1"/>
              <a:t>Requirements</a:t>
            </a:r>
            <a:r>
              <a:rPr lang="es-ES" sz="2400" dirty="0"/>
              <a:t> o URM. Es una norma de la ANSI y como tal es usado por las principales revistas de Medicina, además de la </a:t>
            </a:r>
            <a:r>
              <a:rPr lang="es-ES" sz="2400" dirty="0" err="1"/>
              <a:t>National</a:t>
            </a:r>
            <a:r>
              <a:rPr lang="es-ES" sz="2400" dirty="0"/>
              <a:t> Library of Medicine (NLM) y por </a:t>
            </a:r>
            <a:r>
              <a:rPr lang="es-ES" sz="2400" dirty="0" err="1"/>
              <a:t>Pubmed</a:t>
            </a:r>
            <a:r>
              <a:rPr lang="es-ES" sz="2400" dirty="0"/>
              <a:t>. El objetivo es tanto científico como </a:t>
            </a:r>
            <a:r>
              <a:rPr lang="es-ES" sz="2400" dirty="0" smtClean="0"/>
              <a:t>ético</a:t>
            </a:r>
            <a:endParaRPr lang="es-ES" sz="2400" dirty="0"/>
          </a:p>
        </p:txBody>
      </p:sp>
    </p:spTree>
    <p:extLst>
      <p:ext uri="{BB962C8B-B14F-4D97-AF65-F5344CB8AC3E}">
        <p14:creationId xmlns:p14="http://schemas.microsoft.com/office/powerpoint/2010/main" val="3364176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204538"/>
          </a:xfrm>
        </p:spPr>
        <p:txBody>
          <a:bodyPr>
            <a:normAutofit/>
          </a:bodyPr>
          <a:lstStyle/>
          <a:p>
            <a:r>
              <a:rPr lang="es-ES" dirty="0" smtClean="0"/>
              <a:t>Estilo Vancouver</a:t>
            </a:r>
            <a:endParaRPr lang="es-ES" dirty="0"/>
          </a:p>
        </p:txBody>
      </p:sp>
      <p:sp>
        <p:nvSpPr>
          <p:cNvPr id="3" name="Marcador de contenido 2"/>
          <p:cNvSpPr>
            <a:spLocks noGrp="1"/>
          </p:cNvSpPr>
          <p:nvPr>
            <p:ph idx="1"/>
          </p:nvPr>
        </p:nvSpPr>
        <p:spPr>
          <a:xfrm>
            <a:off x="0" y="2046941"/>
            <a:ext cx="9144000" cy="3451412"/>
          </a:xfrm>
          <a:solidFill>
            <a:schemeClr val="accent3">
              <a:lumMod val="40000"/>
              <a:lumOff val="60000"/>
            </a:schemeClr>
          </a:solidFill>
        </p:spPr>
        <p:txBody>
          <a:bodyPr>
            <a:normAutofit/>
          </a:bodyPr>
          <a:lstStyle/>
          <a:p>
            <a:pPr marL="0" indent="0">
              <a:buNone/>
            </a:pPr>
            <a:r>
              <a:rPr lang="es-ES" sz="2400" dirty="0" smtClean="0"/>
              <a:t>El </a:t>
            </a:r>
            <a:r>
              <a:rPr lang="es-ES" sz="2400" dirty="0"/>
              <a:t>estilo Vancouver (URM) establece normas y recomendaciones para la publicación de artículos científicos, citas bibliográficas, ediciones, revisiones y para los títulos abreviados de las revistas, que deben ser los del </a:t>
            </a:r>
            <a:r>
              <a:rPr lang="es-ES" sz="2400" dirty="0" err="1"/>
              <a:t>Index</a:t>
            </a:r>
            <a:r>
              <a:rPr lang="es-ES" sz="2400" dirty="0"/>
              <a:t> </a:t>
            </a:r>
            <a:r>
              <a:rPr lang="es-ES" sz="2400" dirty="0" err="1"/>
              <a:t>Medicus</a:t>
            </a:r>
            <a:r>
              <a:rPr lang="es-ES" sz="2400" dirty="0" smtClean="0"/>
              <a:t>.</a:t>
            </a:r>
          </a:p>
          <a:p>
            <a:pPr marL="0" indent="0">
              <a:buNone/>
            </a:pPr>
            <a:endParaRPr lang="es-ES" sz="2400" dirty="0"/>
          </a:p>
          <a:p>
            <a:pPr marL="0" indent="0">
              <a:buNone/>
            </a:pPr>
            <a:r>
              <a:rPr lang="es-ES" sz="2400" dirty="0"/>
              <a:t>Cada referencia utilizada tiene un número y las </a:t>
            </a:r>
            <a:r>
              <a:rPr lang="es-ES" sz="2400" dirty="0" smtClean="0"/>
              <a:t>citas </a:t>
            </a:r>
            <a:r>
              <a:rPr lang="es-ES" sz="2400" dirty="0"/>
              <a:t>tienen que ir numeradas, el número es obligatorio en el contexto de la cita. Los títulos de publicaciones periódicas deben citarse en su forma </a:t>
            </a:r>
            <a:r>
              <a:rPr lang="es-ES" sz="2400" dirty="0" smtClean="0"/>
              <a:t>abreviada.</a:t>
            </a:r>
            <a:endParaRPr lang="es-ES" sz="2400" dirty="0"/>
          </a:p>
        </p:txBody>
      </p:sp>
    </p:spTree>
    <p:extLst>
      <p:ext uri="{BB962C8B-B14F-4D97-AF65-F5344CB8AC3E}">
        <p14:creationId xmlns:p14="http://schemas.microsoft.com/office/powerpoint/2010/main" val="1170206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0" y="2130425"/>
            <a:ext cx="9144000" cy="1470025"/>
          </a:xfrm>
          <a:solidFill>
            <a:srgbClr val="800000"/>
          </a:solidFill>
        </p:spPr>
        <p:txBody>
          <a:bodyPr/>
          <a:lstStyle/>
          <a:p>
            <a:r>
              <a:rPr lang="es-ES" dirty="0" smtClean="0">
                <a:solidFill>
                  <a:schemeClr val="bg1"/>
                </a:solidFill>
              </a:rPr>
              <a:t>Estilo Harvard</a:t>
            </a:r>
            <a:endParaRPr lang="es-ES" dirty="0">
              <a:solidFill>
                <a:schemeClr val="bg1"/>
              </a:solidFill>
            </a:endParaRPr>
          </a:p>
        </p:txBody>
      </p:sp>
      <p:pic>
        <p:nvPicPr>
          <p:cNvPr id="6" name="Imagen 5"/>
          <p:cNvPicPr>
            <a:picLocks noChangeAspect="1"/>
          </p:cNvPicPr>
          <p:nvPr/>
        </p:nvPicPr>
        <p:blipFill>
          <a:blip r:embed="rId2"/>
          <a:stretch>
            <a:fillRect/>
          </a:stretch>
        </p:blipFill>
        <p:spPr>
          <a:xfrm>
            <a:off x="3135130" y="3600450"/>
            <a:ext cx="3086100" cy="2984500"/>
          </a:xfrm>
          <a:prstGeom prst="rect">
            <a:avLst/>
          </a:prstGeom>
        </p:spPr>
      </p:pic>
      <p:sp>
        <p:nvSpPr>
          <p:cNvPr id="7" name="Rectángulo 6"/>
          <p:cNvSpPr/>
          <p:nvPr/>
        </p:nvSpPr>
        <p:spPr>
          <a:xfrm>
            <a:off x="4697340" y="6216349"/>
            <a:ext cx="4572000" cy="246221"/>
          </a:xfrm>
          <a:prstGeom prst="rect">
            <a:avLst/>
          </a:prstGeom>
        </p:spPr>
        <p:txBody>
          <a:bodyPr>
            <a:spAutoFit/>
          </a:bodyPr>
          <a:lstStyle/>
          <a:p>
            <a:r>
              <a:rPr lang="es-ES" sz="1000" dirty="0"/>
              <a:t>http://</a:t>
            </a:r>
            <a:r>
              <a:rPr lang="es-ES" sz="1000" dirty="0" err="1"/>
              <a:t>www.uah.es</a:t>
            </a:r>
            <a:r>
              <a:rPr lang="es-ES" sz="1000" dirty="0"/>
              <a:t>/biblioteca/</a:t>
            </a:r>
            <a:r>
              <a:rPr lang="es-ES" sz="1000" dirty="0" err="1"/>
              <a:t>imagenes</a:t>
            </a:r>
            <a:r>
              <a:rPr lang="es-ES" sz="1000" dirty="0"/>
              <a:t>/</a:t>
            </a:r>
            <a:r>
              <a:rPr lang="es-ES" sz="1000" dirty="0" err="1"/>
              <a:t>formacion</a:t>
            </a:r>
            <a:r>
              <a:rPr lang="es-ES" sz="1000" dirty="0"/>
              <a:t>/</a:t>
            </a:r>
            <a:r>
              <a:rPr lang="es-ES" sz="1000" dirty="0" err="1"/>
              <a:t>estilos_citas.jpg</a:t>
            </a:r>
            <a:endParaRPr lang="es-ES" sz="1000" dirty="0"/>
          </a:p>
        </p:txBody>
      </p:sp>
    </p:spTree>
    <p:extLst>
      <p:ext uri="{BB962C8B-B14F-4D97-AF65-F5344CB8AC3E}">
        <p14:creationId xmlns:p14="http://schemas.microsoft.com/office/powerpoint/2010/main" val="1177020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Citas en el texto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4247762748"/>
              </p:ext>
            </p:extLst>
          </p:nvPr>
        </p:nvGraphicFramePr>
        <p:xfrm>
          <a:off x="200946" y="1501487"/>
          <a:ext cx="8713140" cy="3952239"/>
        </p:xfrm>
        <a:graphic>
          <a:graphicData uri="http://schemas.openxmlformats.org/drawingml/2006/table">
            <a:tbl>
              <a:tblPr firstRow="1" bandRow="1">
                <a:tableStyleId>{5C22544A-7EE6-4342-B048-85BDC9FD1C3A}</a:tableStyleId>
              </a:tblPr>
              <a:tblGrid>
                <a:gridCol w="2178285"/>
                <a:gridCol w="2178285"/>
                <a:gridCol w="2178285"/>
                <a:gridCol w="2178285"/>
              </a:tblGrid>
              <a:tr h="370840">
                <a:tc>
                  <a:txBody>
                    <a:bodyPr/>
                    <a:lstStyle/>
                    <a:p>
                      <a:r>
                        <a:rPr lang="es-ES" dirty="0" smtClean="0"/>
                        <a:t>Tipo de cita</a:t>
                      </a:r>
                      <a:endParaRPr lang="es-ES" dirty="0"/>
                    </a:p>
                  </a:txBody>
                  <a:tcPr/>
                </a:tc>
                <a:tc>
                  <a:txBody>
                    <a:bodyPr/>
                    <a:lstStyle/>
                    <a:p>
                      <a:r>
                        <a:rPr lang="es-ES" dirty="0" smtClean="0"/>
                        <a:t>Autores</a:t>
                      </a:r>
                      <a:endParaRPr lang="es-ES" dirty="0"/>
                    </a:p>
                  </a:txBody>
                  <a:tcPr/>
                </a:tc>
                <a:tc>
                  <a:txBody>
                    <a:bodyPr/>
                    <a:lstStyle/>
                    <a:p>
                      <a:r>
                        <a:rPr lang="es-ES" dirty="0" smtClean="0"/>
                        <a:t>Ejemplo</a:t>
                      </a:r>
                      <a:endParaRPr lang="es-ES" dirty="0"/>
                    </a:p>
                  </a:txBody>
                  <a:tcPr/>
                </a:tc>
                <a:tc>
                  <a:txBody>
                    <a:bodyPr/>
                    <a:lstStyle/>
                    <a:p>
                      <a:r>
                        <a:rPr lang="es-ES" dirty="0" smtClean="0"/>
                        <a:t>Observaciones</a:t>
                      </a:r>
                      <a:endParaRPr lang="es-ES" dirty="0"/>
                    </a:p>
                  </a:txBody>
                  <a:tcPr/>
                </a:tc>
              </a:tr>
              <a:tr h="370840">
                <a:tc rowSpan="3">
                  <a:txBody>
                    <a:bodyPr/>
                    <a:lstStyle/>
                    <a:p>
                      <a:r>
                        <a:rPr lang="es-ES" dirty="0" smtClean="0"/>
                        <a:t>Cita directa (textual)</a:t>
                      </a:r>
                    </a:p>
                    <a:p>
                      <a:r>
                        <a:rPr lang="es-ES" dirty="0" smtClean="0"/>
                        <a:t>Parafrasear</a:t>
                      </a:r>
                    </a:p>
                    <a:p>
                      <a:r>
                        <a:rPr lang="es-ES" dirty="0" smtClean="0"/>
                        <a:t>Imagen</a:t>
                      </a:r>
                    </a:p>
                    <a:p>
                      <a:r>
                        <a:rPr lang="es-ES" dirty="0" smtClean="0"/>
                        <a:t>Datos</a:t>
                      </a:r>
                      <a:endParaRPr lang="es-ES" dirty="0"/>
                    </a:p>
                  </a:txBody>
                  <a:tcPr anchor="ctr"/>
                </a:tc>
                <a:tc>
                  <a:txBody>
                    <a:bodyPr/>
                    <a:lstStyle/>
                    <a:p>
                      <a:r>
                        <a:rPr lang="es-ES" dirty="0" smtClean="0"/>
                        <a:t>Un autor</a:t>
                      </a:r>
                      <a:endParaRPr lang="es-ES" dirty="0"/>
                    </a:p>
                  </a:txBody>
                  <a:tcPr/>
                </a:tc>
                <a:tc>
                  <a:txBody>
                    <a:bodyPr/>
                    <a:lstStyle/>
                    <a:p>
                      <a:r>
                        <a:rPr lang="es-ES" dirty="0" smtClean="0"/>
                        <a:t>Gonz</a:t>
                      </a:r>
                      <a:r>
                        <a:rPr lang="es-ES" dirty="0" smtClean="0"/>
                        <a:t>ález</a:t>
                      </a:r>
                      <a:r>
                        <a:rPr lang="es-ES" baseline="0" dirty="0" smtClean="0"/>
                        <a:t> (2008:46)</a:t>
                      </a:r>
                      <a:endParaRPr lang="es-ES" dirty="0"/>
                    </a:p>
                  </a:txBody>
                  <a:tcPr/>
                </a:tc>
                <a:tc rowSpan="3">
                  <a:txBody>
                    <a:bodyPr/>
                    <a:lstStyle/>
                    <a:p>
                      <a:r>
                        <a:rPr lang="es-ES" dirty="0" smtClean="0"/>
                        <a:t>Se pone el</a:t>
                      </a:r>
                      <a:r>
                        <a:rPr lang="es-ES" baseline="0" dirty="0" smtClean="0"/>
                        <a:t> apellido, el año: la pagina donde se encuentra la cita textual.</a:t>
                      </a:r>
                      <a:endParaRPr lang="es-ES" dirty="0"/>
                    </a:p>
                  </a:txBody>
                  <a:tcPr anchor="ctr"/>
                </a:tc>
              </a:tr>
              <a:tr h="370840">
                <a:tc vMerge="1">
                  <a:txBody>
                    <a:bodyPr/>
                    <a:lstStyle/>
                    <a:p>
                      <a:endParaRPr lang="es-ES" dirty="0"/>
                    </a:p>
                  </a:txBody>
                  <a:tcPr/>
                </a:tc>
                <a:tc>
                  <a:txBody>
                    <a:bodyPr/>
                    <a:lstStyle/>
                    <a:p>
                      <a:r>
                        <a:rPr lang="es-ES" dirty="0" smtClean="0"/>
                        <a:t>Hasta</a:t>
                      </a:r>
                      <a:r>
                        <a:rPr lang="es-ES" baseline="0" dirty="0" smtClean="0"/>
                        <a:t> tres autores</a:t>
                      </a:r>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Richards,</a:t>
                      </a:r>
                      <a:r>
                        <a:rPr lang="es-ES" baseline="0" dirty="0" smtClean="0"/>
                        <a:t> Gallego y Sánchez (2015:58)</a:t>
                      </a:r>
                      <a:endParaRPr lang="es-ES" dirty="0" smtClean="0"/>
                    </a:p>
                    <a:p>
                      <a:endParaRPr lang="es-ES" dirty="0"/>
                    </a:p>
                  </a:txBody>
                  <a:tcPr/>
                </a:tc>
                <a:tc vMerge="1">
                  <a:txBody>
                    <a:bodyPr/>
                    <a:lstStyle/>
                    <a:p>
                      <a:endParaRPr lang="es-ES" dirty="0"/>
                    </a:p>
                  </a:txBody>
                  <a:tcPr/>
                </a:tc>
              </a:tr>
              <a:tr h="370840">
                <a:tc vMerge="1">
                  <a:txBody>
                    <a:bodyPr/>
                    <a:lstStyle/>
                    <a:p>
                      <a:endParaRPr lang="es-ES" dirty="0"/>
                    </a:p>
                  </a:txBody>
                  <a:tcPr/>
                </a:tc>
                <a:tc>
                  <a:txBody>
                    <a:bodyPr/>
                    <a:lstStyle/>
                    <a:p>
                      <a:r>
                        <a:rPr lang="es-ES" dirty="0" smtClean="0"/>
                        <a:t>Mas de tres autores</a:t>
                      </a:r>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Gallego et al. (2015:46)</a:t>
                      </a:r>
                    </a:p>
                    <a:p>
                      <a:endParaRPr lang="es-ES" dirty="0"/>
                    </a:p>
                  </a:txBody>
                  <a:tcPr/>
                </a:tc>
                <a:tc vMerge="1">
                  <a:txBody>
                    <a:bodyPr/>
                    <a:lstStyle/>
                    <a:p>
                      <a:endParaRPr lang="es-ES" dirty="0"/>
                    </a:p>
                  </a:txBody>
                  <a:tcPr/>
                </a:tc>
              </a:tr>
              <a:tr h="370840">
                <a:tc rowSpan="3">
                  <a:txBody>
                    <a:bodyPr/>
                    <a:lstStyle/>
                    <a:p>
                      <a:r>
                        <a:rPr lang="es-ES" dirty="0" smtClean="0"/>
                        <a:t>Resumen</a:t>
                      </a:r>
                      <a:endParaRPr lang="es-ES" dirty="0"/>
                    </a:p>
                  </a:txBody>
                  <a:tcPr/>
                </a:tc>
                <a:tc>
                  <a:txBody>
                    <a:bodyPr/>
                    <a:lstStyle/>
                    <a:p>
                      <a:r>
                        <a:rPr lang="es-ES" dirty="0" smtClean="0"/>
                        <a:t>Un autor</a:t>
                      </a:r>
                      <a:endParaRPr lang="es-ES" dirty="0"/>
                    </a:p>
                  </a:txBody>
                  <a:tcPr/>
                </a:tc>
                <a:tc>
                  <a:txBody>
                    <a:bodyPr/>
                    <a:lstStyle/>
                    <a:p>
                      <a:r>
                        <a:rPr lang="es-ES" dirty="0" smtClean="0"/>
                        <a:t>(Richards 2015)</a:t>
                      </a:r>
                      <a:endParaRPr lang="es-ES" dirty="0"/>
                    </a:p>
                  </a:txBody>
                  <a:tcPr/>
                </a:tc>
                <a:tc rowSpan="3">
                  <a:txBody>
                    <a:bodyPr/>
                    <a:lstStyle/>
                    <a:p>
                      <a:r>
                        <a:rPr lang="es-ES" dirty="0" smtClean="0"/>
                        <a:t>Se pone el apellido y año de publicaci</a:t>
                      </a:r>
                      <a:r>
                        <a:rPr lang="es-ES" dirty="0" smtClean="0"/>
                        <a:t>ón</a:t>
                      </a:r>
                      <a:endParaRPr lang="es-ES" dirty="0"/>
                    </a:p>
                  </a:txBody>
                  <a:tcPr anchor="ctr"/>
                </a:tc>
              </a:tr>
              <a:tr h="370840">
                <a:tc vMerge="1">
                  <a:txBody>
                    <a:bodyPr/>
                    <a:lstStyle/>
                    <a:p>
                      <a:endParaRPr lang="es-ES" dirty="0"/>
                    </a:p>
                  </a:txBody>
                  <a:tcPr/>
                </a:tc>
                <a:tc>
                  <a:txBody>
                    <a:bodyPr/>
                    <a:lstStyle/>
                    <a:p>
                      <a:r>
                        <a:rPr lang="es-ES" dirty="0" smtClean="0"/>
                        <a:t>Hasta</a:t>
                      </a:r>
                      <a:r>
                        <a:rPr lang="es-ES" baseline="0" dirty="0" smtClean="0"/>
                        <a:t> tres autores</a:t>
                      </a:r>
                      <a:endParaRPr lang="es-ES" dirty="0"/>
                    </a:p>
                  </a:txBody>
                  <a:tcPr/>
                </a:tc>
                <a:tc>
                  <a:txBody>
                    <a:bodyPr/>
                    <a:lstStyle/>
                    <a:p>
                      <a:r>
                        <a:rPr lang="es-ES" dirty="0" smtClean="0"/>
                        <a:t>Richards,</a:t>
                      </a:r>
                      <a:r>
                        <a:rPr lang="es-ES" baseline="0" dirty="0" smtClean="0"/>
                        <a:t> Gallego y S</a:t>
                      </a:r>
                      <a:r>
                        <a:rPr lang="es-ES" baseline="0" dirty="0" smtClean="0"/>
                        <a:t>ánchez (2015)</a:t>
                      </a:r>
                      <a:endParaRPr lang="es-ES" dirty="0"/>
                    </a:p>
                  </a:txBody>
                  <a:tcPr/>
                </a:tc>
                <a:tc vMerge="1">
                  <a:txBody>
                    <a:bodyPr/>
                    <a:lstStyle/>
                    <a:p>
                      <a:endParaRPr lang="es-ES" dirty="0"/>
                    </a:p>
                  </a:txBody>
                  <a:tcPr/>
                </a:tc>
              </a:tr>
              <a:tr h="370840">
                <a:tc vMerge="1">
                  <a:txBody>
                    <a:bodyPr/>
                    <a:lstStyle/>
                    <a:p>
                      <a:endParaRPr lang="es-ES" dirty="0"/>
                    </a:p>
                  </a:txBody>
                  <a:tcPr/>
                </a:tc>
                <a:tc>
                  <a:txBody>
                    <a:bodyPr/>
                    <a:lstStyle/>
                    <a:p>
                      <a:r>
                        <a:rPr lang="es-ES" dirty="0" smtClean="0"/>
                        <a:t>Mas de tres autores</a:t>
                      </a:r>
                      <a:endParaRPr lang="es-ES" dirty="0"/>
                    </a:p>
                  </a:txBody>
                  <a:tcPr/>
                </a:tc>
                <a:tc>
                  <a:txBody>
                    <a:bodyPr/>
                    <a:lstStyle/>
                    <a:p>
                      <a:r>
                        <a:rPr lang="es-ES" dirty="0" smtClean="0"/>
                        <a:t>Gallego et al. (2015)</a:t>
                      </a:r>
                      <a:endParaRPr lang="es-ES" dirty="0"/>
                    </a:p>
                  </a:txBody>
                  <a:tcPr/>
                </a:tc>
                <a:tc vMerge="1">
                  <a:txBody>
                    <a:bodyPr/>
                    <a:lstStyle/>
                    <a:p>
                      <a:endParaRPr lang="es-ES" dirty="0"/>
                    </a:p>
                  </a:txBody>
                  <a:tcPr/>
                </a:tc>
              </a:tr>
            </a:tbl>
          </a:graphicData>
        </a:graphic>
      </p:graphicFrame>
    </p:spTree>
    <p:extLst>
      <p:ext uri="{BB962C8B-B14F-4D97-AF65-F5344CB8AC3E}">
        <p14:creationId xmlns:p14="http://schemas.microsoft.com/office/powerpoint/2010/main" val="2462604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Citas en texto</a:t>
            </a:r>
            <a:endParaRPr lang="es-ES" dirty="0"/>
          </a:p>
        </p:txBody>
      </p:sp>
      <p:sp>
        <p:nvSpPr>
          <p:cNvPr id="3" name="Marcador de contenido 2"/>
          <p:cNvSpPr>
            <a:spLocks noGrp="1"/>
          </p:cNvSpPr>
          <p:nvPr>
            <p:ph idx="1"/>
          </p:nvPr>
        </p:nvSpPr>
        <p:spPr>
          <a:solidFill>
            <a:schemeClr val="accent4">
              <a:lumMod val="40000"/>
              <a:lumOff val="60000"/>
            </a:schemeClr>
          </a:solidFill>
        </p:spPr>
        <p:txBody>
          <a:bodyPr>
            <a:normAutofit/>
          </a:bodyPr>
          <a:lstStyle/>
          <a:p>
            <a:pPr marL="0" indent="0">
              <a:buNone/>
            </a:pPr>
            <a:r>
              <a:rPr lang="es-ES" sz="2400" dirty="0" smtClean="0"/>
              <a:t>Citas directas: </a:t>
            </a:r>
          </a:p>
          <a:p>
            <a:pPr marL="0" indent="0">
              <a:buNone/>
            </a:pPr>
            <a:endParaRPr lang="es-ES" sz="2400" dirty="0"/>
          </a:p>
          <a:p>
            <a:pPr marL="0" indent="0">
              <a:buNone/>
            </a:pPr>
            <a:r>
              <a:rPr lang="es-ES" sz="2400" dirty="0" smtClean="0"/>
              <a:t>Se ponen entre comillas dobles o simples. Cuando son mas de 40 palabras se utiliza sangría en el párrafo sin comillas.</a:t>
            </a:r>
          </a:p>
          <a:p>
            <a:pPr marL="0" indent="0">
              <a:buNone/>
            </a:pPr>
            <a:endParaRPr lang="es-ES" sz="2400" dirty="0"/>
          </a:p>
          <a:p>
            <a:pPr marL="0" indent="0">
              <a:buNone/>
            </a:pPr>
            <a:r>
              <a:rPr lang="es-ES" sz="2400" dirty="0" smtClean="0"/>
              <a:t>Si no encuentra el año de publicaci</a:t>
            </a:r>
            <a:r>
              <a:rPr lang="es-ES" sz="2400" dirty="0" smtClean="0"/>
              <a:t>ón se cita:</a:t>
            </a:r>
          </a:p>
          <a:p>
            <a:pPr marL="0" indent="0" algn="ctr">
              <a:buNone/>
            </a:pPr>
            <a:r>
              <a:rPr lang="es-ES" sz="2400" dirty="0" smtClean="0"/>
              <a:t>Gallego (</a:t>
            </a:r>
            <a:r>
              <a:rPr lang="es-ES" sz="2400" dirty="0" err="1" smtClean="0"/>
              <a:t>n.d</a:t>
            </a:r>
            <a:r>
              <a:rPr lang="es-ES" sz="2400" dirty="0" smtClean="0"/>
              <a:t>.)</a:t>
            </a:r>
          </a:p>
          <a:p>
            <a:pPr marL="0" indent="0">
              <a:buNone/>
            </a:pPr>
            <a:endParaRPr lang="es-ES" sz="2400" dirty="0"/>
          </a:p>
          <a:p>
            <a:pPr marL="0" indent="0">
              <a:buNone/>
            </a:pPr>
            <a:r>
              <a:rPr lang="es-ES" sz="2400" dirty="0" smtClean="0"/>
              <a:t>Si no se encuentra el autor</a:t>
            </a:r>
          </a:p>
          <a:p>
            <a:pPr marL="0" indent="0" algn="ctr">
              <a:buNone/>
            </a:pPr>
            <a:r>
              <a:rPr lang="es-ES" sz="2400" dirty="0" smtClean="0"/>
              <a:t>(</a:t>
            </a:r>
            <a:r>
              <a:rPr lang="es-ES" sz="2400" dirty="0" err="1" smtClean="0"/>
              <a:t>Anon</a:t>
            </a:r>
            <a:r>
              <a:rPr lang="es-ES" sz="2400" dirty="0" smtClean="0"/>
              <a:t> 1900)</a:t>
            </a:r>
            <a:endParaRPr lang="es-ES" sz="2400" dirty="0"/>
          </a:p>
        </p:txBody>
      </p:sp>
    </p:spTree>
    <p:extLst>
      <p:ext uri="{BB962C8B-B14F-4D97-AF65-F5344CB8AC3E}">
        <p14:creationId xmlns:p14="http://schemas.microsoft.com/office/powerpoint/2010/main" val="994510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4248065"/>
          </a:xfrm>
        </p:spPr>
        <p:txBody>
          <a:bodyPr>
            <a:normAutofit lnSpcReduction="10000"/>
          </a:bodyPr>
          <a:lstStyle/>
          <a:p>
            <a:pPr marL="0" indent="0">
              <a:buNone/>
            </a:pPr>
            <a:r>
              <a:rPr lang="es-ES" dirty="0" smtClean="0"/>
              <a:t>Libros:</a:t>
            </a:r>
          </a:p>
          <a:p>
            <a:pPr marL="900113" indent="-900113">
              <a:buNone/>
            </a:pPr>
            <a:r>
              <a:rPr lang="es-ES" sz="2000" dirty="0" err="1"/>
              <a:t>Patel</a:t>
            </a:r>
            <a:r>
              <a:rPr lang="es-ES" sz="2000" dirty="0"/>
              <a:t>, J. (2005) </a:t>
            </a:r>
            <a:r>
              <a:rPr lang="es-ES" sz="2000" i="1" dirty="0" err="1"/>
              <a:t>Education</a:t>
            </a:r>
            <a:r>
              <a:rPr lang="es-ES" sz="2000" i="1" dirty="0"/>
              <a:t> and </a:t>
            </a:r>
            <a:r>
              <a:rPr lang="es-ES" sz="2000" i="1" dirty="0" err="1"/>
              <a:t>Individuality</a:t>
            </a:r>
            <a:r>
              <a:rPr lang="es-ES" sz="2000" i="1" dirty="0"/>
              <a:t>: </a:t>
            </a:r>
            <a:r>
              <a:rPr lang="es-ES" sz="2000" i="1" dirty="0" err="1"/>
              <a:t>Teaching</a:t>
            </a:r>
            <a:r>
              <a:rPr lang="es-ES" sz="2000" i="1" dirty="0"/>
              <a:t> and </a:t>
            </a:r>
            <a:r>
              <a:rPr lang="es-ES" sz="2000" i="1" dirty="0" err="1"/>
              <a:t>Learning</a:t>
            </a:r>
            <a:r>
              <a:rPr lang="es-ES" sz="2000" i="1" dirty="0"/>
              <a:t> in </a:t>
            </a:r>
            <a:r>
              <a:rPr lang="es-ES" sz="2000" i="1" dirty="0" err="1"/>
              <a:t>the</a:t>
            </a:r>
            <a:r>
              <a:rPr lang="es-ES" sz="2000" i="1" dirty="0"/>
              <a:t> </a:t>
            </a:r>
            <a:r>
              <a:rPr lang="es-ES" sz="2000" i="1" dirty="0" err="1"/>
              <a:t>Contemporary</a:t>
            </a:r>
            <a:r>
              <a:rPr lang="es-ES" sz="2000" i="1" dirty="0"/>
              <a:t> </a:t>
            </a:r>
            <a:r>
              <a:rPr lang="es-ES" sz="2000" i="1" dirty="0" err="1"/>
              <a:t>Climate</a:t>
            </a:r>
            <a:r>
              <a:rPr lang="es-ES" sz="2000" dirty="0"/>
              <a:t>. Manchester: Manchester </a:t>
            </a:r>
            <a:r>
              <a:rPr lang="es-ES" sz="2000" dirty="0" err="1"/>
              <a:t>University</a:t>
            </a:r>
            <a:r>
              <a:rPr lang="es-ES" sz="2000" dirty="0"/>
              <a:t> </a:t>
            </a:r>
            <a:r>
              <a:rPr lang="es-ES" sz="2000" dirty="0" err="1"/>
              <a:t>Press</a:t>
            </a:r>
            <a:r>
              <a:rPr lang="es-ES" sz="2000" dirty="0"/>
              <a:t> </a:t>
            </a:r>
            <a:endParaRPr lang="es-ES" sz="2000" dirty="0" smtClean="0"/>
          </a:p>
          <a:p>
            <a:pPr marL="900113" indent="-900113">
              <a:buNone/>
            </a:pPr>
            <a:endParaRPr lang="es-ES" sz="2000" dirty="0"/>
          </a:p>
          <a:p>
            <a:pPr marL="803275" indent="-803275">
              <a:buNone/>
            </a:pPr>
            <a:r>
              <a:rPr lang="es-ES" sz="2000" dirty="0" err="1"/>
              <a:t>Patel</a:t>
            </a:r>
            <a:r>
              <a:rPr lang="es-ES" sz="2000" dirty="0"/>
              <a:t>, J. (2002a) </a:t>
            </a:r>
            <a:r>
              <a:rPr lang="es-ES" sz="2000" i="1" dirty="0" err="1"/>
              <a:t>Signification</a:t>
            </a:r>
            <a:r>
              <a:rPr lang="es-ES" sz="2000" i="1" dirty="0"/>
              <a:t> and </a:t>
            </a:r>
            <a:r>
              <a:rPr lang="es-ES" sz="2000" i="1" dirty="0" err="1"/>
              <a:t>Psychology</a:t>
            </a:r>
            <a:r>
              <a:rPr lang="es-ES" sz="2000" i="1" dirty="0"/>
              <a:t> in </a:t>
            </a:r>
            <a:r>
              <a:rPr lang="es-ES" sz="2000" i="1" dirty="0" err="1"/>
              <a:t>Education</a:t>
            </a:r>
            <a:r>
              <a:rPr lang="es-ES" sz="2000" i="1" dirty="0"/>
              <a:t>: A Case </a:t>
            </a:r>
            <a:r>
              <a:rPr lang="es-ES" sz="2000" i="1" dirty="0" err="1"/>
              <a:t>Study</a:t>
            </a:r>
            <a:r>
              <a:rPr lang="es-ES" sz="2000" i="1" dirty="0"/>
              <a:t> of </a:t>
            </a:r>
            <a:r>
              <a:rPr lang="es-ES" sz="2000" i="1" dirty="0" err="1"/>
              <a:t>Theory</a:t>
            </a:r>
            <a:r>
              <a:rPr lang="es-ES" sz="2000" i="1" dirty="0"/>
              <a:t> in </a:t>
            </a:r>
            <a:r>
              <a:rPr lang="es-ES" sz="2000" i="1" dirty="0" err="1"/>
              <a:t>Practice</a:t>
            </a:r>
            <a:r>
              <a:rPr lang="es-ES" sz="2000" dirty="0"/>
              <a:t>. London: </a:t>
            </a:r>
            <a:r>
              <a:rPr lang="es-ES" sz="2000" dirty="0" err="1"/>
              <a:t>Routledge</a:t>
            </a:r>
            <a:r>
              <a:rPr lang="es-ES" sz="2000" dirty="0"/>
              <a:t> </a:t>
            </a:r>
            <a:endParaRPr lang="es-ES" sz="2000" dirty="0" smtClean="0"/>
          </a:p>
          <a:p>
            <a:pPr marL="0" indent="0">
              <a:buNone/>
            </a:pPr>
            <a:endParaRPr lang="es-ES" sz="2000" dirty="0" smtClean="0"/>
          </a:p>
          <a:p>
            <a:pPr marL="803275" indent="-803275">
              <a:buNone/>
            </a:pPr>
            <a:r>
              <a:rPr lang="es-ES" sz="2000" dirty="0" smtClean="0"/>
              <a:t>British </a:t>
            </a:r>
            <a:r>
              <a:rPr lang="es-ES" sz="2000" dirty="0"/>
              <a:t>Medical </a:t>
            </a:r>
            <a:r>
              <a:rPr lang="es-ES" sz="2000" dirty="0" err="1"/>
              <a:t>Association</a:t>
            </a:r>
            <a:r>
              <a:rPr lang="es-ES" sz="2000" dirty="0"/>
              <a:t>, </a:t>
            </a:r>
            <a:r>
              <a:rPr lang="es-ES" sz="2000" dirty="0" err="1"/>
              <a:t>Board</a:t>
            </a:r>
            <a:r>
              <a:rPr lang="es-ES" sz="2000" dirty="0"/>
              <a:t> of </a:t>
            </a:r>
            <a:r>
              <a:rPr lang="es-ES" sz="2000" dirty="0" err="1"/>
              <a:t>Science</a:t>
            </a:r>
            <a:r>
              <a:rPr lang="es-ES" sz="2000" dirty="0"/>
              <a:t> and </a:t>
            </a:r>
            <a:r>
              <a:rPr lang="es-ES" sz="2000" dirty="0" err="1"/>
              <a:t>Education</a:t>
            </a:r>
            <a:r>
              <a:rPr lang="es-ES" sz="2000" dirty="0"/>
              <a:t> (1980) </a:t>
            </a:r>
            <a:r>
              <a:rPr lang="es-ES" sz="2000" i="1" dirty="0" err="1"/>
              <a:t>Alternative</a:t>
            </a:r>
            <a:r>
              <a:rPr lang="es-ES" sz="2000" i="1" dirty="0"/>
              <a:t> Medicine </a:t>
            </a:r>
            <a:r>
              <a:rPr lang="es-ES" sz="2000" i="1" dirty="0" err="1"/>
              <a:t>Reviewed</a:t>
            </a:r>
            <a:r>
              <a:rPr lang="es-ES" sz="2000" dirty="0"/>
              <a:t>. </a:t>
            </a:r>
            <a:r>
              <a:rPr lang="es-ES" sz="2000" dirty="0" smtClean="0"/>
              <a:t>London</a:t>
            </a:r>
            <a:r>
              <a:rPr lang="es-ES" sz="2000" dirty="0"/>
              <a:t>: </a:t>
            </a:r>
            <a:r>
              <a:rPr lang="es-ES" sz="2000" dirty="0" err="1"/>
              <a:t>Harwood</a:t>
            </a:r>
            <a:r>
              <a:rPr lang="es-ES" sz="2000" dirty="0"/>
              <a:t> </a:t>
            </a:r>
            <a:r>
              <a:rPr lang="es-ES" sz="2000" dirty="0" err="1"/>
              <a:t>Academic</a:t>
            </a:r>
            <a:r>
              <a:rPr lang="es-ES" sz="2000" dirty="0"/>
              <a:t> </a:t>
            </a:r>
            <a:endParaRPr lang="es-ES" sz="2000" dirty="0" smtClean="0"/>
          </a:p>
          <a:p>
            <a:pPr marL="803275" indent="-803275">
              <a:buNone/>
            </a:pPr>
            <a:endParaRPr lang="es-ES" sz="2000" dirty="0" smtClean="0"/>
          </a:p>
          <a:p>
            <a:pPr marL="803275" indent="-803275">
              <a:buNone/>
            </a:pPr>
            <a:r>
              <a:rPr lang="es-ES" sz="2000" dirty="0" err="1" smtClean="0"/>
              <a:t>Edwell</a:t>
            </a:r>
            <a:r>
              <a:rPr lang="es-ES" sz="2000" dirty="0"/>
              <a:t>, R., </a:t>
            </a:r>
            <a:r>
              <a:rPr lang="es-ES" sz="2000" dirty="0" err="1"/>
              <a:t>Ambrose</a:t>
            </a:r>
            <a:r>
              <a:rPr lang="es-ES" sz="2000" dirty="0"/>
              <a:t>, A., and Baker, C. (2002) </a:t>
            </a:r>
            <a:r>
              <a:rPr lang="es-ES" sz="2000" i="1" dirty="0" err="1"/>
              <a:t>European</a:t>
            </a:r>
            <a:r>
              <a:rPr lang="es-ES" sz="2000" i="1" dirty="0"/>
              <a:t> </a:t>
            </a:r>
            <a:r>
              <a:rPr lang="es-ES" sz="2000" i="1" dirty="0" err="1"/>
              <a:t>Politics</a:t>
            </a:r>
            <a:r>
              <a:rPr lang="es-ES" sz="2000" i="1" dirty="0"/>
              <a:t> </a:t>
            </a:r>
            <a:r>
              <a:rPr lang="es-ES" sz="2000" i="1" dirty="0" err="1"/>
              <a:t>Since</a:t>
            </a:r>
            <a:r>
              <a:rPr lang="es-ES" sz="2000" i="1" dirty="0"/>
              <a:t> 1997</a:t>
            </a:r>
            <a:r>
              <a:rPr lang="es-ES" sz="2000" dirty="0"/>
              <a:t>. London: </a:t>
            </a:r>
            <a:r>
              <a:rPr lang="es-ES" sz="2000" dirty="0" err="1"/>
              <a:t>Routledge</a:t>
            </a:r>
            <a:r>
              <a:rPr lang="es-ES" sz="2000" dirty="0"/>
              <a:t> </a:t>
            </a:r>
            <a:endParaRPr lang="es-ES" sz="2000" dirty="0"/>
          </a:p>
          <a:p>
            <a:pPr marL="803275" indent="-803275">
              <a:buNone/>
            </a:pPr>
            <a:endParaRPr lang="es-ES" sz="2000" dirty="0"/>
          </a:p>
          <a:p>
            <a:pPr marL="803275" indent="-803275">
              <a:buNone/>
            </a:pPr>
            <a:endParaRPr lang="es-ES" sz="2000" dirty="0"/>
          </a:p>
          <a:p>
            <a:pPr marL="0" indent="0">
              <a:buNone/>
            </a:pPr>
            <a:endParaRPr lang="es-ES" dirty="0"/>
          </a:p>
        </p:txBody>
      </p:sp>
      <p:sp>
        <p:nvSpPr>
          <p:cNvPr id="4" name="CuadroTexto 3"/>
          <p:cNvSpPr txBox="1"/>
          <p:nvPr/>
        </p:nvSpPr>
        <p:spPr>
          <a:xfrm>
            <a:off x="0" y="5987940"/>
            <a:ext cx="9144000" cy="369332"/>
          </a:xfrm>
          <a:prstGeom prst="rect">
            <a:avLst/>
          </a:prstGeom>
          <a:solidFill>
            <a:schemeClr val="accent5">
              <a:lumMod val="40000"/>
              <a:lumOff val="60000"/>
            </a:schemeClr>
          </a:solidFill>
        </p:spPr>
        <p:txBody>
          <a:bodyPr wrap="square" rtlCol="0" anchor="ctr">
            <a:spAutoFit/>
          </a:bodyPr>
          <a:lstStyle/>
          <a:p>
            <a:pPr algn="ctr"/>
            <a:r>
              <a:rPr lang="es-ES" dirty="0" smtClean="0"/>
              <a:t>Autor(es). (Año) </a:t>
            </a:r>
            <a:r>
              <a:rPr lang="es-ES" i="1" dirty="0" smtClean="0"/>
              <a:t>Titulo del libro</a:t>
            </a:r>
            <a:r>
              <a:rPr lang="es-ES" dirty="0" smtClean="0"/>
              <a:t>. Edici</a:t>
            </a:r>
            <a:r>
              <a:rPr lang="es-ES" dirty="0" smtClean="0"/>
              <a:t>ón. Lugar de publicación (ciudad). Editorial.</a:t>
            </a:r>
            <a:endParaRPr lang="es-ES" dirty="0"/>
          </a:p>
        </p:txBody>
      </p:sp>
    </p:spTree>
    <p:extLst>
      <p:ext uri="{BB962C8B-B14F-4D97-AF65-F5344CB8AC3E}">
        <p14:creationId xmlns:p14="http://schemas.microsoft.com/office/powerpoint/2010/main" val="4131458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Como escribir las referencias</a:t>
            </a:r>
          </a:p>
        </p:txBody>
      </p:sp>
      <p:sp>
        <p:nvSpPr>
          <p:cNvPr id="3" name="Marcador de contenido 2"/>
          <p:cNvSpPr>
            <a:spLocks noGrp="1"/>
          </p:cNvSpPr>
          <p:nvPr>
            <p:ph idx="1"/>
          </p:nvPr>
        </p:nvSpPr>
        <p:spPr/>
        <p:txBody>
          <a:bodyPr>
            <a:normAutofit/>
          </a:bodyPr>
          <a:lstStyle/>
          <a:p>
            <a:pPr marL="2154238" indent="-2154238">
              <a:buNone/>
            </a:pPr>
            <a:r>
              <a:rPr lang="es-ES" dirty="0" smtClean="0"/>
              <a:t>Capitulo de libro</a:t>
            </a:r>
          </a:p>
          <a:p>
            <a:pPr marL="2154238" indent="-2154238">
              <a:buNone/>
            </a:pPr>
            <a:endParaRPr lang="es-ES" sz="2400" dirty="0" smtClean="0"/>
          </a:p>
          <a:p>
            <a:pPr marL="989013" indent="-989013">
              <a:buNone/>
            </a:pPr>
            <a:r>
              <a:rPr lang="es-ES" sz="2000" dirty="0" err="1" smtClean="0"/>
              <a:t>Aggarwal</a:t>
            </a:r>
            <a:r>
              <a:rPr lang="es-ES" sz="2000" dirty="0"/>
              <a:t>, B. (2005) ‘</a:t>
            </a:r>
            <a:r>
              <a:rPr lang="es-ES" sz="2000" dirty="0" err="1"/>
              <a:t>The</a:t>
            </a:r>
            <a:r>
              <a:rPr lang="es-ES" sz="2000" dirty="0"/>
              <a:t> </a:t>
            </a:r>
            <a:r>
              <a:rPr lang="es-ES" sz="2000" dirty="0" err="1"/>
              <a:t>Declining</a:t>
            </a:r>
            <a:r>
              <a:rPr lang="es-ES" sz="2000" dirty="0"/>
              <a:t> British </a:t>
            </a:r>
            <a:r>
              <a:rPr lang="es-ES" sz="2000" dirty="0" err="1"/>
              <a:t>Bird</a:t>
            </a:r>
            <a:r>
              <a:rPr lang="es-ES" sz="2000" dirty="0"/>
              <a:t> </a:t>
            </a:r>
            <a:r>
              <a:rPr lang="es-ES" sz="2000" dirty="0" err="1"/>
              <a:t>Population</a:t>
            </a:r>
            <a:r>
              <a:rPr lang="es-ES" sz="2000" dirty="0"/>
              <a:t>’. </a:t>
            </a:r>
            <a:r>
              <a:rPr lang="es-ES" sz="2000" dirty="0" smtClean="0"/>
              <a:t>en </a:t>
            </a:r>
            <a:r>
              <a:rPr lang="es-ES" sz="2000" i="1" dirty="0"/>
              <a:t>A Guide </a:t>
            </a:r>
            <a:r>
              <a:rPr lang="es-ES" sz="2000" i="1" dirty="0" err="1"/>
              <a:t>to</a:t>
            </a:r>
            <a:r>
              <a:rPr lang="es-ES" sz="2000" i="1" dirty="0"/>
              <a:t> </a:t>
            </a:r>
            <a:r>
              <a:rPr lang="es-ES" sz="2000" i="1" dirty="0" err="1"/>
              <a:t>Contemporary</a:t>
            </a:r>
            <a:r>
              <a:rPr lang="es-ES" sz="2000" i="1" dirty="0"/>
              <a:t> </a:t>
            </a:r>
            <a:r>
              <a:rPr lang="es-ES" sz="2000" i="1" dirty="0" err="1"/>
              <a:t>Ornithology</a:t>
            </a:r>
            <a:r>
              <a:rPr lang="es-ES" sz="2000" dirty="0"/>
              <a:t>. ed. </a:t>
            </a:r>
            <a:r>
              <a:rPr lang="es-ES" sz="2000" dirty="0" smtClean="0"/>
              <a:t>por </a:t>
            </a:r>
            <a:r>
              <a:rPr lang="es-ES" sz="2000" dirty="0"/>
              <a:t>Adams, G. London: </a:t>
            </a:r>
            <a:r>
              <a:rPr lang="es-ES" sz="2000" dirty="0" err="1"/>
              <a:t>Palgrave</a:t>
            </a:r>
            <a:r>
              <a:rPr lang="es-ES" sz="2000" dirty="0"/>
              <a:t>, 66-99 </a:t>
            </a:r>
            <a:endParaRPr lang="es-ES" sz="2000" dirty="0"/>
          </a:p>
          <a:p>
            <a:pPr marL="0" indent="0">
              <a:buNone/>
            </a:pPr>
            <a:endParaRPr lang="es-ES" sz="2400" dirty="0" smtClean="0"/>
          </a:p>
          <a:p>
            <a:pPr marL="0" indent="0">
              <a:buNone/>
            </a:pPr>
            <a:endParaRPr lang="es-ES" sz="2400" dirty="0"/>
          </a:p>
        </p:txBody>
      </p:sp>
      <p:sp>
        <p:nvSpPr>
          <p:cNvPr id="4" name="CuadroTexto 3"/>
          <p:cNvSpPr txBox="1"/>
          <p:nvPr/>
        </p:nvSpPr>
        <p:spPr>
          <a:xfrm>
            <a:off x="0" y="3711465"/>
            <a:ext cx="9144000" cy="646331"/>
          </a:xfrm>
          <a:prstGeom prst="rect">
            <a:avLst/>
          </a:prstGeom>
          <a:solidFill>
            <a:schemeClr val="accent5">
              <a:lumMod val="40000"/>
              <a:lumOff val="60000"/>
            </a:schemeClr>
          </a:solidFill>
        </p:spPr>
        <p:txBody>
          <a:bodyPr wrap="square" rtlCol="0" anchor="ctr">
            <a:spAutoFit/>
          </a:bodyPr>
          <a:lstStyle/>
          <a:p>
            <a:r>
              <a:rPr lang="es-ES" dirty="0" smtClean="0"/>
              <a:t>Autor(es). (Año) ‘Titulo del capitulo’. </a:t>
            </a:r>
            <a:r>
              <a:rPr lang="es-ES" dirty="0"/>
              <a:t>e</a:t>
            </a:r>
            <a:r>
              <a:rPr lang="es-ES" dirty="0" smtClean="0"/>
              <a:t>n </a:t>
            </a:r>
            <a:r>
              <a:rPr lang="es-ES" i="1" dirty="0" smtClean="0"/>
              <a:t>Titulo del libro</a:t>
            </a:r>
            <a:r>
              <a:rPr lang="es-ES" dirty="0" smtClean="0"/>
              <a:t>. Por Editor(es)</a:t>
            </a:r>
            <a:r>
              <a:rPr lang="es-ES" dirty="0" smtClean="0"/>
              <a:t>. Lugar de publicación (ciudad). Editorial.</a:t>
            </a:r>
            <a:endParaRPr lang="es-ES" dirty="0"/>
          </a:p>
        </p:txBody>
      </p:sp>
    </p:spTree>
    <p:extLst>
      <p:ext uri="{BB962C8B-B14F-4D97-AF65-F5344CB8AC3E}">
        <p14:creationId xmlns:p14="http://schemas.microsoft.com/office/powerpoint/2010/main" val="2756692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err="1" smtClean="0"/>
              <a:t>Journal</a:t>
            </a:r>
            <a:endParaRPr lang="es-ES" dirty="0" smtClean="0"/>
          </a:p>
          <a:p>
            <a:pPr marL="900113" indent="-900113">
              <a:buNone/>
            </a:pPr>
            <a:r>
              <a:rPr lang="es-ES" sz="2000" dirty="0"/>
              <a:t>Potter, F., </a:t>
            </a:r>
            <a:r>
              <a:rPr lang="es-ES" sz="2000" dirty="0" err="1"/>
              <a:t>Pavliotis</a:t>
            </a:r>
            <a:r>
              <a:rPr lang="es-ES" sz="2000" dirty="0"/>
              <a:t>, M., </a:t>
            </a:r>
            <a:r>
              <a:rPr lang="es-ES" sz="2000" dirty="0" err="1"/>
              <a:t>Kiran</a:t>
            </a:r>
            <a:r>
              <a:rPr lang="es-ES" sz="2000" dirty="0"/>
              <a:t>, D., </a:t>
            </a:r>
            <a:r>
              <a:rPr lang="es-ES" sz="2000" dirty="0" err="1"/>
              <a:t>Qureshi</a:t>
            </a:r>
            <a:r>
              <a:rPr lang="es-ES" sz="2000" dirty="0"/>
              <a:t>, H. A., and </a:t>
            </a:r>
            <a:r>
              <a:rPr lang="es-ES" sz="2000" dirty="0" err="1"/>
              <a:t>Ball</a:t>
            </a:r>
            <a:r>
              <a:rPr lang="es-ES" sz="2000" dirty="0"/>
              <a:t>, R. (2005) ‘White </a:t>
            </a:r>
            <a:r>
              <a:rPr lang="es-ES" sz="2000" dirty="0" err="1"/>
              <a:t>Noise</a:t>
            </a:r>
            <a:r>
              <a:rPr lang="es-ES" sz="2000" dirty="0"/>
              <a:t> and </a:t>
            </a:r>
            <a:r>
              <a:rPr lang="es-ES" sz="2000" dirty="0" err="1"/>
              <a:t>Particle</a:t>
            </a:r>
            <a:r>
              <a:rPr lang="es-ES" sz="2000" dirty="0"/>
              <a:t> </a:t>
            </a:r>
            <a:r>
              <a:rPr lang="es-ES" sz="2000" dirty="0" err="1" smtClean="0"/>
              <a:t>Behaviour</a:t>
            </a:r>
            <a:r>
              <a:rPr lang="es-ES" sz="2000" dirty="0"/>
              <a:t>’. </a:t>
            </a:r>
            <a:r>
              <a:rPr lang="es-ES" sz="2000" i="1" dirty="0" err="1"/>
              <a:t>Journal</a:t>
            </a:r>
            <a:r>
              <a:rPr lang="es-ES" sz="2000" i="1" dirty="0"/>
              <a:t> of </a:t>
            </a:r>
            <a:r>
              <a:rPr lang="es-ES" sz="2000" i="1" dirty="0" err="1"/>
              <a:t>Mathematics</a:t>
            </a:r>
            <a:r>
              <a:rPr lang="es-ES" sz="2000" i="1" dirty="0"/>
              <a:t> and </a:t>
            </a:r>
            <a:r>
              <a:rPr lang="es-ES" sz="2000" i="1" dirty="0" err="1"/>
              <a:t>Physics</a:t>
            </a:r>
            <a:r>
              <a:rPr lang="es-ES" sz="2000" i="1" dirty="0"/>
              <a:t> </a:t>
            </a:r>
            <a:r>
              <a:rPr lang="es-ES" sz="2000" dirty="0"/>
              <a:t>2 (1), 67-81</a:t>
            </a:r>
            <a:br>
              <a:rPr lang="es-ES" sz="2000" dirty="0"/>
            </a:br>
            <a:endParaRPr lang="es-ES" sz="2000" dirty="0"/>
          </a:p>
          <a:p>
            <a:pPr marL="0" indent="0">
              <a:buNone/>
            </a:pPr>
            <a:endParaRPr lang="es-ES" dirty="0" smtClean="0"/>
          </a:p>
        </p:txBody>
      </p:sp>
      <p:sp>
        <p:nvSpPr>
          <p:cNvPr id="4" name="CuadroTexto 3"/>
          <p:cNvSpPr txBox="1"/>
          <p:nvPr/>
        </p:nvSpPr>
        <p:spPr>
          <a:xfrm>
            <a:off x="0" y="4058939"/>
            <a:ext cx="9144000" cy="369332"/>
          </a:xfrm>
          <a:prstGeom prst="rect">
            <a:avLst/>
          </a:prstGeom>
          <a:solidFill>
            <a:schemeClr val="accent5">
              <a:lumMod val="40000"/>
              <a:lumOff val="60000"/>
            </a:schemeClr>
          </a:solidFill>
        </p:spPr>
        <p:txBody>
          <a:bodyPr wrap="square" rtlCol="0" anchor="ctr">
            <a:spAutoFit/>
          </a:bodyPr>
          <a:lstStyle/>
          <a:p>
            <a:pPr algn="ctr"/>
            <a:r>
              <a:rPr lang="es-ES" dirty="0" smtClean="0"/>
              <a:t>Autor(es). (Año) ‘Titulo del articulo’. </a:t>
            </a:r>
            <a:r>
              <a:rPr lang="es-ES" i="1" dirty="0" smtClean="0"/>
              <a:t>Nombre del </a:t>
            </a:r>
            <a:r>
              <a:rPr lang="es-ES" i="1" dirty="0" err="1" smtClean="0"/>
              <a:t>Journal</a:t>
            </a:r>
            <a:r>
              <a:rPr lang="es-ES" dirty="0" smtClean="0"/>
              <a:t>. Volumen (n</a:t>
            </a:r>
            <a:r>
              <a:rPr lang="es-ES" dirty="0" smtClean="0"/>
              <a:t>úmero), páginas.</a:t>
            </a:r>
            <a:endParaRPr lang="es-ES" dirty="0"/>
          </a:p>
        </p:txBody>
      </p:sp>
    </p:spTree>
    <p:extLst>
      <p:ext uri="{BB962C8B-B14F-4D97-AF65-F5344CB8AC3E}">
        <p14:creationId xmlns:p14="http://schemas.microsoft.com/office/powerpoint/2010/main" val="3544248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Guía para su uso</a:t>
            </a:r>
            <a:endParaRPr lang="es-ES" dirty="0"/>
          </a:p>
        </p:txBody>
      </p:sp>
      <p:sp>
        <p:nvSpPr>
          <p:cNvPr id="3" name="Marcador de contenido 2"/>
          <p:cNvSpPr>
            <a:spLocks noGrp="1"/>
          </p:cNvSpPr>
          <p:nvPr>
            <p:ph idx="1"/>
          </p:nvPr>
        </p:nvSpPr>
        <p:spPr>
          <a:xfrm>
            <a:off x="0" y="1417638"/>
            <a:ext cx="9144000" cy="5022703"/>
          </a:xfrm>
          <a:solidFill>
            <a:schemeClr val="accent3">
              <a:lumMod val="60000"/>
              <a:lumOff val="40000"/>
            </a:schemeClr>
          </a:solidFill>
        </p:spPr>
        <p:txBody>
          <a:bodyPr>
            <a:noAutofit/>
          </a:bodyPr>
          <a:lstStyle/>
          <a:p>
            <a:pPr marL="179388" indent="0">
              <a:buNone/>
            </a:pPr>
            <a:r>
              <a:rPr lang="es-ES" sz="1600" dirty="0"/>
              <a:t>La presente unidad de aprendizaje (Proyecto de investigación </a:t>
            </a:r>
            <a:r>
              <a:rPr lang="es-ES" sz="1600" dirty="0" smtClean="0"/>
              <a:t>2) </a:t>
            </a:r>
            <a:r>
              <a:rPr lang="es-ES" sz="1600" dirty="0"/>
              <a:t>tiene como objetivo  formar  al discente para la investigación , la cual consiste en una actividad humana que se realiza para dar a conocer la realidad (creación del conocimiento, lograr descubrimientos) y para usar ese conocimiento en el manejo de la realidad o en la creación de nuevas realidades. </a:t>
            </a:r>
          </a:p>
          <a:p>
            <a:pPr marL="179388" indent="0">
              <a:buNone/>
            </a:pPr>
            <a:endParaRPr lang="es-ES" sz="1600" dirty="0"/>
          </a:p>
          <a:p>
            <a:pPr marL="179388" indent="0">
              <a:buNone/>
            </a:pPr>
            <a:r>
              <a:rPr lang="es-ES" sz="1600" dirty="0"/>
              <a:t>El </a:t>
            </a:r>
            <a:r>
              <a:rPr lang="es-ES" sz="1600" dirty="0" smtClean="0"/>
              <a:t>presente </a:t>
            </a:r>
            <a:r>
              <a:rPr lang="es-ES" sz="1600" dirty="0"/>
              <a:t>material es un apoyo para el tema </a:t>
            </a:r>
            <a:r>
              <a:rPr lang="es-ES" sz="1600" dirty="0" smtClean="0"/>
              <a:t>2. Desarrollo del proyecto. 2.6 Citas bibliogr</a:t>
            </a:r>
            <a:r>
              <a:rPr lang="es-ES" sz="1600" dirty="0" smtClean="0"/>
              <a:t>áficas. </a:t>
            </a:r>
            <a:r>
              <a:rPr lang="es-ES" sz="1600" dirty="0" smtClean="0"/>
              <a:t>El </a:t>
            </a:r>
            <a:r>
              <a:rPr lang="es-ES" sz="1600" dirty="0"/>
              <a:t>objetivo es ayudar al alumno a </a:t>
            </a:r>
            <a:r>
              <a:rPr lang="es-ES" sz="1600" dirty="0" smtClean="0"/>
              <a:t>citar las ideas y argumentos de otros autores en su trabajo escrito. </a:t>
            </a:r>
            <a:endParaRPr lang="es-ES" sz="1600" dirty="0"/>
          </a:p>
          <a:p>
            <a:pPr marL="179388" indent="0">
              <a:buNone/>
            </a:pPr>
            <a:endParaRPr lang="es-ES" sz="1600" dirty="0"/>
          </a:p>
          <a:p>
            <a:pPr marL="179388" indent="0">
              <a:buNone/>
            </a:pPr>
            <a:r>
              <a:rPr lang="es-ES" sz="1600" dirty="0"/>
              <a:t>El profesor inicia el uso del material </a:t>
            </a:r>
            <a:r>
              <a:rPr lang="es-ES" sz="1600" dirty="0" smtClean="0"/>
              <a:t>presente Haciendo la pregunta de ¿Porqu</a:t>
            </a:r>
            <a:r>
              <a:rPr lang="es-ES" sz="1600" dirty="0" smtClean="0"/>
              <a:t>é citar?, ¿Cuándo citar?, ¿Cómo citar?. Después el educador comentará los diferentes estilos de citas y referencias bibliográficas existentes y sus usos en las diferentes áreas de la ciencia. Posteriormente desarrollara el estilo Harvard, desde sus citas en el texto como la forma de referenciar las mismas. Una vez terminado Harvard hará lo mismo para el estilo APA.</a:t>
            </a:r>
          </a:p>
          <a:p>
            <a:pPr marL="179388" indent="0">
              <a:buNone/>
            </a:pPr>
            <a:endParaRPr lang="es-ES" sz="1600" dirty="0"/>
          </a:p>
          <a:p>
            <a:pPr marL="179388" indent="0" algn="just">
              <a:buNone/>
            </a:pPr>
            <a:r>
              <a:rPr lang="es-ES" sz="1600" dirty="0"/>
              <a:t>Al final de esta unidad de competencia el estudiante contará con los conocimientos sobre </a:t>
            </a:r>
            <a:r>
              <a:rPr lang="es-ES" sz="1600" dirty="0" smtClean="0"/>
              <a:t>como citar y referenciar en un trabajo escrito, </a:t>
            </a:r>
            <a:r>
              <a:rPr lang="es-ES" sz="1600" dirty="0"/>
              <a:t>lo que logrará con una disposición positiva y analítica de los conocimientos adquiridos.</a:t>
            </a:r>
          </a:p>
          <a:p>
            <a:pPr marL="0" indent="0">
              <a:buNone/>
            </a:pPr>
            <a:endParaRPr lang="es-ES" dirty="0"/>
          </a:p>
        </p:txBody>
      </p:sp>
    </p:spTree>
    <p:extLst>
      <p:ext uri="{BB962C8B-B14F-4D97-AF65-F5344CB8AC3E}">
        <p14:creationId xmlns:p14="http://schemas.microsoft.com/office/powerpoint/2010/main" val="1879655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smtClean="0"/>
              <a:t>Comunicaci</a:t>
            </a:r>
            <a:r>
              <a:rPr lang="es-ES" dirty="0" smtClean="0"/>
              <a:t>ón personal</a:t>
            </a:r>
            <a:endParaRPr lang="es-ES" dirty="0" smtClean="0"/>
          </a:p>
          <a:p>
            <a:pPr marL="989013" indent="-989013">
              <a:buNone/>
            </a:pPr>
            <a:r>
              <a:rPr lang="es-ES" sz="2000" dirty="0" smtClean="0"/>
              <a:t>Gallego-Alarc</a:t>
            </a:r>
            <a:r>
              <a:rPr lang="es-ES" sz="2000" dirty="0" smtClean="0"/>
              <a:t>ó</a:t>
            </a:r>
            <a:r>
              <a:rPr lang="es-ES" sz="2000" dirty="0" smtClean="0"/>
              <a:t>n, I. (2015) Temperatura del agua en el CIRA [Comunicaci</a:t>
            </a:r>
            <a:r>
              <a:rPr lang="es-ES" sz="2000" dirty="0" smtClean="0"/>
              <a:t>ón personal a] Rossel-Mendoza, T. [20 junio 2015]</a:t>
            </a:r>
            <a:endParaRPr lang="es-ES" sz="2000" dirty="0"/>
          </a:p>
          <a:p>
            <a:pPr marL="900113" indent="-900113">
              <a:buNone/>
            </a:pPr>
            <a:endParaRPr lang="es-ES" sz="2000" dirty="0"/>
          </a:p>
          <a:p>
            <a:pPr marL="0" indent="0">
              <a:buNone/>
            </a:pPr>
            <a:endParaRPr lang="es-ES" dirty="0" smtClean="0"/>
          </a:p>
        </p:txBody>
      </p:sp>
      <p:sp>
        <p:nvSpPr>
          <p:cNvPr id="4" name="CuadroTexto 3"/>
          <p:cNvSpPr txBox="1"/>
          <p:nvPr/>
        </p:nvSpPr>
        <p:spPr>
          <a:xfrm>
            <a:off x="0" y="3920440"/>
            <a:ext cx="9144000" cy="646331"/>
          </a:xfrm>
          <a:prstGeom prst="rect">
            <a:avLst/>
          </a:prstGeom>
          <a:solidFill>
            <a:schemeClr val="accent5">
              <a:lumMod val="40000"/>
              <a:lumOff val="60000"/>
            </a:schemeClr>
          </a:solidFill>
        </p:spPr>
        <p:txBody>
          <a:bodyPr wrap="square" rtlCol="0" anchor="ctr">
            <a:spAutoFit/>
          </a:bodyPr>
          <a:lstStyle/>
          <a:p>
            <a:pPr algn="ctr"/>
            <a:r>
              <a:rPr lang="es-ES" dirty="0" smtClean="0"/>
              <a:t>Autor (quien hizo la comunicaci</a:t>
            </a:r>
            <a:r>
              <a:rPr lang="es-ES" dirty="0" smtClean="0"/>
              <a:t>ón</a:t>
            </a:r>
            <a:r>
              <a:rPr lang="es-ES" dirty="0" smtClean="0"/>
              <a:t>). (Año) </a:t>
            </a:r>
            <a:r>
              <a:rPr lang="es-ES" i="1" dirty="0" smtClean="0"/>
              <a:t>Titulo del articulo (lo puede proponer)</a:t>
            </a:r>
            <a:r>
              <a:rPr lang="es-ES" dirty="0" smtClean="0"/>
              <a:t>. [Comunicaci</a:t>
            </a:r>
            <a:r>
              <a:rPr lang="es-ES" dirty="0" smtClean="0"/>
              <a:t>ón personal a] </a:t>
            </a:r>
            <a:r>
              <a:rPr lang="es-ES" dirty="0" smtClean="0"/>
              <a:t>Nombre de la persona a quien se hizo la comunicaci</a:t>
            </a:r>
            <a:r>
              <a:rPr lang="es-ES" dirty="0" smtClean="0"/>
              <a:t>ón. Fecha de la comunicación]</a:t>
            </a:r>
            <a:endParaRPr lang="es-ES" dirty="0"/>
          </a:p>
        </p:txBody>
      </p:sp>
    </p:spTree>
    <p:extLst>
      <p:ext uri="{BB962C8B-B14F-4D97-AF65-F5344CB8AC3E}">
        <p14:creationId xmlns:p14="http://schemas.microsoft.com/office/powerpoint/2010/main" val="3248716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smtClean="0"/>
              <a:t>Sitio web</a:t>
            </a:r>
          </a:p>
          <a:p>
            <a:pPr marL="900113" indent="-900113">
              <a:buNone/>
            </a:pPr>
            <a:r>
              <a:rPr lang="es-ES" sz="2000" dirty="0"/>
              <a:t>Centre </a:t>
            </a:r>
            <a:r>
              <a:rPr lang="es-ES" sz="2000" dirty="0" err="1"/>
              <a:t>for</a:t>
            </a:r>
            <a:r>
              <a:rPr lang="es-ES" sz="2000" dirty="0"/>
              <a:t> </a:t>
            </a:r>
            <a:r>
              <a:rPr lang="es-ES" sz="2000" dirty="0" err="1"/>
              <a:t>Academic</a:t>
            </a:r>
            <a:r>
              <a:rPr lang="es-ES" sz="2000" dirty="0"/>
              <a:t> </a:t>
            </a:r>
            <a:r>
              <a:rPr lang="es-ES" sz="2000" dirty="0" err="1"/>
              <a:t>Writing</a:t>
            </a:r>
            <a:r>
              <a:rPr lang="es-ES" sz="2000" dirty="0"/>
              <a:t> (2006) </a:t>
            </a:r>
            <a:r>
              <a:rPr lang="es-ES" sz="2000" i="1" dirty="0" err="1"/>
              <a:t>The</a:t>
            </a:r>
            <a:r>
              <a:rPr lang="es-ES" sz="2000" i="1" dirty="0"/>
              <a:t> </a:t>
            </a:r>
            <a:r>
              <a:rPr lang="es-ES" sz="2000" i="1" dirty="0" err="1"/>
              <a:t>List</a:t>
            </a:r>
            <a:r>
              <a:rPr lang="es-ES" sz="2000" i="1" dirty="0"/>
              <a:t> of </a:t>
            </a:r>
            <a:r>
              <a:rPr lang="es-ES" sz="2000" i="1" dirty="0" err="1"/>
              <a:t>References</a:t>
            </a:r>
            <a:r>
              <a:rPr lang="es-ES" sz="2000" i="1" dirty="0"/>
              <a:t> </a:t>
            </a:r>
            <a:r>
              <a:rPr lang="es-ES" sz="2000" i="1" dirty="0" err="1"/>
              <a:t>Illustrated</a:t>
            </a:r>
            <a:r>
              <a:rPr lang="es-ES" sz="2000" i="1" dirty="0"/>
              <a:t> </a:t>
            </a:r>
            <a:r>
              <a:rPr lang="es-ES" sz="2000" dirty="0"/>
              <a:t>[online] </a:t>
            </a:r>
            <a:r>
              <a:rPr lang="es-ES" sz="2000" dirty="0" err="1"/>
              <a:t>available</a:t>
            </a:r>
            <a:r>
              <a:rPr lang="es-ES" sz="2000" dirty="0"/>
              <a:t> </a:t>
            </a:r>
            <a:r>
              <a:rPr lang="es-ES" sz="2000" dirty="0" err="1"/>
              <a:t>from</a:t>
            </a:r>
            <a:r>
              <a:rPr lang="es-ES" sz="2000" dirty="0"/>
              <a:t> </a:t>
            </a:r>
            <a:r>
              <a:rPr lang="es-ES" sz="2000" dirty="0" smtClean="0"/>
              <a:t>&lt;</a:t>
            </a:r>
            <a:r>
              <a:rPr lang="es-ES" sz="2000" dirty="0"/>
              <a:t>http://</a:t>
            </a:r>
            <a:r>
              <a:rPr lang="es-ES" sz="2000" dirty="0" err="1"/>
              <a:t>home.ched.coventry.ac.uk</a:t>
            </a:r>
            <a:r>
              <a:rPr lang="es-ES" sz="2000" dirty="0"/>
              <a:t>/</a:t>
            </a:r>
            <a:r>
              <a:rPr lang="es-ES" sz="2000" dirty="0" err="1"/>
              <a:t>caw</a:t>
            </a:r>
            <a:r>
              <a:rPr lang="es-ES" sz="2000" dirty="0"/>
              <a:t>/ </a:t>
            </a:r>
            <a:r>
              <a:rPr lang="es-ES" sz="2000" dirty="0" err="1"/>
              <a:t>harvard</a:t>
            </a:r>
            <a:r>
              <a:rPr lang="es-ES" sz="2000" dirty="0"/>
              <a:t>/</a:t>
            </a:r>
            <a:r>
              <a:rPr lang="es-ES" sz="2000" dirty="0" err="1"/>
              <a:t>index.htm</a:t>
            </a:r>
            <a:r>
              <a:rPr lang="es-ES" sz="2000" dirty="0"/>
              <a:t>&gt; [20 </a:t>
            </a:r>
            <a:r>
              <a:rPr lang="es-ES" sz="2000" dirty="0" err="1"/>
              <a:t>July</a:t>
            </a:r>
            <a:r>
              <a:rPr lang="es-ES" sz="2000" dirty="0"/>
              <a:t> 2006] </a:t>
            </a:r>
            <a:endParaRPr lang="es-ES" sz="2000" dirty="0"/>
          </a:p>
          <a:p>
            <a:pPr marL="900113" indent="-900113">
              <a:buNone/>
            </a:pPr>
            <a:endParaRPr lang="es-ES" sz="2000" dirty="0"/>
          </a:p>
          <a:p>
            <a:pPr marL="0" indent="0">
              <a:buNone/>
            </a:pPr>
            <a:endParaRPr lang="es-ES" dirty="0" smtClean="0"/>
          </a:p>
        </p:txBody>
      </p:sp>
      <p:sp>
        <p:nvSpPr>
          <p:cNvPr id="4" name="CuadroTexto 3"/>
          <p:cNvSpPr txBox="1"/>
          <p:nvPr/>
        </p:nvSpPr>
        <p:spPr>
          <a:xfrm>
            <a:off x="0" y="3920440"/>
            <a:ext cx="9144000" cy="646331"/>
          </a:xfrm>
          <a:prstGeom prst="rect">
            <a:avLst/>
          </a:prstGeom>
          <a:solidFill>
            <a:schemeClr val="accent5">
              <a:lumMod val="40000"/>
              <a:lumOff val="60000"/>
            </a:schemeClr>
          </a:solidFill>
        </p:spPr>
        <p:txBody>
          <a:bodyPr wrap="square" rtlCol="0" anchor="ctr">
            <a:spAutoFit/>
          </a:bodyPr>
          <a:lstStyle/>
          <a:p>
            <a:pPr algn="ctr"/>
            <a:r>
              <a:rPr lang="es-ES" dirty="0" smtClean="0"/>
              <a:t>Autor(es). (Año) </a:t>
            </a:r>
            <a:r>
              <a:rPr lang="es-ES" i="1" dirty="0" smtClean="0"/>
              <a:t>Titulo de la pagina web</a:t>
            </a:r>
            <a:r>
              <a:rPr lang="es-ES" dirty="0" smtClean="0"/>
              <a:t>. [en l</a:t>
            </a:r>
            <a:r>
              <a:rPr lang="es-ES" dirty="0" smtClean="0"/>
              <a:t>ínea] disponible en &lt;URL&gt; (dirección web). Fecha de la consulta]</a:t>
            </a:r>
            <a:endParaRPr lang="es-ES" dirty="0"/>
          </a:p>
        </p:txBody>
      </p:sp>
    </p:spTree>
    <p:extLst>
      <p:ext uri="{BB962C8B-B14F-4D97-AF65-F5344CB8AC3E}">
        <p14:creationId xmlns:p14="http://schemas.microsoft.com/office/powerpoint/2010/main" val="571945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err="1" smtClean="0"/>
              <a:t>Journal</a:t>
            </a:r>
            <a:r>
              <a:rPr lang="es-ES" dirty="0" smtClean="0"/>
              <a:t> consultado en l</a:t>
            </a:r>
            <a:r>
              <a:rPr lang="es-ES" dirty="0" smtClean="0"/>
              <a:t>ínea</a:t>
            </a:r>
            <a:endParaRPr lang="es-ES" dirty="0" smtClean="0"/>
          </a:p>
          <a:p>
            <a:pPr marL="900113" indent="-900113">
              <a:buNone/>
            </a:pPr>
            <a:r>
              <a:rPr lang="es-ES" sz="2000" dirty="0" err="1"/>
              <a:t>Dhillon</a:t>
            </a:r>
            <a:r>
              <a:rPr lang="es-ES" sz="2000" dirty="0"/>
              <a:t>, B. (2004) ‘</a:t>
            </a:r>
            <a:r>
              <a:rPr lang="es-ES" sz="2000" dirty="0" err="1"/>
              <a:t>Should</a:t>
            </a:r>
            <a:r>
              <a:rPr lang="es-ES" sz="2000" dirty="0"/>
              <a:t> </a:t>
            </a:r>
            <a:r>
              <a:rPr lang="es-ES" sz="2000" dirty="0" err="1"/>
              <a:t>Doctors</a:t>
            </a:r>
            <a:r>
              <a:rPr lang="es-ES" sz="2000" dirty="0"/>
              <a:t> </a:t>
            </a:r>
            <a:r>
              <a:rPr lang="es-ES" sz="2000" dirty="0" err="1"/>
              <a:t>Wear</a:t>
            </a:r>
            <a:r>
              <a:rPr lang="es-ES" sz="2000" dirty="0"/>
              <a:t> </a:t>
            </a:r>
            <a:r>
              <a:rPr lang="es-ES" sz="2000" dirty="0" err="1"/>
              <a:t>Ties</a:t>
            </a:r>
            <a:r>
              <a:rPr lang="es-ES" sz="2000" dirty="0"/>
              <a:t>?’ </a:t>
            </a:r>
            <a:r>
              <a:rPr lang="es-ES" sz="2000" i="1" dirty="0"/>
              <a:t>Medical </a:t>
            </a:r>
            <a:r>
              <a:rPr lang="es-ES" sz="2000" i="1" dirty="0" err="1"/>
              <a:t>Monthly</a:t>
            </a:r>
            <a:r>
              <a:rPr lang="es-ES" sz="2000" i="1" dirty="0"/>
              <a:t> </a:t>
            </a:r>
            <a:r>
              <a:rPr lang="es-ES" sz="2000" dirty="0"/>
              <a:t>[online] 3 (1), 55-88. </a:t>
            </a:r>
            <a:r>
              <a:rPr lang="es-ES" sz="2000" dirty="0" err="1"/>
              <a:t>available</a:t>
            </a:r>
            <a:r>
              <a:rPr lang="es-ES" sz="2000" dirty="0"/>
              <a:t> </a:t>
            </a:r>
            <a:r>
              <a:rPr lang="es-ES" sz="2000" dirty="0" err="1"/>
              <a:t>from</a:t>
            </a:r>
            <a:r>
              <a:rPr lang="es-ES" sz="2000" dirty="0"/>
              <a:t> &lt;</a:t>
            </a:r>
            <a:r>
              <a:rPr lang="es-ES" sz="2000" dirty="0" err="1"/>
              <a:t>www.jstor.org</a:t>
            </a:r>
            <a:r>
              <a:rPr lang="es-ES" sz="2000" dirty="0"/>
              <a:t>&gt; [20 </a:t>
            </a:r>
            <a:r>
              <a:rPr lang="es-ES" sz="2000" dirty="0" err="1"/>
              <a:t>April</a:t>
            </a:r>
            <a:r>
              <a:rPr lang="es-ES" sz="2000" dirty="0"/>
              <a:t> 2006] </a:t>
            </a:r>
            <a:endParaRPr lang="es-ES" sz="2000" dirty="0"/>
          </a:p>
          <a:p>
            <a:pPr marL="900113" indent="-900113">
              <a:buNone/>
            </a:pPr>
            <a:endParaRPr lang="es-ES" sz="2000" dirty="0"/>
          </a:p>
          <a:p>
            <a:pPr marL="0" indent="0">
              <a:buNone/>
            </a:pPr>
            <a:endParaRPr lang="es-ES" dirty="0" smtClean="0"/>
          </a:p>
        </p:txBody>
      </p:sp>
      <p:sp>
        <p:nvSpPr>
          <p:cNvPr id="5" name="CuadroTexto 4"/>
          <p:cNvSpPr txBox="1"/>
          <p:nvPr/>
        </p:nvSpPr>
        <p:spPr>
          <a:xfrm>
            <a:off x="0" y="3920440"/>
            <a:ext cx="9144000" cy="646331"/>
          </a:xfrm>
          <a:prstGeom prst="rect">
            <a:avLst/>
          </a:prstGeom>
          <a:solidFill>
            <a:schemeClr val="accent5">
              <a:lumMod val="40000"/>
              <a:lumOff val="60000"/>
            </a:schemeClr>
          </a:solidFill>
        </p:spPr>
        <p:txBody>
          <a:bodyPr wrap="square" rtlCol="0" anchor="ctr">
            <a:spAutoFit/>
          </a:bodyPr>
          <a:lstStyle/>
          <a:p>
            <a:pPr algn="ctr"/>
            <a:r>
              <a:rPr lang="es-ES" dirty="0" smtClean="0"/>
              <a:t>Autor(es). (Año) ‘Titulo del articulo’ </a:t>
            </a:r>
            <a:r>
              <a:rPr lang="es-ES" i="1" dirty="0" smtClean="0"/>
              <a:t>Nombre del </a:t>
            </a:r>
            <a:r>
              <a:rPr lang="es-ES" i="1" dirty="0" err="1" smtClean="0"/>
              <a:t>Journal</a:t>
            </a:r>
            <a:r>
              <a:rPr lang="es-ES" dirty="0" smtClean="0"/>
              <a:t>. [en l</a:t>
            </a:r>
            <a:r>
              <a:rPr lang="es-ES" dirty="0" smtClean="0"/>
              <a:t>ínea] </a:t>
            </a:r>
            <a:r>
              <a:rPr lang="es-ES" dirty="0" smtClean="0"/>
              <a:t>Volumen (n</a:t>
            </a:r>
            <a:r>
              <a:rPr lang="es-ES" dirty="0" smtClean="0"/>
              <a:t>úmero), páginas. </a:t>
            </a:r>
            <a:r>
              <a:rPr lang="es-ES" dirty="0"/>
              <a:t>d</a:t>
            </a:r>
            <a:r>
              <a:rPr lang="es-ES" dirty="0" smtClean="0"/>
              <a:t>isponible en &lt;URL&gt; </a:t>
            </a:r>
            <a:r>
              <a:rPr lang="es-ES" dirty="0"/>
              <a:t>(dirección </a:t>
            </a:r>
            <a:r>
              <a:rPr lang="es-ES" dirty="0" smtClean="0"/>
              <a:t>web de la base de datos)</a:t>
            </a:r>
            <a:r>
              <a:rPr lang="es-ES" dirty="0" smtClean="0"/>
              <a:t> [fecha de consulta]</a:t>
            </a:r>
            <a:endParaRPr lang="es-ES" dirty="0"/>
          </a:p>
        </p:txBody>
      </p:sp>
    </p:spTree>
    <p:extLst>
      <p:ext uri="{BB962C8B-B14F-4D97-AF65-F5344CB8AC3E}">
        <p14:creationId xmlns:p14="http://schemas.microsoft.com/office/powerpoint/2010/main" val="1985373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smtClean="0"/>
              <a:t>Referencia secundaria en un libro</a:t>
            </a:r>
          </a:p>
          <a:p>
            <a:pPr marL="803275" indent="-803275">
              <a:buNone/>
            </a:pPr>
            <a:r>
              <a:rPr lang="es-ES" sz="2000" dirty="0" err="1" smtClean="0"/>
              <a:t>Patel</a:t>
            </a:r>
            <a:r>
              <a:rPr lang="es-ES" sz="2000" dirty="0"/>
              <a:t>, P. (2004) </a:t>
            </a:r>
            <a:r>
              <a:rPr lang="es-ES" sz="2000" i="1" dirty="0"/>
              <a:t>Green </a:t>
            </a:r>
            <a:r>
              <a:rPr lang="es-ES" sz="2000" i="1" dirty="0" err="1"/>
              <a:t>Thinking</a:t>
            </a:r>
            <a:r>
              <a:rPr lang="es-ES" sz="2000" i="1" dirty="0"/>
              <a:t> and </a:t>
            </a:r>
            <a:r>
              <a:rPr lang="es-ES" sz="2000" i="1" dirty="0" err="1"/>
              <a:t>Political</a:t>
            </a:r>
            <a:r>
              <a:rPr lang="es-ES" sz="2000" i="1" dirty="0"/>
              <a:t> Culture</a:t>
            </a:r>
            <a:r>
              <a:rPr lang="es-ES" sz="2000" dirty="0"/>
              <a:t>. </a:t>
            </a:r>
            <a:r>
              <a:rPr lang="es-ES" sz="2000" dirty="0" err="1"/>
              <a:t>Coventry</a:t>
            </a:r>
            <a:r>
              <a:rPr lang="es-ES" sz="2000" dirty="0"/>
              <a:t>: </a:t>
            </a:r>
            <a:r>
              <a:rPr lang="es-ES" sz="2000" dirty="0" err="1"/>
              <a:t>Coventry</a:t>
            </a:r>
            <a:r>
              <a:rPr lang="es-ES" sz="2000" dirty="0"/>
              <a:t> </a:t>
            </a:r>
            <a:r>
              <a:rPr lang="es-ES" sz="2000" dirty="0" err="1"/>
              <a:t>University</a:t>
            </a:r>
            <a:r>
              <a:rPr lang="es-ES" sz="2000" dirty="0"/>
              <a:t> </a:t>
            </a:r>
            <a:r>
              <a:rPr lang="es-ES" sz="2000" dirty="0" err="1"/>
              <a:t>Press</a:t>
            </a:r>
            <a:r>
              <a:rPr lang="es-ES" sz="2000" dirty="0"/>
              <a:t>. </a:t>
            </a:r>
            <a:r>
              <a:rPr lang="es-ES" sz="2000" dirty="0" err="1"/>
              <a:t>cited</a:t>
            </a:r>
            <a:r>
              <a:rPr lang="es-ES" sz="2000" dirty="0"/>
              <a:t> in </a:t>
            </a:r>
            <a:r>
              <a:rPr lang="es-ES" sz="2000" dirty="0" smtClean="0"/>
              <a:t>Brown</a:t>
            </a:r>
            <a:r>
              <a:rPr lang="es-ES" sz="2000" dirty="0"/>
              <a:t>, R. (2005) </a:t>
            </a:r>
            <a:r>
              <a:rPr lang="es-ES" sz="2000" i="1" dirty="0"/>
              <a:t>Enviro-</a:t>
            </a:r>
            <a:r>
              <a:rPr lang="es-ES" sz="2000" i="1" dirty="0" err="1"/>
              <a:t>politics</a:t>
            </a:r>
            <a:r>
              <a:rPr lang="es-ES" sz="2000" i="1" dirty="0"/>
              <a:t> in </a:t>
            </a:r>
            <a:r>
              <a:rPr lang="es-ES" sz="2000" i="1" dirty="0" err="1"/>
              <a:t>the</a:t>
            </a:r>
            <a:r>
              <a:rPr lang="es-ES" sz="2000" i="1" dirty="0"/>
              <a:t> New Millennium</a:t>
            </a:r>
            <a:r>
              <a:rPr lang="es-ES" sz="2000" dirty="0"/>
              <a:t>. London: </a:t>
            </a:r>
            <a:r>
              <a:rPr lang="es-ES" sz="2000" dirty="0" err="1"/>
              <a:t>Macmillan</a:t>
            </a:r>
            <a:r>
              <a:rPr lang="es-ES" sz="2000" dirty="0"/>
              <a:t>: 66 </a:t>
            </a:r>
            <a:endParaRPr lang="es-ES" sz="2000" dirty="0"/>
          </a:p>
          <a:p>
            <a:pPr marL="900113" indent="-900113">
              <a:buNone/>
            </a:pPr>
            <a:endParaRPr lang="es-ES" sz="2000" dirty="0" smtClean="0"/>
          </a:p>
          <a:p>
            <a:pPr marL="900113" indent="-900113">
              <a:buNone/>
            </a:pPr>
            <a:endParaRPr lang="es-ES" sz="2000" dirty="0"/>
          </a:p>
          <a:p>
            <a:pPr marL="0" indent="0">
              <a:buNone/>
            </a:pPr>
            <a:endParaRPr lang="es-ES" dirty="0" smtClean="0"/>
          </a:p>
        </p:txBody>
      </p:sp>
      <p:sp>
        <p:nvSpPr>
          <p:cNvPr id="5" name="CuadroTexto 4"/>
          <p:cNvSpPr txBox="1"/>
          <p:nvPr/>
        </p:nvSpPr>
        <p:spPr>
          <a:xfrm>
            <a:off x="0" y="3920442"/>
            <a:ext cx="9144000" cy="646331"/>
          </a:xfrm>
          <a:prstGeom prst="rect">
            <a:avLst/>
          </a:prstGeom>
          <a:solidFill>
            <a:schemeClr val="accent5">
              <a:lumMod val="40000"/>
              <a:lumOff val="60000"/>
            </a:schemeClr>
          </a:solidFill>
        </p:spPr>
        <p:txBody>
          <a:bodyPr wrap="square" rtlCol="0" anchor="ctr">
            <a:spAutoFit/>
          </a:bodyPr>
          <a:lstStyle/>
          <a:p>
            <a:r>
              <a:rPr lang="es-ES" dirty="0"/>
              <a:t>Autor(es). (Año) </a:t>
            </a:r>
            <a:r>
              <a:rPr lang="es-ES" i="1" dirty="0"/>
              <a:t>Titulo del libro</a:t>
            </a:r>
            <a:r>
              <a:rPr lang="es-ES" dirty="0"/>
              <a:t>. Edición. Lugar de publicación (ciudad). Editorial</a:t>
            </a:r>
            <a:r>
              <a:rPr lang="es-ES" dirty="0" smtClean="0"/>
              <a:t>. citado en </a:t>
            </a:r>
            <a:r>
              <a:rPr lang="es-ES" dirty="0"/>
              <a:t>Autor(es). (Año) </a:t>
            </a:r>
            <a:r>
              <a:rPr lang="es-ES" i="1" dirty="0"/>
              <a:t>Titulo del libro</a:t>
            </a:r>
            <a:r>
              <a:rPr lang="es-ES" dirty="0"/>
              <a:t>. Edición. Lugar de publicación (ciudad). </a:t>
            </a:r>
            <a:r>
              <a:rPr lang="es-ES" dirty="0" smtClean="0"/>
              <a:t>Editorial: p</a:t>
            </a:r>
            <a:r>
              <a:rPr lang="es-ES" dirty="0" smtClean="0"/>
              <a:t>á</a:t>
            </a:r>
            <a:r>
              <a:rPr lang="es-ES" dirty="0" smtClean="0"/>
              <a:t>gina</a:t>
            </a:r>
            <a:endParaRPr lang="es-ES" dirty="0"/>
          </a:p>
        </p:txBody>
      </p:sp>
    </p:spTree>
    <p:extLst>
      <p:ext uri="{BB962C8B-B14F-4D97-AF65-F5344CB8AC3E}">
        <p14:creationId xmlns:p14="http://schemas.microsoft.com/office/powerpoint/2010/main" val="4189339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smtClean="0"/>
              <a:t>Referencia secundaria en art</a:t>
            </a:r>
            <a:r>
              <a:rPr lang="es-ES" dirty="0" smtClean="0"/>
              <a:t>í</a:t>
            </a:r>
            <a:r>
              <a:rPr lang="es-ES" dirty="0" smtClean="0"/>
              <a:t>culo de </a:t>
            </a:r>
            <a:r>
              <a:rPr lang="es-ES" dirty="0" err="1" smtClean="0"/>
              <a:t>journal</a:t>
            </a:r>
            <a:endParaRPr lang="es-ES" dirty="0" smtClean="0"/>
          </a:p>
          <a:p>
            <a:pPr marL="0" indent="0">
              <a:buNone/>
            </a:pPr>
            <a:r>
              <a:rPr lang="es-ES" sz="2000" dirty="0" err="1"/>
              <a:t>Padda</a:t>
            </a:r>
            <a:r>
              <a:rPr lang="es-ES" sz="2000" dirty="0"/>
              <a:t>, J. (2000) ‘</a:t>
            </a:r>
            <a:r>
              <a:rPr lang="es-ES" sz="2000" dirty="0" err="1"/>
              <a:t>Gender</a:t>
            </a:r>
            <a:r>
              <a:rPr lang="es-ES" sz="2000" dirty="0"/>
              <a:t> and </a:t>
            </a:r>
            <a:r>
              <a:rPr lang="es-ES" sz="2000" dirty="0" err="1"/>
              <a:t>Creative</a:t>
            </a:r>
            <a:r>
              <a:rPr lang="es-ES" sz="2000" dirty="0"/>
              <a:t> </a:t>
            </a:r>
            <a:r>
              <a:rPr lang="es-ES" sz="2000" dirty="0" err="1"/>
              <a:t>Writing</a:t>
            </a:r>
            <a:r>
              <a:rPr lang="es-ES" sz="2000" dirty="0"/>
              <a:t> in </a:t>
            </a:r>
            <a:r>
              <a:rPr lang="es-ES" sz="2000" dirty="0" err="1"/>
              <a:t>Coventry</a:t>
            </a:r>
            <a:r>
              <a:rPr lang="es-ES" sz="2000" dirty="0"/>
              <a:t>’. </a:t>
            </a:r>
            <a:r>
              <a:rPr lang="es-ES" sz="2000" i="1" dirty="0" err="1"/>
              <a:t>Journal</a:t>
            </a:r>
            <a:r>
              <a:rPr lang="es-ES" sz="2000" i="1" dirty="0"/>
              <a:t> of </a:t>
            </a:r>
            <a:r>
              <a:rPr lang="es-ES" sz="2000" i="1" dirty="0" err="1"/>
              <a:t>Writing</a:t>
            </a:r>
            <a:r>
              <a:rPr lang="es-ES" sz="2000" i="1" dirty="0"/>
              <a:t> </a:t>
            </a:r>
            <a:r>
              <a:rPr lang="es-ES" sz="2000" i="1" dirty="0" err="1"/>
              <a:t>Studies</a:t>
            </a:r>
            <a:r>
              <a:rPr lang="es-ES" sz="2000" i="1" dirty="0"/>
              <a:t> </a:t>
            </a:r>
            <a:r>
              <a:rPr lang="es-ES" sz="2000" dirty="0"/>
              <a:t>3 (2), 44-59. </a:t>
            </a:r>
            <a:r>
              <a:rPr lang="es-ES" sz="2000" dirty="0" err="1"/>
              <a:t>cited</a:t>
            </a:r>
            <a:r>
              <a:rPr lang="es-ES" sz="2000" dirty="0"/>
              <a:t> </a:t>
            </a:r>
            <a:r>
              <a:rPr lang="es-ES" sz="2000" dirty="0" smtClean="0"/>
              <a:t>in </a:t>
            </a:r>
            <a:r>
              <a:rPr lang="es-ES" sz="2000" dirty="0"/>
              <a:t>Williams, R. , Cox, D. , and Chan, P. (2001) ‘</a:t>
            </a:r>
            <a:r>
              <a:rPr lang="es-ES" sz="2000" dirty="0" err="1"/>
              <a:t>How</a:t>
            </a:r>
            <a:r>
              <a:rPr lang="es-ES" sz="2000" dirty="0"/>
              <a:t> Has </a:t>
            </a:r>
            <a:r>
              <a:rPr lang="es-ES" sz="2000" dirty="0" err="1"/>
              <a:t>Editing</a:t>
            </a:r>
            <a:r>
              <a:rPr lang="es-ES" sz="2000" dirty="0"/>
              <a:t> </a:t>
            </a:r>
            <a:r>
              <a:rPr lang="es-ES" sz="2000" dirty="0" err="1"/>
              <a:t>Changed</a:t>
            </a:r>
            <a:r>
              <a:rPr lang="es-ES" sz="2000" dirty="0"/>
              <a:t>?’ </a:t>
            </a:r>
            <a:r>
              <a:rPr lang="es-ES" sz="2000" i="1" dirty="0" err="1"/>
              <a:t>Academic</a:t>
            </a:r>
            <a:r>
              <a:rPr lang="es-ES" sz="2000" i="1" dirty="0"/>
              <a:t> </a:t>
            </a:r>
            <a:r>
              <a:rPr lang="es-ES" sz="2000" i="1" dirty="0" err="1"/>
              <a:t>Writing</a:t>
            </a:r>
            <a:r>
              <a:rPr lang="es-ES" sz="2000" i="1" dirty="0"/>
              <a:t> </a:t>
            </a:r>
            <a:r>
              <a:rPr lang="es-ES" sz="2000" i="1" dirty="0" err="1"/>
              <a:t>Review</a:t>
            </a:r>
            <a:r>
              <a:rPr lang="es-ES" sz="2000" i="1" dirty="0"/>
              <a:t> </a:t>
            </a:r>
            <a:r>
              <a:rPr lang="es-ES" sz="2000" dirty="0"/>
              <a:t>2 (1), 55-69: 60 </a:t>
            </a:r>
            <a:endParaRPr lang="es-ES" sz="2000" dirty="0"/>
          </a:p>
          <a:p>
            <a:pPr marL="900113" indent="-900113">
              <a:buNone/>
            </a:pPr>
            <a:endParaRPr lang="es-ES" sz="2000" dirty="0"/>
          </a:p>
          <a:p>
            <a:pPr marL="0" indent="0">
              <a:buNone/>
            </a:pPr>
            <a:endParaRPr lang="es-ES" dirty="0" smtClean="0"/>
          </a:p>
        </p:txBody>
      </p:sp>
      <p:sp>
        <p:nvSpPr>
          <p:cNvPr id="5" name="CuadroTexto 4"/>
          <p:cNvSpPr txBox="1"/>
          <p:nvPr/>
        </p:nvSpPr>
        <p:spPr>
          <a:xfrm>
            <a:off x="0" y="3781942"/>
            <a:ext cx="9144000" cy="923330"/>
          </a:xfrm>
          <a:prstGeom prst="rect">
            <a:avLst/>
          </a:prstGeom>
          <a:solidFill>
            <a:schemeClr val="accent5">
              <a:lumMod val="40000"/>
              <a:lumOff val="60000"/>
            </a:schemeClr>
          </a:solidFill>
        </p:spPr>
        <p:txBody>
          <a:bodyPr wrap="square" rtlCol="0" anchor="ctr">
            <a:spAutoFit/>
          </a:bodyPr>
          <a:lstStyle/>
          <a:p>
            <a:pPr algn="ctr"/>
            <a:r>
              <a:rPr lang="es-ES" dirty="0"/>
              <a:t>Autor(es). (Año) ‘Titulo del articulo’. </a:t>
            </a:r>
            <a:r>
              <a:rPr lang="es-ES" i="1" dirty="0"/>
              <a:t>Nombre del </a:t>
            </a:r>
            <a:r>
              <a:rPr lang="es-ES" i="1" dirty="0" err="1"/>
              <a:t>Journal</a:t>
            </a:r>
            <a:r>
              <a:rPr lang="es-ES" dirty="0"/>
              <a:t>. Volumen (número), páginas</a:t>
            </a:r>
            <a:r>
              <a:rPr lang="es-ES" dirty="0" smtClean="0"/>
              <a:t>. Citado en </a:t>
            </a:r>
            <a:r>
              <a:rPr lang="es-ES" dirty="0"/>
              <a:t>Autor(es). (Año) ‘Titulo del articulo’. </a:t>
            </a:r>
            <a:r>
              <a:rPr lang="es-ES" i="1" dirty="0"/>
              <a:t>Nombre del </a:t>
            </a:r>
            <a:r>
              <a:rPr lang="es-ES" i="1" dirty="0" err="1"/>
              <a:t>Journal</a:t>
            </a:r>
            <a:r>
              <a:rPr lang="es-ES" dirty="0"/>
              <a:t>. Volumen (número), </a:t>
            </a:r>
            <a:r>
              <a:rPr lang="es-ES" dirty="0" smtClean="0"/>
              <a:t>páginas: p</a:t>
            </a:r>
            <a:r>
              <a:rPr lang="es-ES" dirty="0" smtClean="0"/>
              <a:t>ágina de la cita</a:t>
            </a:r>
            <a:endParaRPr lang="es-ES" dirty="0"/>
          </a:p>
        </p:txBody>
      </p:sp>
    </p:spTree>
    <p:extLst>
      <p:ext uri="{BB962C8B-B14F-4D97-AF65-F5344CB8AC3E}">
        <p14:creationId xmlns:p14="http://schemas.microsoft.com/office/powerpoint/2010/main" val="1470261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0" y="2130425"/>
            <a:ext cx="9144000" cy="1470025"/>
          </a:xfrm>
          <a:solidFill>
            <a:schemeClr val="tx2">
              <a:lumMod val="50000"/>
            </a:schemeClr>
          </a:solidFill>
        </p:spPr>
        <p:txBody>
          <a:bodyPr/>
          <a:lstStyle/>
          <a:p>
            <a:r>
              <a:rPr lang="es-ES" dirty="0" smtClean="0">
                <a:solidFill>
                  <a:schemeClr val="bg1"/>
                </a:solidFill>
              </a:rPr>
              <a:t>Estilo APA</a:t>
            </a:r>
            <a:endParaRPr lang="es-ES" dirty="0">
              <a:solidFill>
                <a:schemeClr val="bg1"/>
              </a:solidFill>
            </a:endParaRPr>
          </a:p>
        </p:txBody>
      </p:sp>
      <p:pic>
        <p:nvPicPr>
          <p:cNvPr id="6" name="Imagen 5"/>
          <p:cNvPicPr>
            <a:picLocks noChangeAspect="1"/>
          </p:cNvPicPr>
          <p:nvPr/>
        </p:nvPicPr>
        <p:blipFill>
          <a:blip r:embed="rId2"/>
          <a:stretch>
            <a:fillRect/>
          </a:stretch>
        </p:blipFill>
        <p:spPr>
          <a:xfrm>
            <a:off x="3135130" y="3600450"/>
            <a:ext cx="3086100" cy="2984500"/>
          </a:xfrm>
          <a:prstGeom prst="rect">
            <a:avLst/>
          </a:prstGeom>
        </p:spPr>
      </p:pic>
      <p:sp>
        <p:nvSpPr>
          <p:cNvPr id="7" name="Rectángulo 6"/>
          <p:cNvSpPr/>
          <p:nvPr/>
        </p:nvSpPr>
        <p:spPr>
          <a:xfrm>
            <a:off x="4697340" y="6216349"/>
            <a:ext cx="4572000" cy="246221"/>
          </a:xfrm>
          <a:prstGeom prst="rect">
            <a:avLst/>
          </a:prstGeom>
        </p:spPr>
        <p:txBody>
          <a:bodyPr>
            <a:spAutoFit/>
          </a:bodyPr>
          <a:lstStyle/>
          <a:p>
            <a:r>
              <a:rPr lang="es-ES" sz="1000" dirty="0"/>
              <a:t>http://</a:t>
            </a:r>
            <a:r>
              <a:rPr lang="es-ES" sz="1000" dirty="0" err="1"/>
              <a:t>www.uah.es</a:t>
            </a:r>
            <a:r>
              <a:rPr lang="es-ES" sz="1000" dirty="0"/>
              <a:t>/biblioteca/</a:t>
            </a:r>
            <a:r>
              <a:rPr lang="es-ES" sz="1000" dirty="0" err="1"/>
              <a:t>imagenes</a:t>
            </a:r>
            <a:r>
              <a:rPr lang="es-ES" sz="1000" dirty="0"/>
              <a:t>/</a:t>
            </a:r>
            <a:r>
              <a:rPr lang="es-ES" sz="1000" dirty="0" err="1"/>
              <a:t>formacion</a:t>
            </a:r>
            <a:r>
              <a:rPr lang="es-ES" sz="1000" dirty="0"/>
              <a:t>/</a:t>
            </a:r>
            <a:r>
              <a:rPr lang="es-ES" sz="1000" dirty="0" err="1"/>
              <a:t>estilos_citas.jpg</a:t>
            </a:r>
            <a:endParaRPr lang="es-ES" sz="1000" dirty="0"/>
          </a:p>
        </p:txBody>
      </p:sp>
    </p:spTree>
    <p:extLst>
      <p:ext uri="{BB962C8B-B14F-4D97-AF65-F5344CB8AC3E}">
        <p14:creationId xmlns:p14="http://schemas.microsoft.com/office/powerpoint/2010/main" val="4270942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Citas en el texto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381262748"/>
              </p:ext>
            </p:extLst>
          </p:nvPr>
        </p:nvGraphicFramePr>
        <p:xfrm>
          <a:off x="835930" y="1501487"/>
          <a:ext cx="7579644" cy="3484879"/>
        </p:xfrm>
        <a:graphic>
          <a:graphicData uri="http://schemas.openxmlformats.org/drawingml/2006/table">
            <a:tbl>
              <a:tblPr firstRow="1" bandRow="1">
                <a:tableStyleId>{5C22544A-7EE6-4342-B048-85BDC9FD1C3A}</a:tableStyleId>
              </a:tblPr>
              <a:tblGrid>
                <a:gridCol w="2526548"/>
                <a:gridCol w="2526548"/>
                <a:gridCol w="2526548"/>
              </a:tblGrid>
              <a:tr h="370840">
                <a:tc>
                  <a:txBody>
                    <a:bodyPr/>
                    <a:lstStyle/>
                    <a:p>
                      <a:r>
                        <a:rPr lang="es-ES" dirty="0" smtClean="0"/>
                        <a:t>Autores</a:t>
                      </a:r>
                      <a:endParaRPr lang="es-ES" dirty="0"/>
                    </a:p>
                  </a:txBody>
                  <a:tcPr/>
                </a:tc>
                <a:tc>
                  <a:txBody>
                    <a:bodyPr/>
                    <a:lstStyle/>
                    <a:p>
                      <a:r>
                        <a:rPr lang="es-ES" dirty="0" smtClean="0"/>
                        <a:t>Primera cita</a:t>
                      </a:r>
                      <a:endParaRPr lang="es-ES" dirty="0"/>
                    </a:p>
                  </a:txBody>
                  <a:tcPr/>
                </a:tc>
                <a:tc>
                  <a:txBody>
                    <a:bodyPr/>
                    <a:lstStyle/>
                    <a:p>
                      <a:r>
                        <a:rPr lang="es-ES" dirty="0" smtClean="0"/>
                        <a:t>Citas subsecuentes</a:t>
                      </a:r>
                      <a:endParaRPr lang="es-ES" dirty="0"/>
                    </a:p>
                  </a:txBody>
                  <a:tcPr/>
                </a:tc>
              </a:tr>
              <a:tr h="370840">
                <a:tc>
                  <a:txBody>
                    <a:bodyPr/>
                    <a:lstStyle/>
                    <a:p>
                      <a:r>
                        <a:rPr lang="es-ES" dirty="0" smtClean="0"/>
                        <a:t>Un autor</a:t>
                      </a:r>
                      <a:endParaRPr lang="es-ES" dirty="0"/>
                    </a:p>
                  </a:txBody>
                  <a:tcPr/>
                </a:tc>
                <a:tc>
                  <a:txBody>
                    <a:bodyPr/>
                    <a:lstStyle/>
                    <a:p>
                      <a:r>
                        <a:rPr lang="es-ES" dirty="0" smtClean="0"/>
                        <a:t>Gonz</a:t>
                      </a:r>
                      <a:r>
                        <a:rPr lang="es-ES" dirty="0" smtClean="0"/>
                        <a:t>ález</a:t>
                      </a:r>
                      <a:r>
                        <a:rPr lang="es-ES" baseline="0" dirty="0" smtClean="0"/>
                        <a:t> (2008)</a:t>
                      </a:r>
                      <a:endParaRPr lang="es-ES" dirty="0"/>
                    </a:p>
                  </a:txBody>
                  <a:tcPr/>
                </a:tc>
                <a:tc>
                  <a:txBody>
                    <a:bodyPr/>
                    <a:lstStyle/>
                    <a:p>
                      <a:r>
                        <a:rPr lang="es-ES" dirty="0" smtClean="0"/>
                        <a:t>González</a:t>
                      </a:r>
                      <a:r>
                        <a:rPr lang="es-ES" baseline="0" dirty="0" smtClean="0"/>
                        <a:t> (2008)</a:t>
                      </a:r>
                      <a:endParaRPr lang="es-ES" dirty="0"/>
                    </a:p>
                  </a:txBody>
                  <a:tcPr/>
                </a:tc>
              </a:tr>
              <a:tr h="370840">
                <a:tc>
                  <a:txBody>
                    <a:bodyPr/>
                    <a:lstStyle/>
                    <a:p>
                      <a:r>
                        <a:rPr lang="es-ES" dirty="0" smtClean="0"/>
                        <a:t>Dos </a:t>
                      </a:r>
                      <a:r>
                        <a:rPr lang="es-ES" baseline="0" dirty="0" smtClean="0"/>
                        <a:t>autores</a:t>
                      </a:r>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(Richards</a:t>
                      </a:r>
                      <a:r>
                        <a:rPr lang="es-ES" baseline="0" dirty="0" smtClean="0"/>
                        <a:t> &amp; Sánchez 2015)</a:t>
                      </a:r>
                      <a:endParaRPr lang="es-ES" dirty="0" smtClean="0"/>
                    </a:p>
                    <a:p>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(Richards,</a:t>
                      </a:r>
                      <a:r>
                        <a:rPr lang="es-ES" baseline="0" dirty="0" smtClean="0"/>
                        <a:t> &amp; Sánchez 2015)</a:t>
                      </a:r>
                      <a:endParaRPr lang="es-ES" dirty="0" smtClean="0"/>
                    </a:p>
                  </a:txBody>
                  <a:tcPr/>
                </a:tc>
              </a:tr>
              <a:tr h="370840">
                <a:tc>
                  <a:txBody>
                    <a:bodyPr/>
                    <a:lstStyle/>
                    <a:p>
                      <a:r>
                        <a:rPr lang="es-ES" dirty="0" smtClean="0"/>
                        <a:t>Hasta cinco autores</a:t>
                      </a:r>
                      <a:endParaRPr lang="es-ES" dirty="0"/>
                    </a:p>
                  </a:txBody>
                  <a:tcPr/>
                </a:tc>
                <a:tc>
                  <a:txBody>
                    <a:bodyPr/>
                    <a:lstStyle/>
                    <a:p>
                      <a:r>
                        <a:rPr lang="es-ES" dirty="0" smtClean="0"/>
                        <a:t>(Smith, Johnson, Williams, Jones &amp; Davis, 2011)</a:t>
                      </a:r>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(Smith</a:t>
                      </a:r>
                      <a:r>
                        <a:rPr lang="es-ES" baseline="0" dirty="0" smtClean="0"/>
                        <a:t> et al., </a:t>
                      </a:r>
                      <a:r>
                        <a:rPr lang="es-ES" dirty="0" smtClean="0"/>
                        <a:t>2011)</a:t>
                      </a:r>
                    </a:p>
                    <a:p>
                      <a:endParaRPr lang="es-ES" dirty="0"/>
                    </a:p>
                  </a:txBody>
                  <a:tcPr/>
                </a:tc>
              </a:tr>
              <a:tr h="370840">
                <a:tc>
                  <a:txBody>
                    <a:bodyPr/>
                    <a:lstStyle/>
                    <a:p>
                      <a:r>
                        <a:rPr lang="es-ES" dirty="0" smtClean="0"/>
                        <a:t>Seis o m</a:t>
                      </a:r>
                      <a:r>
                        <a:rPr lang="es-ES" dirty="0" smtClean="0"/>
                        <a:t>ás autores</a:t>
                      </a:r>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(Gallego-Alarc</a:t>
                      </a:r>
                      <a:r>
                        <a:rPr lang="es-ES" dirty="0" smtClean="0"/>
                        <a:t>ón</a:t>
                      </a:r>
                      <a:r>
                        <a:rPr lang="es-ES" dirty="0" smtClean="0"/>
                        <a:t> et al., 2015)</a:t>
                      </a:r>
                    </a:p>
                    <a:p>
                      <a:endParaRPr lang="es-E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(Gallego-Alarcón et al., 2015)</a:t>
                      </a:r>
                    </a:p>
                    <a:p>
                      <a:endParaRPr lang="es-ES" dirty="0"/>
                    </a:p>
                  </a:txBody>
                  <a:tcPr/>
                </a:tc>
              </a:tr>
            </a:tbl>
          </a:graphicData>
        </a:graphic>
      </p:graphicFrame>
    </p:spTree>
    <p:extLst>
      <p:ext uri="{BB962C8B-B14F-4D97-AF65-F5344CB8AC3E}">
        <p14:creationId xmlns:p14="http://schemas.microsoft.com/office/powerpoint/2010/main" val="2402640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5003590"/>
          </a:xfrm>
        </p:spPr>
        <p:txBody>
          <a:bodyPr>
            <a:normAutofit/>
          </a:bodyPr>
          <a:lstStyle/>
          <a:p>
            <a:pPr marL="0" indent="0">
              <a:buNone/>
            </a:pPr>
            <a:r>
              <a:rPr lang="es-ES" dirty="0" smtClean="0"/>
              <a:t>N</a:t>
            </a:r>
            <a:r>
              <a:rPr lang="es-ES" dirty="0" smtClean="0"/>
              <a:t>úmero de autores</a:t>
            </a:r>
          </a:p>
          <a:p>
            <a:pPr marL="0" indent="0" algn="ctr">
              <a:buNone/>
            </a:pPr>
            <a:r>
              <a:rPr lang="es-ES" sz="2000" b="1" dirty="0">
                <a:solidFill>
                  <a:srgbClr val="FF0000"/>
                </a:solidFill>
              </a:rPr>
              <a:t>UNO</a:t>
            </a:r>
          </a:p>
          <a:p>
            <a:pPr marL="803275" indent="-803275">
              <a:buNone/>
            </a:pPr>
            <a:r>
              <a:rPr lang="es-ES" sz="2000" b="1" dirty="0" err="1">
                <a:solidFill>
                  <a:srgbClr val="800000"/>
                </a:solidFill>
              </a:rPr>
              <a:t>Busquet</a:t>
            </a:r>
            <a:r>
              <a:rPr lang="es-ES" sz="2000" b="1" dirty="0">
                <a:solidFill>
                  <a:srgbClr val="800000"/>
                </a:solidFill>
              </a:rPr>
              <a:t>, L. </a:t>
            </a:r>
            <a:r>
              <a:rPr lang="es-ES" sz="2000" dirty="0"/>
              <a:t>(2006). Las cadenas </a:t>
            </a:r>
            <a:r>
              <a:rPr lang="es-ES" sz="2000" dirty="0" err="1"/>
              <a:t>musculares.Tronco</a:t>
            </a:r>
            <a:r>
              <a:rPr lang="es-ES" sz="2000" dirty="0"/>
              <a:t>, columna cervical y miembros superiores. Tomo I (8a </a:t>
            </a:r>
            <a:r>
              <a:rPr lang="es-ES" sz="2000" dirty="0" err="1"/>
              <a:t>edición</a:t>
            </a:r>
            <a:r>
              <a:rPr lang="es-ES" sz="2000" dirty="0"/>
              <a:t>). Barcelona: </a:t>
            </a:r>
            <a:r>
              <a:rPr lang="es-ES" sz="2000" dirty="0" err="1"/>
              <a:t>Paidotribo</a:t>
            </a:r>
            <a:r>
              <a:rPr lang="es-ES" sz="2000" dirty="0"/>
              <a:t>. </a:t>
            </a:r>
            <a:endParaRPr lang="es-ES" sz="2000" dirty="0" smtClean="0"/>
          </a:p>
          <a:p>
            <a:pPr marL="803275" indent="-803275" algn="ctr">
              <a:buNone/>
            </a:pPr>
            <a:endParaRPr lang="es-ES" sz="2000" b="1" dirty="0" smtClean="0">
              <a:solidFill>
                <a:srgbClr val="FF0000"/>
              </a:solidFill>
            </a:endParaRPr>
          </a:p>
          <a:p>
            <a:pPr marL="803275" indent="-803275" algn="ctr">
              <a:buNone/>
            </a:pPr>
            <a:r>
              <a:rPr lang="es-ES" sz="2000" b="1" dirty="0" smtClean="0">
                <a:solidFill>
                  <a:srgbClr val="FF0000"/>
                </a:solidFill>
              </a:rPr>
              <a:t>DOS</a:t>
            </a:r>
            <a:endParaRPr lang="es-ES" sz="2000" b="1" dirty="0">
              <a:solidFill>
                <a:srgbClr val="FF0000"/>
              </a:solidFill>
            </a:endParaRPr>
          </a:p>
          <a:p>
            <a:pPr marL="803275" indent="-803275">
              <a:buNone/>
            </a:pPr>
            <a:r>
              <a:rPr lang="es-ES" sz="2000" b="1" dirty="0" err="1" smtClean="0">
                <a:solidFill>
                  <a:srgbClr val="800000"/>
                </a:solidFill>
              </a:rPr>
              <a:t>García</a:t>
            </a:r>
            <a:r>
              <a:rPr lang="es-ES" sz="2000" b="1" dirty="0">
                <a:solidFill>
                  <a:srgbClr val="800000"/>
                </a:solidFill>
              </a:rPr>
              <a:t>, E.M. &amp; </a:t>
            </a:r>
            <a:r>
              <a:rPr lang="es-ES" sz="2000" b="1" dirty="0" err="1">
                <a:solidFill>
                  <a:srgbClr val="800000"/>
                </a:solidFill>
              </a:rPr>
              <a:t>Magaz</a:t>
            </a:r>
            <a:r>
              <a:rPr lang="es-ES" sz="2000" b="1" dirty="0">
                <a:solidFill>
                  <a:srgbClr val="800000"/>
                </a:solidFill>
              </a:rPr>
              <a:t>, A. </a:t>
            </a:r>
            <a:r>
              <a:rPr lang="es-ES" sz="2000" dirty="0"/>
              <a:t>(2009). ¿</a:t>
            </a:r>
            <a:r>
              <a:rPr lang="es-ES" sz="2000" dirty="0" err="1"/>
              <a:t>Cómo</a:t>
            </a:r>
            <a:r>
              <a:rPr lang="es-ES" sz="2000" dirty="0"/>
              <a:t> valorar </a:t>
            </a:r>
            <a:r>
              <a:rPr lang="es-ES" sz="2000" dirty="0" err="1"/>
              <a:t>tests</a:t>
            </a:r>
            <a:r>
              <a:rPr lang="es-ES" sz="2000" dirty="0"/>
              <a:t> </a:t>
            </a:r>
            <a:r>
              <a:rPr lang="es-ES" sz="2000" dirty="0" err="1"/>
              <a:t>psicométricos</a:t>
            </a:r>
            <a:r>
              <a:rPr lang="es-ES" sz="2000" dirty="0"/>
              <a:t>? Errores conceptuales y </a:t>
            </a:r>
            <a:r>
              <a:rPr lang="es-ES" sz="2000" dirty="0" err="1"/>
              <a:t>metodológicos</a:t>
            </a:r>
            <a:r>
              <a:rPr lang="es-ES" sz="2000" dirty="0"/>
              <a:t> en la </a:t>
            </a:r>
            <a:r>
              <a:rPr lang="es-ES" sz="2000" dirty="0" err="1"/>
              <a:t>evaluación</a:t>
            </a:r>
            <a:r>
              <a:rPr lang="es-ES" sz="2000" dirty="0"/>
              <a:t> </a:t>
            </a:r>
            <a:r>
              <a:rPr lang="es-ES" sz="2000" dirty="0" err="1"/>
              <a:t>psicoeducativa</a:t>
            </a:r>
            <a:r>
              <a:rPr lang="es-ES" sz="2000" dirty="0"/>
              <a:t>. Vizcaya: Grupo Albor-</a:t>
            </a:r>
            <a:r>
              <a:rPr lang="es-ES" sz="2000" dirty="0" err="1"/>
              <a:t>Cohs</a:t>
            </a:r>
            <a:r>
              <a:rPr lang="es-ES" sz="2000" dirty="0"/>
              <a:t>. </a:t>
            </a:r>
            <a:endParaRPr lang="es-ES" sz="2000" dirty="0" smtClean="0"/>
          </a:p>
          <a:p>
            <a:pPr marL="803275" indent="-803275">
              <a:buNone/>
            </a:pPr>
            <a:endParaRPr lang="es-ES" sz="2000" dirty="0"/>
          </a:p>
          <a:p>
            <a:pPr marL="803275" indent="-803275">
              <a:buNone/>
            </a:pPr>
            <a:endParaRPr lang="es-ES" sz="2000" dirty="0"/>
          </a:p>
          <a:p>
            <a:pPr marL="803275" indent="-803275">
              <a:buNone/>
            </a:pPr>
            <a:endParaRPr lang="es-ES" sz="2000" dirty="0"/>
          </a:p>
          <a:p>
            <a:pPr marL="0" indent="0">
              <a:buNone/>
            </a:pPr>
            <a:endParaRPr lang="es-ES" dirty="0"/>
          </a:p>
        </p:txBody>
      </p:sp>
    </p:spTree>
    <p:extLst>
      <p:ext uri="{BB962C8B-B14F-4D97-AF65-F5344CB8AC3E}">
        <p14:creationId xmlns:p14="http://schemas.microsoft.com/office/powerpoint/2010/main" val="25210436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5003590"/>
          </a:xfrm>
        </p:spPr>
        <p:txBody>
          <a:bodyPr>
            <a:normAutofit/>
          </a:bodyPr>
          <a:lstStyle/>
          <a:p>
            <a:pPr marL="0" indent="0">
              <a:buNone/>
            </a:pPr>
            <a:r>
              <a:rPr lang="es-ES" dirty="0" smtClean="0"/>
              <a:t>N</a:t>
            </a:r>
            <a:r>
              <a:rPr lang="es-ES" dirty="0" smtClean="0"/>
              <a:t>úmero de autores</a:t>
            </a:r>
          </a:p>
          <a:p>
            <a:pPr marL="803275" indent="-803275" algn="ctr">
              <a:buNone/>
            </a:pPr>
            <a:r>
              <a:rPr lang="es-ES" sz="2000" b="1" dirty="0" smtClean="0">
                <a:solidFill>
                  <a:srgbClr val="FF0000"/>
                </a:solidFill>
              </a:rPr>
              <a:t>HASTA SEIS</a:t>
            </a:r>
            <a:endParaRPr lang="es-ES" sz="2000" b="1" dirty="0">
              <a:solidFill>
                <a:srgbClr val="FF0000"/>
              </a:solidFill>
            </a:endParaRPr>
          </a:p>
          <a:p>
            <a:pPr marL="803275" indent="-803275">
              <a:buNone/>
            </a:pPr>
            <a:r>
              <a:rPr lang="es-ES" sz="2000" b="1" dirty="0" err="1">
                <a:solidFill>
                  <a:srgbClr val="800000"/>
                </a:solidFill>
              </a:rPr>
              <a:t>Bentley</a:t>
            </a:r>
            <a:r>
              <a:rPr lang="es-ES" sz="2000" b="1" dirty="0">
                <a:solidFill>
                  <a:srgbClr val="800000"/>
                </a:solidFill>
              </a:rPr>
              <a:t>, M., </a:t>
            </a:r>
            <a:r>
              <a:rPr lang="es-ES" sz="2000" b="1" dirty="0" err="1">
                <a:solidFill>
                  <a:srgbClr val="800000"/>
                </a:solidFill>
              </a:rPr>
              <a:t>Peerenboom</a:t>
            </a:r>
            <a:r>
              <a:rPr lang="es-ES" sz="2000" b="1" dirty="0">
                <a:solidFill>
                  <a:srgbClr val="800000"/>
                </a:solidFill>
              </a:rPr>
              <a:t>, C. A., </a:t>
            </a:r>
            <a:r>
              <a:rPr lang="es-ES" sz="2000" b="1" dirty="0" err="1">
                <a:solidFill>
                  <a:srgbClr val="800000"/>
                </a:solidFill>
              </a:rPr>
              <a:t>Hodge</a:t>
            </a:r>
            <a:r>
              <a:rPr lang="es-ES" sz="2000" b="1" dirty="0">
                <a:solidFill>
                  <a:srgbClr val="800000"/>
                </a:solidFill>
              </a:rPr>
              <a:t>, F. W., </a:t>
            </a:r>
            <a:r>
              <a:rPr lang="es-ES" sz="2000" b="1" dirty="0" err="1">
                <a:solidFill>
                  <a:srgbClr val="800000"/>
                </a:solidFill>
              </a:rPr>
              <a:t>Passano</a:t>
            </a:r>
            <a:r>
              <a:rPr lang="es-ES" sz="2000" b="1" dirty="0">
                <a:solidFill>
                  <a:srgbClr val="800000"/>
                </a:solidFill>
              </a:rPr>
              <a:t>, E. B., Warren, H. C., &amp; </a:t>
            </a:r>
            <a:r>
              <a:rPr lang="es-ES" sz="2000" b="1" dirty="0" err="1">
                <a:solidFill>
                  <a:srgbClr val="800000"/>
                </a:solidFill>
              </a:rPr>
              <a:t>Washburn</a:t>
            </a:r>
            <a:r>
              <a:rPr lang="es-ES" sz="2000" b="1" dirty="0">
                <a:solidFill>
                  <a:srgbClr val="800000"/>
                </a:solidFill>
              </a:rPr>
              <a:t>, M. </a:t>
            </a:r>
            <a:r>
              <a:rPr lang="es-ES" sz="2000" b="1" dirty="0" smtClean="0">
                <a:solidFill>
                  <a:srgbClr val="800000"/>
                </a:solidFill>
              </a:rPr>
              <a:t>F</a:t>
            </a:r>
            <a:r>
              <a:rPr lang="es-ES" sz="2000" b="1" dirty="0">
                <a:solidFill>
                  <a:srgbClr val="800000"/>
                </a:solidFill>
              </a:rPr>
              <a:t>.</a:t>
            </a:r>
            <a:r>
              <a:rPr lang="es-ES" sz="2000" dirty="0"/>
              <a:t> (1929). </a:t>
            </a:r>
            <a:r>
              <a:rPr lang="es-ES" sz="2000" dirty="0" err="1"/>
              <a:t>Instructions</a:t>
            </a:r>
            <a:r>
              <a:rPr lang="es-ES" sz="2000" dirty="0"/>
              <a:t> in </a:t>
            </a:r>
            <a:r>
              <a:rPr lang="es-ES" sz="2000" dirty="0" err="1"/>
              <a:t>regard</a:t>
            </a:r>
            <a:r>
              <a:rPr lang="es-ES" sz="2000" dirty="0"/>
              <a:t> </a:t>
            </a:r>
            <a:r>
              <a:rPr lang="es-ES" sz="2000" dirty="0" err="1"/>
              <a:t>to</a:t>
            </a:r>
            <a:r>
              <a:rPr lang="es-ES" sz="2000" dirty="0"/>
              <a:t> </a:t>
            </a:r>
            <a:r>
              <a:rPr lang="es-ES" sz="2000" dirty="0" err="1"/>
              <a:t>preparation</a:t>
            </a:r>
            <a:r>
              <a:rPr lang="es-ES" sz="2000" dirty="0"/>
              <a:t> of </a:t>
            </a:r>
            <a:r>
              <a:rPr lang="es-ES" sz="2000" dirty="0" err="1"/>
              <a:t>manuscript</a:t>
            </a:r>
            <a:r>
              <a:rPr lang="es-ES" sz="2000" dirty="0"/>
              <a:t>. </a:t>
            </a:r>
            <a:r>
              <a:rPr lang="es-ES" sz="2000" dirty="0" err="1"/>
              <a:t>Psychological</a:t>
            </a:r>
            <a:r>
              <a:rPr lang="es-ES" sz="2000" dirty="0"/>
              <a:t> </a:t>
            </a:r>
            <a:r>
              <a:rPr lang="es-ES" sz="2000" dirty="0" err="1"/>
              <a:t>Bulletin</a:t>
            </a:r>
            <a:r>
              <a:rPr lang="es-ES" sz="2000" dirty="0"/>
              <a:t>, </a:t>
            </a:r>
            <a:r>
              <a:rPr lang="es-ES" sz="2000" dirty="0" smtClean="0"/>
              <a:t>26</a:t>
            </a:r>
            <a:r>
              <a:rPr lang="es-ES" sz="2000" dirty="0"/>
              <a:t>, 57-63. doi:10.1037/h0071487 </a:t>
            </a:r>
            <a:endParaRPr lang="es-ES" sz="2000" dirty="0" smtClean="0"/>
          </a:p>
          <a:p>
            <a:pPr marL="803275" indent="-803275" algn="ctr">
              <a:buNone/>
            </a:pPr>
            <a:endParaRPr lang="es-ES" sz="2000" b="1" dirty="0" smtClean="0">
              <a:solidFill>
                <a:srgbClr val="FF0000"/>
              </a:solidFill>
            </a:endParaRPr>
          </a:p>
          <a:p>
            <a:pPr marL="803275" indent="-803275" algn="ctr">
              <a:buNone/>
            </a:pPr>
            <a:r>
              <a:rPr lang="es-ES" sz="2000" b="1" dirty="0" smtClean="0">
                <a:solidFill>
                  <a:srgbClr val="FF0000"/>
                </a:solidFill>
              </a:rPr>
              <a:t>SIETE O M</a:t>
            </a:r>
            <a:r>
              <a:rPr lang="es-ES" sz="2000" b="1" dirty="0" smtClean="0">
                <a:solidFill>
                  <a:srgbClr val="FF0000"/>
                </a:solidFill>
              </a:rPr>
              <a:t>ÁS</a:t>
            </a:r>
            <a:endParaRPr lang="es-ES" sz="2000" b="1" dirty="0" smtClean="0">
              <a:solidFill>
                <a:srgbClr val="FF0000"/>
              </a:solidFill>
            </a:endParaRPr>
          </a:p>
          <a:p>
            <a:pPr marL="803275" indent="-803275">
              <a:buNone/>
            </a:pPr>
            <a:r>
              <a:rPr lang="es-ES" sz="2000" b="1" dirty="0" err="1">
                <a:solidFill>
                  <a:srgbClr val="800000"/>
                </a:solidFill>
              </a:rPr>
              <a:t>Whiteley</a:t>
            </a:r>
            <a:r>
              <a:rPr lang="es-ES" sz="2000" b="1" dirty="0">
                <a:solidFill>
                  <a:srgbClr val="800000"/>
                </a:solidFill>
              </a:rPr>
              <a:t>, P., </a:t>
            </a:r>
            <a:r>
              <a:rPr lang="es-ES" sz="2000" b="1" dirty="0" err="1">
                <a:solidFill>
                  <a:srgbClr val="800000"/>
                </a:solidFill>
              </a:rPr>
              <a:t>Haracopos</a:t>
            </a:r>
            <a:r>
              <a:rPr lang="es-ES" sz="2000" b="1" dirty="0">
                <a:solidFill>
                  <a:srgbClr val="800000"/>
                </a:solidFill>
              </a:rPr>
              <a:t>, D., </a:t>
            </a:r>
            <a:r>
              <a:rPr lang="es-ES" sz="2000" b="1" dirty="0" err="1">
                <a:solidFill>
                  <a:srgbClr val="800000"/>
                </a:solidFill>
              </a:rPr>
              <a:t>Knivsberg</a:t>
            </a:r>
            <a:r>
              <a:rPr lang="es-ES" sz="2000" b="1" dirty="0">
                <a:solidFill>
                  <a:srgbClr val="800000"/>
                </a:solidFill>
              </a:rPr>
              <a:t>, A. M., </a:t>
            </a:r>
            <a:r>
              <a:rPr lang="es-ES" sz="2000" b="1" dirty="0" err="1">
                <a:solidFill>
                  <a:srgbClr val="800000"/>
                </a:solidFill>
              </a:rPr>
              <a:t>Reichelt</a:t>
            </a:r>
            <a:r>
              <a:rPr lang="es-ES" sz="2000" b="1" dirty="0">
                <a:solidFill>
                  <a:srgbClr val="800000"/>
                </a:solidFill>
              </a:rPr>
              <a:t>, K. L., Parlar, S., Jacobsen, J., . . . </a:t>
            </a:r>
            <a:r>
              <a:rPr lang="es-ES" sz="2000" b="1" dirty="0" err="1">
                <a:solidFill>
                  <a:srgbClr val="800000"/>
                </a:solidFill>
              </a:rPr>
              <a:t>Shattock</a:t>
            </a:r>
            <a:r>
              <a:rPr lang="es-ES" sz="2000" b="1" dirty="0">
                <a:solidFill>
                  <a:srgbClr val="800000"/>
                </a:solidFill>
              </a:rPr>
              <a:t>, P. </a:t>
            </a:r>
            <a:r>
              <a:rPr lang="es-ES" sz="2000" dirty="0" smtClean="0"/>
              <a:t>(</a:t>
            </a:r>
            <a:r>
              <a:rPr lang="es-ES" sz="2000" dirty="0"/>
              <a:t>2010). </a:t>
            </a:r>
            <a:r>
              <a:rPr lang="es-ES" sz="2000" dirty="0" err="1"/>
              <a:t>The</a:t>
            </a:r>
            <a:r>
              <a:rPr lang="es-ES" sz="2000" dirty="0"/>
              <a:t> </a:t>
            </a:r>
            <a:r>
              <a:rPr lang="es-ES" sz="2000" dirty="0" err="1"/>
              <a:t>ScanBrit</a:t>
            </a:r>
            <a:r>
              <a:rPr lang="es-ES" sz="2000" dirty="0"/>
              <a:t> </a:t>
            </a:r>
            <a:r>
              <a:rPr lang="es-ES" sz="2000" dirty="0" err="1"/>
              <a:t>randomised</a:t>
            </a:r>
            <a:r>
              <a:rPr lang="es-ES" sz="2000" dirty="0"/>
              <a:t>, </a:t>
            </a:r>
            <a:r>
              <a:rPr lang="es-ES" sz="2000" dirty="0" err="1"/>
              <a:t>controlled</a:t>
            </a:r>
            <a:r>
              <a:rPr lang="es-ES" sz="2000" dirty="0"/>
              <a:t>, single-</a:t>
            </a:r>
            <a:r>
              <a:rPr lang="es-ES" sz="2000" dirty="0" err="1"/>
              <a:t>blind</a:t>
            </a:r>
            <a:r>
              <a:rPr lang="es-ES" sz="2000" dirty="0"/>
              <a:t> </a:t>
            </a:r>
            <a:r>
              <a:rPr lang="es-ES" sz="2000" dirty="0" err="1"/>
              <a:t>study</a:t>
            </a:r>
            <a:r>
              <a:rPr lang="es-ES" sz="2000" dirty="0"/>
              <a:t> of a gluten- and </a:t>
            </a:r>
            <a:r>
              <a:rPr lang="es-ES" sz="2000" dirty="0" err="1"/>
              <a:t>casein</a:t>
            </a:r>
            <a:r>
              <a:rPr lang="es-ES" sz="2000" dirty="0"/>
              <a:t>-free </a:t>
            </a:r>
            <a:r>
              <a:rPr lang="es-ES" sz="2000" dirty="0" err="1" smtClean="0"/>
              <a:t>dietary</a:t>
            </a:r>
            <a:r>
              <a:rPr lang="es-ES" sz="2000" dirty="0" smtClean="0"/>
              <a:t> </a:t>
            </a:r>
            <a:r>
              <a:rPr lang="es-ES" sz="2000" dirty="0" err="1"/>
              <a:t>intervention</a:t>
            </a:r>
            <a:r>
              <a:rPr lang="es-ES" sz="2000" dirty="0"/>
              <a:t> </a:t>
            </a:r>
            <a:r>
              <a:rPr lang="es-ES" sz="2000" dirty="0" err="1"/>
              <a:t>for</a:t>
            </a:r>
            <a:r>
              <a:rPr lang="es-ES" sz="2000" dirty="0"/>
              <a:t> </a:t>
            </a:r>
            <a:r>
              <a:rPr lang="es-ES" sz="2000" dirty="0" err="1"/>
              <a:t>children</a:t>
            </a:r>
            <a:r>
              <a:rPr lang="es-ES" sz="2000" dirty="0"/>
              <a:t> </a:t>
            </a:r>
            <a:r>
              <a:rPr lang="es-ES" sz="2000" dirty="0" err="1"/>
              <a:t>with</a:t>
            </a:r>
            <a:r>
              <a:rPr lang="es-ES" sz="2000" dirty="0"/>
              <a:t> </a:t>
            </a:r>
            <a:r>
              <a:rPr lang="es-ES" sz="2000" dirty="0" err="1"/>
              <a:t>autism</a:t>
            </a:r>
            <a:r>
              <a:rPr lang="es-ES" sz="2000" dirty="0"/>
              <a:t> </a:t>
            </a:r>
            <a:r>
              <a:rPr lang="es-ES" sz="2000" dirty="0" err="1"/>
              <a:t>spectrum</a:t>
            </a:r>
            <a:r>
              <a:rPr lang="es-ES" sz="2000" dirty="0"/>
              <a:t> </a:t>
            </a:r>
            <a:r>
              <a:rPr lang="es-ES" sz="2000" dirty="0" err="1"/>
              <a:t>disorders</a:t>
            </a:r>
            <a:r>
              <a:rPr lang="es-ES" sz="2000" dirty="0"/>
              <a:t>. </a:t>
            </a:r>
            <a:r>
              <a:rPr lang="es-ES" sz="2000" dirty="0" err="1"/>
              <a:t>Nutritional</a:t>
            </a:r>
            <a:r>
              <a:rPr lang="es-ES" sz="2000" dirty="0"/>
              <a:t> </a:t>
            </a:r>
            <a:r>
              <a:rPr lang="es-ES" sz="2000" dirty="0" err="1"/>
              <a:t>Neuroscience</a:t>
            </a:r>
            <a:r>
              <a:rPr lang="es-ES" sz="2000" dirty="0"/>
              <a:t>, 13, 87– </a:t>
            </a:r>
            <a:r>
              <a:rPr lang="es-ES" sz="2000" dirty="0" smtClean="0"/>
              <a:t>100</a:t>
            </a:r>
            <a:r>
              <a:rPr lang="es-ES" sz="2000" dirty="0"/>
              <a:t>.http://</a:t>
            </a:r>
            <a:r>
              <a:rPr lang="es-ES" sz="2000" dirty="0" err="1"/>
              <a:t>dx.doi.org</a:t>
            </a:r>
            <a:r>
              <a:rPr lang="es-ES" sz="2000" dirty="0"/>
              <a:t>/10.1179/147683010X12611460763922 </a:t>
            </a:r>
            <a:endParaRPr lang="es-ES" sz="2000" dirty="0"/>
          </a:p>
          <a:p>
            <a:pPr marL="803275" indent="-803275">
              <a:buNone/>
            </a:pPr>
            <a:endParaRPr lang="es-ES" sz="2000" dirty="0"/>
          </a:p>
          <a:p>
            <a:pPr marL="803275" indent="-803275">
              <a:buNone/>
            </a:pPr>
            <a:endParaRPr lang="es-ES" sz="2000" dirty="0"/>
          </a:p>
          <a:p>
            <a:pPr marL="803275" indent="-803275">
              <a:buNone/>
            </a:pPr>
            <a:endParaRPr lang="es-ES" sz="2000" dirty="0"/>
          </a:p>
          <a:p>
            <a:pPr marL="0" indent="0">
              <a:buNone/>
            </a:pPr>
            <a:endParaRPr lang="es-ES" dirty="0"/>
          </a:p>
        </p:txBody>
      </p:sp>
    </p:spTree>
    <p:extLst>
      <p:ext uri="{BB962C8B-B14F-4D97-AF65-F5344CB8AC3E}">
        <p14:creationId xmlns:p14="http://schemas.microsoft.com/office/powerpoint/2010/main" val="121836075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4248065"/>
          </a:xfrm>
        </p:spPr>
        <p:txBody>
          <a:bodyPr>
            <a:normAutofit/>
          </a:bodyPr>
          <a:lstStyle/>
          <a:p>
            <a:pPr marL="0" indent="0">
              <a:buNone/>
            </a:pPr>
            <a:r>
              <a:rPr lang="es-ES" dirty="0" smtClean="0"/>
              <a:t>Libros:</a:t>
            </a:r>
          </a:p>
          <a:p>
            <a:pPr marL="803275" indent="-803275">
              <a:buNone/>
            </a:pPr>
            <a:r>
              <a:rPr lang="es-ES" sz="2000" dirty="0" err="1"/>
              <a:t>Busquet</a:t>
            </a:r>
            <a:r>
              <a:rPr lang="es-ES" sz="2000" dirty="0"/>
              <a:t>, L. (2006). Las cadenas musculares</a:t>
            </a:r>
            <a:r>
              <a:rPr lang="es-ES" sz="2000" dirty="0" smtClean="0"/>
              <a:t>. Tronco</a:t>
            </a:r>
            <a:r>
              <a:rPr lang="es-ES" sz="2000" dirty="0"/>
              <a:t>, columna cervical y miembros superiores. Tomo I (8a </a:t>
            </a:r>
            <a:r>
              <a:rPr lang="es-ES" sz="2000" dirty="0" smtClean="0"/>
              <a:t>edición)</a:t>
            </a:r>
            <a:r>
              <a:rPr lang="es-ES" sz="2000" dirty="0"/>
              <a:t>. Barcelona: </a:t>
            </a:r>
            <a:r>
              <a:rPr lang="es-ES" sz="2000" dirty="0" err="1"/>
              <a:t>Paidotribo</a:t>
            </a:r>
            <a:r>
              <a:rPr lang="es-ES" sz="2000" dirty="0"/>
              <a:t>. </a:t>
            </a:r>
            <a:endParaRPr lang="es-ES" sz="2000" dirty="0"/>
          </a:p>
          <a:p>
            <a:pPr marL="803275" indent="-803275">
              <a:buNone/>
            </a:pPr>
            <a:endParaRPr lang="es-ES" sz="2000" dirty="0"/>
          </a:p>
          <a:p>
            <a:pPr marL="803275" indent="-803275">
              <a:buNone/>
            </a:pPr>
            <a:endParaRPr lang="es-ES" sz="2000" dirty="0"/>
          </a:p>
          <a:p>
            <a:pPr marL="803275" indent="-803275">
              <a:buNone/>
            </a:pPr>
            <a:endParaRPr lang="es-ES" sz="2000" dirty="0"/>
          </a:p>
          <a:p>
            <a:pPr marL="0" indent="0">
              <a:buNone/>
            </a:pPr>
            <a:endParaRPr lang="es-ES" dirty="0"/>
          </a:p>
        </p:txBody>
      </p:sp>
      <p:sp>
        <p:nvSpPr>
          <p:cNvPr id="4" name="CuadroTexto 3"/>
          <p:cNvSpPr txBox="1"/>
          <p:nvPr/>
        </p:nvSpPr>
        <p:spPr>
          <a:xfrm>
            <a:off x="0" y="5007364"/>
            <a:ext cx="9144000" cy="369332"/>
          </a:xfrm>
          <a:prstGeom prst="rect">
            <a:avLst/>
          </a:prstGeom>
          <a:solidFill>
            <a:schemeClr val="accent4">
              <a:lumMod val="40000"/>
              <a:lumOff val="60000"/>
            </a:schemeClr>
          </a:solidFill>
          <a:ln>
            <a:solidFill>
              <a:schemeClr val="accent4">
                <a:lumMod val="60000"/>
                <a:lumOff val="40000"/>
              </a:schemeClr>
            </a:solidFill>
          </a:ln>
        </p:spPr>
        <p:txBody>
          <a:bodyPr wrap="square" rtlCol="0" anchor="ctr">
            <a:spAutoFit/>
          </a:bodyPr>
          <a:lstStyle/>
          <a:p>
            <a:pPr algn="ctr"/>
            <a:r>
              <a:rPr lang="es-ES" dirty="0" smtClean="0"/>
              <a:t>Autor(es). (Año) Titulo del libro. Edici</a:t>
            </a:r>
            <a:r>
              <a:rPr lang="es-ES" dirty="0" smtClean="0"/>
              <a:t>ón. Lugar de publicación (ciudad): Editorial.</a:t>
            </a:r>
            <a:endParaRPr lang="es-ES" dirty="0"/>
          </a:p>
        </p:txBody>
      </p:sp>
    </p:spTree>
    <p:extLst>
      <p:ext uri="{BB962C8B-B14F-4D97-AF65-F5344CB8AC3E}">
        <p14:creationId xmlns:p14="http://schemas.microsoft.com/office/powerpoint/2010/main" val="130298793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a:t>
            </a:r>
            <a:endParaRPr lang="es-ES" dirty="0"/>
          </a:p>
        </p:txBody>
      </p:sp>
      <p:pic>
        <p:nvPicPr>
          <p:cNvPr id="6" name="Imagen 5" descr="Indice dita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0200"/>
            <a:ext cx="9144000" cy="5027730"/>
          </a:xfrm>
          <a:prstGeom prst="rect">
            <a:avLst/>
          </a:prstGeom>
        </p:spPr>
      </p:pic>
    </p:spTree>
    <p:extLst>
      <p:ext uri="{BB962C8B-B14F-4D97-AF65-F5344CB8AC3E}">
        <p14:creationId xmlns:p14="http://schemas.microsoft.com/office/powerpoint/2010/main" val="714841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Como escribir las referencias</a:t>
            </a:r>
          </a:p>
        </p:txBody>
      </p:sp>
      <p:sp>
        <p:nvSpPr>
          <p:cNvPr id="3" name="Marcador de contenido 2"/>
          <p:cNvSpPr>
            <a:spLocks noGrp="1"/>
          </p:cNvSpPr>
          <p:nvPr>
            <p:ph idx="1"/>
          </p:nvPr>
        </p:nvSpPr>
        <p:spPr/>
        <p:txBody>
          <a:bodyPr>
            <a:normAutofit/>
          </a:bodyPr>
          <a:lstStyle/>
          <a:p>
            <a:pPr marL="2154238" indent="-2154238">
              <a:buNone/>
            </a:pPr>
            <a:r>
              <a:rPr lang="es-ES" dirty="0" smtClean="0"/>
              <a:t>Capitulo de libro</a:t>
            </a:r>
          </a:p>
          <a:p>
            <a:pPr marL="2154238" indent="-2154238">
              <a:buNone/>
            </a:pPr>
            <a:endParaRPr lang="es-ES" sz="2400" dirty="0" smtClean="0"/>
          </a:p>
          <a:p>
            <a:pPr marL="900113" indent="-900113">
              <a:buNone/>
            </a:pPr>
            <a:r>
              <a:rPr lang="es-ES" sz="2000" dirty="0" err="1"/>
              <a:t>Sarrazin</a:t>
            </a:r>
            <a:r>
              <a:rPr lang="es-ES" sz="2000" dirty="0"/>
              <a:t>, P., &amp; </a:t>
            </a:r>
            <a:r>
              <a:rPr lang="es-ES" sz="2000" dirty="0" err="1"/>
              <a:t>Guillet</a:t>
            </a:r>
            <a:r>
              <a:rPr lang="es-ES" sz="2000" dirty="0"/>
              <a:t>, E. (2001). “</a:t>
            </a:r>
            <a:r>
              <a:rPr lang="es-ES" sz="2000" dirty="0" err="1"/>
              <a:t>Mais</a:t>
            </a:r>
            <a:r>
              <a:rPr lang="es-ES" sz="2000" dirty="0"/>
              <a:t> </a:t>
            </a:r>
            <a:r>
              <a:rPr lang="es-ES" sz="2000" dirty="0" err="1"/>
              <a:t>pourquoi</a:t>
            </a:r>
            <a:r>
              <a:rPr lang="es-ES" sz="2000" dirty="0"/>
              <a:t> </a:t>
            </a:r>
            <a:r>
              <a:rPr lang="es-ES" sz="2000" dirty="0" err="1"/>
              <a:t>ne</a:t>
            </a:r>
            <a:r>
              <a:rPr lang="es-ES" sz="2000" dirty="0"/>
              <a:t> se </a:t>
            </a:r>
            <a:r>
              <a:rPr lang="es-ES" sz="2000" dirty="0" err="1"/>
              <a:t>réinscrivent-ils</a:t>
            </a:r>
            <a:r>
              <a:rPr lang="es-ES" sz="2000" dirty="0"/>
              <a:t> plus!” Variables et </a:t>
            </a:r>
            <a:r>
              <a:rPr lang="es-ES" sz="2000" dirty="0" err="1"/>
              <a:t>processus</a:t>
            </a:r>
            <a:r>
              <a:rPr lang="es-ES" sz="2000" dirty="0"/>
              <a:t> de </a:t>
            </a:r>
            <a:r>
              <a:rPr lang="es-ES" sz="2000" dirty="0" err="1"/>
              <a:t>l’abandon</a:t>
            </a:r>
            <a:r>
              <a:rPr lang="es-ES" sz="2000" dirty="0"/>
              <a:t> </a:t>
            </a:r>
            <a:r>
              <a:rPr lang="es-ES" sz="2000" dirty="0" err="1"/>
              <a:t>sportf</a:t>
            </a:r>
            <a:r>
              <a:rPr lang="es-ES" sz="2000" dirty="0"/>
              <a:t>. In F. </a:t>
            </a:r>
            <a:r>
              <a:rPr lang="es-ES" sz="2000" dirty="0" err="1"/>
              <a:t>Cury</a:t>
            </a:r>
            <a:r>
              <a:rPr lang="es-ES" sz="2000" dirty="0"/>
              <a:t>, &amp; P. </a:t>
            </a:r>
            <a:r>
              <a:rPr lang="es-ES" sz="2000" dirty="0" err="1"/>
              <a:t>Sarrazin</a:t>
            </a:r>
            <a:r>
              <a:rPr lang="es-ES" sz="2000" dirty="0"/>
              <a:t> (Eds.), </a:t>
            </a:r>
            <a:r>
              <a:rPr lang="es-ES" sz="2000" dirty="0" err="1"/>
              <a:t>Théories</a:t>
            </a:r>
            <a:r>
              <a:rPr lang="es-ES" sz="2000" dirty="0"/>
              <a:t> de la </a:t>
            </a:r>
            <a:r>
              <a:rPr lang="es-ES" sz="2000" dirty="0" err="1"/>
              <a:t>motivation</a:t>
            </a:r>
            <a:r>
              <a:rPr lang="es-ES" sz="2000" dirty="0"/>
              <a:t> et practiques </a:t>
            </a:r>
            <a:r>
              <a:rPr lang="es-ES" sz="2000" dirty="0" err="1"/>
              <a:t>sportives</a:t>
            </a:r>
            <a:r>
              <a:rPr lang="es-ES" sz="2000" dirty="0"/>
              <a:t>: </a:t>
            </a:r>
            <a:r>
              <a:rPr lang="es-ES" sz="2000" dirty="0" err="1"/>
              <a:t>état</a:t>
            </a:r>
            <a:r>
              <a:rPr lang="es-ES" sz="2000" dirty="0"/>
              <a:t> des </a:t>
            </a:r>
            <a:r>
              <a:rPr lang="es-ES" sz="2000" dirty="0" err="1"/>
              <a:t>recherches</a:t>
            </a:r>
            <a:r>
              <a:rPr lang="es-ES" sz="2000" dirty="0"/>
              <a:t> (pp. 223-254). </a:t>
            </a:r>
            <a:r>
              <a:rPr lang="es-ES" sz="2000" dirty="0" err="1"/>
              <a:t>Presses</a:t>
            </a:r>
            <a:r>
              <a:rPr lang="es-ES" sz="2000" dirty="0"/>
              <a:t> </a:t>
            </a:r>
            <a:r>
              <a:rPr lang="es-ES" sz="2000" dirty="0" err="1"/>
              <a:t>Universitaries</a:t>
            </a:r>
            <a:r>
              <a:rPr lang="es-ES" sz="2000" dirty="0"/>
              <a:t> de France: Paris. </a:t>
            </a:r>
            <a:endParaRPr lang="es-ES" sz="2000" dirty="0"/>
          </a:p>
          <a:p>
            <a:pPr marL="0" indent="0">
              <a:buNone/>
            </a:pPr>
            <a:endParaRPr lang="es-ES" sz="2400" dirty="0" smtClean="0"/>
          </a:p>
          <a:p>
            <a:pPr marL="0" indent="0">
              <a:buNone/>
            </a:pPr>
            <a:endParaRPr lang="es-ES" sz="2400" dirty="0"/>
          </a:p>
        </p:txBody>
      </p:sp>
      <p:sp>
        <p:nvSpPr>
          <p:cNvPr id="4" name="CuadroTexto 3"/>
          <p:cNvSpPr txBox="1"/>
          <p:nvPr/>
        </p:nvSpPr>
        <p:spPr>
          <a:xfrm>
            <a:off x="0" y="4418766"/>
            <a:ext cx="9144000" cy="646331"/>
          </a:xfrm>
          <a:prstGeom prst="rect">
            <a:avLst/>
          </a:prstGeom>
          <a:solidFill>
            <a:srgbClr val="CCC1DA"/>
          </a:solidFill>
          <a:ln>
            <a:solidFill>
              <a:srgbClr val="B3A2C7"/>
            </a:solidFill>
          </a:ln>
        </p:spPr>
        <p:txBody>
          <a:bodyPr wrap="square" rtlCol="0" anchor="ctr">
            <a:spAutoFit/>
          </a:bodyPr>
          <a:lstStyle/>
          <a:p>
            <a:r>
              <a:rPr lang="es-ES" dirty="0" smtClean="0"/>
              <a:t>Autor(es). (Año). Titulo del capitulo. En Autor(es) (</a:t>
            </a:r>
            <a:r>
              <a:rPr lang="es-ES" dirty="0" err="1" smtClean="0"/>
              <a:t>Eds</a:t>
            </a:r>
            <a:r>
              <a:rPr lang="es-ES" dirty="0" smtClean="0"/>
              <a:t>), Titulo del libro. (paginas del capitulo). Lugar de publicaci</a:t>
            </a:r>
            <a:r>
              <a:rPr lang="es-ES" dirty="0" smtClean="0"/>
              <a:t>ón (ciudad): Editorial.</a:t>
            </a:r>
            <a:endParaRPr lang="es-ES" dirty="0"/>
          </a:p>
        </p:txBody>
      </p:sp>
    </p:spTree>
    <p:extLst>
      <p:ext uri="{BB962C8B-B14F-4D97-AF65-F5344CB8AC3E}">
        <p14:creationId xmlns:p14="http://schemas.microsoft.com/office/powerpoint/2010/main" val="10948628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err="1" smtClean="0"/>
              <a:t>Journal</a:t>
            </a:r>
            <a:endParaRPr lang="es-ES" dirty="0" smtClean="0"/>
          </a:p>
          <a:p>
            <a:pPr marL="803275" indent="-803275">
              <a:buNone/>
            </a:pPr>
            <a:r>
              <a:rPr lang="es-ES" sz="2000" dirty="0" err="1"/>
              <a:t>Coll</a:t>
            </a:r>
            <a:r>
              <a:rPr lang="es-ES" sz="2000" dirty="0"/>
              <a:t>, C., </a:t>
            </a:r>
            <a:r>
              <a:rPr lang="es-ES" sz="2000" dirty="0" err="1"/>
              <a:t>Colomina</a:t>
            </a:r>
            <a:r>
              <a:rPr lang="es-ES" sz="2000" dirty="0"/>
              <a:t>, R., </a:t>
            </a:r>
            <a:r>
              <a:rPr lang="es-ES" sz="2000" dirty="0" err="1"/>
              <a:t>Onrubia</a:t>
            </a:r>
            <a:r>
              <a:rPr lang="es-ES" sz="2000" dirty="0"/>
              <a:t>, J. y </a:t>
            </a:r>
            <a:r>
              <a:rPr lang="es-ES" sz="2000" dirty="0" err="1"/>
              <a:t>Rochera</a:t>
            </a:r>
            <a:r>
              <a:rPr lang="es-ES" sz="2000" dirty="0"/>
              <a:t>, M. J. (1992). Actividad conjunta y habla: una </a:t>
            </a:r>
            <a:r>
              <a:rPr lang="es-ES" sz="2000" dirty="0" err="1"/>
              <a:t>aproximación</a:t>
            </a:r>
            <a:r>
              <a:rPr lang="es-ES" sz="2000" dirty="0"/>
              <a:t> al estudio de los mecanismos de influencia educativa. </a:t>
            </a:r>
            <a:r>
              <a:rPr lang="es-ES" sz="2000" i="1" dirty="0"/>
              <a:t>Infancia y Aprendizaje</a:t>
            </a:r>
            <a:r>
              <a:rPr lang="es-ES" sz="2000" dirty="0"/>
              <a:t>, 59-60, pp.189- 232. </a:t>
            </a:r>
            <a:endParaRPr lang="es-ES" sz="2000" dirty="0"/>
          </a:p>
          <a:p>
            <a:pPr marL="0" indent="0">
              <a:buNone/>
            </a:pPr>
            <a:endParaRPr lang="es-ES" dirty="0" smtClean="0"/>
          </a:p>
        </p:txBody>
      </p:sp>
      <p:sp>
        <p:nvSpPr>
          <p:cNvPr id="4" name="CuadroTexto 3"/>
          <p:cNvSpPr txBox="1"/>
          <p:nvPr/>
        </p:nvSpPr>
        <p:spPr>
          <a:xfrm>
            <a:off x="0" y="4058939"/>
            <a:ext cx="9144000" cy="369332"/>
          </a:xfrm>
          <a:prstGeom prst="rect">
            <a:avLst/>
          </a:prstGeom>
          <a:solidFill>
            <a:srgbClr val="CCC1DA"/>
          </a:solidFill>
          <a:ln>
            <a:solidFill>
              <a:srgbClr val="B3A2C7"/>
            </a:solidFill>
          </a:ln>
        </p:spPr>
        <p:txBody>
          <a:bodyPr wrap="square" rtlCol="0" anchor="ctr">
            <a:spAutoFit/>
          </a:bodyPr>
          <a:lstStyle/>
          <a:p>
            <a:pPr algn="ctr"/>
            <a:r>
              <a:rPr lang="es-ES" dirty="0" smtClean="0"/>
              <a:t>Autor(es). (Año). Titulo del articulo. Nombre del </a:t>
            </a:r>
            <a:r>
              <a:rPr lang="es-ES" dirty="0" err="1" smtClean="0"/>
              <a:t>Journal</a:t>
            </a:r>
            <a:r>
              <a:rPr lang="es-ES" dirty="0" smtClean="0"/>
              <a:t>. Volumen (n</a:t>
            </a:r>
            <a:r>
              <a:rPr lang="es-ES" dirty="0" smtClean="0"/>
              <a:t>úmero), páginas.</a:t>
            </a:r>
            <a:endParaRPr lang="es-ES" dirty="0"/>
          </a:p>
        </p:txBody>
      </p:sp>
    </p:spTree>
    <p:extLst>
      <p:ext uri="{BB962C8B-B14F-4D97-AF65-F5344CB8AC3E}">
        <p14:creationId xmlns:p14="http://schemas.microsoft.com/office/powerpoint/2010/main" val="2137893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smtClean="0"/>
              <a:t>Sitio web</a:t>
            </a:r>
          </a:p>
          <a:p>
            <a:pPr marL="989013" indent="-989013">
              <a:buNone/>
            </a:pPr>
            <a:r>
              <a:rPr lang="es-ES" sz="2000" dirty="0" err="1" smtClean="0"/>
              <a:t>Historical</a:t>
            </a:r>
            <a:r>
              <a:rPr lang="es-ES" sz="2000" dirty="0" smtClean="0"/>
              <a:t> </a:t>
            </a:r>
            <a:r>
              <a:rPr lang="es-ES" sz="2000" dirty="0" err="1"/>
              <a:t>Anatomies</a:t>
            </a:r>
            <a:r>
              <a:rPr lang="es-ES" sz="2000" dirty="0"/>
              <a:t> </a:t>
            </a:r>
            <a:r>
              <a:rPr lang="es-ES" sz="2000" dirty="0" err="1"/>
              <a:t>on</a:t>
            </a:r>
            <a:r>
              <a:rPr lang="es-ES" sz="2000" dirty="0"/>
              <a:t> </a:t>
            </a:r>
            <a:r>
              <a:rPr lang="es-ES" sz="2000" dirty="0" err="1"/>
              <a:t>the</a:t>
            </a:r>
            <a:r>
              <a:rPr lang="es-ES" sz="2000" dirty="0"/>
              <a:t> Web. (2010). US, </a:t>
            </a:r>
            <a:r>
              <a:rPr lang="es-ES" sz="2000" dirty="0" err="1"/>
              <a:t>National</a:t>
            </a:r>
            <a:r>
              <a:rPr lang="es-ES" sz="2000" dirty="0"/>
              <a:t> Library of Medicine, </a:t>
            </a:r>
            <a:r>
              <a:rPr lang="es-ES" sz="2000" dirty="0" err="1"/>
              <a:t>National</a:t>
            </a:r>
            <a:r>
              <a:rPr lang="es-ES" sz="2000" dirty="0"/>
              <a:t> </a:t>
            </a:r>
            <a:r>
              <a:rPr lang="es-ES" sz="2000" dirty="0" err="1"/>
              <a:t>Institutes</a:t>
            </a:r>
            <a:r>
              <a:rPr lang="es-ES" sz="2000" dirty="0"/>
              <a:t> of </a:t>
            </a:r>
            <a:r>
              <a:rPr lang="es-ES" sz="2000" dirty="0" err="1"/>
              <a:t>Health</a:t>
            </a:r>
            <a:r>
              <a:rPr lang="es-ES" sz="2000" dirty="0"/>
              <a:t>. Recuperado de: http://</a:t>
            </a:r>
            <a:r>
              <a:rPr lang="es-ES" sz="2000" dirty="0" err="1"/>
              <a:t>www.nlm.nih.gov</a:t>
            </a:r>
            <a:r>
              <a:rPr lang="es-ES" sz="2000" dirty="0"/>
              <a:t>/</a:t>
            </a:r>
            <a:r>
              <a:rPr lang="es-ES" sz="2000" dirty="0" err="1"/>
              <a:t>exhibition</a:t>
            </a:r>
            <a:r>
              <a:rPr lang="es-ES" sz="2000" dirty="0"/>
              <a:t>/</a:t>
            </a:r>
            <a:r>
              <a:rPr lang="es-ES" sz="2000" dirty="0" err="1"/>
              <a:t>historicalanatomies</a:t>
            </a:r>
            <a:r>
              <a:rPr lang="es-ES" sz="2000" dirty="0"/>
              <a:t>/</a:t>
            </a:r>
            <a:r>
              <a:rPr lang="es-ES" sz="2000" dirty="0" err="1"/>
              <a:t>home.html</a:t>
            </a:r>
            <a:r>
              <a:rPr lang="es-ES" sz="2000" dirty="0"/>
              <a:t> </a:t>
            </a:r>
            <a:endParaRPr lang="es-ES" sz="2000" dirty="0"/>
          </a:p>
          <a:p>
            <a:pPr marL="900113" indent="-900113">
              <a:buNone/>
            </a:pPr>
            <a:endParaRPr lang="es-ES" sz="2000" dirty="0"/>
          </a:p>
          <a:p>
            <a:pPr marL="0" indent="0">
              <a:buNone/>
            </a:pPr>
            <a:endParaRPr lang="es-ES" dirty="0" smtClean="0"/>
          </a:p>
        </p:txBody>
      </p:sp>
      <p:sp>
        <p:nvSpPr>
          <p:cNvPr id="4" name="CuadroTexto 3"/>
          <p:cNvSpPr txBox="1"/>
          <p:nvPr/>
        </p:nvSpPr>
        <p:spPr>
          <a:xfrm>
            <a:off x="0" y="4058939"/>
            <a:ext cx="9144000" cy="369332"/>
          </a:xfrm>
          <a:prstGeom prst="rect">
            <a:avLst/>
          </a:prstGeom>
          <a:solidFill>
            <a:srgbClr val="CCC1DA"/>
          </a:solidFill>
          <a:ln>
            <a:solidFill>
              <a:srgbClr val="B3A2C7"/>
            </a:solidFill>
          </a:ln>
        </p:spPr>
        <p:txBody>
          <a:bodyPr wrap="square" rtlCol="0" anchor="ctr">
            <a:spAutoFit/>
          </a:bodyPr>
          <a:lstStyle/>
          <a:p>
            <a:pPr algn="ctr"/>
            <a:r>
              <a:rPr lang="es-ES" dirty="0" smtClean="0"/>
              <a:t>Autor(es). (Año de creaci</a:t>
            </a:r>
            <a:r>
              <a:rPr lang="es-ES" dirty="0" smtClean="0"/>
              <a:t>ón, si no se sabe </a:t>
            </a:r>
            <a:r>
              <a:rPr lang="es-ES" dirty="0" err="1" smtClean="0"/>
              <a:t>n.d</a:t>
            </a:r>
            <a:r>
              <a:rPr lang="es-ES" dirty="0" smtClean="0"/>
              <a:t>.</a:t>
            </a:r>
            <a:r>
              <a:rPr lang="es-ES" dirty="0" smtClean="0"/>
              <a:t>). Titulo de la pagina web. Recuperado de: </a:t>
            </a:r>
            <a:r>
              <a:rPr lang="es-ES" dirty="0" smtClean="0"/>
              <a:t>URL</a:t>
            </a:r>
            <a:endParaRPr lang="es-ES" dirty="0"/>
          </a:p>
        </p:txBody>
      </p:sp>
    </p:spTree>
    <p:extLst>
      <p:ext uri="{BB962C8B-B14F-4D97-AF65-F5344CB8AC3E}">
        <p14:creationId xmlns:p14="http://schemas.microsoft.com/office/powerpoint/2010/main" val="668869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err="1" smtClean="0"/>
              <a:t>Journal</a:t>
            </a:r>
            <a:r>
              <a:rPr lang="es-ES" dirty="0" smtClean="0"/>
              <a:t> consultado en l</a:t>
            </a:r>
            <a:r>
              <a:rPr lang="es-ES" dirty="0" smtClean="0"/>
              <a:t>ínea</a:t>
            </a:r>
            <a:endParaRPr lang="es-ES" dirty="0" smtClean="0"/>
          </a:p>
          <a:p>
            <a:pPr marL="900113" indent="-900113">
              <a:buNone/>
            </a:pPr>
            <a:r>
              <a:rPr lang="es-ES" sz="2000" dirty="0" err="1"/>
              <a:t>Amenc</a:t>
            </a:r>
            <a:r>
              <a:rPr lang="es-ES" sz="2000" dirty="0"/>
              <a:t>, N., </a:t>
            </a:r>
            <a:r>
              <a:rPr lang="es-ES" sz="2000" dirty="0" err="1"/>
              <a:t>Goltz</a:t>
            </a:r>
            <a:r>
              <a:rPr lang="es-ES" sz="2000" dirty="0"/>
              <a:t>, F., &amp; </a:t>
            </a:r>
            <a:r>
              <a:rPr lang="es-ES" sz="2000" dirty="0" err="1"/>
              <a:t>Lioui</a:t>
            </a:r>
            <a:r>
              <a:rPr lang="es-ES" sz="2000" dirty="0"/>
              <a:t>, A. (2011). </a:t>
            </a:r>
            <a:r>
              <a:rPr lang="es-ES" sz="2000" dirty="0" err="1"/>
              <a:t>Practitioner</a:t>
            </a:r>
            <a:r>
              <a:rPr lang="es-ES" sz="2000" dirty="0"/>
              <a:t> portfolio </a:t>
            </a:r>
            <a:r>
              <a:rPr lang="es-ES" sz="2000" dirty="0" err="1"/>
              <a:t>construction</a:t>
            </a:r>
            <a:r>
              <a:rPr lang="es-ES" sz="2000" dirty="0"/>
              <a:t> and performance </a:t>
            </a:r>
            <a:r>
              <a:rPr lang="es-ES" sz="2000" dirty="0" err="1"/>
              <a:t>measurement</a:t>
            </a:r>
            <a:r>
              <a:rPr lang="es-ES" sz="2000" dirty="0"/>
              <a:t>: </a:t>
            </a:r>
            <a:r>
              <a:rPr lang="es-ES" sz="2000" dirty="0" err="1"/>
              <a:t>Evidence</a:t>
            </a:r>
            <a:r>
              <a:rPr lang="es-ES" sz="2000" dirty="0"/>
              <a:t> </a:t>
            </a:r>
            <a:r>
              <a:rPr lang="es-ES" sz="2000" dirty="0" err="1"/>
              <a:t>from</a:t>
            </a:r>
            <a:r>
              <a:rPr lang="es-ES" sz="2000" dirty="0"/>
              <a:t> </a:t>
            </a:r>
            <a:r>
              <a:rPr lang="es-ES" sz="2000" dirty="0" err="1"/>
              <a:t>europe</a:t>
            </a:r>
            <a:r>
              <a:rPr lang="es-ES" sz="2000" i="1" dirty="0"/>
              <a:t>. </a:t>
            </a:r>
            <a:r>
              <a:rPr lang="es-ES" sz="2000" i="1" dirty="0" err="1"/>
              <a:t>Financial</a:t>
            </a:r>
            <a:r>
              <a:rPr lang="es-ES" sz="2000" i="1" dirty="0"/>
              <a:t> </a:t>
            </a:r>
            <a:r>
              <a:rPr lang="es-ES" sz="2000" i="1" dirty="0" err="1"/>
              <a:t>Analysts</a:t>
            </a:r>
            <a:r>
              <a:rPr lang="es-ES" sz="2000" i="1" dirty="0"/>
              <a:t> </a:t>
            </a:r>
            <a:r>
              <a:rPr lang="es-ES" sz="2000" i="1" dirty="0" err="1"/>
              <a:t>Journal</a:t>
            </a:r>
            <a:r>
              <a:rPr lang="es-ES" sz="2000" i="1" dirty="0"/>
              <a:t>,</a:t>
            </a:r>
            <a:r>
              <a:rPr lang="es-ES" sz="2000" dirty="0"/>
              <a:t> 67 (3), pp. 39-50. Recuperado de: http://</a:t>
            </a:r>
            <a:r>
              <a:rPr lang="es-ES" sz="2000" dirty="0" err="1"/>
              <a:t>search.proquest.com</a:t>
            </a:r>
            <a:r>
              <a:rPr lang="es-ES" sz="2000" dirty="0"/>
              <a:t>/</a:t>
            </a:r>
            <a:r>
              <a:rPr lang="es-ES" sz="2000" dirty="0" err="1"/>
              <a:t>docview</a:t>
            </a:r>
            <a:r>
              <a:rPr lang="es-ES" sz="2000" dirty="0"/>
              <a:t>/873720359?accountid=14475 </a:t>
            </a:r>
            <a:endParaRPr lang="es-ES" sz="2000" dirty="0"/>
          </a:p>
          <a:p>
            <a:pPr marL="900113" indent="-900113">
              <a:buNone/>
            </a:pPr>
            <a:endParaRPr lang="es-ES" sz="2000" dirty="0"/>
          </a:p>
          <a:p>
            <a:pPr marL="0" indent="0">
              <a:buNone/>
            </a:pPr>
            <a:endParaRPr lang="es-ES" dirty="0" smtClean="0"/>
          </a:p>
        </p:txBody>
      </p:sp>
      <p:sp>
        <p:nvSpPr>
          <p:cNvPr id="5" name="CuadroTexto 4"/>
          <p:cNvSpPr txBox="1"/>
          <p:nvPr/>
        </p:nvSpPr>
        <p:spPr>
          <a:xfrm>
            <a:off x="0" y="3920440"/>
            <a:ext cx="9144000" cy="646331"/>
          </a:xfrm>
          <a:prstGeom prst="rect">
            <a:avLst/>
          </a:prstGeom>
          <a:solidFill>
            <a:srgbClr val="CCC1DA"/>
          </a:solidFill>
          <a:ln>
            <a:solidFill>
              <a:srgbClr val="B3A2C7"/>
            </a:solidFill>
          </a:ln>
        </p:spPr>
        <p:txBody>
          <a:bodyPr wrap="square" rtlCol="0" anchor="ctr">
            <a:spAutoFit/>
          </a:bodyPr>
          <a:lstStyle/>
          <a:p>
            <a:pPr algn="ctr"/>
            <a:r>
              <a:rPr lang="es-ES" dirty="0" smtClean="0"/>
              <a:t>Autor(es). (Año). Titulo del articulo. </a:t>
            </a:r>
            <a:r>
              <a:rPr lang="es-ES" i="1" dirty="0" smtClean="0"/>
              <a:t>Nombre del </a:t>
            </a:r>
            <a:r>
              <a:rPr lang="es-ES" i="1" dirty="0" err="1" smtClean="0"/>
              <a:t>Journal</a:t>
            </a:r>
            <a:r>
              <a:rPr lang="es-ES" dirty="0" smtClean="0"/>
              <a:t>. Volumen (n</a:t>
            </a:r>
            <a:r>
              <a:rPr lang="es-ES" dirty="0" smtClean="0"/>
              <a:t>úmero), páginas. Recuperado de: URL </a:t>
            </a:r>
            <a:r>
              <a:rPr lang="es-ES" dirty="0"/>
              <a:t>(dirección </a:t>
            </a:r>
            <a:r>
              <a:rPr lang="es-ES" dirty="0" smtClean="0"/>
              <a:t>web de la base de datos)</a:t>
            </a:r>
            <a:endParaRPr lang="es-ES" dirty="0"/>
          </a:p>
        </p:txBody>
      </p:sp>
    </p:spTree>
    <p:extLst>
      <p:ext uri="{BB962C8B-B14F-4D97-AF65-F5344CB8AC3E}">
        <p14:creationId xmlns:p14="http://schemas.microsoft.com/office/powerpoint/2010/main" val="35332260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Como escribir las referencias</a:t>
            </a:r>
            <a:endParaRPr lang="es-ES" dirty="0"/>
          </a:p>
        </p:txBody>
      </p:sp>
      <p:sp>
        <p:nvSpPr>
          <p:cNvPr id="3" name="Marcador de contenido 2"/>
          <p:cNvSpPr>
            <a:spLocks noGrp="1"/>
          </p:cNvSpPr>
          <p:nvPr>
            <p:ph idx="1"/>
          </p:nvPr>
        </p:nvSpPr>
        <p:spPr>
          <a:xfrm>
            <a:off x="457200" y="1434450"/>
            <a:ext cx="8229600" cy="2439627"/>
          </a:xfrm>
        </p:spPr>
        <p:txBody>
          <a:bodyPr>
            <a:normAutofit/>
          </a:bodyPr>
          <a:lstStyle/>
          <a:p>
            <a:pPr marL="0" indent="0">
              <a:buNone/>
            </a:pPr>
            <a:r>
              <a:rPr lang="es-ES" dirty="0" err="1" smtClean="0"/>
              <a:t>Journal</a:t>
            </a:r>
            <a:r>
              <a:rPr lang="es-ES" dirty="0" smtClean="0"/>
              <a:t> consultado en l</a:t>
            </a:r>
            <a:r>
              <a:rPr lang="es-ES" dirty="0" smtClean="0"/>
              <a:t>ínea con </a:t>
            </a:r>
            <a:r>
              <a:rPr lang="es-ES" dirty="0" err="1" smtClean="0"/>
              <a:t>doi</a:t>
            </a:r>
            <a:endParaRPr lang="es-ES" dirty="0" smtClean="0"/>
          </a:p>
          <a:p>
            <a:pPr marL="900113" indent="-900113">
              <a:buNone/>
            </a:pPr>
            <a:r>
              <a:rPr lang="es-ES" sz="2000" dirty="0" err="1"/>
              <a:t>Burksaitiene</a:t>
            </a:r>
            <a:r>
              <a:rPr lang="es-ES" sz="2000" dirty="0"/>
              <a:t>, N., </a:t>
            </a:r>
            <a:r>
              <a:rPr lang="es-ES" sz="2000" dirty="0" err="1"/>
              <a:t>Tereseviciene</a:t>
            </a:r>
            <a:r>
              <a:rPr lang="es-ES" sz="2000" dirty="0"/>
              <a:t>, M., &amp; </a:t>
            </a:r>
            <a:r>
              <a:rPr lang="es-ES" sz="2000" dirty="0" err="1"/>
              <a:t>Kaminskiene</a:t>
            </a:r>
            <a:r>
              <a:rPr lang="es-ES" sz="2000" dirty="0"/>
              <a:t>, L. (2011). Portfolio use </a:t>
            </a:r>
            <a:r>
              <a:rPr lang="es-ES" sz="2000" dirty="0" err="1"/>
              <a:t>for</a:t>
            </a:r>
            <a:r>
              <a:rPr lang="es-ES" sz="2000" dirty="0"/>
              <a:t> </a:t>
            </a:r>
            <a:r>
              <a:rPr lang="es-ES" sz="2000" dirty="0" err="1"/>
              <a:t>documentation</a:t>
            </a:r>
            <a:r>
              <a:rPr lang="es-ES" sz="2000" dirty="0"/>
              <a:t> of personal and </a:t>
            </a:r>
            <a:r>
              <a:rPr lang="es-ES" sz="2000" dirty="0" err="1"/>
              <a:t>professional</a:t>
            </a:r>
            <a:r>
              <a:rPr lang="es-ES" sz="2000" dirty="0"/>
              <a:t> </a:t>
            </a:r>
            <a:r>
              <a:rPr lang="es-ES" sz="2000" dirty="0" err="1"/>
              <a:t>growth</a:t>
            </a:r>
            <a:r>
              <a:rPr lang="es-ES" sz="2000" dirty="0"/>
              <a:t> </a:t>
            </a:r>
            <a:r>
              <a:rPr lang="es-ES" sz="2000" dirty="0" err="1"/>
              <a:t>gained</a:t>
            </a:r>
            <a:r>
              <a:rPr lang="es-ES" sz="2000" dirty="0"/>
              <a:t> </a:t>
            </a:r>
            <a:r>
              <a:rPr lang="es-ES" sz="2000" dirty="0" err="1"/>
              <a:t>outside</a:t>
            </a:r>
            <a:r>
              <a:rPr lang="es-ES" sz="2000" dirty="0"/>
              <a:t> academia. </a:t>
            </a:r>
            <a:r>
              <a:rPr lang="es-ES" sz="2000" dirty="0" err="1"/>
              <a:t>Baltic</a:t>
            </a:r>
            <a:r>
              <a:rPr lang="es-ES" sz="2000" dirty="0"/>
              <a:t> </a:t>
            </a:r>
            <a:r>
              <a:rPr lang="es-ES" sz="2000" dirty="0" err="1"/>
              <a:t>Journal</a:t>
            </a:r>
            <a:r>
              <a:rPr lang="es-ES" sz="2000" dirty="0"/>
              <a:t> of Management, 6 (2), pp. 245-245-262. doi:10.1108/17465261111131839 </a:t>
            </a:r>
            <a:endParaRPr lang="es-ES" sz="2000" dirty="0"/>
          </a:p>
          <a:p>
            <a:pPr marL="900113" indent="-900113">
              <a:buNone/>
            </a:pPr>
            <a:endParaRPr lang="es-ES" sz="2000" dirty="0"/>
          </a:p>
          <a:p>
            <a:pPr marL="0" indent="0">
              <a:buNone/>
            </a:pPr>
            <a:endParaRPr lang="es-ES" dirty="0" smtClean="0"/>
          </a:p>
        </p:txBody>
      </p:sp>
      <p:sp>
        <p:nvSpPr>
          <p:cNvPr id="5" name="CuadroTexto 4"/>
          <p:cNvSpPr txBox="1"/>
          <p:nvPr/>
        </p:nvSpPr>
        <p:spPr>
          <a:xfrm>
            <a:off x="0" y="4058939"/>
            <a:ext cx="9144000" cy="369332"/>
          </a:xfrm>
          <a:prstGeom prst="rect">
            <a:avLst/>
          </a:prstGeom>
          <a:solidFill>
            <a:srgbClr val="CCC1DA"/>
          </a:solidFill>
          <a:ln>
            <a:solidFill>
              <a:srgbClr val="B3A2C7"/>
            </a:solidFill>
          </a:ln>
        </p:spPr>
        <p:txBody>
          <a:bodyPr wrap="square" rtlCol="0" anchor="ctr">
            <a:spAutoFit/>
          </a:bodyPr>
          <a:lstStyle/>
          <a:p>
            <a:pPr algn="ctr"/>
            <a:r>
              <a:rPr lang="es-ES" dirty="0" smtClean="0"/>
              <a:t>Autor(es). (Año). Titulo del articulo. </a:t>
            </a:r>
            <a:r>
              <a:rPr lang="es-ES" i="1" dirty="0" smtClean="0"/>
              <a:t>Nombre del </a:t>
            </a:r>
            <a:r>
              <a:rPr lang="es-ES" i="1" dirty="0" err="1" smtClean="0"/>
              <a:t>Journal</a:t>
            </a:r>
            <a:r>
              <a:rPr lang="es-ES" dirty="0" smtClean="0"/>
              <a:t>. Volumen (n</a:t>
            </a:r>
            <a:r>
              <a:rPr lang="es-ES" dirty="0" smtClean="0"/>
              <a:t>úmero), páginas. </a:t>
            </a:r>
            <a:r>
              <a:rPr lang="es-ES" dirty="0" err="1" smtClean="0"/>
              <a:t>Doi</a:t>
            </a:r>
            <a:r>
              <a:rPr lang="es-ES" dirty="0" smtClean="0"/>
              <a:t>: DOI</a:t>
            </a:r>
            <a:endParaRPr lang="es-ES" dirty="0"/>
          </a:p>
        </p:txBody>
      </p:sp>
    </p:spTree>
    <p:extLst>
      <p:ext uri="{BB962C8B-B14F-4D97-AF65-F5344CB8AC3E}">
        <p14:creationId xmlns:p14="http://schemas.microsoft.com/office/powerpoint/2010/main" val="3507953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normAutofit/>
          </a:bodyPr>
          <a:lstStyle/>
          <a:p>
            <a:pPr marL="0" indent="0">
              <a:buNone/>
            </a:pPr>
            <a:r>
              <a:rPr lang="es-ES" sz="1600" dirty="0" smtClean="0"/>
              <a:t>American </a:t>
            </a:r>
            <a:r>
              <a:rPr lang="es-ES" sz="1600" dirty="0" err="1" smtClean="0"/>
              <a:t>Pshycological</a:t>
            </a:r>
            <a:r>
              <a:rPr lang="es-ES" sz="1600" dirty="0" smtClean="0"/>
              <a:t> </a:t>
            </a:r>
            <a:r>
              <a:rPr lang="es-ES" sz="1600" dirty="0" err="1" smtClean="0"/>
              <a:t>Association</a:t>
            </a:r>
            <a:r>
              <a:rPr lang="es-ES" sz="1600" dirty="0" smtClean="0"/>
              <a:t>. (2010). </a:t>
            </a:r>
            <a:r>
              <a:rPr lang="es-ES" sz="1600" dirty="0" err="1" smtClean="0"/>
              <a:t>Publication</a:t>
            </a:r>
            <a:r>
              <a:rPr lang="es-ES" sz="1600" dirty="0" smtClean="0"/>
              <a:t> manual of </a:t>
            </a:r>
            <a:r>
              <a:rPr lang="es-ES" sz="1600" dirty="0" err="1" smtClean="0"/>
              <a:t>the</a:t>
            </a:r>
            <a:r>
              <a:rPr lang="es-ES" sz="1600" dirty="0"/>
              <a:t> American </a:t>
            </a:r>
            <a:r>
              <a:rPr lang="es-ES" sz="1600" dirty="0" err="1"/>
              <a:t>Pshycological</a:t>
            </a:r>
            <a:r>
              <a:rPr lang="es-ES" sz="1600" dirty="0"/>
              <a:t> </a:t>
            </a:r>
            <a:r>
              <a:rPr lang="es-ES" sz="1600" dirty="0" err="1" smtClean="0"/>
              <a:t>Association</a:t>
            </a:r>
            <a:r>
              <a:rPr lang="es-ES" sz="1600" dirty="0" smtClean="0"/>
              <a:t>. 6ª Ed. Washington DC: American </a:t>
            </a:r>
            <a:r>
              <a:rPr lang="es-ES" sz="1600" dirty="0" err="1"/>
              <a:t>Psychological</a:t>
            </a:r>
            <a:r>
              <a:rPr lang="es-ES" sz="1600" dirty="0"/>
              <a:t> </a:t>
            </a:r>
            <a:r>
              <a:rPr lang="es-ES" sz="1600" dirty="0" err="1"/>
              <a:t>Association</a:t>
            </a:r>
            <a:r>
              <a:rPr lang="es-ES" sz="1600" dirty="0"/>
              <a:t>, </a:t>
            </a:r>
            <a:r>
              <a:rPr lang="es-ES" sz="1600" dirty="0" err="1"/>
              <a:t>Sixth</a:t>
            </a:r>
            <a:r>
              <a:rPr lang="es-ES" sz="1600" dirty="0"/>
              <a:t> </a:t>
            </a:r>
            <a:r>
              <a:rPr lang="es-ES" sz="1600" dirty="0" err="1"/>
              <a:t>Edition</a:t>
            </a:r>
            <a:endParaRPr lang="es-ES" sz="1600" dirty="0" smtClean="0"/>
          </a:p>
          <a:p>
            <a:pPr marL="0" indent="0">
              <a:buNone/>
            </a:pPr>
            <a:endParaRPr lang="es-ES" sz="1600" dirty="0"/>
          </a:p>
          <a:p>
            <a:pPr marL="0" indent="0">
              <a:buNone/>
            </a:pPr>
            <a:r>
              <a:rPr lang="es-ES" sz="1600" dirty="0" err="1" smtClean="0"/>
              <a:t>Deane</a:t>
            </a:r>
            <a:r>
              <a:rPr lang="es-ES" sz="1600" dirty="0"/>
              <a:t>, M. (2006) </a:t>
            </a:r>
            <a:r>
              <a:rPr lang="es-ES" sz="1600" dirty="0" err="1"/>
              <a:t>Coventry</a:t>
            </a:r>
            <a:r>
              <a:rPr lang="es-ES" sz="1600" dirty="0"/>
              <a:t> </a:t>
            </a:r>
            <a:r>
              <a:rPr lang="es-ES" sz="1600" dirty="0" err="1"/>
              <a:t>University</a:t>
            </a:r>
            <a:r>
              <a:rPr lang="es-ES" sz="1600" dirty="0"/>
              <a:t> Harvard Reference Style </a:t>
            </a:r>
            <a:r>
              <a:rPr lang="es-ES" sz="1600" dirty="0"/>
              <a:t>Guide and </a:t>
            </a:r>
            <a:r>
              <a:rPr lang="es-ES" sz="1600" dirty="0" err="1"/>
              <a:t>Glosary</a:t>
            </a:r>
            <a:r>
              <a:rPr lang="es-ES" sz="1600" dirty="0"/>
              <a:t>. </a:t>
            </a:r>
            <a:r>
              <a:rPr lang="es-ES" sz="1600" dirty="0" err="1"/>
              <a:t>Coventry</a:t>
            </a:r>
            <a:r>
              <a:rPr lang="es-ES" sz="1600" dirty="0"/>
              <a:t> </a:t>
            </a:r>
            <a:r>
              <a:rPr lang="es-ES" sz="1600" dirty="0" err="1" smtClean="0"/>
              <a:t>University</a:t>
            </a:r>
            <a:r>
              <a:rPr lang="es-ES" sz="1600" dirty="0" smtClean="0"/>
              <a:t>. London, Inglaterra. 36p.</a:t>
            </a:r>
            <a:endParaRPr lang="es-ES" sz="1600" dirty="0"/>
          </a:p>
        </p:txBody>
      </p:sp>
    </p:spTree>
    <p:extLst>
      <p:ext uri="{BB962C8B-B14F-4D97-AF65-F5344CB8AC3E}">
        <p14:creationId xmlns:p14="http://schemas.microsoft.com/office/powerpoint/2010/main" val="1844385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¿Porqué citar?</a:t>
            </a:r>
            <a:endParaRPr lang="es-ES" dirty="0"/>
          </a:p>
        </p:txBody>
      </p:sp>
      <p:sp>
        <p:nvSpPr>
          <p:cNvPr id="3" name="Marcador de contenido 2"/>
          <p:cNvSpPr>
            <a:spLocks noGrp="1"/>
          </p:cNvSpPr>
          <p:nvPr>
            <p:ph idx="1"/>
          </p:nvPr>
        </p:nvSpPr>
        <p:spPr>
          <a:xfrm>
            <a:off x="0" y="1600200"/>
            <a:ext cx="9144000" cy="4525963"/>
          </a:xfrm>
        </p:spPr>
        <p:txBody>
          <a:bodyPr>
            <a:normAutofit/>
          </a:bodyPr>
          <a:lstStyle/>
          <a:p>
            <a:pPr marL="268288" indent="0">
              <a:buNone/>
            </a:pPr>
            <a:r>
              <a:rPr lang="es-ES" sz="2400" dirty="0" smtClean="0"/>
              <a:t>El escrito científico se basa en el contraste y la argumentación de ideas que describen un fenómeno.</a:t>
            </a:r>
          </a:p>
          <a:p>
            <a:pPr marL="268288" indent="0">
              <a:buNone/>
            </a:pPr>
            <a:endParaRPr lang="es-ES" sz="2400" dirty="0"/>
          </a:p>
          <a:p>
            <a:pPr marL="268288" indent="0">
              <a:buNone/>
            </a:pPr>
            <a:r>
              <a:rPr lang="es-ES" sz="2400" dirty="0" smtClean="0"/>
              <a:t>El utilizar ideas de otros autores sin darles el crédito correspondiente se llama </a:t>
            </a:r>
            <a:r>
              <a:rPr lang="es-ES" sz="2400" b="1" dirty="0" smtClean="0">
                <a:solidFill>
                  <a:srgbClr val="FF0000"/>
                </a:solidFill>
              </a:rPr>
              <a:t>PLAGIO</a:t>
            </a:r>
            <a:r>
              <a:rPr lang="es-ES" sz="2400" dirty="0" smtClean="0"/>
              <a:t>.</a:t>
            </a:r>
          </a:p>
          <a:p>
            <a:pPr marL="0" indent="0">
              <a:buNone/>
            </a:pPr>
            <a:endParaRPr lang="es-ES" sz="2400" dirty="0"/>
          </a:p>
          <a:p>
            <a:pPr marL="0" indent="0" algn="ctr">
              <a:buNone/>
            </a:pPr>
            <a:r>
              <a:rPr lang="es-ES" sz="2400" dirty="0" smtClean="0"/>
              <a:t>Evitar el plagio es simple:</a:t>
            </a:r>
          </a:p>
          <a:p>
            <a:pPr marL="0" indent="0" algn="ctr">
              <a:buNone/>
            </a:pPr>
            <a:endParaRPr lang="es-ES" sz="2400" dirty="0"/>
          </a:p>
          <a:p>
            <a:pPr marL="0" indent="0" algn="ctr">
              <a:buNone/>
            </a:pPr>
            <a:r>
              <a:rPr lang="es-ES" sz="2400" b="1" dirty="0" smtClean="0">
                <a:solidFill>
                  <a:srgbClr val="800000"/>
                </a:solidFill>
              </a:rPr>
              <a:t>Se debe dar el crédito mediante citas y referencias bibliográficas</a:t>
            </a:r>
            <a:endParaRPr lang="es-ES" sz="2400" b="1" dirty="0">
              <a:solidFill>
                <a:srgbClr val="800000"/>
              </a:solidFill>
            </a:endParaRPr>
          </a:p>
        </p:txBody>
      </p:sp>
    </p:spTree>
    <p:extLst>
      <p:ext uri="{BB962C8B-B14F-4D97-AF65-F5344CB8AC3E}">
        <p14:creationId xmlns:p14="http://schemas.microsoft.com/office/powerpoint/2010/main" val="3507611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Cuando citar</a:t>
            </a:r>
            <a:endParaRPr lang="es-ES" dirty="0"/>
          </a:p>
        </p:txBody>
      </p:sp>
      <p:sp>
        <p:nvSpPr>
          <p:cNvPr id="3" name="Marcador de contenido 2"/>
          <p:cNvSpPr>
            <a:spLocks noGrp="1"/>
          </p:cNvSpPr>
          <p:nvPr>
            <p:ph idx="1"/>
          </p:nvPr>
        </p:nvSpPr>
        <p:spPr>
          <a:xfrm>
            <a:off x="0" y="1854201"/>
            <a:ext cx="9144000" cy="3629212"/>
          </a:xfrm>
          <a:solidFill>
            <a:schemeClr val="tx2">
              <a:lumMod val="60000"/>
              <a:lumOff val="40000"/>
            </a:schemeClr>
          </a:solidFill>
        </p:spPr>
        <p:txBody>
          <a:bodyPr>
            <a:normAutofit/>
          </a:bodyPr>
          <a:lstStyle/>
          <a:p>
            <a:pPr marL="268288" indent="0">
              <a:buNone/>
            </a:pPr>
            <a:r>
              <a:rPr lang="es-ES" sz="2800" dirty="0" smtClean="0"/>
              <a:t>Se </a:t>
            </a:r>
            <a:r>
              <a:rPr lang="es-ES" sz="2800" dirty="0"/>
              <a:t>cita siempre que se </a:t>
            </a:r>
            <a:r>
              <a:rPr lang="es-ES" sz="2800" dirty="0" smtClean="0"/>
              <a:t>utilice </a:t>
            </a:r>
            <a:r>
              <a:rPr lang="es-ES" sz="2800" dirty="0"/>
              <a:t>información, como:</a:t>
            </a:r>
          </a:p>
          <a:p>
            <a:pPr marL="627063" indent="-358775"/>
            <a:r>
              <a:rPr lang="es-ES" sz="2800" dirty="0"/>
              <a:t>Fuente de inspiración.</a:t>
            </a:r>
          </a:p>
          <a:p>
            <a:pPr marL="627063" indent="-358775"/>
            <a:r>
              <a:rPr lang="es-ES" sz="2800" dirty="0"/>
              <a:t>Determinados hechos, teorías, descubrimientos o ideas de un autor.</a:t>
            </a:r>
          </a:p>
          <a:p>
            <a:pPr marL="627063" indent="-358775"/>
            <a:r>
              <a:rPr lang="es-ES" sz="2800" dirty="0"/>
              <a:t>Datos concretos o estadísticos.</a:t>
            </a:r>
          </a:p>
          <a:p>
            <a:pPr marL="627063" indent="-358775"/>
            <a:r>
              <a:rPr lang="es-ES" sz="2800" dirty="0"/>
              <a:t>Cita directa.</a:t>
            </a:r>
          </a:p>
          <a:p>
            <a:pPr marL="627063" indent="-358775"/>
            <a:r>
              <a:rPr lang="es-ES" sz="2800" dirty="0"/>
              <a:t>Palabras de un autor.</a:t>
            </a:r>
          </a:p>
        </p:txBody>
      </p:sp>
    </p:spTree>
    <p:extLst>
      <p:ext uri="{BB962C8B-B14F-4D97-AF65-F5344CB8AC3E}">
        <p14:creationId xmlns:p14="http://schemas.microsoft.com/office/powerpoint/2010/main" val="3588403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9144000" cy="6858000"/>
          </a:xfrm>
          <a:prstGeom prst="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ángulo redondeado 7"/>
          <p:cNvSpPr/>
          <p:nvPr/>
        </p:nvSpPr>
        <p:spPr>
          <a:xfrm>
            <a:off x="1434353" y="1643529"/>
            <a:ext cx="7252446" cy="3511177"/>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contenido 2"/>
          <p:cNvSpPr>
            <a:spLocks noGrp="1"/>
          </p:cNvSpPr>
          <p:nvPr>
            <p:ph idx="1"/>
          </p:nvPr>
        </p:nvSpPr>
        <p:spPr>
          <a:xfrm>
            <a:off x="3869764" y="1957296"/>
            <a:ext cx="4817035" cy="2913528"/>
          </a:xfrm>
        </p:spPr>
        <p:txBody>
          <a:bodyPr/>
          <a:lstStyle/>
          <a:p>
            <a:r>
              <a:rPr lang="es-ES" dirty="0" smtClean="0"/>
              <a:t>Cita directa</a:t>
            </a:r>
          </a:p>
          <a:p>
            <a:r>
              <a:rPr lang="es-ES" dirty="0" smtClean="0"/>
              <a:t>Resumir lo que ha escrito el autor</a:t>
            </a:r>
          </a:p>
          <a:p>
            <a:r>
              <a:rPr lang="es-ES" dirty="0" smtClean="0"/>
              <a:t>Parafrasear</a:t>
            </a:r>
          </a:p>
          <a:p>
            <a:r>
              <a:rPr lang="es-ES" dirty="0" smtClean="0"/>
              <a:t>Cita de citas</a:t>
            </a:r>
            <a:endParaRPr lang="es-ES" dirty="0"/>
          </a:p>
        </p:txBody>
      </p:sp>
      <p:sp>
        <p:nvSpPr>
          <p:cNvPr id="5" name="Abrir llave 4"/>
          <p:cNvSpPr/>
          <p:nvPr/>
        </p:nvSpPr>
        <p:spPr>
          <a:xfrm>
            <a:off x="3451412" y="1957296"/>
            <a:ext cx="418352" cy="291352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6" name="CuadroTexto 5"/>
          <p:cNvSpPr txBox="1"/>
          <p:nvPr/>
        </p:nvSpPr>
        <p:spPr>
          <a:xfrm>
            <a:off x="1807883" y="2856282"/>
            <a:ext cx="2181412" cy="1200329"/>
          </a:xfrm>
          <a:prstGeom prst="rect">
            <a:avLst/>
          </a:prstGeom>
          <a:noFill/>
        </p:spPr>
        <p:txBody>
          <a:bodyPr wrap="square" rtlCol="0">
            <a:spAutoFit/>
          </a:bodyPr>
          <a:lstStyle/>
          <a:p>
            <a:r>
              <a:rPr lang="es-ES" sz="3600" dirty="0" smtClean="0"/>
              <a:t>Como citar</a:t>
            </a:r>
            <a:endParaRPr lang="es-ES" sz="3600" dirty="0"/>
          </a:p>
        </p:txBody>
      </p:sp>
    </p:spTree>
    <p:extLst>
      <p:ext uri="{BB962C8B-B14F-4D97-AF65-F5344CB8AC3E}">
        <p14:creationId xmlns:p14="http://schemas.microsoft.com/office/powerpoint/2010/main" val="3270991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Citas en un texto</a:t>
            </a:r>
            <a:endParaRPr lang="es-ES" dirty="0"/>
          </a:p>
        </p:txBody>
      </p:sp>
      <p:pic>
        <p:nvPicPr>
          <p:cNvPr id="4" name="Imagen 3" descr="cita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8244" y="1353338"/>
            <a:ext cx="4313236" cy="4854962"/>
          </a:xfrm>
          <a:prstGeom prst="rect">
            <a:avLst/>
          </a:prstGeom>
        </p:spPr>
      </p:pic>
      <p:sp>
        <p:nvSpPr>
          <p:cNvPr id="5" name="CuadroTexto 4"/>
          <p:cNvSpPr txBox="1"/>
          <p:nvPr/>
        </p:nvSpPr>
        <p:spPr>
          <a:xfrm>
            <a:off x="6491480" y="5553915"/>
            <a:ext cx="2195320" cy="369332"/>
          </a:xfrm>
          <a:prstGeom prst="rect">
            <a:avLst/>
          </a:prstGeom>
          <a:noFill/>
        </p:spPr>
        <p:txBody>
          <a:bodyPr wrap="square" rtlCol="0">
            <a:spAutoFit/>
          </a:bodyPr>
          <a:lstStyle/>
          <a:p>
            <a:r>
              <a:rPr lang="es-ES" dirty="0" smtClean="0"/>
              <a:t>(</a:t>
            </a:r>
            <a:r>
              <a:rPr lang="es-ES" dirty="0" err="1" smtClean="0"/>
              <a:t>Daene</a:t>
            </a:r>
            <a:r>
              <a:rPr lang="es-ES" dirty="0" smtClean="0"/>
              <a:t> 2006:6)</a:t>
            </a:r>
            <a:endParaRPr lang="es-ES" dirty="0"/>
          </a:p>
        </p:txBody>
      </p:sp>
    </p:spTree>
    <p:extLst>
      <p:ext uri="{BB962C8B-B14F-4D97-AF65-F5344CB8AC3E}">
        <p14:creationId xmlns:p14="http://schemas.microsoft.com/office/powerpoint/2010/main" val="333821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Estilos de citas y referencias bibliográficas</a:t>
            </a:r>
            <a:endParaRPr lang="es-ES" dirty="0"/>
          </a:p>
        </p:txBody>
      </p:sp>
      <p:sp>
        <p:nvSpPr>
          <p:cNvPr id="3" name="Marcador de contenido 2"/>
          <p:cNvSpPr>
            <a:spLocks noGrp="1"/>
          </p:cNvSpPr>
          <p:nvPr>
            <p:ph idx="1"/>
          </p:nvPr>
        </p:nvSpPr>
        <p:spPr/>
        <p:txBody>
          <a:bodyPr>
            <a:normAutofit fontScale="92500" lnSpcReduction="20000"/>
          </a:bodyPr>
          <a:lstStyle/>
          <a:p>
            <a:pPr marL="0" indent="0">
              <a:buNone/>
            </a:pPr>
            <a:r>
              <a:rPr lang="es-ES" dirty="0" smtClean="0"/>
              <a:t>Existen diferentes estilos para dar crédito a las ideas de otros autores en nuestro escrito, es decir, para citar.</a:t>
            </a:r>
          </a:p>
          <a:p>
            <a:pPr marL="0" indent="0">
              <a:buNone/>
            </a:pPr>
            <a:endParaRPr lang="es-ES" dirty="0" smtClean="0"/>
          </a:p>
          <a:p>
            <a:r>
              <a:rPr lang="es-ES" b="1" dirty="0" smtClean="0"/>
              <a:t>Estilo </a:t>
            </a:r>
            <a:r>
              <a:rPr lang="es-ES" b="1" dirty="0"/>
              <a:t>IEEE (I. </a:t>
            </a:r>
            <a:r>
              <a:rPr lang="es-ES" b="1" dirty="0" err="1"/>
              <a:t>Electrical</a:t>
            </a:r>
            <a:r>
              <a:rPr lang="es-ES" b="1" dirty="0"/>
              <a:t> &amp; </a:t>
            </a:r>
            <a:r>
              <a:rPr lang="es-ES" b="1" dirty="0" err="1"/>
              <a:t>Electronics</a:t>
            </a:r>
            <a:r>
              <a:rPr lang="es-ES" b="1" dirty="0"/>
              <a:t> E.)</a:t>
            </a:r>
            <a:endParaRPr lang="es-ES" dirty="0"/>
          </a:p>
          <a:p>
            <a:r>
              <a:rPr lang="es-ES" b="1" dirty="0"/>
              <a:t>Estilo MHRA (Modern </a:t>
            </a:r>
            <a:r>
              <a:rPr lang="es-ES" b="1" dirty="0" err="1"/>
              <a:t>Humanities</a:t>
            </a:r>
            <a:r>
              <a:rPr lang="es-ES" b="1" dirty="0"/>
              <a:t> </a:t>
            </a:r>
            <a:r>
              <a:rPr lang="es-ES" b="1" dirty="0" err="1"/>
              <a:t>Research</a:t>
            </a:r>
            <a:r>
              <a:rPr lang="es-ES" b="1" dirty="0"/>
              <a:t> </a:t>
            </a:r>
            <a:r>
              <a:rPr lang="es-ES" b="1" dirty="0" err="1"/>
              <a:t>Association</a:t>
            </a:r>
            <a:r>
              <a:rPr lang="es-ES" b="1" dirty="0"/>
              <a:t>)</a:t>
            </a:r>
            <a:endParaRPr lang="es-ES" dirty="0"/>
          </a:p>
          <a:p>
            <a:r>
              <a:rPr lang="es-ES" b="1" dirty="0"/>
              <a:t>Estilo MLA (Modern </a:t>
            </a:r>
            <a:r>
              <a:rPr lang="es-ES" b="1" dirty="0" err="1"/>
              <a:t>Language</a:t>
            </a:r>
            <a:r>
              <a:rPr lang="es-ES" b="1" dirty="0"/>
              <a:t> </a:t>
            </a:r>
            <a:r>
              <a:rPr lang="es-ES" b="1" dirty="0" err="1"/>
              <a:t>Association</a:t>
            </a:r>
            <a:r>
              <a:rPr lang="es-ES" b="1" dirty="0"/>
              <a:t> of </a:t>
            </a:r>
            <a:r>
              <a:rPr lang="es-ES" b="1" dirty="0" err="1"/>
              <a:t>America</a:t>
            </a:r>
            <a:r>
              <a:rPr lang="es-ES" b="1" dirty="0"/>
              <a:t>)</a:t>
            </a:r>
            <a:endParaRPr lang="es-ES" dirty="0"/>
          </a:p>
          <a:p>
            <a:r>
              <a:rPr lang="es-ES" b="1" dirty="0"/>
              <a:t>Estilo Vancouver</a:t>
            </a:r>
            <a:endParaRPr lang="es-ES" dirty="0" smtClean="0"/>
          </a:p>
        </p:txBody>
      </p:sp>
    </p:spTree>
    <p:extLst>
      <p:ext uri="{BB962C8B-B14F-4D97-AF65-F5344CB8AC3E}">
        <p14:creationId xmlns:p14="http://schemas.microsoft.com/office/powerpoint/2010/main" val="880184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Estilos de citas y referencias bibliográficas</a:t>
            </a:r>
            <a:endParaRPr lang="es-ES" dirty="0"/>
          </a:p>
        </p:txBody>
      </p:sp>
      <p:sp>
        <p:nvSpPr>
          <p:cNvPr id="3" name="Marcador de contenido 2"/>
          <p:cNvSpPr>
            <a:spLocks noGrp="1"/>
          </p:cNvSpPr>
          <p:nvPr>
            <p:ph idx="1"/>
          </p:nvPr>
        </p:nvSpPr>
        <p:spPr/>
        <p:txBody>
          <a:bodyPr>
            <a:normAutofit fontScale="92500" lnSpcReduction="10000"/>
          </a:bodyPr>
          <a:lstStyle/>
          <a:p>
            <a:pPr marL="0" indent="0">
              <a:buNone/>
            </a:pPr>
            <a:r>
              <a:rPr lang="es-ES" dirty="0" smtClean="0"/>
              <a:t>Existen diferentes estilos para dar crédito a las ideas de otros autores en nuestro escrito, es decir, para citar.</a:t>
            </a:r>
          </a:p>
          <a:p>
            <a:pPr marL="0" indent="0">
              <a:buNone/>
            </a:pPr>
            <a:endParaRPr lang="es-ES" dirty="0" smtClean="0"/>
          </a:p>
          <a:p>
            <a:r>
              <a:rPr lang="es-ES" b="1" dirty="0"/>
              <a:t>Normas ISO 690</a:t>
            </a:r>
            <a:endParaRPr lang="es-ES" dirty="0"/>
          </a:p>
          <a:p>
            <a:r>
              <a:rPr lang="es-ES" b="1" dirty="0"/>
              <a:t>Estilo ACS (American </a:t>
            </a:r>
            <a:r>
              <a:rPr lang="es-ES" b="1" dirty="0" err="1"/>
              <a:t>Chemical</a:t>
            </a:r>
            <a:r>
              <a:rPr lang="es-ES" b="1" dirty="0"/>
              <a:t> </a:t>
            </a:r>
            <a:r>
              <a:rPr lang="es-ES" b="1" dirty="0" err="1"/>
              <a:t>Society</a:t>
            </a:r>
            <a:r>
              <a:rPr lang="es-ES" b="1" dirty="0"/>
              <a:t>)</a:t>
            </a:r>
            <a:endParaRPr lang="es-ES" dirty="0"/>
          </a:p>
          <a:p>
            <a:r>
              <a:rPr lang="es-ES" b="1" dirty="0"/>
              <a:t>Estilo APA (</a:t>
            </a:r>
            <a:r>
              <a:rPr lang="es-ES" b="1" dirty="0" smtClean="0"/>
              <a:t>American </a:t>
            </a:r>
            <a:r>
              <a:rPr lang="es-ES" b="1" dirty="0" err="1"/>
              <a:t>Psychological</a:t>
            </a:r>
            <a:r>
              <a:rPr lang="es-ES" b="1" dirty="0"/>
              <a:t> </a:t>
            </a:r>
            <a:r>
              <a:rPr lang="es-ES" b="1" dirty="0" err="1"/>
              <a:t>Association</a:t>
            </a:r>
            <a:r>
              <a:rPr lang="es-ES" b="1" dirty="0"/>
              <a:t>)</a:t>
            </a:r>
            <a:endParaRPr lang="es-ES" dirty="0"/>
          </a:p>
          <a:p>
            <a:r>
              <a:rPr lang="es-ES" b="1" dirty="0"/>
              <a:t>Estilo Chicago</a:t>
            </a:r>
            <a:endParaRPr lang="es-ES" dirty="0"/>
          </a:p>
          <a:p>
            <a:r>
              <a:rPr lang="es-ES" b="1" dirty="0"/>
              <a:t>Estilo </a:t>
            </a:r>
            <a:r>
              <a:rPr lang="es-ES" b="1" dirty="0" smtClean="0"/>
              <a:t>Harvard</a:t>
            </a:r>
            <a:endParaRPr lang="es-ES" dirty="0"/>
          </a:p>
        </p:txBody>
      </p:sp>
      <p:sp>
        <p:nvSpPr>
          <p:cNvPr id="4" name="Rectángulo 3"/>
          <p:cNvSpPr/>
          <p:nvPr/>
        </p:nvSpPr>
        <p:spPr>
          <a:xfrm>
            <a:off x="457200" y="5453529"/>
            <a:ext cx="6759388" cy="493059"/>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ES" dirty="0"/>
          </a:p>
        </p:txBody>
      </p:sp>
      <p:sp>
        <p:nvSpPr>
          <p:cNvPr id="5" name="Rectángulo 4"/>
          <p:cNvSpPr/>
          <p:nvPr/>
        </p:nvSpPr>
        <p:spPr>
          <a:xfrm>
            <a:off x="457199" y="4425576"/>
            <a:ext cx="8119035" cy="493059"/>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ES" dirty="0"/>
          </a:p>
        </p:txBody>
      </p:sp>
    </p:spTree>
    <p:extLst>
      <p:ext uri="{BB962C8B-B14F-4D97-AF65-F5344CB8AC3E}">
        <p14:creationId xmlns:p14="http://schemas.microsoft.com/office/powerpoint/2010/main" val="207453402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345</TotalTime>
  <Words>2602</Words>
  <Application>Microsoft Macintosh PowerPoint</Application>
  <PresentationFormat>Presentación en pantalla (4:3)</PresentationFormat>
  <Paragraphs>217</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Citas y Referencias Bibliográficas Dr. Iván Gallego Alarcón Septiembre 2015</vt:lpstr>
      <vt:lpstr>Guía para su uso</vt:lpstr>
      <vt:lpstr>Índice</vt:lpstr>
      <vt:lpstr>¿Porqué citar?</vt:lpstr>
      <vt:lpstr>Cuando citar</vt:lpstr>
      <vt:lpstr>Presentación de PowerPoint</vt:lpstr>
      <vt:lpstr>Citas en un texto</vt:lpstr>
      <vt:lpstr>Estilos de citas y referencias bibliográficas</vt:lpstr>
      <vt:lpstr>Estilos de citas y referencias bibliográficas</vt:lpstr>
      <vt:lpstr>APA (Asociación Americana de Psicología)</vt:lpstr>
      <vt:lpstr>Estilo Harvard</vt:lpstr>
      <vt:lpstr>Estilo Vancouver</vt:lpstr>
      <vt:lpstr>Estilo Vancouver</vt:lpstr>
      <vt:lpstr>Estilo Harvard</vt:lpstr>
      <vt:lpstr>Citas en el texto</vt:lpstr>
      <vt:lpstr>Citas en texto</vt:lpstr>
      <vt:lpstr>Como escribir las referencias</vt:lpstr>
      <vt:lpstr>Como escribir las referencias</vt:lpstr>
      <vt:lpstr>Como escribir las referencias</vt:lpstr>
      <vt:lpstr>Como escribir las referencias</vt:lpstr>
      <vt:lpstr>Como escribir las referencias</vt:lpstr>
      <vt:lpstr>Como escribir las referencias</vt:lpstr>
      <vt:lpstr>Como escribir las referencias</vt:lpstr>
      <vt:lpstr>Como escribir las referencias</vt:lpstr>
      <vt:lpstr>Estilo APA</vt:lpstr>
      <vt:lpstr>Citas en el texto</vt:lpstr>
      <vt:lpstr>Como escribir las referencias</vt:lpstr>
      <vt:lpstr>Como escribir las referencias</vt:lpstr>
      <vt:lpstr>Como escribir las referencias</vt:lpstr>
      <vt:lpstr>Como escribir las referencias</vt:lpstr>
      <vt:lpstr>Como escribir las referencias</vt:lpstr>
      <vt:lpstr>Como escribir las referencias</vt:lpstr>
      <vt:lpstr>Como escribir las referencias</vt:lpstr>
      <vt:lpstr>Como escribir las referencias</vt:lpstr>
      <vt:lpstr>Referencias</vt:lpstr>
    </vt:vector>
  </TitlesOfParts>
  <Company>Familia Gallego Lopez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Citas Bibliográficas Dr. Iván Gallego Alarcón Septiembre 2015</dc:title>
  <dc:creator>Ivan Gallego Alarcon</dc:creator>
  <cp:lastModifiedBy>IVAN GALLEGO ALARCON</cp:lastModifiedBy>
  <cp:revision>27</cp:revision>
  <dcterms:created xsi:type="dcterms:W3CDTF">2015-10-02T22:07:11Z</dcterms:created>
  <dcterms:modified xsi:type="dcterms:W3CDTF">2015-10-03T03:53:53Z</dcterms:modified>
</cp:coreProperties>
</file>