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4" r:id="rId5"/>
    <p:sldId id="258" r:id="rId6"/>
    <p:sldId id="259" r:id="rId7"/>
    <p:sldId id="260" r:id="rId8"/>
    <p:sldId id="261" r:id="rId9"/>
    <p:sldId id="262" r:id="rId10"/>
    <p:sldId id="263" r:id="rId11"/>
    <p:sldId id="266" r:id="rId12"/>
    <p:sldId id="291"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12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4C802918-3022-45DA-A928-F119F0FB4BCB}" type="slidenum">
              <a:rPr lang="es-MX" smtClean="0"/>
              <a:pPr/>
              <a:t>‹Nº›</a:t>
            </a:fld>
            <a:endParaRPr lang="es-MX"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4C802918-3022-45DA-A928-F119F0FB4BCB}"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4C802918-3022-45DA-A928-F119F0FB4BCB}"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4C802918-3022-45DA-A928-F119F0FB4BCB}" type="slidenum">
              <a:rPr lang="es-MX" smtClean="0"/>
              <a:pPr/>
              <a:t>‹Nº›</a:t>
            </a:fld>
            <a:endParaRPr lang="es-MX" dirty="0"/>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4C802918-3022-45DA-A928-F119F0FB4BCB}"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4C802918-3022-45DA-A928-F119F0FB4BCB}" type="slidenum">
              <a:rPr lang="es-MX" smtClean="0"/>
              <a:pPr/>
              <a:t>‹Nº›</a:t>
            </a:fld>
            <a:endParaRPr lang="es-MX" dirty="0"/>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4C802918-3022-45DA-A928-F119F0FB4BCB}" type="slidenum">
              <a:rPr lang="es-MX" smtClean="0"/>
              <a:pPr/>
              <a:t>‹Nº›</a:t>
            </a:fld>
            <a:endParaRPr lang="es-MX"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4C802918-3022-45DA-A928-F119F0FB4BCB}"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4C802918-3022-45DA-A928-F119F0FB4BCB}"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4C802918-3022-45DA-A928-F119F0FB4BCB}"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EED2304-0CAE-4054-9C6B-93D42EA1C368}" type="datetimeFigureOut">
              <a:rPr lang="es-MX" smtClean="0"/>
              <a:pPr/>
              <a:t>10/09/2015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4C802918-3022-45DA-A928-F119F0FB4BCB}" type="slidenum">
              <a:rPr lang="es-MX" smtClean="0"/>
              <a:pPr/>
              <a:t>‹Nº›</a:t>
            </a:fld>
            <a:endParaRPr lang="es-MX"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EED2304-0CAE-4054-9C6B-93D42EA1C368}" type="datetimeFigureOut">
              <a:rPr lang="es-MX" smtClean="0"/>
              <a:pPr/>
              <a:t>10/09/2015</a:t>
            </a:fld>
            <a:endParaRPr lang="es-MX"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C802918-3022-45DA-A928-F119F0FB4BCB}"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79512" y="116633"/>
            <a:ext cx="2125951" cy="1800200"/>
          </a:xfrm>
          <a:prstGeom prst="rect">
            <a:avLst/>
          </a:prstGeom>
        </p:spPr>
      </p:pic>
      <p:pic>
        <p:nvPicPr>
          <p:cNvPr id="8" name="7 Imagen"/>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609573" y="257901"/>
            <a:ext cx="1282907" cy="1658931"/>
          </a:xfrm>
          <a:prstGeom prst="rect">
            <a:avLst/>
          </a:prstGeom>
        </p:spPr>
      </p:pic>
      <p:sp>
        <p:nvSpPr>
          <p:cNvPr id="9" name="8 CuadroTexto"/>
          <p:cNvSpPr txBox="1"/>
          <p:nvPr/>
        </p:nvSpPr>
        <p:spPr>
          <a:xfrm>
            <a:off x="2411760" y="764704"/>
            <a:ext cx="4968552" cy="523220"/>
          </a:xfrm>
          <a:prstGeom prst="rect">
            <a:avLst/>
          </a:prstGeom>
          <a:noFill/>
        </p:spPr>
        <p:txBody>
          <a:bodyPr wrap="square" rtlCol="0">
            <a:spAutoFit/>
          </a:bodyPr>
          <a:lstStyle/>
          <a:p>
            <a:pPr algn="ctr"/>
            <a:r>
              <a:rPr lang="es-MX" sz="1400" b="1" dirty="0" smtClean="0">
                <a:latin typeface="Arial" pitchFamily="34" charset="0"/>
                <a:cs typeface="Arial" pitchFamily="34" charset="0"/>
              </a:rPr>
              <a:t>UNIVERSIDAD AUTÓNOMA DEL ESTADO DE MÉXICO</a:t>
            </a:r>
          </a:p>
          <a:p>
            <a:pPr algn="ctr"/>
            <a:r>
              <a:rPr lang="es-MX" sz="1400" b="1" dirty="0" smtClean="0">
                <a:latin typeface="Arial" pitchFamily="34" charset="0"/>
                <a:cs typeface="Arial" pitchFamily="34" charset="0"/>
              </a:rPr>
              <a:t>FACULTAD DE PLANEACIÓN URBANA Y REGIONAL</a:t>
            </a:r>
          </a:p>
        </p:txBody>
      </p:sp>
      <p:sp>
        <p:nvSpPr>
          <p:cNvPr id="10" name="9 CuadroTexto"/>
          <p:cNvSpPr txBox="1"/>
          <p:nvPr/>
        </p:nvSpPr>
        <p:spPr>
          <a:xfrm>
            <a:off x="395536" y="1916832"/>
            <a:ext cx="8352928" cy="2862322"/>
          </a:xfrm>
          <a:prstGeom prst="rect">
            <a:avLst/>
          </a:prstGeom>
          <a:noFill/>
        </p:spPr>
        <p:txBody>
          <a:bodyPr wrap="square" rtlCol="0">
            <a:spAutoFit/>
          </a:bodyPr>
          <a:lstStyle/>
          <a:p>
            <a:pPr algn="ctr"/>
            <a:r>
              <a:rPr lang="es-MX" b="1" i="1" dirty="0" smtClean="0">
                <a:latin typeface="Arial" pitchFamily="34" charset="0"/>
                <a:cs typeface="Arial" pitchFamily="34" charset="0"/>
              </a:rPr>
              <a:t>GESTIÓN METROPOLITANA 1</a:t>
            </a:r>
          </a:p>
          <a:p>
            <a:pPr algn="ctr"/>
            <a:endParaRPr lang="es-MX" b="1" i="1" dirty="0">
              <a:latin typeface="Arial" pitchFamily="34" charset="0"/>
              <a:cs typeface="Arial" pitchFamily="34" charset="0"/>
            </a:endParaRPr>
          </a:p>
          <a:p>
            <a:pPr algn="ctr"/>
            <a:endParaRPr lang="es-MX" b="1" dirty="0" smtClean="0">
              <a:latin typeface="Arial" pitchFamily="34" charset="0"/>
              <a:cs typeface="Arial" pitchFamily="34" charset="0"/>
            </a:endParaRPr>
          </a:p>
          <a:p>
            <a:pPr algn="ctr"/>
            <a:r>
              <a:rPr lang="es-MX" b="1" dirty="0" smtClean="0">
                <a:latin typeface="Arial" pitchFamily="34" charset="0"/>
                <a:cs typeface="Arial" pitchFamily="34" charset="0"/>
              </a:rPr>
              <a:t>‘‘Zona Metropolitana de Puebla-Tlaxcala’’</a:t>
            </a:r>
          </a:p>
          <a:p>
            <a:pPr algn="ctr"/>
            <a:endParaRPr lang="es-MX" b="1" dirty="0" smtClean="0">
              <a:latin typeface="Arial" pitchFamily="34" charset="0"/>
              <a:cs typeface="Arial" pitchFamily="34" charset="0"/>
            </a:endParaRPr>
          </a:p>
          <a:p>
            <a:pPr algn="ctr"/>
            <a:endParaRPr lang="es-MX" b="1" dirty="0">
              <a:latin typeface="Arial" pitchFamily="34" charset="0"/>
              <a:cs typeface="Arial" pitchFamily="34" charset="0"/>
            </a:endParaRPr>
          </a:p>
          <a:p>
            <a:pPr algn="ctr"/>
            <a:r>
              <a:rPr lang="es-MX" b="1" dirty="0" smtClean="0">
                <a:latin typeface="Arial" pitchFamily="34" charset="0"/>
                <a:cs typeface="Arial" pitchFamily="34" charset="0"/>
              </a:rPr>
              <a:t>Elaboró: </a:t>
            </a:r>
            <a:r>
              <a:rPr lang="es-MX" b="1" dirty="0" smtClean="0">
                <a:latin typeface="Arial" pitchFamily="34" charset="0"/>
                <a:cs typeface="Arial" pitchFamily="34" charset="0"/>
              </a:rPr>
              <a:t>Graciela Margarita Suárez Díaz</a:t>
            </a:r>
          </a:p>
          <a:p>
            <a:pPr algn="ctr"/>
            <a:endParaRPr lang="es-MX" b="1" dirty="0" smtClean="0">
              <a:latin typeface="Arial" pitchFamily="34" charset="0"/>
              <a:cs typeface="Arial" pitchFamily="34" charset="0"/>
            </a:endParaRPr>
          </a:p>
          <a:p>
            <a:pPr algn="ctr"/>
            <a:endParaRPr lang="es-MX" b="1" dirty="0">
              <a:latin typeface="Arial" pitchFamily="34" charset="0"/>
              <a:cs typeface="Arial" pitchFamily="34" charset="0"/>
            </a:endParaRPr>
          </a:p>
          <a:p>
            <a:pPr algn="ctr"/>
            <a:r>
              <a:rPr lang="es-MX" b="1" dirty="0" smtClean="0">
                <a:latin typeface="Arial" pitchFamily="34" charset="0"/>
                <a:cs typeface="Arial" pitchFamily="34" charset="0"/>
              </a:rPr>
              <a:t>26 de Mayo del 2015</a:t>
            </a:r>
            <a:endParaRPr lang="es-MX" b="1" dirty="0">
              <a:latin typeface="Arial" pitchFamily="34" charset="0"/>
              <a:cs typeface="Arial" pitchFamily="34" charset="0"/>
            </a:endParaRPr>
          </a:p>
        </p:txBody>
      </p:sp>
    </p:spTree>
    <p:extLst>
      <p:ext uri="{BB962C8B-B14F-4D97-AF65-F5344CB8AC3E}">
        <p14:creationId xmlns="" xmlns:p14="http://schemas.microsoft.com/office/powerpoint/2010/main" val="805456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474906"/>
            <a:ext cx="8352928" cy="4401205"/>
          </a:xfrm>
          <a:prstGeom prst="rect">
            <a:avLst/>
          </a:prstGeom>
        </p:spPr>
        <p:txBody>
          <a:bodyPr wrap="square">
            <a:spAutoFit/>
          </a:bodyPr>
          <a:lstStyle/>
          <a:p>
            <a:pPr algn="just"/>
            <a:r>
              <a:rPr lang="es-MX" sz="2800" b="1" dirty="0">
                <a:latin typeface="Arial" pitchFamily="34" charset="0"/>
                <a:cs typeface="Arial" pitchFamily="34" charset="0"/>
              </a:rPr>
              <a:t>La Constitución Política del Estado de Tlaxcala </a:t>
            </a:r>
            <a:endParaRPr lang="es-MX" sz="2800" b="1" dirty="0" smtClean="0">
              <a:latin typeface="Arial" pitchFamily="34" charset="0"/>
              <a:cs typeface="Arial" pitchFamily="34" charset="0"/>
            </a:endParaRPr>
          </a:p>
          <a:p>
            <a:pPr algn="just"/>
            <a:endParaRPr lang="es-MX" sz="2800" b="1" dirty="0">
              <a:latin typeface="Arial" pitchFamily="34" charset="0"/>
              <a:cs typeface="Arial" pitchFamily="34" charset="0"/>
            </a:endParaRPr>
          </a:p>
          <a:p>
            <a:pPr algn="just"/>
            <a:r>
              <a:rPr lang="es-MX" sz="2800" dirty="0" smtClean="0">
                <a:latin typeface="Arial" pitchFamily="34" charset="0"/>
                <a:cs typeface="Arial" pitchFamily="34" charset="0"/>
              </a:rPr>
              <a:t>Reconoce </a:t>
            </a:r>
            <a:r>
              <a:rPr lang="es-MX" sz="2800" dirty="0">
                <a:latin typeface="Arial" pitchFamily="34" charset="0"/>
                <a:cs typeface="Arial" pitchFamily="34" charset="0"/>
              </a:rPr>
              <a:t>expresamente en su artículo 89 que cuando dos o más centros urbanos, situados en territorios municipales de dos o más entidades federativas. Formen o tiendan a formar una continuidad demográfica, la federación, los estados y los municipios respectivos, en el ámbito de su competencia, planearán y regularán de manera conjunta y coordinada su desarrollo.    </a:t>
            </a:r>
          </a:p>
        </p:txBody>
      </p:sp>
    </p:spTree>
    <p:extLst>
      <p:ext uri="{BB962C8B-B14F-4D97-AF65-F5344CB8AC3E}">
        <p14:creationId xmlns="" xmlns:p14="http://schemas.microsoft.com/office/powerpoint/2010/main" val="1529710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340768"/>
            <a:ext cx="8352928" cy="3970318"/>
          </a:xfrm>
          <a:prstGeom prst="rect">
            <a:avLst/>
          </a:prstGeom>
        </p:spPr>
        <p:txBody>
          <a:bodyPr wrap="square">
            <a:spAutoFit/>
          </a:bodyPr>
          <a:lstStyle/>
          <a:p>
            <a:pPr algn="just"/>
            <a:r>
              <a:rPr lang="es-ES" sz="2800" b="1" dirty="0">
                <a:latin typeface="Arial" pitchFamily="34" charset="0"/>
                <a:cs typeface="Arial" pitchFamily="34" charset="0"/>
              </a:rPr>
              <a:t>Configuración de la zona metropolitana de </a:t>
            </a:r>
            <a:r>
              <a:rPr lang="es-ES" sz="2800" b="1" dirty="0" smtClean="0">
                <a:latin typeface="Arial" pitchFamily="34" charset="0"/>
                <a:cs typeface="Arial" pitchFamily="34" charset="0"/>
              </a:rPr>
              <a:t>Puebla-Tlaxcala</a:t>
            </a:r>
          </a:p>
          <a:p>
            <a:pPr algn="just"/>
            <a:endParaRPr lang="es-MX" sz="2800" dirty="0">
              <a:latin typeface="Arial" pitchFamily="34" charset="0"/>
              <a:cs typeface="Arial" pitchFamily="34" charset="0"/>
            </a:endParaRPr>
          </a:p>
          <a:p>
            <a:pPr algn="just"/>
            <a:r>
              <a:rPr lang="es-MX" sz="2800" dirty="0">
                <a:latin typeface="Arial" pitchFamily="34" charset="0"/>
                <a:cs typeface="Arial" pitchFamily="34" charset="0"/>
              </a:rPr>
              <a:t>La zona metropolitana de Puebla-Tlaxcala (ZMPT), es considerada por  Sedesol, Conapo e INEGI (2005) como una de las 59 que forman el sistema urbano nacional de mayor jerarquía y que en el caso particular es una de las que estructuran la región centro-país. </a:t>
            </a:r>
          </a:p>
        </p:txBody>
      </p:sp>
    </p:spTree>
    <p:extLst>
      <p:ext uri="{BB962C8B-B14F-4D97-AF65-F5344CB8AC3E}">
        <p14:creationId xmlns="" xmlns:p14="http://schemas.microsoft.com/office/powerpoint/2010/main" val="3183344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10030" y="2276872"/>
            <a:ext cx="8640960" cy="1446550"/>
          </a:xfrm>
          <a:prstGeom prst="rect">
            <a:avLst/>
          </a:prstGeom>
        </p:spPr>
        <p:txBody>
          <a:bodyPr wrap="square">
            <a:spAutoFit/>
          </a:bodyPr>
          <a:lstStyle/>
          <a:p>
            <a:pPr algn="ctr"/>
            <a:r>
              <a:rPr lang="es-ES" sz="4400" b="1" dirty="0"/>
              <a:t>ZONA METROPOLITANA DE PUEBLA-TLAXCALA</a:t>
            </a:r>
            <a:endParaRPr lang="es-MX" sz="4400" dirty="0"/>
          </a:p>
        </p:txBody>
      </p:sp>
    </p:spTree>
    <p:extLst>
      <p:ext uri="{BB962C8B-B14F-4D97-AF65-F5344CB8AC3E}">
        <p14:creationId xmlns="" xmlns:p14="http://schemas.microsoft.com/office/powerpoint/2010/main" val="2574032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619672" y="620688"/>
            <a:ext cx="6336704" cy="792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15000"/>
              </a:lnSpc>
              <a:spcAft>
                <a:spcPts val="1000"/>
              </a:spcAft>
            </a:pPr>
            <a:r>
              <a:rPr lang="es-MX" b="1" dirty="0">
                <a:effectLst/>
                <a:latin typeface="Arial" pitchFamily="34" charset="0"/>
                <a:ea typeface="Times New Roman"/>
                <a:cs typeface="Arial" pitchFamily="34" charset="0"/>
              </a:rPr>
              <a:t>Cuadro 1. Clasificación de las zonas metropolitanas, INEGI 2000</a:t>
            </a:r>
            <a:endParaRPr lang="es-MX" dirty="0">
              <a:effectLst/>
              <a:latin typeface="Arial" pitchFamily="34" charset="0"/>
              <a:ea typeface="Times New Roman"/>
              <a:cs typeface="Arial" pitchFamily="34" charset="0"/>
            </a:endParaRPr>
          </a:p>
        </p:txBody>
      </p:sp>
      <p:pic>
        <p:nvPicPr>
          <p:cNvPr id="3" name="2 Imagen"/>
          <p:cNvPicPr/>
          <p:nvPr/>
        </p:nvPicPr>
        <p:blipFill rotWithShape="1">
          <a:blip r:embed="rId2" cstate="print">
            <a:extLst>
              <a:ext uri="{28A0092B-C50C-407E-A947-70E740481C1C}">
                <a14:useLocalDpi xmlns="" xmlns:a14="http://schemas.microsoft.com/office/drawing/2010/main" val="0"/>
              </a:ext>
            </a:extLst>
          </a:blip>
          <a:srcRect l="15923" t="8111" r="21811" b="68867"/>
          <a:stretch/>
        </p:blipFill>
        <p:spPr bwMode="auto">
          <a:xfrm>
            <a:off x="251520" y="1988840"/>
            <a:ext cx="8496943" cy="2592288"/>
          </a:xfrm>
          <a:prstGeom prst="rect">
            <a:avLst/>
          </a:prstGeom>
          <a:ln>
            <a:noFill/>
          </a:ln>
          <a:effectLst>
            <a:outerShdw blurRad="292100" dist="139700" dir="2700000" algn="tl" rotWithShape="0">
              <a:srgbClr val="333333">
                <a:alpha val="65000"/>
              </a:srgbClr>
            </a:outerShdw>
          </a:effectLst>
          <a:extLst>
            <a:ext uri="{53640926-AAD7-44D8-BBD7-CCE9431645EC}">
              <a14:shadowObscured xmlns="" xmlns:a14="http://schemas.microsoft.com/office/drawing/2010/main"/>
            </a:ext>
          </a:extLst>
        </p:spPr>
      </p:pic>
      <p:sp>
        <p:nvSpPr>
          <p:cNvPr id="4" name="Text Box 6"/>
          <p:cNvSpPr txBox="1">
            <a:spLocks noChangeArrowheads="1"/>
          </p:cNvSpPr>
          <p:nvPr/>
        </p:nvSpPr>
        <p:spPr bwMode="auto">
          <a:xfrm>
            <a:off x="251520" y="5013176"/>
            <a:ext cx="8496943" cy="7200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lnSpc>
                <a:spcPct val="115000"/>
              </a:lnSpc>
              <a:spcAft>
                <a:spcPts val="1000"/>
              </a:spcAft>
            </a:pPr>
            <a:r>
              <a:rPr lang="es-MX" sz="1400" b="1" dirty="0">
                <a:effectLst/>
                <a:latin typeface="Arial" pitchFamily="34" charset="0"/>
                <a:ea typeface="Times New Roman"/>
                <a:cs typeface="Arial" pitchFamily="34" charset="0"/>
              </a:rPr>
              <a:t>Fuente: Elaboración propia con base en datos del grupo interinstitucional CONAPO, SEDESOL, INEGI 2010.</a:t>
            </a:r>
            <a:endParaRPr lang="es-MX" dirty="0">
              <a:effectLst/>
              <a:latin typeface="Arial" pitchFamily="34" charset="0"/>
              <a:ea typeface="Times New Roman"/>
              <a:cs typeface="Arial" pitchFamily="34" charset="0"/>
            </a:endParaRPr>
          </a:p>
        </p:txBody>
      </p:sp>
    </p:spTree>
    <p:extLst>
      <p:ext uri="{BB962C8B-B14F-4D97-AF65-F5344CB8AC3E}">
        <p14:creationId xmlns="" xmlns:p14="http://schemas.microsoft.com/office/powerpoint/2010/main" val="2070486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extLst>
              <a:ext uri="{BEBA8EAE-BF5A-486C-A8C5-ECC9F3942E4B}">
                <a14:imgProps xmlns="" xmlns:a14="http://schemas.microsoft.com/office/drawing/2010/main">
                  <a14:imgLayer r:embed="rId3">
                    <a14:imgEffect>
                      <a14:sharpenSoften amount="25000"/>
                    </a14:imgEffect>
                  </a14:imgLayer>
                </a14:imgProps>
              </a:ext>
              <a:ext uri="{28A0092B-C50C-407E-A947-70E740481C1C}">
                <a14:useLocalDpi xmlns="" xmlns:a14="http://schemas.microsoft.com/office/drawing/2010/main" val="0"/>
              </a:ext>
            </a:extLst>
          </a:blip>
          <a:srcRect l="45265" t="18366" r="12744" b="28530"/>
          <a:stretch/>
        </p:blipFill>
        <p:spPr bwMode="auto">
          <a:xfrm>
            <a:off x="301468" y="332656"/>
            <a:ext cx="6048672" cy="5976664"/>
          </a:xfrm>
          <a:prstGeom prst="rect">
            <a:avLst/>
          </a:prstGeom>
          <a:ln>
            <a:noFill/>
          </a:ln>
          <a:effectLst>
            <a:outerShdw blurRad="292100" dist="139700" dir="2700000" algn="tl" rotWithShape="0">
              <a:srgbClr val="333333">
                <a:alpha val="65000"/>
              </a:srgbClr>
            </a:outerShdw>
          </a:effectLst>
          <a:extLst>
            <a:ext uri="{53640926-AAD7-44D8-BBD7-CCE9431645EC}">
              <a14:shadowObscured xmlns="" xmlns:a14="http://schemas.microsoft.com/office/drawing/2010/main"/>
            </a:ext>
          </a:extLst>
        </p:spPr>
      </p:pic>
      <p:sp>
        <p:nvSpPr>
          <p:cNvPr id="3" name="Cuadro de texto 2"/>
          <p:cNvSpPr txBox="1">
            <a:spLocks noChangeArrowheads="1"/>
          </p:cNvSpPr>
          <p:nvPr/>
        </p:nvSpPr>
        <p:spPr bwMode="auto">
          <a:xfrm>
            <a:off x="6804248" y="476672"/>
            <a:ext cx="1929765" cy="237626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5000"/>
              </a:lnSpc>
              <a:spcAft>
                <a:spcPts val="1000"/>
              </a:spcAft>
            </a:pPr>
            <a:r>
              <a:rPr lang="es-MX" sz="1600" b="1" dirty="0" smtClean="0">
                <a:effectLst/>
                <a:latin typeface="Arial" pitchFamily="34" charset="0"/>
                <a:ea typeface="Times New Roman"/>
                <a:cs typeface="Arial" pitchFamily="34" charset="0"/>
              </a:rPr>
              <a:t>Gráfico 2. Tipos </a:t>
            </a:r>
            <a:r>
              <a:rPr lang="es-MX" sz="1600" b="1" dirty="0">
                <a:effectLst/>
                <a:latin typeface="Arial" pitchFamily="34" charset="0"/>
                <a:ea typeface="Times New Roman"/>
                <a:cs typeface="Arial" pitchFamily="34" charset="0"/>
              </a:rPr>
              <a:t>de municipios de la zona metropolitana</a:t>
            </a:r>
            <a:r>
              <a:rPr lang="es-MX" sz="1600" b="1" dirty="0" smtClean="0">
                <a:effectLst/>
                <a:latin typeface="Arial" pitchFamily="34" charset="0"/>
                <a:ea typeface="Times New Roman"/>
                <a:cs typeface="Arial" pitchFamily="34" charset="0"/>
              </a:rPr>
              <a:t>.</a:t>
            </a:r>
          </a:p>
          <a:p>
            <a:pPr algn="just">
              <a:lnSpc>
                <a:spcPct val="115000"/>
              </a:lnSpc>
              <a:spcAft>
                <a:spcPts val="1000"/>
              </a:spcAft>
            </a:pPr>
            <a:r>
              <a:rPr lang="es-MX" sz="1600" b="1" dirty="0" smtClean="0">
                <a:effectLst/>
                <a:latin typeface="Arial" pitchFamily="34" charset="0"/>
                <a:ea typeface="Times New Roman"/>
                <a:cs typeface="Arial" pitchFamily="34" charset="0"/>
              </a:rPr>
              <a:t> </a:t>
            </a:r>
            <a:endParaRPr lang="es-MX" sz="1600" dirty="0">
              <a:effectLst/>
              <a:latin typeface="Arial" pitchFamily="34" charset="0"/>
              <a:ea typeface="Times New Roman"/>
              <a:cs typeface="Arial" pitchFamily="34" charset="0"/>
            </a:endParaRPr>
          </a:p>
          <a:p>
            <a:pPr algn="just">
              <a:lnSpc>
                <a:spcPct val="115000"/>
              </a:lnSpc>
              <a:spcAft>
                <a:spcPts val="1000"/>
              </a:spcAft>
            </a:pPr>
            <a:r>
              <a:rPr lang="es-MX" sz="1600" b="1" dirty="0">
                <a:effectLst/>
                <a:latin typeface="Arial" pitchFamily="34" charset="0"/>
                <a:ea typeface="Times New Roman"/>
                <a:cs typeface="Arial" pitchFamily="34" charset="0"/>
              </a:rPr>
              <a:t>FUENTE: INEGI (2010)</a:t>
            </a:r>
            <a:endParaRPr lang="es-MX" sz="1600" dirty="0">
              <a:effectLst/>
              <a:latin typeface="Arial" pitchFamily="34" charset="0"/>
              <a:ea typeface="Times New Roman"/>
              <a:cs typeface="Arial" pitchFamily="34" charset="0"/>
            </a:endParaRPr>
          </a:p>
        </p:txBody>
      </p:sp>
    </p:spTree>
    <p:extLst>
      <p:ext uri="{BB962C8B-B14F-4D97-AF65-F5344CB8AC3E}">
        <p14:creationId xmlns="" xmlns:p14="http://schemas.microsoft.com/office/powerpoint/2010/main" val="4076161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10460" y="836712"/>
            <a:ext cx="8424936" cy="5262979"/>
          </a:xfrm>
          <a:prstGeom prst="rect">
            <a:avLst/>
          </a:prstGeom>
        </p:spPr>
        <p:txBody>
          <a:bodyPr wrap="square">
            <a:spAutoFit/>
          </a:bodyPr>
          <a:lstStyle/>
          <a:p>
            <a:pPr marL="457200" indent="-457200" algn="just">
              <a:buFont typeface="Arial" pitchFamily="34" charset="0"/>
              <a:buChar char="•"/>
            </a:pPr>
            <a:r>
              <a:rPr lang="es-MX" sz="2800" dirty="0">
                <a:latin typeface="Arial" pitchFamily="34" charset="0"/>
                <a:cs typeface="Arial" pitchFamily="34" charset="0"/>
              </a:rPr>
              <a:t>En 1969 se establece por decreto gubernamental el corredor Industrial </a:t>
            </a:r>
            <a:r>
              <a:rPr lang="es-MX" sz="2800" dirty="0" smtClean="0">
                <a:latin typeface="Arial" pitchFamily="34" charset="0"/>
                <a:cs typeface="Arial" pitchFamily="34" charset="0"/>
              </a:rPr>
              <a:t>Puebla - San </a:t>
            </a:r>
            <a:r>
              <a:rPr lang="es-MX" sz="2800" dirty="0">
                <a:latin typeface="Arial" pitchFamily="34" charset="0"/>
                <a:cs typeface="Arial" pitchFamily="34" charset="0"/>
              </a:rPr>
              <a:t>Martín Texmelucan, favoreciendo la industrialización y metropolización del territorio.</a:t>
            </a:r>
          </a:p>
          <a:p>
            <a:pPr algn="just"/>
            <a:r>
              <a:rPr lang="es-MX" sz="2800" dirty="0">
                <a:latin typeface="Arial" pitchFamily="34" charset="0"/>
                <a:cs typeface="Arial" pitchFamily="34" charset="0"/>
              </a:rPr>
              <a:t> </a:t>
            </a:r>
          </a:p>
          <a:p>
            <a:pPr marL="457200" indent="-457200" algn="just">
              <a:buFont typeface="Arial" pitchFamily="34" charset="0"/>
              <a:buChar char="•"/>
            </a:pPr>
            <a:r>
              <a:rPr lang="es-MX" sz="2800" dirty="0">
                <a:latin typeface="Arial" pitchFamily="34" charset="0"/>
                <a:cs typeface="Arial" pitchFamily="34" charset="0"/>
              </a:rPr>
              <a:t>El fuerte proceso de metropolización del territorio se consolida durante  la reactivación industrial de los años sesenta y se manifiesta de manera territorial con la conurbación de los municipios de Amozoc, San Pablo del Monte, Tenancingo y Xocohzingo, (estos tres últimos en el territorio de Tlaxcala), durante los años sesenta. </a:t>
            </a:r>
          </a:p>
        </p:txBody>
      </p:sp>
    </p:spTree>
    <p:extLst>
      <p:ext uri="{BB962C8B-B14F-4D97-AF65-F5344CB8AC3E}">
        <p14:creationId xmlns="" xmlns:p14="http://schemas.microsoft.com/office/powerpoint/2010/main" val="4045027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196752"/>
            <a:ext cx="8496944" cy="4401205"/>
          </a:xfrm>
          <a:prstGeom prst="rect">
            <a:avLst/>
          </a:prstGeom>
        </p:spPr>
        <p:txBody>
          <a:bodyPr wrap="square">
            <a:spAutoFit/>
          </a:bodyPr>
          <a:lstStyle/>
          <a:p>
            <a:pPr algn="just"/>
            <a:r>
              <a:rPr lang="es-MX" sz="2800" dirty="0">
                <a:latin typeface="Arial" pitchFamily="34" charset="0"/>
                <a:cs typeface="Arial" pitchFamily="34" charset="0"/>
              </a:rPr>
              <a:t>La expansión de la superficie urbana de la ciudad de Puebla inició a la mitad del siglo XX (</a:t>
            </a:r>
            <a:r>
              <a:rPr lang="es-MX" sz="2800" dirty="0" smtClean="0">
                <a:latin typeface="Arial" pitchFamily="34" charset="0"/>
                <a:cs typeface="Arial" pitchFamily="34" charset="0"/>
              </a:rPr>
              <a:t>ver mapa 1), </a:t>
            </a:r>
            <a:r>
              <a:rPr lang="es-MX" sz="2800" dirty="0">
                <a:latin typeface="Arial" pitchFamily="34" charset="0"/>
                <a:cs typeface="Arial" pitchFamily="34" charset="0"/>
              </a:rPr>
              <a:t>son varios los factores que permitieron que la ciudad se extendiera desde su Centro Histórico hacia la periferia: entendidos estos como creación de fraccionamientos, urbanización irregular, construcción de vialidades, intereses económicos y políticos, desarrollo de la industria, las juntas auxiliares, dando como resultado los municipios conurbados y la metropolización.</a:t>
            </a:r>
          </a:p>
        </p:txBody>
      </p:sp>
    </p:spTree>
    <p:extLst>
      <p:ext uri="{BB962C8B-B14F-4D97-AF65-F5344CB8AC3E}">
        <p14:creationId xmlns="" xmlns:p14="http://schemas.microsoft.com/office/powerpoint/2010/main" val="33529127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l="27444" t="28871" r="29503" b="10236"/>
          <a:stretch>
            <a:fillRect/>
          </a:stretch>
        </p:blipFill>
        <p:spPr bwMode="auto">
          <a:xfrm>
            <a:off x="395536" y="332656"/>
            <a:ext cx="8064896" cy="6264696"/>
          </a:xfrm>
          <a:prstGeom prst="rect">
            <a:avLst/>
          </a:prstGeom>
          <a:noFill/>
          <a:ln w="9525">
            <a:noFill/>
            <a:miter lim="800000"/>
            <a:headEnd/>
            <a:tailEnd/>
          </a:ln>
        </p:spPr>
      </p:pic>
      <p:sp>
        <p:nvSpPr>
          <p:cNvPr id="3" name="Cuadro de texto 2"/>
          <p:cNvSpPr txBox="1">
            <a:spLocks noChangeArrowheads="1"/>
          </p:cNvSpPr>
          <p:nvPr/>
        </p:nvSpPr>
        <p:spPr bwMode="auto">
          <a:xfrm>
            <a:off x="5940152" y="404664"/>
            <a:ext cx="2448272" cy="936104"/>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115000"/>
              </a:lnSpc>
              <a:spcAft>
                <a:spcPts val="1000"/>
              </a:spcAft>
            </a:pPr>
            <a:r>
              <a:rPr lang="es-MX" sz="1000" b="1" dirty="0">
                <a:effectLst/>
                <a:latin typeface="Arial"/>
                <a:ea typeface="Times New Roman"/>
                <a:cs typeface="Times New Roman"/>
              </a:rPr>
              <a:t>Mapa </a:t>
            </a:r>
            <a:r>
              <a:rPr lang="es-MX" sz="1000" b="1" dirty="0" smtClean="0">
                <a:effectLst/>
                <a:latin typeface="Arial"/>
                <a:ea typeface="Times New Roman"/>
                <a:cs typeface="Times New Roman"/>
              </a:rPr>
              <a:t>1. </a:t>
            </a:r>
            <a:r>
              <a:rPr lang="es-MX" sz="1000" b="1" dirty="0">
                <a:effectLst/>
                <a:latin typeface="Arial"/>
                <a:ea typeface="Times New Roman"/>
                <a:cs typeface="Times New Roman"/>
              </a:rPr>
              <a:t>Expansión de la ciudad de Puebla.</a:t>
            </a:r>
            <a:endParaRPr lang="es-MX" sz="1000" dirty="0">
              <a:effectLst/>
              <a:latin typeface="Calibri"/>
              <a:ea typeface="Times New Roman"/>
              <a:cs typeface="Times New Roman"/>
            </a:endParaRPr>
          </a:p>
          <a:p>
            <a:pPr algn="just">
              <a:lnSpc>
                <a:spcPct val="115000"/>
              </a:lnSpc>
              <a:spcAft>
                <a:spcPts val="1000"/>
              </a:spcAft>
            </a:pPr>
            <a:r>
              <a:rPr lang="es-MX" sz="1000" b="1" dirty="0">
                <a:effectLst/>
                <a:latin typeface="Arial"/>
                <a:ea typeface="Times New Roman"/>
                <a:cs typeface="Times New Roman"/>
              </a:rPr>
              <a:t>FUENTE: Subdirección de planeación urbana de Puebla (2012).</a:t>
            </a:r>
            <a:endParaRPr lang="es-MX" sz="1000" dirty="0">
              <a:effectLst/>
              <a:latin typeface="Calibri"/>
              <a:ea typeface="Times New Roman"/>
              <a:cs typeface="Times New Roman"/>
            </a:endParaRPr>
          </a:p>
        </p:txBody>
      </p:sp>
    </p:spTree>
    <p:extLst>
      <p:ext uri="{BB962C8B-B14F-4D97-AF65-F5344CB8AC3E}">
        <p14:creationId xmlns="" xmlns:p14="http://schemas.microsoft.com/office/powerpoint/2010/main" val="3772354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54580" y="476672"/>
            <a:ext cx="8424936" cy="5940088"/>
          </a:xfrm>
          <a:prstGeom prst="rect">
            <a:avLst/>
          </a:prstGeom>
        </p:spPr>
        <p:txBody>
          <a:bodyPr wrap="square">
            <a:spAutoFit/>
          </a:bodyPr>
          <a:lstStyle/>
          <a:p>
            <a:pPr lvl="0" algn="just"/>
            <a:r>
              <a:rPr lang="es-MX" sz="2000" b="1" dirty="0">
                <a:latin typeface="Arial" pitchFamily="34" charset="0"/>
                <a:cs typeface="Arial" pitchFamily="34" charset="0"/>
              </a:rPr>
              <a:t>Factores de crecimiento de la mancha urbana de la ciudad de Puebla </a:t>
            </a:r>
            <a:endParaRPr lang="es-MX" sz="2000" dirty="0">
              <a:latin typeface="Arial" pitchFamily="34" charset="0"/>
              <a:cs typeface="Arial" pitchFamily="34" charset="0"/>
            </a:endParaRPr>
          </a:p>
          <a:p>
            <a:pPr algn="just"/>
            <a:r>
              <a:rPr lang="es-MX" sz="2000" dirty="0">
                <a:latin typeface="Arial" pitchFamily="34" charset="0"/>
                <a:cs typeface="Arial" pitchFamily="34" charset="0"/>
              </a:rPr>
              <a:t> </a:t>
            </a:r>
          </a:p>
          <a:p>
            <a:pPr marL="285750" lvl="0" indent="-285750" algn="just">
              <a:buFont typeface="Arial" pitchFamily="34" charset="0"/>
              <a:buChar char="•"/>
            </a:pPr>
            <a:r>
              <a:rPr lang="es-MX" sz="2000" b="1" dirty="0">
                <a:latin typeface="Arial" pitchFamily="34" charset="0"/>
                <a:cs typeface="Arial" pitchFamily="34" charset="0"/>
              </a:rPr>
              <a:t>Fraccionamientos </a:t>
            </a:r>
            <a:endParaRPr lang="es-MX" sz="2000" b="1" dirty="0" smtClean="0">
              <a:latin typeface="Arial" pitchFamily="34" charset="0"/>
              <a:cs typeface="Arial" pitchFamily="34" charset="0"/>
            </a:endParaRPr>
          </a:p>
          <a:p>
            <a:pPr lvl="0"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Uno de los factores que propicio la expansión de la mancha urbana se debe a la construcción en los suelos lotificados, ya que se gestionaban la división y el suministro e instalación de los servicios para la nueva vivienda. </a:t>
            </a:r>
          </a:p>
          <a:p>
            <a:pPr lvl="0" algn="just"/>
            <a:endParaRPr lang="es-MX" sz="2000" b="1" dirty="0" smtClean="0">
              <a:latin typeface="Arial" pitchFamily="34" charset="0"/>
              <a:cs typeface="Arial" pitchFamily="34" charset="0"/>
            </a:endParaRPr>
          </a:p>
          <a:p>
            <a:pPr marL="285750" lvl="0" indent="-285750" algn="just">
              <a:buFont typeface="Arial" pitchFamily="34" charset="0"/>
              <a:buChar char="•"/>
            </a:pPr>
            <a:r>
              <a:rPr lang="es-MX" sz="2000" b="1" dirty="0" smtClean="0">
                <a:latin typeface="Arial" pitchFamily="34" charset="0"/>
                <a:cs typeface="Arial" pitchFamily="34" charset="0"/>
              </a:rPr>
              <a:t>Urbanización irregular </a:t>
            </a:r>
            <a:endParaRPr lang="es-MX" sz="2000" dirty="0">
              <a:latin typeface="Arial" pitchFamily="34" charset="0"/>
              <a:cs typeface="Arial" pitchFamily="34" charset="0"/>
            </a:endParaRPr>
          </a:p>
          <a:p>
            <a:pPr algn="just"/>
            <a:endParaRPr lang="es-MX" sz="2000" dirty="0" smtClean="0">
              <a:latin typeface="Arial" pitchFamily="34" charset="0"/>
              <a:cs typeface="Arial" pitchFamily="34" charset="0"/>
            </a:endParaRPr>
          </a:p>
          <a:p>
            <a:pPr algn="just"/>
            <a:r>
              <a:rPr lang="es-MX" sz="2000" dirty="0" smtClean="0">
                <a:latin typeface="Arial" pitchFamily="34" charset="0"/>
                <a:cs typeface="Arial" pitchFamily="34" charset="0"/>
              </a:rPr>
              <a:t>Además </a:t>
            </a:r>
            <a:r>
              <a:rPr lang="es-MX" sz="2000" dirty="0">
                <a:latin typeface="Arial" pitchFamily="34" charset="0"/>
                <a:cs typeface="Arial" pitchFamily="34" charset="0"/>
              </a:rPr>
              <a:t>de los fraccionamientos, existen otros factores que contribuyen a la expansión del suelo urbano de la ciudad de Puebla, uno de ellos es la urbanización irregular, misma que ha producido una cantidad importante de colonias anómalas y autoconstruidas sin posesión de títulos de propiedad. Estas se ubican principalmente al noroeste y suroeste del municipio, donde se presentan problemas de acceso a los servicios públicos y tenencia de la tierra. </a:t>
            </a:r>
          </a:p>
        </p:txBody>
      </p:sp>
    </p:spTree>
    <p:extLst>
      <p:ext uri="{BB962C8B-B14F-4D97-AF65-F5344CB8AC3E}">
        <p14:creationId xmlns="" xmlns:p14="http://schemas.microsoft.com/office/powerpoint/2010/main" val="647313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51133" y="188640"/>
            <a:ext cx="8280920" cy="3693319"/>
          </a:xfrm>
          <a:prstGeom prst="rect">
            <a:avLst/>
          </a:prstGeom>
        </p:spPr>
        <p:txBody>
          <a:bodyPr wrap="square">
            <a:spAutoFit/>
          </a:bodyPr>
          <a:lstStyle/>
          <a:p>
            <a:pPr marL="285750" lvl="0" indent="-285750" algn="just">
              <a:buFont typeface="Arial" pitchFamily="34" charset="0"/>
              <a:buChar char="•"/>
            </a:pPr>
            <a:r>
              <a:rPr lang="es-MX" b="1" dirty="0">
                <a:latin typeface="Arial" pitchFamily="34" charset="0"/>
                <a:cs typeface="Arial" pitchFamily="34" charset="0"/>
              </a:rPr>
              <a:t>Construcción de </a:t>
            </a:r>
            <a:r>
              <a:rPr lang="es-MX" b="1" dirty="0" smtClean="0">
                <a:latin typeface="Arial" pitchFamily="34" charset="0"/>
                <a:cs typeface="Arial" pitchFamily="34" charset="0"/>
              </a:rPr>
              <a:t>vialidades</a:t>
            </a:r>
          </a:p>
          <a:p>
            <a:pPr lvl="0" algn="just"/>
            <a:r>
              <a:rPr lang="es-MX" b="1" dirty="0" smtClean="0">
                <a:latin typeface="Arial" pitchFamily="34" charset="0"/>
                <a:cs typeface="Arial" pitchFamily="34" charset="0"/>
              </a:rPr>
              <a:t> </a:t>
            </a:r>
            <a:endParaRPr lang="es-MX" dirty="0">
              <a:latin typeface="Arial" pitchFamily="34" charset="0"/>
              <a:cs typeface="Arial" pitchFamily="34" charset="0"/>
            </a:endParaRPr>
          </a:p>
          <a:p>
            <a:pPr algn="just"/>
            <a:r>
              <a:rPr lang="es-MX" dirty="0">
                <a:latin typeface="Arial" pitchFamily="34" charset="0"/>
                <a:cs typeface="Arial" pitchFamily="34" charset="0"/>
              </a:rPr>
              <a:t>La construcción y modernización de vías son ejes de urbanización importantes, tal es el caso de la modernización en 1927 de la carretera México-Veracruz</a:t>
            </a:r>
            <a:r>
              <a:rPr lang="es-MX" dirty="0" smtClean="0">
                <a:latin typeface="Arial" pitchFamily="34" charset="0"/>
                <a:cs typeface="Arial" pitchFamily="34" charset="0"/>
              </a:rPr>
              <a:t>.</a:t>
            </a:r>
          </a:p>
          <a:p>
            <a:pPr algn="just"/>
            <a:endParaRPr lang="es-MX" dirty="0">
              <a:latin typeface="Arial" pitchFamily="34" charset="0"/>
              <a:cs typeface="Arial" pitchFamily="34" charset="0"/>
            </a:endParaRPr>
          </a:p>
          <a:p>
            <a:pPr marL="285750" lvl="0" indent="-285750" algn="just">
              <a:buFont typeface="Arial" pitchFamily="34" charset="0"/>
              <a:buChar char="•"/>
            </a:pPr>
            <a:r>
              <a:rPr lang="es-MX" b="1" dirty="0">
                <a:latin typeface="Arial" pitchFamily="34" charset="0"/>
                <a:cs typeface="Arial" pitchFamily="34" charset="0"/>
              </a:rPr>
              <a:t>Intereses económicos y </a:t>
            </a:r>
            <a:r>
              <a:rPr lang="es-MX" b="1" dirty="0" smtClean="0">
                <a:latin typeface="Arial" pitchFamily="34" charset="0"/>
                <a:cs typeface="Arial" pitchFamily="34" charset="0"/>
              </a:rPr>
              <a:t>políticos</a:t>
            </a:r>
          </a:p>
          <a:p>
            <a:pPr lvl="0" algn="just"/>
            <a:r>
              <a:rPr lang="es-MX" b="1" dirty="0" smtClean="0">
                <a:latin typeface="Arial" pitchFamily="34" charset="0"/>
                <a:cs typeface="Arial" pitchFamily="34" charset="0"/>
              </a:rPr>
              <a:t> </a:t>
            </a:r>
            <a:endParaRPr lang="es-MX" dirty="0">
              <a:latin typeface="Arial" pitchFamily="34" charset="0"/>
              <a:cs typeface="Arial" pitchFamily="34" charset="0"/>
            </a:endParaRPr>
          </a:p>
          <a:p>
            <a:pPr algn="just"/>
            <a:r>
              <a:rPr lang="es-MX" dirty="0">
                <a:latin typeface="Arial" pitchFamily="34" charset="0"/>
                <a:cs typeface="Arial" pitchFamily="34" charset="0"/>
              </a:rPr>
              <a:t>Otros factores que influyen en el crecimiento de la mancha urbana son los intereses económicos y políticos basados en acciones y decisiones por parte de inversionistas y gobierno, donde éste otorga permisos de construcción (en algunos casos fuera de la norma) y generan condiciones para que los grandes desarrollos habitacionales se establezcan de manera desordenada y se incentive de forma acelerada el crecimiento del suelo urbano</a:t>
            </a:r>
            <a:r>
              <a:rPr lang="es-MX" dirty="0" smtClean="0">
                <a:latin typeface="Arial" pitchFamily="34" charset="0"/>
                <a:cs typeface="Arial" pitchFamily="34" charset="0"/>
              </a:rPr>
              <a:t>.</a:t>
            </a:r>
            <a:endParaRPr lang="es-MX" dirty="0">
              <a:latin typeface="Arial" pitchFamily="34" charset="0"/>
              <a:cs typeface="Arial" pitchFamily="34" charset="0"/>
            </a:endParaRPr>
          </a:p>
        </p:txBody>
      </p:sp>
      <p:pic>
        <p:nvPicPr>
          <p:cNvPr id="1026" name="Picture 2" descr="http://img194.imageshack.us/img194/4647/hpim1656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60032" y="4184913"/>
            <a:ext cx="3312368" cy="250911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46331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87299" y="2276872"/>
            <a:ext cx="7920879" cy="1200329"/>
          </a:xfrm>
          <a:prstGeom prst="rect">
            <a:avLst/>
          </a:prstGeom>
        </p:spPr>
        <p:txBody>
          <a:bodyPr wrap="square">
            <a:spAutoFit/>
          </a:bodyPr>
          <a:lstStyle/>
          <a:p>
            <a:pPr algn="ctr"/>
            <a:r>
              <a:rPr lang="es-MX" sz="7000" b="1" dirty="0" smtClean="0">
                <a:latin typeface="Arial" pitchFamily="34" charset="0"/>
                <a:cs typeface="Arial" pitchFamily="34" charset="0"/>
              </a:rPr>
              <a:t>ANTECEDENTES</a:t>
            </a:r>
            <a:endParaRPr lang="es-MX" sz="7000" dirty="0">
              <a:latin typeface="Arial" pitchFamily="34" charset="0"/>
              <a:cs typeface="Arial" pitchFamily="34" charset="0"/>
            </a:endParaRPr>
          </a:p>
        </p:txBody>
      </p:sp>
    </p:spTree>
    <p:extLst>
      <p:ext uri="{BB962C8B-B14F-4D97-AF65-F5344CB8AC3E}">
        <p14:creationId xmlns="" xmlns:p14="http://schemas.microsoft.com/office/powerpoint/2010/main" val="2976201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404664"/>
            <a:ext cx="8376057" cy="2862322"/>
          </a:xfrm>
          <a:prstGeom prst="rect">
            <a:avLst/>
          </a:prstGeom>
        </p:spPr>
        <p:txBody>
          <a:bodyPr wrap="square">
            <a:spAutoFit/>
          </a:bodyPr>
          <a:lstStyle/>
          <a:p>
            <a:pPr algn="just"/>
            <a:r>
              <a:rPr lang="es-MX" sz="2000" b="1" dirty="0" smtClean="0">
                <a:latin typeface="Arial" pitchFamily="34" charset="0"/>
                <a:cs typeface="Arial" pitchFamily="34" charset="0"/>
              </a:rPr>
              <a:t>Industria</a:t>
            </a:r>
          </a:p>
          <a:p>
            <a:pPr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La instalación de parques industriales en zonas donde se ubican las principales vialidades, que en su momento funcionaron como límite del territorio, generó a su vez zonas habitacionales. Por lo tanto, se establecieron empresas importantes al norte de la autopista que aprovecharon la infraestructura existente para su desarrollo. De igual forma se establecieron otras empresas sobre los corredores a Tlaxcala, constituyéndose así, en importantes puntos atractores de viajes.</a:t>
            </a:r>
          </a:p>
        </p:txBody>
      </p:sp>
      <p:pic>
        <p:nvPicPr>
          <p:cNvPr id="2050" name="Picture 2" descr="http://www.mexicanbusinessweb.mx/wp-content/uploads/2013/11/volkswage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79912" y="3717032"/>
            <a:ext cx="4060054" cy="271008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405176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260648"/>
            <a:ext cx="8424936" cy="2970044"/>
          </a:xfrm>
          <a:prstGeom prst="rect">
            <a:avLst/>
          </a:prstGeom>
        </p:spPr>
        <p:txBody>
          <a:bodyPr wrap="square">
            <a:spAutoFit/>
          </a:bodyPr>
          <a:lstStyle/>
          <a:p>
            <a:pPr lvl="0" algn="just"/>
            <a:r>
              <a:rPr lang="es-MX" sz="1700" b="1" dirty="0">
                <a:latin typeface="Arial" pitchFamily="34" charset="0"/>
                <a:cs typeface="Arial" pitchFamily="34" charset="0"/>
              </a:rPr>
              <a:t>CONSECUENCIA DE LA EXPANSIÓN DE LA CIUDAD</a:t>
            </a:r>
            <a:endParaRPr lang="es-MX" sz="1700" dirty="0">
              <a:latin typeface="Arial" pitchFamily="34" charset="0"/>
              <a:cs typeface="Arial" pitchFamily="34" charset="0"/>
            </a:endParaRPr>
          </a:p>
          <a:p>
            <a:pPr lvl="0" algn="just"/>
            <a:endParaRPr lang="es-MX" sz="1700" b="1" dirty="0" smtClean="0">
              <a:latin typeface="Arial" pitchFamily="34" charset="0"/>
              <a:cs typeface="Arial" pitchFamily="34" charset="0"/>
            </a:endParaRPr>
          </a:p>
          <a:p>
            <a:pPr marL="285750" lvl="0" indent="-285750" algn="just">
              <a:buFont typeface="Arial" pitchFamily="34" charset="0"/>
              <a:buChar char="•"/>
            </a:pPr>
            <a:r>
              <a:rPr lang="es-MX" sz="1700" b="1" dirty="0" smtClean="0">
                <a:latin typeface="Arial" pitchFamily="34" charset="0"/>
                <a:cs typeface="Arial" pitchFamily="34" charset="0"/>
              </a:rPr>
              <a:t>Metropolización </a:t>
            </a:r>
            <a:endParaRPr lang="es-MX" sz="1700" dirty="0">
              <a:latin typeface="Arial" pitchFamily="34" charset="0"/>
              <a:cs typeface="Arial" pitchFamily="34" charset="0"/>
            </a:endParaRPr>
          </a:p>
          <a:p>
            <a:pPr algn="just"/>
            <a:r>
              <a:rPr lang="es-MX" sz="1700" dirty="0">
                <a:latin typeface="Arial" pitchFamily="34" charset="0"/>
                <a:cs typeface="Arial" pitchFamily="34" charset="0"/>
              </a:rPr>
              <a:t> </a:t>
            </a:r>
          </a:p>
          <a:p>
            <a:pPr algn="just"/>
            <a:r>
              <a:rPr lang="es-MX" sz="1700" dirty="0">
                <a:latin typeface="Arial" pitchFamily="34" charset="0"/>
                <a:cs typeface="Arial" pitchFamily="34" charset="0"/>
              </a:rPr>
              <a:t>La llegada de la industria favoreció el proceso de metropolización del territorio, manifestándose con la conurbación de los municipios de Amozoc, San Pablo del Monte, Tenancingo y Xocohzingo, (estos tres últimos pertenecientes al Estado de Tlaxcala). Por otro lado, se modificaron los límites municipales de San Andrés Cholula, San Pedro Cholula y Cuautlancingo al conurbarse con el municipio de Puebla, lo que le provocó conflictos limítrofes que aún existen y afectan a la población que los habitan.</a:t>
            </a:r>
          </a:p>
        </p:txBody>
      </p:sp>
      <p:pic>
        <p:nvPicPr>
          <p:cNvPr id="3" name="2 Imagen"/>
          <p:cNvPicPr/>
          <p:nvPr/>
        </p:nvPicPr>
        <p:blipFill>
          <a:blip r:embed="rId2" cstate="print"/>
          <a:srcRect l="27858" t="19710" r="19484" b="5440"/>
          <a:stretch>
            <a:fillRect/>
          </a:stretch>
        </p:blipFill>
        <p:spPr bwMode="auto">
          <a:xfrm>
            <a:off x="4283968" y="3136503"/>
            <a:ext cx="4104456" cy="34608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709426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972011"/>
            <a:ext cx="8280920" cy="4401205"/>
          </a:xfrm>
          <a:prstGeom prst="rect">
            <a:avLst/>
          </a:prstGeom>
        </p:spPr>
        <p:txBody>
          <a:bodyPr wrap="square">
            <a:spAutoFit/>
          </a:bodyPr>
          <a:lstStyle/>
          <a:p>
            <a:pPr lvl="0" algn="just"/>
            <a:r>
              <a:rPr lang="es-MX" sz="2000" b="1" dirty="0">
                <a:latin typeface="Arial" pitchFamily="34" charset="0"/>
                <a:cs typeface="Arial" pitchFamily="34" charset="0"/>
              </a:rPr>
              <a:t>Proceso de conurbación de la </a:t>
            </a:r>
            <a:r>
              <a:rPr lang="es-MX" sz="2000" b="1" dirty="0" smtClean="0">
                <a:latin typeface="Arial" pitchFamily="34" charset="0"/>
                <a:cs typeface="Arial" pitchFamily="34" charset="0"/>
              </a:rPr>
              <a:t>ZMPT</a:t>
            </a:r>
          </a:p>
          <a:p>
            <a:pPr lvl="0"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El proceso de urbanización de esta ZM ha sido en parte al desarrollo de los demás municipios del Puebla y Tlaxcala, además de que con ello han creado un centro de gravedad para el movimiento de la población y los recursos. </a:t>
            </a:r>
          </a:p>
          <a:p>
            <a:pPr algn="just"/>
            <a:r>
              <a:rPr lang="es-MX" sz="2000" dirty="0">
                <a:latin typeface="Arial" pitchFamily="34" charset="0"/>
                <a:cs typeface="Arial" pitchFamily="34" charset="0"/>
              </a:rPr>
              <a:t> </a:t>
            </a:r>
          </a:p>
          <a:p>
            <a:pPr algn="just"/>
            <a:r>
              <a:rPr lang="es-MX" sz="2000" dirty="0">
                <a:latin typeface="Arial" pitchFamily="34" charset="0"/>
                <a:cs typeface="Arial" pitchFamily="34" charset="0"/>
              </a:rPr>
              <a:t>Para Puebla este desequilibrio ha repercutido sobre la distribución del territorio, así cerca de 9 de cada 10 personas están habitando en localidades mayores de 15,000 habitantes, en tanto para los municipios de Tlaxcala tienen un grado de urbanización de 36.14%; lo que implica que cerca de 4 de cada 10 personas, están residiendo en localidades mayores a 15 mil habitantes, y a su vez concentran más de 50% de su población en localidades en proceso de </a:t>
            </a:r>
            <a:r>
              <a:rPr lang="es-MX" sz="2000" dirty="0" smtClean="0">
                <a:latin typeface="Arial" pitchFamily="34" charset="0"/>
                <a:cs typeface="Arial" pitchFamily="34" charset="0"/>
              </a:rPr>
              <a:t>urbanización</a:t>
            </a:r>
            <a:r>
              <a:rPr lang="es-MX" sz="2000" dirty="0">
                <a:latin typeface="Arial" pitchFamily="34" charset="0"/>
                <a:cs typeface="Arial" pitchFamily="34" charset="0"/>
              </a:rPr>
              <a:t>.</a:t>
            </a:r>
          </a:p>
        </p:txBody>
      </p:sp>
    </p:spTree>
    <p:extLst>
      <p:ext uri="{BB962C8B-B14F-4D97-AF65-F5344CB8AC3E}">
        <p14:creationId xmlns="" xmlns:p14="http://schemas.microsoft.com/office/powerpoint/2010/main" val="1270347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88640"/>
            <a:ext cx="8280920" cy="2862322"/>
          </a:xfrm>
          <a:prstGeom prst="rect">
            <a:avLst/>
          </a:prstGeom>
        </p:spPr>
        <p:txBody>
          <a:bodyPr wrap="square">
            <a:spAutoFit/>
          </a:bodyPr>
          <a:lstStyle/>
          <a:p>
            <a:pPr algn="just"/>
            <a:r>
              <a:rPr lang="es-MX" dirty="0" smtClean="0">
                <a:latin typeface="Arial" pitchFamily="34" charset="0"/>
                <a:cs typeface="Arial" pitchFamily="34" charset="0"/>
              </a:rPr>
              <a:t>Según Sánchez, (2005) Esta relación entre los dos estado es bastante desigual, ya que la distribución geográfica de la población de los municipios que conforman la Región mantienen grandes diferencias en sus procesos de urbanización, pues mientras que en el caso de Puebla es clara esta urbanización, Tlaxcala muestra una distribución demográfica con localidades en proceso iníciales de urbanización. Por lo cual la conformación de dicha conurbación es en términos demográficos hasta ahora discreta, pero en el mediano y largo plazo será importante en la medida la influencia del desarrollo urbano de Puebla las vayan consolidando como áreas urbanas, (contrástese en Composición de las zonas metropolitanas 2005).</a:t>
            </a:r>
            <a:endParaRPr lang="es-MX" dirty="0">
              <a:latin typeface="Arial" pitchFamily="34" charset="0"/>
              <a:cs typeface="Arial" pitchFamily="34" charset="0"/>
            </a:endParaRPr>
          </a:p>
        </p:txBody>
      </p:sp>
      <p:pic>
        <p:nvPicPr>
          <p:cNvPr id="3" name="2 Imagen"/>
          <p:cNvPicPr/>
          <p:nvPr/>
        </p:nvPicPr>
        <p:blipFill>
          <a:blip r:embed="rId2" cstate="print"/>
          <a:srcRect l="20197" t="24638" r="13204" b="17101"/>
          <a:stretch>
            <a:fillRect/>
          </a:stretch>
        </p:blipFill>
        <p:spPr bwMode="auto">
          <a:xfrm>
            <a:off x="863588" y="3194978"/>
            <a:ext cx="7632847" cy="3402374"/>
          </a:xfrm>
          <a:prstGeom prst="rect">
            <a:avLst/>
          </a:prstGeom>
          <a:noFill/>
          <a:ln w="9525">
            <a:noFill/>
            <a:miter lim="800000"/>
            <a:headEnd/>
            <a:tailEnd/>
          </a:ln>
        </p:spPr>
      </p:pic>
    </p:spTree>
    <p:extLst>
      <p:ext uri="{BB962C8B-B14F-4D97-AF65-F5344CB8AC3E}">
        <p14:creationId xmlns="" xmlns:p14="http://schemas.microsoft.com/office/powerpoint/2010/main" val="728788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11518" y="716498"/>
            <a:ext cx="8496944" cy="5016758"/>
          </a:xfrm>
          <a:prstGeom prst="rect">
            <a:avLst/>
          </a:prstGeom>
        </p:spPr>
        <p:txBody>
          <a:bodyPr wrap="square">
            <a:spAutoFit/>
          </a:bodyPr>
          <a:lstStyle/>
          <a:p>
            <a:pPr lvl="0" algn="just"/>
            <a:r>
              <a:rPr lang="es-MX" sz="2000" b="1" dirty="0">
                <a:latin typeface="Arial" pitchFamily="34" charset="0"/>
                <a:cs typeface="Arial" pitchFamily="34" charset="0"/>
              </a:rPr>
              <a:t>Zona Metropolitana del valle de Puebla (ZMVP</a:t>
            </a:r>
            <a:r>
              <a:rPr lang="es-MX" sz="2000" b="1" dirty="0" smtClean="0">
                <a:latin typeface="Arial" pitchFamily="34" charset="0"/>
                <a:cs typeface="Arial" pitchFamily="34" charset="0"/>
              </a:rPr>
              <a:t>)</a:t>
            </a:r>
          </a:p>
          <a:p>
            <a:pPr lvl="0"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La zona metropolitana incluye el área metropolitana y las unidades político- administrativas contiguas a esta. En consecuencia, corresponde a una unidad territorial menos amplia que la región y sus límites están constituidos por las unidades político administrativas que envuelven. El radio en distancia desde la Ciudad de Puebla es de 29 kilómetros con una superficie de 1,489 kilómetros cuadrados y una población de 1.6 millones de habitantes, con casi la totalidad en el Estado de Puebla. </a:t>
            </a:r>
          </a:p>
          <a:p>
            <a:pPr algn="just"/>
            <a:endParaRPr lang="es-MX" sz="2000" dirty="0" smtClean="0">
              <a:latin typeface="Arial" pitchFamily="34" charset="0"/>
              <a:cs typeface="Arial" pitchFamily="34" charset="0"/>
            </a:endParaRPr>
          </a:p>
          <a:p>
            <a:pPr algn="just"/>
            <a:r>
              <a:rPr lang="es-MX" sz="2000" dirty="0" smtClean="0">
                <a:latin typeface="Arial" pitchFamily="34" charset="0"/>
                <a:cs typeface="Arial" pitchFamily="34" charset="0"/>
              </a:rPr>
              <a:t>Se </a:t>
            </a:r>
            <a:r>
              <a:rPr lang="es-MX" sz="2000" dirty="0">
                <a:latin typeface="Arial" pitchFamily="34" charset="0"/>
                <a:cs typeface="Arial" pitchFamily="34" charset="0"/>
              </a:rPr>
              <a:t>integra por 16 municipios del Estado de Puebla y 5 de Tlaxcala. De las funciones se mantienen las funciones antes descritas, destacando además como centros manufactureros Cuautlancingo, Juan C. Bonilla y Coronango. Destaca también el hecho que los municipios de Tlaxcala que integran el área no sobresalen por su función metropolitana, lo que es indicativo de su dependencia de la Ciudad de Puebla (Asuad, 2000).</a:t>
            </a:r>
          </a:p>
        </p:txBody>
      </p:sp>
    </p:spTree>
    <p:extLst>
      <p:ext uri="{BB962C8B-B14F-4D97-AF65-F5344CB8AC3E}">
        <p14:creationId xmlns="" xmlns:p14="http://schemas.microsoft.com/office/powerpoint/2010/main" val="1521539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552737"/>
            <a:ext cx="8424936" cy="5324535"/>
          </a:xfrm>
          <a:prstGeom prst="rect">
            <a:avLst/>
          </a:prstGeom>
        </p:spPr>
        <p:txBody>
          <a:bodyPr wrap="square">
            <a:spAutoFit/>
          </a:bodyPr>
          <a:lstStyle/>
          <a:p>
            <a:pPr lvl="0" algn="just"/>
            <a:r>
              <a:rPr lang="es-MX" sz="2000" b="1" dirty="0">
                <a:latin typeface="Arial" pitchFamily="34" charset="0"/>
                <a:cs typeface="Arial" pitchFamily="34" charset="0"/>
              </a:rPr>
              <a:t>Problemática de la </a:t>
            </a:r>
            <a:r>
              <a:rPr lang="es-MX" sz="2000" b="1" dirty="0" smtClean="0">
                <a:latin typeface="Arial" pitchFamily="34" charset="0"/>
                <a:cs typeface="Arial" pitchFamily="34" charset="0"/>
              </a:rPr>
              <a:t>ZMPT</a:t>
            </a:r>
          </a:p>
          <a:p>
            <a:pPr lvl="0"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La ZMPT, por su carácter interestatal, surge principalmente de la expansión y conurbación de la ciudad de Puebla, en menor medida, del mismo fenómeno de la ciudad de Tlaxcala, conformando en la actualidad una región metropolitana de gran complejidad con una importante dinámica de crecimiento y un papel fundamental en la megalópolis y mesorregión del centro del país</a:t>
            </a:r>
            <a:r>
              <a:rPr lang="es-MX" sz="2000" dirty="0" smtClean="0">
                <a:latin typeface="Arial" pitchFamily="34" charset="0"/>
                <a:cs typeface="Arial" pitchFamily="34" charset="0"/>
              </a:rPr>
              <a:t>.</a:t>
            </a:r>
          </a:p>
          <a:p>
            <a:pPr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La interacción que mantiene con la Zona Metropolitana del Valle de México, le otorgan una relevancia central en el desarrollo nacional, abarcando una importante área de influencia económica, social, política y cultura</a:t>
            </a:r>
            <a:r>
              <a:rPr lang="es-MX" sz="2000" dirty="0" smtClean="0">
                <a:latin typeface="Arial" pitchFamily="34" charset="0"/>
                <a:cs typeface="Arial" pitchFamily="34" charset="0"/>
              </a:rPr>
              <a:t>.</a:t>
            </a:r>
          </a:p>
          <a:p>
            <a:pPr algn="just"/>
            <a:r>
              <a:rPr lang="es-MX" sz="2000" dirty="0" smtClean="0">
                <a:latin typeface="Arial" pitchFamily="34" charset="0"/>
                <a:cs typeface="Arial" pitchFamily="34" charset="0"/>
              </a:rPr>
              <a:t> </a:t>
            </a:r>
            <a:endParaRPr lang="es-MX" sz="2000" dirty="0">
              <a:latin typeface="Arial" pitchFamily="34" charset="0"/>
              <a:cs typeface="Arial" pitchFamily="34" charset="0"/>
            </a:endParaRPr>
          </a:p>
          <a:p>
            <a:pPr algn="just"/>
            <a:r>
              <a:rPr lang="es-MX" sz="2000" dirty="0">
                <a:latin typeface="Arial" pitchFamily="34" charset="0"/>
                <a:cs typeface="Arial" pitchFamily="34" charset="0"/>
              </a:rPr>
              <a:t>Los problemas que provoca dicho fenómeno y su desatención por los gobiernos, se manifiestan de múltiples formas y en diversos sectores, expresados en los siguientes aspectos: </a:t>
            </a:r>
          </a:p>
        </p:txBody>
      </p:sp>
    </p:spTree>
    <p:extLst>
      <p:ext uri="{BB962C8B-B14F-4D97-AF65-F5344CB8AC3E}">
        <p14:creationId xmlns="" xmlns:p14="http://schemas.microsoft.com/office/powerpoint/2010/main" val="10378535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444864"/>
            <a:ext cx="8496944" cy="2862322"/>
          </a:xfrm>
          <a:prstGeom prst="rect">
            <a:avLst/>
          </a:prstGeom>
        </p:spPr>
        <p:txBody>
          <a:bodyPr wrap="square">
            <a:spAutoFit/>
          </a:bodyPr>
          <a:lstStyle/>
          <a:p>
            <a:pPr lvl="0" algn="just"/>
            <a:r>
              <a:rPr lang="es-MX" b="1" dirty="0">
                <a:latin typeface="Arial" pitchFamily="34" charset="0"/>
                <a:cs typeface="Arial" pitchFamily="34" charset="0"/>
              </a:rPr>
              <a:t>El ámbito </a:t>
            </a:r>
            <a:r>
              <a:rPr lang="es-MX" b="1" dirty="0" smtClean="0">
                <a:latin typeface="Arial" pitchFamily="34" charset="0"/>
                <a:cs typeface="Arial" pitchFamily="34" charset="0"/>
              </a:rPr>
              <a:t>social</a:t>
            </a:r>
          </a:p>
          <a:p>
            <a:pPr lvl="0" algn="just"/>
            <a:endParaRPr lang="es-MX" dirty="0">
              <a:latin typeface="Arial" pitchFamily="34" charset="0"/>
              <a:cs typeface="Arial" pitchFamily="34" charset="0"/>
            </a:endParaRPr>
          </a:p>
          <a:p>
            <a:pPr lvl="0" algn="just"/>
            <a:r>
              <a:rPr lang="es-MX" b="1" dirty="0">
                <a:latin typeface="Arial" pitchFamily="34" charset="0"/>
                <a:cs typeface="Arial" pitchFamily="34" charset="0"/>
              </a:rPr>
              <a:t>Problemática </a:t>
            </a:r>
            <a:endParaRPr lang="es-MX" dirty="0">
              <a:latin typeface="Arial" pitchFamily="34" charset="0"/>
              <a:cs typeface="Arial" pitchFamily="34" charset="0"/>
            </a:endParaRPr>
          </a:p>
          <a:p>
            <a:pPr lvl="0" algn="just"/>
            <a:endParaRPr lang="es-MX" dirty="0" smtClean="0">
              <a:latin typeface="Arial" pitchFamily="34" charset="0"/>
              <a:cs typeface="Arial" pitchFamily="34" charset="0"/>
            </a:endParaRPr>
          </a:p>
          <a:p>
            <a:pPr marL="285750" lvl="0" indent="-285750" algn="just">
              <a:buFont typeface="Arial" pitchFamily="34" charset="0"/>
              <a:buChar char="•"/>
            </a:pPr>
            <a:r>
              <a:rPr lang="es-MX" dirty="0" smtClean="0">
                <a:latin typeface="Arial" pitchFamily="34" charset="0"/>
                <a:cs typeface="Arial" pitchFamily="34" charset="0"/>
              </a:rPr>
              <a:t>Ausencia </a:t>
            </a:r>
            <a:r>
              <a:rPr lang="es-MX" dirty="0">
                <a:latin typeface="Arial" pitchFamily="34" charset="0"/>
                <a:cs typeface="Arial" pitchFamily="34" charset="0"/>
              </a:rPr>
              <a:t>de coordinación de los tres órdenes de gobierno: federal, estatal y municipal para preservar y desarrollar los bienes culturales, la libertad y falta de control y orientación de los mercados inmobiliarios.</a:t>
            </a:r>
          </a:p>
          <a:p>
            <a:pPr marL="285750" lvl="0" indent="-285750" algn="just">
              <a:buFont typeface="Arial" pitchFamily="34" charset="0"/>
              <a:buChar char="•"/>
            </a:pPr>
            <a:endParaRPr lang="es-MX" dirty="0" smtClean="0">
              <a:latin typeface="Arial" pitchFamily="34" charset="0"/>
              <a:cs typeface="Arial" pitchFamily="34" charset="0"/>
            </a:endParaRPr>
          </a:p>
          <a:p>
            <a:pPr marL="285750" lvl="0" indent="-285750" algn="just">
              <a:buFont typeface="Arial" pitchFamily="34" charset="0"/>
              <a:buChar char="•"/>
            </a:pPr>
            <a:r>
              <a:rPr lang="es-MX" dirty="0" smtClean="0">
                <a:latin typeface="Arial" pitchFamily="34" charset="0"/>
                <a:cs typeface="Arial" pitchFamily="34" charset="0"/>
              </a:rPr>
              <a:t>Falta </a:t>
            </a:r>
            <a:r>
              <a:rPr lang="es-MX" dirty="0">
                <a:latin typeface="Arial" pitchFamily="34" charset="0"/>
                <a:cs typeface="Arial" pitchFamily="34" charset="0"/>
              </a:rPr>
              <a:t>de solidaridad entre municipios vecinos ante la posibilidad de unir refuerzos para lograr objetivos comunes.</a:t>
            </a:r>
          </a:p>
        </p:txBody>
      </p:sp>
      <p:sp>
        <p:nvSpPr>
          <p:cNvPr id="3" name="2 Rectángulo"/>
          <p:cNvSpPr/>
          <p:nvPr/>
        </p:nvSpPr>
        <p:spPr>
          <a:xfrm>
            <a:off x="395536" y="3933056"/>
            <a:ext cx="8496944" cy="2308324"/>
          </a:xfrm>
          <a:prstGeom prst="rect">
            <a:avLst/>
          </a:prstGeom>
        </p:spPr>
        <p:txBody>
          <a:bodyPr wrap="square">
            <a:spAutoFit/>
          </a:bodyPr>
          <a:lstStyle/>
          <a:p>
            <a:pPr algn="just"/>
            <a:r>
              <a:rPr lang="es-MX" b="1" dirty="0">
                <a:latin typeface="Arial" pitchFamily="34" charset="0"/>
                <a:cs typeface="Arial" pitchFamily="34" charset="0"/>
              </a:rPr>
              <a:t>Ámbito </a:t>
            </a:r>
            <a:r>
              <a:rPr lang="es-MX" b="1" dirty="0" smtClean="0">
                <a:latin typeface="Arial" pitchFamily="34" charset="0"/>
                <a:cs typeface="Arial" pitchFamily="34" charset="0"/>
              </a:rPr>
              <a:t>económico</a:t>
            </a:r>
          </a:p>
          <a:p>
            <a:pPr algn="just"/>
            <a:endParaRPr lang="es-MX" dirty="0">
              <a:latin typeface="Arial" pitchFamily="34" charset="0"/>
              <a:cs typeface="Arial" pitchFamily="34" charset="0"/>
            </a:endParaRPr>
          </a:p>
          <a:p>
            <a:pPr algn="just"/>
            <a:r>
              <a:rPr lang="es-MX" dirty="0">
                <a:latin typeface="Arial" pitchFamily="34" charset="0"/>
                <a:cs typeface="Arial" pitchFamily="34" charset="0"/>
              </a:rPr>
              <a:t>La ZMPT tiene grandes opciones de desarrollo, basadas en su posición geográfica estratégica y su diversidad de actividades económicas. Sin embargo la habilidad para aprovechar estas circunstancias dependerá, cada vez más de la construcción del consenso social y gubernamental para planificar la competitividad y complementariedad económica desde una perspectiva rigurosamente sustentable (Iracheta 2012). </a:t>
            </a:r>
          </a:p>
        </p:txBody>
      </p:sp>
    </p:spTree>
    <p:extLst>
      <p:ext uri="{BB962C8B-B14F-4D97-AF65-F5344CB8AC3E}">
        <p14:creationId xmlns="" xmlns:p14="http://schemas.microsoft.com/office/powerpoint/2010/main" val="7377674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277480"/>
            <a:ext cx="8352928" cy="6247864"/>
          </a:xfrm>
          <a:prstGeom prst="rect">
            <a:avLst/>
          </a:prstGeom>
        </p:spPr>
        <p:txBody>
          <a:bodyPr wrap="square">
            <a:spAutoFit/>
          </a:bodyPr>
          <a:lstStyle/>
          <a:p>
            <a:pPr lvl="0" algn="just"/>
            <a:r>
              <a:rPr lang="es-MX" sz="2000" b="1" dirty="0">
                <a:latin typeface="Arial" pitchFamily="34" charset="0"/>
                <a:cs typeface="Arial" pitchFamily="34" charset="0"/>
              </a:rPr>
              <a:t>Ámbito territorial urbano</a:t>
            </a:r>
            <a:endParaRPr lang="es-MX" sz="2000" dirty="0">
              <a:latin typeface="Arial" pitchFamily="34" charset="0"/>
              <a:cs typeface="Arial" pitchFamily="34" charset="0"/>
            </a:endParaRPr>
          </a:p>
          <a:p>
            <a:pPr algn="just"/>
            <a:endParaRPr lang="es-MX" sz="2000" dirty="0" smtClean="0">
              <a:latin typeface="Arial" pitchFamily="34" charset="0"/>
              <a:cs typeface="Arial" pitchFamily="34" charset="0"/>
            </a:endParaRPr>
          </a:p>
          <a:p>
            <a:pPr algn="just"/>
            <a:r>
              <a:rPr lang="es-MX" sz="2000" dirty="0" smtClean="0">
                <a:latin typeface="Arial" pitchFamily="34" charset="0"/>
                <a:cs typeface="Arial" pitchFamily="34" charset="0"/>
              </a:rPr>
              <a:t>Según Asuad</a:t>
            </a:r>
            <a:r>
              <a:rPr lang="es-MX" sz="2000" dirty="0">
                <a:latin typeface="Arial" pitchFamily="34" charset="0"/>
                <a:cs typeface="Arial" pitchFamily="34" charset="0"/>
              </a:rPr>
              <a:t>, (2000) observa que los problemas y tendencias territoriales giran en torno a:</a:t>
            </a:r>
          </a:p>
          <a:p>
            <a:pPr lvl="0" algn="just"/>
            <a:endParaRPr lang="es-MX" sz="2000" dirty="0" smtClean="0">
              <a:latin typeface="Arial" pitchFamily="34" charset="0"/>
              <a:cs typeface="Arial" pitchFamily="34" charset="0"/>
            </a:endParaRPr>
          </a:p>
          <a:p>
            <a:pPr marL="285750" lvl="0" indent="-285750" algn="just">
              <a:buFont typeface="Arial" pitchFamily="34" charset="0"/>
              <a:buChar char="•"/>
            </a:pPr>
            <a:r>
              <a:rPr lang="es-MX" sz="2000" dirty="0" smtClean="0">
                <a:latin typeface="Arial" pitchFamily="34" charset="0"/>
                <a:cs typeface="Arial" pitchFamily="34" charset="0"/>
              </a:rPr>
              <a:t>Desintegración </a:t>
            </a:r>
            <a:r>
              <a:rPr lang="es-MX" sz="2000" dirty="0">
                <a:latin typeface="Arial" pitchFamily="34" charset="0"/>
                <a:cs typeface="Arial" pitchFamily="34" charset="0"/>
              </a:rPr>
              <a:t>del territorio</a:t>
            </a:r>
          </a:p>
          <a:p>
            <a:pPr marL="285750" lvl="0" indent="-285750" algn="just">
              <a:buFont typeface="Arial" pitchFamily="34" charset="0"/>
              <a:buChar char="•"/>
            </a:pPr>
            <a:r>
              <a:rPr lang="es-MX" sz="2000" dirty="0">
                <a:latin typeface="Arial" pitchFamily="34" charset="0"/>
                <a:cs typeface="Arial" pitchFamily="34" charset="0"/>
              </a:rPr>
              <a:t>Falta de continuidad vial</a:t>
            </a:r>
          </a:p>
          <a:p>
            <a:pPr marL="285750" lvl="0" indent="-285750" algn="just">
              <a:buFont typeface="Arial" pitchFamily="34" charset="0"/>
              <a:buChar char="•"/>
            </a:pPr>
            <a:r>
              <a:rPr lang="es-MX" sz="2000" dirty="0">
                <a:latin typeface="Arial" pitchFamily="34" charset="0"/>
                <a:cs typeface="Arial" pitchFamily="34" charset="0"/>
              </a:rPr>
              <a:t>Congestionamiento vial</a:t>
            </a:r>
          </a:p>
          <a:p>
            <a:pPr marL="285750" lvl="0" indent="-285750" algn="just">
              <a:buFont typeface="Arial" pitchFamily="34" charset="0"/>
              <a:buChar char="•"/>
            </a:pPr>
            <a:r>
              <a:rPr lang="es-MX" sz="2000" dirty="0">
                <a:latin typeface="Arial" pitchFamily="34" charset="0"/>
                <a:cs typeface="Arial" pitchFamily="34" charset="0"/>
              </a:rPr>
              <a:t>Carencia de infraestructura, equipamiento  y servicios</a:t>
            </a:r>
          </a:p>
          <a:p>
            <a:pPr marL="285750" lvl="0" indent="-285750" algn="just">
              <a:buFont typeface="Arial" pitchFamily="34" charset="0"/>
              <a:buChar char="•"/>
            </a:pPr>
            <a:r>
              <a:rPr lang="es-MX" sz="2000" dirty="0">
                <a:latin typeface="Arial" pitchFamily="34" charset="0"/>
                <a:cs typeface="Arial" pitchFamily="34" charset="0"/>
              </a:rPr>
              <a:t>Carencia de áreas recreativas y zonas que propicien la cohesión social</a:t>
            </a:r>
          </a:p>
          <a:p>
            <a:pPr marL="285750" lvl="0" indent="-285750" algn="just">
              <a:buFont typeface="Arial" pitchFamily="34" charset="0"/>
              <a:buChar char="•"/>
            </a:pPr>
            <a:r>
              <a:rPr lang="es-MX" sz="2000" dirty="0">
                <a:latin typeface="Arial" pitchFamily="34" charset="0"/>
                <a:cs typeface="Arial" pitchFamily="34" charset="0"/>
              </a:rPr>
              <a:t>Coexistencia de zonas habitacionales y comerciales con zonas industriales de alto riesgo.</a:t>
            </a:r>
          </a:p>
          <a:p>
            <a:pPr marL="285750" lvl="0" indent="-285750" algn="just">
              <a:buFont typeface="Arial" pitchFamily="34" charset="0"/>
              <a:buChar char="•"/>
            </a:pPr>
            <a:r>
              <a:rPr lang="es-MX" sz="2000" dirty="0">
                <a:latin typeface="Arial" pitchFamily="34" charset="0"/>
                <a:cs typeface="Arial" pitchFamily="34" charset="0"/>
              </a:rPr>
              <a:t>Altos niveles de contaminación edáfica, auditiva, atmosférica, de cuerpos de agua y barrancas propiciadas principalmente por la industria.</a:t>
            </a:r>
          </a:p>
          <a:p>
            <a:pPr marL="285750" lvl="0" indent="-285750" algn="just">
              <a:buFont typeface="Arial" pitchFamily="34" charset="0"/>
              <a:buChar char="•"/>
            </a:pPr>
            <a:r>
              <a:rPr lang="es-MX" sz="2000" dirty="0">
                <a:latin typeface="Arial" pitchFamily="34" charset="0"/>
                <a:cs typeface="Arial" pitchFamily="34" charset="0"/>
              </a:rPr>
              <a:t>Existencia de asentamientos en zonas de alto riesgo como barrancas, sobre ductos de Pemex y bajo torres de alta tensión.</a:t>
            </a:r>
          </a:p>
          <a:p>
            <a:pPr marL="285750" lvl="0" indent="-285750" algn="just">
              <a:buFont typeface="Arial" pitchFamily="34" charset="0"/>
              <a:buChar char="•"/>
            </a:pPr>
            <a:r>
              <a:rPr lang="es-MX" sz="2000" dirty="0">
                <a:latin typeface="Arial" pitchFamily="34" charset="0"/>
                <a:cs typeface="Arial" pitchFamily="34" charset="0"/>
              </a:rPr>
              <a:t>Urbanización de las zonas de recarga del acuífero.</a:t>
            </a:r>
          </a:p>
          <a:p>
            <a:pPr marL="285750" lvl="0" indent="-285750" algn="just">
              <a:buFont typeface="Arial" pitchFamily="34" charset="0"/>
              <a:buChar char="•"/>
            </a:pPr>
            <a:r>
              <a:rPr lang="es-MX" sz="2000" dirty="0">
                <a:latin typeface="Arial" pitchFamily="34" charset="0"/>
                <a:cs typeface="Arial" pitchFamily="34" charset="0"/>
              </a:rPr>
              <a:t>Irregularidad en la tierra.</a:t>
            </a:r>
          </a:p>
        </p:txBody>
      </p:sp>
    </p:spTree>
    <p:extLst>
      <p:ext uri="{BB962C8B-B14F-4D97-AF65-F5344CB8AC3E}">
        <p14:creationId xmlns="" xmlns:p14="http://schemas.microsoft.com/office/powerpoint/2010/main" val="399582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2348880"/>
            <a:ext cx="8496944" cy="1569660"/>
          </a:xfrm>
          <a:prstGeom prst="rect">
            <a:avLst/>
          </a:prstGeom>
        </p:spPr>
        <p:txBody>
          <a:bodyPr wrap="square">
            <a:spAutoFit/>
          </a:bodyPr>
          <a:lstStyle/>
          <a:p>
            <a:pPr algn="just"/>
            <a:r>
              <a:rPr lang="es-MX" sz="3200" b="1" dirty="0"/>
              <a:t>POLITICAS, ACUERDOS, CONVENIOS Y FUENTES DE FINANCIAMIENTO DE LA ZONA METROPOLITANA PUEBLA – TLAXCALA</a:t>
            </a:r>
            <a:endParaRPr lang="es-MX" sz="3200" dirty="0"/>
          </a:p>
        </p:txBody>
      </p:sp>
    </p:spTree>
    <p:extLst>
      <p:ext uri="{BB962C8B-B14F-4D97-AF65-F5344CB8AC3E}">
        <p14:creationId xmlns="" xmlns:p14="http://schemas.microsoft.com/office/powerpoint/2010/main" val="20514815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620688"/>
            <a:ext cx="8208912" cy="5909310"/>
          </a:xfrm>
          <a:prstGeom prst="rect">
            <a:avLst/>
          </a:prstGeom>
        </p:spPr>
        <p:txBody>
          <a:bodyPr wrap="square">
            <a:spAutoFit/>
          </a:bodyPr>
          <a:lstStyle/>
          <a:p>
            <a:pPr algn="just"/>
            <a:r>
              <a:rPr lang="es-MX" sz="2000" dirty="0">
                <a:latin typeface="Arial" pitchFamily="34" charset="0"/>
                <a:cs typeface="Arial" pitchFamily="34" charset="0"/>
              </a:rPr>
              <a:t>Se firmó un convenio, para ejercer 320 millones de pesos, provenientes del fondo Metropolitano, que permitirá la aplicación de recursos para concretar las acciones conjuntas en la cuarta zona conurbada del país. Entre los principales objetivos de esta relación de colaboración se encuentra el rescate del río Alseseca-Zahuapan–Atoyac, mediante proyectos integrales que impacten de manera significativa en su saneamiento</a:t>
            </a:r>
            <a:r>
              <a:rPr lang="es-MX" sz="2000" dirty="0" smtClean="0">
                <a:latin typeface="Arial" pitchFamily="34" charset="0"/>
                <a:cs typeface="Arial" pitchFamily="34" charset="0"/>
              </a:rPr>
              <a:t>.</a:t>
            </a:r>
          </a:p>
          <a:p>
            <a:pPr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Otro de los propósitos es el desarrollo de infraestructura urbana y carretera, además de la reforestación del Parque Nacional La Malinche, con el objeto de preservar el pulmón ecológico más importante entre los dos Estados</a:t>
            </a:r>
            <a:r>
              <a:rPr lang="es-MX" sz="2000" dirty="0" smtClean="0">
                <a:latin typeface="Arial" pitchFamily="34" charset="0"/>
                <a:cs typeface="Arial" pitchFamily="34" charset="0"/>
              </a:rPr>
              <a:t>.</a:t>
            </a:r>
          </a:p>
          <a:p>
            <a:pPr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El Consejo para la Zona Metropolitana Puebla-Tlaxcala estará integrado por los Gobernadores Mariano González Zarur y Rafael Moreno Valle, además de la secretaria de Gobierno, Anabell Ávalos Zempoalteca y el secretario General del Gobierno del Estado de Puebla, Fernando Manzanillo Prieto.</a:t>
            </a:r>
          </a:p>
          <a:p>
            <a:pPr algn="just"/>
            <a:endParaRPr lang="es-MX" dirty="0">
              <a:latin typeface="Arial" pitchFamily="34" charset="0"/>
              <a:cs typeface="Arial" pitchFamily="34" charset="0"/>
            </a:endParaRPr>
          </a:p>
        </p:txBody>
      </p:sp>
    </p:spTree>
    <p:extLst>
      <p:ext uri="{BB962C8B-B14F-4D97-AF65-F5344CB8AC3E}">
        <p14:creationId xmlns="" xmlns:p14="http://schemas.microsoft.com/office/powerpoint/2010/main" val="3430141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332656"/>
            <a:ext cx="8352928" cy="6124754"/>
          </a:xfrm>
          <a:prstGeom prst="rect">
            <a:avLst/>
          </a:prstGeom>
        </p:spPr>
        <p:txBody>
          <a:bodyPr wrap="square">
            <a:spAutoFit/>
          </a:bodyPr>
          <a:lstStyle/>
          <a:p>
            <a:pPr lvl="0" algn="just"/>
            <a:r>
              <a:rPr lang="es-MX" sz="2800" b="1" dirty="0">
                <a:latin typeface="Arial" pitchFamily="34" charset="0"/>
                <a:cs typeface="Arial" pitchFamily="34" charset="0"/>
              </a:rPr>
              <a:t>Definición de Zona Metropolitana en el contexto internacional</a:t>
            </a:r>
            <a:endParaRPr lang="es-MX" sz="2800" dirty="0">
              <a:latin typeface="Arial" pitchFamily="34" charset="0"/>
              <a:cs typeface="Arial" pitchFamily="34" charset="0"/>
            </a:endParaRPr>
          </a:p>
          <a:p>
            <a:pPr algn="just"/>
            <a:r>
              <a:rPr lang="es-MX" sz="2800" b="1" dirty="0">
                <a:latin typeface="Arial" pitchFamily="34" charset="0"/>
                <a:cs typeface="Arial" pitchFamily="34" charset="0"/>
              </a:rPr>
              <a:t> </a:t>
            </a:r>
            <a:endParaRPr lang="es-MX" sz="2800" dirty="0">
              <a:latin typeface="Arial" pitchFamily="34" charset="0"/>
              <a:cs typeface="Arial" pitchFamily="34" charset="0"/>
            </a:endParaRPr>
          </a:p>
          <a:p>
            <a:pPr algn="just"/>
            <a:r>
              <a:rPr lang="es-ES" sz="2800" dirty="0">
                <a:latin typeface="Arial" pitchFamily="34" charset="0"/>
                <a:cs typeface="Arial" pitchFamily="34" charset="0"/>
              </a:rPr>
              <a:t>Para los años </a:t>
            </a:r>
            <a:r>
              <a:rPr lang="es-ES" sz="2800" dirty="0" smtClean="0">
                <a:latin typeface="Arial" pitchFamily="34" charset="0"/>
                <a:cs typeface="Arial" pitchFamily="34" charset="0"/>
              </a:rPr>
              <a:t>50s </a:t>
            </a:r>
            <a:r>
              <a:rPr lang="es-ES" sz="2800" dirty="0">
                <a:latin typeface="Arial" pitchFamily="34" charset="0"/>
                <a:cs typeface="Arial" pitchFamily="34" charset="0"/>
              </a:rPr>
              <a:t>y </a:t>
            </a:r>
            <a:r>
              <a:rPr lang="es-ES" sz="2800" dirty="0" smtClean="0">
                <a:latin typeface="Arial" pitchFamily="34" charset="0"/>
                <a:cs typeface="Arial" pitchFamily="34" charset="0"/>
              </a:rPr>
              <a:t>60s </a:t>
            </a:r>
            <a:r>
              <a:rPr lang="es-ES" sz="2800" dirty="0">
                <a:latin typeface="Arial" pitchFamily="34" charset="0"/>
                <a:cs typeface="Arial" pitchFamily="34" charset="0"/>
              </a:rPr>
              <a:t>en Estados Unidos se intentó precisar un concepto de área metropolitana manteniendo ciertos criterios poblacionales, así como, los de proximidad física. </a:t>
            </a:r>
            <a:endParaRPr lang="es-ES" sz="2800" dirty="0" smtClean="0">
              <a:latin typeface="Arial" pitchFamily="34" charset="0"/>
              <a:cs typeface="Arial" pitchFamily="34" charset="0"/>
            </a:endParaRPr>
          </a:p>
          <a:p>
            <a:pPr algn="just"/>
            <a:endParaRPr lang="es-ES" sz="2800" dirty="0">
              <a:latin typeface="Arial" pitchFamily="34" charset="0"/>
              <a:cs typeface="Arial" pitchFamily="34" charset="0"/>
            </a:endParaRPr>
          </a:p>
          <a:p>
            <a:pPr algn="just"/>
            <a:r>
              <a:rPr lang="es-ES" sz="2800" dirty="0" smtClean="0">
                <a:latin typeface="Arial" pitchFamily="34" charset="0"/>
                <a:cs typeface="Arial" pitchFamily="34" charset="0"/>
              </a:rPr>
              <a:t>Siendo </a:t>
            </a:r>
            <a:r>
              <a:rPr lang="es-ES" sz="2800" dirty="0">
                <a:latin typeface="Arial" pitchFamily="34" charset="0"/>
                <a:cs typeface="Arial" pitchFamily="34" charset="0"/>
              </a:rPr>
              <a:t>entonces, que se establece un </a:t>
            </a:r>
            <a:r>
              <a:rPr lang="es-ES" sz="2800" dirty="0" smtClean="0">
                <a:latin typeface="Arial" pitchFamily="34" charset="0"/>
                <a:cs typeface="Arial" pitchFamily="34" charset="0"/>
              </a:rPr>
              <a:t>parámetro </a:t>
            </a:r>
            <a:r>
              <a:rPr lang="es-ES" sz="2800" dirty="0">
                <a:latin typeface="Arial" pitchFamily="34" charset="0"/>
                <a:cs typeface="Arial" pitchFamily="34" charset="0"/>
              </a:rPr>
              <a:t>que podía medir el carácter metropolitano de los municipios que integraban el área, </a:t>
            </a:r>
            <a:r>
              <a:rPr lang="es-ES" sz="2800" dirty="0" smtClean="0">
                <a:latin typeface="Arial" pitchFamily="34" charset="0"/>
                <a:cs typeface="Arial" pitchFamily="34" charset="0"/>
              </a:rPr>
              <a:t>estableciendo </a:t>
            </a:r>
            <a:r>
              <a:rPr lang="es-ES" sz="2800" dirty="0">
                <a:latin typeface="Arial" pitchFamily="34" charset="0"/>
                <a:cs typeface="Arial" pitchFamily="34" charset="0"/>
              </a:rPr>
              <a:t>criterios demográficos tales como la existencia de un 75% de población activa no agrícola y una densidad de 50 habitantes por km². </a:t>
            </a:r>
            <a:endParaRPr lang="es-MX" sz="2800" dirty="0">
              <a:latin typeface="Arial" pitchFamily="34" charset="0"/>
              <a:cs typeface="Arial" pitchFamily="34" charset="0"/>
            </a:endParaRPr>
          </a:p>
        </p:txBody>
      </p:sp>
    </p:spTree>
    <p:extLst>
      <p:ext uri="{BB962C8B-B14F-4D97-AF65-F5344CB8AC3E}">
        <p14:creationId xmlns="" xmlns:p14="http://schemas.microsoft.com/office/powerpoint/2010/main" val="36124602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332656"/>
            <a:ext cx="8640960" cy="3754874"/>
          </a:xfrm>
          <a:prstGeom prst="rect">
            <a:avLst/>
          </a:prstGeom>
        </p:spPr>
        <p:txBody>
          <a:bodyPr wrap="square">
            <a:spAutoFit/>
          </a:bodyPr>
          <a:lstStyle/>
          <a:p>
            <a:pPr algn="just"/>
            <a:r>
              <a:rPr lang="es-ES" sz="2000" b="1" dirty="0">
                <a:latin typeface="Arial" pitchFamily="34" charset="0"/>
                <a:cs typeface="Arial" pitchFamily="34" charset="0"/>
              </a:rPr>
              <a:t>Funciones y Acciones del </a:t>
            </a:r>
            <a:r>
              <a:rPr lang="es-ES" sz="2000" b="1" dirty="0" smtClean="0">
                <a:latin typeface="Arial" pitchFamily="34" charset="0"/>
                <a:cs typeface="Arial" pitchFamily="34" charset="0"/>
              </a:rPr>
              <a:t>Gobierno</a:t>
            </a:r>
          </a:p>
          <a:p>
            <a:pPr algn="just"/>
            <a:r>
              <a:rPr lang="es-ES" sz="2000" b="1" dirty="0" smtClean="0">
                <a:latin typeface="Arial" pitchFamily="34" charset="0"/>
                <a:cs typeface="Arial" pitchFamily="34" charset="0"/>
              </a:rPr>
              <a:t> </a:t>
            </a:r>
            <a:endParaRPr lang="es-MX" sz="2000" dirty="0">
              <a:latin typeface="Arial" pitchFamily="34" charset="0"/>
              <a:cs typeface="Arial" pitchFamily="34" charset="0"/>
            </a:endParaRPr>
          </a:p>
          <a:p>
            <a:pPr algn="just"/>
            <a:r>
              <a:rPr lang="es-ES" sz="2000" dirty="0">
                <a:latin typeface="Arial" pitchFamily="34" charset="0"/>
                <a:cs typeface="Arial" pitchFamily="34" charset="0"/>
              </a:rPr>
              <a:t>Iracheta habla de la integración de un Programa de Desarrollo para la Zona Metropolitana de Puebla – Tlaxcala, el cual tiene por objetivo es establecer políticas y estrategias que atiendan a cuatro necesidades básicas de una zona metropolitana y que son esenciales para cumplir con los objetivos del desarrollo metropolitano:</a:t>
            </a:r>
            <a:endParaRPr lang="es-MX" sz="2000" dirty="0">
              <a:latin typeface="Arial" pitchFamily="34" charset="0"/>
              <a:cs typeface="Arial" pitchFamily="34" charset="0"/>
            </a:endParaRPr>
          </a:p>
          <a:p>
            <a:pPr lvl="0" algn="just"/>
            <a:endParaRPr lang="es-ES" sz="2000" dirty="0" smtClean="0">
              <a:latin typeface="Arial" pitchFamily="34" charset="0"/>
              <a:cs typeface="Arial" pitchFamily="34" charset="0"/>
            </a:endParaRPr>
          </a:p>
          <a:p>
            <a:pPr marL="285750" lvl="0" indent="-285750" algn="just">
              <a:buFont typeface="Arial" pitchFamily="34" charset="0"/>
              <a:buChar char="•"/>
            </a:pPr>
            <a:r>
              <a:rPr lang="es-ES" sz="2000" dirty="0" smtClean="0">
                <a:latin typeface="Arial" pitchFamily="34" charset="0"/>
                <a:cs typeface="Arial" pitchFamily="34" charset="0"/>
              </a:rPr>
              <a:t>Infraestructura </a:t>
            </a:r>
            <a:r>
              <a:rPr lang="es-ES" sz="2000" dirty="0">
                <a:latin typeface="Arial" pitchFamily="34" charset="0"/>
                <a:cs typeface="Arial" pitchFamily="34" charset="0"/>
              </a:rPr>
              <a:t>básica (agua)</a:t>
            </a:r>
            <a:endParaRPr lang="es-MX" sz="2000" dirty="0">
              <a:latin typeface="Arial" pitchFamily="34" charset="0"/>
              <a:cs typeface="Arial" pitchFamily="34" charset="0"/>
            </a:endParaRPr>
          </a:p>
          <a:p>
            <a:pPr marL="285750" lvl="0" indent="-285750" algn="just">
              <a:buFont typeface="Arial" pitchFamily="34" charset="0"/>
              <a:buChar char="•"/>
            </a:pPr>
            <a:r>
              <a:rPr lang="es-ES" sz="2000" dirty="0">
                <a:latin typeface="Arial" pitchFamily="34" charset="0"/>
                <a:cs typeface="Arial" pitchFamily="34" charset="0"/>
              </a:rPr>
              <a:t>Equipamiento urbano y metropolitano</a:t>
            </a:r>
            <a:endParaRPr lang="es-MX" sz="2000" dirty="0">
              <a:latin typeface="Arial" pitchFamily="34" charset="0"/>
              <a:cs typeface="Arial" pitchFamily="34" charset="0"/>
            </a:endParaRPr>
          </a:p>
          <a:p>
            <a:pPr marL="285750" lvl="0" indent="-285750" algn="just">
              <a:buFont typeface="Arial" pitchFamily="34" charset="0"/>
              <a:buChar char="•"/>
            </a:pPr>
            <a:r>
              <a:rPr lang="es-ES" sz="2000" dirty="0">
                <a:latin typeface="Arial" pitchFamily="34" charset="0"/>
                <a:cs typeface="Arial" pitchFamily="34" charset="0"/>
              </a:rPr>
              <a:t>Movilidad urbana-metropolitana (viabilidad y transporte)</a:t>
            </a:r>
            <a:endParaRPr lang="es-MX" sz="2000" dirty="0">
              <a:latin typeface="Arial" pitchFamily="34" charset="0"/>
              <a:cs typeface="Arial" pitchFamily="34" charset="0"/>
            </a:endParaRPr>
          </a:p>
          <a:p>
            <a:pPr marL="285750" lvl="0" indent="-285750" algn="just">
              <a:buFont typeface="Arial" pitchFamily="34" charset="0"/>
              <a:buChar char="•"/>
            </a:pPr>
            <a:r>
              <a:rPr lang="es-ES" sz="2000" dirty="0">
                <a:latin typeface="Arial" pitchFamily="34" charset="0"/>
                <a:cs typeface="Arial" pitchFamily="34" charset="0"/>
              </a:rPr>
              <a:t>Vivienda y suelo</a:t>
            </a:r>
            <a:endParaRPr lang="es-MX" sz="2000" dirty="0">
              <a:latin typeface="Arial" pitchFamily="34" charset="0"/>
              <a:cs typeface="Arial" pitchFamily="34" charset="0"/>
            </a:endParaRPr>
          </a:p>
        </p:txBody>
      </p:sp>
      <p:pic>
        <p:nvPicPr>
          <p:cNvPr id="3074" name="Picture 2" descr="http://educacioncontracorriente.org/images/Infraestructura.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99533" y="4221088"/>
            <a:ext cx="4484835" cy="23151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63378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332656"/>
            <a:ext cx="8496944" cy="6247864"/>
          </a:xfrm>
          <a:prstGeom prst="rect">
            <a:avLst/>
          </a:prstGeom>
        </p:spPr>
        <p:txBody>
          <a:bodyPr wrap="square">
            <a:spAutoFit/>
          </a:bodyPr>
          <a:lstStyle/>
          <a:p>
            <a:pPr algn="just"/>
            <a:r>
              <a:rPr lang="es-ES" sz="1600" b="1" dirty="0">
                <a:latin typeface="Arial" pitchFamily="34" charset="0"/>
                <a:cs typeface="Arial" pitchFamily="34" charset="0"/>
              </a:rPr>
              <a:t>ACUERDO. Conjunto de los Ejecutivos de los Estados de Puebla y Tlaxcala, por el que crea el “Consejo para el Desarrollo Metropolitano de la Zona Metropolitana de Puebla-Tlaxcala</a:t>
            </a:r>
            <a:r>
              <a:rPr lang="es-ES" sz="1600" b="1" dirty="0" smtClean="0">
                <a:latin typeface="Arial" pitchFamily="34" charset="0"/>
                <a:cs typeface="Arial" pitchFamily="34" charset="0"/>
              </a:rPr>
              <a:t>”.</a:t>
            </a:r>
          </a:p>
          <a:p>
            <a:pPr algn="just"/>
            <a:endParaRPr lang="es-MX" sz="1600" dirty="0">
              <a:latin typeface="Arial" pitchFamily="34" charset="0"/>
              <a:cs typeface="Arial" pitchFamily="34" charset="0"/>
            </a:endParaRPr>
          </a:p>
          <a:p>
            <a:pPr algn="just"/>
            <a:r>
              <a:rPr lang="es-ES" sz="1600" dirty="0">
                <a:latin typeface="Arial" pitchFamily="34" charset="0"/>
                <a:cs typeface="Arial" pitchFamily="34" charset="0"/>
              </a:rPr>
              <a:t>Tiene por objeto financiar la ejecución de estudios, programas, proyectos, acciones y obras públicas de infraestructura y su equipamiento, que: a) impulsen la competitividad económica y las capacidades productivas de las Zonas Metropolitanas; b) coadyuven a su viabilidad y a mitigar su vulnerabilidad o riesgo por fenómenos naturales, ambientales y los propiciados por la dinámica demográfica y económica; y c) incentiven la consolidación urbana y el aprovechamiento óptimo de las ventajas competitivas de funcionamiento regional, urbano y económico del espacio territorial de las Zonas </a:t>
            </a:r>
            <a:r>
              <a:rPr lang="es-ES" sz="1600" dirty="0" smtClean="0">
                <a:latin typeface="Arial" pitchFamily="34" charset="0"/>
                <a:cs typeface="Arial" pitchFamily="34" charset="0"/>
              </a:rPr>
              <a:t>Metropolitanas.</a:t>
            </a:r>
          </a:p>
          <a:p>
            <a:pPr algn="just"/>
            <a:endParaRPr lang="es-ES" sz="1600" dirty="0" smtClean="0">
              <a:latin typeface="Arial" pitchFamily="34" charset="0"/>
              <a:cs typeface="Arial" pitchFamily="34" charset="0"/>
            </a:endParaRPr>
          </a:p>
          <a:p>
            <a:pPr algn="just"/>
            <a:endParaRPr lang="es-ES" sz="1600" dirty="0">
              <a:latin typeface="Arial" pitchFamily="34" charset="0"/>
              <a:cs typeface="Arial" pitchFamily="34" charset="0"/>
            </a:endParaRPr>
          </a:p>
          <a:p>
            <a:pPr algn="just"/>
            <a:r>
              <a:rPr lang="es-ES" sz="1600" b="1" dirty="0">
                <a:latin typeface="Arial" pitchFamily="34" charset="0"/>
                <a:cs typeface="Arial" pitchFamily="34" charset="0"/>
              </a:rPr>
              <a:t>ACUERDO. Conjunto de los Ejecutivos de los Estados de Puebla y Tlaxcala, por el que crea el “Consejo para el Desarrollo Metropolitano de la Zona Metropolitana de Puebla-Tlaxcala</a:t>
            </a:r>
            <a:r>
              <a:rPr lang="es-ES" sz="1600" b="1" dirty="0" smtClean="0">
                <a:latin typeface="Arial" pitchFamily="34" charset="0"/>
                <a:cs typeface="Arial" pitchFamily="34" charset="0"/>
              </a:rPr>
              <a:t>”.</a:t>
            </a:r>
          </a:p>
          <a:p>
            <a:pPr algn="just"/>
            <a:endParaRPr lang="es-MX" sz="1600" dirty="0">
              <a:latin typeface="Arial" pitchFamily="34" charset="0"/>
              <a:cs typeface="Arial" pitchFamily="34" charset="0"/>
            </a:endParaRPr>
          </a:p>
          <a:p>
            <a:pPr algn="just"/>
            <a:r>
              <a:rPr lang="es-ES" sz="1600" dirty="0">
                <a:latin typeface="Arial" pitchFamily="34" charset="0"/>
                <a:cs typeface="Arial" pitchFamily="34" charset="0"/>
              </a:rPr>
              <a:t>Las Reglas de Operación del Fondo Metropolitano publicadas por la Secretaría de Hacienda y Crédito Público en el Diario Oficial de la Federación, en sus numerales 23 y 25 establece que las Entidades Federativas en las que se delimita cada Zona Metropolitana que reciba recursos del Fondo Metropolitano constituirán un Consejo para el Desarrollo Metropolitano, conforme a las disposiciones federales y locales aplicables, que será el órgano colegiado que definirá los objetivos, prioridades, políticas y estrategias para el desarrollo de cada Zona Metropolitana, a fin de contribuir al eficaz y eficiente funcionamiento en la aplicación de los recursos del Fondo Metropolitano</a:t>
            </a:r>
            <a:r>
              <a:rPr lang="es-ES" sz="1600" dirty="0" smtClean="0">
                <a:latin typeface="Arial" pitchFamily="34" charset="0"/>
                <a:cs typeface="Arial" pitchFamily="34" charset="0"/>
              </a:rPr>
              <a:t>.</a:t>
            </a:r>
            <a:endParaRPr lang="es-MX" sz="1600" dirty="0">
              <a:latin typeface="Arial" pitchFamily="34" charset="0"/>
              <a:cs typeface="Arial" pitchFamily="34" charset="0"/>
            </a:endParaRPr>
          </a:p>
        </p:txBody>
      </p:sp>
    </p:spTree>
    <p:extLst>
      <p:ext uri="{BB962C8B-B14F-4D97-AF65-F5344CB8AC3E}">
        <p14:creationId xmlns="" xmlns:p14="http://schemas.microsoft.com/office/powerpoint/2010/main" val="13773683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556792"/>
            <a:ext cx="8640960" cy="3539430"/>
          </a:xfrm>
          <a:prstGeom prst="rect">
            <a:avLst/>
          </a:prstGeom>
        </p:spPr>
        <p:txBody>
          <a:bodyPr wrap="square">
            <a:spAutoFit/>
          </a:bodyPr>
          <a:lstStyle/>
          <a:p>
            <a:pPr algn="just"/>
            <a:r>
              <a:rPr lang="es-ES" sz="2800" b="1" dirty="0">
                <a:latin typeface="Arial" pitchFamily="34" charset="0"/>
                <a:cs typeface="Arial" pitchFamily="34" charset="0"/>
              </a:rPr>
              <a:t>Consejo para el desarrollo Metropolitano (Zonas Metropolitanas Puebla ­-Tlaxcala y Tlaxcala – Apizaco</a:t>
            </a:r>
            <a:r>
              <a:rPr lang="es-ES" sz="2800" b="1" dirty="0" smtClean="0">
                <a:latin typeface="Arial" pitchFamily="34" charset="0"/>
                <a:cs typeface="Arial" pitchFamily="34" charset="0"/>
              </a:rPr>
              <a:t>).</a:t>
            </a:r>
          </a:p>
          <a:p>
            <a:pPr algn="just"/>
            <a:endParaRPr lang="es-MX" sz="2800" dirty="0">
              <a:latin typeface="Arial" pitchFamily="34" charset="0"/>
              <a:cs typeface="Arial" pitchFamily="34" charset="0"/>
            </a:endParaRPr>
          </a:p>
          <a:p>
            <a:pPr algn="just"/>
            <a:r>
              <a:rPr lang="es-ES" sz="2800" dirty="0">
                <a:latin typeface="Arial" pitchFamily="34" charset="0"/>
                <a:cs typeface="Arial" pitchFamily="34" charset="0"/>
              </a:rPr>
              <a:t>El  Comité Técnico de Fideicomiso aprueba y autoriza la Cartera de estudios, planes, evaluaciones, programas, acciones, proyectos y obras de infraestructura y su </a:t>
            </a:r>
            <a:r>
              <a:rPr lang="es-ES" sz="2800" dirty="0" smtClean="0">
                <a:latin typeface="Arial" pitchFamily="34" charset="0"/>
                <a:cs typeface="Arial" pitchFamily="34" charset="0"/>
              </a:rPr>
              <a:t>equipamiento. </a:t>
            </a:r>
            <a:endParaRPr lang="es-MX" sz="2800" dirty="0">
              <a:latin typeface="Arial" pitchFamily="34" charset="0"/>
              <a:cs typeface="Arial" pitchFamily="34" charset="0"/>
            </a:endParaRPr>
          </a:p>
        </p:txBody>
      </p:sp>
    </p:spTree>
    <p:extLst>
      <p:ext uri="{BB962C8B-B14F-4D97-AF65-F5344CB8AC3E}">
        <p14:creationId xmlns="" xmlns:p14="http://schemas.microsoft.com/office/powerpoint/2010/main" val="13914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2670011"/>
            <a:ext cx="8352928" cy="830997"/>
          </a:xfrm>
          <a:prstGeom prst="rect">
            <a:avLst/>
          </a:prstGeom>
        </p:spPr>
        <p:txBody>
          <a:bodyPr wrap="square">
            <a:spAutoFit/>
          </a:bodyPr>
          <a:lstStyle/>
          <a:p>
            <a:pPr algn="ctr"/>
            <a:r>
              <a:rPr lang="es-MX" sz="4800" b="1" dirty="0"/>
              <a:t>CONCLUSIONES</a:t>
            </a:r>
            <a:endParaRPr lang="es-MX" sz="4800" dirty="0"/>
          </a:p>
        </p:txBody>
      </p:sp>
    </p:spTree>
    <p:extLst>
      <p:ext uri="{BB962C8B-B14F-4D97-AF65-F5344CB8AC3E}">
        <p14:creationId xmlns="" xmlns:p14="http://schemas.microsoft.com/office/powerpoint/2010/main" val="6105576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335846"/>
            <a:ext cx="8568952" cy="6186309"/>
          </a:xfrm>
          <a:prstGeom prst="rect">
            <a:avLst/>
          </a:prstGeom>
        </p:spPr>
        <p:txBody>
          <a:bodyPr wrap="square">
            <a:spAutoFit/>
          </a:bodyPr>
          <a:lstStyle/>
          <a:p>
            <a:pPr algn="just"/>
            <a:r>
              <a:rPr lang="es-MX" dirty="0">
                <a:latin typeface="Arial" pitchFamily="34" charset="0"/>
                <a:cs typeface="Arial" pitchFamily="34" charset="0"/>
              </a:rPr>
              <a:t>La zona Metropolitana de Puebla se configura como una zona de gran importancia para el país, se ha logrado observar una importante conurbación entre dos estados. Sin embargo en esta zona existe una deficiencia que no se ha logrado mitigar, ya que los procedimientos jurídicos no han brindado los elementos necesarios para lograr un crecimiento funcional entre ambos estados vislumbrándose en los siguientes aspectos</a:t>
            </a:r>
            <a:r>
              <a:rPr lang="es-MX" dirty="0" smtClean="0">
                <a:latin typeface="Arial" pitchFamily="34" charset="0"/>
                <a:cs typeface="Arial" pitchFamily="34" charset="0"/>
              </a:rPr>
              <a:t>.</a:t>
            </a:r>
          </a:p>
          <a:p>
            <a:pPr algn="just"/>
            <a:endParaRPr lang="es-MX" dirty="0">
              <a:latin typeface="Arial" pitchFamily="34" charset="0"/>
              <a:cs typeface="Arial" pitchFamily="34" charset="0"/>
            </a:endParaRPr>
          </a:p>
          <a:p>
            <a:pPr marL="285750" lvl="0" indent="-285750" algn="just">
              <a:buFont typeface="Arial" pitchFamily="34" charset="0"/>
              <a:buChar char="•"/>
            </a:pPr>
            <a:r>
              <a:rPr lang="es-MX" dirty="0">
                <a:latin typeface="Arial" pitchFamily="34" charset="0"/>
                <a:cs typeface="Arial" pitchFamily="34" charset="0"/>
              </a:rPr>
              <a:t>Un marco institucional sobre cada territorio de la Zona Metropolitana.</a:t>
            </a:r>
          </a:p>
          <a:p>
            <a:pPr marL="285750" lvl="0" indent="-285750" algn="just">
              <a:buFont typeface="Arial" pitchFamily="34" charset="0"/>
              <a:buChar char="•"/>
            </a:pPr>
            <a:r>
              <a:rPr lang="es-MX" dirty="0">
                <a:latin typeface="Arial" pitchFamily="34" charset="0"/>
                <a:cs typeface="Arial" pitchFamily="34" charset="0"/>
              </a:rPr>
              <a:t>Amplias estructuras organizativas, con la presencia de múltiples unidades jurídicas-políticas  con competencias administrativas diversas.</a:t>
            </a:r>
          </a:p>
          <a:p>
            <a:pPr marL="285750" lvl="0" indent="-285750" algn="just">
              <a:buFont typeface="Arial" pitchFamily="34" charset="0"/>
              <a:buChar char="•"/>
            </a:pPr>
            <a:r>
              <a:rPr lang="es-MX" dirty="0">
                <a:latin typeface="Arial" pitchFamily="34" charset="0"/>
                <a:cs typeface="Arial" pitchFamily="34" charset="0"/>
              </a:rPr>
              <a:t>El reconocimiento jurídico al fenómeno metropolitano es solamente fáctico, lo que implica que no le establece instituciones singulares o reconocimientos propios</a:t>
            </a:r>
            <a:r>
              <a:rPr lang="es-MX" dirty="0" smtClean="0">
                <a:latin typeface="Arial" pitchFamily="34" charset="0"/>
                <a:cs typeface="Arial" pitchFamily="34" charset="0"/>
              </a:rPr>
              <a:t>.</a:t>
            </a:r>
          </a:p>
          <a:p>
            <a:pPr marL="285750" lvl="0" indent="-285750" algn="just">
              <a:buFont typeface="Arial" pitchFamily="34" charset="0"/>
              <a:buChar char="•"/>
            </a:pPr>
            <a:endParaRPr lang="es-MX" dirty="0">
              <a:latin typeface="Arial" pitchFamily="34" charset="0"/>
              <a:cs typeface="Arial" pitchFamily="34" charset="0"/>
            </a:endParaRPr>
          </a:p>
          <a:p>
            <a:pPr algn="just"/>
            <a:r>
              <a:rPr lang="es-MX" dirty="0">
                <a:latin typeface="Arial" pitchFamily="34" charset="0"/>
                <a:cs typeface="Arial" pitchFamily="34" charset="0"/>
              </a:rPr>
              <a:t>La mirada y el tratamiento de la legislación vigente, se hace desde la lógica de las instituciones políticas y jurídicas establecidas, no desde el fenómeno físico y su compleja problemática. Por ello los mecanismos creados en la ZMPT (convenio, comisión de  conurbación, programa de ordenamiento), quedan sujetos a la participación y voluntad política de los actores políticos en turno. Con esto se puede observar que realmente no se están considerando las peticiones de los ciudadanos, y mucho menos las problemáticas que ellos observan en su vida cotidiana</a:t>
            </a:r>
            <a:r>
              <a:rPr lang="es-MX" dirty="0" smtClean="0">
                <a:latin typeface="Arial" pitchFamily="34" charset="0"/>
                <a:cs typeface="Arial" pitchFamily="34" charset="0"/>
              </a:rPr>
              <a:t>.</a:t>
            </a:r>
            <a:endParaRPr lang="es-MX" dirty="0">
              <a:latin typeface="Arial" pitchFamily="34" charset="0"/>
              <a:cs typeface="Arial" pitchFamily="34" charset="0"/>
            </a:endParaRPr>
          </a:p>
        </p:txBody>
      </p:sp>
    </p:spTree>
    <p:extLst>
      <p:ext uri="{BB962C8B-B14F-4D97-AF65-F5344CB8AC3E}">
        <p14:creationId xmlns="" xmlns:p14="http://schemas.microsoft.com/office/powerpoint/2010/main" val="9295392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620688"/>
            <a:ext cx="8424936" cy="4801314"/>
          </a:xfrm>
          <a:prstGeom prst="rect">
            <a:avLst/>
          </a:prstGeom>
        </p:spPr>
        <p:txBody>
          <a:bodyPr wrap="square">
            <a:spAutoFit/>
          </a:bodyPr>
          <a:lstStyle/>
          <a:p>
            <a:pPr algn="just"/>
            <a:r>
              <a:rPr lang="es-ES" b="1" dirty="0">
                <a:latin typeface="Arial" pitchFamily="34" charset="0"/>
                <a:cs typeface="Arial" pitchFamily="34" charset="0"/>
              </a:rPr>
              <a:t>Referencias Bibliográficas</a:t>
            </a:r>
            <a:endParaRPr lang="es-MX" dirty="0">
              <a:latin typeface="Arial" pitchFamily="34" charset="0"/>
              <a:cs typeface="Arial" pitchFamily="34" charset="0"/>
            </a:endParaRPr>
          </a:p>
          <a:p>
            <a:pPr algn="just"/>
            <a:r>
              <a:rPr lang="es-MX" b="1" dirty="0">
                <a:latin typeface="Arial" pitchFamily="34" charset="0"/>
                <a:cs typeface="Arial" pitchFamily="34" charset="0"/>
              </a:rPr>
              <a:t> </a:t>
            </a:r>
            <a:endParaRPr lang="es-MX" dirty="0">
              <a:latin typeface="Arial" pitchFamily="34" charset="0"/>
              <a:cs typeface="Arial" pitchFamily="34" charset="0"/>
            </a:endParaRPr>
          </a:p>
          <a:p>
            <a:pPr lvl="0" algn="just"/>
            <a:r>
              <a:rPr lang="es-MX" dirty="0">
                <a:latin typeface="Arial" pitchFamily="34" charset="0"/>
                <a:cs typeface="Arial" pitchFamily="34" charset="0"/>
              </a:rPr>
              <a:t>Asuad, Normand, (2000) </a:t>
            </a:r>
            <a:r>
              <a:rPr lang="es-MX" b="1" i="1" dirty="0">
                <a:latin typeface="Arial" pitchFamily="34" charset="0"/>
                <a:cs typeface="Arial" pitchFamily="34" charset="0"/>
              </a:rPr>
              <a:t>Programa metropolitano de integración Norte, Oriente y Poniente  de la ciudad de Puebla, documento de integración de los estudios de los programas metropolitanos, </a:t>
            </a:r>
            <a:r>
              <a:rPr lang="es-MX" dirty="0">
                <a:latin typeface="Arial" pitchFamily="34" charset="0"/>
                <a:cs typeface="Arial" pitchFamily="34" charset="0"/>
              </a:rPr>
              <a:t>México.</a:t>
            </a:r>
          </a:p>
          <a:p>
            <a:pPr algn="just"/>
            <a:r>
              <a:rPr lang="es-MX" b="1" i="1" dirty="0">
                <a:latin typeface="Arial" pitchFamily="34" charset="0"/>
                <a:cs typeface="Arial" pitchFamily="34" charset="0"/>
              </a:rPr>
              <a:t> </a:t>
            </a:r>
            <a:endParaRPr lang="es-MX" dirty="0">
              <a:latin typeface="Arial" pitchFamily="34" charset="0"/>
              <a:cs typeface="Arial" pitchFamily="34" charset="0"/>
            </a:endParaRPr>
          </a:p>
          <a:p>
            <a:pPr lvl="0" algn="just"/>
            <a:r>
              <a:rPr lang="es-MX" dirty="0">
                <a:latin typeface="Arial" pitchFamily="34" charset="0"/>
                <a:cs typeface="Arial" pitchFamily="34" charset="0"/>
              </a:rPr>
              <a:t>INEGI, CONAPO Y SEDESOL (2010) </a:t>
            </a:r>
            <a:r>
              <a:rPr lang="es-MX" b="1" i="1" dirty="0">
                <a:latin typeface="Arial" pitchFamily="34" charset="0"/>
                <a:cs typeface="Arial" pitchFamily="34" charset="0"/>
              </a:rPr>
              <a:t>Delimitación de las zonas metropolitanas de la ciudad de México,</a:t>
            </a:r>
            <a:r>
              <a:rPr lang="es-MX" dirty="0">
                <a:latin typeface="Arial" pitchFamily="34" charset="0"/>
                <a:cs typeface="Arial" pitchFamily="34" charset="0"/>
              </a:rPr>
              <a:t> grupo interinstitucional, México.</a:t>
            </a:r>
          </a:p>
          <a:p>
            <a:pPr algn="just"/>
            <a:r>
              <a:rPr lang="es-MX" dirty="0">
                <a:latin typeface="Arial" pitchFamily="34" charset="0"/>
                <a:cs typeface="Arial" pitchFamily="34" charset="0"/>
              </a:rPr>
              <a:t> </a:t>
            </a:r>
          </a:p>
          <a:p>
            <a:pPr lvl="0" algn="just"/>
            <a:r>
              <a:rPr lang="es-MX" dirty="0">
                <a:latin typeface="Arial" pitchFamily="34" charset="0"/>
                <a:cs typeface="Arial" pitchFamily="34" charset="0"/>
              </a:rPr>
              <a:t>SEDESOL (2012) </a:t>
            </a:r>
            <a:r>
              <a:rPr lang="es-MX" b="1" i="1" dirty="0">
                <a:latin typeface="Arial" pitchFamily="34" charset="0"/>
                <a:cs typeface="Arial" pitchFamily="34" charset="0"/>
              </a:rPr>
              <a:t>DOCUMENTO DE ANÁLISIS - PUEBLA Y SU ZONA METROPOLITANA Metropolización y centro histórico ¿Qué desarrollo sustentable y operacional para la metrópoli, bajo la implicación compartida de sus actores?,</a:t>
            </a:r>
            <a:r>
              <a:rPr lang="es-MX" dirty="0">
                <a:latin typeface="Arial" pitchFamily="34" charset="0"/>
                <a:cs typeface="Arial" pitchFamily="34" charset="0"/>
              </a:rPr>
              <a:t> México, Gobierno Municipal, Citelum.</a:t>
            </a:r>
          </a:p>
          <a:p>
            <a:pPr algn="just"/>
            <a:r>
              <a:rPr lang="es-MX" dirty="0">
                <a:latin typeface="Arial" pitchFamily="34" charset="0"/>
                <a:cs typeface="Arial" pitchFamily="34" charset="0"/>
              </a:rPr>
              <a:t> </a:t>
            </a:r>
          </a:p>
          <a:p>
            <a:pPr lvl="0" algn="just"/>
            <a:r>
              <a:rPr lang="es-MX" dirty="0">
                <a:latin typeface="Arial" pitchFamily="34" charset="0"/>
                <a:cs typeface="Arial" pitchFamily="34" charset="0"/>
              </a:rPr>
              <a:t>Iracheta, Alfonso (2012) </a:t>
            </a:r>
            <a:r>
              <a:rPr lang="es-MX" b="1" i="1" dirty="0">
                <a:latin typeface="Arial" pitchFamily="34" charset="0"/>
                <a:cs typeface="Arial" pitchFamily="34" charset="0"/>
              </a:rPr>
              <a:t>Metrópolis en crisis</a:t>
            </a:r>
            <a:r>
              <a:rPr lang="es-MX" dirty="0">
                <a:latin typeface="Arial" pitchFamily="34" charset="0"/>
                <a:cs typeface="Arial" pitchFamily="34" charset="0"/>
              </a:rPr>
              <a:t> Una propuesta para la zona metropolitana Puebla-Tlaxcala, El Colegio Mexiquense, A.C. Instituto de Ciencias Sociales y Humanidades “Alfonso Vélez Pliego”, BUAP</a:t>
            </a:r>
          </a:p>
        </p:txBody>
      </p:sp>
    </p:spTree>
    <p:extLst>
      <p:ext uri="{BB962C8B-B14F-4D97-AF65-F5344CB8AC3E}">
        <p14:creationId xmlns="" xmlns:p14="http://schemas.microsoft.com/office/powerpoint/2010/main" val="21129038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2026583"/>
            <a:ext cx="7848872" cy="2554545"/>
          </a:xfrm>
          <a:prstGeom prst="rect">
            <a:avLst/>
          </a:prstGeom>
          <a:noFill/>
        </p:spPr>
        <p:txBody>
          <a:bodyPr wrap="square" rtlCol="0">
            <a:spAutoFit/>
          </a:bodyPr>
          <a:lstStyle/>
          <a:p>
            <a:pPr algn="ctr"/>
            <a:r>
              <a:rPr lang="es-MX" sz="8000" b="1" dirty="0" smtClean="0">
                <a:latin typeface="Arial" pitchFamily="34" charset="0"/>
                <a:cs typeface="Arial" pitchFamily="34" charset="0"/>
              </a:rPr>
              <a:t>Gracias por su atención</a:t>
            </a:r>
            <a:endParaRPr lang="es-MX" sz="8000" b="1" dirty="0">
              <a:latin typeface="Arial" pitchFamily="34" charset="0"/>
              <a:cs typeface="Arial" pitchFamily="34" charset="0"/>
            </a:endParaRPr>
          </a:p>
        </p:txBody>
      </p:sp>
    </p:spTree>
    <p:extLst>
      <p:ext uri="{BB962C8B-B14F-4D97-AF65-F5344CB8AC3E}">
        <p14:creationId xmlns="" xmlns:p14="http://schemas.microsoft.com/office/powerpoint/2010/main" val="23444573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7561" y="548680"/>
            <a:ext cx="8496944" cy="5693866"/>
          </a:xfrm>
          <a:prstGeom prst="rect">
            <a:avLst/>
          </a:prstGeom>
        </p:spPr>
        <p:txBody>
          <a:bodyPr wrap="square">
            <a:spAutoFit/>
          </a:bodyPr>
          <a:lstStyle/>
          <a:p>
            <a:pPr marL="457200" indent="-457200" algn="just">
              <a:buFont typeface="Arial" pitchFamily="34" charset="0"/>
              <a:buChar char="•"/>
            </a:pPr>
            <a:r>
              <a:rPr lang="es-MX" sz="2800" dirty="0">
                <a:latin typeface="Arial" pitchFamily="34" charset="0"/>
                <a:cs typeface="Arial" pitchFamily="34" charset="0"/>
              </a:rPr>
              <a:t>P</a:t>
            </a:r>
            <a:r>
              <a:rPr lang="es-MX" sz="2800" dirty="0" smtClean="0">
                <a:latin typeface="Arial" pitchFamily="34" charset="0"/>
                <a:cs typeface="Arial" pitchFamily="34" charset="0"/>
              </a:rPr>
              <a:t>rimera </a:t>
            </a:r>
            <a:r>
              <a:rPr lang="es-MX" sz="2800" dirty="0">
                <a:latin typeface="Arial" pitchFamily="34" charset="0"/>
                <a:cs typeface="Arial" pitchFamily="34" charset="0"/>
              </a:rPr>
              <a:t>delimitación sistemática de zonas metropolitanas </a:t>
            </a:r>
            <a:r>
              <a:rPr lang="es-MX" sz="2800" dirty="0" smtClean="0">
                <a:latin typeface="Arial" pitchFamily="34" charset="0"/>
                <a:cs typeface="Arial" pitchFamily="34" charset="0"/>
              </a:rPr>
              <a:t>en México hecha por Luis </a:t>
            </a:r>
            <a:r>
              <a:rPr lang="es-MX" sz="2800" dirty="0">
                <a:latin typeface="Arial" pitchFamily="34" charset="0"/>
                <a:cs typeface="Arial" pitchFamily="34" charset="0"/>
              </a:rPr>
              <a:t>Unikel (</a:t>
            </a:r>
            <a:r>
              <a:rPr lang="es-MX" sz="2800" dirty="0" smtClean="0">
                <a:latin typeface="Arial" pitchFamily="34" charset="0"/>
                <a:cs typeface="Arial" pitchFamily="34" charset="0"/>
              </a:rPr>
              <a:t>1976). </a:t>
            </a:r>
          </a:p>
          <a:p>
            <a:pPr algn="just"/>
            <a:endParaRPr lang="es-MX" sz="2800" dirty="0" smtClean="0">
              <a:latin typeface="Arial" pitchFamily="34" charset="0"/>
              <a:cs typeface="Arial" pitchFamily="34" charset="0"/>
            </a:endParaRPr>
          </a:p>
          <a:p>
            <a:pPr marL="457200" indent="-457200" algn="just">
              <a:buFont typeface="Arial" pitchFamily="34" charset="0"/>
              <a:buChar char="•"/>
            </a:pPr>
            <a:r>
              <a:rPr lang="es-MX" sz="2800" dirty="0">
                <a:latin typeface="Arial" pitchFamily="34" charset="0"/>
                <a:cs typeface="Arial" pitchFamily="34" charset="0"/>
              </a:rPr>
              <a:t>Z</a:t>
            </a:r>
            <a:r>
              <a:rPr lang="es-MX" sz="2800" dirty="0" smtClean="0">
                <a:latin typeface="Arial" pitchFamily="34" charset="0"/>
                <a:cs typeface="Arial" pitchFamily="34" charset="0"/>
              </a:rPr>
              <a:t>ona metropolitana: La </a:t>
            </a:r>
            <a:r>
              <a:rPr lang="es-MX" sz="2800" dirty="0">
                <a:latin typeface="Arial" pitchFamily="34" charset="0"/>
                <a:cs typeface="Arial" pitchFamily="34" charset="0"/>
              </a:rPr>
              <a:t>extensión territorial que incluye a la unidad político-administrativa que contiene a la ciudad central, y a las unidades político-administrativas contiguas a </a:t>
            </a:r>
            <a:r>
              <a:rPr lang="es-MX" sz="2800" dirty="0" smtClean="0">
                <a:latin typeface="Arial" pitchFamily="34" charset="0"/>
                <a:cs typeface="Arial" pitchFamily="34" charset="0"/>
              </a:rPr>
              <a:t>ésta.</a:t>
            </a:r>
          </a:p>
          <a:p>
            <a:pPr marL="457200" indent="-457200" algn="just">
              <a:buFont typeface="Arial" pitchFamily="34" charset="0"/>
              <a:buChar char="•"/>
            </a:pPr>
            <a:endParaRPr lang="es-MX" sz="2800" dirty="0">
              <a:latin typeface="Arial" pitchFamily="34" charset="0"/>
              <a:cs typeface="Arial" pitchFamily="34" charset="0"/>
            </a:endParaRPr>
          </a:p>
          <a:p>
            <a:pPr marL="457200" indent="-457200" algn="just">
              <a:buFont typeface="Arial" pitchFamily="34" charset="0"/>
              <a:buChar char="•"/>
            </a:pPr>
            <a:r>
              <a:rPr lang="es-MX" sz="2800" dirty="0">
                <a:latin typeface="Arial" pitchFamily="34" charset="0"/>
                <a:cs typeface="Arial" pitchFamily="34" charset="0"/>
              </a:rPr>
              <a:t>C</a:t>
            </a:r>
            <a:r>
              <a:rPr lang="es-MX" sz="2800" dirty="0" smtClean="0">
                <a:latin typeface="Arial" pitchFamily="34" charset="0"/>
                <a:cs typeface="Arial" pitchFamily="34" charset="0"/>
              </a:rPr>
              <a:t>aracterísticas </a:t>
            </a:r>
            <a:r>
              <a:rPr lang="es-MX" sz="2800" dirty="0">
                <a:latin typeface="Arial" pitchFamily="34" charset="0"/>
                <a:cs typeface="Arial" pitchFamily="34" charset="0"/>
              </a:rPr>
              <a:t>urbanas, tales como </a:t>
            </a:r>
            <a:r>
              <a:rPr lang="es-MX" sz="2800" dirty="0" smtClean="0">
                <a:latin typeface="Arial" pitchFamily="34" charset="0"/>
                <a:cs typeface="Arial" pitchFamily="34" charset="0"/>
              </a:rPr>
              <a:t>trabajo, lugares </a:t>
            </a:r>
            <a:r>
              <a:rPr lang="es-MX" sz="2800" dirty="0">
                <a:latin typeface="Arial" pitchFamily="34" charset="0"/>
                <a:cs typeface="Arial" pitchFamily="34" charset="0"/>
              </a:rPr>
              <a:t>de residencia de trabajadores dedicados a actividades </a:t>
            </a:r>
            <a:r>
              <a:rPr lang="es-MX" sz="2800" dirty="0" smtClean="0">
                <a:latin typeface="Arial" pitchFamily="34" charset="0"/>
                <a:cs typeface="Arial" pitchFamily="34" charset="0"/>
              </a:rPr>
              <a:t>no agrícolas</a:t>
            </a:r>
            <a:r>
              <a:rPr lang="es-MX" sz="2800" dirty="0">
                <a:latin typeface="Arial" pitchFamily="34" charset="0"/>
                <a:cs typeface="Arial" pitchFamily="34" charset="0"/>
              </a:rPr>
              <a:t>, y que mantienen una interrelación socioeconómica directa,</a:t>
            </a:r>
          </a:p>
        </p:txBody>
      </p:sp>
    </p:spTree>
    <p:extLst>
      <p:ext uri="{BB962C8B-B14F-4D97-AF65-F5344CB8AC3E}">
        <p14:creationId xmlns="" xmlns:p14="http://schemas.microsoft.com/office/powerpoint/2010/main" val="3955912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1268760"/>
            <a:ext cx="8856984" cy="4401205"/>
          </a:xfrm>
          <a:prstGeom prst="rect">
            <a:avLst/>
          </a:prstGeom>
        </p:spPr>
        <p:txBody>
          <a:bodyPr wrap="square">
            <a:spAutoFit/>
          </a:bodyPr>
          <a:lstStyle/>
          <a:p>
            <a:pPr lvl="0" algn="just"/>
            <a:r>
              <a:rPr lang="es-MX" sz="2800" b="1" dirty="0">
                <a:latin typeface="Arial" pitchFamily="34" charset="0"/>
                <a:cs typeface="Arial" pitchFamily="34" charset="0"/>
              </a:rPr>
              <a:t>Definición de Zona Metropolitana para el caso mexicano</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El CONAPO </a:t>
            </a:r>
            <a:r>
              <a:rPr lang="es-MX" sz="2800" dirty="0">
                <a:latin typeface="Arial" pitchFamily="34" charset="0"/>
                <a:cs typeface="Arial" pitchFamily="34" charset="0"/>
              </a:rPr>
              <a:t>por su </a:t>
            </a:r>
            <a:r>
              <a:rPr lang="es-MX" sz="2800" dirty="0" smtClean="0">
                <a:latin typeface="Arial" pitchFamily="34" charset="0"/>
                <a:cs typeface="Arial" pitchFamily="34" charset="0"/>
              </a:rPr>
              <a:t>parte define </a:t>
            </a:r>
            <a:r>
              <a:rPr lang="es-MX" sz="2800" dirty="0">
                <a:latin typeface="Arial" pitchFamily="34" charset="0"/>
                <a:cs typeface="Arial" pitchFamily="34" charset="0"/>
              </a:rPr>
              <a:t>como zona metropolitana al conjunto de dos o más municipios que </a:t>
            </a:r>
            <a:r>
              <a:rPr lang="es-MX" sz="2800" dirty="0" smtClean="0">
                <a:latin typeface="Arial" pitchFamily="34" charset="0"/>
                <a:cs typeface="Arial" pitchFamily="34" charset="0"/>
              </a:rPr>
              <a:t>contienen </a:t>
            </a:r>
            <a:r>
              <a:rPr lang="es-MX" sz="2800" dirty="0">
                <a:latin typeface="Arial" pitchFamily="34" charset="0"/>
                <a:cs typeface="Arial" pitchFamily="34" charset="0"/>
              </a:rPr>
              <a:t>dentro de sus límites </a:t>
            </a:r>
            <a:r>
              <a:rPr lang="es-MX" sz="2800" dirty="0" smtClean="0">
                <a:latin typeface="Arial" pitchFamily="34" charset="0"/>
                <a:cs typeface="Arial" pitchFamily="34" charset="0"/>
              </a:rPr>
              <a:t>a una </a:t>
            </a:r>
            <a:r>
              <a:rPr lang="es-MX" sz="2800" dirty="0">
                <a:latin typeface="Arial" pitchFamily="34" charset="0"/>
                <a:cs typeface="Arial" pitchFamily="34" charset="0"/>
              </a:rPr>
              <a:t>ciudad de 100 mil o más habitantes, y cuya población y actividades productivas </a:t>
            </a:r>
            <a:r>
              <a:rPr lang="es-MX" sz="2800" dirty="0" smtClean="0">
                <a:latin typeface="Arial" pitchFamily="34" charset="0"/>
                <a:cs typeface="Arial" pitchFamily="34" charset="0"/>
              </a:rPr>
              <a:t>presentan </a:t>
            </a:r>
            <a:r>
              <a:rPr lang="es-MX" sz="2800" dirty="0">
                <a:latin typeface="Arial" pitchFamily="34" charset="0"/>
                <a:cs typeface="Arial" pitchFamily="34" charset="0"/>
              </a:rPr>
              <a:t>características socioeconómicas predominantemente </a:t>
            </a:r>
            <a:r>
              <a:rPr lang="es-MX" sz="2800" dirty="0" smtClean="0">
                <a:latin typeface="Arial" pitchFamily="34" charset="0"/>
                <a:cs typeface="Arial" pitchFamily="34" charset="0"/>
              </a:rPr>
              <a:t>urbanas. </a:t>
            </a:r>
            <a:endParaRPr lang="es-MX" sz="2800" dirty="0">
              <a:latin typeface="Arial" pitchFamily="34" charset="0"/>
              <a:cs typeface="Arial" pitchFamily="34" charset="0"/>
            </a:endParaRPr>
          </a:p>
        </p:txBody>
      </p:sp>
    </p:spTree>
    <p:extLst>
      <p:ext uri="{BB962C8B-B14F-4D97-AF65-F5344CB8AC3E}">
        <p14:creationId xmlns="" xmlns:p14="http://schemas.microsoft.com/office/powerpoint/2010/main" val="3834252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052736"/>
            <a:ext cx="8712968" cy="4708981"/>
          </a:xfrm>
          <a:prstGeom prst="rect">
            <a:avLst/>
          </a:prstGeom>
        </p:spPr>
        <p:txBody>
          <a:bodyPr wrap="square">
            <a:spAutoFit/>
          </a:bodyPr>
          <a:lstStyle/>
          <a:p>
            <a:pPr algn="ctr"/>
            <a:r>
              <a:rPr lang="es-ES" sz="6000" b="1" dirty="0">
                <a:latin typeface="Arial" pitchFamily="34" charset="0"/>
                <a:cs typeface="Arial" pitchFamily="34" charset="0"/>
              </a:rPr>
              <a:t>MARCO </a:t>
            </a:r>
            <a:r>
              <a:rPr lang="es-ES" sz="6000" b="1" dirty="0" smtClean="0">
                <a:latin typeface="Arial" pitchFamily="34" charset="0"/>
                <a:cs typeface="Arial" pitchFamily="34" charset="0"/>
              </a:rPr>
              <a:t>JURÍDICO</a:t>
            </a:r>
          </a:p>
          <a:p>
            <a:pPr algn="ctr"/>
            <a:endParaRPr lang="es-ES" sz="6000" b="1" dirty="0">
              <a:latin typeface="Arial" pitchFamily="34" charset="0"/>
              <a:cs typeface="Arial" pitchFamily="34" charset="0"/>
            </a:endParaRPr>
          </a:p>
          <a:p>
            <a:pPr algn="ctr"/>
            <a:r>
              <a:rPr lang="es-ES" sz="6000" b="1" dirty="0" smtClean="0">
                <a:latin typeface="Arial" pitchFamily="34" charset="0"/>
                <a:cs typeface="Arial" pitchFamily="34" charset="0"/>
              </a:rPr>
              <a:t>ZONA </a:t>
            </a:r>
            <a:r>
              <a:rPr lang="es-ES" sz="6000" b="1" dirty="0">
                <a:latin typeface="Arial" pitchFamily="34" charset="0"/>
                <a:cs typeface="Arial" pitchFamily="34" charset="0"/>
              </a:rPr>
              <a:t>METROPOLITANA DE PUEBLA-TLAXCALA</a:t>
            </a:r>
            <a:endParaRPr lang="es-MX" sz="6000" dirty="0">
              <a:latin typeface="Arial" pitchFamily="34" charset="0"/>
              <a:cs typeface="Arial" pitchFamily="34" charset="0"/>
            </a:endParaRPr>
          </a:p>
        </p:txBody>
      </p:sp>
    </p:spTree>
    <p:extLst>
      <p:ext uri="{BB962C8B-B14F-4D97-AF65-F5344CB8AC3E}">
        <p14:creationId xmlns="" xmlns:p14="http://schemas.microsoft.com/office/powerpoint/2010/main" val="3466375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186874"/>
            <a:ext cx="8424936" cy="3970318"/>
          </a:xfrm>
          <a:prstGeom prst="rect">
            <a:avLst/>
          </a:prstGeom>
        </p:spPr>
        <p:txBody>
          <a:bodyPr wrap="square">
            <a:spAutoFit/>
          </a:bodyPr>
          <a:lstStyle/>
          <a:p>
            <a:pPr algn="just"/>
            <a:r>
              <a:rPr lang="es-MX" sz="3600" dirty="0">
                <a:latin typeface="Arial" pitchFamily="34" charset="0"/>
                <a:cs typeface="Arial" pitchFamily="34" charset="0"/>
              </a:rPr>
              <a:t>En términos de los Artículos 40, 41, 115 y 124 de nuestra Carta Magna, de conformidad con la expresión de la soberanía popular, existen tres niveles de gobierno que configuran nuestro sistema federal: Federación, Entidades Federativas y Municipios.</a:t>
            </a:r>
          </a:p>
        </p:txBody>
      </p:sp>
    </p:spTree>
    <p:extLst>
      <p:ext uri="{BB962C8B-B14F-4D97-AF65-F5344CB8AC3E}">
        <p14:creationId xmlns="" xmlns:p14="http://schemas.microsoft.com/office/powerpoint/2010/main" val="391922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844824"/>
            <a:ext cx="8496944" cy="3108543"/>
          </a:xfrm>
          <a:prstGeom prst="rect">
            <a:avLst/>
          </a:prstGeom>
        </p:spPr>
        <p:txBody>
          <a:bodyPr wrap="square">
            <a:spAutoFit/>
          </a:bodyPr>
          <a:lstStyle/>
          <a:p>
            <a:pPr marL="342900" indent="-342900" algn="just">
              <a:buFont typeface="Arial" pitchFamily="34" charset="0"/>
              <a:buChar char="•"/>
            </a:pPr>
            <a:r>
              <a:rPr lang="es-MX" sz="2800" dirty="0" smtClean="0">
                <a:latin typeface="Arial" pitchFamily="34" charset="0"/>
                <a:cs typeface="Arial" pitchFamily="34" charset="0"/>
              </a:rPr>
              <a:t>El </a:t>
            </a:r>
            <a:r>
              <a:rPr lang="es-MX" sz="2800" dirty="0">
                <a:latin typeface="Arial" pitchFamily="34" charset="0"/>
                <a:cs typeface="Arial" pitchFamily="34" charset="0"/>
              </a:rPr>
              <a:t>artículo 20 del mismo ordenamiento, habla claramente sobre la existencia de conurbaciones entre diferentes entidades federativas.</a:t>
            </a:r>
          </a:p>
          <a:p>
            <a:pPr algn="just"/>
            <a:endParaRPr lang="es-MX" sz="2800" dirty="0" smtClean="0">
              <a:latin typeface="Arial" pitchFamily="34" charset="0"/>
              <a:cs typeface="Arial" pitchFamily="34" charset="0"/>
            </a:endParaRPr>
          </a:p>
          <a:p>
            <a:pPr marL="342900" indent="-342900" algn="just">
              <a:buFont typeface="Arial" pitchFamily="34" charset="0"/>
              <a:buChar char="•"/>
            </a:pPr>
            <a:r>
              <a:rPr lang="es-MX" sz="2800" dirty="0" smtClean="0">
                <a:latin typeface="Arial" pitchFamily="34" charset="0"/>
                <a:cs typeface="Arial" pitchFamily="34" charset="0"/>
              </a:rPr>
              <a:t>Por </a:t>
            </a:r>
            <a:r>
              <a:rPr lang="es-MX" sz="2800" dirty="0">
                <a:latin typeface="Arial" pitchFamily="34" charset="0"/>
                <a:cs typeface="Arial" pitchFamily="34" charset="0"/>
              </a:rPr>
              <a:t>otra parte, el artículo 51 hace referencia al fomento del desarrollo urbano y la aplicación de sus respectivos planes de desarrollo </a:t>
            </a:r>
            <a:r>
              <a:rPr lang="es-MX" sz="2800" dirty="0" smtClean="0">
                <a:latin typeface="Arial" pitchFamily="34" charset="0"/>
                <a:cs typeface="Arial" pitchFamily="34" charset="0"/>
              </a:rPr>
              <a:t>urbano.</a:t>
            </a:r>
            <a:endParaRPr lang="es-MX" sz="2800" dirty="0">
              <a:latin typeface="Arial" pitchFamily="34" charset="0"/>
              <a:cs typeface="Arial" pitchFamily="34" charset="0"/>
            </a:endParaRPr>
          </a:p>
        </p:txBody>
      </p:sp>
    </p:spTree>
    <p:extLst>
      <p:ext uri="{BB962C8B-B14F-4D97-AF65-F5344CB8AC3E}">
        <p14:creationId xmlns="" xmlns:p14="http://schemas.microsoft.com/office/powerpoint/2010/main" val="190196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329730"/>
            <a:ext cx="8208912" cy="3539430"/>
          </a:xfrm>
          <a:prstGeom prst="rect">
            <a:avLst/>
          </a:prstGeom>
        </p:spPr>
        <p:txBody>
          <a:bodyPr wrap="square">
            <a:spAutoFit/>
          </a:bodyPr>
          <a:lstStyle/>
          <a:p>
            <a:pPr lvl="0" algn="just"/>
            <a:r>
              <a:rPr lang="es-MX" sz="2800" b="1" dirty="0">
                <a:latin typeface="Arial" pitchFamily="34" charset="0"/>
                <a:cs typeface="Arial" pitchFamily="34" charset="0"/>
              </a:rPr>
              <a:t>Constitución Política del Estado Libre y Soberano de </a:t>
            </a:r>
            <a:r>
              <a:rPr lang="es-MX" sz="2800" b="1" dirty="0" smtClean="0">
                <a:latin typeface="Arial" pitchFamily="34" charset="0"/>
                <a:cs typeface="Arial" pitchFamily="34" charset="0"/>
              </a:rPr>
              <a:t>Puebla</a:t>
            </a:r>
          </a:p>
          <a:p>
            <a:pPr lvl="0"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El </a:t>
            </a:r>
            <a:r>
              <a:rPr lang="es-MX" sz="2800" dirty="0">
                <a:latin typeface="Arial" pitchFamily="34" charset="0"/>
                <a:cs typeface="Arial" pitchFamily="34" charset="0"/>
              </a:rPr>
              <a:t>artículo 57 reconoce la facultad del Congreso del Estado para expedir, reformar y derogar leyes y decretos para el buen gobierno del estado, y el constante, mejoramiento económico, social y cultural del </a:t>
            </a:r>
            <a:r>
              <a:rPr lang="es-MX" sz="2800" dirty="0" smtClean="0">
                <a:latin typeface="Arial" pitchFamily="34" charset="0"/>
                <a:cs typeface="Arial" pitchFamily="34" charset="0"/>
              </a:rPr>
              <a:t>pueblo.</a:t>
            </a:r>
          </a:p>
        </p:txBody>
      </p:sp>
    </p:spTree>
    <p:extLst>
      <p:ext uri="{BB962C8B-B14F-4D97-AF65-F5344CB8AC3E}">
        <p14:creationId xmlns="" xmlns:p14="http://schemas.microsoft.com/office/powerpoint/2010/main" val="4241481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400</TotalTime>
  <Words>2290</Words>
  <Application>Microsoft Office PowerPoint</Application>
  <PresentationFormat>Presentación en pantalla (4:3)</PresentationFormat>
  <Paragraphs>164</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Transmisión de listas</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LENOVO</dc:creator>
  <cp:lastModifiedBy>Santiago</cp:lastModifiedBy>
  <cp:revision>52</cp:revision>
  <dcterms:created xsi:type="dcterms:W3CDTF">2014-05-29T06:51:23Z</dcterms:created>
  <dcterms:modified xsi:type="dcterms:W3CDTF">2015-09-10T19:03:47Z</dcterms:modified>
</cp:coreProperties>
</file>