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3.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charts/style1.xml" ContentType="application/vnd.ms-office.chart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charts/colors1.xml" ContentType="application/vnd.ms-office.chartcolorstyle+xml"/>
  <Override PartName="/ppt/slideLayouts/slideLayout10.xml" ContentType="application/vnd.openxmlformats-officedocument.presentationml.slideLayout+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52"/>
  </p:notesMasterIdLst>
  <p:sldIdLst>
    <p:sldId id="257" r:id="rId2"/>
    <p:sldId id="283" r:id="rId3"/>
    <p:sldId id="267" r:id="rId4"/>
    <p:sldId id="290" r:id="rId5"/>
    <p:sldId id="268" r:id="rId6"/>
    <p:sldId id="284" r:id="rId7"/>
    <p:sldId id="285" r:id="rId8"/>
    <p:sldId id="269" r:id="rId9"/>
    <p:sldId id="294" r:id="rId10"/>
    <p:sldId id="306" r:id="rId11"/>
    <p:sldId id="299" r:id="rId12"/>
    <p:sldId id="307" r:id="rId13"/>
    <p:sldId id="296" r:id="rId14"/>
    <p:sldId id="270" r:id="rId15"/>
    <p:sldId id="271" r:id="rId16"/>
    <p:sldId id="275" r:id="rId17"/>
    <p:sldId id="304" r:id="rId18"/>
    <p:sldId id="305" r:id="rId19"/>
    <p:sldId id="286" r:id="rId20"/>
    <p:sldId id="300" r:id="rId21"/>
    <p:sldId id="287" r:id="rId22"/>
    <p:sldId id="288" r:id="rId23"/>
    <p:sldId id="301" r:id="rId24"/>
    <p:sldId id="273" r:id="rId25"/>
    <p:sldId id="274" r:id="rId26"/>
    <p:sldId id="272" r:id="rId27"/>
    <p:sldId id="278" r:id="rId28"/>
    <p:sldId id="279" r:id="rId29"/>
    <p:sldId id="280" r:id="rId30"/>
    <p:sldId id="282" r:id="rId31"/>
    <p:sldId id="339" r:id="rId32"/>
    <p:sldId id="317" r:id="rId33"/>
    <p:sldId id="340" r:id="rId34"/>
    <p:sldId id="341" r:id="rId35"/>
    <p:sldId id="316" r:id="rId36"/>
    <p:sldId id="320" r:id="rId37"/>
    <p:sldId id="321" r:id="rId38"/>
    <p:sldId id="342" r:id="rId39"/>
    <p:sldId id="343" r:id="rId40"/>
    <p:sldId id="344" r:id="rId41"/>
    <p:sldId id="345" r:id="rId42"/>
    <p:sldId id="346" r:id="rId43"/>
    <p:sldId id="347" r:id="rId44"/>
    <p:sldId id="348" r:id="rId45"/>
    <p:sldId id="349" r:id="rId46"/>
    <p:sldId id="354" r:id="rId47"/>
    <p:sldId id="355" r:id="rId48"/>
    <p:sldId id="356" r:id="rId49"/>
    <p:sldId id="357" r:id="rId50"/>
    <p:sldId id="266" r:id="rId5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00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8FB837D-C827-4EFA-A057-4D05807E0F7C}" styleName="Estilo temático 1 - Énfasis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Estilo temático 1 - Énfasis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Estilo temático 1 - Énfasis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EB9631B5-78F2-41C9-869B-9F39066F8104}" styleName="Estilo medio 3 - Énfasis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122" y="-10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file:///C:\Users\user\Desktop\8vo%20semestre\Z_M_DE_TIJUANA\PROYECCIONES%20POR%20MUNICIPIOS%20DE%20ZMT.xlsx" TargetMode="External"/></Relationships>
</file>

<file path=ppt/charts/_rels/chart2.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file:///C:\Users\user\Desktop\8vo%20semestre\Z_M_DE_TIJUANA\Proyecciones_2010-2040.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s-MX"/>
  <c:chart>
    <c:title>
      <c:tx>
        <c:rich>
          <a:bodyPr/>
          <a:lstStyle/>
          <a:p>
            <a:pPr>
              <a:defRPr/>
            </a:pPr>
            <a:r>
              <a:rPr lang="es-MX"/>
              <a:t>HABITANTES POR MUNICIPIO Y ZMT</a:t>
            </a:r>
          </a:p>
        </c:rich>
      </c:tx>
      <c:layout/>
    </c:title>
    <c:plotArea>
      <c:layout/>
      <c:barChart>
        <c:barDir val="col"/>
        <c:grouping val="clustered"/>
        <c:ser>
          <c:idx val="0"/>
          <c:order val="0"/>
          <c:tx>
            <c:strRef>
              <c:f>Hoja1!$B$3</c:f>
              <c:strCache>
                <c:ptCount val="1"/>
                <c:pt idx="0">
                  <c:v>TIJUANA</c:v>
                </c:pt>
              </c:strCache>
            </c:strRef>
          </c:tx>
          <c:trendline>
            <c:spPr>
              <a:ln>
                <a:solidFill>
                  <a:srgbClr val="FF0000"/>
                </a:solidFill>
              </a:ln>
            </c:spPr>
            <c:trendlineType val="poly"/>
            <c:order val="6"/>
          </c:trendline>
          <c:cat>
            <c:numRef>
              <c:f>Hoja1!$A$4:$A$14</c:f>
              <c:numCache>
                <c:formatCode>General</c:formatCode>
                <c:ptCount val="11"/>
                <c:pt idx="0">
                  <c:v>2000</c:v>
                </c:pt>
                <c:pt idx="1">
                  <c:v>2005</c:v>
                </c:pt>
                <c:pt idx="2">
                  <c:v>2010</c:v>
                </c:pt>
                <c:pt idx="3">
                  <c:v>2015</c:v>
                </c:pt>
                <c:pt idx="4">
                  <c:v>2020</c:v>
                </c:pt>
                <c:pt idx="5">
                  <c:v>2025</c:v>
                </c:pt>
                <c:pt idx="6">
                  <c:v>2030</c:v>
                </c:pt>
                <c:pt idx="7">
                  <c:v>2035</c:v>
                </c:pt>
                <c:pt idx="8">
                  <c:v>2040</c:v>
                </c:pt>
                <c:pt idx="9">
                  <c:v>2045</c:v>
                </c:pt>
                <c:pt idx="10">
                  <c:v>2050</c:v>
                </c:pt>
              </c:numCache>
            </c:numRef>
          </c:cat>
          <c:val>
            <c:numRef>
              <c:f>Hoja1!$B$4:$B$14</c:f>
              <c:numCache>
                <c:formatCode>#,##0</c:formatCode>
                <c:ptCount val="11"/>
                <c:pt idx="0">
                  <c:v>1210820</c:v>
                </c:pt>
                <c:pt idx="1">
                  <c:v>1410687</c:v>
                </c:pt>
                <c:pt idx="2">
                  <c:v>1559683</c:v>
                </c:pt>
                <c:pt idx="3">
                  <c:v>1722348.1626607301</c:v>
                </c:pt>
                <c:pt idx="4">
                  <c:v>1847789.7462924686</c:v>
                </c:pt>
                <c:pt idx="5">
                  <c:v>1965718.5623694307</c:v>
                </c:pt>
                <c:pt idx="6">
                  <c:v>2075236.8065253983</c:v>
                </c:pt>
                <c:pt idx="7">
                  <c:v>2321756.5504655158</c:v>
                </c:pt>
                <c:pt idx="8">
                  <c:v>2485413.2766064466</c:v>
                </c:pt>
                <c:pt idx="9">
                  <c:v>2603221.9925395967</c:v>
                </c:pt>
                <c:pt idx="10">
                  <c:v>2754989.6553826267</c:v>
                </c:pt>
              </c:numCache>
            </c:numRef>
          </c:val>
        </c:ser>
        <c:ser>
          <c:idx val="1"/>
          <c:order val="1"/>
          <c:tx>
            <c:strRef>
              <c:f>Hoja1!$C$3</c:f>
              <c:strCache>
                <c:ptCount val="1"/>
                <c:pt idx="0">
                  <c:v>TECATE</c:v>
                </c:pt>
              </c:strCache>
            </c:strRef>
          </c:tx>
          <c:cat>
            <c:numRef>
              <c:f>Hoja1!$A$4:$A$14</c:f>
              <c:numCache>
                <c:formatCode>General</c:formatCode>
                <c:ptCount val="11"/>
                <c:pt idx="0">
                  <c:v>2000</c:v>
                </c:pt>
                <c:pt idx="1">
                  <c:v>2005</c:v>
                </c:pt>
                <c:pt idx="2">
                  <c:v>2010</c:v>
                </c:pt>
                <c:pt idx="3">
                  <c:v>2015</c:v>
                </c:pt>
                <c:pt idx="4">
                  <c:v>2020</c:v>
                </c:pt>
                <c:pt idx="5">
                  <c:v>2025</c:v>
                </c:pt>
                <c:pt idx="6">
                  <c:v>2030</c:v>
                </c:pt>
                <c:pt idx="7">
                  <c:v>2035</c:v>
                </c:pt>
                <c:pt idx="8">
                  <c:v>2040</c:v>
                </c:pt>
                <c:pt idx="9">
                  <c:v>2045</c:v>
                </c:pt>
                <c:pt idx="10">
                  <c:v>2050</c:v>
                </c:pt>
              </c:numCache>
            </c:numRef>
          </c:cat>
          <c:val>
            <c:numRef>
              <c:f>Hoja1!$C$4:$C$14</c:f>
              <c:numCache>
                <c:formatCode>#,##0</c:formatCode>
                <c:ptCount val="11"/>
                <c:pt idx="0">
                  <c:v>77795</c:v>
                </c:pt>
                <c:pt idx="1">
                  <c:v>91034</c:v>
                </c:pt>
                <c:pt idx="2">
                  <c:v>101079</c:v>
                </c:pt>
                <c:pt idx="3">
                  <c:v>111098.3466420217</c:v>
                </c:pt>
                <c:pt idx="4">
                  <c:v>118452.59824515197</c:v>
                </c:pt>
                <c:pt idx="5">
                  <c:v>125516.39903872868</c:v>
                </c:pt>
                <c:pt idx="6">
                  <c:v>132206.57656623988</c:v>
                </c:pt>
                <c:pt idx="7">
                  <c:v>147871.99504191653</c:v>
                </c:pt>
                <c:pt idx="8">
                  <c:v>158082.66248380754</c:v>
                </c:pt>
                <c:pt idx="9">
                  <c:v>165487.77316227678</c:v>
                </c:pt>
                <c:pt idx="10">
                  <c:v>174960.0705054462</c:v>
                </c:pt>
              </c:numCache>
            </c:numRef>
          </c:val>
        </c:ser>
        <c:ser>
          <c:idx val="2"/>
          <c:order val="2"/>
          <c:tx>
            <c:strRef>
              <c:f>Hoja1!$D$3</c:f>
              <c:strCache>
                <c:ptCount val="1"/>
                <c:pt idx="0">
                  <c:v>P. ROSARITO</c:v>
                </c:pt>
              </c:strCache>
            </c:strRef>
          </c:tx>
          <c:cat>
            <c:numRef>
              <c:f>Hoja1!$A$4:$A$14</c:f>
              <c:numCache>
                <c:formatCode>General</c:formatCode>
                <c:ptCount val="11"/>
                <c:pt idx="0">
                  <c:v>2000</c:v>
                </c:pt>
                <c:pt idx="1">
                  <c:v>2005</c:v>
                </c:pt>
                <c:pt idx="2">
                  <c:v>2010</c:v>
                </c:pt>
                <c:pt idx="3">
                  <c:v>2015</c:v>
                </c:pt>
                <c:pt idx="4">
                  <c:v>2020</c:v>
                </c:pt>
                <c:pt idx="5">
                  <c:v>2025</c:v>
                </c:pt>
                <c:pt idx="6">
                  <c:v>2030</c:v>
                </c:pt>
                <c:pt idx="7">
                  <c:v>2035</c:v>
                </c:pt>
                <c:pt idx="8">
                  <c:v>2040</c:v>
                </c:pt>
                <c:pt idx="9">
                  <c:v>2045</c:v>
                </c:pt>
                <c:pt idx="10">
                  <c:v>2050</c:v>
                </c:pt>
              </c:numCache>
            </c:numRef>
          </c:cat>
          <c:val>
            <c:numRef>
              <c:f>Hoja1!$D$4:$D$14</c:f>
              <c:numCache>
                <c:formatCode>#,##0</c:formatCode>
                <c:ptCount val="11"/>
                <c:pt idx="0">
                  <c:v>63420</c:v>
                </c:pt>
                <c:pt idx="1">
                  <c:v>73305</c:v>
                </c:pt>
                <c:pt idx="2">
                  <c:v>90668</c:v>
                </c:pt>
                <c:pt idx="3">
                  <c:v>105150.32669064531</c:v>
                </c:pt>
                <c:pt idx="4">
                  <c:v>113948.99362398233</c:v>
                </c:pt>
                <c:pt idx="5">
                  <c:v>121363.15854109297</c:v>
                </c:pt>
                <c:pt idx="6">
                  <c:v>127928.70448861425</c:v>
                </c:pt>
                <c:pt idx="7">
                  <c:v>146125.68532991837</c:v>
                </c:pt>
                <c:pt idx="8">
                  <c:v>157976.38808811278</c:v>
                </c:pt>
                <c:pt idx="9">
                  <c:v>168383.62707108652</c:v>
                </c:pt>
                <c:pt idx="10">
                  <c:v>179840.65789058435</c:v>
                </c:pt>
              </c:numCache>
            </c:numRef>
          </c:val>
        </c:ser>
        <c:ser>
          <c:idx val="3"/>
          <c:order val="3"/>
          <c:tx>
            <c:strRef>
              <c:f>Hoja1!$E$3</c:f>
              <c:strCache>
                <c:ptCount val="1"/>
                <c:pt idx="0">
                  <c:v>TOTAL ZMT</c:v>
                </c:pt>
              </c:strCache>
            </c:strRef>
          </c:tx>
          <c:trendline>
            <c:spPr>
              <a:ln>
                <a:solidFill>
                  <a:schemeClr val="bg1"/>
                </a:solidFill>
              </a:ln>
            </c:spPr>
            <c:trendlineType val="poly"/>
            <c:order val="6"/>
          </c:trendline>
          <c:val>
            <c:numRef>
              <c:f>Hoja1!$E$4:$E$14</c:f>
              <c:numCache>
                <c:formatCode>#,##0</c:formatCode>
                <c:ptCount val="11"/>
                <c:pt idx="0">
                  <c:v>1352035</c:v>
                </c:pt>
                <c:pt idx="1">
                  <c:v>1575026</c:v>
                </c:pt>
                <c:pt idx="2">
                  <c:v>1751430</c:v>
                </c:pt>
                <c:pt idx="3">
                  <c:v>1938596.835993397</c:v>
                </c:pt>
                <c:pt idx="4">
                  <c:v>2080191.3381616031</c:v>
                </c:pt>
                <c:pt idx="5">
                  <c:v>2212598.1199492454</c:v>
                </c:pt>
                <c:pt idx="6">
                  <c:v>2335372.0875802524</c:v>
                </c:pt>
                <c:pt idx="7">
                  <c:v>2615754.2308373549</c:v>
                </c:pt>
                <c:pt idx="8">
                  <c:v>2801472.3271783669</c:v>
                </c:pt>
                <c:pt idx="9">
                  <c:v>2937093.39277296</c:v>
                </c:pt>
                <c:pt idx="10">
                  <c:v>3109790.3837786578</c:v>
                </c:pt>
              </c:numCache>
            </c:numRef>
          </c:val>
        </c:ser>
        <c:axId val="70951296"/>
        <c:axId val="70953216"/>
      </c:barChart>
      <c:catAx>
        <c:axId val="70951296"/>
        <c:scaling>
          <c:orientation val="minMax"/>
        </c:scaling>
        <c:axPos val="b"/>
        <c:title>
          <c:tx>
            <c:rich>
              <a:bodyPr/>
              <a:lstStyle/>
              <a:p>
                <a:pPr>
                  <a:defRPr/>
                </a:pPr>
                <a:r>
                  <a:rPr lang="en-US"/>
                  <a:t>AÑOS</a:t>
                </a:r>
              </a:p>
            </c:rich>
          </c:tx>
          <c:layout/>
        </c:title>
        <c:numFmt formatCode="General" sourceLinked="1"/>
        <c:tickLblPos val="nextTo"/>
        <c:crossAx val="70953216"/>
        <c:crosses val="autoZero"/>
        <c:auto val="1"/>
        <c:lblAlgn val="ctr"/>
        <c:lblOffset val="100"/>
      </c:catAx>
      <c:valAx>
        <c:axId val="70953216"/>
        <c:scaling>
          <c:orientation val="minMax"/>
        </c:scaling>
        <c:axPos val="l"/>
        <c:majorGridlines/>
        <c:title>
          <c:tx>
            <c:rich>
              <a:bodyPr rot="-5400000" vert="horz"/>
              <a:lstStyle/>
              <a:p>
                <a:pPr>
                  <a:defRPr/>
                </a:pPr>
                <a:r>
                  <a:rPr lang="en-US"/>
                  <a:t>NÚMERO DE HABITANTES</a:t>
                </a:r>
              </a:p>
            </c:rich>
          </c:tx>
          <c:layout/>
        </c:title>
        <c:numFmt formatCode="#,##0" sourceLinked="1"/>
        <c:tickLblPos val="nextTo"/>
        <c:crossAx val="70951296"/>
        <c:crosses val="autoZero"/>
        <c:crossBetween val="between"/>
      </c:valAx>
    </c:plotArea>
    <c:legend>
      <c:legendPos val="r"/>
      <c:layout/>
    </c:legend>
    <c:plotVisOnly val="1"/>
    <c:dispBlanksAs val="gap"/>
  </c:chart>
  <c:txPr>
    <a:bodyPr/>
    <a:lstStyle/>
    <a:p>
      <a:pPr>
        <a:defRPr>
          <a:solidFill>
            <a:schemeClr val="bg1"/>
          </a:solidFill>
        </a:defRPr>
      </a:pPr>
      <a:endParaRPr lang="es-MX"/>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s-MX"/>
  <c:chart>
    <c:title>
      <c:tx>
        <c:rich>
          <a:bodyPr rot="0" spcFirstLastPara="1" vertOverflow="ellipsis" vert="horz" wrap="square" anchor="ctr" anchorCtr="1"/>
          <a:lstStyle/>
          <a:p>
            <a:pPr>
              <a:defRPr sz="2128"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en-US"/>
              <a:t>HABITANTES POR HOGAR</a:t>
            </a:r>
          </a:p>
        </c:rich>
      </c:tx>
      <c:layout/>
      <c:spPr>
        <a:noFill/>
        <a:ln>
          <a:noFill/>
        </a:ln>
        <a:effectLst/>
      </c:spPr>
    </c:title>
    <c:plotArea>
      <c:layout/>
      <c:lineChart>
        <c:grouping val="standard"/>
        <c:ser>
          <c:idx val="0"/>
          <c:order val="0"/>
          <c:tx>
            <c:v>Hogares Totales </c:v>
          </c:tx>
          <c:spPr>
            <a:ln w="34925" cap="rnd">
              <a:solidFill>
                <a:schemeClr val="accent1"/>
              </a:solidFill>
              <a:round/>
            </a:ln>
            <a:effectLst>
              <a:outerShdw blurRad="50800" dist="25400" dir="5400000" rotWithShape="0">
                <a:srgbClr val="000000">
                  <a:alpha val="40000"/>
                </a:srgbClr>
              </a:outerShdw>
            </a:effectLst>
          </c:spPr>
          <c:marker>
            <c:symbol val="none"/>
          </c:marker>
          <c:cat>
            <c:numRef>
              <c:f>HOGARES_2040!$C$4:$C$19</c:f>
              <c:numCache>
                <c:formatCode>General</c:formatCode>
                <c:ptCount val="16"/>
                <c:pt idx="0">
                  <c:v>2010</c:v>
                </c:pt>
                <c:pt idx="1">
                  <c:v>2012</c:v>
                </c:pt>
                <c:pt idx="2">
                  <c:v>2014</c:v>
                </c:pt>
                <c:pt idx="3">
                  <c:v>2016</c:v>
                </c:pt>
                <c:pt idx="4">
                  <c:v>2018</c:v>
                </c:pt>
                <c:pt idx="5">
                  <c:v>2020</c:v>
                </c:pt>
                <c:pt idx="6">
                  <c:v>2022</c:v>
                </c:pt>
                <c:pt idx="7">
                  <c:v>2024</c:v>
                </c:pt>
                <c:pt idx="8">
                  <c:v>2026</c:v>
                </c:pt>
                <c:pt idx="9">
                  <c:v>2028</c:v>
                </c:pt>
                <c:pt idx="10">
                  <c:v>2030</c:v>
                </c:pt>
                <c:pt idx="11">
                  <c:v>2032</c:v>
                </c:pt>
                <c:pt idx="12">
                  <c:v>2034</c:v>
                </c:pt>
                <c:pt idx="13">
                  <c:v>2036</c:v>
                </c:pt>
                <c:pt idx="14">
                  <c:v>2038</c:v>
                </c:pt>
                <c:pt idx="15">
                  <c:v>2040</c:v>
                </c:pt>
              </c:numCache>
            </c:numRef>
          </c:cat>
          <c:val>
            <c:numRef>
              <c:f>HOGARES_2040!$D$4:$D$19</c:f>
              <c:numCache>
                <c:formatCode>0.00</c:formatCode>
                <c:ptCount val="16"/>
                <c:pt idx="0">
                  <c:v>3.9151090912079622</c:v>
                </c:pt>
                <c:pt idx="1">
                  <c:v>3.848598928250627</c:v>
                </c:pt>
                <c:pt idx="2">
                  <c:v>3.7838606427679173</c:v>
                </c:pt>
                <c:pt idx="3">
                  <c:v>3.7210881673145266</c:v>
                </c:pt>
                <c:pt idx="4">
                  <c:v>3.6615612200125662</c:v>
                </c:pt>
                <c:pt idx="5">
                  <c:v>3.6046615075758472</c:v>
                </c:pt>
                <c:pt idx="6">
                  <c:v>3.5506629571653487</c:v>
                </c:pt>
                <c:pt idx="7">
                  <c:v>3.4994164283909397</c:v>
                </c:pt>
                <c:pt idx="8">
                  <c:v>3.4507444723811087</c:v>
                </c:pt>
                <c:pt idx="9">
                  <c:v>3.4045540484316916</c:v>
                </c:pt>
                <c:pt idx="10">
                  <c:v>3.3608722154612987</c:v>
                </c:pt>
                <c:pt idx="11">
                  <c:v>3.2855051990037638</c:v>
                </c:pt>
                <c:pt idx="12">
                  <c:v>3.2300419794595587</c:v>
                </c:pt>
                <c:pt idx="13">
                  <c:v>3.1745787599153412</c:v>
                </c:pt>
                <c:pt idx="14">
                  <c:v>3.1191155403711202</c:v>
                </c:pt>
                <c:pt idx="15">
                  <c:v>3.0636523208269102</c:v>
                </c:pt>
              </c:numCache>
            </c:numRef>
          </c:val>
        </c:ser>
        <c:marker val="1"/>
        <c:axId val="70970368"/>
        <c:axId val="71103232"/>
      </c:lineChart>
      <c:catAx>
        <c:axId val="70970368"/>
        <c:scaling>
          <c:orientation val="minMax"/>
        </c:scaling>
        <c:axPos val="b"/>
        <c:numFmt formatCode="General" sourceLinked="1"/>
        <c:majorTickMark val="none"/>
        <c:tickLblPos val="nextTo"/>
        <c:spPr>
          <a:noFill/>
          <a:ln w="9525" cap="flat" cmpd="sng" algn="ctr">
            <a:solidFill>
              <a:schemeClr val="lt1">
                <a:lumMod val="95000"/>
                <a:alpha val="10000"/>
              </a:schemeClr>
            </a:solidFill>
            <a:round/>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es-MX"/>
          </a:p>
        </c:txPr>
        <c:crossAx val="71103232"/>
        <c:crosses val="autoZero"/>
        <c:auto val="1"/>
        <c:lblAlgn val="ctr"/>
        <c:lblOffset val="100"/>
      </c:catAx>
      <c:valAx>
        <c:axId val="71103232"/>
        <c:scaling>
          <c:orientation val="minMax"/>
        </c:scaling>
        <c:axPos val="l"/>
        <c:majorGridlines>
          <c:spPr>
            <a:ln w="9525" cap="flat" cmpd="sng" algn="ctr">
              <a:solidFill>
                <a:schemeClr val="lt1">
                  <a:lumMod val="95000"/>
                  <a:alpha val="10000"/>
                </a:schemeClr>
              </a:solidFill>
              <a:round/>
            </a:ln>
            <a:effectLst/>
          </c:spPr>
        </c:majorGridlines>
        <c:title>
          <c:layout/>
          <c:spPr>
            <a:noFill/>
            <a:ln>
              <a:noFill/>
            </a:ln>
            <a:effectLst/>
          </c:spPr>
          <c:txPr>
            <a:bodyPr rot="-5400000" spcFirstLastPara="1" vertOverflow="ellipsis" vert="horz" wrap="square" anchor="ctr" anchorCtr="1"/>
            <a:lstStyle/>
            <a:p>
              <a:pPr>
                <a:defRPr sz="1197" b="1" i="0" u="none" strike="noStrike" kern="1200" cap="all" baseline="0">
                  <a:solidFill>
                    <a:schemeClr val="lt1">
                      <a:lumMod val="85000"/>
                    </a:schemeClr>
                  </a:solidFill>
                  <a:latin typeface="+mn-lt"/>
                  <a:ea typeface="+mn-ea"/>
                  <a:cs typeface="+mn-cs"/>
                </a:defRPr>
              </a:pPr>
              <a:endParaRPr lang="es-MX"/>
            </a:p>
          </c:txPr>
        </c:title>
        <c:numFmt formatCode="0.00" sourceLinked="1"/>
        <c:maj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es-MX"/>
          </a:p>
        </c:txPr>
        <c:crossAx val="70970368"/>
        <c:crosses val="autoZero"/>
        <c:crossBetween val="between"/>
      </c:valAx>
      <c:spPr>
        <a:noFill/>
        <a:ln>
          <a:noFill/>
        </a:ln>
        <a:effectLst/>
      </c:spPr>
    </c:plotArea>
    <c:legend>
      <c:legendPos val="b"/>
      <c:layout/>
      <c:spPr>
        <a:noFill/>
        <a:ln>
          <a:noFill/>
        </a:ln>
        <a:effectLst/>
      </c:spPr>
      <c:txPr>
        <a:bodyPr rot="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es-MX"/>
        </a:p>
      </c:txPr>
    </c:legend>
    <c:plotVisOnly val="1"/>
    <c:dispBlanksAs val="gap"/>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s-MX"/>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s-MX"/>
  <c:chart>
    <c:plotArea>
      <c:layout/>
      <c:barChart>
        <c:barDir val="col"/>
        <c:grouping val="clustered"/>
        <c:ser>
          <c:idx val="0"/>
          <c:order val="0"/>
          <c:dLbls>
            <c:spPr>
              <a:noFill/>
              <a:ln>
                <a:noFill/>
              </a:ln>
              <a:effectLst/>
            </c:spPr>
            <c:showVal val="1"/>
            <c:extLst>
              <c:ext xmlns:c15="http://schemas.microsoft.com/office/drawing/2012/chart" uri="{CE6537A1-D6FC-4f65-9D91-7224C49458BB}">
                <c15:layout/>
                <c15:showLeaderLines val="0"/>
              </c:ext>
            </c:extLst>
          </c:dLbls>
          <c:cat>
            <c:strRef>
              <c:f>Hoja1!$C$1:$F$1</c:f>
              <c:strCache>
                <c:ptCount val="4"/>
                <c:pt idx="0">
                  <c:v>INDUSTRIA</c:v>
                </c:pt>
                <c:pt idx="1">
                  <c:v>VIVIENDA/INFRAESTRUCTURA</c:v>
                </c:pt>
                <c:pt idx="2">
                  <c:v>COMERCIO</c:v>
                </c:pt>
                <c:pt idx="3">
                  <c:v>TURISMO/SERVICIOS</c:v>
                </c:pt>
              </c:strCache>
            </c:strRef>
          </c:cat>
          <c:val>
            <c:numRef>
              <c:f>Hoja1!$C$2:$F$2</c:f>
              <c:numCache>
                <c:formatCode>#,##0</c:formatCode>
                <c:ptCount val="4"/>
                <c:pt idx="0">
                  <c:v>404250350</c:v>
                </c:pt>
                <c:pt idx="1">
                  <c:v>388750340</c:v>
                </c:pt>
                <c:pt idx="2">
                  <c:v>173250150</c:v>
                </c:pt>
                <c:pt idx="3">
                  <c:v>188750160</c:v>
                </c:pt>
              </c:numCache>
            </c:numRef>
          </c:val>
        </c:ser>
        <c:gapWidth val="33"/>
        <c:overlap val="-97"/>
        <c:axId val="73893760"/>
        <c:axId val="73895296"/>
      </c:barChart>
      <c:catAx>
        <c:axId val="73893760"/>
        <c:scaling>
          <c:orientation val="minMax"/>
        </c:scaling>
        <c:axPos val="b"/>
        <c:numFmt formatCode="#,##0" sourceLinked="0"/>
        <c:majorTickMark val="cross"/>
        <c:tickLblPos val="low"/>
        <c:txPr>
          <a:bodyPr/>
          <a:lstStyle/>
          <a:p>
            <a:pPr>
              <a:defRPr sz="1000" b="1"/>
            </a:pPr>
            <a:endParaRPr lang="es-MX"/>
          </a:p>
        </c:txPr>
        <c:crossAx val="73895296"/>
        <c:crosses val="autoZero"/>
        <c:auto val="1"/>
        <c:lblAlgn val="ctr"/>
        <c:lblOffset val="100"/>
      </c:catAx>
      <c:valAx>
        <c:axId val="73895296"/>
        <c:scaling>
          <c:orientation val="minMax"/>
        </c:scaling>
        <c:axPos val="l"/>
        <c:majorGridlines/>
        <c:numFmt formatCode="#,##0" sourceLinked="1"/>
        <c:tickLblPos val="nextTo"/>
        <c:txPr>
          <a:bodyPr/>
          <a:lstStyle/>
          <a:p>
            <a:pPr>
              <a:defRPr sz="1200"/>
            </a:pPr>
            <a:endParaRPr lang="es-MX"/>
          </a:p>
        </c:txPr>
        <c:crossAx val="73893760"/>
        <c:crosses val="autoZero"/>
        <c:crossBetween val="between"/>
      </c:valAx>
    </c:plotArea>
    <c:plotVisOnly val="1"/>
    <c:dispBlanksAs val="gap"/>
  </c:chart>
  <c:txPr>
    <a:bodyPr/>
    <a:lstStyle/>
    <a:p>
      <a:pPr>
        <a:defRPr sz="1800">
          <a:solidFill>
            <a:schemeClr val="bg1"/>
          </a:solidFill>
        </a:defRPr>
      </a:pPr>
      <a:endParaRPr lang="es-MX"/>
    </a:p>
  </c:txPr>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3">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a:ln w="9525" cap="flat" cmpd="sng" algn="ctr">
        <a:solidFill>
          <a:schemeClr val="lt1">
            <a:lumMod val="95000"/>
            <a:alpha val="10000"/>
          </a:schemeClr>
        </a:solidFill>
        <a:round/>
      </a:ln>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tx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85550F-8E68-4D5C-A30B-544354EDE27F}" type="datetimeFigureOut">
              <a:rPr lang="es-MX" smtClean="0"/>
              <a:pPr/>
              <a:t>10/09/2015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5925D4-B0D7-4577-8BBA-926F31C35EE1}" type="slidenum">
              <a:rPr lang="es-MX" smtClean="0"/>
              <a:pPr/>
              <a:t>‹Nº›</a:t>
            </a:fld>
            <a:endParaRPr lang="es-MX"/>
          </a:p>
        </p:txBody>
      </p:sp>
    </p:spTree>
    <p:extLst>
      <p:ext uri="{BB962C8B-B14F-4D97-AF65-F5344CB8AC3E}">
        <p14:creationId xmlns="" xmlns:p14="http://schemas.microsoft.com/office/powerpoint/2010/main" val="29738336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B05925D4-B0D7-4577-8BBA-926F31C35EE1}" type="slidenum">
              <a:rPr lang="es-MX" smtClean="0"/>
              <a:pPr/>
              <a:t>1</a:t>
            </a:fld>
            <a:endParaRPr lang="es-MX"/>
          </a:p>
        </p:txBody>
      </p:sp>
    </p:spTree>
    <p:extLst>
      <p:ext uri="{BB962C8B-B14F-4D97-AF65-F5344CB8AC3E}">
        <p14:creationId xmlns="" xmlns:p14="http://schemas.microsoft.com/office/powerpoint/2010/main" val="38460099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B05925D4-B0D7-4577-8BBA-926F31C35EE1}" type="slidenum">
              <a:rPr lang="es-MX" smtClean="0"/>
              <a:pPr/>
              <a:t>4</a:t>
            </a:fld>
            <a:endParaRPr lang="es-MX"/>
          </a:p>
        </p:txBody>
      </p:sp>
    </p:spTree>
    <p:extLst>
      <p:ext uri="{BB962C8B-B14F-4D97-AF65-F5344CB8AC3E}">
        <p14:creationId xmlns="" xmlns:p14="http://schemas.microsoft.com/office/powerpoint/2010/main" val="3775804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911617D5-A355-4F24-99A8-4C08C705E171}" type="datetimeFigureOut">
              <a:rPr lang="es-MX" smtClean="0"/>
              <a:pPr/>
              <a:t>10/09/2015</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B82A1EAC-DA72-43AF-AE35-5EE26B206E37}" type="slidenum">
              <a:rPr lang="es-MX" smtClean="0"/>
              <a:pPr/>
              <a:t>‹Nº›</a:t>
            </a:fld>
            <a:endParaRPr lang="es-MX" dirty="0"/>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s-ES" smtClean="0"/>
              <a:t>Haga clic para modificar el estilo de título del patrón</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911617D5-A355-4F24-99A8-4C08C705E171}" type="datetimeFigureOut">
              <a:rPr lang="es-MX" smtClean="0"/>
              <a:pPr/>
              <a:t>10/09/2015</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B82A1EAC-DA72-43AF-AE35-5EE26B206E37}" type="slidenum">
              <a:rPr lang="es-MX" smtClean="0"/>
              <a:pPr/>
              <a:t>‹Nº›</a:t>
            </a:fld>
            <a:endParaRPr lang="es-MX"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911617D5-A355-4F24-99A8-4C08C705E171}" type="datetimeFigureOut">
              <a:rPr lang="es-MX" smtClean="0"/>
              <a:pPr/>
              <a:t>10/09/2015</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B82A1EAC-DA72-43AF-AE35-5EE26B206E37}" type="slidenum">
              <a:rPr lang="es-MX" smtClean="0"/>
              <a:pPr/>
              <a:t>‹Nº›</a:t>
            </a:fld>
            <a:endParaRPr lang="es-MX"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s-ES" smtClean="0"/>
              <a:t>Haga clic para modificar el estilo de título del patrón</a:t>
            </a:r>
            <a:endParaRPr lang="en-US" dirty="0"/>
          </a:p>
        </p:txBody>
      </p:sp>
      <p:sp>
        <p:nvSpPr>
          <p:cNvPr id="4" name="Date Placeholder 3"/>
          <p:cNvSpPr>
            <a:spLocks noGrp="1"/>
          </p:cNvSpPr>
          <p:nvPr>
            <p:ph type="dt" sz="half" idx="10"/>
          </p:nvPr>
        </p:nvSpPr>
        <p:spPr/>
        <p:txBody>
          <a:bodyPr/>
          <a:lstStyle/>
          <a:p>
            <a:fld id="{911617D5-A355-4F24-99A8-4C08C705E171}" type="datetimeFigureOut">
              <a:rPr lang="es-MX" smtClean="0"/>
              <a:pPr/>
              <a:t>10/09/2015</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B82A1EAC-DA72-43AF-AE35-5EE26B206E37}" type="slidenum">
              <a:rPr lang="es-MX" smtClean="0"/>
              <a:pPr/>
              <a:t>‹Nº›</a:t>
            </a:fld>
            <a:endParaRPr lang="es-MX" dirty="0"/>
          </a:p>
        </p:txBody>
      </p:sp>
      <p:sp>
        <p:nvSpPr>
          <p:cNvPr id="8" name="Content Placeholder 7"/>
          <p:cNvSpPr>
            <a:spLocks noGrp="1"/>
          </p:cNvSpPr>
          <p:nvPr>
            <p:ph sz="quarter" idx="13"/>
          </p:nvPr>
        </p:nvSpPr>
        <p:spPr>
          <a:xfrm>
            <a:off x="609600" y="1600200"/>
            <a:ext cx="79248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11617D5-A355-4F24-99A8-4C08C705E171}" type="datetimeFigureOut">
              <a:rPr lang="es-MX" smtClean="0"/>
              <a:pPr/>
              <a:t>10/09/2015</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B82A1EAC-DA72-43AF-AE35-5EE26B206E37}" type="slidenum">
              <a:rPr lang="es-MX" smtClean="0"/>
              <a:pPr/>
              <a:t>‹Nº›</a:t>
            </a:fld>
            <a:endParaRPr lang="es-MX"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2" name="Title 1"/>
          <p:cNvSpPr>
            <a:spLocks noGrp="1"/>
          </p:cNvSpPr>
          <p:nvPr>
            <p:ph type="title"/>
          </p:nvPr>
        </p:nvSpPr>
        <p:spPr>
          <a:xfrm>
            <a:off x="609600" y="274638"/>
            <a:ext cx="7924800" cy="1143000"/>
          </a:xfrm>
        </p:spPr>
        <p:txBody>
          <a:bodyPr/>
          <a:lstStyle/>
          <a:p>
            <a:r>
              <a:rPr lang="es-ES" smtClean="0"/>
              <a:t>Haga clic para modificar el estilo de título del patrón</a:t>
            </a:r>
            <a:endParaRPr lang="en-US" dirty="0"/>
          </a:p>
        </p:txBody>
      </p:sp>
      <p:sp>
        <p:nvSpPr>
          <p:cNvPr id="5" name="Date Placeholder 4"/>
          <p:cNvSpPr>
            <a:spLocks noGrp="1"/>
          </p:cNvSpPr>
          <p:nvPr>
            <p:ph type="dt" sz="half" idx="10"/>
          </p:nvPr>
        </p:nvSpPr>
        <p:spPr/>
        <p:txBody>
          <a:bodyPr/>
          <a:lstStyle/>
          <a:p>
            <a:fld id="{911617D5-A355-4F24-99A8-4C08C705E171}" type="datetimeFigureOut">
              <a:rPr lang="es-MX" smtClean="0"/>
              <a:pPr/>
              <a:t>10/09/2015</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B82A1EAC-DA72-43AF-AE35-5EE26B206E37}" type="slidenum">
              <a:rPr lang="es-MX" smtClean="0"/>
              <a:pPr/>
              <a:t>‹Nº›</a:t>
            </a:fld>
            <a:endParaRPr lang="es-MX"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911617D5-A355-4F24-99A8-4C08C705E171}" type="datetimeFigureOut">
              <a:rPr lang="es-MX" smtClean="0"/>
              <a:pPr/>
              <a:t>10/09/2015</a:t>
            </a:fld>
            <a:endParaRPr lang="es-MX" dirty="0"/>
          </a:p>
        </p:txBody>
      </p:sp>
      <p:sp>
        <p:nvSpPr>
          <p:cNvPr id="8" name="Footer Placeholder 7"/>
          <p:cNvSpPr>
            <a:spLocks noGrp="1"/>
          </p:cNvSpPr>
          <p:nvPr>
            <p:ph type="ftr" sz="quarter" idx="11"/>
          </p:nvPr>
        </p:nvSpPr>
        <p:spPr/>
        <p:txBody>
          <a:bodyPr/>
          <a:lstStyle/>
          <a:p>
            <a:endParaRPr lang="es-MX" dirty="0"/>
          </a:p>
        </p:txBody>
      </p:sp>
      <p:sp>
        <p:nvSpPr>
          <p:cNvPr id="9" name="Slide Number Placeholder 8"/>
          <p:cNvSpPr>
            <a:spLocks noGrp="1"/>
          </p:cNvSpPr>
          <p:nvPr>
            <p:ph type="sldNum" sz="quarter" idx="12"/>
          </p:nvPr>
        </p:nvSpPr>
        <p:spPr/>
        <p:txBody>
          <a:bodyPr/>
          <a:lstStyle/>
          <a:p>
            <a:fld id="{B82A1EAC-DA72-43AF-AE35-5EE26B206E37}" type="slidenum">
              <a:rPr lang="es-MX" smtClean="0"/>
              <a:pPr/>
              <a:t>‹Nº›</a:t>
            </a:fld>
            <a:endParaRPr lang="es-MX"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911617D5-A355-4F24-99A8-4C08C705E171}" type="datetimeFigureOut">
              <a:rPr lang="es-MX" smtClean="0"/>
              <a:pPr/>
              <a:t>10/09/2015</a:t>
            </a:fld>
            <a:endParaRPr lang="es-MX" dirty="0"/>
          </a:p>
        </p:txBody>
      </p:sp>
      <p:sp>
        <p:nvSpPr>
          <p:cNvPr id="4" name="Footer Placeholder 3"/>
          <p:cNvSpPr>
            <a:spLocks noGrp="1"/>
          </p:cNvSpPr>
          <p:nvPr>
            <p:ph type="ftr" sz="quarter" idx="11"/>
          </p:nvPr>
        </p:nvSpPr>
        <p:spPr/>
        <p:txBody>
          <a:bodyPr/>
          <a:lstStyle/>
          <a:p>
            <a:endParaRPr lang="es-MX" dirty="0"/>
          </a:p>
        </p:txBody>
      </p:sp>
      <p:sp>
        <p:nvSpPr>
          <p:cNvPr id="5" name="Slide Number Placeholder 4"/>
          <p:cNvSpPr>
            <a:spLocks noGrp="1"/>
          </p:cNvSpPr>
          <p:nvPr>
            <p:ph type="sldNum" sz="quarter" idx="12"/>
          </p:nvPr>
        </p:nvSpPr>
        <p:spPr/>
        <p:txBody>
          <a:bodyPr/>
          <a:lstStyle/>
          <a:p>
            <a:fld id="{B82A1EAC-DA72-43AF-AE35-5EE26B206E37}" type="slidenum">
              <a:rPr lang="es-MX" smtClean="0"/>
              <a:pPr/>
              <a:t>‹Nº›</a:t>
            </a:fld>
            <a:endParaRPr lang="es-MX"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1617D5-A355-4F24-99A8-4C08C705E171}" type="datetimeFigureOut">
              <a:rPr lang="es-MX" smtClean="0"/>
              <a:pPr/>
              <a:t>10/09/2015</a:t>
            </a:fld>
            <a:endParaRPr lang="es-MX" dirty="0"/>
          </a:p>
        </p:txBody>
      </p:sp>
      <p:sp>
        <p:nvSpPr>
          <p:cNvPr id="3" name="Footer Placeholder 2"/>
          <p:cNvSpPr>
            <a:spLocks noGrp="1"/>
          </p:cNvSpPr>
          <p:nvPr>
            <p:ph type="ftr" sz="quarter" idx="11"/>
          </p:nvPr>
        </p:nvSpPr>
        <p:spPr/>
        <p:txBody>
          <a:bodyPr/>
          <a:lstStyle/>
          <a:p>
            <a:endParaRPr lang="es-MX" dirty="0"/>
          </a:p>
        </p:txBody>
      </p:sp>
      <p:sp>
        <p:nvSpPr>
          <p:cNvPr id="4" name="Slide Number Placeholder 3"/>
          <p:cNvSpPr>
            <a:spLocks noGrp="1"/>
          </p:cNvSpPr>
          <p:nvPr>
            <p:ph type="sldNum" sz="quarter" idx="12"/>
          </p:nvPr>
        </p:nvSpPr>
        <p:spPr/>
        <p:txBody>
          <a:bodyPr/>
          <a:lstStyle/>
          <a:p>
            <a:fld id="{B82A1EAC-DA72-43AF-AE35-5EE26B206E37}" type="slidenum">
              <a:rPr lang="es-MX" smtClean="0"/>
              <a:pPr/>
              <a:t>‹Nº›</a:t>
            </a:fld>
            <a:endParaRPr lang="es-MX"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11617D5-A355-4F24-99A8-4C08C705E171}" type="datetimeFigureOut">
              <a:rPr lang="es-MX" smtClean="0"/>
              <a:pPr/>
              <a:t>10/09/2015</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B82A1EAC-DA72-43AF-AE35-5EE26B206E37}" type="slidenum">
              <a:rPr lang="es-MX" smtClean="0"/>
              <a:pPr/>
              <a:t>‹Nº›</a:t>
            </a:fld>
            <a:endParaRPr lang="es-MX"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smtClean="0"/>
              <a:t>Haga clic en el icono para agregar una imagen</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11617D5-A355-4F24-99A8-4C08C705E171}" type="datetimeFigureOut">
              <a:rPr lang="es-MX" smtClean="0"/>
              <a:pPr/>
              <a:t>10/09/2015</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B82A1EAC-DA72-43AF-AE35-5EE26B206E37}" type="slidenum">
              <a:rPr lang="es-MX" smtClean="0"/>
              <a:pPr/>
              <a:t>‹Nº›</a:t>
            </a:fld>
            <a:endParaRPr lang="es-MX"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911617D5-A355-4F24-99A8-4C08C705E171}" type="datetimeFigureOut">
              <a:rPr lang="es-MX" smtClean="0"/>
              <a:pPr/>
              <a:t>10/09/2015</a:t>
            </a:fld>
            <a:endParaRPr lang="es-MX" dirty="0"/>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s-MX" dirty="0"/>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B82A1EAC-DA72-43AF-AE35-5EE26B206E37}" type="slidenum">
              <a:rPr lang="es-MX" smtClean="0"/>
              <a:pPr/>
              <a:t>‹Nº›</a:t>
            </a:fld>
            <a:endParaRPr lang="es-MX" dirty="0"/>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21.jpeg"/><Relationship Id="rId7" Type="http://schemas.openxmlformats.org/officeDocument/2006/relationships/image" Target="../media/image24.jpe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23.jpeg"/><Relationship Id="rId5" Type="http://schemas.openxmlformats.org/officeDocument/2006/relationships/image" Target="../media/image20.jpeg"/><Relationship Id="rId4" Type="http://schemas.openxmlformats.org/officeDocument/2006/relationships/image" Target="../media/image22.jpeg"/><Relationship Id="rId9" Type="http://schemas.openxmlformats.org/officeDocument/2006/relationships/image" Target="../media/image26.jpe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20.jpeg"/><Relationship Id="rId1" Type="http://schemas.openxmlformats.org/officeDocument/2006/relationships/slideLayout" Target="../slideLayouts/slideLayout7.xml"/><Relationship Id="rId4" Type="http://schemas.openxmlformats.org/officeDocument/2006/relationships/hyperlink" Target="http://www.tijuana.gob.mx/"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6.jpeg"/><Relationship Id="rId1" Type="http://schemas.openxmlformats.org/officeDocument/2006/relationships/slideLayout" Target="../slideLayouts/slideLayout7.xml"/><Relationship Id="rId5" Type="http://schemas.openxmlformats.org/officeDocument/2006/relationships/image" Target="../media/image30.jpeg"/><Relationship Id="rId4" Type="http://schemas.openxmlformats.org/officeDocument/2006/relationships/image" Target="../media/image29.jpeg"/></Relationships>
</file>

<file path=ppt/slides/_rels/slide2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32.jpeg"/></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7.jpe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s>
</file>

<file path=ppt/slides/_rels/slide2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2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43.png"/></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6.jpeg"/><Relationship Id="rId1" Type="http://schemas.openxmlformats.org/officeDocument/2006/relationships/slideLayout" Target="../slideLayouts/slideLayout7.xml"/><Relationship Id="rId5" Type="http://schemas.openxmlformats.org/officeDocument/2006/relationships/image" Target="../media/image46.png"/><Relationship Id="rId4" Type="http://schemas.openxmlformats.org/officeDocument/2006/relationships/image" Target="../media/image45.png"/></Relationships>
</file>

<file path=ppt/slides/_rels/slide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46.png"/></Relationships>
</file>

<file path=ppt/slides/_rels/slide35.xml.rels><?xml version="1.0" encoding="UTF-8" standalone="yes"?>
<Relationships xmlns="http://schemas.openxmlformats.org/package/2006/relationships"><Relationship Id="rId8" Type="http://schemas.openxmlformats.org/officeDocument/2006/relationships/image" Target="../media/image51.jpeg"/><Relationship Id="rId3" Type="http://schemas.openxmlformats.org/officeDocument/2006/relationships/image" Target="../media/image7.jpeg"/><Relationship Id="rId7" Type="http://schemas.openxmlformats.org/officeDocument/2006/relationships/image" Target="../media/image50.jpe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49.jpeg"/><Relationship Id="rId11" Type="http://schemas.openxmlformats.org/officeDocument/2006/relationships/image" Target="../media/image54.jpeg"/><Relationship Id="rId5" Type="http://schemas.openxmlformats.org/officeDocument/2006/relationships/image" Target="../media/image48.jpeg"/><Relationship Id="rId10" Type="http://schemas.openxmlformats.org/officeDocument/2006/relationships/image" Target="../media/image53.jpeg"/><Relationship Id="rId4" Type="http://schemas.openxmlformats.org/officeDocument/2006/relationships/image" Target="../media/image17.jpeg"/><Relationship Id="rId9" Type="http://schemas.openxmlformats.org/officeDocument/2006/relationships/image" Target="../media/image52.jpeg"/></Relationships>
</file>

<file path=ppt/slides/_rels/slide3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6.jpeg"/><Relationship Id="rId1" Type="http://schemas.openxmlformats.org/officeDocument/2006/relationships/slideLayout" Target="../slideLayouts/slideLayout7.xml"/><Relationship Id="rId5" Type="http://schemas.openxmlformats.org/officeDocument/2006/relationships/image" Target="../media/image57.gif"/><Relationship Id="rId4" Type="http://schemas.openxmlformats.org/officeDocument/2006/relationships/image" Target="../media/image56.pn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6.jpeg"/><Relationship Id="rId1" Type="http://schemas.openxmlformats.org/officeDocument/2006/relationships/slideLayout" Target="../slideLayouts/slideLayout7.xml"/><Relationship Id="rId5" Type="http://schemas.openxmlformats.org/officeDocument/2006/relationships/image" Target="../media/image61.jpeg"/><Relationship Id="rId4" Type="http://schemas.openxmlformats.org/officeDocument/2006/relationships/image" Target="../media/image60.jpeg"/></Relationships>
</file>

<file path=ppt/slides/_rels/slide42.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63.jpeg"/></Relationships>
</file>

<file path=ppt/slides/_rels/slide43.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jpeg"/><Relationship Id="rId1" Type="http://schemas.openxmlformats.org/officeDocument/2006/relationships/slideLayout" Target="../slideLayouts/slideLayout7.xml"/><Relationship Id="rId5" Type="http://schemas.openxmlformats.org/officeDocument/2006/relationships/image" Target="../media/image66.jpeg"/><Relationship Id="rId4" Type="http://schemas.openxmlformats.org/officeDocument/2006/relationships/image" Target="../media/image65.jpeg"/></Relationships>
</file>

<file path=ppt/slides/_rels/slide44.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69.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8 Imagen" descr="tijuana-panoramica-skydrive-roverach.jpg"/>
          <p:cNvPicPr>
            <a:picLocks noChangeAspect="1"/>
          </p:cNvPicPr>
          <p:nvPr/>
        </p:nvPicPr>
        <p:blipFill>
          <a:blip r:embed="rId3" cstate="print">
            <a:lum bright="-23000" contrast="-44000"/>
          </a:blip>
          <a:stretch>
            <a:fillRect/>
          </a:stretch>
        </p:blipFill>
        <p:spPr>
          <a:xfrm>
            <a:off x="-32" y="1"/>
            <a:ext cx="9144000" cy="6000767"/>
          </a:xfrm>
          <a:prstGeom prst="rect">
            <a:avLst/>
          </a:prstGeom>
        </p:spPr>
      </p:pic>
      <p:sp>
        <p:nvSpPr>
          <p:cNvPr id="6" name="5 CuadroTexto"/>
          <p:cNvSpPr txBox="1"/>
          <p:nvPr/>
        </p:nvSpPr>
        <p:spPr>
          <a:xfrm>
            <a:off x="1403648" y="404664"/>
            <a:ext cx="6768752" cy="646331"/>
          </a:xfrm>
          <a:prstGeom prst="rect">
            <a:avLst/>
          </a:prstGeom>
          <a:noFill/>
        </p:spPr>
        <p:txBody>
          <a:bodyPr wrap="square" rtlCol="0">
            <a:spAutoFit/>
          </a:bodyPr>
          <a:lstStyle/>
          <a:p>
            <a:pPr algn="ctr"/>
            <a:r>
              <a:rPr lang="es-MX" dirty="0" smtClean="0">
                <a:latin typeface="Calibri" pitchFamily="34" charset="0"/>
                <a:cs typeface="Calibri" pitchFamily="34" charset="0"/>
              </a:rPr>
              <a:t>UNIVERSIDAD AUTÓNOMA DEL ESTADO DE MÉXICO</a:t>
            </a:r>
          </a:p>
          <a:p>
            <a:pPr algn="ctr"/>
            <a:r>
              <a:rPr lang="es-MX" dirty="0" smtClean="0">
                <a:latin typeface="Calibri" pitchFamily="34" charset="0"/>
                <a:cs typeface="Calibri" pitchFamily="34" charset="0"/>
              </a:rPr>
              <a:t>FACULTAD DE PLANEACIÓN URBANA Y REGIONAL</a:t>
            </a:r>
            <a:endParaRPr lang="es-MX" dirty="0">
              <a:latin typeface="Calibri" pitchFamily="34" charset="0"/>
              <a:cs typeface="Calibri" pitchFamily="34" charset="0"/>
            </a:endParaRPr>
          </a:p>
        </p:txBody>
      </p:sp>
      <p:pic>
        <p:nvPicPr>
          <p:cNvPr id="13" name="Picture 4"/>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7715272" y="285728"/>
            <a:ext cx="757888" cy="92869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4" name="Picture 3"/>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857224" y="285728"/>
            <a:ext cx="1034902" cy="10001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5" name="Text Box 5"/>
          <p:cNvSpPr txBox="1">
            <a:spLocks noChangeArrowheads="1"/>
          </p:cNvSpPr>
          <p:nvPr/>
        </p:nvSpPr>
        <p:spPr bwMode="auto">
          <a:xfrm>
            <a:off x="-285784" y="3357562"/>
            <a:ext cx="6096000" cy="978729"/>
          </a:xfrm>
          <a:prstGeom prst="rect">
            <a:avLst/>
          </a:prstGeom>
          <a:noFill/>
          <a:ln w="9525">
            <a:noFill/>
            <a:miter lim="800000"/>
            <a:headEnd/>
            <a:tailEnd/>
          </a:ln>
        </p:spPr>
        <p:txBody>
          <a:bodyPr>
            <a:spAutoFit/>
          </a:bodyPr>
          <a:lstStyle/>
          <a:p>
            <a:pPr algn="ctr">
              <a:lnSpc>
                <a:spcPct val="170000"/>
              </a:lnSpc>
              <a:spcBef>
                <a:spcPct val="50000"/>
              </a:spcBef>
            </a:pPr>
            <a:endParaRPr lang="es-ES" b="1" dirty="0" smtClean="0">
              <a:latin typeface="Calibri" pitchFamily="34" charset="0"/>
              <a:cs typeface="Calibri" pitchFamily="34" charset="0"/>
            </a:endParaRPr>
          </a:p>
          <a:p>
            <a:pPr algn="ctr">
              <a:spcBef>
                <a:spcPct val="50000"/>
              </a:spcBef>
            </a:pPr>
            <a:endParaRPr lang="es-ES" b="1" dirty="0" smtClean="0">
              <a:latin typeface="Calibri" pitchFamily="34" charset="0"/>
              <a:cs typeface="Calibri" pitchFamily="34" charset="0"/>
            </a:endParaRPr>
          </a:p>
        </p:txBody>
      </p:sp>
      <p:sp>
        <p:nvSpPr>
          <p:cNvPr id="16" name="Text Box 5"/>
          <p:cNvSpPr txBox="1">
            <a:spLocks noChangeArrowheads="1"/>
          </p:cNvSpPr>
          <p:nvPr/>
        </p:nvSpPr>
        <p:spPr bwMode="auto">
          <a:xfrm>
            <a:off x="1214414" y="1834210"/>
            <a:ext cx="7000925" cy="2246769"/>
          </a:xfrm>
          <a:prstGeom prst="rect">
            <a:avLst/>
          </a:prstGeom>
          <a:noFill/>
          <a:ln w="9525">
            <a:noFill/>
            <a:miter lim="800000"/>
            <a:headEnd/>
            <a:tailEnd/>
          </a:ln>
        </p:spPr>
        <p:txBody>
          <a:bodyPr wrap="square">
            <a:spAutoFit/>
          </a:bodyPr>
          <a:lstStyle/>
          <a:p>
            <a:pPr algn="ctr"/>
            <a:r>
              <a:rPr lang="es-MX" sz="2800" b="1" dirty="0" smtClean="0">
                <a:cs typeface="Calibri" pitchFamily="34" charset="0"/>
              </a:rPr>
              <a:t>ZONA METROPOLITANA DE TIJUANA </a:t>
            </a:r>
          </a:p>
          <a:p>
            <a:pPr algn="ctr"/>
            <a:r>
              <a:rPr lang="es-MX" sz="2800" b="1" dirty="0" smtClean="0">
                <a:cs typeface="Calibri" pitchFamily="34" charset="0"/>
              </a:rPr>
              <a:t>(ZMT).</a:t>
            </a:r>
            <a:r>
              <a:rPr lang="es-MX" sz="2800" dirty="0" smtClean="0">
                <a:cs typeface="Calibri" pitchFamily="34" charset="0"/>
              </a:rPr>
              <a:t>  </a:t>
            </a:r>
            <a:endParaRPr lang="es-MX" sz="2800" dirty="0" smtClean="0">
              <a:cs typeface="Calibri" pitchFamily="34" charset="0"/>
            </a:endParaRPr>
          </a:p>
          <a:p>
            <a:pPr algn="ctr"/>
            <a:r>
              <a:rPr lang="es-MX" sz="2800" dirty="0" smtClean="0">
                <a:cs typeface="Calibri" pitchFamily="34" charset="0"/>
              </a:rPr>
              <a:t>Elaboró :Graciela M. Suárez Díaz</a:t>
            </a:r>
          </a:p>
          <a:p>
            <a:pPr algn="ctr"/>
            <a:endParaRPr lang="es-MX" sz="2800" dirty="0" smtClean="0">
              <a:cs typeface="Calibri" pitchFamily="34" charset="0"/>
            </a:endParaRPr>
          </a:p>
          <a:p>
            <a:pPr algn="ctr"/>
            <a:r>
              <a:rPr lang="es-MX" sz="2800" dirty="0" smtClean="0">
                <a:cs typeface="Calibri" pitchFamily="34" charset="0"/>
              </a:rPr>
              <a:t>Abril de 2015.</a:t>
            </a:r>
            <a:endParaRPr lang="es-MX" sz="2800" dirty="0">
              <a:cs typeface="Calibri" pitchFamily="34" charset="0"/>
            </a:endParaRPr>
          </a:p>
        </p:txBody>
      </p:sp>
      <p:sp>
        <p:nvSpPr>
          <p:cNvPr id="17" name="Text Box 5"/>
          <p:cNvSpPr txBox="1">
            <a:spLocks noChangeArrowheads="1"/>
          </p:cNvSpPr>
          <p:nvPr/>
        </p:nvSpPr>
        <p:spPr bwMode="auto">
          <a:xfrm>
            <a:off x="4786314" y="4179995"/>
            <a:ext cx="3857652" cy="506421"/>
          </a:xfrm>
          <a:prstGeom prst="rect">
            <a:avLst/>
          </a:prstGeom>
          <a:noFill/>
          <a:ln w="9525">
            <a:noFill/>
            <a:miter lim="800000"/>
            <a:headEnd/>
            <a:tailEnd/>
          </a:ln>
        </p:spPr>
        <p:txBody>
          <a:bodyPr wrap="square">
            <a:spAutoFit/>
          </a:bodyPr>
          <a:lstStyle/>
          <a:p>
            <a:pPr algn="ctr">
              <a:lnSpc>
                <a:spcPct val="170000"/>
              </a:lnSpc>
              <a:spcBef>
                <a:spcPct val="50000"/>
              </a:spcBef>
            </a:pPr>
            <a:r>
              <a:rPr lang="es-ES" dirty="0" smtClean="0">
                <a:latin typeface="Calibri" pitchFamily="34" charset="0"/>
                <a:cs typeface="Calibri" pitchFamily="34" charset="0"/>
              </a:rPr>
              <a:t>GESTIÓN </a:t>
            </a:r>
            <a:r>
              <a:rPr lang="es-ES" dirty="0" smtClean="0">
                <a:latin typeface="Calibri" pitchFamily="34" charset="0"/>
                <a:cs typeface="Calibri" pitchFamily="34" charset="0"/>
              </a:rPr>
              <a:t>METROPOLITANA</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20000"/>
            <a:lum/>
          </a:blip>
          <a:srcRect/>
          <a:stretch>
            <a:fillRect l="-11000" r="-11000"/>
          </a:stretch>
        </a:blipFill>
        <a:effectLst/>
      </p:bgPr>
    </p:bg>
    <p:spTree>
      <p:nvGrpSpPr>
        <p:cNvPr id="1" name=""/>
        <p:cNvGrpSpPr/>
        <p:nvPr/>
      </p:nvGrpSpPr>
      <p:grpSpPr>
        <a:xfrm>
          <a:off x="0" y="0"/>
          <a:ext cx="0" cy="0"/>
          <a:chOff x="0" y="0"/>
          <a:chExt cx="0" cy="0"/>
        </a:xfrm>
      </p:grpSpPr>
      <p:graphicFrame>
        <p:nvGraphicFramePr>
          <p:cNvPr id="2" name="2 Gráfico"/>
          <p:cNvGraphicFramePr/>
          <p:nvPr/>
        </p:nvGraphicFramePr>
        <p:xfrm>
          <a:off x="428596" y="500042"/>
          <a:ext cx="8429684" cy="5715040"/>
        </p:xfrm>
        <a:graphic>
          <a:graphicData uri="http://schemas.openxmlformats.org/drawingml/2006/chart">
            <c:chart xmlns:c="http://schemas.openxmlformats.org/drawingml/2006/chart" xmlns:r="http://schemas.openxmlformats.org/officeDocument/2006/relationships" r:id="rId3"/>
          </a:graphicData>
        </a:graphic>
      </p:graphicFrame>
      <p:sp>
        <p:nvSpPr>
          <p:cNvPr id="3" name="2 Rectángulo"/>
          <p:cNvSpPr/>
          <p:nvPr/>
        </p:nvSpPr>
        <p:spPr>
          <a:xfrm>
            <a:off x="285720" y="6438149"/>
            <a:ext cx="8572560" cy="276999"/>
          </a:xfrm>
          <a:prstGeom prst="rect">
            <a:avLst/>
          </a:prstGeom>
        </p:spPr>
        <p:txBody>
          <a:bodyPr wrap="square">
            <a:spAutoFit/>
          </a:bodyPr>
          <a:lstStyle/>
          <a:p>
            <a:r>
              <a:rPr lang="es-MX" sz="1200" dirty="0" smtClean="0">
                <a:solidFill>
                  <a:schemeClr val="bg1"/>
                </a:solidFill>
              </a:rPr>
              <a:t>FUENTE: Elaboración propia en base a datos del Instituto Nacional de Estadística y Geografía (INEGI) y Consejo Nacional de Población (CONAPO). </a:t>
            </a:r>
            <a:endParaRPr lang="es-MX" sz="1200" dirty="0">
              <a:solidFill>
                <a:schemeClr val="bg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22000"/>
            <a:lum/>
          </a:blip>
          <a:srcRect/>
          <a:stretch>
            <a:fillRect l="-11000" r="-11000"/>
          </a:stretch>
        </a:blipFill>
        <a:effectLst/>
      </p:bgPr>
    </p:bg>
    <p:spTree>
      <p:nvGrpSpPr>
        <p:cNvPr id="1" name=""/>
        <p:cNvGrpSpPr/>
        <p:nvPr/>
      </p:nvGrpSpPr>
      <p:grpSpPr>
        <a:xfrm>
          <a:off x="0" y="0"/>
          <a:ext cx="0" cy="0"/>
          <a:chOff x="0" y="0"/>
          <a:chExt cx="0" cy="0"/>
        </a:xfrm>
      </p:grpSpPr>
      <p:sp>
        <p:nvSpPr>
          <p:cNvPr id="11" name="10 Rectángulo"/>
          <p:cNvSpPr/>
          <p:nvPr/>
        </p:nvSpPr>
        <p:spPr>
          <a:xfrm>
            <a:off x="285720" y="6438149"/>
            <a:ext cx="8572560" cy="276999"/>
          </a:xfrm>
          <a:prstGeom prst="rect">
            <a:avLst/>
          </a:prstGeom>
        </p:spPr>
        <p:txBody>
          <a:bodyPr wrap="square">
            <a:spAutoFit/>
          </a:bodyPr>
          <a:lstStyle/>
          <a:p>
            <a:r>
              <a:rPr lang="es-MX" sz="1200" dirty="0" smtClean="0">
                <a:solidFill>
                  <a:schemeClr val="bg1"/>
                </a:solidFill>
              </a:rPr>
              <a:t>FUENTE: Elaboración propia en base a datos del Instituto Nacional de Estadística y Geografía (INEGI) y Consejo Nacional de Población (CONAPO). </a:t>
            </a:r>
            <a:endParaRPr lang="es-MX" sz="1200" dirty="0">
              <a:solidFill>
                <a:schemeClr val="bg1"/>
              </a:solidFill>
            </a:endParaRPr>
          </a:p>
        </p:txBody>
      </p:sp>
      <p:sp>
        <p:nvSpPr>
          <p:cNvPr id="7" name="6 Marcador de número de diapositiva"/>
          <p:cNvSpPr>
            <a:spLocks noGrp="1"/>
          </p:cNvSpPr>
          <p:nvPr>
            <p:ph type="sldNum" sz="quarter" idx="12"/>
          </p:nvPr>
        </p:nvSpPr>
        <p:spPr/>
        <p:txBody>
          <a:bodyPr/>
          <a:lstStyle/>
          <a:p>
            <a:fld id="{B82A1EAC-DA72-43AF-AE35-5EE26B206E37}" type="slidenum">
              <a:rPr lang="es-MX" smtClean="0"/>
              <a:pPr/>
              <a:t>11</a:t>
            </a:fld>
            <a:endParaRPr lang="es-MX" dirty="0"/>
          </a:p>
        </p:txBody>
      </p:sp>
      <p:graphicFrame>
        <p:nvGraphicFramePr>
          <p:cNvPr id="8" name="7 Tabla"/>
          <p:cNvGraphicFramePr>
            <a:graphicFrameLocks noGrp="1"/>
          </p:cNvGraphicFramePr>
          <p:nvPr/>
        </p:nvGraphicFramePr>
        <p:xfrm>
          <a:off x="500037" y="357175"/>
          <a:ext cx="8215366" cy="5996976"/>
        </p:xfrm>
        <a:graphic>
          <a:graphicData uri="http://schemas.openxmlformats.org/drawingml/2006/table">
            <a:tbl>
              <a:tblPr/>
              <a:tblGrid>
                <a:gridCol w="1542988"/>
                <a:gridCol w="1112063"/>
                <a:gridCol w="1112063"/>
                <a:gridCol w="1112063"/>
                <a:gridCol w="1112063"/>
                <a:gridCol w="1112063"/>
                <a:gridCol w="1112063"/>
              </a:tblGrid>
              <a:tr h="237174">
                <a:tc gridSpan="7">
                  <a:txBody>
                    <a:bodyPr/>
                    <a:lstStyle/>
                    <a:p>
                      <a:pPr algn="ctr" fontAlgn="ctr"/>
                      <a:r>
                        <a:rPr lang="es-MX" sz="2000" dirty="0" smtClean="0">
                          <a:solidFill>
                            <a:schemeClr val="bg1"/>
                          </a:solidFill>
                        </a:rPr>
                        <a:t>TABLA  5: Población </a:t>
                      </a:r>
                      <a:r>
                        <a:rPr lang="es-MX" sz="2000" dirty="0">
                          <a:solidFill>
                            <a:schemeClr val="bg1"/>
                          </a:solidFill>
                        </a:rPr>
                        <a:t>municipal por rango de edad y sexo </a:t>
                      </a:r>
                      <a:r>
                        <a:rPr lang="es-MX" sz="2000" dirty="0" smtClean="0">
                          <a:solidFill>
                            <a:schemeClr val="bg1"/>
                          </a:solidFill>
                        </a:rPr>
                        <a:t>2010</a:t>
                      </a:r>
                      <a:endParaRPr lang="es-MX" sz="2000" dirty="0">
                        <a:solidFill>
                          <a:schemeClr val="bg1"/>
                        </a:solidFill>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237174">
                <a:tc>
                  <a:txBody>
                    <a:bodyPr/>
                    <a:lstStyle/>
                    <a:p>
                      <a:pPr algn="ctr" fontAlgn="ctr"/>
                      <a:r>
                        <a:rPr lang="es-MX" sz="1400">
                          <a:solidFill>
                            <a:schemeClr val="bg1"/>
                          </a:solidFil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gridSpan="2">
                  <a:txBody>
                    <a:bodyPr/>
                    <a:lstStyle/>
                    <a:p>
                      <a:pPr algn="ctr" fontAlgn="ctr"/>
                      <a:r>
                        <a:rPr lang="es-MX" sz="1400">
                          <a:solidFill>
                            <a:schemeClr val="bg1"/>
                          </a:solidFill>
                        </a:rPr>
                        <a:t>TIJUANA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hMerge="1">
                  <a:txBody>
                    <a:bodyPr/>
                    <a:lstStyle/>
                    <a:p>
                      <a:endParaRPr lang="es-MX"/>
                    </a:p>
                  </a:txBody>
                  <a:tcPr/>
                </a:tc>
                <a:tc gridSpan="2">
                  <a:txBody>
                    <a:bodyPr/>
                    <a:lstStyle/>
                    <a:p>
                      <a:pPr algn="ctr" fontAlgn="ctr"/>
                      <a:r>
                        <a:rPr lang="es-MX" sz="1400">
                          <a:solidFill>
                            <a:schemeClr val="bg1"/>
                          </a:solidFill>
                        </a:rPr>
                        <a:t>TECATE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hMerge="1">
                  <a:txBody>
                    <a:bodyPr/>
                    <a:lstStyle/>
                    <a:p>
                      <a:endParaRPr lang="es-MX"/>
                    </a:p>
                  </a:txBody>
                  <a:tcPr/>
                </a:tc>
                <a:tc gridSpan="2">
                  <a:txBody>
                    <a:bodyPr/>
                    <a:lstStyle/>
                    <a:p>
                      <a:pPr algn="ctr" fontAlgn="ctr"/>
                      <a:r>
                        <a:rPr lang="es-MX" sz="1400" dirty="0">
                          <a:solidFill>
                            <a:schemeClr val="bg1"/>
                          </a:solidFill>
                        </a:rPr>
                        <a:t>P. ROSARITO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hMerge="1">
                  <a:txBody>
                    <a:bodyPr/>
                    <a:lstStyle/>
                    <a:p>
                      <a:endParaRPr lang="es-MX"/>
                    </a:p>
                  </a:txBody>
                  <a:tcPr/>
                </a:tc>
              </a:tr>
              <a:tr h="237174">
                <a:tc rowSpan="2">
                  <a:txBody>
                    <a:bodyPr/>
                    <a:lstStyle/>
                    <a:p>
                      <a:pPr algn="ctr" fontAlgn="ctr"/>
                      <a:r>
                        <a:rPr lang="es-MX" sz="1400">
                          <a:solidFill>
                            <a:schemeClr val="bg1"/>
                          </a:solidFill>
                        </a:rPr>
                        <a:t>Rango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gridSpan="2">
                  <a:txBody>
                    <a:bodyPr/>
                    <a:lstStyle/>
                    <a:p>
                      <a:pPr algn="ctr" fontAlgn="ctr"/>
                      <a:r>
                        <a:rPr lang="es-MX" sz="1400">
                          <a:solidFill>
                            <a:schemeClr val="bg1"/>
                          </a:solidFill>
                        </a:rPr>
                        <a:t>2010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hMerge="1">
                  <a:txBody>
                    <a:bodyPr/>
                    <a:lstStyle/>
                    <a:p>
                      <a:endParaRPr lang="es-MX"/>
                    </a:p>
                  </a:txBody>
                  <a:tcPr/>
                </a:tc>
                <a:tc gridSpan="2">
                  <a:txBody>
                    <a:bodyPr/>
                    <a:lstStyle/>
                    <a:p>
                      <a:pPr algn="ctr" fontAlgn="ctr"/>
                      <a:r>
                        <a:rPr lang="es-MX" sz="1400">
                          <a:solidFill>
                            <a:schemeClr val="bg1"/>
                          </a:solidFill>
                        </a:rPr>
                        <a:t>2010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hMerge="1">
                  <a:txBody>
                    <a:bodyPr/>
                    <a:lstStyle/>
                    <a:p>
                      <a:endParaRPr lang="es-MX"/>
                    </a:p>
                  </a:txBody>
                  <a:tcPr/>
                </a:tc>
                <a:tc gridSpan="2">
                  <a:txBody>
                    <a:bodyPr/>
                    <a:lstStyle/>
                    <a:p>
                      <a:pPr algn="ctr" fontAlgn="ctr"/>
                      <a:r>
                        <a:rPr lang="es-MX" sz="1400" dirty="0">
                          <a:solidFill>
                            <a:schemeClr val="bg1"/>
                          </a:solidFill>
                        </a:rPr>
                        <a:t>2010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hMerge="1">
                  <a:txBody>
                    <a:bodyPr/>
                    <a:lstStyle/>
                    <a:p>
                      <a:endParaRPr lang="es-MX"/>
                    </a:p>
                  </a:txBody>
                  <a:tcPr/>
                </a:tc>
              </a:tr>
              <a:tr h="237174">
                <a:tc vMerge="1">
                  <a:txBody>
                    <a:bodyPr/>
                    <a:lstStyle/>
                    <a:p>
                      <a:endParaRPr lang="es-MX"/>
                    </a:p>
                  </a:txBody>
                  <a:tcPr/>
                </a:tc>
                <a:tc>
                  <a:txBody>
                    <a:bodyPr/>
                    <a:lstStyle/>
                    <a:p>
                      <a:pPr algn="ctr" fontAlgn="ctr"/>
                      <a:r>
                        <a:rPr lang="es-MX" sz="1400">
                          <a:solidFill>
                            <a:schemeClr val="bg1"/>
                          </a:solidFill>
                        </a:rPr>
                        <a:t>hombres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MX" sz="1400">
                          <a:solidFill>
                            <a:schemeClr val="bg1"/>
                          </a:solidFill>
                        </a:rPr>
                        <a:t>mujeres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MX" sz="1400">
                          <a:solidFill>
                            <a:schemeClr val="bg1"/>
                          </a:solidFill>
                        </a:rPr>
                        <a:t>hombres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MX" sz="1400">
                          <a:solidFill>
                            <a:schemeClr val="bg1"/>
                          </a:solidFill>
                        </a:rPr>
                        <a:t>mujeres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MX" sz="1400">
                          <a:solidFill>
                            <a:schemeClr val="bg1"/>
                          </a:solidFill>
                        </a:rPr>
                        <a:t>hombres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MX" sz="1400">
                          <a:solidFill>
                            <a:schemeClr val="bg1"/>
                          </a:solidFill>
                        </a:rPr>
                        <a:t>mujeres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r>
              <a:tr h="237174">
                <a:tc>
                  <a:txBody>
                    <a:bodyPr/>
                    <a:lstStyle/>
                    <a:p>
                      <a:pPr algn="ctr" fontAlgn="ctr"/>
                      <a:r>
                        <a:rPr lang="es-MX" sz="1400">
                          <a:solidFill>
                            <a:schemeClr val="bg1"/>
                          </a:solidFill>
                        </a:rPr>
                        <a:t>0 - 4 años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MX" sz="1400">
                          <a:solidFill>
                            <a:schemeClr val="bg1"/>
                          </a:solidFill>
                        </a:rPr>
                        <a:t>75,855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73,420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dirty="0">
                          <a:solidFill>
                            <a:schemeClr val="bg1"/>
                          </a:solidFill>
                        </a:rPr>
                        <a:t>4,728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a:solidFill>
                            <a:schemeClr val="bg1"/>
                          </a:solidFill>
                        </a:rPr>
                        <a:t>4,684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4,238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3,994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174">
                <a:tc>
                  <a:txBody>
                    <a:bodyPr/>
                    <a:lstStyle/>
                    <a:p>
                      <a:pPr algn="ctr" fontAlgn="ctr"/>
                      <a:r>
                        <a:rPr lang="es-MX" sz="1400">
                          <a:solidFill>
                            <a:schemeClr val="bg1"/>
                          </a:solidFill>
                        </a:rPr>
                        <a:t>5 - 9 años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MX" sz="1400">
                          <a:solidFill>
                            <a:schemeClr val="bg1"/>
                          </a:solidFill>
                        </a:rPr>
                        <a:t>77,692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75,389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a:solidFill>
                            <a:schemeClr val="bg1"/>
                          </a:solidFill>
                        </a:rPr>
                        <a:t>4,943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a:solidFill>
                            <a:schemeClr val="bg1"/>
                          </a:solidFill>
                        </a:rPr>
                        <a:t>4,761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4,389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4,338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174">
                <a:tc>
                  <a:txBody>
                    <a:bodyPr/>
                    <a:lstStyle/>
                    <a:p>
                      <a:pPr algn="ctr" fontAlgn="ctr"/>
                      <a:r>
                        <a:rPr lang="es-MX" sz="1400">
                          <a:solidFill>
                            <a:schemeClr val="bg1"/>
                          </a:solidFill>
                        </a:rPr>
                        <a:t>10 - 14 años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MX" sz="1400">
                          <a:solidFill>
                            <a:schemeClr val="bg1"/>
                          </a:solidFill>
                        </a:rPr>
                        <a:t>77,549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75,276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dirty="0">
                          <a:solidFill>
                            <a:schemeClr val="bg1"/>
                          </a:solidFill>
                        </a:rPr>
                        <a:t>5,150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a:solidFill>
                            <a:schemeClr val="bg1"/>
                          </a:solidFill>
                        </a:rPr>
                        <a:t>4,877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4,598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4,396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174">
                <a:tc>
                  <a:txBody>
                    <a:bodyPr/>
                    <a:lstStyle/>
                    <a:p>
                      <a:pPr algn="ctr" fontAlgn="ctr"/>
                      <a:r>
                        <a:rPr lang="es-MX" sz="1400">
                          <a:solidFill>
                            <a:schemeClr val="bg1"/>
                          </a:solidFill>
                        </a:rPr>
                        <a:t>15 - 19 años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MX" sz="1400">
                          <a:solidFill>
                            <a:schemeClr val="bg1"/>
                          </a:solidFill>
                        </a:rPr>
                        <a:t>74,540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73,217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a:solidFill>
                            <a:schemeClr val="bg1"/>
                          </a:solidFill>
                        </a:rPr>
                        <a:t>4,952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a:solidFill>
                            <a:schemeClr val="bg1"/>
                          </a:solidFill>
                        </a:rPr>
                        <a:t>4,748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4,422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4,188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174">
                <a:tc>
                  <a:txBody>
                    <a:bodyPr/>
                    <a:lstStyle/>
                    <a:p>
                      <a:pPr algn="ctr" fontAlgn="ctr"/>
                      <a:r>
                        <a:rPr lang="es-MX" sz="1400">
                          <a:solidFill>
                            <a:schemeClr val="bg1"/>
                          </a:solidFill>
                        </a:rPr>
                        <a:t>20 - 24 años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MX" sz="1400">
                          <a:solidFill>
                            <a:schemeClr val="bg1"/>
                          </a:solidFill>
                        </a:rPr>
                        <a:t>71,076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71,340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a:solidFill>
                            <a:schemeClr val="bg1"/>
                          </a:solidFill>
                        </a:rPr>
                        <a:t>4,938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a:solidFill>
                            <a:schemeClr val="bg1"/>
                          </a:solidFill>
                        </a:rPr>
                        <a:t>4,286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3,902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4,038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174">
                <a:tc>
                  <a:txBody>
                    <a:bodyPr/>
                    <a:lstStyle/>
                    <a:p>
                      <a:pPr algn="ctr" fontAlgn="ctr"/>
                      <a:r>
                        <a:rPr lang="es-MX" sz="1400">
                          <a:solidFill>
                            <a:schemeClr val="bg1"/>
                          </a:solidFill>
                        </a:rPr>
                        <a:t>25 - 29 años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MX" sz="1400">
                          <a:solidFill>
                            <a:schemeClr val="bg1"/>
                          </a:solidFill>
                        </a:rPr>
                        <a:t>67,762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68,792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a:solidFill>
                            <a:schemeClr val="bg1"/>
                          </a:solidFill>
                        </a:rPr>
                        <a:t>4,765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a:solidFill>
                            <a:schemeClr val="bg1"/>
                          </a:solidFill>
                        </a:rPr>
                        <a:t>3,778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3,553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3,578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174">
                <a:tc>
                  <a:txBody>
                    <a:bodyPr/>
                    <a:lstStyle/>
                    <a:p>
                      <a:pPr algn="ctr" fontAlgn="ctr"/>
                      <a:r>
                        <a:rPr lang="es-MX" sz="1400">
                          <a:solidFill>
                            <a:schemeClr val="bg1"/>
                          </a:solidFill>
                        </a:rPr>
                        <a:t>30 - 34 años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MX" sz="1400" dirty="0">
                          <a:solidFill>
                            <a:schemeClr val="bg1"/>
                          </a:solidFill>
                        </a:rPr>
                        <a:t>68,208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68,831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dirty="0">
                          <a:solidFill>
                            <a:schemeClr val="bg1"/>
                          </a:solidFill>
                        </a:rPr>
                        <a:t>4,746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a:solidFill>
                            <a:schemeClr val="bg1"/>
                          </a:solidFill>
                        </a:rPr>
                        <a:t>3,909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3,432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3,431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174">
                <a:tc>
                  <a:txBody>
                    <a:bodyPr/>
                    <a:lstStyle/>
                    <a:p>
                      <a:pPr algn="ctr" fontAlgn="ctr"/>
                      <a:r>
                        <a:rPr lang="es-MX" sz="1400">
                          <a:solidFill>
                            <a:schemeClr val="bg1"/>
                          </a:solidFill>
                        </a:rPr>
                        <a:t>35 - 39 años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MX" sz="1400">
                          <a:solidFill>
                            <a:schemeClr val="bg1"/>
                          </a:solidFill>
                        </a:rPr>
                        <a:t>69,623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66,519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a:solidFill>
                            <a:schemeClr val="bg1"/>
                          </a:solidFill>
                        </a:rPr>
                        <a:t>4,551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a:solidFill>
                            <a:schemeClr val="bg1"/>
                          </a:solidFill>
                        </a:rPr>
                        <a:t>3,726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3,641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3,442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174">
                <a:tc>
                  <a:txBody>
                    <a:bodyPr/>
                    <a:lstStyle/>
                    <a:p>
                      <a:pPr algn="ctr" fontAlgn="ctr"/>
                      <a:r>
                        <a:rPr lang="es-MX" sz="1400">
                          <a:solidFill>
                            <a:schemeClr val="bg1"/>
                          </a:solidFill>
                        </a:rPr>
                        <a:t>40 - 44 años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MX" sz="1400">
                          <a:solidFill>
                            <a:schemeClr val="bg1"/>
                          </a:solidFill>
                        </a:rPr>
                        <a:t>56,484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52,730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dirty="0">
                          <a:solidFill>
                            <a:schemeClr val="bg1"/>
                          </a:solidFill>
                        </a:rPr>
                        <a:t>3,737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a:solidFill>
                            <a:schemeClr val="bg1"/>
                          </a:solidFill>
                        </a:rPr>
                        <a:t>3,107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3,235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2,894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174">
                <a:tc>
                  <a:txBody>
                    <a:bodyPr/>
                    <a:lstStyle/>
                    <a:p>
                      <a:pPr algn="ctr" fontAlgn="ctr"/>
                      <a:r>
                        <a:rPr lang="es-MX" sz="1400">
                          <a:solidFill>
                            <a:schemeClr val="bg1"/>
                          </a:solidFill>
                        </a:rPr>
                        <a:t>45 - 49 años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MX" sz="1400">
                          <a:solidFill>
                            <a:schemeClr val="bg1"/>
                          </a:solidFill>
                        </a:rPr>
                        <a:t>42,631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40,448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a:solidFill>
                            <a:schemeClr val="bg1"/>
                          </a:solidFill>
                        </a:rPr>
                        <a:t>2,982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a:solidFill>
                            <a:schemeClr val="bg1"/>
                          </a:solidFill>
                        </a:rPr>
                        <a:t>2,544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2,492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2,274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174">
                <a:tc>
                  <a:txBody>
                    <a:bodyPr/>
                    <a:lstStyle/>
                    <a:p>
                      <a:pPr algn="ctr" fontAlgn="ctr"/>
                      <a:r>
                        <a:rPr lang="es-MX" sz="1400">
                          <a:solidFill>
                            <a:schemeClr val="bg1"/>
                          </a:solidFill>
                        </a:rPr>
                        <a:t>50 - 54 años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MX" sz="1400">
                          <a:solidFill>
                            <a:schemeClr val="bg1"/>
                          </a:solidFill>
                        </a:rPr>
                        <a:t>31,763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dirty="0">
                          <a:solidFill>
                            <a:schemeClr val="bg1"/>
                          </a:solidFill>
                        </a:rPr>
                        <a:t>31,937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a:solidFill>
                            <a:schemeClr val="bg1"/>
                          </a:solidFill>
                        </a:rPr>
                        <a:t>2,227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a:solidFill>
                            <a:schemeClr val="bg1"/>
                          </a:solidFill>
                        </a:rPr>
                        <a:t>1,966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1,980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1,728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174">
                <a:tc>
                  <a:txBody>
                    <a:bodyPr/>
                    <a:lstStyle/>
                    <a:p>
                      <a:pPr algn="ctr" fontAlgn="ctr"/>
                      <a:r>
                        <a:rPr lang="es-MX" sz="1400">
                          <a:solidFill>
                            <a:schemeClr val="bg1"/>
                          </a:solidFill>
                        </a:rPr>
                        <a:t>55 - 59 años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MX" sz="1400">
                          <a:solidFill>
                            <a:schemeClr val="bg1"/>
                          </a:solidFill>
                        </a:rPr>
                        <a:t>21,701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22,706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dirty="0">
                          <a:solidFill>
                            <a:schemeClr val="bg1"/>
                          </a:solidFill>
                        </a:rPr>
                        <a:t>1,586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a:solidFill>
                            <a:schemeClr val="bg1"/>
                          </a:solidFill>
                        </a:rPr>
                        <a:t>1,498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1,389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1,278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174">
                <a:tc>
                  <a:txBody>
                    <a:bodyPr/>
                    <a:lstStyle/>
                    <a:p>
                      <a:pPr algn="ctr" fontAlgn="ctr"/>
                      <a:r>
                        <a:rPr lang="es-MX" sz="1400">
                          <a:solidFill>
                            <a:schemeClr val="bg1"/>
                          </a:solidFill>
                        </a:rPr>
                        <a:t>60 - 64 años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MX" sz="1400">
                          <a:solidFill>
                            <a:schemeClr val="bg1"/>
                          </a:solidFill>
                        </a:rPr>
                        <a:t>16,052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17,549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a:solidFill>
                            <a:schemeClr val="bg1"/>
                          </a:solidFill>
                        </a:rPr>
                        <a:t>1,213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a:solidFill>
                            <a:schemeClr val="bg1"/>
                          </a:solidFill>
                        </a:rPr>
                        <a:t>1,195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1,155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1,168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174">
                <a:tc>
                  <a:txBody>
                    <a:bodyPr/>
                    <a:lstStyle/>
                    <a:p>
                      <a:pPr algn="ctr" fontAlgn="ctr"/>
                      <a:r>
                        <a:rPr lang="es-MX" sz="1400">
                          <a:solidFill>
                            <a:schemeClr val="bg1"/>
                          </a:solidFill>
                        </a:rPr>
                        <a:t>65 - 69 años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MX" sz="1400">
                          <a:solidFill>
                            <a:schemeClr val="bg1"/>
                          </a:solidFill>
                        </a:rPr>
                        <a:t>10,708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12,094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dirty="0">
                          <a:solidFill>
                            <a:schemeClr val="bg1"/>
                          </a:solidFill>
                        </a:rPr>
                        <a:t>899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dirty="0">
                          <a:solidFill>
                            <a:schemeClr val="bg1"/>
                          </a:solidFill>
                        </a:rPr>
                        <a:t>896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840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721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174">
                <a:tc>
                  <a:txBody>
                    <a:bodyPr/>
                    <a:lstStyle/>
                    <a:p>
                      <a:pPr algn="ctr" fontAlgn="ctr"/>
                      <a:r>
                        <a:rPr lang="es-MX" sz="1400">
                          <a:solidFill>
                            <a:schemeClr val="bg1"/>
                          </a:solidFill>
                        </a:rPr>
                        <a:t>70 - 74 años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MX" sz="1400">
                          <a:solidFill>
                            <a:schemeClr val="bg1"/>
                          </a:solidFill>
                        </a:rPr>
                        <a:t>7,393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8,387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dirty="0">
                          <a:solidFill>
                            <a:schemeClr val="bg1"/>
                          </a:solidFill>
                        </a:rPr>
                        <a:t>598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a:solidFill>
                            <a:schemeClr val="bg1"/>
                          </a:solidFill>
                        </a:rPr>
                        <a:t>600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559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516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174">
                <a:tc>
                  <a:txBody>
                    <a:bodyPr/>
                    <a:lstStyle/>
                    <a:p>
                      <a:pPr algn="ctr" fontAlgn="ctr"/>
                      <a:r>
                        <a:rPr lang="es-MX" sz="1400">
                          <a:solidFill>
                            <a:schemeClr val="bg1"/>
                          </a:solidFill>
                        </a:rPr>
                        <a:t>75 - 79 años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MX" sz="1400">
                          <a:solidFill>
                            <a:schemeClr val="bg1"/>
                          </a:solidFill>
                        </a:rPr>
                        <a:t>4,410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5,437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a:solidFill>
                            <a:schemeClr val="bg1"/>
                          </a:solidFill>
                        </a:rPr>
                        <a:t>476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dirty="0">
                          <a:solidFill>
                            <a:schemeClr val="bg1"/>
                          </a:solidFill>
                        </a:rPr>
                        <a:t>388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333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291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174">
                <a:tc>
                  <a:txBody>
                    <a:bodyPr/>
                    <a:lstStyle/>
                    <a:p>
                      <a:pPr algn="ctr" fontAlgn="ctr"/>
                      <a:r>
                        <a:rPr lang="es-MX" sz="1400">
                          <a:solidFill>
                            <a:schemeClr val="bg1"/>
                          </a:solidFill>
                        </a:rPr>
                        <a:t>80 - 84 años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MX" sz="1400">
                          <a:solidFill>
                            <a:schemeClr val="bg1"/>
                          </a:solidFill>
                        </a:rPr>
                        <a:t>2,565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3,518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dirty="0">
                          <a:solidFill>
                            <a:schemeClr val="bg1"/>
                          </a:solidFill>
                        </a:rPr>
                        <a:t>233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dirty="0">
                          <a:solidFill>
                            <a:schemeClr val="bg1"/>
                          </a:solidFill>
                        </a:rPr>
                        <a:t>248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196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164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174">
                <a:tc>
                  <a:txBody>
                    <a:bodyPr/>
                    <a:lstStyle/>
                    <a:p>
                      <a:pPr algn="ctr" fontAlgn="ctr"/>
                      <a:r>
                        <a:rPr lang="es-MX" sz="1400">
                          <a:solidFill>
                            <a:schemeClr val="bg1"/>
                          </a:solidFill>
                        </a:rPr>
                        <a:t>85-89 años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0E0E0"/>
                    </a:solidFill>
                  </a:tcPr>
                </a:tc>
                <a:tc>
                  <a:txBody>
                    <a:bodyPr/>
                    <a:lstStyle/>
                    <a:p>
                      <a:pPr algn="ctr" fontAlgn="ctr"/>
                      <a:r>
                        <a:rPr lang="es-MX" sz="1400">
                          <a:solidFill>
                            <a:schemeClr val="bg1"/>
                          </a:solidFill>
                        </a:rPr>
                        <a:t>1,312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1,836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dirty="0">
                          <a:solidFill>
                            <a:schemeClr val="bg1"/>
                          </a:solidFill>
                        </a:rPr>
                        <a:t>127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dirty="0">
                          <a:solidFill>
                            <a:schemeClr val="bg1"/>
                          </a:solidFill>
                        </a:rPr>
                        <a:t>152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91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93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174">
                <a:tc>
                  <a:txBody>
                    <a:bodyPr/>
                    <a:lstStyle/>
                    <a:p>
                      <a:pPr algn="ctr" fontAlgn="ctr"/>
                      <a:r>
                        <a:rPr lang="es-MX" sz="1400">
                          <a:solidFill>
                            <a:schemeClr val="bg1"/>
                          </a:solidFill>
                        </a:rPr>
                        <a:t>90-94 años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0E0E0"/>
                    </a:solidFill>
                  </a:tcPr>
                </a:tc>
                <a:tc>
                  <a:txBody>
                    <a:bodyPr/>
                    <a:lstStyle/>
                    <a:p>
                      <a:pPr algn="ctr" fontAlgn="ctr"/>
                      <a:r>
                        <a:rPr lang="es-MX" sz="1400">
                          <a:solidFill>
                            <a:schemeClr val="bg1"/>
                          </a:solidFill>
                        </a:rPr>
                        <a:t>450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685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dirty="0">
                          <a:solidFill>
                            <a:schemeClr val="bg1"/>
                          </a:solidFill>
                        </a:rPr>
                        <a:t>41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a:solidFill>
                            <a:schemeClr val="bg1"/>
                          </a:solidFill>
                        </a:rPr>
                        <a:t>50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19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174">
                <a:tc>
                  <a:txBody>
                    <a:bodyPr/>
                    <a:lstStyle/>
                    <a:p>
                      <a:pPr algn="ctr" fontAlgn="ctr"/>
                      <a:r>
                        <a:rPr lang="es-MX" sz="1400">
                          <a:solidFill>
                            <a:schemeClr val="bg1"/>
                          </a:solidFill>
                        </a:rPr>
                        <a:t>95-99 años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0E0E0"/>
                    </a:solidFill>
                  </a:tcPr>
                </a:tc>
                <a:tc>
                  <a:txBody>
                    <a:bodyPr/>
                    <a:lstStyle/>
                    <a:p>
                      <a:pPr algn="ctr" fontAlgn="ctr"/>
                      <a:r>
                        <a:rPr lang="es-MX" sz="1400">
                          <a:solidFill>
                            <a:schemeClr val="bg1"/>
                          </a:solidFill>
                        </a:rPr>
                        <a:t>146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263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dirty="0">
                          <a:solidFill>
                            <a:schemeClr val="bg1"/>
                          </a:solidFill>
                        </a:rPr>
                        <a:t>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a:solidFill>
                            <a:schemeClr val="bg1"/>
                          </a:solidFill>
                        </a:rPr>
                        <a:t>31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174">
                <a:tc>
                  <a:txBody>
                    <a:bodyPr/>
                    <a:lstStyle/>
                    <a:p>
                      <a:pPr algn="ctr" fontAlgn="ctr"/>
                      <a:r>
                        <a:rPr lang="es-MX" sz="1400">
                          <a:solidFill>
                            <a:schemeClr val="bg1"/>
                          </a:solidFill>
                        </a:rPr>
                        <a:t>100 años y más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0E0E0"/>
                    </a:solidFill>
                  </a:tcPr>
                </a:tc>
                <a:tc>
                  <a:txBody>
                    <a:bodyPr/>
                    <a:lstStyle/>
                    <a:p>
                      <a:pPr algn="ctr" fontAlgn="ctr"/>
                      <a:r>
                        <a:rPr lang="es-MX" sz="1400">
                          <a:solidFill>
                            <a:schemeClr val="bg1"/>
                          </a:solidFill>
                        </a:rPr>
                        <a:t>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a:solidFill>
                            <a:schemeClr val="bg1"/>
                          </a:solidFill>
                        </a:rPr>
                        <a:t>61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dirty="0">
                          <a:solidFill>
                            <a:schemeClr val="bg1"/>
                          </a:solidFill>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a:solidFill>
                            <a:schemeClr val="bg1"/>
                          </a:solidFill>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dirty="0">
                          <a:solidFill>
                            <a:schemeClr val="bg1"/>
                          </a:solidFill>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400" dirty="0">
                          <a:solidFill>
                            <a:schemeClr val="bg1"/>
                          </a:solidFill>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20000"/>
            <a:lum/>
          </a:blip>
          <a:srcRect/>
          <a:stretch>
            <a:fillRect l="-11000" r="-11000"/>
          </a:stretch>
        </a:blipFill>
        <a:effectLst/>
      </p:bgPr>
    </p:bg>
    <p:spTree>
      <p:nvGrpSpPr>
        <p:cNvPr id="1" name=""/>
        <p:cNvGrpSpPr/>
        <p:nvPr/>
      </p:nvGrpSpPr>
      <p:grpSpPr>
        <a:xfrm>
          <a:off x="0" y="0"/>
          <a:ext cx="0" cy="0"/>
          <a:chOff x="0" y="0"/>
          <a:chExt cx="0" cy="0"/>
        </a:xfrm>
      </p:grpSpPr>
      <p:sp>
        <p:nvSpPr>
          <p:cNvPr id="2" name="1 Rectángulo"/>
          <p:cNvSpPr/>
          <p:nvPr/>
        </p:nvSpPr>
        <p:spPr>
          <a:xfrm>
            <a:off x="285720" y="6438149"/>
            <a:ext cx="8572560" cy="276999"/>
          </a:xfrm>
          <a:prstGeom prst="rect">
            <a:avLst/>
          </a:prstGeom>
        </p:spPr>
        <p:txBody>
          <a:bodyPr wrap="square">
            <a:spAutoFit/>
          </a:bodyPr>
          <a:lstStyle/>
          <a:p>
            <a:r>
              <a:rPr lang="es-MX" sz="1200" dirty="0" smtClean="0">
                <a:solidFill>
                  <a:schemeClr val="bg1"/>
                </a:solidFill>
              </a:rPr>
              <a:t>FUENTE: Elaboración propia en base a datos del Consejo Nacional de Población (CONAPO). </a:t>
            </a:r>
            <a:endParaRPr lang="es-MX" sz="1200" dirty="0">
              <a:solidFill>
                <a:schemeClr val="bg1"/>
              </a:solidFill>
            </a:endParaRPr>
          </a:p>
        </p:txBody>
      </p:sp>
      <p:graphicFrame>
        <p:nvGraphicFramePr>
          <p:cNvPr id="4" name="3 Tabla"/>
          <p:cNvGraphicFramePr>
            <a:graphicFrameLocks noGrp="1"/>
          </p:cNvGraphicFramePr>
          <p:nvPr/>
        </p:nvGraphicFramePr>
        <p:xfrm>
          <a:off x="214282" y="214290"/>
          <a:ext cx="8286809" cy="5959939"/>
        </p:xfrm>
        <a:graphic>
          <a:graphicData uri="http://schemas.openxmlformats.org/drawingml/2006/table">
            <a:tbl>
              <a:tblPr/>
              <a:tblGrid>
                <a:gridCol w="3357586"/>
                <a:gridCol w="1268390"/>
                <a:gridCol w="1141549"/>
                <a:gridCol w="1259642"/>
                <a:gridCol w="1259642"/>
              </a:tblGrid>
              <a:tr h="571504">
                <a:tc gridSpan="5">
                  <a:txBody>
                    <a:bodyPr/>
                    <a:lstStyle/>
                    <a:p>
                      <a:pPr algn="ctr" fontAlgn="ctr"/>
                      <a:r>
                        <a:rPr lang="es-MX" sz="1800" b="0" i="0" u="none" strike="noStrike" dirty="0">
                          <a:solidFill>
                            <a:srgbClr val="000000"/>
                          </a:solidFill>
                          <a:latin typeface="Calibri" pitchFamily="34" charset="0"/>
                          <a:cs typeface="Calibri" pitchFamily="34" charset="0"/>
                        </a:rPr>
                        <a:t> </a:t>
                      </a:r>
                      <a:r>
                        <a:rPr lang="es-MX" sz="1800" b="0" i="0" u="none" strike="noStrike" dirty="0" smtClean="0">
                          <a:solidFill>
                            <a:srgbClr val="000000"/>
                          </a:solidFill>
                          <a:latin typeface="Calibri" pitchFamily="34" charset="0"/>
                          <a:cs typeface="Calibri" pitchFamily="34" charset="0"/>
                        </a:rPr>
                        <a:t>TABLA 6: </a:t>
                      </a:r>
                      <a:r>
                        <a:rPr lang="es-MX" sz="1800" b="0" i="0" u="none" strike="noStrike" dirty="0">
                          <a:solidFill>
                            <a:srgbClr val="000000"/>
                          </a:solidFill>
                          <a:latin typeface="Calibri" pitchFamily="34" charset="0"/>
                          <a:cs typeface="Calibri" pitchFamily="34" charset="0"/>
                        </a:rPr>
                        <a:t>Índice de Marginación</a:t>
                      </a:r>
                    </a:p>
                  </a:txBody>
                  <a:tcPr marL="6220" marR="6220" marT="62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202627">
                <a:tc>
                  <a:txBody>
                    <a:bodyPr/>
                    <a:lstStyle/>
                    <a:p>
                      <a:pPr algn="l" fontAlgn="ctr"/>
                      <a:r>
                        <a:rPr lang="es-MX" sz="1200" b="0" i="0" u="none" strike="noStrike" dirty="0">
                          <a:solidFill>
                            <a:srgbClr val="000000"/>
                          </a:solidFill>
                          <a:latin typeface="Calibri" pitchFamily="34" charset="0"/>
                          <a:cs typeface="Calibri" pitchFamily="34" charset="0"/>
                        </a:rPr>
                        <a:t> </a:t>
                      </a:r>
                    </a:p>
                  </a:txBody>
                  <a:tcPr marL="6220" marR="6220" marT="62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MX" sz="1200" b="0" i="0" u="none" strike="noStrike" dirty="0">
                          <a:solidFill>
                            <a:srgbClr val="000000"/>
                          </a:solidFill>
                          <a:latin typeface="Calibri" pitchFamily="34" charset="0"/>
                          <a:cs typeface="Calibri" pitchFamily="34" charset="0"/>
                        </a:rPr>
                        <a:t>Estado </a:t>
                      </a:r>
                    </a:p>
                  </a:txBody>
                  <a:tcPr marL="6220" marR="6220" marT="62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gridSpan="3">
                  <a:txBody>
                    <a:bodyPr/>
                    <a:lstStyle/>
                    <a:p>
                      <a:pPr algn="ctr" fontAlgn="ctr"/>
                      <a:r>
                        <a:rPr lang="es-MX" sz="1200" b="0" i="0" u="none" strike="noStrike" dirty="0">
                          <a:solidFill>
                            <a:srgbClr val="000000"/>
                          </a:solidFill>
                          <a:latin typeface="Calibri" pitchFamily="34" charset="0"/>
                          <a:cs typeface="Calibri" pitchFamily="34" charset="0"/>
                        </a:rPr>
                        <a:t>Municipio </a:t>
                      </a:r>
                    </a:p>
                  </a:txBody>
                  <a:tcPr marL="6220" marR="6220" marT="62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hMerge="1">
                  <a:txBody>
                    <a:bodyPr/>
                    <a:lstStyle/>
                    <a:p>
                      <a:endParaRPr lang="es-MX"/>
                    </a:p>
                  </a:txBody>
                  <a:tcPr/>
                </a:tc>
                <a:tc hMerge="1">
                  <a:txBody>
                    <a:bodyPr/>
                    <a:lstStyle/>
                    <a:p>
                      <a:endParaRPr lang="es-MX"/>
                    </a:p>
                  </a:txBody>
                  <a:tcPr/>
                </a:tc>
              </a:tr>
              <a:tr h="398588">
                <a:tc>
                  <a:txBody>
                    <a:bodyPr/>
                    <a:lstStyle/>
                    <a:p>
                      <a:pPr algn="l" fontAlgn="ctr"/>
                      <a:r>
                        <a:rPr lang="es-MX" sz="1200" b="0" i="0" u="none" strike="noStrike" dirty="0">
                          <a:solidFill>
                            <a:schemeClr val="bg1"/>
                          </a:solidFill>
                          <a:latin typeface="Calibri" pitchFamily="34" charset="0"/>
                          <a:cs typeface="Calibri" pitchFamily="34" charset="0"/>
                        </a:rPr>
                        <a:t> </a:t>
                      </a:r>
                      <a:r>
                        <a:rPr lang="es-MX" sz="1200" kern="1200" dirty="0" smtClean="0">
                          <a:solidFill>
                            <a:schemeClr val="bg1"/>
                          </a:solidFill>
                          <a:latin typeface="+mn-lt"/>
                          <a:ea typeface="+mn-ea"/>
                          <a:cs typeface="+mn-cs"/>
                        </a:rPr>
                        <a:t>INDICADORES DE MARGINACIÓN</a:t>
                      </a:r>
                      <a:endParaRPr lang="es-MX" sz="1200" b="0" i="0" u="none" strike="noStrike" baseline="0" dirty="0" smtClean="0">
                        <a:solidFill>
                          <a:schemeClr val="bg1"/>
                        </a:solidFill>
                        <a:latin typeface="Calibri" pitchFamily="34" charset="0"/>
                        <a:cs typeface="Calibri" pitchFamily="34" charset="0"/>
                      </a:endParaRPr>
                    </a:p>
                  </a:txBody>
                  <a:tcPr marL="6220" marR="6220" marT="62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MX" sz="1200" b="0" i="0" u="none" strike="noStrike" dirty="0">
                          <a:solidFill>
                            <a:srgbClr val="000000"/>
                          </a:solidFill>
                          <a:latin typeface="Calibri" pitchFamily="34" charset="0"/>
                          <a:cs typeface="Calibri" pitchFamily="34" charset="0"/>
                        </a:rPr>
                        <a:t>BAJACALIFORNIA</a:t>
                      </a:r>
                    </a:p>
                  </a:txBody>
                  <a:tcPr marL="6220" marR="6220" marT="62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MX" sz="1200" b="0" i="0" u="none" strike="noStrike" dirty="0">
                          <a:solidFill>
                            <a:srgbClr val="000000"/>
                          </a:solidFill>
                          <a:latin typeface="Calibri" pitchFamily="34" charset="0"/>
                          <a:cs typeface="Calibri" pitchFamily="34" charset="0"/>
                        </a:rPr>
                        <a:t>PLAYAS DE ROSARITO</a:t>
                      </a:r>
                    </a:p>
                  </a:txBody>
                  <a:tcPr marL="6220" marR="6220" marT="62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s-MX" sz="1200" b="0" i="0" u="none" strike="noStrike" dirty="0">
                          <a:solidFill>
                            <a:srgbClr val="000000"/>
                          </a:solidFill>
                          <a:latin typeface="Calibri" pitchFamily="34" charset="0"/>
                          <a:cs typeface="Calibri" pitchFamily="34" charset="0"/>
                        </a:rPr>
                        <a:t>TECATE</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s-MX" sz="1200" b="0" i="0" u="none" strike="noStrike" dirty="0">
                          <a:solidFill>
                            <a:srgbClr val="000000"/>
                          </a:solidFill>
                          <a:latin typeface="Calibri" pitchFamily="34" charset="0"/>
                          <a:cs typeface="Calibri" pitchFamily="34" charset="0"/>
                        </a:rPr>
                        <a:t>TIJUANA</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r>
              <a:tr h="398588">
                <a:tc>
                  <a:txBody>
                    <a:bodyPr/>
                    <a:lstStyle/>
                    <a:p>
                      <a:pPr algn="ctr" fontAlgn="ctr"/>
                      <a:r>
                        <a:rPr lang="es-MX" sz="1400" b="0" i="0" u="none" strike="noStrike" dirty="0">
                          <a:solidFill>
                            <a:srgbClr val="000000"/>
                          </a:solidFill>
                          <a:latin typeface="Calibri" pitchFamily="34" charset="0"/>
                          <a:cs typeface="Calibri" pitchFamily="34" charset="0"/>
                        </a:rPr>
                        <a:t>Población </a:t>
                      </a:r>
                      <a:br>
                        <a:rPr lang="es-MX" sz="1400" b="0" i="0" u="none" strike="noStrike" dirty="0">
                          <a:solidFill>
                            <a:srgbClr val="000000"/>
                          </a:solidFill>
                          <a:latin typeface="Calibri" pitchFamily="34" charset="0"/>
                          <a:cs typeface="Calibri" pitchFamily="34" charset="0"/>
                        </a:rPr>
                      </a:br>
                      <a:r>
                        <a:rPr lang="es-MX" sz="1400" b="0" i="0" u="none" strike="noStrike" dirty="0">
                          <a:solidFill>
                            <a:srgbClr val="000000"/>
                          </a:solidFill>
                          <a:latin typeface="Calibri" pitchFamily="34" charset="0"/>
                          <a:cs typeface="Calibri" pitchFamily="34" charset="0"/>
                        </a:rPr>
                        <a:t>total</a:t>
                      </a:r>
                    </a:p>
                  </a:txBody>
                  <a:tcPr marL="6220" marR="6220" marT="62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MX" sz="1200" b="0" i="0" u="none" strike="noStrike" dirty="0">
                          <a:solidFill>
                            <a:srgbClr val="000000"/>
                          </a:solidFill>
                          <a:latin typeface="Calibri" pitchFamily="34" charset="0"/>
                          <a:cs typeface="Calibri" pitchFamily="34" charset="0"/>
                        </a:rPr>
                        <a:t>3 155 070</a:t>
                      </a:r>
                    </a:p>
                  </a:txBody>
                  <a:tcPr marL="6220" marR="6220" marT="62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dirty="0">
                          <a:solidFill>
                            <a:srgbClr val="000000"/>
                          </a:solidFill>
                          <a:latin typeface="Calibri" pitchFamily="34" charset="0"/>
                          <a:cs typeface="Calibri" pitchFamily="34" charset="0"/>
                        </a:rPr>
                        <a:t> 90 668</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dirty="0">
                          <a:solidFill>
                            <a:srgbClr val="000000"/>
                          </a:solidFill>
                          <a:latin typeface="Calibri" pitchFamily="34" charset="0"/>
                          <a:cs typeface="Calibri" pitchFamily="34" charset="0"/>
                        </a:rPr>
                        <a:t> 101 079</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dirty="0">
                          <a:solidFill>
                            <a:srgbClr val="000000"/>
                          </a:solidFill>
                          <a:latin typeface="Calibri" pitchFamily="34" charset="0"/>
                          <a:cs typeface="Calibri" pitchFamily="34" charset="0"/>
                        </a:rPr>
                        <a:t>1 559 683</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2627">
                <a:tc>
                  <a:txBody>
                    <a:bodyPr/>
                    <a:lstStyle/>
                    <a:p>
                      <a:pPr algn="ctr" fontAlgn="ctr"/>
                      <a:r>
                        <a:rPr lang="es-MX" sz="1400" b="0" i="0" u="none" strike="noStrike">
                          <a:solidFill>
                            <a:srgbClr val="000000"/>
                          </a:solidFill>
                          <a:latin typeface="Calibri" pitchFamily="34" charset="0"/>
                          <a:cs typeface="Calibri" pitchFamily="34" charset="0"/>
                        </a:rPr>
                        <a:t>% Población de 15 años o más analfabeta </a:t>
                      </a:r>
                    </a:p>
                  </a:txBody>
                  <a:tcPr marL="6220" marR="6220" marT="62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MX" sz="1200" b="0" i="0" u="none" strike="noStrike" dirty="0">
                          <a:solidFill>
                            <a:srgbClr val="000000"/>
                          </a:solidFill>
                          <a:latin typeface="Calibri" pitchFamily="34" charset="0"/>
                          <a:cs typeface="Calibri" pitchFamily="34" charset="0"/>
                        </a:rPr>
                        <a:t>2.60</a:t>
                      </a:r>
                    </a:p>
                  </a:txBody>
                  <a:tcPr marL="6220" marR="6220" marT="62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pitchFamily="34" charset="0"/>
                          <a:cs typeface="Calibri" pitchFamily="34" charset="0"/>
                        </a:rPr>
                        <a:t>2.86</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pitchFamily="34" charset="0"/>
                          <a:cs typeface="Calibri" pitchFamily="34" charset="0"/>
                        </a:rPr>
                        <a:t>2.48</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pitchFamily="34" charset="0"/>
                          <a:cs typeface="Calibri" pitchFamily="34" charset="0"/>
                        </a:rPr>
                        <a:t>2.11</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8588">
                <a:tc>
                  <a:txBody>
                    <a:bodyPr/>
                    <a:lstStyle/>
                    <a:p>
                      <a:pPr algn="ctr" fontAlgn="ctr"/>
                      <a:r>
                        <a:rPr lang="es-MX" sz="1400" b="0" i="0" u="none" strike="noStrike">
                          <a:solidFill>
                            <a:srgbClr val="000000"/>
                          </a:solidFill>
                          <a:latin typeface="Calibri" pitchFamily="34" charset="0"/>
                          <a:cs typeface="Calibri" pitchFamily="34" charset="0"/>
                        </a:rPr>
                        <a:t>% Población de 15 años o más sin primaria completa </a:t>
                      </a:r>
                    </a:p>
                  </a:txBody>
                  <a:tcPr marL="6220" marR="6220" marT="62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MX" sz="1200" b="0" i="0" u="none" strike="noStrike">
                          <a:solidFill>
                            <a:srgbClr val="000000"/>
                          </a:solidFill>
                          <a:latin typeface="Calibri" pitchFamily="34" charset="0"/>
                          <a:cs typeface="Calibri" pitchFamily="34" charset="0"/>
                        </a:rPr>
                        <a:t>12.99</a:t>
                      </a:r>
                    </a:p>
                  </a:txBody>
                  <a:tcPr marL="6220" marR="6220" marT="62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pitchFamily="34" charset="0"/>
                          <a:cs typeface="Calibri" pitchFamily="34" charset="0"/>
                        </a:rPr>
                        <a:t>15.32</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pitchFamily="34" charset="0"/>
                          <a:cs typeface="Calibri" pitchFamily="34" charset="0"/>
                        </a:rPr>
                        <a:t>15.00</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pitchFamily="34" charset="0"/>
                          <a:cs typeface="Calibri" pitchFamily="34" charset="0"/>
                        </a:rPr>
                        <a:t>11.71</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8588">
                <a:tc>
                  <a:txBody>
                    <a:bodyPr/>
                    <a:lstStyle/>
                    <a:p>
                      <a:pPr algn="ctr" fontAlgn="ctr"/>
                      <a:r>
                        <a:rPr lang="es-MX" sz="1400" b="0" i="0" u="none" strike="noStrike">
                          <a:solidFill>
                            <a:srgbClr val="000000"/>
                          </a:solidFill>
                          <a:latin typeface="Calibri" pitchFamily="34" charset="0"/>
                          <a:cs typeface="Calibri" pitchFamily="34" charset="0"/>
                        </a:rPr>
                        <a:t>% Ocupantes en viviendas sin drenaje ni  excusado</a:t>
                      </a:r>
                    </a:p>
                  </a:txBody>
                  <a:tcPr marL="6220" marR="6220" marT="62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MX" sz="1200" b="0" i="0" u="none" strike="noStrike">
                          <a:solidFill>
                            <a:srgbClr val="000000"/>
                          </a:solidFill>
                          <a:latin typeface="Calibri" pitchFamily="34" charset="0"/>
                          <a:cs typeface="Calibri" pitchFamily="34" charset="0"/>
                        </a:rPr>
                        <a:t>0.43</a:t>
                      </a:r>
                    </a:p>
                  </a:txBody>
                  <a:tcPr marL="6220" marR="6220" marT="62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pitchFamily="34" charset="0"/>
                          <a:cs typeface="Calibri" pitchFamily="34" charset="0"/>
                        </a:rPr>
                        <a:t>0.59</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pitchFamily="34" charset="0"/>
                          <a:cs typeface="Calibri" pitchFamily="34" charset="0"/>
                        </a:rPr>
                        <a:t>0.81</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pitchFamily="34" charset="0"/>
                          <a:cs typeface="Calibri" pitchFamily="34" charset="0"/>
                        </a:rPr>
                        <a:t>0.36</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8588">
                <a:tc>
                  <a:txBody>
                    <a:bodyPr/>
                    <a:lstStyle/>
                    <a:p>
                      <a:pPr algn="ctr" fontAlgn="ctr"/>
                      <a:r>
                        <a:rPr lang="es-MX" sz="1400" b="0" i="0" u="none" strike="noStrike">
                          <a:solidFill>
                            <a:srgbClr val="000000"/>
                          </a:solidFill>
                          <a:latin typeface="Calibri" pitchFamily="34" charset="0"/>
                          <a:cs typeface="Calibri" pitchFamily="34" charset="0"/>
                        </a:rPr>
                        <a:t>% Ocupantes en viviendas sin energía eléctrica</a:t>
                      </a:r>
                    </a:p>
                  </a:txBody>
                  <a:tcPr marL="6220" marR="6220" marT="62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MX" sz="1200" b="0" i="0" u="none" strike="noStrike">
                          <a:solidFill>
                            <a:srgbClr val="000000"/>
                          </a:solidFill>
                          <a:latin typeface="Calibri" pitchFamily="34" charset="0"/>
                          <a:cs typeface="Calibri" pitchFamily="34" charset="0"/>
                        </a:rPr>
                        <a:t>0.95</a:t>
                      </a:r>
                    </a:p>
                  </a:txBody>
                  <a:tcPr marL="6220" marR="6220" marT="62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pitchFamily="34" charset="0"/>
                          <a:cs typeface="Calibri" pitchFamily="34" charset="0"/>
                        </a:rPr>
                        <a:t>1.34</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pitchFamily="34" charset="0"/>
                          <a:cs typeface="Calibri" pitchFamily="34" charset="0"/>
                        </a:rPr>
                        <a:t>2.50</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pitchFamily="34" charset="0"/>
                          <a:cs typeface="Calibri" pitchFamily="34" charset="0"/>
                        </a:rPr>
                        <a:t>0.58</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2627">
                <a:tc>
                  <a:txBody>
                    <a:bodyPr/>
                    <a:lstStyle/>
                    <a:p>
                      <a:pPr algn="ctr" fontAlgn="ctr"/>
                      <a:r>
                        <a:rPr lang="es-MX" sz="1400" b="0" i="0" u="none" strike="noStrike">
                          <a:solidFill>
                            <a:srgbClr val="000000"/>
                          </a:solidFill>
                          <a:latin typeface="Calibri" pitchFamily="34" charset="0"/>
                          <a:cs typeface="Calibri" pitchFamily="34" charset="0"/>
                        </a:rPr>
                        <a:t>% Ocupantes en viviendas sin agua entubada</a:t>
                      </a:r>
                    </a:p>
                  </a:txBody>
                  <a:tcPr marL="6220" marR="6220" marT="62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MX" sz="1200" b="0" i="0" u="none" strike="noStrike">
                          <a:solidFill>
                            <a:srgbClr val="000000"/>
                          </a:solidFill>
                          <a:latin typeface="Calibri" pitchFamily="34" charset="0"/>
                          <a:cs typeface="Calibri" pitchFamily="34" charset="0"/>
                        </a:rPr>
                        <a:t>3.56</a:t>
                      </a:r>
                    </a:p>
                  </a:txBody>
                  <a:tcPr marL="6220" marR="6220" marT="62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dirty="0">
                          <a:solidFill>
                            <a:srgbClr val="000000"/>
                          </a:solidFill>
                          <a:latin typeface="Calibri" pitchFamily="34" charset="0"/>
                          <a:cs typeface="Calibri" pitchFamily="34" charset="0"/>
                        </a:rPr>
                        <a:t>14.34</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pitchFamily="34" charset="0"/>
                          <a:cs typeface="Calibri" pitchFamily="34" charset="0"/>
                        </a:rPr>
                        <a:t>10.64</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pitchFamily="34" charset="0"/>
                          <a:cs typeface="Calibri" pitchFamily="34" charset="0"/>
                        </a:rPr>
                        <a:t>2.24</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2627">
                <a:tc>
                  <a:txBody>
                    <a:bodyPr/>
                    <a:lstStyle/>
                    <a:p>
                      <a:pPr algn="ctr" fontAlgn="ctr"/>
                      <a:r>
                        <a:rPr lang="es-MX" sz="1400" b="0" i="0" u="none" strike="noStrike">
                          <a:solidFill>
                            <a:srgbClr val="000000"/>
                          </a:solidFill>
                          <a:latin typeface="Calibri" pitchFamily="34" charset="0"/>
                          <a:cs typeface="Calibri" pitchFamily="34" charset="0"/>
                        </a:rPr>
                        <a:t>% Viviendas con algún nivel de hacinamiento</a:t>
                      </a:r>
                    </a:p>
                  </a:txBody>
                  <a:tcPr marL="6220" marR="6220" marT="62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MX" sz="1200" b="0" i="0" u="none" strike="noStrike">
                          <a:solidFill>
                            <a:srgbClr val="000000"/>
                          </a:solidFill>
                          <a:latin typeface="Calibri" pitchFamily="34" charset="0"/>
                          <a:cs typeface="Calibri" pitchFamily="34" charset="0"/>
                        </a:rPr>
                        <a:t>29.06</a:t>
                      </a:r>
                    </a:p>
                  </a:txBody>
                  <a:tcPr marL="6220" marR="6220" marT="62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pitchFamily="34" charset="0"/>
                          <a:cs typeface="Calibri" pitchFamily="34" charset="0"/>
                        </a:rPr>
                        <a:t>30.54</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pitchFamily="34" charset="0"/>
                          <a:cs typeface="Calibri" pitchFamily="34" charset="0"/>
                        </a:rPr>
                        <a:t>29.04</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pitchFamily="34" charset="0"/>
                          <a:cs typeface="Calibri" pitchFamily="34" charset="0"/>
                        </a:rPr>
                        <a:t>28.87</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2627">
                <a:tc>
                  <a:txBody>
                    <a:bodyPr/>
                    <a:lstStyle/>
                    <a:p>
                      <a:pPr algn="ctr" fontAlgn="ctr"/>
                      <a:r>
                        <a:rPr lang="es-MX" sz="1400" b="0" i="0" u="none" strike="noStrike">
                          <a:solidFill>
                            <a:srgbClr val="000000"/>
                          </a:solidFill>
                          <a:latin typeface="Calibri" pitchFamily="34" charset="0"/>
                          <a:cs typeface="Calibri" pitchFamily="34" charset="0"/>
                        </a:rPr>
                        <a:t>% Ocupantes en viviendas con piso de tierra</a:t>
                      </a:r>
                    </a:p>
                  </a:txBody>
                  <a:tcPr marL="6220" marR="6220" marT="62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MX" sz="1200" b="0" i="0" u="none" strike="noStrike">
                          <a:solidFill>
                            <a:srgbClr val="000000"/>
                          </a:solidFill>
                          <a:latin typeface="Calibri" pitchFamily="34" charset="0"/>
                          <a:cs typeface="Calibri" pitchFamily="34" charset="0"/>
                        </a:rPr>
                        <a:t>3.40</a:t>
                      </a:r>
                    </a:p>
                  </a:txBody>
                  <a:tcPr marL="6220" marR="6220" marT="62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pitchFamily="34" charset="0"/>
                          <a:cs typeface="Calibri" pitchFamily="34" charset="0"/>
                        </a:rPr>
                        <a:t>3.51</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pitchFamily="34" charset="0"/>
                          <a:cs typeface="Calibri" pitchFamily="34" charset="0"/>
                        </a:rPr>
                        <a:t>3.28</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pitchFamily="34" charset="0"/>
                          <a:cs typeface="Calibri" pitchFamily="34" charset="0"/>
                        </a:rPr>
                        <a:t>3.99</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8588">
                <a:tc>
                  <a:txBody>
                    <a:bodyPr/>
                    <a:lstStyle/>
                    <a:p>
                      <a:pPr algn="ctr" fontAlgn="ctr"/>
                      <a:r>
                        <a:rPr lang="es-MX" sz="1400" b="0" i="0" u="none" strike="noStrike">
                          <a:solidFill>
                            <a:srgbClr val="000000"/>
                          </a:solidFill>
                          <a:latin typeface="Calibri" pitchFamily="34" charset="0"/>
                          <a:cs typeface="Calibri" pitchFamily="34" charset="0"/>
                        </a:rPr>
                        <a:t>% Población en localidades con menos de 5 000 habitantes</a:t>
                      </a:r>
                    </a:p>
                  </a:txBody>
                  <a:tcPr marL="6220" marR="6220" marT="62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MX" sz="1200" b="0" i="0" u="none" strike="noStrike">
                          <a:solidFill>
                            <a:srgbClr val="000000"/>
                          </a:solidFill>
                          <a:latin typeface="Calibri" pitchFamily="34" charset="0"/>
                          <a:cs typeface="Calibri" pitchFamily="34" charset="0"/>
                        </a:rPr>
                        <a:t>10.35</a:t>
                      </a:r>
                    </a:p>
                  </a:txBody>
                  <a:tcPr marL="6220" marR="6220" marT="62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dirty="0">
                          <a:solidFill>
                            <a:srgbClr val="000000"/>
                          </a:solidFill>
                          <a:latin typeface="Calibri" pitchFamily="34" charset="0"/>
                          <a:cs typeface="Calibri" pitchFamily="34" charset="0"/>
                        </a:rPr>
                        <a:t>21.49</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pitchFamily="34" charset="0"/>
                          <a:cs typeface="Calibri" pitchFamily="34" charset="0"/>
                        </a:rPr>
                        <a:t>29.39</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pitchFamily="34" charset="0"/>
                          <a:cs typeface="Calibri" pitchFamily="34" charset="0"/>
                        </a:rPr>
                        <a:t>3.23</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8588">
                <a:tc>
                  <a:txBody>
                    <a:bodyPr/>
                    <a:lstStyle/>
                    <a:p>
                      <a:pPr algn="ctr" fontAlgn="ctr"/>
                      <a:r>
                        <a:rPr lang="es-MX" sz="1400" b="0" i="0" u="none" strike="noStrike">
                          <a:solidFill>
                            <a:srgbClr val="000000"/>
                          </a:solidFill>
                          <a:latin typeface="Calibri" pitchFamily="34" charset="0"/>
                          <a:cs typeface="Calibri" pitchFamily="34" charset="0"/>
                        </a:rPr>
                        <a:t>% Población ocupada con ingresos de hasta 2 salarios mínimos</a:t>
                      </a:r>
                    </a:p>
                  </a:txBody>
                  <a:tcPr marL="6220" marR="6220" marT="62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MX" sz="1200" b="0" i="0" u="none" strike="noStrike">
                          <a:solidFill>
                            <a:srgbClr val="000000"/>
                          </a:solidFill>
                          <a:latin typeface="Calibri" pitchFamily="34" charset="0"/>
                          <a:cs typeface="Calibri" pitchFamily="34" charset="0"/>
                        </a:rPr>
                        <a:t>21.87</a:t>
                      </a:r>
                    </a:p>
                  </a:txBody>
                  <a:tcPr marL="6220" marR="6220" marT="62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pitchFamily="34" charset="0"/>
                          <a:cs typeface="Calibri" pitchFamily="34" charset="0"/>
                        </a:rPr>
                        <a:t>25.02</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pitchFamily="34" charset="0"/>
                          <a:cs typeface="Calibri" pitchFamily="34" charset="0"/>
                        </a:rPr>
                        <a:t>24.57</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pitchFamily="34" charset="0"/>
                          <a:cs typeface="Calibri" pitchFamily="34" charset="0"/>
                        </a:rPr>
                        <a:t>18.24</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2627">
                <a:tc>
                  <a:txBody>
                    <a:bodyPr/>
                    <a:lstStyle/>
                    <a:p>
                      <a:pPr algn="ctr" fontAlgn="ctr"/>
                      <a:r>
                        <a:rPr lang="es-MX" sz="1400" b="0" i="0" u="none" strike="noStrike">
                          <a:solidFill>
                            <a:srgbClr val="000000"/>
                          </a:solidFill>
                          <a:latin typeface="Calibri" pitchFamily="34" charset="0"/>
                          <a:cs typeface="Calibri" pitchFamily="34" charset="0"/>
                        </a:rPr>
                        <a:t>Índice de marginación</a:t>
                      </a:r>
                    </a:p>
                  </a:txBody>
                  <a:tcPr marL="6220" marR="6220" marT="62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s-MX" sz="1200" b="0" i="0" u="none" strike="noStrike">
                          <a:solidFill>
                            <a:srgbClr val="000000"/>
                          </a:solidFill>
                          <a:latin typeface="Calibri" pitchFamily="34" charset="0"/>
                          <a:cs typeface="Calibri" pitchFamily="34" charset="0"/>
                        </a:rPr>
                        <a:t> </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pitchFamily="34" charset="0"/>
                          <a:cs typeface="Calibri" pitchFamily="34" charset="0"/>
                        </a:rPr>
                        <a:t>-1.48806</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dirty="0">
                          <a:solidFill>
                            <a:srgbClr val="000000"/>
                          </a:solidFill>
                          <a:latin typeface="Calibri" pitchFamily="34" charset="0"/>
                          <a:cs typeface="Calibri" pitchFamily="34" charset="0"/>
                        </a:rPr>
                        <a:t>-1.49506</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dirty="0">
                          <a:solidFill>
                            <a:srgbClr val="000000"/>
                          </a:solidFill>
                          <a:latin typeface="Calibri" pitchFamily="34" charset="0"/>
                          <a:cs typeface="Calibri" pitchFamily="34" charset="0"/>
                        </a:rPr>
                        <a:t>-1.81659</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2627">
                <a:tc>
                  <a:txBody>
                    <a:bodyPr/>
                    <a:lstStyle/>
                    <a:p>
                      <a:pPr algn="ctr" fontAlgn="ctr"/>
                      <a:r>
                        <a:rPr lang="es-MX" sz="1400" b="0" i="0" u="none" strike="noStrike">
                          <a:solidFill>
                            <a:srgbClr val="000000"/>
                          </a:solidFill>
                          <a:latin typeface="Calibri" pitchFamily="34" charset="0"/>
                          <a:cs typeface="Calibri" pitchFamily="34" charset="0"/>
                        </a:rPr>
                        <a:t>Grado de marginación</a:t>
                      </a:r>
                    </a:p>
                  </a:txBody>
                  <a:tcPr marL="6220" marR="6220" marT="62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s-MX" sz="1200" b="0" i="0" u="none" strike="noStrike">
                          <a:solidFill>
                            <a:srgbClr val="000000"/>
                          </a:solidFill>
                          <a:latin typeface="Calibri" pitchFamily="34" charset="0"/>
                          <a:cs typeface="Calibri" pitchFamily="34" charset="0"/>
                        </a:rPr>
                        <a:t> </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pitchFamily="34" charset="0"/>
                          <a:cs typeface="Calibri" pitchFamily="34" charset="0"/>
                        </a:rPr>
                        <a:t>Muy bajo</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pitchFamily="34" charset="0"/>
                          <a:cs typeface="Calibri" pitchFamily="34" charset="0"/>
                        </a:rPr>
                        <a:t>Muy bajo</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pitchFamily="34" charset="0"/>
                          <a:cs typeface="Calibri" pitchFamily="34" charset="0"/>
                        </a:rPr>
                        <a:t>Muy bajo</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8588">
                <a:tc>
                  <a:txBody>
                    <a:bodyPr/>
                    <a:lstStyle/>
                    <a:p>
                      <a:pPr algn="ctr" fontAlgn="ctr"/>
                      <a:r>
                        <a:rPr lang="es-MX" sz="1400" b="0" i="0" u="none" strike="noStrike">
                          <a:solidFill>
                            <a:srgbClr val="000000"/>
                          </a:solidFill>
                          <a:latin typeface="Calibri" pitchFamily="34" charset="0"/>
                          <a:cs typeface="Calibri" pitchFamily="34" charset="0"/>
                        </a:rPr>
                        <a:t>Índice de marginación escala</a:t>
                      </a:r>
                      <a:br>
                        <a:rPr lang="es-MX" sz="1400" b="0" i="0" u="none" strike="noStrike">
                          <a:solidFill>
                            <a:srgbClr val="000000"/>
                          </a:solidFill>
                          <a:latin typeface="Calibri" pitchFamily="34" charset="0"/>
                          <a:cs typeface="Calibri" pitchFamily="34" charset="0"/>
                        </a:rPr>
                      </a:br>
                      <a:r>
                        <a:rPr lang="es-MX" sz="1400" b="0" i="0" u="none" strike="noStrike">
                          <a:solidFill>
                            <a:srgbClr val="000000"/>
                          </a:solidFill>
                          <a:latin typeface="Calibri" pitchFamily="34" charset="0"/>
                          <a:cs typeface="Calibri" pitchFamily="34" charset="0"/>
                        </a:rPr>
                        <a:t>0 a 100</a:t>
                      </a:r>
                    </a:p>
                  </a:txBody>
                  <a:tcPr marL="6220" marR="6220" marT="62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s-MX" sz="1200" b="0" i="0" u="none" strike="noStrike">
                          <a:solidFill>
                            <a:srgbClr val="000000"/>
                          </a:solidFill>
                          <a:latin typeface="Calibri" pitchFamily="34" charset="0"/>
                          <a:cs typeface="Calibri" pitchFamily="34" charset="0"/>
                        </a:rPr>
                        <a:t> </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pitchFamily="34" charset="0"/>
                          <a:cs typeface="Calibri" pitchFamily="34" charset="0"/>
                        </a:rPr>
                        <a:t>10.858</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pitchFamily="34" charset="0"/>
                          <a:cs typeface="Calibri" pitchFamily="34" charset="0"/>
                        </a:rPr>
                        <a:t>10.779</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dirty="0">
                          <a:solidFill>
                            <a:srgbClr val="000000"/>
                          </a:solidFill>
                          <a:latin typeface="Calibri" pitchFamily="34" charset="0"/>
                          <a:cs typeface="Calibri" pitchFamily="34" charset="0"/>
                        </a:rPr>
                        <a:t>7.146</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2627">
                <a:tc>
                  <a:txBody>
                    <a:bodyPr/>
                    <a:lstStyle/>
                    <a:p>
                      <a:pPr algn="ctr" fontAlgn="ctr"/>
                      <a:r>
                        <a:rPr lang="es-MX" sz="1400" b="0" i="0" u="none" strike="noStrike">
                          <a:solidFill>
                            <a:srgbClr val="000000"/>
                          </a:solidFill>
                          <a:latin typeface="Calibri" pitchFamily="34" charset="0"/>
                          <a:cs typeface="Calibri" pitchFamily="34" charset="0"/>
                        </a:rPr>
                        <a:t>Lugar que ocupa en el contexto estatal</a:t>
                      </a:r>
                    </a:p>
                  </a:txBody>
                  <a:tcPr marL="6220" marR="6220" marT="62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s-MX" sz="1200" b="0" i="0" u="none" strike="noStrike">
                          <a:solidFill>
                            <a:srgbClr val="000000"/>
                          </a:solidFill>
                          <a:latin typeface="Calibri" pitchFamily="34" charset="0"/>
                          <a:cs typeface="Calibri" pitchFamily="34" charset="0"/>
                        </a:rPr>
                        <a:t> </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pitchFamily="34" charset="0"/>
                          <a:cs typeface="Calibri" pitchFamily="34" charset="0"/>
                        </a:rPr>
                        <a:t>  2</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pitchFamily="34" charset="0"/>
                          <a:cs typeface="Calibri" pitchFamily="34" charset="0"/>
                        </a:rPr>
                        <a:t>  3</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dirty="0">
                          <a:solidFill>
                            <a:srgbClr val="000000"/>
                          </a:solidFill>
                          <a:latin typeface="Calibri" pitchFamily="34" charset="0"/>
                          <a:cs typeface="Calibri" pitchFamily="34" charset="0"/>
                        </a:rPr>
                        <a:t>  5</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2627">
                <a:tc>
                  <a:txBody>
                    <a:bodyPr/>
                    <a:lstStyle/>
                    <a:p>
                      <a:pPr algn="ctr" fontAlgn="ctr"/>
                      <a:r>
                        <a:rPr lang="es-MX" sz="1400" b="0" i="0" u="none" strike="noStrike" dirty="0">
                          <a:solidFill>
                            <a:srgbClr val="000000"/>
                          </a:solidFill>
                          <a:latin typeface="Calibri" pitchFamily="34" charset="0"/>
                          <a:cs typeface="Calibri" pitchFamily="34" charset="0"/>
                        </a:rPr>
                        <a:t>Lugar que ocupa en el contexto nacional</a:t>
                      </a:r>
                    </a:p>
                  </a:txBody>
                  <a:tcPr marL="6220" marR="6220" marT="62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s-MX" sz="1200" b="0" i="0" u="none" strike="noStrike">
                          <a:solidFill>
                            <a:srgbClr val="000000"/>
                          </a:solidFill>
                          <a:latin typeface="Calibri" pitchFamily="34" charset="0"/>
                          <a:cs typeface="Calibri" pitchFamily="34" charset="0"/>
                        </a:rPr>
                        <a:t> </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pitchFamily="34" charset="0"/>
                          <a:cs typeface="Calibri" pitchFamily="34" charset="0"/>
                        </a:rPr>
                        <a:t> 2 311</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pitchFamily="34" charset="0"/>
                          <a:cs typeface="Calibri" pitchFamily="34" charset="0"/>
                        </a:rPr>
                        <a:t> 2 313</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dirty="0">
                          <a:solidFill>
                            <a:srgbClr val="000000"/>
                          </a:solidFill>
                          <a:latin typeface="Calibri" pitchFamily="34" charset="0"/>
                          <a:cs typeface="Calibri" pitchFamily="34" charset="0"/>
                        </a:rPr>
                        <a:t> 2 420</a:t>
                      </a:r>
                    </a:p>
                  </a:txBody>
                  <a:tcPr marL="6220" marR="6220" marT="62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26000"/>
            <a:lum/>
          </a:blip>
          <a:srcRect/>
          <a:stretch>
            <a:fillRect l="-11000" r="-11000"/>
          </a:stretch>
        </a:blipFill>
        <a:effectLst/>
      </p:bgPr>
    </p:bg>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1857356" y="142852"/>
          <a:ext cx="5072098" cy="3688623"/>
        </p:xfrm>
        <a:graphic>
          <a:graphicData uri="http://schemas.openxmlformats.org/drawingml/2006/table">
            <a:tbl>
              <a:tblPr>
                <a:tableStyleId>{69C7853C-536D-4A76-A0AE-DD22124D55A5}</a:tableStyleId>
              </a:tblPr>
              <a:tblGrid>
                <a:gridCol w="1913999"/>
                <a:gridCol w="3158099"/>
              </a:tblGrid>
              <a:tr h="190726">
                <a:tc gridSpan="2">
                  <a:txBody>
                    <a:bodyPr/>
                    <a:lstStyle/>
                    <a:p>
                      <a:pPr algn="ctr" fontAlgn="b"/>
                      <a:r>
                        <a:rPr lang="es-MX" sz="1400" u="none" strike="noStrike" dirty="0" smtClean="0"/>
                        <a:t>TABLA  7:</a:t>
                      </a:r>
                      <a:r>
                        <a:rPr lang="es-MX" sz="1400" u="none" strike="noStrike" baseline="0" dirty="0" smtClean="0"/>
                        <a:t> </a:t>
                      </a:r>
                      <a:r>
                        <a:rPr lang="es-MX" sz="1400" u="none" strike="noStrike" dirty="0" smtClean="0"/>
                        <a:t>Proyecciones </a:t>
                      </a:r>
                      <a:r>
                        <a:rPr lang="es-MX" sz="1400" u="none" strike="noStrike" dirty="0"/>
                        <a:t>de habitantes por </a:t>
                      </a:r>
                      <a:r>
                        <a:rPr lang="es-MX" sz="1400" u="none" strike="noStrike" dirty="0" smtClean="0"/>
                        <a:t>hogares </a:t>
                      </a:r>
                      <a:r>
                        <a:rPr lang="es-MX" sz="1400" u="none" strike="noStrike" dirty="0"/>
                        <a:t>2010-2040</a:t>
                      </a:r>
                      <a:endParaRPr lang="es-MX" sz="1400" b="0" i="0" u="none" strike="noStrike" dirty="0">
                        <a:solidFill>
                          <a:srgbClr val="000000"/>
                        </a:solidFill>
                        <a:latin typeface="Calibri"/>
                      </a:endParaRPr>
                    </a:p>
                  </a:txBody>
                  <a:tcPr marL="0" marR="0" marT="0" marB="0" anchor="b"/>
                </a:tc>
                <a:tc hMerge="1">
                  <a:txBody>
                    <a:bodyPr/>
                    <a:lstStyle/>
                    <a:p>
                      <a:endParaRPr lang="es-MX"/>
                    </a:p>
                  </a:txBody>
                  <a:tcPr/>
                </a:tc>
              </a:tr>
              <a:tr h="305343">
                <a:tc>
                  <a:txBody>
                    <a:bodyPr/>
                    <a:lstStyle/>
                    <a:p>
                      <a:pPr algn="ctr" fontAlgn="ctr"/>
                      <a:r>
                        <a:rPr lang="es-MX" sz="1300" u="none" strike="noStrike" dirty="0"/>
                        <a:t>Año</a:t>
                      </a:r>
                      <a:endParaRPr lang="es-MX" sz="1300" b="1" i="0" u="none" strike="noStrike" dirty="0">
                        <a:solidFill>
                          <a:srgbClr val="000000"/>
                        </a:solidFill>
                        <a:latin typeface="Arial"/>
                      </a:endParaRPr>
                    </a:p>
                  </a:txBody>
                  <a:tcPr marL="0" marR="0" marT="0" marB="0" anchor="ctr"/>
                </a:tc>
                <a:tc>
                  <a:txBody>
                    <a:bodyPr/>
                    <a:lstStyle/>
                    <a:p>
                      <a:pPr algn="ctr" fontAlgn="ctr"/>
                      <a:r>
                        <a:rPr lang="es-MX" sz="1300" u="none" strike="noStrike"/>
                        <a:t>Hogares Totales</a:t>
                      </a:r>
                      <a:endParaRPr lang="es-MX" sz="1300" b="1" i="0" u="none" strike="noStrike">
                        <a:solidFill>
                          <a:srgbClr val="000000"/>
                        </a:solidFill>
                        <a:latin typeface="Arial"/>
                      </a:endParaRPr>
                    </a:p>
                  </a:txBody>
                  <a:tcPr marL="0" marR="0" marT="0" marB="0" anchor="ctr"/>
                </a:tc>
              </a:tr>
              <a:tr h="187775">
                <a:tc>
                  <a:txBody>
                    <a:bodyPr/>
                    <a:lstStyle/>
                    <a:p>
                      <a:pPr algn="ctr" fontAlgn="ctr"/>
                      <a:r>
                        <a:rPr lang="es-MX" sz="1300" u="none" strike="noStrike"/>
                        <a:t>2010</a:t>
                      </a:r>
                      <a:endParaRPr lang="es-MX" sz="1300" b="1" i="0" u="none" strike="noStrike">
                        <a:solidFill>
                          <a:srgbClr val="000000"/>
                        </a:solidFill>
                        <a:latin typeface="Arial"/>
                      </a:endParaRPr>
                    </a:p>
                  </a:txBody>
                  <a:tcPr marL="0" marR="0" marT="0" marB="0" anchor="ctr"/>
                </a:tc>
                <a:tc>
                  <a:txBody>
                    <a:bodyPr/>
                    <a:lstStyle/>
                    <a:p>
                      <a:pPr algn="ctr" fontAlgn="ctr"/>
                      <a:r>
                        <a:rPr lang="es-MX" sz="1300" u="none" strike="noStrike" dirty="0"/>
                        <a:t>3.92</a:t>
                      </a:r>
                      <a:endParaRPr lang="es-MX" sz="1300" b="0" i="0" u="none" strike="noStrike" dirty="0">
                        <a:solidFill>
                          <a:srgbClr val="000000"/>
                        </a:solidFill>
                        <a:latin typeface="Arial"/>
                      </a:endParaRPr>
                    </a:p>
                  </a:txBody>
                  <a:tcPr marL="0" marR="0" marT="0" marB="0" anchor="ctr"/>
                </a:tc>
              </a:tr>
              <a:tr h="187775">
                <a:tc>
                  <a:txBody>
                    <a:bodyPr/>
                    <a:lstStyle/>
                    <a:p>
                      <a:pPr algn="ctr" fontAlgn="ctr"/>
                      <a:r>
                        <a:rPr lang="es-MX" sz="1300" u="none" strike="noStrike" dirty="0"/>
                        <a:t>2012</a:t>
                      </a:r>
                      <a:endParaRPr lang="es-MX" sz="1300" b="1" i="0" u="none" strike="noStrike" dirty="0">
                        <a:solidFill>
                          <a:srgbClr val="000000"/>
                        </a:solidFill>
                        <a:latin typeface="Arial"/>
                      </a:endParaRPr>
                    </a:p>
                  </a:txBody>
                  <a:tcPr marL="0" marR="0" marT="0" marB="0" anchor="ctr"/>
                </a:tc>
                <a:tc>
                  <a:txBody>
                    <a:bodyPr/>
                    <a:lstStyle/>
                    <a:p>
                      <a:pPr algn="ctr" fontAlgn="ctr"/>
                      <a:r>
                        <a:rPr lang="es-MX" sz="1300" u="none" strike="noStrike"/>
                        <a:t>3.85</a:t>
                      </a:r>
                      <a:endParaRPr lang="es-MX" sz="1300" b="0" i="0" u="none" strike="noStrike">
                        <a:solidFill>
                          <a:srgbClr val="000000"/>
                        </a:solidFill>
                        <a:latin typeface="Arial"/>
                      </a:endParaRPr>
                    </a:p>
                  </a:txBody>
                  <a:tcPr marL="0" marR="0" marT="0" marB="0" anchor="ctr"/>
                </a:tc>
              </a:tr>
              <a:tr h="187775">
                <a:tc>
                  <a:txBody>
                    <a:bodyPr/>
                    <a:lstStyle/>
                    <a:p>
                      <a:pPr algn="ctr" fontAlgn="ctr"/>
                      <a:r>
                        <a:rPr lang="es-MX" sz="1300" u="none" strike="noStrike"/>
                        <a:t>2014</a:t>
                      </a:r>
                      <a:endParaRPr lang="es-MX" sz="1300" b="1" i="0" u="none" strike="noStrike">
                        <a:solidFill>
                          <a:srgbClr val="000000"/>
                        </a:solidFill>
                        <a:latin typeface="Arial"/>
                      </a:endParaRPr>
                    </a:p>
                  </a:txBody>
                  <a:tcPr marL="0" marR="0" marT="0" marB="0" anchor="ctr"/>
                </a:tc>
                <a:tc>
                  <a:txBody>
                    <a:bodyPr/>
                    <a:lstStyle/>
                    <a:p>
                      <a:pPr algn="ctr" fontAlgn="ctr"/>
                      <a:r>
                        <a:rPr lang="es-MX" sz="1300" u="none" strike="noStrike" dirty="0"/>
                        <a:t>3.78</a:t>
                      </a:r>
                      <a:endParaRPr lang="es-MX" sz="1300" b="0" i="0" u="none" strike="noStrike" dirty="0">
                        <a:solidFill>
                          <a:srgbClr val="000000"/>
                        </a:solidFill>
                        <a:latin typeface="Arial"/>
                      </a:endParaRPr>
                    </a:p>
                  </a:txBody>
                  <a:tcPr marL="0" marR="0" marT="0" marB="0" anchor="ctr"/>
                </a:tc>
              </a:tr>
              <a:tr h="187775">
                <a:tc>
                  <a:txBody>
                    <a:bodyPr/>
                    <a:lstStyle/>
                    <a:p>
                      <a:pPr algn="ctr" fontAlgn="ctr"/>
                      <a:r>
                        <a:rPr lang="es-MX" sz="1300" u="none" strike="noStrike"/>
                        <a:t>2016</a:t>
                      </a:r>
                      <a:endParaRPr lang="es-MX" sz="1300" b="1" i="0" u="none" strike="noStrike">
                        <a:solidFill>
                          <a:srgbClr val="000000"/>
                        </a:solidFill>
                        <a:latin typeface="Arial"/>
                      </a:endParaRPr>
                    </a:p>
                  </a:txBody>
                  <a:tcPr marL="0" marR="0" marT="0" marB="0" anchor="ctr"/>
                </a:tc>
                <a:tc>
                  <a:txBody>
                    <a:bodyPr/>
                    <a:lstStyle/>
                    <a:p>
                      <a:pPr algn="ctr" fontAlgn="ctr"/>
                      <a:r>
                        <a:rPr lang="es-MX" sz="1300" u="none" strike="noStrike" dirty="0"/>
                        <a:t>3.72</a:t>
                      </a:r>
                      <a:endParaRPr lang="es-MX" sz="1300" b="0" i="0" u="none" strike="noStrike" dirty="0">
                        <a:solidFill>
                          <a:srgbClr val="000000"/>
                        </a:solidFill>
                        <a:latin typeface="Arial"/>
                      </a:endParaRPr>
                    </a:p>
                  </a:txBody>
                  <a:tcPr marL="0" marR="0" marT="0" marB="0" anchor="ctr"/>
                </a:tc>
              </a:tr>
              <a:tr h="187775">
                <a:tc>
                  <a:txBody>
                    <a:bodyPr/>
                    <a:lstStyle/>
                    <a:p>
                      <a:pPr algn="ctr" fontAlgn="ctr"/>
                      <a:r>
                        <a:rPr lang="es-MX" sz="1300" u="none" strike="noStrike"/>
                        <a:t>2018</a:t>
                      </a:r>
                      <a:endParaRPr lang="es-MX" sz="1300" b="1" i="0" u="none" strike="noStrike">
                        <a:solidFill>
                          <a:srgbClr val="000000"/>
                        </a:solidFill>
                        <a:latin typeface="Arial"/>
                      </a:endParaRPr>
                    </a:p>
                  </a:txBody>
                  <a:tcPr marL="0" marR="0" marT="0" marB="0" anchor="ctr"/>
                </a:tc>
                <a:tc>
                  <a:txBody>
                    <a:bodyPr/>
                    <a:lstStyle/>
                    <a:p>
                      <a:pPr algn="ctr" fontAlgn="ctr"/>
                      <a:r>
                        <a:rPr lang="es-MX" sz="1300" u="none" strike="noStrike" dirty="0"/>
                        <a:t>3.66</a:t>
                      </a:r>
                      <a:endParaRPr lang="es-MX" sz="1300" b="0" i="0" u="none" strike="noStrike" dirty="0">
                        <a:solidFill>
                          <a:srgbClr val="000000"/>
                        </a:solidFill>
                        <a:latin typeface="Arial"/>
                      </a:endParaRPr>
                    </a:p>
                  </a:txBody>
                  <a:tcPr marL="0" marR="0" marT="0" marB="0" anchor="ctr"/>
                </a:tc>
              </a:tr>
              <a:tr h="187775">
                <a:tc>
                  <a:txBody>
                    <a:bodyPr/>
                    <a:lstStyle/>
                    <a:p>
                      <a:pPr algn="ctr" fontAlgn="ctr"/>
                      <a:r>
                        <a:rPr lang="es-MX" sz="1300" u="none" strike="noStrike"/>
                        <a:t>2020</a:t>
                      </a:r>
                      <a:endParaRPr lang="es-MX" sz="1300" b="1" i="0" u="none" strike="noStrike">
                        <a:solidFill>
                          <a:srgbClr val="000000"/>
                        </a:solidFill>
                        <a:latin typeface="Arial"/>
                      </a:endParaRPr>
                    </a:p>
                  </a:txBody>
                  <a:tcPr marL="0" marR="0" marT="0" marB="0" anchor="ctr"/>
                </a:tc>
                <a:tc>
                  <a:txBody>
                    <a:bodyPr/>
                    <a:lstStyle/>
                    <a:p>
                      <a:pPr algn="ctr" fontAlgn="ctr"/>
                      <a:r>
                        <a:rPr lang="es-MX" sz="1300" u="none" strike="noStrike" dirty="0"/>
                        <a:t>3.60</a:t>
                      </a:r>
                      <a:endParaRPr lang="es-MX" sz="1300" b="0" i="0" u="none" strike="noStrike" dirty="0">
                        <a:solidFill>
                          <a:srgbClr val="000000"/>
                        </a:solidFill>
                        <a:latin typeface="Arial"/>
                      </a:endParaRPr>
                    </a:p>
                  </a:txBody>
                  <a:tcPr marL="0" marR="0" marT="0" marB="0" anchor="ctr"/>
                </a:tc>
              </a:tr>
              <a:tr h="187775">
                <a:tc>
                  <a:txBody>
                    <a:bodyPr/>
                    <a:lstStyle/>
                    <a:p>
                      <a:pPr algn="ctr" fontAlgn="ctr"/>
                      <a:r>
                        <a:rPr lang="es-MX" sz="1300" u="none" strike="noStrike"/>
                        <a:t>2022</a:t>
                      </a:r>
                      <a:endParaRPr lang="es-MX" sz="1300" b="1" i="0" u="none" strike="noStrike">
                        <a:solidFill>
                          <a:srgbClr val="000000"/>
                        </a:solidFill>
                        <a:latin typeface="Arial"/>
                      </a:endParaRPr>
                    </a:p>
                  </a:txBody>
                  <a:tcPr marL="0" marR="0" marT="0" marB="0" anchor="ctr"/>
                </a:tc>
                <a:tc>
                  <a:txBody>
                    <a:bodyPr/>
                    <a:lstStyle/>
                    <a:p>
                      <a:pPr algn="ctr" fontAlgn="ctr"/>
                      <a:r>
                        <a:rPr lang="es-MX" sz="1300" u="none" strike="noStrike" dirty="0"/>
                        <a:t>3.55</a:t>
                      </a:r>
                      <a:endParaRPr lang="es-MX" sz="1300" b="0" i="0" u="none" strike="noStrike" dirty="0">
                        <a:solidFill>
                          <a:srgbClr val="000000"/>
                        </a:solidFill>
                        <a:latin typeface="Arial"/>
                      </a:endParaRPr>
                    </a:p>
                  </a:txBody>
                  <a:tcPr marL="0" marR="0" marT="0" marB="0" anchor="ctr"/>
                </a:tc>
              </a:tr>
              <a:tr h="187775">
                <a:tc>
                  <a:txBody>
                    <a:bodyPr/>
                    <a:lstStyle/>
                    <a:p>
                      <a:pPr algn="ctr" fontAlgn="ctr"/>
                      <a:r>
                        <a:rPr lang="es-MX" sz="1300" u="none" strike="noStrike"/>
                        <a:t>2024</a:t>
                      </a:r>
                      <a:endParaRPr lang="es-MX" sz="1300" b="1" i="0" u="none" strike="noStrike">
                        <a:solidFill>
                          <a:srgbClr val="000000"/>
                        </a:solidFill>
                        <a:latin typeface="Arial"/>
                      </a:endParaRPr>
                    </a:p>
                  </a:txBody>
                  <a:tcPr marL="0" marR="0" marT="0" marB="0" anchor="ctr"/>
                </a:tc>
                <a:tc>
                  <a:txBody>
                    <a:bodyPr/>
                    <a:lstStyle/>
                    <a:p>
                      <a:pPr algn="ctr" fontAlgn="ctr"/>
                      <a:r>
                        <a:rPr lang="es-MX" sz="1300" u="none" strike="noStrike" dirty="0"/>
                        <a:t>3.50</a:t>
                      </a:r>
                      <a:endParaRPr lang="es-MX" sz="1300" b="0" i="0" u="none" strike="noStrike" dirty="0">
                        <a:solidFill>
                          <a:srgbClr val="000000"/>
                        </a:solidFill>
                        <a:latin typeface="Arial"/>
                      </a:endParaRPr>
                    </a:p>
                  </a:txBody>
                  <a:tcPr marL="0" marR="0" marT="0" marB="0" anchor="ctr"/>
                </a:tc>
              </a:tr>
              <a:tr h="187775">
                <a:tc>
                  <a:txBody>
                    <a:bodyPr/>
                    <a:lstStyle/>
                    <a:p>
                      <a:pPr algn="ctr" fontAlgn="ctr"/>
                      <a:r>
                        <a:rPr lang="es-MX" sz="1300" u="none" strike="noStrike"/>
                        <a:t>2026</a:t>
                      </a:r>
                      <a:endParaRPr lang="es-MX" sz="1300" b="1" i="0" u="none" strike="noStrike">
                        <a:solidFill>
                          <a:srgbClr val="000000"/>
                        </a:solidFill>
                        <a:latin typeface="Arial"/>
                      </a:endParaRPr>
                    </a:p>
                  </a:txBody>
                  <a:tcPr marL="0" marR="0" marT="0" marB="0" anchor="ctr"/>
                </a:tc>
                <a:tc>
                  <a:txBody>
                    <a:bodyPr/>
                    <a:lstStyle/>
                    <a:p>
                      <a:pPr algn="ctr" fontAlgn="ctr"/>
                      <a:r>
                        <a:rPr lang="es-MX" sz="1300" u="none" strike="noStrike" dirty="0"/>
                        <a:t>3.45</a:t>
                      </a:r>
                      <a:endParaRPr lang="es-MX" sz="1300" b="0" i="0" u="none" strike="noStrike" dirty="0">
                        <a:solidFill>
                          <a:srgbClr val="000000"/>
                        </a:solidFill>
                        <a:latin typeface="Arial"/>
                      </a:endParaRPr>
                    </a:p>
                  </a:txBody>
                  <a:tcPr marL="0" marR="0" marT="0" marB="0" anchor="ctr"/>
                </a:tc>
              </a:tr>
              <a:tr h="187775">
                <a:tc>
                  <a:txBody>
                    <a:bodyPr/>
                    <a:lstStyle/>
                    <a:p>
                      <a:pPr algn="ctr" fontAlgn="ctr"/>
                      <a:r>
                        <a:rPr lang="es-MX" sz="1300" u="none" strike="noStrike"/>
                        <a:t>2028</a:t>
                      </a:r>
                      <a:endParaRPr lang="es-MX" sz="1300" b="1" i="0" u="none" strike="noStrike">
                        <a:solidFill>
                          <a:srgbClr val="000000"/>
                        </a:solidFill>
                        <a:latin typeface="Arial"/>
                      </a:endParaRPr>
                    </a:p>
                  </a:txBody>
                  <a:tcPr marL="0" marR="0" marT="0" marB="0" anchor="ctr"/>
                </a:tc>
                <a:tc>
                  <a:txBody>
                    <a:bodyPr/>
                    <a:lstStyle/>
                    <a:p>
                      <a:pPr algn="ctr" fontAlgn="ctr"/>
                      <a:r>
                        <a:rPr lang="es-MX" sz="1300" u="none" strike="noStrike" dirty="0"/>
                        <a:t>3.40</a:t>
                      </a:r>
                      <a:endParaRPr lang="es-MX" sz="1300" b="0" i="0" u="none" strike="noStrike" dirty="0">
                        <a:solidFill>
                          <a:srgbClr val="000000"/>
                        </a:solidFill>
                        <a:latin typeface="Arial"/>
                      </a:endParaRPr>
                    </a:p>
                  </a:txBody>
                  <a:tcPr marL="0" marR="0" marT="0" marB="0" anchor="ctr"/>
                </a:tc>
              </a:tr>
              <a:tr h="187775">
                <a:tc>
                  <a:txBody>
                    <a:bodyPr/>
                    <a:lstStyle/>
                    <a:p>
                      <a:pPr algn="ctr" fontAlgn="ctr"/>
                      <a:r>
                        <a:rPr lang="es-MX" sz="1300" u="none" strike="noStrike"/>
                        <a:t>2030</a:t>
                      </a:r>
                      <a:endParaRPr lang="es-MX" sz="1300" b="1" i="0" u="none" strike="noStrike">
                        <a:solidFill>
                          <a:srgbClr val="000000"/>
                        </a:solidFill>
                        <a:latin typeface="Arial"/>
                      </a:endParaRPr>
                    </a:p>
                  </a:txBody>
                  <a:tcPr marL="0" marR="0" marT="0" marB="0" anchor="ctr"/>
                </a:tc>
                <a:tc>
                  <a:txBody>
                    <a:bodyPr/>
                    <a:lstStyle/>
                    <a:p>
                      <a:pPr algn="ctr" fontAlgn="ctr"/>
                      <a:r>
                        <a:rPr lang="es-MX" sz="1300" u="none" strike="noStrike" dirty="0"/>
                        <a:t>3.36</a:t>
                      </a:r>
                      <a:endParaRPr lang="es-MX" sz="1300" b="0" i="0" u="none" strike="noStrike" dirty="0">
                        <a:solidFill>
                          <a:srgbClr val="000000"/>
                        </a:solidFill>
                        <a:latin typeface="Arial"/>
                      </a:endParaRPr>
                    </a:p>
                  </a:txBody>
                  <a:tcPr marL="0" marR="0" marT="0" marB="0" anchor="ctr"/>
                </a:tc>
              </a:tr>
              <a:tr h="187775">
                <a:tc>
                  <a:txBody>
                    <a:bodyPr/>
                    <a:lstStyle/>
                    <a:p>
                      <a:pPr algn="ctr" fontAlgn="ctr"/>
                      <a:r>
                        <a:rPr lang="es-MX" sz="1300" u="none" strike="noStrike"/>
                        <a:t>2032</a:t>
                      </a:r>
                      <a:endParaRPr lang="es-MX" sz="1300" b="1" i="0" u="none" strike="noStrike">
                        <a:solidFill>
                          <a:srgbClr val="000000"/>
                        </a:solidFill>
                        <a:latin typeface="Arial"/>
                      </a:endParaRPr>
                    </a:p>
                  </a:txBody>
                  <a:tcPr marL="0" marR="0" marT="0" marB="0" anchor="ctr"/>
                </a:tc>
                <a:tc>
                  <a:txBody>
                    <a:bodyPr/>
                    <a:lstStyle/>
                    <a:p>
                      <a:pPr algn="ctr" fontAlgn="ctr"/>
                      <a:r>
                        <a:rPr lang="es-MX" sz="1300" u="none" strike="noStrike" dirty="0"/>
                        <a:t>3.29</a:t>
                      </a:r>
                      <a:endParaRPr lang="es-MX" sz="1300" b="0" i="0" u="none" strike="noStrike" dirty="0">
                        <a:solidFill>
                          <a:srgbClr val="000000"/>
                        </a:solidFill>
                        <a:latin typeface="Arial"/>
                      </a:endParaRPr>
                    </a:p>
                  </a:txBody>
                  <a:tcPr marL="0" marR="0" marT="0" marB="0" anchor="ctr"/>
                </a:tc>
              </a:tr>
              <a:tr h="187775">
                <a:tc>
                  <a:txBody>
                    <a:bodyPr/>
                    <a:lstStyle/>
                    <a:p>
                      <a:pPr algn="ctr" fontAlgn="ctr"/>
                      <a:r>
                        <a:rPr lang="es-MX" sz="1300" u="none" strike="noStrike"/>
                        <a:t>2034</a:t>
                      </a:r>
                      <a:endParaRPr lang="es-MX" sz="1300" b="1" i="0" u="none" strike="noStrike">
                        <a:solidFill>
                          <a:srgbClr val="000000"/>
                        </a:solidFill>
                        <a:latin typeface="Arial"/>
                      </a:endParaRPr>
                    </a:p>
                  </a:txBody>
                  <a:tcPr marL="0" marR="0" marT="0" marB="0" anchor="ctr"/>
                </a:tc>
                <a:tc>
                  <a:txBody>
                    <a:bodyPr/>
                    <a:lstStyle/>
                    <a:p>
                      <a:pPr algn="ctr" fontAlgn="ctr"/>
                      <a:r>
                        <a:rPr lang="es-MX" sz="1300" u="none" strike="noStrike" dirty="0"/>
                        <a:t>3.23</a:t>
                      </a:r>
                      <a:endParaRPr lang="es-MX" sz="1300" b="0" i="0" u="none" strike="noStrike" dirty="0">
                        <a:solidFill>
                          <a:srgbClr val="000000"/>
                        </a:solidFill>
                        <a:latin typeface="Arial"/>
                      </a:endParaRPr>
                    </a:p>
                  </a:txBody>
                  <a:tcPr marL="0" marR="0" marT="0" marB="0" anchor="ctr"/>
                </a:tc>
              </a:tr>
              <a:tr h="187775">
                <a:tc>
                  <a:txBody>
                    <a:bodyPr/>
                    <a:lstStyle/>
                    <a:p>
                      <a:pPr algn="ctr" fontAlgn="ctr"/>
                      <a:r>
                        <a:rPr lang="es-MX" sz="1300" u="none" strike="noStrike"/>
                        <a:t>2036</a:t>
                      </a:r>
                      <a:endParaRPr lang="es-MX" sz="1300" b="1" i="0" u="none" strike="noStrike">
                        <a:solidFill>
                          <a:srgbClr val="000000"/>
                        </a:solidFill>
                        <a:latin typeface="Arial"/>
                      </a:endParaRPr>
                    </a:p>
                  </a:txBody>
                  <a:tcPr marL="0" marR="0" marT="0" marB="0" anchor="ctr"/>
                </a:tc>
                <a:tc>
                  <a:txBody>
                    <a:bodyPr/>
                    <a:lstStyle/>
                    <a:p>
                      <a:pPr algn="ctr" fontAlgn="ctr"/>
                      <a:r>
                        <a:rPr lang="es-MX" sz="1300" u="none" strike="noStrike" dirty="0"/>
                        <a:t>3.17</a:t>
                      </a:r>
                      <a:endParaRPr lang="es-MX" sz="1300" b="0" i="0" u="none" strike="noStrike" dirty="0">
                        <a:solidFill>
                          <a:srgbClr val="000000"/>
                        </a:solidFill>
                        <a:latin typeface="Arial"/>
                      </a:endParaRPr>
                    </a:p>
                  </a:txBody>
                  <a:tcPr marL="0" marR="0" marT="0" marB="0" anchor="ctr"/>
                </a:tc>
              </a:tr>
              <a:tr h="187775">
                <a:tc>
                  <a:txBody>
                    <a:bodyPr/>
                    <a:lstStyle/>
                    <a:p>
                      <a:pPr algn="ctr" fontAlgn="ctr"/>
                      <a:r>
                        <a:rPr lang="es-MX" sz="1300" u="none" strike="noStrike"/>
                        <a:t>2038</a:t>
                      </a:r>
                      <a:endParaRPr lang="es-MX" sz="1300" b="1" i="0" u="none" strike="noStrike">
                        <a:solidFill>
                          <a:srgbClr val="000000"/>
                        </a:solidFill>
                        <a:latin typeface="Arial"/>
                      </a:endParaRPr>
                    </a:p>
                  </a:txBody>
                  <a:tcPr marL="0" marR="0" marT="0" marB="0" anchor="ctr"/>
                </a:tc>
                <a:tc>
                  <a:txBody>
                    <a:bodyPr/>
                    <a:lstStyle/>
                    <a:p>
                      <a:pPr algn="ctr" fontAlgn="ctr"/>
                      <a:r>
                        <a:rPr lang="es-MX" sz="1300" u="none" strike="noStrike" dirty="0"/>
                        <a:t>3.12</a:t>
                      </a:r>
                      <a:endParaRPr lang="es-MX" sz="1300" b="0" i="0" u="none" strike="noStrike" dirty="0">
                        <a:solidFill>
                          <a:srgbClr val="000000"/>
                        </a:solidFill>
                        <a:latin typeface="Arial"/>
                      </a:endParaRPr>
                    </a:p>
                  </a:txBody>
                  <a:tcPr marL="0" marR="0" marT="0" marB="0" anchor="ctr"/>
                </a:tc>
              </a:tr>
              <a:tr h="187775">
                <a:tc>
                  <a:txBody>
                    <a:bodyPr/>
                    <a:lstStyle/>
                    <a:p>
                      <a:pPr algn="ctr" fontAlgn="ctr"/>
                      <a:r>
                        <a:rPr lang="es-MX" sz="1300" u="none" strike="noStrike"/>
                        <a:t>2040</a:t>
                      </a:r>
                      <a:endParaRPr lang="es-MX" sz="1300" b="1" i="0" u="none" strike="noStrike">
                        <a:solidFill>
                          <a:srgbClr val="000000"/>
                        </a:solidFill>
                        <a:latin typeface="Arial"/>
                      </a:endParaRPr>
                    </a:p>
                  </a:txBody>
                  <a:tcPr marL="0" marR="0" marT="0" marB="0" anchor="ctr"/>
                </a:tc>
                <a:tc>
                  <a:txBody>
                    <a:bodyPr/>
                    <a:lstStyle/>
                    <a:p>
                      <a:pPr algn="ctr" fontAlgn="ctr"/>
                      <a:r>
                        <a:rPr lang="es-MX" sz="1300" u="none" strike="noStrike" dirty="0"/>
                        <a:t>3.06</a:t>
                      </a:r>
                      <a:endParaRPr lang="es-MX" sz="1300" b="0" i="0" u="none" strike="noStrike" dirty="0">
                        <a:solidFill>
                          <a:srgbClr val="000000"/>
                        </a:solidFill>
                        <a:latin typeface="Arial"/>
                      </a:endParaRPr>
                    </a:p>
                  </a:txBody>
                  <a:tcPr marL="0" marR="0" marT="0" marB="0" anchor="ctr"/>
                </a:tc>
              </a:tr>
            </a:tbl>
          </a:graphicData>
        </a:graphic>
      </p:graphicFrame>
      <p:graphicFrame>
        <p:nvGraphicFramePr>
          <p:cNvPr id="3" name="4 Gráfico"/>
          <p:cNvGraphicFramePr/>
          <p:nvPr>
            <p:extLst>
              <p:ext uri="{D42A27DB-BD31-4B8C-83A1-F6EECF244321}">
                <p14:modId xmlns="" xmlns:p14="http://schemas.microsoft.com/office/powerpoint/2010/main" val="2684857076"/>
              </p:ext>
            </p:extLst>
          </p:nvPr>
        </p:nvGraphicFramePr>
        <p:xfrm>
          <a:off x="500034" y="3857628"/>
          <a:ext cx="8072462" cy="2752725"/>
        </p:xfrm>
        <a:graphic>
          <a:graphicData uri="http://schemas.openxmlformats.org/drawingml/2006/chart">
            <c:chart xmlns:c="http://schemas.openxmlformats.org/drawingml/2006/chart" xmlns:r="http://schemas.openxmlformats.org/officeDocument/2006/relationships" r:id="rId3"/>
          </a:graphicData>
        </a:graphic>
      </p:graphicFrame>
      <p:sp>
        <p:nvSpPr>
          <p:cNvPr id="5" name="4 Rectángulo"/>
          <p:cNvSpPr/>
          <p:nvPr/>
        </p:nvSpPr>
        <p:spPr>
          <a:xfrm>
            <a:off x="0" y="6534834"/>
            <a:ext cx="9144000" cy="276999"/>
          </a:xfrm>
          <a:prstGeom prst="rect">
            <a:avLst/>
          </a:prstGeom>
        </p:spPr>
        <p:txBody>
          <a:bodyPr wrap="square">
            <a:spAutoFit/>
          </a:bodyPr>
          <a:lstStyle/>
          <a:p>
            <a:r>
              <a:rPr lang="es-MX" sz="1200" dirty="0" smtClean="0">
                <a:solidFill>
                  <a:schemeClr val="bg1"/>
                </a:solidFill>
              </a:rPr>
              <a:t>FUENTE: Elaboración propia en base a datos del Instituto Nacional de Estadística y Geografía (INEGI) y Consejo Nacional de Población (CONAPO). </a:t>
            </a:r>
            <a:endParaRPr lang="es-MX" sz="1200" dirty="0">
              <a:solidFill>
                <a:schemeClr val="bg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7000"/>
            <a:lum/>
          </a:blip>
          <a:srcRect/>
          <a:stretch>
            <a:fillRect l="-11000" r="-11000"/>
          </a:stretch>
        </a:blipFill>
        <a:effectLst/>
      </p:bgPr>
    </p:bg>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928662" y="1491234"/>
          <a:ext cx="7858180" cy="188645"/>
        </p:xfrm>
        <a:graphic>
          <a:graphicData uri="http://schemas.openxmlformats.org/drawingml/2006/table">
            <a:tbl>
              <a:tblPr/>
              <a:tblGrid>
                <a:gridCol w="7858180"/>
              </a:tblGrid>
              <a:tr h="159666">
                <a:tc>
                  <a:txBody>
                    <a:bodyPr/>
                    <a:lstStyle/>
                    <a:p>
                      <a:pPr algn="l" fontAlgn="b"/>
                      <a:r>
                        <a:rPr lang="es-MX" sz="1200" b="0" i="0" u="none" strike="noStrike" dirty="0">
                          <a:solidFill>
                            <a:schemeClr val="bg1"/>
                          </a:solidFill>
                          <a:latin typeface="Arial"/>
                        </a:rPr>
                        <a:t>Cuadro </a:t>
                      </a:r>
                      <a:r>
                        <a:rPr lang="es-MX" sz="1200" b="0" i="0" u="none" strike="noStrike" baseline="0" dirty="0" smtClean="0">
                          <a:solidFill>
                            <a:schemeClr val="bg1"/>
                          </a:solidFill>
                          <a:latin typeface="Arial"/>
                        </a:rPr>
                        <a:t> 8. </a:t>
                      </a:r>
                      <a:r>
                        <a:rPr lang="es-MX" sz="1200" b="0" i="0" u="none" strike="noStrike" dirty="0" smtClean="0">
                          <a:solidFill>
                            <a:schemeClr val="bg1"/>
                          </a:solidFill>
                          <a:latin typeface="Arial"/>
                        </a:rPr>
                        <a:t> </a:t>
                      </a:r>
                      <a:r>
                        <a:rPr lang="es-MX" sz="1200" b="0" i="0" u="none" strike="noStrike" dirty="0">
                          <a:solidFill>
                            <a:schemeClr val="bg1"/>
                          </a:solidFill>
                          <a:latin typeface="Arial"/>
                        </a:rPr>
                        <a:t>Indicadores empleados en la delimitación de las zonas metropolitanas de México por municipio, 2010</a:t>
                      </a:r>
                    </a:p>
                  </a:txBody>
                  <a:tcPr marL="5765" marR="5765" marT="5765" marB="0" anchor="b">
                    <a:lnL>
                      <a:noFill/>
                    </a:lnL>
                    <a:lnR>
                      <a:noFill/>
                    </a:lnR>
                    <a:lnT>
                      <a:noFill/>
                    </a:lnT>
                    <a:lnB>
                      <a:noFill/>
                    </a:lnB>
                  </a:tcPr>
                </a:tc>
              </a:tr>
            </a:tbl>
          </a:graphicData>
        </a:graphic>
      </p:graphicFrame>
      <p:graphicFrame>
        <p:nvGraphicFramePr>
          <p:cNvPr id="3" name="2 Tabla"/>
          <p:cNvGraphicFramePr>
            <a:graphicFrameLocks noGrp="1"/>
          </p:cNvGraphicFramePr>
          <p:nvPr/>
        </p:nvGraphicFramePr>
        <p:xfrm>
          <a:off x="785786" y="2062738"/>
          <a:ext cx="7786742" cy="2044296"/>
        </p:xfrm>
        <a:graphic>
          <a:graphicData uri="http://schemas.openxmlformats.org/drawingml/2006/table">
            <a:tbl>
              <a:tblPr>
                <a:tableStyleId>{08FB837D-C827-4EFA-A057-4D05807E0F7C}</a:tableStyleId>
              </a:tblPr>
              <a:tblGrid>
                <a:gridCol w="1477687"/>
                <a:gridCol w="1723969"/>
                <a:gridCol w="1467784"/>
                <a:gridCol w="1152266"/>
                <a:gridCol w="979911"/>
                <a:gridCol w="985125"/>
              </a:tblGrid>
              <a:tr h="179401">
                <a:tc rowSpan="2" gridSpan="2">
                  <a:txBody>
                    <a:bodyPr/>
                    <a:lstStyle/>
                    <a:p>
                      <a:pPr algn="ctr" fontAlgn="ctr"/>
                      <a:r>
                        <a:rPr lang="es-MX" sz="1200" u="none" strike="noStrike" dirty="0">
                          <a:latin typeface="Arial" pitchFamily="34" charset="0"/>
                          <a:cs typeface="Arial" pitchFamily="34" charset="0"/>
                        </a:rPr>
                        <a:t>Zona metropolitana, delegación ó municipio</a:t>
                      </a:r>
                      <a:endParaRPr lang="es-MX" sz="1200" b="1" i="0" u="none" strike="noStrike" dirty="0">
                        <a:latin typeface="Arial" pitchFamily="34" charset="0"/>
                        <a:cs typeface="Arial" pitchFamily="34" charset="0"/>
                      </a:endParaRPr>
                    </a:p>
                  </a:txBody>
                  <a:tcPr marL="5436" marR="5436" marT="5436" marB="0" anchor="ctr"/>
                </a:tc>
                <a:tc rowSpan="2" hMerge="1">
                  <a:txBody>
                    <a:bodyPr/>
                    <a:lstStyle/>
                    <a:p>
                      <a:endParaRPr lang="es-MX"/>
                    </a:p>
                  </a:txBody>
                  <a:tcPr/>
                </a:tc>
                <a:tc rowSpan="2">
                  <a:txBody>
                    <a:bodyPr/>
                    <a:lstStyle/>
                    <a:p>
                      <a:pPr algn="ctr" fontAlgn="ctr"/>
                      <a:r>
                        <a:rPr lang="es-MX" sz="1200" u="none" strike="noStrike" dirty="0">
                          <a:latin typeface="Arial" pitchFamily="34" charset="0"/>
                          <a:cs typeface="Arial" pitchFamily="34" charset="0"/>
                        </a:rPr>
                        <a:t>Distancia a la ciudad central (km)</a:t>
                      </a:r>
                      <a:endParaRPr lang="es-MX" sz="1200" b="1" i="0" u="none" strike="noStrike" dirty="0">
                        <a:latin typeface="Arial" pitchFamily="34" charset="0"/>
                        <a:cs typeface="Arial" pitchFamily="34" charset="0"/>
                      </a:endParaRPr>
                    </a:p>
                  </a:txBody>
                  <a:tcPr marL="5436" marR="5436" marT="5436" marB="0" anchor="ctr"/>
                </a:tc>
                <a:tc gridSpan="3">
                  <a:txBody>
                    <a:bodyPr/>
                    <a:lstStyle/>
                    <a:p>
                      <a:pPr algn="ctr" fontAlgn="ctr"/>
                      <a:r>
                        <a:rPr lang="es-MX" sz="1200" u="none" strike="noStrike">
                          <a:latin typeface="Arial" pitchFamily="34" charset="0"/>
                          <a:cs typeface="Arial" pitchFamily="34" charset="0"/>
                        </a:rPr>
                        <a:t>Población ocupada residente en el municipio 2010</a:t>
                      </a:r>
                      <a:endParaRPr lang="es-MX" sz="1200" b="1" i="0" u="none" strike="noStrike">
                        <a:latin typeface="Arial" pitchFamily="34" charset="0"/>
                        <a:cs typeface="Arial" pitchFamily="34" charset="0"/>
                      </a:endParaRPr>
                    </a:p>
                  </a:txBody>
                  <a:tcPr marL="5436" marR="5436" marT="5436" marB="0" anchor="ctr"/>
                </a:tc>
                <a:tc hMerge="1">
                  <a:txBody>
                    <a:bodyPr/>
                    <a:lstStyle/>
                    <a:p>
                      <a:endParaRPr lang="es-MX"/>
                    </a:p>
                  </a:txBody>
                  <a:tcPr/>
                </a:tc>
                <a:tc hMerge="1">
                  <a:txBody>
                    <a:bodyPr/>
                    <a:lstStyle/>
                    <a:p>
                      <a:endParaRPr lang="es-MX"/>
                    </a:p>
                  </a:txBody>
                  <a:tcPr/>
                </a:tc>
              </a:tr>
              <a:tr h="489275">
                <a:tc gridSpan="2" vMerge="1">
                  <a:txBody>
                    <a:bodyPr/>
                    <a:lstStyle/>
                    <a:p>
                      <a:endParaRPr lang="es-MX"/>
                    </a:p>
                  </a:txBody>
                  <a:tcPr/>
                </a:tc>
                <a:tc hMerge="1" vMerge="1">
                  <a:txBody>
                    <a:bodyPr/>
                    <a:lstStyle/>
                    <a:p>
                      <a:endParaRPr lang="es-MX"/>
                    </a:p>
                  </a:txBody>
                  <a:tcPr/>
                </a:tc>
                <a:tc vMerge="1">
                  <a:txBody>
                    <a:bodyPr/>
                    <a:lstStyle/>
                    <a:p>
                      <a:endParaRPr lang="es-MX"/>
                    </a:p>
                  </a:txBody>
                  <a:tcPr/>
                </a:tc>
                <a:tc>
                  <a:txBody>
                    <a:bodyPr/>
                    <a:lstStyle/>
                    <a:p>
                      <a:pPr algn="ctr" fontAlgn="ctr"/>
                      <a:r>
                        <a:rPr lang="es-MX" sz="1200" u="none" strike="noStrike">
                          <a:latin typeface="Arial" pitchFamily="34" charset="0"/>
                          <a:cs typeface="Arial" pitchFamily="34" charset="0"/>
                        </a:rPr>
                        <a:t>Trabaja en el municipio (%)</a:t>
                      </a:r>
                      <a:endParaRPr lang="es-MX" sz="1200" b="1" i="0" u="none" strike="noStrike">
                        <a:latin typeface="Arial" pitchFamily="34" charset="0"/>
                        <a:cs typeface="Arial" pitchFamily="34" charset="0"/>
                      </a:endParaRPr>
                    </a:p>
                  </a:txBody>
                  <a:tcPr marL="5436" marR="5436" marT="5436" marB="0" anchor="ctr"/>
                </a:tc>
                <a:tc>
                  <a:txBody>
                    <a:bodyPr/>
                    <a:lstStyle/>
                    <a:p>
                      <a:pPr algn="ctr" fontAlgn="ctr"/>
                      <a:r>
                        <a:rPr lang="es-MX" sz="1200" u="none" strike="noStrike">
                          <a:latin typeface="Arial" pitchFamily="34" charset="0"/>
                          <a:cs typeface="Arial" pitchFamily="34" charset="0"/>
                        </a:rPr>
                        <a:t>Trabaja en municipios centrales</a:t>
                      </a:r>
                      <a:r>
                        <a:rPr lang="es-MX" sz="1200" u="none" strike="noStrike" baseline="30000">
                          <a:latin typeface="Arial" pitchFamily="34" charset="0"/>
                          <a:cs typeface="Arial" pitchFamily="34" charset="0"/>
                        </a:rPr>
                        <a:t>2</a:t>
                      </a:r>
                      <a:r>
                        <a:rPr lang="es-MX" sz="1200" u="none" strike="noStrike">
                          <a:latin typeface="Arial" pitchFamily="34" charset="0"/>
                          <a:cs typeface="Arial" pitchFamily="34" charset="0"/>
                        </a:rPr>
                        <a:t> (%) </a:t>
                      </a:r>
                      <a:endParaRPr lang="es-MX" sz="1200" b="1" i="0" u="none" strike="noStrike">
                        <a:latin typeface="Arial" pitchFamily="34" charset="0"/>
                        <a:cs typeface="Arial" pitchFamily="34" charset="0"/>
                      </a:endParaRPr>
                    </a:p>
                  </a:txBody>
                  <a:tcPr marL="5436" marR="5436" marT="5436" marB="0" anchor="ctr"/>
                </a:tc>
                <a:tc>
                  <a:txBody>
                    <a:bodyPr/>
                    <a:lstStyle/>
                    <a:p>
                      <a:pPr algn="ctr" fontAlgn="ctr"/>
                      <a:r>
                        <a:rPr lang="es-MX" sz="1200" u="none" strike="noStrike" dirty="0">
                          <a:latin typeface="Arial" pitchFamily="34" charset="0"/>
                          <a:cs typeface="Arial" pitchFamily="34" charset="0"/>
                        </a:rPr>
                        <a:t>Trabaja en otros municipios (%)</a:t>
                      </a:r>
                      <a:endParaRPr lang="es-MX" sz="1200" b="1" i="0" u="none" strike="noStrike" dirty="0">
                        <a:latin typeface="Arial" pitchFamily="34" charset="0"/>
                        <a:cs typeface="Arial" pitchFamily="34" charset="0"/>
                      </a:endParaRPr>
                    </a:p>
                  </a:txBody>
                  <a:tcPr marL="5436" marR="5436" marT="5436" marB="0" anchor="ctr"/>
                </a:tc>
              </a:tr>
              <a:tr h="283779">
                <a:tc>
                  <a:txBody>
                    <a:bodyPr/>
                    <a:lstStyle/>
                    <a:p>
                      <a:pPr algn="ctr" fontAlgn="b"/>
                      <a:r>
                        <a:rPr lang="es-MX" sz="1200" u="none" strike="noStrike" dirty="0" smtClean="0">
                          <a:latin typeface="Arial" pitchFamily="34" charset="0"/>
                          <a:cs typeface="Arial" pitchFamily="34" charset="0"/>
                        </a:rPr>
                        <a:t>Zona </a:t>
                      </a:r>
                      <a:r>
                        <a:rPr lang="es-MX" sz="1200" u="none" strike="noStrike" dirty="0">
                          <a:latin typeface="Arial" pitchFamily="34" charset="0"/>
                          <a:cs typeface="Arial" pitchFamily="34" charset="0"/>
                        </a:rPr>
                        <a:t>metropolitana de Tijuana</a:t>
                      </a:r>
                      <a:endParaRPr lang="es-MX" sz="1200" b="1" i="0" u="none" strike="noStrike" dirty="0">
                        <a:latin typeface="Arial" pitchFamily="34" charset="0"/>
                        <a:cs typeface="Arial" pitchFamily="34" charset="0"/>
                      </a:endParaRPr>
                    </a:p>
                  </a:txBody>
                  <a:tcPr marL="5436" marR="5436" marT="5436" marB="0" anchor="b"/>
                </a:tc>
                <a:tc>
                  <a:txBody>
                    <a:bodyPr/>
                    <a:lstStyle/>
                    <a:p>
                      <a:pPr algn="l" fontAlgn="b"/>
                      <a:r>
                        <a:rPr lang="es-MX" sz="1200" u="none" strike="noStrike" dirty="0">
                          <a:latin typeface="Arial" pitchFamily="34" charset="0"/>
                          <a:cs typeface="Arial" pitchFamily="34" charset="0"/>
                        </a:rPr>
                        <a:t> </a:t>
                      </a:r>
                      <a:endParaRPr lang="es-MX" sz="1200" b="0" i="0" u="none" strike="noStrike" dirty="0">
                        <a:latin typeface="Arial" pitchFamily="34" charset="0"/>
                        <a:cs typeface="Arial" pitchFamily="34" charset="0"/>
                      </a:endParaRPr>
                    </a:p>
                  </a:txBody>
                  <a:tcPr marL="5436" marR="5436" marT="5436" marB="0" anchor="b"/>
                </a:tc>
                <a:tc>
                  <a:txBody>
                    <a:bodyPr/>
                    <a:lstStyle/>
                    <a:p>
                      <a:pPr algn="ctr" fontAlgn="b"/>
                      <a:r>
                        <a:rPr lang="es-MX" sz="1200" u="none" strike="noStrike">
                          <a:latin typeface="Arial" pitchFamily="34" charset="0"/>
                          <a:cs typeface="Arial" pitchFamily="34" charset="0"/>
                        </a:rPr>
                        <a:t> </a:t>
                      </a:r>
                      <a:endParaRPr lang="es-MX" sz="1200" b="0" i="1" u="none" strike="noStrike">
                        <a:latin typeface="Arial" pitchFamily="34" charset="0"/>
                        <a:cs typeface="Arial" pitchFamily="34" charset="0"/>
                      </a:endParaRPr>
                    </a:p>
                  </a:txBody>
                  <a:tcPr marL="5436" marR="5436" marT="5436" marB="0" anchor="b"/>
                </a:tc>
                <a:tc>
                  <a:txBody>
                    <a:bodyPr/>
                    <a:lstStyle/>
                    <a:p>
                      <a:pPr algn="r" fontAlgn="b"/>
                      <a:r>
                        <a:rPr lang="es-MX" sz="1200" u="none" strike="noStrike">
                          <a:latin typeface="Arial" pitchFamily="34" charset="0"/>
                          <a:cs typeface="Arial" pitchFamily="34" charset="0"/>
                        </a:rPr>
                        <a:t> </a:t>
                      </a:r>
                      <a:endParaRPr lang="es-MX" sz="1200" b="0" i="0" u="none" strike="noStrike">
                        <a:latin typeface="Arial" pitchFamily="34" charset="0"/>
                        <a:cs typeface="Arial" pitchFamily="34" charset="0"/>
                      </a:endParaRPr>
                    </a:p>
                  </a:txBody>
                  <a:tcPr marL="5436" marR="5436" marT="5436" marB="0" anchor="b"/>
                </a:tc>
                <a:tc>
                  <a:txBody>
                    <a:bodyPr/>
                    <a:lstStyle/>
                    <a:p>
                      <a:pPr algn="r" fontAlgn="b"/>
                      <a:r>
                        <a:rPr lang="es-MX" sz="1200" u="none" strike="noStrike">
                          <a:latin typeface="Arial" pitchFamily="34" charset="0"/>
                          <a:cs typeface="Arial" pitchFamily="34" charset="0"/>
                        </a:rPr>
                        <a:t> </a:t>
                      </a:r>
                      <a:endParaRPr lang="es-MX" sz="1200" b="0" i="0" u="none" strike="noStrike">
                        <a:latin typeface="Arial" pitchFamily="34" charset="0"/>
                        <a:cs typeface="Arial" pitchFamily="34" charset="0"/>
                      </a:endParaRPr>
                    </a:p>
                  </a:txBody>
                  <a:tcPr marL="5436" marR="5436" marT="5436" marB="0" anchor="b"/>
                </a:tc>
                <a:tc>
                  <a:txBody>
                    <a:bodyPr/>
                    <a:lstStyle/>
                    <a:p>
                      <a:pPr algn="r" fontAlgn="b"/>
                      <a:r>
                        <a:rPr lang="es-MX" sz="1200" u="none" strike="noStrike">
                          <a:latin typeface="Arial" pitchFamily="34" charset="0"/>
                          <a:cs typeface="Arial" pitchFamily="34" charset="0"/>
                        </a:rPr>
                        <a:t> </a:t>
                      </a:r>
                      <a:endParaRPr lang="es-MX" sz="1200" b="0" i="0" u="none" strike="noStrike">
                        <a:latin typeface="Arial" pitchFamily="34" charset="0"/>
                        <a:cs typeface="Arial" pitchFamily="34" charset="0"/>
                      </a:endParaRPr>
                    </a:p>
                  </a:txBody>
                  <a:tcPr marL="5436" marR="5436" marT="5436" marB="0" anchor="b"/>
                </a:tc>
              </a:tr>
              <a:tr h="103291">
                <a:tc>
                  <a:txBody>
                    <a:bodyPr/>
                    <a:lstStyle/>
                    <a:p>
                      <a:pPr algn="ctr" fontAlgn="b"/>
                      <a:r>
                        <a:rPr lang="es-MX" sz="1200" b="0" i="0" u="none" strike="noStrike" dirty="0">
                          <a:latin typeface="Arial" pitchFamily="34" charset="0"/>
                          <a:cs typeface="Arial" pitchFamily="34" charset="0"/>
                        </a:rPr>
                        <a:t>1</a:t>
                      </a:r>
                    </a:p>
                  </a:txBody>
                  <a:tcPr marL="5436" marR="5436" marT="5436" marB="0" anchor="b">
                    <a:noFill/>
                  </a:tcPr>
                </a:tc>
                <a:tc>
                  <a:txBody>
                    <a:bodyPr/>
                    <a:lstStyle/>
                    <a:p>
                      <a:pPr algn="ctr" fontAlgn="b"/>
                      <a:r>
                        <a:rPr lang="es-MX" sz="1200" u="none" strike="noStrike" dirty="0">
                          <a:effectLst>
                            <a:outerShdw blurRad="38100" dist="38100" dir="2700000" algn="tl">
                              <a:srgbClr val="000000">
                                <a:alpha val="43137"/>
                              </a:srgbClr>
                            </a:outerShdw>
                          </a:effectLst>
                          <a:latin typeface="Arial" pitchFamily="34" charset="0"/>
                          <a:cs typeface="Arial" pitchFamily="34" charset="0"/>
                        </a:rPr>
                        <a:t>Tijuana</a:t>
                      </a:r>
                      <a:endParaRPr lang="es-MX" sz="1200" b="0" i="0" u="none" strike="noStrike" dirty="0">
                        <a:effectLst>
                          <a:outerShdw blurRad="38100" dist="38100" dir="2700000" algn="tl">
                            <a:srgbClr val="000000">
                              <a:alpha val="43137"/>
                            </a:srgbClr>
                          </a:outerShdw>
                        </a:effectLst>
                        <a:latin typeface="Arial" pitchFamily="34" charset="0"/>
                        <a:cs typeface="Arial" pitchFamily="34" charset="0"/>
                      </a:endParaRPr>
                    </a:p>
                  </a:txBody>
                  <a:tcPr marL="5436" marR="5436" marT="5436" marB="0" anchor="b">
                    <a:noFill/>
                  </a:tcPr>
                </a:tc>
                <a:tc>
                  <a:txBody>
                    <a:bodyPr/>
                    <a:lstStyle/>
                    <a:p>
                      <a:pPr algn="r" fontAlgn="b"/>
                      <a:r>
                        <a:rPr lang="es-MX" sz="1200" u="none" strike="noStrike" dirty="0">
                          <a:latin typeface="Arial" pitchFamily="34" charset="0"/>
                          <a:cs typeface="Arial" pitchFamily="34" charset="0"/>
                        </a:rPr>
                        <a:t>0.0       </a:t>
                      </a:r>
                      <a:endParaRPr lang="es-MX" sz="1200" b="0" i="0" u="none" strike="noStrike" dirty="0">
                        <a:latin typeface="Arial" pitchFamily="34" charset="0"/>
                        <a:cs typeface="Arial" pitchFamily="34" charset="0"/>
                      </a:endParaRPr>
                    </a:p>
                  </a:txBody>
                  <a:tcPr marL="5436" marR="5436" marT="5436" marB="0" anchor="b">
                    <a:noFill/>
                  </a:tcPr>
                </a:tc>
                <a:tc>
                  <a:txBody>
                    <a:bodyPr/>
                    <a:lstStyle/>
                    <a:p>
                      <a:pPr algn="r" fontAlgn="b"/>
                      <a:r>
                        <a:rPr lang="es-MX" sz="1200" u="none" strike="noStrike" dirty="0">
                          <a:latin typeface="Arial" pitchFamily="34" charset="0"/>
                          <a:cs typeface="Arial" pitchFamily="34" charset="0"/>
                        </a:rPr>
                        <a:t>98.6       </a:t>
                      </a:r>
                      <a:endParaRPr lang="es-MX" sz="1200" b="0" i="0" u="none" strike="noStrike" dirty="0">
                        <a:latin typeface="Arial" pitchFamily="34" charset="0"/>
                        <a:cs typeface="Arial" pitchFamily="34" charset="0"/>
                      </a:endParaRPr>
                    </a:p>
                  </a:txBody>
                  <a:tcPr marL="5436" marR="5436" marT="5436" marB="0" anchor="b">
                    <a:noFill/>
                  </a:tcPr>
                </a:tc>
                <a:tc>
                  <a:txBody>
                    <a:bodyPr/>
                    <a:lstStyle/>
                    <a:p>
                      <a:pPr algn="r" fontAlgn="b"/>
                      <a:r>
                        <a:rPr lang="es-MX" sz="1200" u="none" strike="noStrike" dirty="0">
                          <a:latin typeface="Arial" pitchFamily="34" charset="0"/>
                          <a:cs typeface="Arial" pitchFamily="34" charset="0"/>
                        </a:rPr>
                        <a:t>0.0       </a:t>
                      </a:r>
                      <a:endParaRPr lang="es-MX" sz="1200" b="0" i="0" u="none" strike="noStrike" dirty="0">
                        <a:latin typeface="Arial" pitchFamily="34" charset="0"/>
                        <a:cs typeface="Arial" pitchFamily="34" charset="0"/>
                      </a:endParaRPr>
                    </a:p>
                  </a:txBody>
                  <a:tcPr marL="5436" marR="5436" marT="5436" marB="0" anchor="b">
                    <a:noFill/>
                  </a:tcPr>
                </a:tc>
                <a:tc>
                  <a:txBody>
                    <a:bodyPr/>
                    <a:lstStyle/>
                    <a:p>
                      <a:pPr algn="r" fontAlgn="b"/>
                      <a:r>
                        <a:rPr lang="es-MX" sz="1200" u="none" strike="noStrike" dirty="0">
                          <a:latin typeface="Arial" pitchFamily="34" charset="0"/>
                          <a:cs typeface="Arial" pitchFamily="34" charset="0"/>
                        </a:rPr>
                        <a:t>1.4       </a:t>
                      </a:r>
                      <a:endParaRPr lang="es-MX" sz="1200" b="0" i="0" u="none" strike="noStrike" dirty="0">
                        <a:latin typeface="Arial" pitchFamily="34" charset="0"/>
                        <a:cs typeface="Arial" pitchFamily="34" charset="0"/>
                      </a:endParaRPr>
                    </a:p>
                  </a:txBody>
                  <a:tcPr marL="5436" marR="5436" marT="5436" marB="0" anchor="b">
                    <a:noFill/>
                  </a:tcPr>
                </a:tc>
              </a:tr>
              <a:tr h="103291">
                <a:tc>
                  <a:txBody>
                    <a:bodyPr/>
                    <a:lstStyle/>
                    <a:p>
                      <a:pPr algn="ctr" fontAlgn="b"/>
                      <a:r>
                        <a:rPr lang="es-MX" sz="1200" b="0" i="0" u="none" strike="noStrike" dirty="0">
                          <a:latin typeface="Arial" pitchFamily="34" charset="0"/>
                          <a:cs typeface="Arial" pitchFamily="34" charset="0"/>
                        </a:rPr>
                        <a:t>2</a:t>
                      </a:r>
                    </a:p>
                  </a:txBody>
                  <a:tcPr marL="5436" marR="5436" marT="5436" marB="0" anchor="b">
                    <a:noFill/>
                  </a:tcPr>
                </a:tc>
                <a:tc>
                  <a:txBody>
                    <a:bodyPr/>
                    <a:lstStyle/>
                    <a:p>
                      <a:pPr algn="ctr" fontAlgn="b"/>
                      <a:r>
                        <a:rPr lang="es-MX" sz="1200" u="none" strike="noStrike" dirty="0">
                          <a:effectLst>
                            <a:outerShdw blurRad="38100" dist="38100" dir="2700000" algn="tl">
                              <a:srgbClr val="000000">
                                <a:alpha val="43137"/>
                              </a:srgbClr>
                            </a:outerShdw>
                          </a:effectLst>
                          <a:latin typeface="Arial" pitchFamily="34" charset="0"/>
                          <a:cs typeface="Arial" pitchFamily="34" charset="0"/>
                        </a:rPr>
                        <a:t>Playas de Rosarito</a:t>
                      </a:r>
                      <a:endParaRPr lang="es-MX" sz="1200" b="0" i="0" u="none" strike="noStrike" dirty="0">
                        <a:effectLst>
                          <a:outerShdw blurRad="38100" dist="38100" dir="2700000" algn="tl">
                            <a:srgbClr val="000000">
                              <a:alpha val="43137"/>
                            </a:srgbClr>
                          </a:outerShdw>
                        </a:effectLst>
                        <a:latin typeface="Arial" pitchFamily="34" charset="0"/>
                        <a:cs typeface="Arial" pitchFamily="34" charset="0"/>
                      </a:endParaRPr>
                    </a:p>
                  </a:txBody>
                  <a:tcPr marL="5436" marR="5436" marT="5436" marB="0" anchor="b">
                    <a:noFill/>
                  </a:tcPr>
                </a:tc>
                <a:tc>
                  <a:txBody>
                    <a:bodyPr/>
                    <a:lstStyle/>
                    <a:p>
                      <a:pPr algn="r" fontAlgn="b"/>
                      <a:r>
                        <a:rPr lang="es-MX" sz="1200" u="none" strike="noStrike" dirty="0">
                          <a:latin typeface="Arial" pitchFamily="34" charset="0"/>
                          <a:cs typeface="Arial" pitchFamily="34" charset="0"/>
                        </a:rPr>
                        <a:t>2.5       </a:t>
                      </a:r>
                      <a:endParaRPr lang="es-MX" sz="1200" b="0" i="0" u="none" strike="noStrike" dirty="0">
                        <a:latin typeface="Arial" pitchFamily="34" charset="0"/>
                        <a:cs typeface="Arial" pitchFamily="34" charset="0"/>
                      </a:endParaRPr>
                    </a:p>
                  </a:txBody>
                  <a:tcPr marL="5436" marR="5436" marT="5436" marB="0" anchor="b">
                    <a:noFill/>
                  </a:tcPr>
                </a:tc>
                <a:tc>
                  <a:txBody>
                    <a:bodyPr/>
                    <a:lstStyle/>
                    <a:p>
                      <a:pPr algn="r" fontAlgn="b"/>
                      <a:r>
                        <a:rPr lang="es-MX" sz="1200" u="none" strike="noStrike" dirty="0">
                          <a:latin typeface="Arial" pitchFamily="34" charset="0"/>
                          <a:cs typeface="Arial" pitchFamily="34" charset="0"/>
                        </a:rPr>
                        <a:t>86.7       </a:t>
                      </a:r>
                      <a:endParaRPr lang="es-MX" sz="1200" b="0" i="0" u="none" strike="noStrike" dirty="0">
                        <a:latin typeface="Arial" pitchFamily="34" charset="0"/>
                        <a:cs typeface="Arial" pitchFamily="34" charset="0"/>
                      </a:endParaRPr>
                    </a:p>
                  </a:txBody>
                  <a:tcPr marL="5436" marR="5436" marT="5436" marB="0" anchor="b">
                    <a:noFill/>
                  </a:tcPr>
                </a:tc>
                <a:tc>
                  <a:txBody>
                    <a:bodyPr/>
                    <a:lstStyle/>
                    <a:p>
                      <a:pPr algn="r" fontAlgn="b"/>
                      <a:r>
                        <a:rPr lang="es-MX" sz="1200" u="none" strike="noStrike" dirty="0">
                          <a:latin typeface="Arial" pitchFamily="34" charset="0"/>
                          <a:cs typeface="Arial" pitchFamily="34" charset="0"/>
                        </a:rPr>
                        <a:t>12.0       </a:t>
                      </a:r>
                      <a:endParaRPr lang="es-MX" sz="1200" b="0" i="0" u="none" strike="noStrike" dirty="0">
                        <a:latin typeface="Arial" pitchFamily="34" charset="0"/>
                        <a:cs typeface="Arial" pitchFamily="34" charset="0"/>
                      </a:endParaRPr>
                    </a:p>
                  </a:txBody>
                  <a:tcPr marL="5436" marR="5436" marT="5436" marB="0" anchor="b">
                    <a:noFill/>
                  </a:tcPr>
                </a:tc>
                <a:tc>
                  <a:txBody>
                    <a:bodyPr/>
                    <a:lstStyle/>
                    <a:p>
                      <a:pPr algn="r" fontAlgn="b"/>
                      <a:r>
                        <a:rPr lang="es-MX" sz="1200" u="none" strike="noStrike" dirty="0">
                          <a:latin typeface="Arial" pitchFamily="34" charset="0"/>
                          <a:cs typeface="Arial" pitchFamily="34" charset="0"/>
                        </a:rPr>
                        <a:t>1.2       </a:t>
                      </a:r>
                      <a:endParaRPr lang="es-MX" sz="1200" b="0" i="0" u="none" strike="noStrike" dirty="0">
                        <a:latin typeface="Arial" pitchFamily="34" charset="0"/>
                        <a:cs typeface="Arial" pitchFamily="34" charset="0"/>
                      </a:endParaRPr>
                    </a:p>
                  </a:txBody>
                  <a:tcPr marL="5436" marR="5436" marT="5436" marB="0" anchor="b">
                    <a:noFill/>
                  </a:tcPr>
                </a:tc>
              </a:tr>
              <a:tr h="103291">
                <a:tc>
                  <a:txBody>
                    <a:bodyPr/>
                    <a:lstStyle/>
                    <a:p>
                      <a:pPr algn="ctr" fontAlgn="b"/>
                      <a:r>
                        <a:rPr lang="es-MX" sz="1200" b="0" i="0" u="none" strike="noStrike" dirty="0">
                          <a:latin typeface="Arial" pitchFamily="34" charset="0"/>
                          <a:cs typeface="Arial" pitchFamily="34" charset="0"/>
                        </a:rPr>
                        <a:t>3</a:t>
                      </a:r>
                    </a:p>
                  </a:txBody>
                  <a:tcPr marL="5436" marR="5436" marT="5436" marB="0" anchor="b">
                    <a:noFill/>
                  </a:tcPr>
                </a:tc>
                <a:tc>
                  <a:txBody>
                    <a:bodyPr/>
                    <a:lstStyle/>
                    <a:p>
                      <a:pPr algn="ctr" fontAlgn="b"/>
                      <a:r>
                        <a:rPr lang="es-MX" sz="1200" u="none" strike="noStrike" dirty="0">
                          <a:effectLst>
                            <a:outerShdw blurRad="38100" dist="38100" dir="2700000" algn="tl">
                              <a:srgbClr val="000000">
                                <a:alpha val="43137"/>
                              </a:srgbClr>
                            </a:outerShdw>
                          </a:effectLst>
                          <a:latin typeface="Arial" pitchFamily="34" charset="0"/>
                          <a:cs typeface="Arial" pitchFamily="34" charset="0"/>
                        </a:rPr>
                        <a:t>Tecate</a:t>
                      </a:r>
                      <a:endParaRPr lang="es-MX" sz="1200" b="0" i="0" u="none" strike="noStrike" dirty="0">
                        <a:effectLst>
                          <a:outerShdw blurRad="38100" dist="38100" dir="2700000" algn="tl">
                            <a:srgbClr val="000000">
                              <a:alpha val="43137"/>
                            </a:srgbClr>
                          </a:outerShdw>
                        </a:effectLst>
                        <a:latin typeface="Arial" pitchFamily="34" charset="0"/>
                        <a:cs typeface="Arial" pitchFamily="34" charset="0"/>
                      </a:endParaRPr>
                    </a:p>
                  </a:txBody>
                  <a:tcPr marL="5436" marR="5436" marT="5436" marB="0" anchor="b">
                    <a:noFill/>
                  </a:tcPr>
                </a:tc>
                <a:tc>
                  <a:txBody>
                    <a:bodyPr/>
                    <a:lstStyle/>
                    <a:p>
                      <a:pPr algn="r" fontAlgn="b"/>
                      <a:r>
                        <a:rPr lang="es-MX" sz="1200" u="none" strike="noStrike" dirty="0">
                          <a:latin typeface="Arial" pitchFamily="34" charset="0"/>
                          <a:cs typeface="Arial" pitchFamily="34" charset="0"/>
                        </a:rPr>
                        <a:t>21.8       </a:t>
                      </a:r>
                      <a:endParaRPr lang="es-MX" sz="1200" b="0" i="0" u="none" strike="noStrike" dirty="0">
                        <a:latin typeface="Arial" pitchFamily="34" charset="0"/>
                        <a:cs typeface="Arial" pitchFamily="34" charset="0"/>
                      </a:endParaRPr>
                    </a:p>
                  </a:txBody>
                  <a:tcPr marL="5436" marR="5436" marT="5436" marB="0" anchor="b">
                    <a:noFill/>
                  </a:tcPr>
                </a:tc>
                <a:tc>
                  <a:txBody>
                    <a:bodyPr/>
                    <a:lstStyle/>
                    <a:p>
                      <a:pPr algn="r" fontAlgn="b"/>
                      <a:r>
                        <a:rPr lang="es-MX" sz="1200" u="none" strike="noStrike" dirty="0">
                          <a:latin typeface="Arial" pitchFamily="34" charset="0"/>
                          <a:cs typeface="Arial" pitchFamily="34" charset="0"/>
                        </a:rPr>
                        <a:t>97.3       </a:t>
                      </a:r>
                      <a:endParaRPr lang="es-MX" sz="1200" b="0" i="0" u="none" strike="noStrike" dirty="0">
                        <a:latin typeface="Arial" pitchFamily="34" charset="0"/>
                        <a:cs typeface="Arial" pitchFamily="34" charset="0"/>
                      </a:endParaRPr>
                    </a:p>
                  </a:txBody>
                  <a:tcPr marL="5436" marR="5436" marT="5436" marB="0" anchor="b">
                    <a:noFill/>
                  </a:tcPr>
                </a:tc>
                <a:tc>
                  <a:txBody>
                    <a:bodyPr/>
                    <a:lstStyle/>
                    <a:p>
                      <a:pPr algn="r" fontAlgn="b"/>
                      <a:r>
                        <a:rPr lang="es-MX" sz="1200" u="none" strike="noStrike" dirty="0">
                          <a:latin typeface="Arial" pitchFamily="34" charset="0"/>
                          <a:cs typeface="Arial" pitchFamily="34" charset="0"/>
                        </a:rPr>
                        <a:t>2.0       </a:t>
                      </a:r>
                      <a:endParaRPr lang="es-MX" sz="1200" b="0" i="0" u="none" strike="noStrike" dirty="0">
                        <a:latin typeface="Arial" pitchFamily="34" charset="0"/>
                        <a:cs typeface="Arial" pitchFamily="34" charset="0"/>
                      </a:endParaRPr>
                    </a:p>
                  </a:txBody>
                  <a:tcPr marL="5436" marR="5436" marT="5436" marB="0" anchor="b">
                    <a:noFill/>
                  </a:tcPr>
                </a:tc>
                <a:tc>
                  <a:txBody>
                    <a:bodyPr/>
                    <a:lstStyle/>
                    <a:p>
                      <a:pPr algn="r" fontAlgn="b"/>
                      <a:r>
                        <a:rPr lang="es-MX" sz="1200" u="none" strike="noStrike" dirty="0">
                          <a:latin typeface="Arial" pitchFamily="34" charset="0"/>
                          <a:cs typeface="Arial" pitchFamily="34" charset="0"/>
                        </a:rPr>
                        <a:t>0.7       </a:t>
                      </a:r>
                      <a:endParaRPr lang="es-MX" sz="1200" b="0" i="0" u="none" strike="noStrike" dirty="0">
                        <a:latin typeface="Arial" pitchFamily="34" charset="0"/>
                        <a:cs typeface="Arial" pitchFamily="34" charset="0"/>
                      </a:endParaRPr>
                    </a:p>
                  </a:txBody>
                  <a:tcPr marL="5436" marR="5436" marT="5436" marB="0" anchor="b">
                    <a:noFill/>
                  </a:tcPr>
                </a:tc>
              </a:tr>
            </a:tbl>
          </a:graphicData>
        </a:graphic>
      </p:graphicFrame>
      <p:graphicFrame>
        <p:nvGraphicFramePr>
          <p:cNvPr id="4" name="3 Tabla"/>
          <p:cNvGraphicFramePr>
            <a:graphicFrameLocks noGrp="1"/>
          </p:cNvGraphicFramePr>
          <p:nvPr/>
        </p:nvGraphicFramePr>
        <p:xfrm>
          <a:off x="428596" y="6333474"/>
          <a:ext cx="8358246" cy="310236"/>
        </p:xfrm>
        <a:graphic>
          <a:graphicData uri="http://schemas.openxmlformats.org/drawingml/2006/table">
            <a:tbl>
              <a:tblPr/>
              <a:tblGrid>
                <a:gridCol w="8358246"/>
              </a:tblGrid>
              <a:tr h="86982">
                <a:tc>
                  <a:txBody>
                    <a:bodyPr/>
                    <a:lstStyle/>
                    <a:p>
                      <a:pPr algn="l" fontAlgn="b"/>
                      <a:r>
                        <a:rPr lang="es-MX" sz="1000" b="0" i="0" u="none" strike="noStrike" dirty="0">
                          <a:solidFill>
                            <a:schemeClr val="bg1"/>
                          </a:solidFill>
                          <a:latin typeface="Arial"/>
                        </a:rPr>
                        <a:t>Fuente: Estimaciones del Grupo Interinstitucional con base en el</a:t>
                      </a:r>
                      <a:r>
                        <a:rPr lang="es-MX" sz="1000" b="0" i="1" u="none" strike="noStrike" dirty="0">
                          <a:solidFill>
                            <a:schemeClr val="bg1"/>
                          </a:solidFill>
                          <a:latin typeface="Arial"/>
                        </a:rPr>
                        <a:t> </a:t>
                      </a:r>
                      <a:r>
                        <a:rPr lang="es-MX" sz="1000" b="0" i="0" u="none" strike="noStrike" dirty="0">
                          <a:solidFill>
                            <a:schemeClr val="bg1"/>
                          </a:solidFill>
                          <a:latin typeface="Arial"/>
                        </a:rPr>
                        <a:t>Censo de Población y Vivienda 2010, Marco </a:t>
                      </a:r>
                      <a:r>
                        <a:rPr lang="es-MX" sz="1000" b="0" i="0" u="none" strike="noStrike" dirty="0" err="1">
                          <a:solidFill>
                            <a:schemeClr val="bg1"/>
                          </a:solidFill>
                          <a:latin typeface="Arial"/>
                        </a:rPr>
                        <a:t>Geoestadístico</a:t>
                      </a:r>
                      <a:r>
                        <a:rPr lang="es-MX" sz="1000" b="0" i="0" u="none" strike="noStrike" dirty="0">
                          <a:solidFill>
                            <a:schemeClr val="bg1"/>
                          </a:solidFill>
                          <a:latin typeface="Arial"/>
                        </a:rPr>
                        <a:t> Nacional 2010, Declaratorias y Programas de ordenación de zonas conurbadas y zonas metropolitanas.</a:t>
                      </a:r>
                    </a:p>
                  </a:txBody>
                  <a:tcPr marL="5436" marR="5436" marT="5436" marB="0" anchor="b">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7000"/>
            <a:lum/>
          </a:blip>
          <a:srcRect/>
          <a:stretch>
            <a:fillRect l="-11000" r="-11000"/>
          </a:stretch>
        </a:blipFill>
        <a:effectLst/>
      </p:bgPr>
    </p:bg>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1500166" y="571480"/>
          <a:ext cx="5643602" cy="190500"/>
        </p:xfrm>
        <a:graphic>
          <a:graphicData uri="http://schemas.openxmlformats.org/drawingml/2006/table">
            <a:tbl>
              <a:tblPr/>
              <a:tblGrid>
                <a:gridCol w="5643602"/>
              </a:tblGrid>
              <a:tr h="190500">
                <a:tc>
                  <a:txBody>
                    <a:bodyPr/>
                    <a:lstStyle/>
                    <a:p>
                      <a:pPr algn="l" fontAlgn="b"/>
                      <a:r>
                        <a:rPr lang="es-MX" sz="1100" b="1" i="0" u="none" strike="noStrike" dirty="0">
                          <a:solidFill>
                            <a:schemeClr val="bg1"/>
                          </a:solidFill>
                          <a:latin typeface="Arial"/>
                        </a:rPr>
                        <a:t>Cuadro </a:t>
                      </a:r>
                      <a:r>
                        <a:rPr lang="es-MX" sz="1100" b="1" i="0" u="none" strike="noStrike" dirty="0" smtClean="0">
                          <a:solidFill>
                            <a:schemeClr val="bg1"/>
                          </a:solidFill>
                          <a:latin typeface="Arial"/>
                        </a:rPr>
                        <a:t>9. </a:t>
                      </a:r>
                      <a:r>
                        <a:rPr lang="es-MX" sz="1100" b="1" i="0" u="none" strike="noStrike" dirty="0">
                          <a:solidFill>
                            <a:schemeClr val="bg1"/>
                          </a:solidFill>
                          <a:latin typeface="Arial"/>
                        </a:rPr>
                        <a:t>Clasificación y número de municipios de las zonas metropolitanas, 2010</a:t>
                      </a:r>
                    </a:p>
                  </a:txBody>
                  <a:tcPr marL="9525" marR="9525" marT="9525" marB="0" anchor="b">
                    <a:lnL>
                      <a:noFill/>
                    </a:lnL>
                    <a:lnR>
                      <a:noFill/>
                    </a:lnR>
                    <a:lnT>
                      <a:noFill/>
                    </a:lnT>
                    <a:lnB>
                      <a:noFill/>
                    </a:lnB>
                  </a:tcPr>
                </a:tc>
              </a:tr>
            </a:tbl>
          </a:graphicData>
        </a:graphic>
      </p:graphicFrame>
      <p:graphicFrame>
        <p:nvGraphicFramePr>
          <p:cNvPr id="3" name="2 Tabla"/>
          <p:cNvGraphicFramePr>
            <a:graphicFrameLocks noGrp="1"/>
          </p:cNvGraphicFramePr>
          <p:nvPr/>
        </p:nvGraphicFramePr>
        <p:xfrm>
          <a:off x="1000100" y="974230"/>
          <a:ext cx="7358113" cy="1954704"/>
        </p:xfrm>
        <a:graphic>
          <a:graphicData uri="http://schemas.openxmlformats.org/drawingml/2006/table">
            <a:tbl>
              <a:tblPr>
                <a:tableStyleId>{08FB837D-C827-4EFA-A057-4D05807E0F7C}</a:tableStyleId>
              </a:tblPr>
              <a:tblGrid>
                <a:gridCol w="619630"/>
                <a:gridCol w="1084354"/>
                <a:gridCol w="1394169"/>
                <a:gridCol w="851993"/>
                <a:gridCol w="929446"/>
                <a:gridCol w="1471622"/>
                <a:gridCol w="1006899"/>
              </a:tblGrid>
              <a:tr h="189543">
                <a:tc rowSpan="2">
                  <a:txBody>
                    <a:bodyPr/>
                    <a:lstStyle/>
                    <a:p>
                      <a:pPr algn="ctr" fontAlgn="ctr"/>
                      <a:r>
                        <a:rPr lang="es-MX" sz="1400" u="none" strike="noStrike" dirty="0"/>
                        <a:t>Núm.</a:t>
                      </a:r>
                      <a:endParaRPr lang="es-MX" sz="1400" b="1" i="0" u="none" strike="noStrike" dirty="0">
                        <a:latin typeface="Arial"/>
                      </a:endParaRPr>
                    </a:p>
                  </a:txBody>
                  <a:tcPr marL="5744" marR="5744" marT="5744" marB="0" anchor="ctr"/>
                </a:tc>
                <a:tc rowSpan="2">
                  <a:txBody>
                    <a:bodyPr/>
                    <a:lstStyle/>
                    <a:p>
                      <a:pPr algn="ctr" fontAlgn="ctr"/>
                      <a:r>
                        <a:rPr lang="es-MX" sz="1400" u="none" strike="noStrike" dirty="0"/>
                        <a:t>Zona metropolitana</a:t>
                      </a:r>
                      <a:endParaRPr lang="es-MX" sz="1400" b="1" i="0" u="none" strike="noStrike" dirty="0">
                        <a:latin typeface="Arial"/>
                      </a:endParaRPr>
                    </a:p>
                  </a:txBody>
                  <a:tcPr marL="5744" marR="5744" marT="5744" marB="0" anchor="ctr"/>
                </a:tc>
                <a:tc rowSpan="2">
                  <a:txBody>
                    <a:bodyPr/>
                    <a:lstStyle/>
                    <a:p>
                      <a:pPr algn="ctr" fontAlgn="ctr"/>
                      <a:r>
                        <a:rPr lang="es-MX" sz="1400" u="none" strike="noStrike" dirty="0"/>
                        <a:t>Entidad(es) federativa(s)</a:t>
                      </a:r>
                      <a:endParaRPr lang="es-MX" sz="1400" b="1" i="0" u="none" strike="noStrike" dirty="0">
                        <a:latin typeface="Arial"/>
                      </a:endParaRPr>
                    </a:p>
                  </a:txBody>
                  <a:tcPr marL="5744" marR="5744" marT="5744" marB="0" anchor="ctr"/>
                </a:tc>
                <a:tc rowSpan="2">
                  <a:txBody>
                    <a:bodyPr/>
                    <a:lstStyle/>
                    <a:p>
                      <a:pPr algn="ctr" fontAlgn="ctr"/>
                      <a:r>
                        <a:rPr lang="es-MX" sz="1400" u="none" strike="noStrike"/>
                        <a:t>Total de municipios</a:t>
                      </a:r>
                      <a:endParaRPr lang="es-MX" sz="1400" b="1" i="0" u="none" strike="noStrike">
                        <a:latin typeface="Arial"/>
                      </a:endParaRPr>
                    </a:p>
                  </a:txBody>
                  <a:tcPr marL="5744" marR="5744" marT="5744" marB="0" anchor="ctr"/>
                </a:tc>
                <a:tc rowSpan="2">
                  <a:txBody>
                    <a:bodyPr/>
                    <a:lstStyle/>
                    <a:p>
                      <a:pPr algn="ctr" fontAlgn="ctr"/>
                      <a:r>
                        <a:rPr lang="es-MX" sz="1400" u="none" strike="noStrike"/>
                        <a:t>Municipios centrales</a:t>
                      </a:r>
                      <a:endParaRPr lang="es-MX" sz="1400" b="1" i="0" u="none" strike="noStrike">
                        <a:latin typeface="Arial"/>
                      </a:endParaRPr>
                    </a:p>
                  </a:txBody>
                  <a:tcPr marL="5744" marR="5744" marT="5744" marB="0" anchor="ctr"/>
                </a:tc>
                <a:tc gridSpan="2">
                  <a:txBody>
                    <a:bodyPr/>
                    <a:lstStyle/>
                    <a:p>
                      <a:pPr algn="ctr" fontAlgn="ctr"/>
                      <a:r>
                        <a:rPr lang="es-MX" sz="1400" u="none" strike="noStrike"/>
                        <a:t>Municipios exteriores por tipo de criterios</a:t>
                      </a:r>
                      <a:endParaRPr lang="es-MX" sz="1400" b="1" i="0" u="none" strike="noStrike">
                        <a:latin typeface="Arial"/>
                      </a:endParaRPr>
                    </a:p>
                  </a:txBody>
                  <a:tcPr marL="5744" marR="5744" marT="5744" marB="0" anchor="ctr"/>
                </a:tc>
                <a:tc hMerge="1">
                  <a:txBody>
                    <a:bodyPr/>
                    <a:lstStyle/>
                    <a:p>
                      <a:endParaRPr lang="es-MX"/>
                    </a:p>
                  </a:txBody>
                  <a:tcPr/>
                </a:tc>
              </a:tr>
              <a:tr h="567668">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a:txBody>
                    <a:bodyPr/>
                    <a:lstStyle/>
                    <a:p>
                      <a:pPr algn="ctr" fontAlgn="ctr"/>
                      <a:r>
                        <a:rPr lang="es-MX" sz="1400" u="none" strike="noStrike"/>
                        <a:t>Distancia, integ. funcional y carácter urbano</a:t>
                      </a:r>
                      <a:endParaRPr lang="es-MX" sz="1400" b="1" i="0" u="none" strike="noStrike">
                        <a:latin typeface="Arial"/>
                      </a:endParaRPr>
                    </a:p>
                  </a:txBody>
                  <a:tcPr marL="5744" marR="5744" marT="5744" marB="0" anchor="ctr"/>
                </a:tc>
                <a:tc>
                  <a:txBody>
                    <a:bodyPr/>
                    <a:lstStyle/>
                    <a:p>
                      <a:pPr algn="ctr" fontAlgn="ctr"/>
                      <a:r>
                        <a:rPr lang="es-MX" sz="1400" u="none" strike="noStrike" dirty="0"/>
                        <a:t>Planeación y política urbana</a:t>
                      </a:r>
                      <a:endParaRPr lang="es-MX" sz="1400" b="1" i="0" u="none" strike="noStrike" dirty="0">
                        <a:latin typeface="Arial"/>
                      </a:endParaRPr>
                    </a:p>
                  </a:txBody>
                  <a:tcPr marL="5744" marR="5744" marT="5744" marB="0" anchor="ctr"/>
                </a:tc>
              </a:tr>
              <a:tr h="91900">
                <a:tc>
                  <a:txBody>
                    <a:bodyPr/>
                    <a:lstStyle/>
                    <a:p>
                      <a:pPr algn="ctr" fontAlgn="b"/>
                      <a:r>
                        <a:rPr lang="es-MX" sz="1400" u="none" strike="noStrike"/>
                        <a:t>2</a:t>
                      </a:r>
                      <a:endParaRPr lang="es-MX" sz="1400" b="0" i="0" u="none" strike="noStrike">
                        <a:latin typeface="Arial"/>
                      </a:endParaRPr>
                    </a:p>
                  </a:txBody>
                  <a:tcPr marL="5744" marR="5744" marT="5744" marB="0" anchor="b"/>
                </a:tc>
                <a:tc>
                  <a:txBody>
                    <a:bodyPr/>
                    <a:lstStyle/>
                    <a:p>
                      <a:pPr algn="l" fontAlgn="b"/>
                      <a:r>
                        <a:rPr lang="es-MX" sz="1400" u="none" strike="noStrike"/>
                        <a:t>ZM de Tijuana</a:t>
                      </a:r>
                      <a:endParaRPr lang="es-MX" sz="1400" b="0" i="0" u="none" strike="noStrike">
                        <a:latin typeface="Arial"/>
                      </a:endParaRPr>
                    </a:p>
                  </a:txBody>
                  <a:tcPr marL="5744" marR="5744" marT="5744" marB="0" anchor="b"/>
                </a:tc>
                <a:tc>
                  <a:txBody>
                    <a:bodyPr/>
                    <a:lstStyle/>
                    <a:p>
                      <a:pPr algn="l" fontAlgn="b"/>
                      <a:r>
                        <a:rPr lang="es-MX" sz="1400" u="none" strike="noStrike"/>
                        <a:t>Baja California</a:t>
                      </a:r>
                      <a:endParaRPr lang="es-MX" sz="1400" b="0" i="0" u="none" strike="noStrike">
                        <a:latin typeface="Arial"/>
                      </a:endParaRPr>
                    </a:p>
                  </a:txBody>
                  <a:tcPr marL="5744" marR="5744" marT="5744" marB="0" anchor="b"/>
                </a:tc>
                <a:tc>
                  <a:txBody>
                    <a:bodyPr/>
                    <a:lstStyle/>
                    <a:p>
                      <a:pPr algn="ctr" fontAlgn="b"/>
                      <a:r>
                        <a:rPr lang="es-MX" sz="1400" u="none" strike="noStrike" dirty="0"/>
                        <a:t>3</a:t>
                      </a:r>
                      <a:endParaRPr lang="es-MX" sz="1400" b="0" i="0" u="none" strike="noStrike" dirty="0">
                        <a:latin typeface="Arial"/>
                      </a:endParaRPr>
                    </a:p>
                  </a:txBody>
                  <a:tcPr marL="5744" marR="5744" marT="5744" marB="0" anchor="b"/>
                </a:tc>
                <a:tc>
                  <a:txBody>
                    <a:bodyPr/>
                    <a:lstStyle/>
                    <a:p>
                      <a:pPr algn="ctr" fontAlgn="b"/>
                      <a:r>
                        <a:rPr lang="es-MX" sz="1400" u="none" strike="noStrike"/>
                        <a:t>1</a:t>
                      </a:r>
                      <a:endParaRPr lang="es-MX" sz="1400" b="0" i="0" u="none" strike="noStrike">
                        <a:latin typeface="Arial"/>
                      </a:endParaRPr>
                    </a:p>
                  </a:txBody>
                  <a:tcPr marL="5744" marR="5744" marT="5744" marB="0" anchor="b"/>
                </a:tc>
                <a:tc>
                  <a:txBody>
                    <a:bodyPr/>
                    <a:lstStyle/>
                    <a:p>
                      <a:pPr algn="ctr" fontAlgn="b"/>
                      <a:r>
                        <a:rPr lang="es-MX" sz="1400" u="none" strike="noStrike"/>
                        <a:t>1</a:t>
                      </a:r>
                      <a:endParaRPr lang="es-MX" sz="1400" b="0" i="0" u="none" strike="noStrike">
                        <a:latin typeface="Arial"/>
                      </a:endParaRPr>
                    </a:p>
                  </a:txBody>
                  <a:tcPr marL="5744" marR="5744" marT="5744" marB="0" anchor="b"/>
                </a:tc>
                <a:tc>
                  <a:txBody>
                    <a:bodyPr/>
                    <a:lstStyle/>
                    <a:p>
                      <a:pPr algn="ctr" fontAlgn="b"/>
                      <a:r>
                        <a:rPr lang="es-MX" sz="1400" u="none" strike="noStrike" dirty="0" smtClean="0"/>
                        <a:t>1</a:t>
                      </a:r>
                    </a:p>
                  </a:txBody>
                  <a:tcPr marL="5744" marR="5744" marT="5744" marB="0" anchor="b"/>
                </a:tc>
              </a:tr>
              <a:tr h="91900">
                <a:tc>
                  <a:txBody>
                    <a:bodyPr/>
                    <a:lstStyle/>
                    <a:p>
                      <a:pPr algn="ctr" fontAlgn="b"/>
                      <a:endParaRPr lang="es-MX" sz="1400" b="0" i="0" u="none" strike="noStrike" dirty="0">
                        <a:latin typeface="Arial"/>
                      </a:endParaRPr>
                    </a:p>
                  </a:txBody>
                  <a:tcPr marL="5744" marR="5744" marT="5744" marB="0" anchor="b"/>
                </a:tc>
                <a:tc>
                  <a:txBody>
                    <a:bodyPr/>
                    <a:lstStyle/>
                    <a:p>
                      <a:pPr algn="l" fontAlgn="b"/>
                      <a:endParaRPr lang="es-MX" sz="1400" b="0" i="0" u="none" strike="noStrike">
                        <a:latin typeface="Arial"/>
                      </a:endParaRPr>
                    </a:p>
                  </a:txBody>
                  <a:tcPr marL="5744" marR="5744" marT="5744" marB="0" anchor="b"/>
                </a:tc>
                <a:tc>
                  <a:txBody>
                    <a:bodyPr/>
                    <a:lstStyle/>
                    <a:p>
                      <a:pPr algn="l" fontAlgn="b"/>
                      <a:endParaRPr lang="es-MX" sz="1400" b="0" i="0" u="none" strike="noStrike">
                        <a:latin typeface="Arial"/>
                      </a:endParaRPr>
                    </a:p>
                  </a:txBody>
                  <a:tcPr marL="5744" marR="5744" marT="5744" marB="0" anchor="b"/>
                </a:tc>
                <a:tc>
                  <a:txBody>
                    <a:bodyPr/>
                    <a:lstStyle/>
                    <a:p>
                      <a:pPr algn="ctr" fontAlgn="b"/>
                      <a:endParaRPr lang="es-MX" sz="1400" b="0" i="0" u="none" strike="noStrike">
                        <a:latin typeface="Arial"/>
                      </a:endParaRPr>
                    </a:p>
                  </a:txBody>
                  <a:tcPr marL="5744" marR="5744" marT="5744" marB="0" anchor="b"/>
                </a:tc>
                <a:tc>
                  <a:txBody>
                    <a:bodyPr/>
                    <a:lstStyle/>
                    <a:p>
                      <a:pPr algn="ctr" fontAlgn="b"/>
                      <a:r>
                        <a:rPr lang="es-MX" sz="1400" u="none" strike="noStrike" dirty="0" smtClean="0"/>
                        <a:t>TIJUANA</a:t>
                      </a:r>
                      <a:endParaRPr lang="es-MX" sz="1400" b="0" i="0" u="none" strike="noStrike" dirty="0">
                        <a:latin typeface="Arial"/>
                      </a:endParaRPr>
                    </a:p>
                  </a:txBody>
                  <a:tcPr marL="5744" marR="5744" marT="5744" marB="0" anchor="b"/>
                </a:tc>
                <a:tc>
                  <a:txBody>
                    <a:bodyPr/>
                    <a:lstStyle/>
                    <a:p>
                      <a:pPr algn="ctr" fontAlgn="b"/>
                      <a:endParaRPr lang="es-MX" sz="1400" b="0" i="0" u="none" strike="noStrike">
                        <a:latin typeface="Arial"/>
                      </a:endParaRPr>
                    </a:p>
                  </a:txBody>
                  <a:tcPr marL="5744" marR="5744" marT="5744" marB="0" anchor="b"/>
                </a:tc>
                <a:tc>
                  <a:txBody>
                    <a:bodyPr/>
                    <a:lstStyle/>
                    <a:p>
                      <a:pPr algn="ctr" fontAlgn="b"/>
                      <a:endParaRPr lang="es-MX" sz="1400" u="none" strike="noStrike" dirty="0" smtClean="0"/>
                    </a:p>
                  </a:txBody>
                  <a:tcPr marL="5744" marR="5744" marT="5744" marB="0" anchor="b"/>
                </a:tc>
              </a:tr>
              <a:tr h="91900">
                <a:tc>
                  <a:txBody>
                    <a:bodyPr/>
                    <a:lstStyle/>
                    <a:p>
                      <a:pPr algn="ctr" fontAlgn="b"/>
                      <a:endParaRPr lang="es-MX" sz="1400" b="0" i="0" u="none" strike="noStrike">
                        <a:latin typeface="Arial"/>
                      </a:endParaRPr>
                    </a:p>
                  </a:txBody>
                  <a:tcPr marL="5744" marR="5744" marT="5744" marB="0" anchor="b"/>
                </a:tc>
                <a:tc>
                  <a:txBody>
                    <a:bodyPr/>
                    <a:lstStyle/>
                    <a:p>
                      <a:pPr algn="l" fontAlgn="b"/>
                      <a:endParaRPr lang="es-MX" sz="1400" b="0" i="0" u="none" strike="noStrike" dirty="0">
                        <a:latin typeface="Arial"/>
                      </a:endParaRPr>
                    </a:p>
                  </a:txBody>
                  <a:tcPr marL="5744" marR="5744" marT="5744" marB="0" anchor="b"/>
                </a:tc>
                <a:tc>
                  <a:txBody>
                    <a:bodyPr/>
                    <a:lstStyle/>
                    <a:p>
                      <a:pPr algn="l" fontAlgn="b"/>
                      <a:endParaRPr lang="es-MX" sz="1400" b="0" i="0" u="none" strike="noStrike">
                        <a:latin typeface="Arial"/>
                      </a:endParaRPr>
                    </a:p>
                  </a:txBody>
                  <a:tcPr marL="5744" marR="5744" marT="5744" marB="0" anchor="b"/>
                </a:tc>
                <a:tc>
                  <a:txBody>
                    <a:bodyPr/>
                    <a:lstStyle/>
                    <a:p>
                      <a:pPr algn="ctr" fontAlgn="b"/>
                      <a:endParaRPr lang="es-MX" sz="1400" b="0" i="0" u="none" strike="noStrike">
                        <a:latin typeface="Arial"/>
                      </a:endParaRPr>
                    </a:p>
                  </a:txBody>
                  <a:tcPr marL="5744" marR="5744" marT="5744" marB="0" anchor="b"/>
                </a:tc>
                <a:tc>
                  <a:txBody>
                    <a:bodyPr/>
                    <a:lstStyle/>
                    <a:p>
                      <a:pPr algn="ctr" fontAlgn="b"/>
                      <a:endParaRPr lang="es-MX" sz="1400" b="0" i="0" u="none" strike="noStrike">
                        <a:latin typeface="Arial"/>
                      </a:endParaRPr>
                    </a:p>
                  </a:txBody>
                  <a:tcPr marL="5744" marR="5744" marT="5744" marB="0" anchor="b"/>
                </a:tc>
                <a:tc>
                  <a:txBody>
                    <a:bodyPr/>
                    <a:lstStyle/>
                    <a:p>
                      <a:pPr algn="ctr" fontAlgn="b"/>
                      <a:r>
                        <a:rPr lang="es-MX" sz="1400" u="none" strike="noStrike" dirty="0" smtClean="0"/>
                        <a:t>P. DE ROSARITO</a:t>
                      </a:r>
                      <a:endParaRPr lang="es-MX" sz="1400" b="0" i="0" u="none" strike="noStrike" dirty="0">
                        <a:latin typeface="Arial"/>
                      </a:endParaRPr>
                    </a:p>
                  </a:txBody>
                  <a:tcPr marL="5744" marR="5744" marT="5744" marB="0" anchor="b"/>
                </a:tc>
                <a:tc>
                  <a:txBody>
                    <a:bodyPr/>
                    <a:lstStyle/>
                    <a:p>
                      <a:pPr algn="ctr" fontAlgn="b"/>
                      <a:endParaRPr lang="es-MX" sz="1400" u="none" strike="noStrike" dirty="0" smtClean="0"/>
                    </a:p>
                  </a:txBody>
                  <a:tcPr marL="5744" marR="5744" marT="5744" marB="0" anchor="b"/>
                </a:tc>
              </a:tr>
              <a:tr h="91900">
                <a:tc>
                  <a:txBody>
                    <a:bodyPr/>
                    <a:lstStyle/>
                    <a:p>
                      <a:pPr algn="ctr" fontAlgn="b"/>
                      <a:endParaRPr lang="es-MX" sz="1400" b="0" i="0" u="none" strike="noStrike">
                        <a:latin typeface="Arial"/>
                      </a:endParaRPr>
                    </a:p>
                  </a:txBody>
                  <a:tcPr marL="5744" marR="5744" marT="5744" marB="0" anchor="b"/>
                </a:tc>
                <a:tc>
                  <a:txBody>
                    <a:bodyPr/>
                    <a:lstStyle/>
                    <a:p>
                      <a:pPr algn="l" fontAlgn="b"/>
                      <a:endParaRPr lang="es-MX" sz="1400" b="0" i="0" u="none" strike="noStrike">
                        <a:latin typeface="Arial"/>
                      </a:endParaRPr>
                    </a:p>
                  </a:txBody>
                  <a:tcPr marL="5744" marR="5744" marT="5744" marB="0" anchor="b"/>
                </a:tc>
                <a:tc>
                  <a:txBody>
                    <a:bodyPr/>
                    <a:lstStyle/>
                    <a:p>
                      <a:pPr algn="l" fontAlgn="b"/>
                      <a:endParaRPr lang="es-MX" sz="1400" b="0" i="0" u="none" strike="noStrike">
                        <a:latin typeface="Arial"/>
                      </a:endParaRPr>
                    </a:p>
                  </a:txBody>
                  <a:tcPr marL="5744" marR="5744" marT="5744" marB="0" anchor="b"/>
                </a:tc>
                <a:tc>
                  <a:txBody>
                    <a:bodyPr/>
                    <a:lstStyle/>
                    <a:p>
                      <a:pPr algn="ctr" fontAlgn="b"/>
                      <a:endParaRPr lang="es-MX" sz="1400" b="0" i="0" u="none" strike="noStrike">
                        <a:latin typeface="Arial"/>
                      </a:endParaRPr>
                    </a:p>
                  </a:txBody>
                  <a:tcPr marL="5744" marR="5744" marT="5744" marB="0" anchor="b"/>
                </a:tc>
                <a:tc>
                  <a:txBody>
                    <a:bodyPr/>
                    <a:lstStyle/>
                    <a:p>
                      <a:pPr algn="ctr" fontAlgn="b"/>
                      <a:endParaRPr lang="es-MX" sz="1400" b="0" i="0" u="none" strike="noStrike">
                        <a:latin typeface="Arial"/>
                      </a:endParaRPr>
                    </a:p>
                  </a:txBody>
                  <a:tcPr marL="5744" marR="5744" marT="5744" marB="0" anchor="b"/>
                </a:tc>
                <a:tc>
                  <a:txBody>
                    <a:bodyPr/>
                    <a:lstStyle/>
                    <a:p>
                      <a:pPr algn="ctr" fontAlgn="b"/>
                      <a:endParaRPr lang="es-MX" sz="1400" b="0" i="0" u="none" strike="noStrike" dirty="0">
                        <a:latin typeface="Arial"/>
                      </a:endParaRPr>
                    </a:p>
                  </a:txBody>
                  <a:tcPr marL="5744" marR="5744" marT="5744" marB="0" anchor="b"/>
                </a:tc>
                <a:tc>
                  <a:txBody>
                    <a:bodyPr/>
                    <a:lstStyle/>
                    <a:p>
                      <a:pPr algn="ctr" fontAlgn="b"/>
                      <a:r>
                        <a:rPr lang="es-MX" sz="1400" u="none" strike="noStrike" dirty="0" smtClean="0"/>
                        <a:t>TECATE</a:t>
                      </a:r>
                    </a:p>
                  </a:txBody>
                  <a:tcPr marL="5744" marR="5744" marT="5744" marB="0" anchor="b"/>
                </a:tc>
              </a:tr>
            </a:tbl>
          </a:graphicData>
        </a:graphic>
      </p:graphicFrame>
      <p:graphicFrame>
        <p:nvGraphicFramePr>
          <p:cNvPr id="4" name="3 Tabla"/>
          <p:cNvGraphicFramePr>
            <a:graphicFrameLocks noGrp="1"/>
          </p:cNvGraphicFramePr>
          <p:nvPr/>
        </p:nvGraphicFramePr>
        <p:xfrm>
          <a:off x="500034" y="6357958"/>
          <a:ext cx="6929486" cy="326193"/>
        </p:xfrm>
        <a:graphic>
          <a:graphicData uri="http://schemas.openxmlformats.org/drawingml/2006/table">
            <a:tbl>
              <a:tblPr/>
              <a:tblGrid>
                <a:gridCol w="6929486"/>
              </a:tblGrid>
              <a:tr h="98455">
                <a:tc>
                  <a:txBody>
                    <a:bodyPr/>
                    <a:lstStyle/>
                    <a:p>
                      <a:pPr algn="l" fontAlgn="ctr"/>
                      <a:r>
                        <a:rPr lang="es-MX" sz="1050" b="0" i="0" u="none" strike="noStrike" dirty="0">
                          <a:solidFill>
                            <a:schemeClr val="bg1"/>
                          </a:solidFill>
                          <a:latin typeface="Arial"/>
                        </a:rPr>
                        <a:t>Fuente: Elaborado por el Grupo Interinstitucional con base en el Censo de Población y Vivienda 2010, declaratorias y programas de ordenación de zonas conurbadas y zonas metropolitanas.</a:t>
                      </a:r>
                    </a:p>
                  </a:txBody>
                  <a:tcPr marL="6153" marR="6153" marT="6153" marB="0" anchor="ctr">
                    <a:lnL>
                      <a:noFill/>
                    </a:lnL>
                    <a:lnR>
                      <a:noFill/>
                    </a:lnR>
                    <a:lnT>
                      <a:noFill/>
                    </a:lnT>
                    <a:lnB>
                      <a:noFill/>
                    </a:lnB>
                  </a:tcPr>
                </a:tc>
              </a:tr>
            </a:tbl>
          </a:graphicData>
        </a:graphic>
      </p:graphicFrame>
      <p:graphicFrame>
        <p:nvGraphicFramePr>
          <p:cNvPr id="5" name="4 Tabla"/>
          <p:cNvGraphicFramePr>
            <a:graphicFrameLocks noGrp="1"/>
          </p:cNvGraphicFramePr>
          <p:nvPr/>
        </p:nvGraphicFramePr>
        <p:xfrm>
          <a:off x="2285984" y="3359098"/>
          <a:ext cx="4214842" cy="190500"/>
        </p:xfrm>
        <a:graphic>
          <a:graphicData uri="http://schemas.openxmlformats.org/drawingml/2006/table">
            <a:tbl>
              <a:tblPr/>
              <a:tblGrid>
                <a:gridCol w="4214842"/>
              </a:tblGrid>
              <a:tr h="190500">
                <a:tc>
                  <a:txBody>
                    <a:bodyPr/>
                    <a:lstStyle/>
                    <a:p>
                      <a:pPr algn="l" fontAlgn="b"/>
                      <a:r>
                        <a:rPr lang="es-MX" sz="1100" b="1" i="0" u="none" strike="noStrike" dirty="0">
                          <a:solidFill>
                            <a:schemeClr val="bg1"/>
                          </a:solidFill>
                          <a:latin typeface="Arial"/>
                        </a:rPr>
                        <a:t>Cuadro </a:t>
                      </a:r>
                      <a:r>
                        <a:rPr lang="es-MX" sz="1100" b="1" i="0" u="none" strike="noStrike" dirty="0" smtClean="0">
                          <a:solidFill>
                            <a:schemeClr val="bg1"/>
                          </a:solidFill>
                          <a:latin typeface="Arial"/>
                        </a:rPr>
                        <a:t>10. </a:t>
                      </a:r>
                      <a:r>
                        <a:rPr lang="es-MX" sz="1100" b="1" i="0" u="none" strike="noStrike" dirty="0">
                          <a:solidFill>
                            <a:schemeClr val="bg1"/>
                          </a:solidFill>
                          <a:latin typeface="Arial"/>
                        </a:rPr>
                        <a:t>Zonas metropolitanas por tamaño poblacional 2010</a:t>
                      </a:r>
                    </a:p>
                  </a:txBody>
                  <a:tcPr marL="9525" marR="9525" marT="9525" marB="0" anchor="b">
                    <a:lnL>
                      <a:noFill/>
                    </a:lnL>
                    <a:lnR>
                      <a:noFill/>
                    </a:lnR>
                    <a:lnT>
                      <a:noFill/>
                    </a:lnT>
                    <a:lnB>
                      <a:noFill/>
                    </a:lnB>
                  </a:tcPr>
                </a:tc>
              </a:tr>
            </a:tbl>
          </a:graphicData>
        </a:graphic>
      </p:graphicFrame>
      <p:graphicFrame>
        <p:nvGraphicFramePr>
          <p:cNvPr id="6" name="5 Tabla"/>
          <p:cNvGraphicFramePr>
            <a:graphicFrameLocks noGrp="1"/>
          </p:cNvGraphicFramePr>
          <p:nvPr/>
        </p:nvGraphicFramePr>
        <p:xfrm>
          <a:off x="214283" y="3716288"/>
          <a:ext cx="8220536" cy="2164464"/>
        </p:xfrm>
        <a:graphic>
          <a:graphicData uri="http://schemas.openxmlformats.org/drawingml/2006/table">
            <a:tbl>
              <a:tblPr>
                <a:tableStyleId>{08FB837D-C827-4EFA-A057-4D05807E0F7C}</a:tableStyleId>
              </a:tblPr>
              <a:tblGrid>
                <a:gridCol w="522807"/>
                <a:gridCol w="466771"/>
                <a:gridCol w="1439313"/>
                <a:gridCol w="1630746"/>
                <a:gridCol w="750018"/>
                <a:gridCol w="833353"/>
                <a:gridCol w="916689"/>
                <a:gridCol w="553613"/>
                <a:gridCol w="553613"/>
                <a:gridCol w="553613"/>
              </a:tblGrid>
              <a:tr h="173803">
                <a:tc rowSpan="4">
                  <a:txBody>
                    <a:bodyPr/>
                    <a:lstStyle/>
                    <a:p>
                      <a:pPr algn="ctr" fontAlgn="ctr"/>
                      <a:r>
                        <a:rPr lang="es-MX" sz="1050" u="none" strike="noStrike" dirty="0" smtClean="0"/>
                        <a:t>Consecutivo</a:t>
                      </a:r>
                      <a:endParaRPr lang="es-MX" sz="1050" b="1" i="0" u="none" strike="noStrike" dirty="0">
                        <a:latin typeface="Arial"/>
                      </a:endParaRPr>
                    </a:p>
                  </a:txBody>
                  <a:tcPr marL="5112" marR="5112" marT="5112" marB="0" anchor="ctr"/>
                </a:tc>
                <a:tc rowSpan="4">
                  <a:txBody>
                    <a:bodyPr/>
                    <a:lstStyle/>
                    <a:p>
                      <a:pPr algn="ctr" fontAlgn="ctr"/>
                      <a:r>
                        <a:rPr lang="es-MX" sz="1050" u="none" strike="noStrike"/>
                        <a:t>Id ZM</a:t>
                      </a:r>
                      <a:endParaRPr lang="es-MX" sz="1050" b="1" i="0" u="none" strike="noStrike">
                        <a:latin typeface="Arial"/>
                      </a:endParaRPr>
                    </a:p>
                  </a:txBody>
                  <a:tcPr marL="5112" marR="5112" marT="5112" marB="0" anchor="ctr"/>
                </a:tc>
                <a:tc rowSpan="4">
                  <a:txBody>
                    <a:bodyPr/>
                    <a:lstStyle/>
                    <a:p>
                      <a:pPr algn="ctr" fontAlgn="ctr"/>
                      <a:r>
                        <a:rPr lang="es-MX" sz="1050" u="none" strike="noStrike"/>
                        <a:t>Zona metropolitana</a:t>
                      </a:r>
                      <a:endParaRPr lang="es-MX" sz="1050" b="1" i="0" u="none" strike="noStrike">
                        <a:latin typeface="Arial"/>
                      </a:endParaRPr>
                    </a:p>
                  </a:txBody>
                  <a:tcPr marL="5112" marR="5112" marT="5112" marB="0" anchor="ctr"/>
                </a:tc>
                <a:tc rowSpan="4">
                  <a:txBody>
                    <a:bodyPr/>
                    <a:lstStyle/>
                    <a:p>
                      <a:pPr algn="ctr" fontAlgn="ctr"/>
                      <a:r>
                        <a:rPr lang="es-MX" sz="1050" u="none" strike="noStrike"/>
                        <a:t>Entidad(es) federativa(s)</a:t>
                      </a:r>
                      <a:endParaRPr lang="es-MX" sz="1050" b="1" i="0" u="none" strike="noStrike">
                        <a:latin typeface="Arial"/>
                      </a:endParaRPr>
                    </a:p>
                  </a:txBody>
                  <a:tcPr marL="5112" marR="5112" marT="5112" marB="0" anchor="ctr"/>
                </a:tc>
                <a:tc gridSpan="3">
                  <a:txBody>
                    <a:bodyPr/>
                    <a:lstStyle/>
                    <a:p>
                      <a:pPr algn="ctr" fontAlgn="ctr"/>
                      <a:r>
                        <a:rPr lang="es-MX" sz="1050" u="none" strike="noStrike"/>
                        <a:t>Población</a:t>
                      </a:r>
                      <a:endParaRPr lang="es-MX" sz="1050" b="1" i="0" u="none" strike="noStrike">
                        <a:latin typeface="Arial"/>
                      </a:endParaRPr>
                    </a:p>
                  </a:txBody>
                  <a:tcPr marL="5112" marR="5112" marT="5112" marB="0" anchor="ctr"/>
                </a:tc>
                <a:tc hMerge="1">
                  <a:txBody>
                    <a:bodyPr/>
                    <a:lstStyle/>
                    <a:p>
                      <a:endParaRPr lang="es-MX"/>
                    </a:p>
                  </a:txBody>
                  <a:tcPr/>
                </a:tc>
                <a:tc hMerge="1">
                  <a:txBody>
                    <a:bodyPr/>
                    <a:lstStyle/>
                    <a:p>
                      <a:endParaRPr lang="es-MX"/>
                    </a:p>
                  </a:txBody>
                  <a:tcPr/>
                </a:tc>
                <a:tc gridSpan="2">
                  <a:txBody>
                    <a:bodyPr/>
                    <a:lstStyle/>
                    <a:p>
                      <a:pPr algn="ctr" fontAlgn="ctr"/>
                      <a:r>
                        <a:rPr lang="es-MX" sz="1050" u="none" strike="noStrike" dirty="0"/>
                        <a:t>Tasa de crecimiento medio anual (%)</a:t>
                      </a:r>
                      <a:endParaRPr lang="es-MX" sz="1050" b="1" i="0" u="none" strike="noStrike" dirty="0">
                        <a:latin typeface="Arial"/>
                      </a:endParaRPr>
                    </a:p>
                  </a:txBody>
                  <a:tcPr marL="5112" marR="5112" marT="5112" marB="0" anchor="ctr"/>
                </a:tc>
                <a:tc hMerge="1">
                  <a:txBody>
                    <a:bodyPr/>
                    <a:lstStyle/>
                    <a:p>
                      <a:endParaRPr lang="es-MX"/>
                    </a:p>
                  </a:txBody>
                  <a:tcPr/>
                </a:tc>
                <a:tc rowSpan="4">
                  <a:txBody>
                    <a:bodyPr/>
                    <a:lstStyle/>
                    <a:p>
                      <a:pPr algn="ctr" fontAlgn="ctr"/>
                      <a:r>
                        <a:rPr lang="es-MX" sz="1050" u="none" strike="noStrike" dirty="0"/>
                        <a:t>DMU</a:t>
                      </a:r>
                      <a:r>
                        <a:rPr lang="es-MX" sz="1050" u="none" strike="noStrike" baseline="30000" dirty="0"/>
                        <a:t>2</a:t>
                      </a:r>
                      <a:r>
                        <a:rPr lang="es-MX" sz="1050" u="none" strike="noStrike" dirty="0"/>
                        <a:t> </a:t>
                      </a:r>
                      <a:br>
                        <a:rPr lang="es-MX" sz="1050" u="none" strike="noStrike" dirty="0"/>
                      </a:br>
                      <a:r>
                        <a:rPr lang="es-MX" sz="1050" u="none" strike="noStrike" dirty="0"/>
                        <a:t>(</a:t>
                      </a:r>
                      <a:r>
                        <a:rPr lang="es-MX" sz="1050" u="none" strike="noStrike" dirty="0" err="1"/>
                        <a:t>hab</a:t>
                      </a:r>
                      <a:r>
                        <a:rPr lang="es-MX" sz="1050" u="none" strike="noStrike" dirty="0"/>
                        <a:t>/ha)</a:t>
                      </a:r>
                      <a:endParaRPr lang="es-MX" sz="1050" b="1" i="0" u="none" strike="noStrike" dirty="0">
                        <a:latin typeface="Arial"/>
                      </a:endParaRPr>
                    </a:p>
                  </a:txBody>
                  <a:tcPr marL="5112" marR="5112" marT="5112" marB="0" anchor="ctr"/>
                </a:tc>
              </a:tr>
              <a:tr h="78722">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a:txBody>
                    <a:bodyPr/>
                    <a:lstStyle/>
                    <a:p>
                      <a:pPr algn="ctr" fontAlgn="b"/>
                      <a:r>
                        <a:rPr lang="es-MX" sz="1050" u="none" strike="noStrike"/>
                        <a:t> </a:t>
                      </a:r>
                      <a:endParaRPr lang="es-MX" sz="1050" b="1" i="0" u="none" strike="noStrike">
                        <a:latin typeface="Arial"/>
                      </a:endParaRPr>
                    </a:p>
                  </a:txBody>
                  <a:tcPr marL="5112" marR="5112" marT="5112" marB="0" anchor="b"/>
                </a:tc>
                <a:tc>
                  <a:txBody>
                    <a:bodyPr/>
                    <a:lstStyle/>
                    <a:p>
                      <a:pPr algn="ctr" fontAlgn="b"/>
                      <a:r>
                        <a:rPr lang="es-MX" sz="1050" u="none" strike="noStrike"/>
                        <a:t> </a:t>
                      </a:r>
                      <a:endParaRPr lang="es-MX" sz="1050" b="1" i="0" u="none" strike="noStrike">
                        <a:latin typeface="Arial"/>
                      </a:endParaRPr>
                    </a:p>
                  </a:txBody>
                  <a:tcPr marL="5112" marR="5112" marT="5112" marB="0" anchor="b"/>
                </a:tc>
                <a:tc>
                  <a:txBody>
                    <a:bodyPr/>
                    <a:lstStyle/>
                    <a:p>
                      <a:pPr algn="ctr" fontAlgn="b"/>
                      <a:r>
                        <a:rPr lang="es-MX" sz="1050" u="none" strike="noStrike"/>
                        <a:t> </a:t>
                      </a:r>
                      <a:endParaRPr lang="es-MX" sz="1050" b="1" i="0" u="none" strike="noStrike">
                        <a:latin typeface="Arial"/>
                      </a:endParaRPr>
                    </a:p>
                  </a:txBody>
                  <a:tcPr marL="5112" marR="5112" marT="5112" marB="0" anchor="b"/>
                </a:tc>
                <a:tc>
                  <a:txBody>
                    <a:bodyPr/>
                    <a:lstStyle/>
                    <a:p>
                      <a:pPr algn="ctr" fontAlgn="b"/>
                      <a:r>
                        <a:rPr lang="es-MX" sz="1050" u="none" strike="noStrike" dirty="0"/>
                        <a:t> </a:t>
                      </a:r>
                      <a:endParaRPr lang="es-MX" sz="1050" b="1" i="0" u="none" strike="noStrike" dirty="0">
                        <a:latin typeface="Arial"/>
                      </a:endParaRPr>
                    </a:p>
                  </a:txBody>
                  <a:tcPr marL="5112" marR="5112" marT="5112" marB="0" anchor="b"/>
                </a:tc>
                <a:tc>
                  <a:txBody>
                    <a:bodyPr/>
                    <a:lstStyle/>
                    <a:p>
                      <a:pPr algn="ctr" fontAlgn="b"/>
                      <a:r>
                        <a:rPr lang="es-MX" sz="1050" u="none" strike="noStrike"/>
                        <a:t> </a:t>
                      </a:r>
                      <a:endParaRPr lang="es-MX" sz="1050" b="1" i="0" u="none" strike="noStrike">
                        <a:latin typeface="Arial"/>
                      </a:endParaRPr>
                    </a:p>
                  </a:txBody>
                  <a:tcPr marL="5112" marR="5112" marT="5112" marB="0" anchor="b"/>
                </a:tc>
                <a:tc vMerge="1">
                  <a:txBody>
                    <a:bodyPr/>
                    <a:lstStyle/>
                    <a:p>
                      <a:endParaRPr lang="es-MX"/>
                    </a:p>
                  </a:txBody>
                  <a:tcPr/>
                </a:tc>
              </a:tr>
              <a:tr h="78722">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a:txBody>
                    <a:bodyPr/>
                    <a:lstStyle/>
                    <a:p>
                      <a:pPr algn="ctr" fontAlgn="b"/>
                      <a:endParaRPr lang="es-MX" sz="1050" b="1" i="0" u="none" strike="noStrike">
                        <a:latin typeface="Arial"/>
                      </a:endParaRPr>
                    </a:p>
                  </a:txBody>
                  <a:tcPr marL="5112" marR="5112" marT="5112" marB="0" anchor="b"/>
                </a:tc>
                <a:tc>
                  <a:txBody>
                    <a:bodyPr/>
                    <a:lstStyle/>
                    <a:p>
                      <a:pPr algn="ctr" fontAlgn="b"/>
                      <a:endParaRPr lang="es-MX" sz="1050" b="1" i="0" u="none" strike="noStrike">
                        <a:latin typeface="Arial"/>
                      </a:endParaRPr>
                    </a:p>
                  </a:txBody>
                  <a:tcPr marL="5112" marR="5112" marT="5112" marB="0" anchor="b"/>
                </a:tc>
                <a:tc>
                  <a:txBody>
                    <a:bodyPr/>
                    <a:lstStyle/>
                    <a:p>
                      <a:pPr algn="ctr" fontAlgn="b"/>
                      <a:endParaRPr lang="es-MX" sz="1050" b="1" i="0" u="none" strike="noStrike">
                        <a:latin typeface="Arial"/>
                      </a:endParaRPr>
                    </a:p>
                  </a:txBody>
                  <a:tcPr marL="5112" marR="5112" marT="5112" marB="0" anchor="b"/>
                </a:tc>
                <a:tc>
                  <a:txBody>
                    <a:bodyPr/>
                    <a:lstStyle/>
                    <a:p>
                      <a:pPr algn="ctr" fontAlgn="b"/>
                      <a:endParaRPr lang="es-MX" sz="1050" b="1" i="0" u="none" strike="noStrike">
                        <a:latin typeface="Arial"/>
                      </a:endParaRPr>
                    </a:p>
                  </a:txBody>
                  <a:tcPr marL="5112" marR="5112" marT="5112" marB="0" anchor="b"/>
                </a:tc>
                <a:tc>
                  <a:txBody>
                    <a:bodyPr/>
                    <a:lstStyle/>
                    <a:p>
                      <a:pPr algn="ctr" fontAlgn="b"/>
                      <a:endParaRPr lang="es-MX" sz="1050" b="1" i="0" u="none" strike="noStrike">
                        <a:latin typeface="Arial"/>
                      </a:endParaRPr>
                    </a:p>
                  </a:txBody>
                  <a:tcPr marL="5112" marR="5112" marT="5112" marB="0" anchor="b"/>
                </a:tc>
                <a:tc vMerge="1">
                  <a:txBody>
                    <a:bodyPr/>
                    <a:lstStyle/>
                    <a:p>
                      <a:endParaRPr lang="es-MX"/>
                    </a:p>
                  </a:txBody>
                  <a:tcPr/>
                </a:tc>
              </a:tr>
              <a:tr h="86901">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a:txBody>
                    <a:bodyPr/>
                    <a:lstStyle/>
                    <a:p>
                      <a:pPr algn="ctr" fontAlgn="b"/>
                      <a:r>
                        <a:rPr lang="es-MX" sz="1050" u="none" strike="noStrike"/>
                        <a:t>1990</a:t>
                      </a:r>
                      <a:endParaRPr lang="es-MX" sz="1050" b="1" i="0" u="none" strike="noStrike">
                        <a:latin typeface="Arial"/>
                      </a:endParaRPr>
                    </a:p>
                  </a:txBody>
                  <a:tcPr marL="5112" marR="5112" marT="5112" marB="0" anchor="b"/>
                </a:tc>
                <a:tc>
                  <a:txBody>
                    <a:bodyPr/>
                    <a:lstStyle/>
                    <a:p>
                      <a:pPr algn="ctr" fontAlgn="b"/>
                      <a:r>
                        <a:rPr lang="es-MX" sz="1050" u="none" strike="noStrike"/>
                        <a:t>2000</a:t>
                      </a:r>
                      <a:endParaRPr lang="es-MX" sz="1050" b="1" i="0" u="none" strike="noStrike">
                        <a:latin typeface="Arial"/>
                      </a:endParaRPr>
                    </a:p>
                  </a:txBody>
                  <a:tcPr marL="5112" marR="5112" marT="5112" marB="0" anchor="b"/>
                </a:tc>
                <a:tc>
                  <a:txBody>
                    <a:bodyPr/>
                    <a:lstStyle/>
                    <a:p>
                      <a:pPr algn="ctr" fontAlgn="b"/>
                      <a:r>
                        <a:rPr lang="es-MX" sz="1050" u="none" strike="noStrike"/>
                        <a:t>2010</a:t>
                      </a:r>
                      <a:endParaRPr lang="es-MX" sz="1050" b="1" i="0" u="none" strike="noStrike">
                        <a:latin typeface="Arial"/>
                      </a:endParaRPr>
                    </a:p>
                  </a:txBody>
                  <a:tcPr marL="5112" marR="5112" marT="5112" marB="0" anchor="b"/>
                </a:tc>
                <a:tc>
                  <a:txBody>
                    <a:bodyPr/>
                    <a:lstStyle/>
                    <a:p>
                      <a:pPr algn="ctr" fontAlgn="b"/>
                      <a:r>
                        <a:rPr lang="es-MX" sz="1050" u="none" strike="noStrike"/>
                        <a:t>1990-2000</a:t>
                      </a:r>
                      <a:endParaRPr lang="es-MX" sz="1050" b="1" i="0" u="none" strike="noStrike">
                        <a:latin typeface="Arial"/>
                      </a:endParaRPr>
                    </a:p>
                  </a:txBody>
                  <a:tcPr marL="5112" marR="5112" marT="5112" marB="0" anchor="b"/>
                </a:tc>
                <a:tc>
                  <a:txBody>
                    <a:bodyPr/>
                    <a:lstStyle/>
                    <a:p>
                      <a:pPr algn="ctr" fontAlgn="b"/>
                      <a:r>
                        <a:rPr lang="es-MX" sz="1050" u="none" strike="noStrike"/>
                        <a:t>2000-2010</a:t>
                      </a:r>
                      <a:endParaRPr lang="es-MX" sz="1050" b="1" i="0" u="none" strike="noStrike">
                        <a:latin typeface="Arial"/>
                      </a:endParaRPr>
                    </a:p>
                  </a:txBody>
                  <a:tcPr marL="5112" marR="5112" marT="5112" marB="0" anchor="b"/>
                </a:tc>
                <a:tc vMerge="1">
                  <a:txBody>
                    <a:bodyPr/>
                    <a:lstStyle/>
                    <a:p>
                      <a:endParaRPr lang="es-MX"/>
                    </a:p>
                  </a:txBody>
                  <a:tcPr/>
                </a:tc>
              </a:tr>
              <a:tr h="86901">
                <a:tc gridSpan="3">
                  <a:txBody>
                    <a:bodyPr/>
                    <a:lstStyle/>
                    <a:p>
                      <a:pPr algn="l" fontAlgn="b"/>
                      <a:r>
                        <a:rPr lang="es-MX" sz="1050" u="none" strike="noStrike" dirty="0"/>
                        <a:t>Total 59  zonas metropolitanas</a:t>
                      </a:r>
                      <a:endParaRPr lang="es-MX" sz="1050" b="0" i="0" u="none" strike="noStrike" dirty="0">
                        <a:latin typeface="Arial"/>
                      </a:endParaRPr>
                    </a:p>
                  </a:txBody>
                  <a:tcPr marL="5112" marR="5112" marT="5112" marB="0" anchor="b"/>
                </a:tc>
                <a:tc hMerge="1">
                  <a:txBody>
                    <a:bodyPr/>
                    <a:lstStyle/>
                    <a:p>
                      <a:endParaRPr lang="es-MX"/>
                    </a:p>
                  </a:txBody>
                  <a:tcPr/>
                </a:tc>
                <a:tc hMerge="1">
                  <a:txBody>
                    <a:bodyPr/>
                    <a:lstStyle/>
                    <a:p>
                      <a:endParaRPr lang="es-MX"/>
                    </a:p>
                  </a:txBody>
                  <a:tcPr/>
                </a:tc>
                <a:tc>
                  <a:txBody>
                    <a:bodyPr/>
                    <a:lstStyle/>
                    <a:p>
                      <a:pPr algn="l" fontAlgn="b"/>
                      <a:endParaRPr lang="es-MX" sz="1050" b="0" i="0" u="none" strike="noStrike">
                        <a:latin typeface="Arial"/>
                      </a:endParaRPr>
                    </a:p>
                  </a:txBody>
                  <a:tcPr marL="5112" marR="5112" marT="5112" marB="0" anchor="b"/>
                </a:tc>
                <a:tc>
                  <a:txBody>
                    <a:bodyPr/>
                    <a:lstStyle/>
                    <a:p>
                      <a:pPr algn="r" fontAlgn="b"/>
                      <a:r>
                        <a:rPr lang="es-MX" sz="1050" u="none" strike="noStrike"/>
                        <a:t>43 340 530</a:t>
                      </a:r>
                      <a:endParaRPr lang="es-MX" sz="1050" b="0" i="0" u="none" strike="noStrike">
                        <a:latin typeface="Arial"/>
                      </a:endParaRPr>
                    </a:p>
                  </a:txBody>
                  <a:tcPr marL="5112" marR="5112" marT="5112" marB="0" anchor="b"/>
                </a:tc>
                <a:tc>
                  <a:txBody>
                    <a:bodyPr/>
                    <a:lstStyle/>
                    <a:p>
                      <a:pPr algn="r" fontAlgn="b"/>
                      <a:r>
                        <a:rPr lang="es-MX" sz="1050" u="none" strike="noStrike"/>
                        <a:t>54 284 700</a:t>
                      </a:r>
                      <a:endParaRPr lang="es-MX" sz="1050" b="0" i="0" u="none" strike="noStrike">
                        <a:latin typeface="Arial"/>
                      </a:endParaRPr>
                    </a:p>
                  </a:txBody>
                  <a:tcPr marL="5112" marR="5112" marT="5112" marB="0" anchor="b"/>
                </a:tc>
                <a:tc>
                  <a:txBody>
                    <a:bodyPr/>
                    <a:lstStyle/>
                    <a:p>
                      <a:pPr algn="r" fontAlgn="b"/>
                      <a:r>
                        <a:rPr lang="es-MX" sz="1050" u="none" strike="noStrike"/>
                        <a:t>63 836 779</a:t>
                      </a:r>
                      <a:endParaRPr lang="es-MX" sz="1050" b="0" i="0" u="none" strike="noStrike">
                        <a:latin typeface="Arial"/>
                      </a:endParaRPr>
                    </a:p>
                  </a:txBody>
                  <a:tcPr marL="5112" marR="5112" marT="5112" marB="0" anchor="b"/>
                </a:tc>
                <a:tc>
                  <a:txBody>
                    <a:bodyPr/>
                    <a:lstStyle/>
                    <a:p>
                      <a:pPr algn="ctr" fontAlgn="b"/>
                      <a:r>
                        <a:rPr lang="es-MX" sz="1050" u="none" strike="noStrike"/>
                        <a:t>2.3</a:t>
                      </a:r>
                      <a:endParaRPr lang="es-MX" sz="1050" b="0" i="0" u="none" strike="noStrike">
                        <a:latin typeface="Arial"/>
                      </a:endParaRPr>
                    </a:p>
                  </a:txBody>
                  <a:tcPr marL="5112" marR="5112" marT="5112" marB="0" anchor="b"/>
                </a:tc>
                <a:tc>
                  <a:txBody>
                    <a:bodyPr/>
                    <a:lstStyle/>
                    <a:p>
                      <a:pPr algn="ctr" fontAlgn="b"/>
                      <a:r>
                        <a:rPr lang="es-MX" sz="1050" u="none" strike="noStrike" dirty="0"/>
                        <a:t>1.6</a:t>
                      </a:r>
                      <a:endParaRPr lang="es-MX" sz="1050" b="0" i="0" u="none" strike="noStrike" dirty="0">
                        <a:latin typeface="Arial"/>
                      </a:endParaRPr>
                    </a:p>
                  </a:txBody>
                  <a:tcPr marL="5112" marR="5112" marT="5112" marB="0" anchor="b"/>
                </a:tc>
                <a:tc>
                  <a:txBody>
                    <a:bodyPr/>
                    <a:lstStyle/>
                    <a:p>
                      <a:pPr algn="r" fontAlgn="b"/>
                      <a:r>
                        <a:rPr lang="es-MX" sz="1050" u="none" strike="noStrike"/>
                        <a:t>111.5</a:t>
                      </a:r>
                      <a:endParaRPr lang="es-MX" sz="1050" b="0" i="0" u="none" strike="noStrike">
                        <a:latin typeface="Arial"/>
                      </a:endParaRPr>
                    </a:p>
                  </a:txBody>
                  <a:tcPr marL="5112" marR="5112" marT="5112" marB="0" anchor="b"/>
                </a:tc>
              </a:tr>
              <a:tr h="86901">
                <a:tc>
                  <a:txBody>
                    <a:bodyPr/>
                    <a:lstStyle/>
                    <a:p>
                      <a:pPr algn="ctr" fontAlgn="b"/>
                      <a:r>
                        <a:rPr lang="es-MX" sz="1050" u="none" strike="noStrike" dirty="0"/>
                        <a:t>1</a:t>
                      </a:r>
                      <a:endParaRPr lang="es-MX" sz="1050" b="0" i="0" u="none" strike="noStrike" dirty="0">
                        <a:latin typeface="Arial"/>
                      </a:endParaRPr>
                    </a:p>
                  </a:txBody>
                  <a:tcPr marL="5112" marR="5112" marT="5112" marB="0" anchor="b"/>
                </a:tc>
                <a:tc>
                  <a:txBody>
                    <a:bodyPr/>
                    <a:lstStyle/>
                    <a:p>
                      <a:pPr algn="ctr" fontAlgn="b"/>
                      <a:r>
                        <a:rPr lang="es-MX" sz="1050" u="none" strike="noStrike"/>
                        <a:t>13</a:t>
                      </a:r>
                      <a:endParaRPr lang="es-MX" sz="1050" b="0" i="0" u="none" strike="noStrike">
                        <a:latin typeface="Arial"/>
                      </a:endParaRPr>
                    </a:p>
                  </a:txBody>
                  <a:tcPr marL="5112" marR="5112" marT="5112" marB="0" anchor="b"/>
                </a:tc>
                <a:tc>
                  <a:txBody>
                    <a:bodyPr/>
                    <a:lstStyle/>
                    <a:p>
                      <a:pPr algn="l" fontAlgn="b"/>
                      <a:r>
                        <a:rPr lang="es-MX" sz="1050" u="none" strike="noStrike" dirty="0"/>
                        <a:t>ZM del Valle de México</a:t>
                      </a:r>
                      <a:endParaRPr lang="es-MX" sz="1050" b="0" i="0" u="none" strike="noStrike" dirty="0">
                        <a:latin typeface="Arial"/>
                      </a:endParaRPr>
                    </a:p>
                  </a:txBody>
                  <a:tcPr marL="5112" marR="5112" marT="5112" marB="0" anchor="b"/>
                </a:tc>
                <a:tc>
                  <a:txBody>
                    <a:bodyPr/>
                    <a:lstStyle/>
                    <a:p>
                      <a:pPr algn="l" fontAlgn="b"/>
                      <a:r>
                        <a:rPr lang="es-MX" sz="1050" u="none" strike="noStrike"/>
                        <a:t>Distrito Federal-Hidalgo-México</a:t>
                      </a:r>
                      <a:endParaRPr lang="es-MX" sz="1050" b="0" i="0" u="none" strike="noStrike">
                        <a:latin typeface="Arial"/>
                      </a:endParaRPr>
                    </a:p>
                  </a:txBody>
                  <a:tcPr marL="5112" marR="5112" marT="5112" marB="0" anchor="b"/>
                </a:tc>
                <a:tc>
                  <a:txBody>
                    <a:bodyPr/>
                    <a:lstStyle/>
                    <a:p>
                      <a:pPr algn="r" fontAlgn="b"/>
                      <a:r>
                        <a:rPr lang="es-MX" sz="1050" u="none" strike="noStrike"/>
                        <a:t>15 563 795</a:t>
                      </a:r>
                      <a:endParaRPr lang="es-MX" sz="1050" b="0" i="0" u="none" strike="noStrike">
                        <a:latin typeface="Arial"/>
                      </a:endParaRPr>
                    </a:p>
                  </a:txBody>
                  <a:tcPr marL="5112" marR="5112" marT="5112" marB="0" anchor="b"/>
                </a:tc>
                <a:tc>
                  <a:txBody>
                    <a:bodyPr/>
                    <a:lstStyle/>
                    <a:p>
                      <a:pPr algn="r" fontAlgn="b"/>
                      <a:r>
                        <a:rPr lang="es-MX" sz="1050" u="none" strike="noStrike"/>
                        <a:t>18 396 677</a:t>
                      </a:r>
                      <a:endParaRPr lang="es-MX" sz="1050" b="0" i="0" u="none" strike="noStrike">
                        <a:latin typeface="Arial"/>
                      </a:endParaRPr>
                    </a:p>
                  </a:txBody>
                  <a:tcPr marL="5112" marR="5112" marT="5112" marB="0" anchor="b"/>
                </a:tc>
                <a:tc>
                  <a:txBody>
                    <a:bodyPr/>
                    <a:lstStyle/>
                    <a:p>
                      <a:pPr algn="r" fontAlgn="b"/>
                      <a:r>
                        <a:rPr lang="es-MX" sz="1050" u="none" strike="noStrike"/>
                        <a:t>20 116 842</a:t>
                      </a:r>
                      <a:endParaRPr lang="es-MX" sz="1050" b="0" i="0" u="none" strike="noStrike">
                        <a:latin typeface="Arial"/>
                      </a:endParaRPr>
                    </a:p>
                  </a:txBody>
                  <a:tcPr marL="5112" marR="5112" marT="5112" marB="0" anchor="b"/>
                </a:tc>
                <a:tc>
                  <a:txBody>
                    <a:bodyPr/>
                    <a:lstStyle/>
                    <a:p>
                      <a:pPr algn="ctr" fontAlgn="b"/>
                      <a:r>
                        <a:rPr lang="es-MX" sz="1050" u="none" strike="noStrike"/>
                        <a:t>1.7</a:t>
                      </a:r>
                      <a:endParaRPr lang="es-MX" sz="1050" b="0" i="0" u="none" strike="noStrike">
                        <a:latin typeface="Arial"/>
                      </a:endParaRPr>
                    </a:p>
                  </a:txBody>
                  <a:tcPr marL="5112" marR="5112" marT="5112" marB="0" anchor="b"/>
                </a:tc>
                <a:tc>
                  <a:txBody>
                    <a:bodyPr/>
                    <a:lstStyle/>
                    <a:p>
                      <a:pPr algn="ctr" fontAlgn="b"/>
                      <a:r>
                        <a:rPr lang="es-MX" sz="1050" u="none" strike="noStrike"/>
                        <a:t>0.9</a:t>
                      </a:r>
                      <a:endParaRPr lang="es-MX" sz="1050" b="0" i="0" u="none" strike="noStrike">
                        <a:latin typeface="Arial"/>
                      </a:endParaRPr>
                    </a:p>
                  </a:txBody>
                  <a:tcPr marL="5112" marR="5112" marT="5112" marB="0" anchor="b"/>
                </a:tc>
                <a:tc>
                  <a:txBody>
                    <a:bodyPr/>
                    <a:lstStyle/>
                    <a:p>
                      <a:pPr algn="r" fontAlgn="b"/>
                      <a:r>
                        <a:rPr lang="es-MX" sz="1050" u="none" strike="noStrike" dirty="0"/>
                        <a:t>160.1</a:t>
                      </a:r>
                      <a:endParaRPr lang="es-MX" sz="1050" b="0" i="0" u="none" strike="noStrike" dirty="0">
                        <a:latin typeface="Arial"/>
                      </a:endParaRPr>
                    </a:p>
                  </a:txBody>
                  <a:tcPr marL="5112" marR="5112" marT="5112" marB="0" anchor="b"/>
                </a:tc>
              </a:tr>
              <a:tr h="86901">
                <a:tc>
                  <a:txBody>
                    <a:bodyPr/>
                    <a:lstStyle/>
                    <a:p>
                      <a:pPr algn="ctr" fontAlgn="b"/>
                      <a:r>
                        <a:rPr lang="es-MX" sz="1050" u="none" strike="noStrike"/>
                        <a:t>2</a:t>
                      </a:r>
                      <a:endParaRPr lang="es-MX" sz="1050" b="0" i="0" u="none" strike="noStrike">
                        <a:latin typeface="Arial"/>
                      </a:endParaRPr>
                    </a:p>
                  </a:txBody>
                  <a:tcPr marL="5112" marR="5112" marT="5112" marB="0" anchor="b"/>
                </a:tc>
                <a:tc>
                  <a:txBody>
                    <a:bodyPr/>
                    <a:lstStyle/>
                    <a:p>
                      <a:pPr algn="ctr" fontAlgn="b"/>
                      <a:r>
                        <a:rPr lang="es-MX" sz="1050" u="none" strike="noStrike"/>
                        <a:t>21</a:t>
                      </a:r>
                      <a:endParaRPr lang="es-MX" sz="1050" b="0" i="0" u="none" strike="noStrike">
                        <a:latin typeface="Arial"/>
                      </a:endParaRPr>
                    </a:p>
                  </a:txBody>
                  <a:tcPr marL="5112" marR="5112" marT="5112" marB="0" anchor="b"/>
                </a:tc>
                <a:tc>
                  <a:txBody>
                    <a:bodyPr/>
                    <a:lstStyle/>
                    <a:p>
                      <a:pPr algn="l" fontAlgn="b"/>
                      <a:r>
                        <a:rPr lang="es-MX" sz="1050" u="none" strike="noStrike" dirty="0"/>
                        <a:t>ZM de Guadalajara</a:t>
                      </a:r>
                      <a:endParaRPr lang="es-MX" sz="1050" b="0" i="0" u="none" strike="noStrike" dirty="0">
                        <a:latin typeface="Arial"/>
                      </a:endParaRPr>
                    </a:p>
                  </a:txBody>
                  <a:tcPr marL="5112" marR="5112" marT="5112" marB="0" anchor="b"/>
                </a:tc>
                <a:tc>
                  <a:txBody>
                    <a:bodyPr/>
                    <a:lstStyle/>
                    <a:p>
                      <a:pPr algn="l" fontAlgn="b"/>
                      <a:r>
                        <a:rPr lang="es-MX" sz="1050" u="none" strike="noStrike"/>
                        <a:t>Jalisco</a:t>
                      </a:r>
                      <a:endParaRPr lang="es-MX" sz="1050" b="0" i="0" u="none" strike="noStrike">
                        <a:latin typeface="Arial"/>
                      </a:endParaRPr>
                    </a:p>
                  </a:txBody>
                  <a:tcPr marL="5112" marR="5112" marT="5112" marB="0" anchor="b"/>
                </a:tc>
                <a:tc>
                  <a:txBody>
                    <a:bodyPr/>
                    <a:lstStyle/>
                    <a:p>
                      <a:pPr algn="r" fontAlgn="b"/>
                      <a:r>
                        <a:rPr lang="es-MX" sz="1050" u="none" strike="noStrike"/>
                        <a:t>3 003 868</a:t>
                      </a:r>
                      <a:endParaRPr lang="es-MX" sz="1050" b="0" i="0" u="none" strike="noStrike">
                        <a:latin typeface="Arial"/>
                      </a:endParaRPr>
                    </a:p>
                  </a:txBody>
                  <a:tcPr marL="5112" marR="5112" marT="5112" marB="0" anchor="b"/>
                </a:tc>
                <a:tc>
                  <a:txBody>
                    <a:bodyPr/>
                    <a:lstStyle/>
                    <a:p>
                      <a:pPr algn="r" fontAlgn="b"/>
                      <a:r>
                        <a:rPr lang="es-MX" sz="1050" u="none" strike="noStrike"/>
                        <a:t>3 699 136</a:t>
                      </a:r>
                      <a:endParaRPr lang="es-MX" sz="1050" b="0" i="0" u="none" strike="noStrike">
                        <a:latin typeface="Arial"/>
                      </a:endParaRPr>
                    </a:p>
                  </a:txBody>
                  <a:tcPr marL="5112" marR="5112" marT="5112" marB="0" anchor="b"/>
                </a:tc>
                <a:tc>
                  <a:txBody>
                    <a:bodyPr/>
                    <a:lstStyle/>
                    <a:p>
                      <a:pPr algn="r" fontAlgn="b"/>
                      <a:r>
                        <a:rPr lang="es-MX" sz="1050" u="none" strike="noStrike"/>
                        <a:t>4 434 878</a:t>
                      </a:r>
                      <a:endParaRPr lang="es-MX" sz="1050" b="0" i="0" u="none" strike="noStrike">
                        <a:latin typeface="Arial"/>
                      </a:endParaRPr>
                    </a:p>
                  </a:txBody>
                  <a:tcPr marL="5112" marR="5112" marT="5112" marB="0" anchor="b"/>
                </a:tc>
                <a:tc>
                  <a:txBody>
                    <a:bodyPr/>
                    <a:lstStyle/>
                    <a:p>
                      <a:pPr algn="ctr" fontAlgn="b"/>
                      <a:r>
                        <a:rPr lang="es-MX" sz="1050" u="none" strike="noStrike"/>
                        <a:t>2.1</a:t>
                      </a:r>
                      <a:endParaRPr lang="es-MX" sz="1050" b="0" i="0" u="none" strike="noStrike">
                        <a:latin typeface="Arial"/>
                      </a:endParaRPr>
                    </a:p>
                  </a:txBody>
                  <a:tcPr marL="5112" marR="5112" marT="5112" marB="0" anchor="b"/>
                </a:tc>
                <a:tc>
                  <a:txBody>
                    <a:bodyPr/>
                    <a:lstStyle/>
                    <a:p>
                      <a:pPr algn="ctr" fontAlgn="b"/>
                      <a:r>
                        <a:rPr lang="es-MX" sz="1050" u="none" strike="noStrike"/>
                        <a:t>1.8</a:t>
                      </a:r>
                      <a:endParaRPr lang="es-MX" sz="1050" b="0" i="0" u="none" strike="noStrike">
                        <a:latin typeface="Arial"/>
                      </a:endParaRPr>
                    </a:p>
                  </a:txBody>
                  <a:tcPr marL="5112" marR="5112" marT="5112" marB="0" anchor="b"/>
                </a:tc>
                <a:tc>
                  <a:txBody>
                    <a:bodyPr/>
                    <a:lstStyle/>
                    <a:p>
                      <a:pPr algn="r" fontAlgn="b"/>
                      <a:r>
                        <a:rPr lang="es-MX" sz="1050" u="none" strike="noStrike" dirty="0"/>
                        <a:t>124.4</a:t>
                      </a:r>
                      <a:endParaRPr lang="es-MX" sz="1050" b="0" i="0" u="none" strike="noStrike" dirty="0">
                        <a:latin typeface="Arial"/>
                      </a:endParaRPr>
                    </a:p>
                  </a:txBody>
                  <a:tcPr marL="5112" marR="5112" marT="5112" marB="0" anchor="b"/>
                </a:tc>
              </a:tr>
              <a:tr h="86901">
                <a:tc>
                  <a:txBody>
                    <a:bodyPr/>
                    <a:lstStyle/>
                    <a:p>
                      <a:pPr algn="ctr" fontAlgn="b"/>
                      <a:r>
                        <a:rPr lang="es-MX" sz="1050" u="none" strike="noStrike"/>
                        <a:t>3</a:t>
                      </a:r>
                      <a:endParaRPr lang="es-MX" sz="1050" b="0" i="0" u="none" strike="noStrike">
                        <a:latin typeface="Arial"/>
                      </a:endParaRPr>
                    </a:p>
                  </a:txBody>
                  <a:tcPr marL="5112" marR="5112" marT="5112" marB="0" anchor="b"/>
                </a:tc>
                <a:tc>
                  <a:txBody>
                    <a:bodyPr/>
                    <a:lstStyle/>
                    <a:p>
                      <a:pPr algn="ctr" fontAlgn="b"/>
                      <a:r>
                        <a:rPr lang="es-MX" sz="1050" u="none" strike="noStrike"/>
                        <a:t>31</a:t>
                      </a:r>
                      <a:endParaRPr lang="es-MX" sz="1050" b="0" i="0" u="none" strike="noStrike">
                        <a:latin typeface="Arial"/>
                      </a:endParaRPr>
                    </a:p>
                  </a:txBody>
                  <a:tcPr marL="5112" marR="5112" marT="5112" marB="0" anchor="b"/>
                </a:tc>
                <a:tc>
                  <a:txBody>
                    <a:bodyPr/>
                    <a:lstStyle/>
                    <a:p>
                      <a:pPr algn="l" fontAlgn="b"/>
                      <a:r>
                        <a:rPr lang="es-MX" sz="1050" u="none" strike="noStrike" dirty="0"/>
                        <a:t>ZM de Monterrey</a:t>
                      </a:r>
                      <a:endParaRPr lang="es-MX" sz="1050" b="0" i="0" u="none" strike="noStrike" dirty="0">
                        <a:latin typeface="Arial"/>
                      </a:endParaRPr>
                    </a:p>
                  </a:txBody>
                  <a:tcPr marL="5112" marR="5112" marT="5112" marB="0" anchor="b"/>
                </a:tc>
                <a:tc>
                  <a:txBody>
                    <a:bodyPr/>
                    <a:lstStyle/>
                    <a:p>
                      <a:pPr algn="l" fontAlgn="b"/>
                      <a:r>
                        <a:rPr lang="es-MX" sz="1050" u="none" strike="noStrike"/>
                        <a:t>Nuevo León</a:t>
                      </a:r>
                      <a:endParaRPr lang="es-MX" sz="1050" b="0" i="0" u="none" strike="noStrike">
                        <a:latin typeface="Arial"/>
                      </a:endParaRPr>
                    </a:p>
                  </a:txBody>
                  <a:tcPr marL="5112" marR="5112" marT="5112" marB="0" anchor="b"/>
                </a:tc>
                <a:tc>
                  <a:txBody>
                    <a:bodyPr/>
                    <a:lstStyle/>
                    <a:p>
                      <a:pPr algn="r" fontAlgn="b"/>
                      <a:r>
                        <a:rPr lang="es-MX" sz="1050" u="none" strike="noStrike"/>
                        <a:t>2 671 715</a:t>
                      </a:r>
                      <a:endParaRPr lang="es-MX" sz="1050" b="0" i="0" u="none" strike="noStrike">
                        <a:latin typeface="Arial"/>
                      </a:endParaRPr>
                    </a:p>
                  </a:txBody>
                  <a:tcPr marL="5112" marR="5112" marT="5112" marB="0" anchor="b"/>
                </a:tc>
                <a:tc>
                  <a:txBody>
                    <a:bodyPr/>
                    <a:lstStyle/>
                    <a:p>
                      <a:pPr algn="r" fontAlgn="b"/>
                      <a:r>
                        <a:rPr lang="es-MX" sz="1050" u="none" strike="noStrike"/>
                        <a:t>3 381 005</a:t>
                      </a:r>
                      <a:endParaRPr lang="es-MX" sz="1050" b="0" i="0" u="none" strike="noStrike">
                        <a:latin typeface="Arial"/>
                      </a:endParaRPr>
                    </a:p>
                  </a:txBody>
                  <a:tcPr marL="5112" marR="5112" marT="5112" marB="0" anchor="b"/>
                </a:tc>
                <a:tc>
                  <a:txBody>
                    <a:bodyPr/>
                    <a:lstStyle/>
                    <a:p>
                      <a:pPr algn="r" fontAlgn="b"/>
                      <a:r>
                        <a:rPr lang="es-MX" sz="1050" u="none" strike="noStrike"/>
                        <a:t>4 106 054</a:t>
                      </a:r>
                      <a:endParaRPr lang="es-MX" sz="1050" b="0" i="0" u="none" strike="noStrike">
                        <a:latin typeface="Arial"/>
                      </a:endParaRPr>
                    </a:p>
                  </a:txBody>
                  <a:tcPr marL="5112" marR="5112" marT="5112" marB="0" anchor="b"/>
                </a:tc>
                <a:tc>
                  <a:txBody>
                    <a:bodyPr/>
                    <a:lstStyle/>
                    <a:p>
                      <a:pPr algn="ctr" fontAlgn="b"/>
                      <a:r>
                        <a:rPr lang="es-MX" sz="1050" u="none" strike="noStrike"/>
                        <a:t>2.4</a:t>
                      </a:r>
                      <a:endParaRPr lang="es-MX" sz="1050" b="0" i="0" u="none" strike="noStrike">
                        <a:latin typeface="Arial"/>
                      </a:endParaRPr>
                    </a:p>
                  </a:txBody>
                  <a:tcPr marL="5112" marR="5112" marT="5112" marB="0" anchor="b"/>
                </a:tc>
                <a:tc>
                  <a:txBody>
                    <a:bodyPr/>
                    <a:lstStyle/>
                    <a:p>
                      <a:pPr algn="ctr" fontAlgn="b"/>
                      <a:r>
                        <a:rPr lang="es-MX" sz="1050" u="none" strike="noStrike"/>
                        <a:t>1.9</a:t>
                      </a:r>
                      <a:endParaRPr lang="es-MX" sz="1050" b="0" i="0" u="none" strike="noStrike">
                        <a:latin typeface="Arial"/>
                      </a:endParaRPr>
                    </a:p>
                  </a:txBody>
                  <a:tcPr marL="5112" marR="5112" marT="5112" marB="0" anchor="b"/>
                </a:tc>
                <a:tc>
                  <a:txBody>
                    <a:bodyPr/>
                    <a:lstStyle/>
                    <a:p>
                      <a:pPr algn="r" fontAlgn="b"/>
                      <a:r>
                        <a:rPr lang="es-MX" sz="1050" u="none" strike="noStrike"/>
                        <a:t>109.1</a:t>
                      </a:r>
                      <a:endParaRPr lang="es-MX" sz="1050" b="0" i="0" u="none" strike="noStrike">
                        <a:latin typeface="Arial"/>
                      </a:endParaRPr>
                    </a:p>
                  </a:txBody>
                  <a:tcPr marL="5112" marR="5112" marT="5112" marB="0" anchor="b"/>
                </a:tc>
              </a:tr>
              <a:tr h="86901">
                <a:tc>
                  <a:txBody>
                    <a:bodyPr/>
                    <a:lstStyle/>
                    <a:p>
                      <a:pPr algn="ctr" fontAlgn="b"/>
                      <a:r>
                        <a:rPr lang="es-MX" sz="1050" u="none" strike="noStrike"/>
                        <a:t>4</a:t>
                      </a:r>
                      <a:endParaRPr lang="es-MX" sz="1050" b="0" i="0" u="none" strike="noStrike">
                        <a:latin typeface="Arial"/>
                      </a:endParaRPr>
                    </a:p>
                  </a:txBody>
                  <a:tcPr marL="5112" marR="5112" marT="5112" marB="0" anchor="b"/>
                </a:tc>
                <a:tc>
                  <a:txBody>
                    <a:bodyPr/>
                    <a:lstStyle/>
                    <a:p>
                      <a:pPr algn="ctr" fontAlgn="b"/>
                      <a:r>
                        <a:rPr lang="es-MX" sz="1050" u="none" strike="noStrike"/>
                        <a:t>34</a:t>
                      </a:r>
                      <a:endParaRPr lang="es-MX" sz="1050" b="0" i="0" u="none" strike="noStrike">
                        <a:latin typeface="Arial"/>
                      </a:endParaRPr>
                    </a:p>
                  </a:txBody>
                  <a:tcPr marL="5112" marR="5112" marT="5112" marB="0" anchor="b"/>
                </a:tc>
                <a:tc>
                  <a:txBody>
                    <a:bodyPr/>
                    <a:lstStyle/>
                    <a:p>
                      <a:pPr algn="l" fontAlgn="b"/>
                      <a:r>
                        <a:rPr lang="es-MX" sz="1050" u="none" strike="noStrike" dirty="0"/>
                        <a:t>ZM de Puebla-Tlaxcala</a:t>
                      </a:r>
                      <a:endParaRPr lang="es-MX" sz="1050" b="0" i="0" u="none" strike="noStrike" dirty="0">
                        <a:latin typeface="Arial"/>
                      </a:endParaRPr>
                    </a:p>
                  </a:txBody>
                  <a:tcPr marL="5112" marR="5112" marT="5112" marB="0" anchor="b"/>
                </a:tc>
                <a:tc>
                  <a:txBody>
                    <a:bodyPr/>
                    <a:lstStyle/>
                    <a:p>
                      <a:pPr algn="l" fontAlgn="b"/>
                      <a:r>
                        <a:rPr lang="es-MX" sz="1050" u="none" strike="noStrike"/>
                        <a:t>Puebla-Tlaxcala</a:t>
                      </a:r>
                      <a:endParaRPr lang="es-MX" sz="1050" b="0" i="0" u="none" strike="noStrike">
                        <a:latin typeface="Arial"/>
                      </a:endParaRPr>
                    </a:p>
                  </a:txBody>
                  <a:tcPr marL="5112" marR="5112" marT="5112" marB="0" anchor="b"/>
                </a:tc>
                <a:tc>
                  <a:txBody>
                    <a:bodyPr/>
                    <a:lstStyle/>
                    <a:p>
                      <a:pPr algn="r" fontAlgn="b"/>
                      <a:r>
                        <a:rPr lang="es-MX" sz="1050" u="none" strike="noStrike"/>
                        <a:t>1 776 884</a:t>
                      </a:r>
                      <a:endParaRPr lang="es-MX" sz="1050" b="0" i="0" u="none" strike="noStrike">
                        <a:latin typeface="Arial"/>
                      </a:endParaRPr>
                    </a:p>
                  </a:txBody>
                  <a:tcPr marL="5112" marR="5112" marT="5112" marB="0" anchor="b"/>
                </a:tc>
                <a:tc>
                  <a:txBody>
                    <a:bodyPr/>
                    <a:lstStyle/>
                    <a:p>
                      <a:pPr algn="r" fontAlgn="b"/>
                      <a:r>
                        <a:rPr lang="es-MX" sz="1050" u="none" strike="noStrike"/>
                        <a:t>2 269 995</a:t>
                      </a:r>
                      <a:endParaRPr lang="es-MX" sz="1050" b="0" i="0" u="none" strike="noStrike">
                        <a:latin typeface="Arial"/>
                      </a:endParaRPr>
                    </a:p>
                  </a:txBody>
                  <a:tcPr marL="5112" marR="5112" marT="5112" marB="0" anchor="b"/>
                </a:tc>
                <a:tc>
                  <a:txBody>
                    <a:bodyPr/>
                    <a:lstStyle/>
                    <a:p>
                      <a:pPr algn="r" fontAlgn="b"/>
                      <a:r>
                        <a:rPr lang="es-MX" sz="1050" u="none" strike="noStrike"/>
                        <a:t>2 728 790</a:t>
                      </a:r>
                      <a:endParaRPr lang="es-MX" sz="1050" b="0" i="0" u="none" strike="noStrike">
                        <a:latin typeface="Arial"/>
                      </a:endParaRPr>
                    </a:p>
                  </a:txBody>
                  <a:tcPr marL="5112" marR="5112" marT="5112" marB="0" anchor="b"/>
                </a:tc>
                <a:tc>
                  <a:txBody>
                    <a:bodyPr/>
                    <a:lstStyle/>
                    <a:p>
                      <a:pPr algn="ctr" fontAlgn="b"/>
                      <a:r>
                        <a:rPr lang="es-MX" sz="1050" u="none" strike="noStrike"/>
                        <a:t>2.5</a:t>
                      </a:r>
                      <a:endParaRPr lang="es-MX" sz="1050" b="0" i="0" u="none" strike="noStrike">
                        <a:latin typeface="Arial"/>
                      </a:endParaRPr>
                    </a:p>
                  </a:txBody>
                  <a:tcPr marL="5112" marR="5112" marT="5112" marB="0" anchor="b"/>
                </a:tc>
                <a:tc>
                  <a:txBody>
                    <a:bodyPr/>
                    <a:lstStyle/>
                    <a:p>
                      <a:pPr algn="ctr" fontAlgn="b"/>
                      <a:r>
                        <a:rPr lang="es-MX" sz="1050" u="none" strike="noStrike"/>
                        <a:t>1.8</a:t>
                      </a:r>
                      <a:endParaRPr lang="es-MX" sz="1050" b="0" i="0" u="none" strike="noStrike">
                        <a:latin typeface="Arial"/>
                      </a:endParaRPr>
                    </a:p>
                  </a:txBody>
                  <a:tcPr marL="5112" marR="5112" marT="5112" marB="0" anchor="b"/>
                </a:tc>
                <a:tc>
                  <a:txBody>
                    <a:bodyPr/>
                    <a:lstStyle/>
                    <a:p>
                      <a:pPr algn="r" fontAlgn="b"/>
                      <a:r>
                        <a:rPr lang="es-MX" sz="1050" u="none" strike="noStrike" dirty="0"/>
                        <a:t>76.6</a:t>
                      </a:r>
                      <a:endParaRPr lang="es-MX" sz="1050" b="0" i="0" u="none" strike="noStrike" dirty="0">
                        <a:latin typeface="Arial"/>
                      </a:endParaRPr>
                    </a:p>
                  </a:txBody>
                  <a:tcPr marL="5112" marR="5112" marT="5112" marB="0" anchor="b"/>
                </a:tc>
              </a:tr>
              <a:tr h="138206">
                <a:tc>
                  <a:txBody>
                    <a:bodyPr/>
                    <a:lstStyle/>
                    <a:p>
                      <a:pPr algn="ctr" fontAlgn="b"/>
                      <a:r>
                        <a:rPr lang="es-MX" sz="1050" u="none" strike="noStrike"/>
                        <a:t>5</a:t>
                      </a:r>
                      <a:endParaRPr lang="es-MX" sz="1050" b="0" i="0" u="none" strike="noStrike">
                        <a:latin typeface="Arial"/>
                      </a:endParaRPr>
                    </a:p>
                  </a:txBody>
                  <a:tcPr marL="5112" marR="5112" marT="5112" marB="0" anchor="b"/>
                </a:tc>
                <a:tc>
                  <a:txBody>
                    <a:bodyPr/>
                    <a:lstStyle/>
                    <a:p>
                      <a:pPr algn="ctr" fontAlgn="b"/>
                      <a:r>
                        <a:rPr lang="es-MX" sz="1050" u="none" strike="noStrike"/>
                        <a:t>24</a:t>
                      </a:r>
                      <a:endParaRPr lang="es-MX" sz="1050" b="0" i="0" u="none" strike="noStrike">
                        <a:latin typeface="Arial"/>
                      </a:endParaRPr>
                    </a:p>
                  </a:txBody>
                  <a:tcPr marL="5112" marR="5112" marT="5112" marB="0" anchor="b"/>
                </a:tc>
                <a:tc>
                  <a:txBody>
                    <a:bodyPr/>
                    <a:lstStyle/>
                    <a:p>
                      <a:pPr algn="l" fontAlgn="b"/>
                      <a:r>
                        <a:rPr lang="es-MX" sz="1050" u="none" strike="noStrike" dirty="0"/>
                        <a:t>ZM de Toluca</a:t>
                      </a:r>
                      <a:endParaRPr lang="es-MX" sz="1050" b="0" i="0" u="none" strike="noStrike" dirty="0">
                        <a:latin typeface="Arial"/>
                      </a:endParaRPr>
                    </a:p>
                  </a:txBody>
                  <a:tcPr marL="5112" marR="5112" marT="5112" marB="0" anchor="b"/>
                </a:tc>
                <a:tc>
                  <a:txBody>
                    <a:bodyPr/>
                    <a:lstStyle/>
                    <a:p>
                      <a:pPr algn="l" fontAlgn="b"/>
                      <a:r>
                        <a:rPr lang="es-MX" sz="1050" u="none" strike="noStrike"/>
                        <a:t>México</a:t>
                      </a:r>
                      <a:endParaRPr lang="es-MX" sz="1050" b="0" i="0" u="none" strike="noStrike">
                        <a:latin typeface="Arial"/>
                      </a:endParaRPr>
                    </a:p>
                  </a:txBody>
                  <a:tcPr marL="5112" marR="5112" marT="5112" marB="0" anchor="b"/>
                </a:tc>
                <a:tc>
                  <a:txBody>
                    <a:bodyPr/>
                    <a:lstStyle/>
                    <a:p>
                      <a:pPr algn="r" fontAlgn="b"/>
                      <a:r>
                        <a:rPr lang="es-MX" sz="1050" u="none" strike="noStrike"/>
                        <a:t>1 110 492</a:t>
                      </a:r>
                      <a:endParaRPr lang="es-MX" sz="1050" b="0" i="0" u="none" strike="noStrike">
                        <a:latin typeface="Arial"/>
                      </a:endParaRPr>
                    </a:p>
                  </a:txBody>
                  <a:tcPr marL="5112" marR="5112" marT="5112" marB="0" anchor="b"/>
                </a:tc>
                <a:tc>
                  <a:txBody>
                    <a:bodyPr/>
                    <a:lstStyle/>
                    <a:p>
                      <a:pPr algn="r" fontAlgn="b"/>
                      <a:r>
                        <a:rPr lang="es-MX" sz="1050" u="none" strike="noStrike"/>
                        <a:t>1 540 452</a:t>
                      </a:r>
                      <a:endParaRPr lang="es-MX" sz="1050" b="0" i="0" u="none" strike="noStrike">
                        <a:latin typeface="Arial"/>
                      </a:endParaRPr>
                    </a:p>
                  </a:txBody>
                  <a:tcPr marL="5112" marR="5112" marT="5112" marB="0" anchor="b"/>
                </a:tc>
                <a:tc>
                  <a:txBody>
                    <a:bodyPr/>
                    <a:lstStyle/>
                    <a:p>
                      <a:pPr algn="r" fontAlgn="b"/>
                      <a:r>
                        <a:rPr lang="es-MX" sz="1050" u="none" strike="noStrike"/>
                        <a:t>1 936 126</a:t>
                      </a:r>
                      <a:endParaRPr lang="es-MX" sz="1050" b="0" i="0" u="none" strike="noStrike">
                        <a:latin typeface="Arial"/>
                      </a:endParaRPr>
                    </a:p>
                  </a:txBody>
                  <a:tcPr marL="5112" marR="5112" marT="5112" marB="0" anchor="b"/>
                </a:tc>
                <a:tc>
                  <a:txBody>
                    <a:bodyPr/>
                    <a:lstStyle/>
                    <a:p>
                      <a:pPr algn="ctr" fontAlgn="b"/>
                      <a:r>
                        <a:rPr lang="es-MX" sz="1050" u="none" strike="noStrike"/>
                        <a:t>3.3</a:t>
                      </a:r>
                      <a:endParaRPr lang="es-MX" sz="1050" b="0" i="0" u="none" strike="noStrike">
                        <a:latin typeface="Arial"/>
                      </a:endParaRPr>
                    </a:p>
                  </a:txBody>
                  <a:tcPr marL="5112" marR="5112" marT="5112" marB="0" anchor="b"/>
                </a:tc>
                <a:tc>
                  <a:txBody>
                    <a:bodyPr/>
                    <a:lstStyle/>
                    <a:p>
                      <a:pPr algn="ctr" fontAlgn="b"/>
                      <a:r>
                        <a:rPr lang="es-MX" sz="1050" u="none" strike="noStrike"/>
                        <a:t>2.2</a:t>
                      </a:r>
                      <a:endParaRPr lang="es-MX" sz="1050" b="0" i="0" u="none" strike="noStrike">
                        <a:latin typeface="Arial"/>
                      </a:endParaRPr>
                    </a:p>
                  </a:txBody>
                  <a:tcPr marL="5112" marR="5112" marT="5112" marB="0" anchor="b"/>
                </a:tc>
                <a:tc>
                  <a:txBody>
                    <a:bodyPr/>
                    <a:lstStyle/>
                    <a:p>
                      <a:pPr algn="r" fontAlgn="b"/>
                      <a:r>
                        <a:rPr lang="es-MX" sz="1050" u="none" strike="noStrike" dirty="0"/>
                        <a:t>64.8</a:t>
                      </a:r>
                      <a:endParaRPr lang="es-MX" sz="1050" b="0" i="0" u="none" strike="noStrike" dirty="0">
                        <a:latin typeface="Arial"/>
                      </a:endParaRPr>
                    </a:p>
                  </a:txBody>
                  <a:tcPr marL="5112" marR="5112" marT="5112" marB="0" anchor="b"/>
                </a:tc>
              </a:tr>
              <a:tr h="86901">
                <a:tc>
                  <a:txBody>
                    <a:bodyPr/>
                    <a:lstStyle/>
                    <a:p>
                      <a:pPr algn="ctr" fontAlgn="b"/>
                      <a:r>
                        <a:rPr lang="es-MX" sz="1200" u="none" strike="noStrike" dirty="0">
                          <a:effectLst>
                            <a:outerShdw blurRad="38100" dist="38100" dir="2700000" algn="tl">
                              <a:srgbClr val="000000">
                                <a:alpha val="43137"/>
                              </a:srgbClr>
                            </a:outerShdw>
                          </a:effectLst>
                        </a:rPr>
                        <a:t>6</a:t>
                      </a:r>
                      <a:endParaRPr lang="es-MX" sz="1200" b="0" i="0" u="none" strike="noStrike" dirty="0">
                        <a:effectLst>
                          <a:outerShdw blurRad="38100" dist="38100" dir="2700000" algn="tl">
                            <a:srgbClr val="000000">
                              <a:alpha val="43137"/>
                            </a:srgbClr>
                          </a:outerShdw>
                        </a:effectLst>
                        <a:latin typeface="Arial"/>
                      </a:endParaRPr>
                    </a:p>
                  </a:txBody>
                  <a:tcPr marL="5112" marR="5112" marT="5112" marB="0" anchor="b">
                    <a:solidFill>
                      <a:srgbClr val="FFFF00"/>
                    </a:solidFill>
                  </a:tcPr>
                </a:tc>
                <a:tc>
                  <a:txBody>
                    <a:bodyPr/>
                    <a:lstStyle/>
                    <a:p>
                      <a:pPr algn="ctr" fontAlgn="b"/>
                      <a:r>
                        <a:rPr lang="es-MX" sz="1200" u="none" strike="noStrike">
                          <a:effectLst>
                            <a:outerShdw blurRad="38100" dist="38100" dir="2700000" algn="tl">
                              <a:srgbClr val="000000">
                                <a:alpha val="43137"/>
                              </a:srgbClr>
                            </a:outerShdw>
                          </a:effectLst>
                        </a:rPr>
                        <a:t>2</a:t>
                      </a:r>
                      <a:endParaRPr lang="es-MX" sz="1200" b="0" i="0" u="none" strike="noStrike">
                        <a:effectLst>
                          <a:outerShdw blurRad="38100" dist="38100" dir="2700000" algn="tl">
                            <a:srgbClr val="000000">
                              <a:alpha val="43137"/>
                            </a:srgbClr>
                          </a:outerShdw>
                        </a:effectLst>
                        <a:latin typeface="Arial"/>
                      </a:endParaRPr>
                    </a:p>
                  </a:txBody>
                  <a:tcPr marL="5112" marR="5112" marT="5112" marB="0" anchor="b">
                    <a:solidFill>
                      <a:srgbClr val="FFFF00"/>
                    </a:solidFill>
                  </a:tcPr>
                </a:tc>
                <a:tc>
                  <a:txBody>
                    <a:bodyPr/>
                    <a:lstStyle/>
                    <a:p>
                      <a:pPr algn="ctr" fontAlgn="b"/>
                      <a:r>
                        <a:rPr lang="es-MX" sz="1200" u="none" strike="noStrike" dirty="0">
                          <a:effectLst>
                            <a:outerShdw blurRad="38100" dist="38100" dir="2700000" algn="tl">
                              <a:srgbClr val="000000">
                                <a:alpha val="43137"/>
                              </a:srgbClr>
                            </a:outerShdw>
                          </a:effectLst>
                        </a:rPr>
                        <a:t>ZM de Tijuana</a:t>
                      </a:r>
                      <a:endParaRPr lang="es-MX" sz="1200" b="0" i="0" u="none" strike="noStrike" dirty="0">
                        <a:effectLst>
                          <a:outerShdw blurRad="38100" dist="38100" dir="2700000" algn="tl">
                            <a:srgbClr val="000000">
                              <a:alpha val="43137"/>
                            </a:srgbClr>
                          </a:outerShdw>
                        </a:effectLst>
                        <a:latin typeface="Arial"/>
                      </a:endParaRPr>
                    </a:p>
                  </a:txBody>
                  <a:tcPr marL="5112" marR="5112" marT="5112" marB="0" anchor="b">
                    <a:solidFill>
                      <a:srgbClr val="FFFF00"/>
                    </a:solidFill>
                  </a:tcPr>
                </a:tc>
                <a:tc>
                  <a:txBody>
                    <a:bodyPr/>
                    <a:lstStyle/>
                    <a:p>
                      <a:pPr algn="ctr" fontAlgn="b"/>
                      <a:r>
                        <a:rPr lang="es-MX" sz="1200" u="none" strike="noStrike" dirty="0">
                          <a:effectLst>
                            <a:outerShdw blurRad="38100" dist="38100" dir="2700000" algn="tl">
                              <a:srgbClr val="000000">
                                <a:alpha val="43137"/>
                              </a:srgbClr>
                            </a:outerShdw>
                          </a:effectLst>
                        </a:rPr>
                        <a:t>Baja California</a:t>
                      </a:r>
                      <a:endParaRPr lang="es-MX" sz="1200" b="0" i="0" u="none" strike="noStrike" dirty="0">
                        <a:effectLst>
                          <a:outerShdw blurRad="38100" dist="38100" dir="2700000" algn="tl">
                            <a:srgbClr val="000000">
                              <a:alpha val="43137"/>
                            </a:srgbClr>
                          </a:outerShdw>
                        </a:effectLst>
                        <a:latin typeface="Arial"/>
                      </a:endParaRPr>
                    </a:p>
                  </a:txBody>
                  <a:tcPr marL="5112" marR="5112" marT="5112" marB="0" anchor="b">
                    <a:solidFill>
                      <a:srgbClr val="FFFF00"/>
                    </a:solidFill>
                  </a:tcPr>
                </a:tc>
                <a:tc>
                  <a:txBody>
                    <a:bodyPr/>
                    <a:lstStyle/>
                    <a:p>
                      <a:pPr algn="ctr" fontAlgn="b"/>
                      <a:r>
                        <a:rPr lang="es-MX" sz="1200" u="none" strike="noStrike" dirty="0">
                          <a:effectLst>
                            <a:outerShdw blurRad="38100" dist="38100" dir="2700000" algn="tl">
                              <a:srgbClr val="000000">
                                <a:alpha val="43137"/>
                              </a:srgbClr>
                            </a:outerShdw>
                          </a:effectLst>
                        </a:rPr>
                        <a:t> 798 938</a:t>
                      </a:r>
                      <a:endParaRPr lang="es-MX" sz="1200" b="0" i="0" u="none" strike="noStrike" dirty="0">
                        <a:effectLst>
                          <a:outerShdw blurRad="38100" dist="38100" dir="2700000" algn="tl">
                            <a:srgbClr val="000000">
                              <a:alpha val="43137"/>
                            </a:srgbClr>
                          </a:outerShdw>
                        </a:effectLst>
                        <a:latin typeface="Arial"/>
                      </a:endParaRPr>
                    </a:p>
                  </a:txBody>
                  <a:tcPr marL="5112" marR="5112" marT="5112" marB="0" anchor="b">
                    <a:solidFill>
                      <a:srgbClr val="FFFF00"/>
                    </a:solidFill>
                  </a:tcPr>
                </a:tc>
                <a:tc>
                  <a:txBody>
                    <a:bodyPr/>
                    <a:lstStyle/>
                    <a:p>
                      <a:pPr algn="ctr" fontAlgn="b"/>
                      <a:r>
                        <a:rPr lang="es-MX" sz="1200" u="none" strike="noStrike" dirty="0">
                          <a:effectLst>
                            <a:outerShdw blurRad="38100" dist="38100" dir="2700000" algn="tl">
                              <a:srgbClr val="000000">
                                <a:alpha val="43137"/>
                              </a:srgbClr>
                            </a:outerShdw>
                          </a:effectLst>
                        </a:rPr>
                        <a:t>1 352 035</a:t>
                      </a:r>
                      <a:endParaRPr lang="es-MX" sz="1200" b="0" i="0" u="none" strike="noStrike" dirty="0">
                        <a:effectLst>
                          <a:outerShdw blurRad="38100" dist="38100" dir="2700000" algn="tl">
                            <a:srgbClr val="000000">
                              <a:alpha val="43137"/>
                            </a:srgbClr>
                          </a:outerShdw>
                        </a:effectLst>
                        <a:latin typeface="Arial"/>
                      </a:endParaRPr>
                    </a:p>
                  </a:txBody>
                  <a:tcPr marL="5112" marR="5112" marT="5112" marB="0" anchor="b">
                    <a:solidFill>
                      <a:srgbClr val="FFFF00"/>
                    </a:solidFill>
                  </a:tcPr>
                </a:tc>
                <a:tc>
                  <a:txBody>
                    <a:bodyPr/>
                    <a:lstStyle/>
                    <a:p>
                      <a:pPr algn="ctr" fontAlgn="b"/>
                      <a:r>
                        <a:rPr lang="es-MX" sz="1200" u="none" strike="noStrike">
                          <a:effectLst>
                            <a:outerShdw blurRad="38100" dist="38100" dir="2700000" algn="tl">
                              <a:srgbClr val="000000">
                                <a:alpha val="43137"/>
                              </a:srgbClr>
                            </a:outerShdw>
                          </a:effectLst>
                        </a:rPr>
                        <a:t>1 751 430</a:t>
                      </a:r>
                      <a:endParaRPr lang="es-MX" sz="1200" b="0" i="0" u="none" strike="noStrike">
                        <a:effectLst>
                          <a:outerShdw blurRad="38100" dist="38100" dir="2700000" algn="tl">
                            <a:srgbClr val="000000">
                              <a:alpha val="43137"/>
                            </a:srgbClr>
                          </a:outerShdw>
                        </a:effectLst>
                        <a:latin typeface="Arial"/>
                      </a:endParaRPr>
                    </a:p>
                  </a:txBody>
                  <a:tcPr marL="5112" marR="5112" marT="5112" marB="0" anchor="b">
                    <a:solidFill>
                      <a:srgbClr val="FFFF00"/>
                    </a:solidFill>
                  </a:tcPr>
                </a:tc>
                <a:tc>
                  <a:txBody>
                    <a:bodyPr/>
                    <a:lstStyle/>
                    <a:p>
                      <a:pPr algn="ctr" fontAlgn="b"/>
                      <a:r>
                        <a:rPr lang="es-MX" sz="1200" u="none" strike="noStrike">
                          <a:effectLst>
                            <a:outerShdw blurRad="38100" dist="38100" dir="2700000" algn="tl">
                              <a:srgbClr val="000000">
                                <a:alpha val="43137"/>
                              </a:srgbClr>
                            </a:outerShdw>
                          </a:effectLst>
                        </a:rPr>
                        <a:t>5.4</a:t>
                      </a:r>
                      <a:endParaRPr lang="es-MX" sz="1200" b="0" i="0" u="none" strike="noStrike">
                        <a:effectLst>
                          <a:outerShdw blurRad="38100" dist="38100" dir="2700000" algn="tl">
                            <a:srgbClr val="000000">
                              <a:alpha val="43137"/>
                            </a:srgbClr>
                          </a:outerShdw>
                        </a:effectLst>
                        <a:latin typeface="Arial"/>
                      </a:endParaRPr>
                    </a:p>
                  </a:txBody>
                  <a:tcPr marL="5112" marR="5112" marT="5112" marB="0" anchor="b">
                    <a:solidFill>
                      <a:srgbClr val="FFFF00"/>
                    </a:solidFill>
                  </a:tcPr>
                </a:tc>
                <a:tc>
                  <a:txBody>
                    <a:bodyPr/>
                    <a:lstStyle/>
                    <a:p>
                      <a:pPr algn="ctr" fontAlgn="b"/>
                      <a:r>
                        <a:rPr lang="es-MX" sz="1200" u="none" strike="noStrike">
                          <a:effectLst>
                            <a:outerShdw blurRad="38100" dist="38100" dir="2700000" algn="tl">
                              <a:srgbClr val="000000">
                                <a:alpha val="43137"/>
                              </a:srgbClr>
                            </a:outerShdw>
                          </a:effectLst>
                        </a:rPr>
                        <a:t>2.5</a:t>
                      </a:r>
                      <a:endParaRPr lang="es-MX" sz="1200" b="0" i="0" u="none" strike="noStrike">
                        <a:effectLst>
                          <a:outerShdw blurRad="38100" dist="38100" dir="2700000" algn="tl">
                            <a:srgbClr val="000000">
                              <a:alpha val="43137"/>
                            </a:srgbClr>
                          </a:outerShdw>
                        </a:effectLst>
                        <a:latin typeface="Arial"/>
                      </a:endParaRPr>
                    </a:p>
                  </a:txBody>
                  <a:tcPr marL="5112" marR="5112" marT="5112" marB="0" anchor="b">
                    <a:solidFill>
                      <a:srgbClr val="FFFF00"/>
                    </a:solidFill>
                  </a:tcPr>
                </a:tc>
                <a:tc>
                  <a:txBody>
                    <a:bodyPr/>
                    <a:lstStyle/>
                    <a:p>
                      <a:pPr algn="ctr" fontAlgn="b"/>
                      <a:r>
                        <a:rPr lang="es-MX" sz="1200" u="none" strike="noStrike" dirty="0">
                          <a:effectLst>
                            <a:outerShdw blurRad="38100" dist="38100" dir="2700000" algn="tl">
                              <a:srgbClr val="000000">
                                <a:alpha val="43137"/>
                              </a:srgbClr>
                            </a:outerShdw>
                          </a:effectLst>
                        </a:rPr>
                        <a:t>85.0</a:t>
                      </a:r>
                      <a:endParaRPr lang="es-MX" sz="1200" b="0" i="0" u="none" strike="noStrike" dirty="0">
                        <a:effectLst>
                          <a:outerShdw blurRad="38100" dist="38100" dir="2700000" algn="tl">
                            <a:srgbClr val="000000">
                              <a:alpha val="43137"/>
                            </a:srgbClr>
                          </a:outerShdw>
                        </a:effectLst>
                        <a:latin typeface="Arial"/>
                      </a:endParaRPr>
                    </a:p>
                  </a:txBody>
                  <a:tcPr marL="5112" marR="5112" marT="5112" marB="0" anchor="b">
                    <a:solidFill>
                      <a:srgbClr val="FFFF00"/>
                    </a:solidFill>
                  </a:tcPr>
                </a:tc>
              </a:tr>
              <a:tr h="86901">
                <a:tc>
                  <a:txBody>
                    <a:bodyPr/>
                    <a:lstStyle/>
                    <a:p>
                      <a:pPr algn="ctr" fontAlgn="b"/>
                      <a:r>
                        <a:rPr lang="es-MX" sz="1050" u="none" strike="noStrike"/>
                        <a:t>7</a:t>
                      </a:r>
                      <a:endParaRPr lang="es-MX" sz="1050" b="0" i="0" u="none" strike="noStrike">
                        <a:latin typeface="Arial"/>
                      </a:endParaRPr>
                    </a:p>
                  </a:txBody>
                  <a:tcPr marL="5112" marR="5112" marT="5112" marB="0" anchor="b"/>
                </a:tc>
                <a:tc>
                  <a:txBody>
                    <a:bodyPr/>
                    <a:lstStyle/>
                    <a:p>
                      <a:pPr algn="ctr" fontAlgn="b"/>
                      <a:r>
                        <a:rPr lang="es-MX" sz="1050" u="none" strike="noStrike"/>
                        <a:t>14</a:t>
                      </a:r>
                      <a:endParaRPr lang="es-MX" sz="1050" b="0" i="0" u="none" strike="noStrike">
                        <a:latin typeface="Arial"/>
                      </a:endParaRPr>
                    </a:p>
                  </a:txBody>
                  <a:tcPr marL="5112" marR="5112" marT="5112" marB="0" anchor="b"/>
                </a:tc>
                <a:tc>
                  <a:txBody>
                    <a:bodyPr/>
                    <a:lstStyle/>
                    <a:p>
                      <a:pPr algn="l" fontAlgn="b"/>
                      <a:r>
                        <a:rPr lang="es-MX" sz="1050" u="none" strike="noStrike" dirty="0"/>
                        <a:t>ZM de León</a:t>
                      </a:r>
                      <a:endParaRPr lang="es-MX" sz="1050" b="0" i="0" u="none" strike="noStrike" dirty="0">
                        <a:latin typeface="Arial"/>
                      </a:endParaRPr>
                    </a:p>
                  </a:txBody>
                  <a:tcPr marL="5112" marR="5112" marT="5112" marB="0" anchor="b"/>
                </a:tc>
                <a:tc>
                  <a:txBody>
                    <a:bodyPr/>
                    <a:lstStyle/>
                    <a:p>
                      <a:pPr algn="l" fontAlgn="b"/>
                      <a:r>
                        <a:rPr lang="es-MX" sz="1050" u="none" strike="noStrike" dirty="0"/>
                        <a:t>Guanajuato</a:t>
                      </a:r>
                      <a:endParaRPr lang="es-MX" sz="1050" b="0" i="0" u="none" strike="noStrike" dirty="0">
                        <a:latin typeface="Arial"/>
                      </a:endParaRPr>
                    </a:p>
                  </a:txBody>
                  <a:tcPr marL="5112" marR="5112" marT="5112" marB="0" anchor="b"/>
                </a:tc>
                <a:tc>
                  <a:txBody>
                    <a:bodyPr/>
                    <a:lstStyle/>
                    <a:p>
                      <a:pPr algn="r" fontAlgn="b"/>
                      <a:r>
                        <a:rPr lang="es-MX" sz="1050" u="none" strike="noStrike"/>
                        <a:t> 983 050</a:t>
                      </a:r>
                      <a:endParaRPr lang="es-MX" sz="1050" b="0" i="0" u="none" strike="noStrike">
                        <a:latin typeface="Arial"/>
                      </a:endParaRPr>
                    </a:p>
                  </a:txBody>
                  <a:tcPr marL="5112" marR="5112" marT="5112" marB="0" anchor="b"/>
                </a:tc>
                <a:tc>
                  <a:txBody>
                    <a:bodyPr/>
                    <a:lstStyle/>
                    <a:p>
                      <a:pPr algn="r" fontAlgn="b"/>
                      <a:r>
                        <a:rPr lang="es-MX" sz="1050" u="none" strike="noStrike" dirty="0"/>
                        <a:t>1 269 179</a:t>
                      </a:r>
                      <a:endParaRPr lang="es-MX" sz="1050" b="0" i="0" u="none" strike="noStrike" dirty="0">
                        <a:latin typeface="Arial"/>
                      </a:endParaRPr>
                    </a:p>
                  </a:txBody>
                  <a:tcPr marL="5112" marR="5112" marT="5112" marB="0" anchor="b"/>
                </a:tc>
                <a:tc>
                  <a:txBody>
                    <a:bodyPr/>
                    <a:lstStyle/>
                    <a:p>
                      <a:pPr algn="r" fontAlgn="b"/>
                      <a:r>
                        <a:rPr lang="es-MX" sz="1050" u="none" strike="noStrike" dirty="0"/>
                        <a:t>1 609 504</a:t>
                      </a:r>
                      <a:endParaRPr lang="es-MX" sz="1050" b="0" i="0" u="none" strike="noStrike" dirty="0">
                        <a:latin typeface="Arial"/>
                      </a:endParaRPr>
                    </a:p>
                  </a:txBody>
                  <a:tcPr marL="5112" marR="5112" marT="5112" marB="0" anchor="b"/>
                </a:tc>
                <a:tc>
                  <a:txBody>
                    <a:bodyPr/>
                    <a:lstStyle/>
                    <a:p>
                      <a:pPr algn="ctr" fontAlgn="b"/>
                      <a:r>
                        <a:rPr lang="es-MX" sz="1050" u="none" strike="noStrike" dirty="0"/>
                        <a:t>2.6</a:t>
                      </a:r>
                      <a:endParaRPr lang="es-MX" sz="1050" b="0" i="0" u="none" strike="noStrike" dirty="0">
                        <a:latin typeface="Arial"/>
                      </a:endParaRPr>
                    </a:p>
                  </a:txBody>
                  <a:tcPr marL="5112" marR="5112" marT="5112" marB="0" anchor="b"/>
                </a:tc>
                <a:tc>
                  <a:txBody>
                    <a:bodyPr/>
                    <a:lstStyle/>
                    <a:p>
                      <a:pPr algn="ctr" fontAlgn="b"/>
                      <a:r>
                        <a:rPr lang="es-MX" sz="1050" u="none" strike="noStrike" dirty="0"/>
                        <a:t>2.3</a:t>
                      </a:r>
                      <a:endParaRPr lang="es-MX" sz="1050" b="0" i="0" u="none" strike="noStrike" dirty="0">
                        <a:latin typeface="Arial"/>
                      </a:endParaRPr>
                    </a:p>
                  </a:txBody>
                  <a:tcPr marL="5112" marR="5112" marT="5112" marB="0" anchor="b"/>
                </a:tc>
                <a:tc>
                  <a:txBody>
                    <a:bodyPr/>
                    <a:lstStyle/>
                    <a:p>
                      <a:pPr algn="r" fontAlgn="b"/>
                      <a:r>
                        <a:rPr lang="es-MX" sz="1050" u="none" strike="noStrike" dirty="0"/>
                        <a:t>125.9</a:t>
                      </a:r>
                      <a:endParaRPr lang="es-MX" sz="1050" b="0" i="0" u="none" strike="noStrike" dirty="0">
                        <a:latin typeface="Arial"/>
                      </a:endParaRPr>
                    </a:p>
                  </a:txBody>
                  <a:tcPr marL="5112" marR="5112" marT="5112" marB="0" anchor="b"/>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7000"/>
            <a:lum/>
          </a:blip>
          <a:srcRect/>
          <a:stretch>
            <a:fillRect l="-11000" r="-11000"/>
          </a:stretch>
        </a:blipFill>
        <a:effectLst/>
      </p:bgPr>
    </p:bg>
    <p:spTree>
      <p:nvGrpSpPr>
        <p:cNvPr id="1" name=""/>
        <p:cNvGrpSpPr/>
        <p:nvPr/>
      </p:nvGrpSpPr>
      <p:grpSpPr>
        <a:xfrm>
          <a:off x="0" y="0"/>
          <a:ext cx="0" cy="0"/>
          <a:chOff x="0" y="0"/>
          <a:chExt cx="0" cy="0"/>
        </a:xfrm>
      </p:grpSpPr>
      <p:pic>
        <p:nvPicPr>
          <p:cNvPr id="4" name="3 Imagen" descr="visin-metropolitana-tijuanarosariotecate-4-728.jpg"/>
          <p:cNvPicPr>
            <a:picLocks noChangeAspect="1"/>
          </p:cNvPicPr>
          <p:nvPr/>
        </p:nvPicPr>
        <p:blipFill>
          <a:blip r:embed="rId3" cstate="print"/>
          <a:srcRect l="4464" t="15098" r="4876" b="8969"/>
          <a:stretch>
            <a:fillRect/>
          </a:stretch>
        </p:blipFill>
        <p:spPr>
          <a:xfrm>
            <a:off x="1000100" y="1285860"/>
            <a:ext cx="6572296" cy="4286280"/>
          </a:xfrm>
          <a:prstGeom prst="rect">
            <a:avLst/>
          </a:prstGeom>
        </p:spPr>
      </p:pic>
      <p:sp>
        <p:nvSpPr>
          <p:cNvPr id="5" name="4 Rectángulo"/>
          <p:cNvSpPr/>
          <p:nvPr/>
        </p:nvSpPr>
        <p:spPr>
          <a:xfrm>
            <a:off x="642910" y="6202940"/>
            <a:ext cx="7000924" cy="369332"/>
          </a:xfrm>
          <a:prstGeom prst="rect">
            <a:avLst/>
          </a:prstGeom>
        </p:spPr>
        <p:txBody>
          <a:bodyPr wrap="square">
            <a:spAutoFit/>
          </a:bodyPr>
          <a:lstStyle/>
          <a:p>
            <a:r>
              <a:rPr lang="es-MX" dirty="0" smtClean="0">
                <a:solidFill>
                  <a:schemeClr val="bg1"/>
                </a:solidFill>
              </a:rPr>
              <a:t>Fuente: https://www.google.com.mx/search?q=zm+de+tijuana&amp;biw=1280</a:t>
            </a:r>
            <a:endParaRPr lang="es-MX" dirty="0">
              <a:solidFill>
                <a:schemeClr val="bg1"/>
              </a:solidFill>
            </a:endParaRPr>
          </a:p>
        </p:txBody>
      </p:sp>
      <p:sp>
        <p:nvSpPr>
          <p:cNvPr id="6" name="5 CuadroTexto"/>
          <p:cNvSpPr txBox="1"/>
          <p:nvPr/>
        </p:nvSpPr>
        <p:spPr>
          <a:xfrm>
            <a:off x="1928794" y="571480"/>
            <a:ext cx="5560112" cy="369332"/>
          </a:xfrm>
          <a:prstGeom prst="rect">
            <a:avLst/>
          </a:prstGeom>
          <a:noFill/>
        </p:spPr>
        <p:txBody>
          <a:bodyPr wrap="none" rtlCol="0">
            <a:spAutoFit/>
          </a:bodyPr>
          <a:lstStyle/>
          <a:p>
            <a:r>
              <a:rPr lang="es-MX" dirty="0" smtClean="0">
                <a:solidFill>
                  <a:schemeClr val="bg1"/>
                </a:solidFill>
              </a:rPr>
              <a:t>Imagen 1: Mancha urbana  de la Zona Metropolitana de Tijuana</a:t>
            </a:r>
            <a:endParaRPr lang="es-MX" dirty="0">
              <a:solidFill>
                <a:schemeClr val="bg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23000"/>
            <a:lum/>
          </a:blip>
          <a:srcRect/>
          <a:stretch>
            <a:fillRect/>
          </a:stretch>
        </a:blipFill>
        <a:effectLst/>
      </p:bgPr>
    </p:bg>
    <p:spTree>
      <p:nvGrpSpPr>
        <p:cNvPr id="1" name=""/>
        <p:cNvGrpSpPr/>
        <p:nvPr/>
      </p:nvGrpSpPr>
      <p:grpSpPr>
        <a:xfrm>
          <a:off x="0" y="0"/>
          <a:ext cx="0" cy="0"/>
          <a:chOff x="0" y="0"/>
          <a:chExt cx="0" cy="0"/>
        </a:xfrm>
      </p:grpSpPr>
      <p:sp>
        <p:nvSpPr>
          <p:cNvPr id="2" name="1 Rectángulo"/>
          <p:cNvSpPr/>
          <p:nvPr/>
        </p:nvSpPr>
        <p:spPr>
          <a:xfrm>
            <a:off x="642910" y="285728"/>
            <a:ext cx="7929618" cy="1477328"/>
          </a:xfrm>
          <a:prstGeom prst="rect">
            <a:avLst/>
          </a:prstGeom>
        </p:spPr>
        <p:txBody>
          <a:bodyPr wrap="square">
            <a:spAutoFit/>
          </a:bodyPr>
          <a:lstStyle/>
          <a:p>
            <a:pPr algn="ctr"/>
            <a:r>
              <a:rPr lang="es-MX" b="1" dirty="0" smtClean="0">
                <a:solidFill>
                  <a:schemeClr val="bg1"/>
                </a:solidFill>
              </a:rPr>
              <a:t>Migración</a:t>
            </a:r>
          </a:p>
          <a:p>
            <a:pPr algn="just"/>
            <a:r>
              <a:rPr lang="es-MX" dirty="0" smtClean="0">
                <a:solidFill>
                  <a:schemeClr val="bg1"/>
                </a:solidFill>
              </a:rPr>
              <a:t/>
            </a:r>
            <a:br>
              <a:rPr lang="es-MX" dirty="0" smtClean="0">
                <a:solidFill>
                  <a:schemeClr val="bg1"/>
                </a:solidFill>
              </a:rPr>
            </a:br>
            <a:r>
              <a:rPr lang="es-MX" dirty="0" smtClean="0">
                <a:solidFill>
                  <a:schemeClr val="bg1"/>
                </a:solidFill>
              </a:rPr>
              <a:t>Tijuana se ha caracterizado en ser una ciudad receptora de población migrante. </a:t>
            </a:r>
          </a:p>
          <a:p>
            <a:pPr algn="just"/>
            <a:endParaRPr lang="es-MX" dirty="0" smtClean="0">
              <a:solidFill>
                <a:schemeClr val="bg1"/>
              </a:solidFill>
            </a:endParaRPr>
          </a:p>
          <a:p>
            <a:pPr algn="just"/>
            <a:r>
              <a:rPr lang="es-MX" dirty="0" smtClean="0">
                <a:solidFill>
                  <a:schemeClr val="bg1"/>
                </a:solidFill>
              </a:rPr>
              <a:t>Para el año 2010 de 1,559,683 personas el 47.50% nació en otra entidad. </a:t>
            </a:r>
            <a:endParaRPr lang="es-MX" dirty="0">
              <a:solidFill>
                <a:schemeClr val="bg1"/>
              </a:solidFill>
            </a:endParaRPr>
          </a:p>
        </p:txBody>
      </p:sp>
      <p:graphicFrame>
        <p:nvGraphicFramePr>
          <p:cNvPr id="3" name="2 Tabla"/>
          <p:cNvGraphicFramePr>
            <a:graphicFrameLocks noGrp="1"/>
          </p:cNvGraphicFramePr>
          <p:nvPr/>
        </p:nvGraphicFramePr>
        <p:xfrm>
          <a:off x="1845772" y="2000240"/>
          <a:ext cx="5655186" cy="1049655"/>
        </p:xfrm>
        <a:graphic>
          <a:graphicData uri="http://schemas.openxmlformats.org/drawingml/2006/table">
            <a:tbl>
              <a:tblPr>
                <a:tableStyleId>{69C7853C-536D-4A76-A0AE-DD22124D55A5}</a:tableStyleId>
              </a:tblPr>
              <a:tblGrid>
                <a:gridCol w="1560051"/>
                <a:gridCol w="2242573"/>
                <a:gridCol w="1852562"/>
              </a:tblGrid>
              <a:tr h="190500">
                <a:tc>
                  <a:txBody>
                    <a:bodyPr/>
                    <a:lstStyle/>
                    <a:p>
                      <a:pPr algn="ctr" fontAlgn="ctr"/>
                      <a:r>
                        <a:rPr lang="es-MX" sz="1400" u="none" strike="noStrike" dirty="0"/>
                        <a:t> </a:t>
                      </a:r>
                      <a:endParaRPr lang="es-MX" sz="1400" b="0" i="0" u="none" strike="noStrike" dirty="0">
                        <a:solidFill>
                          <a:srgbClr val="000000"/>
                        </a:solidFill>
                        <a:latin typeface="Calibri"/>
                      </a:endParaRPr>
                    </a:p>
                  </a:txBody>
                  <a:tcPr marL="9525" marR="9525" marT="9525" marB="0" anchor="ctr"/>
                </a:tc>
                <a:tc gridSpan="2">
                  <a:txBody>
                    <a:bodyPr/>
                    <a:lstStyle/>
                    <a:p>
                      <a:pPr algn="ctr" fontAlgn="ctr"/>
                      <a:r>
                        <a:rPr lang="es-MX" sz="1400" u="none" strike="noStrike" dirty="0" smtClean="0"/>
                        <a:t>TABLA 11:</a:t>
                      </a:r>
                      <a:r>
                        <a:rPr lang="es-MX" sz="1400" u="none" strike="noStrike" baseline="0" dirty="0" smtClean="0"/>
                        <a:t> </a:t>
                      </a:r>
                      <a:r>
                        <a:rPr lang="es-MX" sz="1400" u="none" strike="noStrike" dirty="0" smtClean="0"/>
                        <a:t>MIGRANTES</a:t>
                      </a:r>
                      <a:endParaRPr lang="es-MX" sz="1400" b="0" i="0" u="none" strike="noStrike" dirty="0">
                        <a:solidFill>
                          <a:srgbClr val="000000"/>
                        </a:solidFill>
                        <a:latin typeface="Calibri"/>
                      </a:endParaRPr>
                    </a:p>
                  </a:txBody>
                  <a:tcPr marL="9525" marR="9525" marT="9525" marB="0" anchor="ctr"/>
                </a:tc>
                <a:tc hMerge="1">
                  <a:txBody>
                    <a:bodyPr/>
                    <a:lstStyle/>
                    <a:p>
                      <a:endParaRPr lang="es-MX"/>
                    </a:p>
                  </a:txBody>
                  <a:tcPr/>
                </a:tc>
              </a:tr>
              <a:tr h="381000">
                <a:tc>
                  <a:txBody>
                    <a:bodyPr/>
                    <a:lstStyle/>
                    <a:p>
                      <a:pPr algn="ctr" fontAlgn="ctr"/>
                      <a:r>
                        <a:rPr lang="es-MX" sz="1400" u="none" strike="noStrike"/>
                        <a:t>AÑO</a:t>
                      </a:r>
                      <a:endParaRPr lang="es-MX" sz="1400" b="0" i="0" u="none" strike="noStrike">
                        <a:solidFill>
                          <a:srgbClr val="000000"/>
                        </a:solidFill>
                        <a:latin typeface="Calibri"/>
                      </a:endParaRPr>
                    </a:p>
                  </a:txBody>
                  <a:tcPr marL="9525" marR="9525" marT="9525" marB="0" anchor="ctr"/>
                </a:tc>
                <a:tc>
                  <a:txBody>
                    <a:bodyPr/>
                    <a:lstStyle/>
                    <a:p>
                      <a:pPr algn="ctr" fontAlgn="ctr"/>
                      <a:r>
                        <a:rPr lang="es-MX" sz="1400" u="none" strike="noStrike" dirty="0"/>
                        <a:t>POBLACIÓN METROPOLITANA</a:t>
                      </a:r>
                      <a:endParaRPr lang="es-MX" sz="1400" b="0" i="0" u="none" strike="noStrike" dirty="0">
                        <a:solidFill>
                          <a:srgbClr val="000000"/>
                        </a:solidFill>
                        <a:latin typeface="Calibri"/>
                      </a:endParaRPr>
                    </a:p>
                  </a:txBody>
                  <a:tcPr marL="9525" marR="9525" marT="9525" marB="0" anchor="ctr"/>
                </a:tc>
                <a:tc>
                  <a:txBody>
                    <a:bodyPr/>
                    <a:lstStyle/>
                    <a:p>
                      <a:pPr algn="ctr" fontAlgn="ctr"/>
                      <a:r>
                        <a:rPr lang="es-MX" sz="1400" u="none" strike="noStrike"/>
                        <a:t>PORCENTAJE</a:t>
                      </a:r>
                      <a:endParaRPr lang="es-MX" sz="1400" b="0" i="0" u="none" strike="noStrike">
                        <a:solidFill>
                          <a:srgbClr val="000000"/>
                        </a:solidFill>
                        <a:latin typeface="Calibri"/>
                      </a:endParaRPr>
                    </a:p>
                  </a:txBody>
                  <a:tcPr marL="9525" marR="9525" marT="9525" marB="0" anchor="ctr"/>
                </a:tc>
              </a:tr>
              <a:tr h="190500">
                <a:tc>
                  <a:txBody>
                    <a:bodyPr/>
                    <a:lstStyle/>
                    <a:p>
                      <a:pPr algn="ctr" fontAlgn="ctr"/>
                      <a:r>
                        <a:rPr lang="es-MX" sz="1400" u="none" strike="noStrike"/>
                        <a:t>2005</a:t>
                      </a:r>
                      <a:endParaRPr lang="es-MX" sz="1400" b="0" i="0" u="none" strike="noStrike">
                        <a:solidFill>
                          <a:srgbClr val="000000"/>
                        </a:solidFill>
                        <a:latin typeface="Calibri"/>
                      </a:endParaRPr>
                    </a:p>
                  </a:txBody>
                  <a:tcPr marL="9525" marR="9525" marT="9525" marB="0" anchor="ctr"/>
                </a:tc>
                <a:tc>
                  <a:txBody>
                    <a:bodyPr/>
                    <a:lstStyle/>
                    <a:p>
                      <a:pPr algn="ctr" fontAlgn="ctr"/>
                      <a:r>
                        <a:rPr lang="es-MX" sz="1400" b="1" u="none" strike="noStrike" dirty="0"/>
                        <a:t>1,410,687</a:t>
                      </a:r>
                      <a:endParaRPr lang="es-MX" sz="1400" b="1" i="0" u="none" strike="noStrike" dirty="0">
                        <a:solidFill>
                          <a:srgbClr val="000000"/>
                        </a:solidFill>
                        <a:latin typeface="Calibri"/>
                      </a:endParaRPr>
                    </a:p>
                  </a:txBody>
                  <a:tcPr marL="9525" marR="9525" marT="9525" marB="0" anchor="ctr"/>
                </a:tc>
                <a:tc>
                  <a:txBody>
                    <a:bodyPr/>
                    <a:lstStyle/>
                    <a:p>
                      <a:pPr algn="ctr" fontAlgn="ctr"/>
                      <a:r>
                        <a:rPr lang="es-MX" sz="1400" b="1" u="none" strike="noStrike" dirty="0" smtClean="0"/>
                        <a:t>31.98%</a:t>
                      </a:r>
                      <a:endParaRPr lang="es-MX" sz="1400" b="1" i="0" u="none" strike="noStrike" dirty="0">
                        <a:solidFill>
                          <a:srgbClr val="000000"/>
                        </a:solidFill>
                        <a:latin typeface="Calibri"/>
                      </a:endParaRPr>
                    </a:p>
                  </a:txBody>
                  <a:tcPr marL="9525" marR="9525" marT="9525" marB="0" anchor="ctr"/>
                </a:tc>
              </a:tr>
              <a:tr h="190500">
                <a:tc>
                  <a:txBody>
                    <a:bodyPr/>
                    <a:lstStyle/>
                    <a:p>
                      <a:pPr algn="ctr" fontAlgn="ctr"/>
                      <a:r>
                        <a:rPr lang="es-MX" sz="1400" u="none" strike="noStrike"/>
                        <a:t>2010</a:t>
                      </a:r>
                      <a:endParaRPr lang="es-MX" sz="1400" b="0" i="0" u="none" strike="noStrike">
                        <a:solidFill>
                          <a:srgbClr val="000000"/>
                        </a:solidFill>
                        <a:latin typeface="Calibri"/>
                      </a:endParaRPr>
                    </a:p>
                  </a:txBody>
                  <a:tcPr marL="9525" marR="9525" marT="9525" marB="0" anchor="ctr"/>
                </a:tc>
                <a:tc>
                  <a:txBody>
                    <a:bodyPr/>
                    <a:lstStyle/>
                    <a:p>
                      <a:pPr algn="ctr" fontAlgn="ctr"/>
                      <a:r>
                        <a:rPr lang="es-MX" sz="1400" b="1" u="none" strike="noStrike"/>
                        <a:t>1,559,683</a:t>
                      </a:r>
                      <a:endParaRPr lang="es-MX" sz="1400" b="1" i="0" u="none" strike="noStrike">
                        <a:solidFill>
                          <a:srgbClr val="000000"/>
                        </a:solidFill>
                        <a:latin typeface="Calibri"/>
                      </a:endParaRPr>
                    </a:p>
                  </a:txBody>
                  <a:tcPr marL="9525" marR="9525" marT="9525" marB="0" anchor="ctr"/>
                </a:tc>
                <a:tc>
                  <a:txBody>
                    <a:bodyPr/>
                    <a:lstStyle/>
                    <a:p>
                      <a:pPr algn="ctr" fontAlgn="ctr"/>
                      <a:r>
                        <a:rPr lang="es-MX" sz="1400" b="1" u="none" strike="noStrike" dirty="0"/>
                        <a:t>47.50%</a:t>
                      </a:r>
                      <a:endParaRPr lang="es-MX" sz="1400" b="1" i="0" u="none" strike="noStrike" dirty="0">
                        <a:solidFill>
                          <a:srgbClr val="000000"/>
                        </a:solidFill>
                        <a:latin typeface="Calibri"/>
                      </a:endParaRPr>
                    </a:p>
                  </a:txBody>
                  <a:tcPr marL="9525" marR="9525" marT="9525" marB="0" anchor="ctr"/>
                </a:tc>
              </a:tr>
            </a:tbl>
          </a:graphicData>
        </a:graphic>
      </p:graphicFrame>
      <p:graphicFrame>
        <p:nvGraphicFramePr>
          <p:cNvPr id="4" name="3 Tabla"/>
          <p:cNvGraphicFramePr>
            <a:graphicFrameLocks noGrp="1"/>
          </p:cNvGraphicFramePr>
          <p:nvPr/>
        </p:nvGraphicFramePr>
        <p:xfrm>
          <a:off x="1000100" y="3286124"/>
          <a:ext cx="6929486" cy="326193"/>
        </p:xfrm>
        <a:graphic>
          <a:graphicData uri="http://schemas.openxmlformats.org/drawingml/2006/table">
            <a:tbl>
              <a:tblPr/>
              <a:tblGrid>
                <a:gridCol w="6929486"/>
              </a:tblGrid>
              <a:tr h="98455">
                <a:tc>
                  <a:txBody>
                    <a:bodyPr/>
                    <a:lstStyle/>
                    <a:p>
                      <a:pPr algn="l" fontAlgn="ctr"/>
                      <a:r>
                        <a:rPr lang="es-MX" sz="1050" b="0" i="0" u="none" strike="noStrike" dirty="0">
                          <a:solidFill>
                            <a:schemeClr val="bg1"/>
                          </a:solidFill>
                          <a:latin typeface="Arial"/>
                        </a:rPr>
                        <a:t>Fuente: Elaborado por el Grupo Interinstitucional con base en el Censo de Población y Vivienda 2010, declaratorias y programas de ordenación de zonas conurbadas y zonas metropolitanas.</a:t>
                      </a:r>
                    </a:p>
                  </a:txBody>
                  <a:tcPr marL="6153" marR="6153" marT="6153" marB="0" anchor="ctr">
                    <a:lnL>
                      <a:noFill/>
                    </a:lnL>
                    <a:lnR>
                      <a:noFill/>
                    </a:lnR>
                    <a:lnT>
                      <a:noFill/>
                    </a:lnT>
                    <a:lnB>
                      <a:noFill/>
                    </a:lnB>
                  </a:tcPr>
                </a:tc>
              </a:tr>
            </a:tbl>
          </a:graphicData>
        </a:graphic>
      </p:graphicFrame>
      <p:sp>
        <p:nvSpPr>
          <p:cNvPr id="5" name="4 Rectángulo"/>
          <p:cNvSpPr/>
          <p:nvPr/>
        </p:nvSpPr>
        <p:spPr>
          <a:xfrm>
            <a:off x="571472" y="3929066"/>
            <a:ext cx="8143932" cy="1477328"/>
          </a:xfrm>
          <a:prstGeom prst="rect">
            <a:avLst/>
          </a:prstGeom>
        </p:spPr>
        <p:txBody>
          <a:bodyPr wrap="square">
            <a:spAutoFit/>
          </a:bodyPr>
          <a:lstStyle/>
          <a:p>
            <a:pPr algn="just"/>
            <a:r>
              <a:rPr lang="es-MX" dirty="0" smtClean="0">
                <a:solidFill>
                  <a:schemeClr val="bg1"/>
                </a:solidFill>
              </a:rPr>
              <a:t>La falta de cobertura de servicios básicos se suman otros requerimientos de infraestructura y equipamiento urbano, empleo y vivienda. Gran parte de esta demanda se debe a que la migración ha dejado de ser población de paso, para convertirse a migración con destino a Tijuana, Tecate, y Mexicali. , causado por la fuerte políticas migratorias en Estados Unidos de Norteamérica</a:t>
            </a:r>
            <a:endParaRPr lang="es-MX" dirty="0">
              <a:solidFill>
                <a:schemeClr val="bg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23000"/>
            <a:lum/>
          </a:blip>
          <a:srcRect/>
          <a:stretch>
            <a:fillRect/>
          </a:stretch>
        </a:blipFill>
        <a:effectLst/>
      </p:bgPr>
    </p:bg>
    <p:spTree>
      <p:nvGrpSpPr>
        <p:cNvPr id="1" name=""/>
        <p:cNvGrpSpPr/>
        <p:nvPr/>
      </p:nvGrpSpPr>
      <p:grpSpPr>
        <a:xfrm>
          <a:off x="0" y="0"/>
          <a:ext cx="0" cy="0"/>
          <a:chOff x="0" y="0"/>
          <a:chExt cx="0" cy="0"/>
        </a:xfrm>
      </p:grpSpPr>
      <p:sp>
        <p:nvSpPr>
          <p:cNvPr id="2" name="1 Rectángulo"/>
          <p:cNvSpPr/>
          <p:nvPr/>
        </p:nvSpPr>
        <p:spPr>
          <a:xfrm>
            <a:off x="785786" y="928670"/>
            <a:ext cx="7572428" cy="2862322"/>
          </a:xfrm>
          <a:prstGeom prst="rect">
            <a:avLst/>
          </a:prstGeom>
        </p:spPr>
        <p:txBody>
          <a:bodyPr wrap="square">
            <a:spAutoFit/>
          </a:bodyPr>
          <a:lstStyle/>
          <a:p>
            <a:pPr algn="just"/>
            <a:r>
              <a:rPr lang="es-MX" dirty="0" smtClean="0">
                <a:solidFill>
                  <a:schemeClr val="bg1"/>
                </a:solidFill>
              </a:rPr>
              <a:t>Tijuana es la ciudad fronteriza más visitada en el mundo, formando parte de la zona turística conocida como Costa Dorada, comparte una frontera de 24 kilómetros de longitud aproximadamente con su ciudad hermana San Diego, </a:t>
            </a:r>
            <a:r>
              <a:rPr lang="es-MX" b="1" dirty="0" smtClean="0">
                <a:solidFill>
                  <a:schemeClr val="bg1"/>
                </a:solidFill>
              </a:rPr>
              <a:t>más de cincuenta millones de personas cruzan cada año </a:t>
            </a:r>
            <a:r>
              <a:rPr lang="es-MX" dirty="0" smtClean="0">
                <a:solidFill>
                  <a:schemeClr val="bg1"/>
                </a:solidFill>
              </a:rPr>
              <a:t>la frontera entre estas dos ciudades. Este cruce metropolitano hace que el puerto de San Isidro, sea el cruce fronterizo más transitado de la tierra. Se estima que las dos estaciones de paso de las fronteras entre las ciudades adecuadas de San Diego y Tijuana cuenta </a:t>
            </a:r>
            <a:r>
              <a:rPr lang="es-MX" b="1" dirty="0" smtClean="0">
                <a:solidFill>
                  <a:schemeClr val="bg1"/>
                </a:solidFill>
              </a:rPr>
              <a:t>de 300.000 cruces fronterizos diarios.</a:t>
            </a:r>
          </a:p>
          <a:p>
            <a:pPr algn="ctr"/>
            <a:endParaRPr lang="es-MX" b="1" dirty="0" smtClean="0">
              <a:solidFill>
                <a:schemeClr val="bg1"/>
              </a:solidFill>
            </a:endParaRPr>
          </a:p>
          <a:p>
            <a:pPr algn="ctr"/>
            <a:endParaRPr lang="es-MX" b="1" dirty="0" smtClean="0">
              <a:solidFill>
                <a:schemeClr val="bg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5000"/>
            <a:lum/>
          </a:blip>
          <a:srcRect/>
          <a:stretch>
            <a:fillRect l="-11000" r="-11000"/>
          </a:stretch>
        </a:blipFill>
        <a:effectLst/>
      </p:bgPr>
    </p:bg>
    <p:spTree>
      <p:nvGrpSpPr>
        <p:cNvPr id="1" name=""/>
        <p:cNvGrpSpPr/>
        <p:nvPr/>
      </p:nvGrpSpPr>
      <p:grpSpPr>
        <a:xfrm>
          <a:off x="0" y="0"/>
          <a:ext cx="0" cy="0"/>
          <a:chOff x="0" y="0"/>
          <a:chExt cx="0" cy="0"/>
        </a:xfrm>
      </p:grpSpPr>
      <p:sp>
        <p:nvSpPr>
          <p:cNvPr id="2" name="1 CuadroTexto"/>
          <p:cNvSpPr txBox="1"/>
          <p:nvPr/>
        </p:nvSpPr>
        <p:spPr>
          <a:xfrm>
            <a:off x="3714744" y="3500438"/>
            <a:ext cx="1877950" cy="523220"/>
          </a:xfrm>
          <a:prstGeom prst="rect">
            <a:avLst/>
          </a:prstGeom>
          <a:solidFill>
            <a:srgbClr val="FF0000"/>
          </a:solidFill>
          <a:ln w="28575">
            <a:solidFill>
              <a:srgbClr val="000000"/>
            </a:solidFill>
          </a:ln>
        </p:spPr>
        <p:txBody>
          <a:bodyPr wrap="none" rtlCol="0">
            <a:spAutoFit/>
          </a:bodyPr>
          <a:lstStyle/>
          <a:p>
            <a:r>
              <a:rPr lang="es-MX" sz="2800" b="1" dirty="0" smtClean="0">
                <a:solidFill>
                  <a:schemeClr val="bg1"/>
                </a:solidFill>
              </a:rPr>
              <a:t>ECONOMÍA </a:t>
            </a:r>
            <a:endParaRPr lang="es-MX" sz="2800" b="1" dirty="0">
              <a:solidFill>
                <a:schemeClr val="bg1"/>
              </a:solidFill>
            </a:endParaRPr>
          </a:p>
        </p:txBody>
      </p:sp>
      <p:pic>
        <p:nvPicPr>
          <p:cNvPr id="3" name="2 Imagen" descr="descarga (2).jpg"/>
          <p:cNvPicPr>
            <a:picLocks noChangeAspect="1"/>
          </p:cNvPicPr>
          <p:nvPr/>
        </p:nvPicPr>
        <p:blipFill>
          <a:blip r:embed="rId3" cstate="print"/>
          <a:stretch>
            <a:fillRect/>
          </a:stretch>
        </p:blipFill>
        <p:spPr>
          <a:xfrm>
            <a:off x="6429388" y="500042"/>
            <a:ext cx="2133600" cy="1981200"/>
          </a:xfrm>
          <a:prstGeom prst="rect">
            <a:avLst/>
          </a:prstGeom>
          <a:ln>
            <a:noFill/>
          </a:ln>
          <a:effectLst>
            <a:softEdge rad="112500"/>
          </a:effectLst>
        </p:spPr>
      </p:pic>
      <p:pic>
        <p:nvPicPr>
          <p:cNvPr id="4" name="3 Imagen" descr="descarga (3).jpg"/>
          <p:cNvPicPr>
            <a:picLocks noChangeAspect="1"/>
          </p:cNvPicPr>
          <p:nvPr/>
        </p:nvPicPr>
        <p:blipFill>
          <a:blip r:embed="rId4" cstate="print"/>
          <a:stretch>
            <a:fillRect/>
          </a:stretch>
        </p:blipFill>
        <p:spPr>
          <a:xfrm>
            <a:off x="1928794" y="5000636"/>
            <a:ext cx="2743200" cy="1666875"/>
          </a:xfrm>
          <a:prstGeom prst="rect">
            <a:avLst/>
          </a:prstGeom>
          <a:ln>
            <a:noFill/>
          </a:ln>
          <a:effectLst>
            <a:softEdge rad="112500"/>
          </a:effectLst>
        </p:spPr>
      </p:pic>
      <p:pic>
        <p:nvPicPr>
          <p:cNvPr id="5" name="4 Imagen" descr="images (7).jpg"/>
          <p:cNvPicPr>
            <a:picLocks noChangeAspect="1"/>
          </p:cNvPicPr>
          <p:nvPr/>
        </p:nvPicPr>
        <p:blipFill>
          <a:blip r:embed="rId5" cstate="print"/>
          <a:stretch>
            <a:fillRect/>
          </a:stretch>
        </p:blipFill>
        <p:spPr>
          <a:xfrm>
            <a:off x="357158" y="3071810"/>
            <a:ext cx="2800350" cy="1638300"/>
          </a:xfrm>
          <a:prstGeom prst="rect">
            <a:avLst/>
          </a:prstGeom>
          <a:ln>
            <a:noFill/>
          </a:ln>
          <a:effectLst>
            <a:softEdge rad="112500"/>
          </a:effectLst>
        </p:spPr>
      </p:pic>
      <p:pic>
        <p:nvPicPr>
          <p:cNvPr id="6" name="5 Imagen" descr="images (8).jpg"/>
          <p:cNvPicPr>
            <a:picLocks noChangeAspect="1"/>
          </p:cNvPicPr>
          <p:nvPr/>
        </p:nvPicPr>
        <p:blipFill>
          <a:blip r:embed="rId6" cstate="print"/>
          <a:stretch>
            <a:fillRect/>
          </a:stretch>
        </p:blipFill>
        <p:spPr>
          <a:xfrm>
            <a:off x="5286380" y="4857760"/>
            <a:ext cx="2619375" cy="1743075"/>
          </a:xfrm>
          <a:prstGeom prst="rect">
            <a:avLst/>
          </a:prstGeom>
          <a:ln>
            <a:noFill/>
          </a:ln>
          <a:effectLst>
            <a:softEdge rad="112500"/>
          </a:effectLst>
        </p:spPr>
      </p:pic>
      <p:pic>
        <p:nvPicPr>
          <p:cNvPr id="7" name="6 Imagen" descr="images (9).jpg"/>
          <p:cNvPicPr>
            <a:picLocks noChangeAspect="1"/>
          </p:cNvPicPr>
          <p:nvPr/>
        </p:nvPicPr>
        <p:blipFill>
          <a:blip r:embed="rId7" cstate="print"/>
          <a:stretch>
            <a:fillRect/>
          </a:stretch>
        </p:blipFill>
        <p:spPr>
          <a:xfrm>
            <a:off x="6357950" y="2714620"/>
            <a:ext cx="2586034" cy="1905003"/>
          </a:xfrm>
          <a:prstGeom prst="rect">
            <a:avLst/>
          </a:prstGeom>
          <a:ln>
            <a:noFill/>
          </a:ln>
          <a:effectLst>
            <a:softEdge rad="112500"/>
          </a:effectLst>
        </p:spPr>
      </p:pic>
      <p:pic>
        <p:nvPicPr>
          <p:cNvPr id="8" name="7 Imagen" descr="images (10).jpg"/>
          <p:cNvPicPr>
            <a:picLocks noChangeAspect="1"/>
          </p:cNvPicPr>
          <p:nvPr/>
        </p:nvPicPr>
        <p:blipFill>
          <a:blip r:embed="rId8" cstate="print"/>
          <a:stretch>
            <a:fillRect/>
          </a:stretch>
        </p:blipFill>
        <p:spPr>
          <a:xfrm>
            <a:off x="3071802" y="357166"/>
            <a:ext cx="2619375" cy="1743075"/>
          </a:xfrm>
          <a:prstGeom prst="rect">
            <a:avLst/>
          </a:prstGeom>
          <a:ln>
            <a:noFill/>
          </a:ln>
          <a:effectLst>
            <a:softEdge rad="112500"/>
          </a:effectLst>
        </p:spPr>
      </p:pic>
      <p:pic>
        <p:nvPicPr>
          <p:cNvPr id="9" name="8 Imagen" descr="images (12).jpg"/>
          <p:cNvPicPr>
            <a:picLocks noChangeAspect="1"/>
          </p:cNvPicPr>
          <p:nvPr/>
        </p:nvPicPr>
        <p:blipFill>
          <a:blip r:embed="rId9" cstate="print"/>
          <a:stretch>
            <a:fillRect/>
          </a:stretch>
        </p:blipFill>
        <p:spPr>
          <a:xfrm>
            <a:off x="571472" y="500042"/>
            <a:ext cx="1905000" cy="24003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5000"/>
            <a:lum/>
          </a:blip>
          <a:srcRect/>
          <a:stretch>
            <a:fillRect l="-11000" r="-11000"/>
          </a:stretch>
        </a:blipFill>
        <a:effectLst/>
      </p:bgPr>
    </p:bg>
    <p:spTree>
      <p:nvGrpSpPr>
        <p:cNvPr id="1" name=""/>
        <p:cNvGrpSpPr/>
        <p:nvPr/>
      </p:nvGrpSpPr>
      <p:grpSpPr>
        <a:xfrm>
          <a:off x="0" y="0"/>
          <a:ext cx="0" cy="0"/>
          <a:chOff x="0" y="0"/>
          <a:chExt cx="0" cy="0"/>
        </a:xfrm>
      </p:grpSpPr>
      <p:sp>
        <p:nvSpPr>
          <p:cNvPr id="2" name="1 CuadroTexto"/>
          <p:cNvSpPr txBox="1"/>
          <p:nvPr/>
        </p:nvSpPr>
        <p:spPr>
          <a:xfrm>
            <a:off x="3286116" y="3143248"/>
            <a:ext cx="2614818" cy="707886"/>
          </a:xfrm>
          <a:prstGeom prst="rect">
            <a:avLst/>
          </a:prstGeom>
          <a:solidFill>
            <a:srgbClr val="FF0000"/>
          </a:solidFill>
          <a:ln w="19050">
            <a:solidFill>
              <a:schemeClr val="bg1">
                <a:lumMod val="95000"/>
                <a:lumOff val="5000"/>
              </a:schemeClr>
            </a:solidFill>
          </a:ln>
        </p:spPr>
        <p:txBody>
          <a:bodyPr wrap="none" rtlCol="0">
            <a:spAutoFit/>
          </a:bodyPr>
          <a:lstStyle/>
          <a:p>
            <a:r>
              <a:rPr lang="es-MX" sz="4000" dirty="0" smtClean="0">
                <a:solidFill>
                  <a:schemeClr val="bg1"/>
                </a:solidFill>
              </a:rPr>
              <a:t>Localización </a:t>
            </a:r>
            <a:endParaRPr lang="es-MX" sz="4000" dirty="0">
              <a:solidFill>
                <a:schemeClr val="bg1"/>
              </a:solidFill>
            </a:endParaRPr>
          </a:p>
        </p:txBody>
      </p:sp>
      <p:pic>
        <p:nvPicPr>
          <p:cNvPr id="3" name="2 Imagen" descr="images (1).jpg"/>
          <p:cNvPicPr>
            <a:picLocks noChangeAspect="1"/>
          </p:cNvPicPr>
          <p:nvPr/>
        </p:nvPicPr>
        <p:blipFill>
          <a:blip r:embed="rId3" cstate="print"/>
          <a:stretch>
            <a:fillRect/>
          </a:stretch>
        </p:blipFill>
        <p:spPr>
          <a:xfrm>
            <a:off x="2285984" y="4786322"/>
            <a:ext cx="3429000" cy="1619252"/>
          </a:xfrm>
          <a:prstGeom prst="rect">
            <a:avLst/>
          </a:prstGeom>
          <a:ln>
            <a:noFill/>
          </a:ln>
          <a:effectLst>
            <a:softEdge rad="112500"/>
          </a:effectLst>
        </p:spPr>
      </p:pic>
      <p:pic>
        <p:nvPicPr>
          <p:cNvPr id="4" name="3 Imagen" descr="images (2).jpg"/>
          <p:cNvPicPr>
            <a:picLocks noChangeAspect="1"/>
          </p:cNvPicPr>
          <p:nvPr/>
        </p:nvPicPr>
        <p:blipFill>
          <a:blip r:embed="rId4" cstate="print"/>
          <a:stretch>
            <a:fillRect/>
          </a:stretch>
        </p:blipFill>
        <p:spPr>
          <a:xfrm>
            <a:off x="1928794" y="428604"/>
            <a:ext cx="3119441" cy="2000264"/>
          </a:xfrm>
          <a:prstGeom prst="rect">
            <a:avLst/>
          </a:prstGeom>
          <a:ln>
            <a:noFill/>
          </a:ln>
          <a:effectLst>
            <a:softEdge rad="112500"/>
          </a:effectLst>
        </p:spPr>
      </p:pic>
      <p:pic>
        <p:nvPicPr>
          <p:cNvPr id="5" name="4 Imagen" descr="images (3).jpg"/>
          <p:cNvPicPr>
            <a:picLocks noChangeAspect="1"/>
          </p:cNvPicPr>
          <p:nvPr/>
        </p:nvPicPr>
        <p:blipFill>
          <a:blip r:embed="rId5" cstate="print"/>
          <a:stretch>
            <a:fillRect/>
          </a:stretch>
        </p:blipFill>
        <p:spPr>
          <a:xfrm>
            <a:off x="5857884" y="500042"/>
            <a:ext cx="2628900" cy="2100265"/>
          </a:xfrm>
          <a:prstGeom prst="rect">
            <a:avLst/>
          </a:prstGeom>
          <a:ln>
            <a:noFill/>
          </a:ln>
          <a:effectLst>
            <a:softEdge rad="112500"/>
          </a:effectLst>
        </p:spPr>
      </p:pic>
      <p:pic>
        <p:nvPicPr>
          <p:cNvPr id="6" name="5 Imagen" descr="images.jpg"/>
          <p:cNvPicPr>
            <a:picLocks noChangeAspect="1"/>
          </p:cNvPicPr>
          <p:nvPr/>
        </p:nvPicPr>
        <p:blipFill>
          <a:blip r:embed="rId6" cstate="print"/>
          <a:stretch>
            <a:fillRect/>
          </a:stretch>
        </p:blipFill>
        <p:spPr>
          <a:xfrm>
            <a:off x="6215074" y="4572008"/>
            <a:ext cx="2628900" cy="1743075"/>
          </a:xfrm>
          <a:prstGeom prst="rect">
            <a:avLst/>
          </a:prstGeom>
          <a:ln>
            <a:noFill/>
          </a:ln>
          <a:effectLst>
            <a:softEdge rad="112500"/>
          </a:effectLst>
        </p:spPr>
      </p:pic>
      <p:pic>
        <p:nvPicPr>
          <p:cNvPr id="7" name="6 Imagen" descr="tijuana-panoramica-skydrive-roverach.jpg"/>
          <p:cNvPicPr>
            <a:picLocks noChangeAspect="1"/>
          </p:cNvPicPr>
          <p:nvPr/>
        </p:nvPicPr>
        <p:blipFill>
          <a:blip r:embed="rId7" cstate="print"/>
          <a:stretch>
            <a:fillRect/>
          </a:stretch>
        </p:blipFill>
        <p:spPr>
          <a:xfrm>
            <a:off x="214282" y="2571744"/>
            <a:ext cx="2490298" cy="192882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23000"/>
            <a:lum/>
          </a:blip>
          <a:srcRect/>
          <a:stretch>
            <a:fillRect/>
          </a:stretch>
        </a:blipFill>
        <a:effectLst/>
      </p:bgPr>
    </p:bg>
    <p:spTree>
      <p:nvGrpSpPr>
        <p:cNvPr id="1" name=""/>
        <p:cNvGrpSpPr/>
        <p:nvPr/>
      </p:nvGrpSpPr>
      <p:grpSpPr>
        <a:xfrm>
          <a:off x="0" y="0"/>
          <a:ext cx="0" cy="0"/>
          <a:chOff x="0" y="0"/>
          <a:chExt cx="0" cy="0"/>
        </a:xfrm>
      </p:grpSpPr>
      <p:sp>
        <p:nvSpPr>
          <p:cNvPr id="2" name="1 Rectángulo"/>
          <p:cNvSpPr/>
          <p:nvPr/>
        </p:nvSpPr>
        <p:spPr>
          <a:xfrm>
            <a:off x="500034" y="571480"/>
            <a:ext cx="8001056" cy="4524315"/>
          </a:xfrm>
          <a:prstGeom prst="rect">
            <a:avLst/>
          </a:prstGeom>
        </p:spPr>
        <p:txBody>
          <a:bodyPr wrap="square">
            <a:spAutoFit/>
          </a:bodyPr>
          <a:lstStyle/>
          <a:p>
            <a:pPr algn="just"/>
            <a:r>
              <a:rPr lang="es-MX" dirty="0" smtClean="0">
                <a:solidFill>
                  <a:schemeClr val="bg1"/>
                </a:solidFill>
              </a:rPr>
              <a:t>La Z. M. de Tijuana se destaca en el sistema urbano mexicano incrementando su importancia como la tercera ciudad más importante del país por su dinámica productiva y poblacional.</a:t>
            </a:r>
          </a:p>
          <a:p>
            <a:pPr algn="just"/>
            <a:endParaRPr lang="es-MX" dirty="0" smtClean="0">
              <a:solidFill>
                <a:schemeClr val="bg1"/>
              </a:solidFill>
            </a:endParaRPr>
          </a:p>
          <a:p>
            <a:pPr algn="just"/>
            <a:r>
              <a:rPr lang="es-MX" dirty="0" smtClean="0">
                <a:solidFill>
                  <a:schemeClr val="bg1"/>
                </a:solidFill>
              </a:rPr>
              <a:t>Su condición geográfica le da la ventaja para fomentar la cultura y las artes, su tejido industrial y la diversidad de su sector terciario, consolidándola como una metrópoli emergente.</a:t>
            </a:r>
          </a:p>
          <a:p>
            <a:pPr algn="just"/>
            <a:endParaRPr lang="es-MX" dirty="0" smtClean="0">
              <a:solidFill>
                <a:schemeClr val="bg1"/>
              </a:solidFill>
            </a:endParaRPr>
          </a:p>
          <a:p>
            <a:pPr algn="just"/>
            <a:r>
              <a:rPr lang="es-MX" dirty="0" smtClean="0">
                <a:solidFill>
                  <a:schemeClr val="bg1"/>
                </a:solidFill>
              </a:rPr>
              <a:t>Se caracteriza por la fortaleza en la </a:t>
            </a:r>
            <a:r>
              <a:rPr lang="es-MX" b="1" dirty="0" smtClean="0">
                <a:solidFill>
                  <a:schemeClr val="bg1"/>
                </a:solidFill>
              </a:rPr>
              <a:t>actividad industrial</a:t>
            </a:r>
            <a:r>
              <a:rPr lang="es-MX" dirty="0" smtClean="0">
                <a:solidFill>
                  <a:schemeClr val="bg1"/>
                </a:solidFill>
              </a:rPr>
              <a:t>. Por años, se sustentó en la disponibilidad de fuerza de trabajo, auspiciado por el singular </a:t>
            </a:r>
            <a:r>
              <a:rPr lang="es-MX" b="1" dirty="0" smtClean="0">
                <a:solidFill>
                  <a:schemeClr val="bg1"/>
                </a:solidFill>
              </a:rPr>
              <a:t>crecimiento poblacional</a:t>
            </a:r>
            <a:r>
              <a:rPr lang="es-MX" dirty="0" smtClean="0">
                <a:solidFill>
                  <a:schemeClr val="bg1"/>
                </a:solidFill>
              </a:rPr>
              <a:t>, mismo que ha tendido a estabilizarse. Otras de sus características están representadas por el sector de los servicios, el comercio, el turismo y las actividades relacionadas, así como los servicios financieros, la industria manufacturera, y por su dinámica de población, en la que destaca la migración que ejerce una fuerte presión a la </a:t>
            </a:r>
            <a:r>
              <a:rPr lang="es-MX" b="1" dirty="0" smtClean="0">
                <a:solidFill>
                  <a:schemeClr val="bg1"/>
                </a:solidFill>
              </a:rPr>
              <a:t>infraestructura.</a:t>
            </a:r>
          </a:p>
          <a:p>
            <a:pPr algn="just"/>
            <a:endParaRPr lang="es-MX" b="1" dirty="0" smtClean="0">
              <a:solidFill>
                <a:schemeClr val="bg1"/>
              </a:solidFill>
            </a:endParaRPr>
          </a:p>
          <a:p>
            <a:pPr algn="just"/>
            <a:r>
              <a:rPr lang="es-MX" dirty="0" smtClean="0">
                <a:solidFill>
                  <a:schemeClr val="bg1"/>
                </a:solidFill>
              </a:rPr>
              <a:t>La Z. M. de Tijuana busca una mayor diversidad en las inversiones nacionales e internacionales directas.</a:t>
            </a:r>
            <a:endParaRPr lang="es-MX" b="1" dirty="0">
              <a:solidFill>
                <a:schemeClr val="bg1"/>
              </a:solidFill>
            </a:endParaRPr>
          </a:p>
        </p:txBody>
      </p:sp>
      <p:sp>
        <p:nvSpPr>
          <p:cNvPr id="4" name="3 Rectángulo"/>
          <p:cNvSpPr/>
          <p:nvPr/>
        </p:nvSpPr>
        <p:spPr>
          <a:xfrm>
            <a:off x="642910" y="6215082"/>
            <a:ext cx="237566" cy="369332"/>
          </a:xfrm>
          <a:prstGeom prst="rect">
            <a:avLst/>
          </a:prstGeom>
        </p:spPr>
        <p:txBody>
          <a:bodyPr wrap="none">
            <a:spAutoFit/>
          </a:bodyPr>
          <a:lstStyle/>
          <a:p>
            <a:r>
              <a:rPr lang="es-MX" dirty="0" smtClean="0">
                <a:solidFill>
                  <a:schemeClr val="bg1"/>
                </a:solidFill>
              </a:rPr>
              <a:t>/</a:t>
            </a:r>
            <a:endParaRPr lang="es-MX" dirty="0">
              <a:solidFill>
                <a:schemeClr val="bg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7000"/>
            <a:lum/>
          </a:blip>
          <a:srcRect/>
          <a:stretch>
            <a:fillRect l="-11000" r="-11000"/>
          </a:stretch>
        </a:blipFill>
        <a:effectLst/>
      </p:bgPr>
    </p:bg>
    <p:spTree>
      <p:nvGrpSpPr>
        <p:cNvPr id="1" name=""/>
        <p:cNvGrpSpPr/>
        <p:nvPr/>
      </p:nvGrpSpPr>
      <p:grpSpPr>
        <a:xfrm>
          <a:off x="0" y="0"/>
          <a:ext cx="0" cy="0"/>
          <a:chOff x="0" y="0"/>
          <a:chExt cx="0" cy="0"/>
        </a:xfrm>
      </p:grpSpPr>
      <p:sp>
        <p:nvSpPr>
          <p:cNvPr id="2" name="1 Rectángulo"/>
          <p:cNvSpPr/>
          <p:nvPr/>
        </p:nvSpPr>
        <p:spPr>
          <a:xfrm>
            <a:off x="857224" y="571480"/>
            <a:ext cx="7572428" cy="1200329"/>
          </a:xfrm>
          <a:prstGeom prst="rect">
            <a:avLst/>
          </a:prstGeom>
        </p:spPr>
        <p:txBody>
          <a:bodyPr wrap="square">
            <a:spAutoFit/>
          </a:bodyPr>
          <a:lstStyle/>
          <a:p>
            <a:pPr algn="just"/>
            <a:r>
              <a:rPr lang="es-MX" dirty="0" smtClean="0">
                <a:solidFill>
                  <a:schemeClr val="bg1"/>
                </a:solidFill>
              </a:rPr>
              <a:t>Debido a la proximidad de Tijuana al sur de California y la frontera de Estados Unidos y su gran calificada, diversa y relativamente mano de obra barata, hace que la ZM T sea muy atractiva para que empresas grandes se establezcan como las maquiladoras, e incluso más que las otras ciudades en las fronteras de Estados Unidos y México,</a:t>
            </a:r>
            <a:endParaRPr lang="es-MX" dirty="0">
              <a:solidFill>
                <a:schemeClr val="bg1"/>
              </a:solidFill>
            </a:endParaRPr>
          </a:p>
        </p:txBody>
      </p:sp>
      <p:pic>
        <p:nvPicPr>
          <p:cNvPr id="4" name="Picture 1"/>
          <p:cNvPicPr>
            <a:picLocks noChangeAspect="1" noChangeArrowheads="1"/>
          </p:cNvPicPr>
          <p:nvPr/>
        </p:nvPicPr>
        <p:blipFill>
          <a:blip r:embed="rId3" cstate="print"/>
          <a:srcRect/>
          <a:stretch>
            <a:fillRect/>
          </a:stretch>
        </p:blipFill>
        <p:spPr bwMode="auto">
          <a:xfrm>
            <a:off x="785786" y="1857364"/>
            <a:ext cx="7429552" cy="2914650"/>
          </a:xfrm>
          <a:prstGeom prst="rect">
            <a:avLst/>
          </a:prstGeom>
          <a:solidFill>
            <a:srgbClr val="FFFF00"/>
          </a:solidFill>
          <a:ln w="38100">
            <a:solidFill>
              <a:srgbClr val="C00000"/>
            </a:solidFill>
            <a:miter lim="800000"/>
            <a:headEnd/>
            <a:tailEnd/>
          </a:ln>
          <a:effectLst/>
        </p:spPr>
      </p:pic>
      <p:sp>
        <p:nvSpPr>
          <p:cNvPr id="5" name="4 Elipse"/>
          <p:cNvSpPr/>
          <p:nvPr/>
        </p:nvSpPr>
        <p:spPr>
          <a:xfrm>
            <a:off x="1214414" y="2857496"/>
            <a:ext cx="142876" cy="117157"/>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500034" y="5220314"/>
            <a:ext cx="8358246" cy="923330"/>
          </a:xfrm>
          <a:prstGeom prst="rect">
            <a:avLst/>
          </a:prstGeom>
        </p:spPr>
        <p:txBody>
          <a:bodyPr wrap="square">
            <a:spAutoFit/>
          </a:bodyPr>
          <a:lstStyle/>
          <a:p>
            <a:pPr algn="ctr"/>
            <a:r>
              <a:rPr lang="es-MX" dirty="0" smtClean="0">
                <a:solidFill>
                  <a:schemeClr val="bg1"/>
                </a:solidFill>
              </a:rPr>
              <a:t>Las compañías que han instalados las maquiladoras en Tijuana incluye a </a:t>
            </a:r>
          </a:p>
          <a:p>
            <a:pPr algn="ctr"/>
            <a:r>
              <a:rPr lang="es-MX" dirty="0" smtClean="0">
                <a:solidFill>
                  <a:schemeClr val="bg1"/>
                </a:solidFill>
              </a:rPr>
              <a:t>Sony, Toyota, Samsung, Kodak, Matsushita-Panasonic, </a:t>
            </a:r>
            <a:r>
              <a:rPr lang="es-MX" dirty="0" err="1" smtClean="0">
                <a:solidFill>
                  <a:schemeClr val="bg1"/>
                </a:solidFill>
              </a:rPr>
              <a:t>Nabisco</a:t>
            </a:r>
            <a:r>
              <a:rPr lang="es-MX" dirty="0" smtClean="0">
                <a:solidFill>
                  <a:schemeClr val="bg1"/>
                </a:solidFill>
              </a:rPr>
              <a:t>, Philips, </a:t>
            </a:r>
            <a:r>
              <a:rPr lang="es-MX" dirty="0" err="1" smtClean="0">
                <a:solidFill>
                  <a:schemeClr val="bg1"/>
                </a:solidFill>
              </a:rPr>
              <a:t>Pioneer</a:t>
            </a:r>
            <a:r>
              <a:rPr lang="es-MX" dirty="0" smtClean="0">
                <a:solidFill>
                  <a:schemeClr val="bg1"/>
                </a:solidFill>
              </a:rPr>
              <a:t>, </a:t>
            </a:r>
            <a:r>
              <a:rPr lang="es-MX" dirty="0" err="1" smtClean="0">
                <a:solidFill>
                  <a:schemeClr val="bg1"/>
                </a:solidFill>
              </a:rPr>
              <a:t>Plantronics</a:t>
            </a:r>
            <a:r>
              <a:rPr lang="es-MX" dirty="0" smtClean="0">
                <a:solidFill>
                  <a:schemeClr val="bg1"/>
                </a:solidFill>
              </a:rPr>
              <a:t>, </a:t>
            </a:r>
            <a:r>
              <a:rPr lang="es-MX" dirty="0" err="1" smtClean="0">
                <a:solidFill>
                  <a:schemeClr val="bg1"/>
                </a:solidFill>
              </a:rPr>
              <a:t>Pall</a:t>
            </a:r>
            <a:r>
              <a:rPr lang="es-MX" dirty="0" smtClean="0">
                <a:solidFill>
                  <a:schemeClr val="bg1"/>
                </a:solidFill>
              </a:rPr>
              <a:t> </a:t>
            </a:r>
            <a:r>
              <a:rPr lang="es-MX" dirty="0" err="1" smtClean="0">
                <a:solidFill>
                  <a:schemeClr val="bg1"/>
                </a:solidFill>
              </a:rPr>
              <a:t>Medical</a:t>
            </a:r>
            <a:r>
              <a:rPr lang="es-MX" dirty="0" smtClean="0">
                <a:solidFill>
                  <a:schemeClr val="bg1"/>
                </a:solidFill>
              </a:rPr>
              <a:t>, Sanyo</a:t>
            </a:r>
            <a:endParaRPr lang="es-MX" dirty="0">
              <a:solidFill>
                <a:schemeClr val="bg1"/>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7000"/>
            <a:lum/>
          </a:blip>
          <a:srcRect/>
          <a:stretch>
            <a:fillRect l="-11000" r="-11000"/>
          </a:stretch>
        </a:blipFill>
        <a:effectLst/>
      </p:bgPr>
    </p:bg>
    <p:spTree>
      <p:nvGrpSpPr>
        <p:cNvPr id="1" name=""/>
        <p:cNvGrpSpPr/>
        <p:nvPr/>
      </p:nvGrpSpPr>
      <p:grpSpPr>
        <a:xfrm>
          <a:off x="0" y="0"/>
          <a:ext cx="0" cy="0"/>
          <a:chOff x="0" y="0"/>
          <a:chExt cx="0" cy="0"/>
        </a:xfrm>
      </p:grpSpPr>
      <p:sp>
        <p:nvSpPr>
          <p:cNvPr id="2" name="1 Rectángulo"/>
          <p:cNvSpPr/>
          <p:nvPr/>
        </p:nvSpPr>
        <p:spPr>
          <a:xfrm>
            <a:off x="285720" y="571480"/>
            <a:ext cx="8429684" cy="5663089"/>
          </a:xfrm>
          <a:prstGeom prst="rect">
            <a:avLst/>
          </a:prstGeom>
        </p:spPr>
        <p:txBody>
          <a:bodyPr wrap="square">
            <a:spAutoFit/>
          </a:bodyPr>
          <a:lstStyle/>
          <a:p>
            <a:pPr algn="just"/>
            <a:endParaRPr lang="es-MX" dirty="0" smtClean="0">
              <a:solidFill>
                <a:schemeClr val="bg1"/>
              </a:solidFill>
            </a:endParaRPr>
          </a:p>
          <a:p>
            <a:pPr algn="just"/>
            <a:r>
              <a:rPr lang="es-MX" dirty="0" smtClean="0">
                <a:solidFill>
                  <a:schemeClr val="bg1"/>
                </a:solidFill>
              </a:rPr>
              <a:t>El </a:t>
            </a:r>
            <a:r>
              <a:rPr lang="es-MX" sz="2000" b="1" dirty="0" smtClean="0">
                <a:solidFill>
                  <a:schemeClr val="bg1"/>
                </a:solidFill>
                <a:effectLst>
                  <a:outerShdw blurRad="38100" dist="38100" dir="2700000" algn="tl">
                    <a:srgbClr val="000000">
                      <a:alpha val="43137"/>
                    </a:srgbClr>
                  </a:outerShdw>
                </a:effectLst>
              </a:rPr>
              <a:t>Corredor Pacífico </a:t>
            </a:r>
            <a:r>
              <a:rPr lang="es-MX" dirty="0" smtClean="0">
                <a:solidFill>
                  <a:schemeClr val="bg1"/>
                </a:solidFill>
              </a:rPr>
              <a:t>el que facilita el comercio  entre la parte occidental de Canadá, la costa Este de Estados Unidos y México utilizando las carreteras de  Estados Unidos atravesando los dos puertos de entrada importantes: San Diego-Tijuana -el punto fronterizo  de mayor movimiento de toda la frontera-, y </a:t>
            </a:r>
            <a:r>
              <a:rPr lang="es-MX" dirty="0" err="1" smtClean="0">
                <a:solidFill>
                  <a:schemeClr val="bg1"/>
                </a:solidFill>
              </a:rPr>
              <a:t>Calexico</a:t>
            </a:r>
            <a:r>
              <a:rPr lang="es-MX" dirty="0" smtClean="0">
                <a:solidFill>
                  <a:schemeClr val="bg1"/>
                </a:solidFill>
              </a:rPr>
              <a:t>-Mexicali, con una alta concentración de maquiladoras. </a:t>
            </a:r>
          </a:p>
          <a:p>
            <a:pPr algn="just"/>
            <a:endParaRPr lang="es-MX" dirty="0" smtClean="0">
              <a:solidFill>
                <a:schemeClr val="bg1"/>
              </a:solidFill>
            </a:endParaRPr>
          </a:p>
          <a:p>
            <a:pPr algn="just"/>
            <a:endParaRPr lang="es-MX" dirty="0" smtClean="0">
              <a:solidFill>
                <a:schemeClr val="bg1"/>
              </a:solidFill>
            </a:endParaRPr>
          </a:p>
          <a:p>
            <a:pPr algn="just"/>
            <a:r>
              <a:rPr lang="es-MX" dirty="0" smtClean="0">
                <a:solidFill>
                  <a:schemeClr val="bg1"/>
                </a:solidFill>
              </a:rPr>
              <a:t>La posición contigua de California respecto a México permite desarrollar estrategias productivas compartidas a través del desarrollo de maquiladoras en las ciudades de Tijuana, Mexicali y </a:t>
            </a:r>
            <a:r>
              <a:rPr lang="es-MX" dirty="0" err="1" smtClean="0">
                <a:solidFill>
                  <a:schemeClr val="bg1"/>
                </a:solidFill>
              </a:rPr>
              <a:t>Caléxico</a:t>
            </a:r>
            <a:r>
              <a:rPr lang="es-MX" dirty="0" smtClean="0">
                <a:solidFill>
                  <a:schemeClr val="bg1"/>
                </a:solidFill>
              </a:rPr>
              <a:t> en Baja California, confiriéndole una gran importancia como plataforma de triangulación con el Pacífico asiático.</a:t>
            </a:r>
          </a:p>
          <a:p>
            <a:pPr algn="just"/>
            <a:endParaRPr lang="es-MX" dirty="0" smtClean="0">
              <a:solidFill>
                <a:schemeClr val="bg1"/>
              </a:solidFill>
            </a:endParaRPr>
          </a:p>
          <a:p>
            <a:pPr algn="just"/>
            <a:r>
              <a:rPr lang="es-MX" dirty="0" smtClean="0">
                <a:solidFill>
                  <a:schemeClr val="bg1"/>
                </a:solidFill>
              </a:rPr>
              <a:t>Tijuana en su proceso de metropolización presenta características que se extienden más allá del límite internacional fronterizo, con fuerte integración  con San Diego, tanto en términos de flujos de personas como de bienes, servicios y mercancías, que conforma un sistema de </a:t>
            </a:r>
            <a:r>
              <a:rPr lang="es-MX" dirty="0" err="1" smtClean="0">
                <a:solidFill>
                  <a:schemeClr val="bg1"/>
                </a:solidFill>
              </a:rPr>
              <a:t>metropolizacion</a:t>
            </a:r>
            <a:r>
              <a:rPr lang="es-MX" dirty="0" smtClean="0">
                <a:solidFill>
                  <a:schemeClr val="bg1"/>
                </a:solidFill>
              </a:rPr>
              <a:t> urbana que parte desde </a:t>
            </a:r>
            <a:r>
              <a:rPr lang="es-MX" dirty="0" smtClean="0">
                <a:solidFill>
                  <a:schemeClr val="bg1"/>
                </a:solidFill>
                <a:effectLst>
                  <a:outerShdw blurRad="38100" dist="38100" dir="2700000" algn="tl">
                    <a:srgbClr val="000000">
                      <a:alpha val="43137"/>
                    </a:srgbClr>
                  </a:outerShdw>
                </a:effectLst>
              </a:rPr>
              <a:t>Los Ángeles-San Diego </a:t>
            </a:r>
            <a:r>
              <a:rPr lang="es-MX" dirty="0" smtClean="0">
                <a:solidFill>
                  <a:schemeClr val="bg1"/>
                </a:solidFill>
              </a:rPr>
              <a:t>y que atraviesa la frontera hasta llegar a Tijuana, y continua extendiéndose más al sur, hasta llegar al municipio de Ensenada.</a:t>
            </a:r>
          </a:p>
          <a:p>
            <a:pPr algn="just"/>
            <a:endParaRPr lang="es-MX" dirty="0" smtClean="0">
              <a:solidFill>
                <a:schemeClr val="bg1"/>
              </a:solidFill>
            </a:endParaRPr>
          </a:p>
          <a:p>
            <a:pPr algn="just"/>
            <a:endParaRPr lang="es-MX" dirty="0" smtClean="0">
              <a:solidFill>
                <a:schemeClr val="bg1"/>
              </a:solidFill>
            </a:endParaRPr>
          </a:p>
          <a:p>
            <a:pPr algn="just"/>
            <a:endParaRPr lang="es-MX" dirty="0" smtClean="0">
              <a:solidFill>
                <a:schemeClr val="bg1"/>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23000"/>
            <a:lum/>
          </a:blip>
          <a:srcRect/>
          <a:stretch>
            <a:fillRect/>
          </a:stretch>
        </a:blipFill>
        <a:effectLst/>
      </p:bgPr>
    </p:bg>
    <p:spTree>
      <p:nvGrpSpPr>
        <p:cNvPr id="1" name=""/>
        <p:cNvGrpSpPr/>
        <p:nvPr/>
      </p:nvGrpSpPr>
      <p:grpSpPr>
        <a:xfrm>
          <a:off x="0" y="0"/>
          <a:ext cx="0" cy="0"/>
          <a:chOff x="0" y="0"/>
          <a:chExt cx="0" cy="0"/>
        </a:xfrm>
      </p:grpSpPr>
      <p:graphicFrame>
        <p:nvGraphicFramePr>
          <p:cNvPr id="2" name="1 Gráfico"/>
          <p:cNvGraphicFramePr/>
          <p:nvPr/>
        </p:nvGraphicFramePr>
        <p:xfrm>
          <a:off x="785786" y="3429000"/>
          <a:ext cx="8001056"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3" name="2 Rectángulo"/>
          <p:cNvSpPr/>
          <p:nvPr/>
        </p:nvSpPr>
        <p:spPr>
          <a:xfrm>
            <a:off x="642910" y="6286520"/>
            <a:ext cx="6429420" cy="307777"/>
          </a:xfrm>
          <a:prstGeom prst="rect">
            <a:avLst/>
          </a:prstGeom>
        </p:spPr>
        <p:txBody>
          <a:bodyPr wrap="square">
            <a:spAutoFit/>
          </a:bodyPr>
          <a:lstStyle/>
          <a:p>
            <a:r>
              <a:rPr lang="es-MX" sz="1400" dirty="0" smtClean="0">
                <a:solidFill>
                  <a:schemeClr val="bg1"/>
                </a:solidFill>
              </a:rPr>
              <a:t>Fuente: Elaboración Propia  Con Base A Información Recabada En </a:t>
            </a:r>
            <a:r>
              <a:rPr lang="es-MX" sz="1400" u="sng" dirty="0" smtClean="0">
                <a:solidFill>
                  <a:schemeClr val="bg1"/>
                </a:solidFill>
                <a:hlinkClick r:id="rId4"/>
              </a:rPr>
              <a:t>Http://Www.Tijuana.Gob.Mx</a:t>
            </a:r>
            <a:endParaRPr lang="es-MX" sz="1400" dirty="0">
              <a:solidFill>
                <a:schemeClr val="bg1"/>
              </a:solidFill>
            </a:endParaRPr>
          </a:p>
        </p:txBody>
      </p:sp>
      <p:graphicFrame>
        <p:nvGraphicFramePr>
          <p:cNvPr id="4" name="3 Tabla"/>
          <p:cNvGraphicFramePr>
            <a:graphicFrameLocks noGrp="1"/>
          </p:cNvGraphicFramePr>
          <p:nvPr/>
        </p:nvGraphicFramePr>
        <p:xfrm>
          <a:off x="642910" y="1428736"/>
          <a:ext cx="8001056" cy="928694"/>
        </p:xfrm>
        <a:graphic>
          <a:graphicData uri="http://schemas.openxmlformats.org/drawingml/2006/table">
            <a:tbl>
              <a:tblPr>
                <a:tableStyleId>{69C7853C-536D-4A76-A0AE-DD22124D55A5}</a:tableStyleId>
              </a:tblPr>
              <a:tblGrid>
                <a:gridCol w="1101336"/>
                <a:gridCol w="1248181"/>
                <a:gridCol w="2422939"/>
                <a:gridCol w="1702187"/>
                <a:gridCol w="1526413"/>
              </a:tblGrid>
              <a:tr h="619129">
                <a:tc>
                  <a:txBody>
                    <a:bodyPr/>
                    <a:lstStyle/>
                    <a:p>
                      <a:pPr algn="ctr" fontAlgn="b"/>
                      <a:r>
                        <a:rPr lang="es-MX" sz="1400" u="none" strike="noStrike" dirty="0"/>
                        <a:t>SECTORES</a:t>
                      </a:r>
                      <a:endParaRPr lang="es-MX" sz="1400" b="0" i="0" u="none" strike="noStrike" dirty="0">
                        <a:solidFill>
                          <a:srgbClr val="000000"/>
                        </a:solidFill>
                        <a:latin typeface="Calibri"/>
                      </a:endParaRPr>
                    </a:p>
                  </a:txBody>
                  <a:tcPr marL="0" marR="0" marT="0" marB="0" anchor="b"/>
                </a:tc>
                <a:tc>
                  <a:txBody>
                    <a:bodyPr/>
                    <a:lstStyle/>
                    <a:p>
                      <a:pPr algn="ctr" fontAlgn="b"/>
                      <a:r>
                        <a:rPr lang="es-MX" sz="1400" u="none" strike="noStrike"/>
                        <a:t>INDUSTRIA</a:t>
                      </a:r>
                      <a:endParaRPr lang="es-MX" sz="1400" b="0" i="0" u="none" strike="noStrike">
                        <a:solidFill>
                          <a:srgbClr val="000000"/>
                        </a:solidFill>
                        <a:latin typeface="Calibri"/>
                      </a:endParaRPr>
                    </a:p>
                  </a:txBody>
                  <a:tcPr marL="0" marR="0" marT="0" marB="0" anchor="b"/>
                </a:tc>
                <a:tc>
                  <a:txBody>
                    <a:bodyPr/>
                    <a:lstStyle/>
                    <a:p>
                      <a:pPr algn="ctr" fontAlgn="b"/>
                      <a:r>
                        <a:rPr lang="es-MX" sz="1400" u="none" strike="noStrike"/>
                        <a:t>VIVIENDA/INFRAESTRUCTURA</a:t>
                      </a:r>
                      <a:endParaRPr lang="es-MX" sz="1400" b="0" i="0" u="none" strike="noStrike">
                        <a:solidFill>
                          <a:srgbClr val="000000"/>
                        </a:solidFill>
                        <a:latin typeface="Calibri"/>
                      </a:endParaRPr>
                    </a:p>
                  </a:txBody>
                  <a:tcPr marL="0" marR="0" marT="0" marB="0" anchor="b"/>
                </a:tc>
                <a:tc>
                  <a:txBody>
                    <a:bodyPr/>
                    <a:lstStyle/>
                    <a:p>
                      <a:pPr algn="ctr" fontAlgn="b"/>
                      <a:r>
                        <a:rPr lang="es-MX" sz="1400" u="none" strike="noStrike"/>
                        <a:t>COMERCIO</a:t>
                      </a:r>
                      <a:endParaRPr lang="es-MX" sz="1400" b="0" i="0" u="none" strike="noStrike">
                        <a:solidFill>
                          <a:srgbClr val="000000"/>
                        </a:solidFill>
                        <a:latin typeface="Calibri"/>
                      </a:endParaRPr>
                    </a:p>
                  </a:txBody>
                  <a:tcPr marL="0" marR="0" marT="0" marB="0" anchor="b"/>
                </a:tc>
                <a:tc>
                  <a:txBody>
                    <a:bodyPr/>
                    <a:lstStyle/>
                    <a:p>
                      <a:pPr algn="ctr" fontAlgn="b"/>
                      <a:r>
                        <a:rPr lang="es-MX" sz="1400" u="none" strike="noStrike"/>
                        <a:t>TURISMO/SERVICIOS</a:t>
                      </a:r>
                      <a:endParaRPr lang="es-MX" sz="1400" b="0" i="0" u="none" strike="noStrike">
                        <a:solidFill>
                          <a:srgbClr val="000000"/>
                        </a:solidFill>
                        <a:latin typeface="Calibri"/>
                      </a:endParaRPr>
                    </a:p>
                  </a:txBody>
                  <a:tcPr marL="0" marR="0" marT="0" marB="0" anchor="b"/>
                </a:tc>
              </a:tr>
              <a:tr h="309565">
                <a:tc>
                  <a:txBody>
                    <a:bodyPr/>
                    <a:lstStyle/>
                    <a:p>
                      <a:pPr algn="ctr" fontAlgn="b"/>
                      <a:r>
                        <a:rPr lang="es-MX" sz="1400" u="none" strike="noStrike" dirty="0" smtClean="0"/>
                        <a:t>INVERCIÓN </a:t>
                      </a:r>
                      <a:endParaRPr lang="es-MX" sz="1400" b="0" i="0" u="none" strike="noStrike" dirty="0">
                        <a:solidFill>
                          <a:srgbClr val="000000"/>
                        </a:solidFill>
                        <a:latin typeface="Calibri"/>
                      </a:endParaRPr>
                    </a:p>
                  </a:txBody>
                  <a:tcPr marL="0" marR="0" marT="0" marB="0" anchor="b"/>
                </a:tc>
                <a:tc>
                  <a:txBody>
                    <a:bodyPr/>
                    <a:lstStyle/>
                    <a:p>
                      <a:pPr algn="ctr" fontAlgn="b"/>
                      <a:r>
                        <a:rPr lang="es-MX" sz="1400" b="1" u="none" strike="noStrike" dirty="0"/>
                        <a:t>404,250,350</a:t>
                      </a:r>
                      <a:endParaRPr lang="es-MX" sz="1400" b="1" i="0" u="none" strike="noStrike" dirty="0">
                        <a:solidFill>
                          <a:srgbClr val="000000"/>
                        </a:solidFill>
                        <a:latin typeface="Calibri"/>
                      </a:endParaRPr>
                    </a:p>
                  </a:txBody>
                  <a:tcPr marL="0" marR="0" marT="0" marB="0" anchor="b"/>
                </a:tc>
                <a:tc>
                  <a:txBody>
                    <a:bodyPr/>
                    <a:lstStyle/>
                    <a:p>
                      <a:pPr algn="ctr" fontAlgn="b"/>
                      <a:r>
                        <a:rPr lang="es-MX" sz="1400" b="1" u="none" strike="noStrike" dirty="0"/>
                        <a:t>388,750,340</a:t>
                      </a:r>
                      <a:endParaRPr lang="es-MX" sz="1400" b="1" i="0" u="none" strike="noStrike" dirty="0">
                        <a:solidFill>
                          <a:srgbClr val="000000"/>
                        </a:solidFill>
                        <a:latin typeface="Calibri"/>
                      </a:endParaRPr>
                    </a:p>
                  </a:txBody>
                  <a:tcPr marL="0" marR="0" marT="0" marB="0" anchor="b"/>
                </a:tc>
                <a:tc>
                  <a:txBody>
                    <a:bodyPr/>
                    <a:lstStyle/>
                    <a:p>
                      <a:pPr algn="ctr" fontAlgn="b"/>
                      <a:r>
                        <a:rPr lang="es-MX" sz="1400" b="1" u="none" strike="noStrike" dirty="0"/>
                        <a:t>173,250,150</a:t>
                      </a:r>
                      <a:endParaRPr lang="es-MX" sz="1400" b="1" i="0" u="none" strike="noStrike" dirty="0">
                        <a:solidFill>
                          <a:srgbClr val="000000"/>
                        </a:solidFill>
                        <a:latin typeface="Calibri"/>
                      </a:endParaRPr>
                    </a:p>
                  </a:txBody>
                  <a:tcPr marL="0" marR="0" marT="0" marB="0" anchor="b"/>
                </a:tc>
                <a:tc>
                  <a:txBody>
                    <a:bodyPr/>
                    <a:lstStyle/>
                    <a:p>
                      <a:pPr algn="ctr" fontAlgn="b"/>
                      <a:r>
                        <a:rPr lang="es-MX" sz="1400" b="1" u="none" strike="noStrike" dirty="0"/>
                        <a:t>188,750,160</a:t>
                      </a:r>
                      <a:endParaRPr lang="es-MX" sz="1400" b="1" i="0" u="none" strike="noStrike" dirty="0">
                        <a:solidFill>
                          <a:srgbClr val="000000"/>
                        </a:solidFill>
                        <a:latin typeface="Calibri"/>
                      </a:endParaRPr>
                    </a:p>
                  </a:txBody>
                  <a:tcPr marL="0" marR="0" marT="0" marB="0" anchor="b"/>
                </a:tc>
              </a:tr>
            </a:tbl>
          </a:graphicData>
        </a:graphic>
      </p:graphicFrame>
      <p:sp>
        <p:nvSpPr>
          <p:cNvPr id="5" name="4 CuadroTexto"/>
          <p:cNvSpPr txBox="1"/>
          <p:nvPr/>
        </p:nvSpPr>
        <p:spPr>
          <a:xfrm>
            <a:off x="571472" y="642918"/>
            <a:ext cx="8355749" cy="369332"/>
          </a:xfrm>
          <a:prstGeom prst="rect">
            <a:avLst/>
          </a:prstGeom>
          <a:noFill/>
        </p:spPr>
        <p:txBody>
          <a:bodyPr wrap="none" rtlCol="0">
            <a:spAutoFit/>
          </a:bodyPr>
          <a:lstStyle/>
          <a:p>
            <a:r>
              <a:rPr lang="es-MX" dirty="0" smtClean="0">
                <a:solidFill>
                  <a:schemeClr val="bg1"/>
                </a:solidFill>
              </a:rPr>
              <a:t>Cuadro 7: Incremento de inversiones privadas en la zona metropolitana de Tijuana en 2005-2010</a:t>
            </a:r>
            <a:endParaRPr lang="es-MX" dirty="0">
              <a:solidFill>
                <a:schemeClr val="bg1"/>
              </a:solidFill>
            </a:endParaRPr>
          </a:p>
        </p:txBody>
      </p:sp>
      <p:sp>
        <p:nvSpPr>
          <p:cNvPr id="6" name="5 Rectángulo"/>
          <p:cNvSpPr/>
          <p:nvPr/>
        </p:nvSpPr>
        <p:spPr>
          <a:xfrm>
            <a:off x="1071538" y="2428868"/>
            <a:ext cx="6429420" cy="307777"/>
          </a:xfrm>
          <a:prstGeom prst="rect">
            <a:avLst/>
          </a:prstGeom>
        </p:spPr>
        <p:txBody>
          <a:bodyPr wrap="square">
            <a:spAutoFit/>
          </a:bodyPr>
          <a:lstStyle/>
          <a:p>
            <a:r>
              <a:rPr lang="es-MX" sz="1400" dirty="0" smtClean="0">
                <a:solidFill>
                  <a:schemeClr val="bg1"/>
                </a:solidFill>
              </a:rPr>
              <a:t>Fuente: Elaboración Propia  Con Base A Información Recabada En </a:t>
            </a:r>
            <a:r>
              <a:rPr lang="es-MX" sz="1400" u="sng" dirty="0" smtClean="0">
                <a:solidFill>
                  <a:schemeClr val="bg1"/>
                </a:solidFill>
                <a:hlinkClick r:id="rId4"/>
              </a:rPr>
              <a:t>Http://Www.Tijuana.Gob.Mx</a:t>
            </a:r>
            <a:endParaRPr lang="es-MX" sz="1400" dirty="0">
              <a:solidFill>
                <a:schemeClr val="bg1"/>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7000"/>
            <a:lum/>
          </a:blip>
          <a:srcRect/>
          <a:stretch>
            <a:fillRect l="-11000" r="-11000"/>
          </a:stretch>
        </a:blipFill>
        <a:effectLst/>
      </p:bgPr>
    </p:bg>
    <p:spTree>
      <p:nvGrpSpPr>
        <p:cNvPr id="1" name=""/>
        <p:cNvGrpSpPr/>
        <p:nvPr/>
      </p:nvGrpSpPr>
      <p:grpSpPr>
        <a:xfrm>
          <a:off x="0" y="0"/>
          <a:ext cx="0" cy="0"/>
          <a:chOff x="0" y="0"/>
          <a:chExt cx="0" cy="0"/>
        </a:xfrm>
      </p:grpSpPr>
      <p:sp>
        <p:nvSpPr>
          <p:cNvPr id="3" name="2 Rectángulo"/>
          <p:cNvSpPr/>
          <p:nvPr/>
        </p:nvSpPr>
        <p:spPr>
          <a:xfrm>
            <a:off x="714348" y="714356"/>
            <a:ext cx="7643866" cy="1477328"/>
          </a:xfrm>
          <a:prstGeom prst="rect">
            <a:avLst/>
          </a:prstGeom>
        </p:spPr>
        <p:txBody>
          <a:bodyPr wrap="square">
            <a:spAutoFit/>
          </a:bodyPr>
          <a:lstStyle/>
          <a:p>
            <a:pPr algn="just"/>
            <a:r>
              <a:rPr lang="es-MX" dirty="0" smtClean="0">
                <a:solidFill>
                  <a:schemeClr val="bg1"/>
                </a:solidFill>
              </a:rPr>
              <a:t>De acuerdo con los resultados de los Censos Económicos 2009 en la Zona Metropolitana Tijuana, sobresale el sector TERCIARIO por el número de personal ocupado total con 51.4%.</a:t>
            </a:r>
          </a:p>
          <a:p>
            <a:pPr algn="just"/>
            <a:endParaRPr lang="es-MX" dirty="0" smtClean="0">
              <a:solidFill>
                <a:schemeClr val="bg1"/>
              </a:solidFill>
            </a:endParaRPr>
          </a:p>
          <a:p>
            <a:pPr algn="just"/>
            <a:endParaRPr lang="es-MX" dirty="0">
              <a:solidFill>
                <a:schemeClr val="bg1"/>
              </a:solidFill>
            </a:endParaRPr>
          </a:p>
        </p:txBody>
      </p:sp>
      <p:graphicFrame>
        <p:nvGraphicFramePr>
          <p:cNvPr id="4" name="3 Tabla"/>
          <p:cNvGraphicFramePr>
            <a:graphicFrameLocks noGrp="1"/>
          </p:cNvGraphicFramePr>
          <p:nvPr/>
        </p:nvGraphicFramePr>
        <p:xfrm>
          <a:off x="500034" y="2500004"/>
          <a:ext cx="5000660" cy="3000696"/>
        </p:xfrm>
        <a:graphic>
          <a:graphicData uri="http://schemas.openxmlformats.org/drawingml/2006/table">
            <a:tbl>
              <a:tblPr firstRow="1" bandRow="1">
                <a:tableStyleId>{69C7853C-536D-4A76-A0AE-DD22124D55A5}</a:tableStyleId>
              </a:tblPr>
              <a:tblGrid>
                <a:gridCol w="1537859"/>
                <a:gridCol w="1537859"/>
                <a:gridCol w="1210562"/>
                <a:gridCol w="714380"/>
              </a:tblGrid>
              <a:tr h="502410">
                <a:tc>
                  <a:txBody>
                    <a:bodyPr/>
                    <a:lstStyle/>
                    <a:p>
                      <a:pPr algn="ctr"/>
                      <a:r>
                        <a:rPr lang="es-MX" dirty="0" smtClean="0"/>
                        <a:t>SECTOR</a:t>
                      </a:r>
                      <a:endParaRPr lang="es-MX" dirty="0"/>
                    </a:p>
                  </a:txBody>
                  <a:tcPr/>
                </a:tc>
                <a:tc>
                  <a:txBody>
                    <a:bodyPr/>
                    <a:lstStyle/>
                    <a:p>
                      <a:pPr algn="ctr"/>
                      <a:endParaRPr lang="es-MX" dirty="0"/>
                    </a:p>
                  </a:txBody>
                  <a:tcPr/>
                </a:tc>
                <a:tc>
                  <a:txBody>
                    <a:bodyPr/>
                    <a:lstStyle/>
                    <a:p>
                      <a:pPr algn="ctr"/>
                      <a:r>
                        <a:rPr lang="es-MX" dirty="0" smtClean="0"/>
                        <a:t>PEA</a:t>
                      </a:r>
                      <a:endParaRPr lang="es-MX" dirty="0"/>
                    </a:p>
                  </a:txBody>
                  <a:tcPr/>
                </a:tc>
                <a:tc>
                  <a:txBody>
                    <a:bodyPr/>
                    <a:lstStyle/>
                    <a:p>
                      <a:pPr algn="ctr"/>
                      <a:r>
                        <a:rPr lang="es-MX" dirty="0" smtClean="0"/>
                        <a:t>%</a:t>
                      </a:r>
                      <a:endParaRPr lang="es-MX" dirty="0"/>
                    </a:p>
                  </a:txBody>
                  <a:tcPr/>
                </a:tc>
              </a:tr>
              <a:tr h="502410">
                <a:tc>
                  <a:txBody>
                    <a:bodyPr/>
                    <a:lstStyle/>
                    <a:p>
                      <a:pPr algn="ctr"/>
                      <a:r>
                        <a:rPr lang="es-MX" dirty="0" smtClean="0"/>
                        <a:t>ZM </a:t>
                      </a:r>
                      <a:r>
                        <a:rPr lang="es-MX" dirty="0" err="1" smtClean="0"/>
                        <a:t>Tij</a:t>
                      </a:r>
                      <a:endParaRPr lang="es-MX" dirty="0"/>
                    </a:p>
                  </a:txBody>
                  <a:tcPr/>
                </a:tc>
                <a:tc>
                  <a:txBody>
                    <a:bodyPr/>
                    <a:lstStyle/>
                    <a:p>
                      <a:pPr algn="ctr"/>
                      <a:endParaRPr lang="es-MX" dirty="0"/>
                    </a:p>
                  </a:txBody>
                  <a:tcPr/>
                </a:tc>
                <a:tc>
                  <a:txBody>
                    <a:bodyPr/>
                    <a:lstStyle/>
                    <a:p>
                      <a:pPr algn="ctr"/>
                      <a:r>
                        <a:rPr lang="es-MX" dirty="0" smtClean="0"/>
                        <a:t>427, 380</a:t>
                      </a:r>
                      <a:endParaRPr lang="es-MX" dirty="0"/>
                    </a:p>
                  </a:txBody>
                  <a:tcPr/>
                </a:tc>
                <a:tc>
                  <a:txBody>
                    <a:bodyPr/>
                    <a:lstStyle/>
                    <a:p>
                      <a:pPr algn="ctr"/>
                      <a:r>
                        <a:rPr lang="es-MX" dirty="0" smtClean="0"/>
                        <a:t>100.0</a:t>
                      </a:r>
                      <a:endParaRPr lang="es-MX" dirty="0"/>
                    </a:p>
                  </a:txBody>
                  <a:tcPr/>
                </a:tc>
              </a:tr>
              <a:tr h="495528">
                <a:tc rowSpan="2">
                  <a:txBody>
                    <a:bodyPr/>
                    <a:lstStyle/>
                    <a:p>
                      <a:pPr algn="ctr"/>
                      <a:r>
                        <a:rPr lang="es-MX" dirty="0" smtClean="0"/>
                        <a:t>TERCIARIO</a:t>
                      </a:r>
                      <a:endParaRPr lang="es-MX" dirty="0"/>
                    </a:p>
                  </a:txBody>
                  <a:tcPr/>
                </a:tc>
                <a:tc>
                  <a:txBody>
                    <a:bodyPr/>
                    <a:lstStyle/>
                    <a:p>
                      <a:pPr algn="ctr"/>
                      <a:r>
                        <a:rPr lang="es-MX" dirty="0" smtClean="0"/>
                        <a:t>Comercio </a:t>
                      </a:r>
                      <a:endParaRPr lang="es-MX" dirty="0"/>
                    </a:p>
                  </a:txBody>
                  <a:tcPr/>
                </a:tc>
                <a:tc rowSpan="2">
                  <a:txBody>
                    <a:bodyPr/>
                    <a:lstStyle/>
                    <a:p>
                      <a:pPr algn="ctr"/>
                      <a:r>
                        <a:rPr lang="es-MX" dirty="0" smtClean="0"/>
                        <a:t>97,</a:t>
                      </a:r>
                      <a:r>
                        <a:rPr lang="es-MX" baseline="0" dirty="0" smtClean="0"/>
                        <a:t> 823</a:t>
                      </a:r>
                    </a:p>
                    <a:p>
                      <a:pPr algn="ctr"/>
                      <a:r>
                        <a:rPr lang="es-MX" baseline="0" dirty="0" smtClean="0"/>
                        <a:t>121, 769</a:t>
                      </a:r>
                      <a:endParaRPr lang="es-MX" dirty="0"/>
                    </a:p>
                  </a:txBody>
                  <a:tcPr/>
                </a:tc>
                <a:tc rowSpan="2">
                  <a:txBody>
                    <a:bodyPr/>
                    <a:lstStyle/>
                    <a:p>
                      <a:pPr algn="ctr"/>
                      <a:r>
                        <a:rPr lang="es-MX" dirty="0" smtClean="0"/>
                        <a:t>22.9</a:t>
                      </a:r>
                    </a:p>
                    <a:p>
                      <a:pPr algn="ctr"/>
                      <a:r>
                        <a:rPr lang="es-MX" dirty="0" smtClean="0"/>
                        <a:t>28.5</a:t>
                      </a:r>
                      <a:endParaRPr lang="es-MX" dirty="0"/>
                    </a:p>
                  </a:txBody>
                  <a:tcPr/>
                </a:tc>
              </a:tr>
              <a:tr h="495528">
                <a:tc vMerge="1">
                  <a:txBody>
                    <a:bodyPr/>
                    <a:lstStyle/>
                    <a:p>
                      <a:endParaRPr lang="es-MX"/>
                    </a:p>
                  </a:txBody>
                  <a:tcPr/>
                </a:tc>
                <a:tc>
                  <a:txBody>
                    <a:bodyPr/>
                    <a:lstStyle/>
                    <a:p>
                      <a:pPr algn="ctr"/>
                      <a:r>
                        <a:rPr lang="es-MX" dirty="0" smtClean="0"/>
                        <a:t>Servicios</a:t>
                      </a:r>
                      <a:endParaRPr lang="es-MX" dirty="0"/>
                    </a:p>
                  </a:txBody>
                  <a:tcPr/>
                </a:tc>
                <a:tc vMerge="1">
                  <a:txBody>
                    <a:bodyPr/>
                    <a:lstStyle/>
                    <a:p>
                      <a:endParaRPr lang="es-MX"/>
                    </a:p>
                  </a:txBody>
                  <a:tcPr/>
                </a:tc>
                <a:tc vMerge="1">
                  <a:txBody>
                    <a:bodyPr/>
                    <a:lstStyle/>
                    <a:p>
                      <a:endParaRPr lang="es-MX"/>
                    </a:p>
                  </a:txBody>
                  <a:tcPr/>
                </a:tc>
              </a:tr>
              <a:tr h="502410">
                <a:tc>
                  <a:txBody>
                    <a:bodyPr/>
                    <a:lstStyle/>
                    <a:p>
                      <a:pPr algn="ctr"/>
                      <a:r>
                        <a:rPr lang="es-MX" dirty="0" smtClean="0"/>
                        <a:t>SECUNDARIO </a:t>
                      </a:r>
                      <a:endParaRPr lang="es-MX" dirty="0"/>
                    </a:p>
                  </a:txBody>
                  <a:tcPr/>
                </a:tc>
                <a:tc>
                  <a:txBody>
                    <a:bodyPr/>
                    <a:lstStyle/>
                    <a:p>
                      <a:pPr algn="ctr"/>
                      <a:r>
                        <a:rPr lang="es-MX" dirty="0" smtClean="0"/>
                        <a:t>manufacturas</a:t>
                      </a:r>
                      <a:endParaRPr lang="es-MX" dirty="0"/>
                    </a:p>
                  </a:txBody>
                  <a:tcPr/>
                </a:tc>
                <a:tc>
                  <a:txBody>
                    <a:bodyPr/>
                    <a:lstStyle/>
                    <a:p>
                      <a:pPr algn="ctr"/>
                      <a:r>
                        <a:rPr lang="es-MX" dirty="0" smtClean="0"/>
                        <a:t>187, 010</a:t>
                      </a:r>
                      <a:endParaRPr lang="es-MX" dirty="0"/>
                    </a:p>
                  </a:txBody>
                  <a:tcPr/>
                </a:tc>
                <a:tc>
                  <a:txBody>
                    <a:bodyPr/>
                    <a:lstStyle/>
                    <a:p>
                      <a:pPr algn="ctr"/>
                      <a:r>
                        <a:rPr lang="es-MX" dirty="0" smtClean="0"/>
                        <a:t>43.7</a:t>
                      </a:r>
                      <a:endParaRPr lang="es-MX" dirty="0"/>
                    </a:p>
                  </a:txBody>
                  <a:tcPr/>
                </a:tc>
              </a:tr>
              <a:tr h="502410">
                <a:tc>
                  <a:txBody>
                    <a:bodyPr/>
                    <a:lstStyle/>
                    <a:p>
                      <a:pPr algn="ctr"/>
                      <a:r>
                        <a:rPr lang="es-MX" dirty="0" smtClean="0"/>
                        <a:t>PRIMARIO </a:t>
                      </a:r>
                      <a:endParaRPr lang="es-MX" dirty="0"/>
                    </a:p>
                  </a:txBody>
                  <a:tcPr/>
                </a:tc>
                <a:tc>
                  <a:txBody>
                    <a:bodyPr/>
                    <a:lstStyle/>
                    <a:p>
                      <a:pPr algn="ctr"/>
                      <a:r>
                        <a:rPr lang="es-MX" dirty="0" smtClean="0"/>
                        <a:t>otros</a:t>
                      </a:r>
                      <a:endParaRPr lang="es-MX" dirty="0"/>
                    </a:p>
                  </a:txBody>
                  <a:tcPr/>
                </a:tc>
                <a:tc>
                  <a:txBody>
                    <a:bodyPr/>
                    <a:lstStyle/>
                    <a:p>
                      <a:pPr algn="ctr"/>
                      <a:r>
                        <a:rPr lang="es-MX" dirty="0" smtClean="0"/>
                        <a:t>20, 778</a:t>
                      </a:r>
                      <a:endParaRPr lang="es-MX" dirty="0"/>
                    </a:p>
                  </a:txBody>
                  <a:tcPr/>
                </a:tc>
                <a:tc>
                  <a:txBody>
                    <a:bodyPr/>
                    <a:lstStyle/>
                    <a:p>
                      <a:pPr algn="ctr"/>
                      <a:r>
                        <a:rPr lang="es-MX" dirty="0" smtClean="0"/>
                        <a:t>4.9</a:t>
                      </a:r>
                      <a:endParaRPr lang="es-MX" dirty="0"/>
                    </a:p>
                  </a:txBody>
                  <a:tcPr/>
                </a:tc>
              </a:tr>
            </a:tbl>
          </a:graphicData>
        </a:graphic>
      </p:graphicFrame>
      <p:pic>
        <p:nvPicPr>
          <p:cNvPr id="5" name="Picture 2"/>
          <p:cNvPicPr>
            <a:picLocks noChangeAspect="1" noChangeArrowheads="1"/>
          </p:cNvPicPr>
          <p:nvPr/>
        </p:nvPicPr>
        <p:blipFill>
          <a:blip r:embed="rId3" cstate="print">
            <a:lum bright="-12000" contrast="9000"/>
          </a:blip>
          <a:srcRect/>
          <a:stretch>
            <a:fillRect/>
          </a:stretch>
        </p:blipFill>
        <p:spPr bwMode="auto">
          <a:xfrm>
            <a:off x="5643570" y="1500174"/>
            <a:ext cx="3286148" cy="5000660"/>
          </a:xfrm>
          <a:prstGeom prst="rect">
            <a:avLst/>
          </a:prstGeom>
          <a:noFill/>
          <a:ln w="9525">
            <a:noFill/>
            <a:miter lim="800000"/>
            <a:headEnd/>
            <a:tailEnd/>
          </a:ln>
          <a:effectLst/>
        </p:spPr>
      </p:pic>
      <p:sp>
        <p:nvSpPr>
          <p:cNvPr id="6" name="5 CuadroTexto"/>
          <p:cNvSpPr txBox="1"/>
          <p:nvPr/>
        </p:nvSpPr>
        <p:spPr>
          <a:xfrm>
            <a:off x="642910" y="1925413"/>
            <a:ext cx="4969437" cy="646331"/>
          </a:xfrm>
          <a:prstGeom prst="rect">
            <a:avLst/>
          </a:prstGeom>
          <a:noFill/>
        </p:spPr>
        <p:txBody>
          <a:bodyPr wrap="none" rtlCol="0">
            <a:spAutoFit/>
          </a:bodyPr>
          <a:lstStyle/>
          <a:p>
            <a:r>
              <a:rPr lang="es-MX" dirty="0" smtClean="0">
                <a:solidFill>
                  <a:schemeClr val="bg1"/>
                </a:solidFill>
              </a:rPr>
              <a:t>CUADRO 7: POBLACIÓN ECONÓMICAMENTE ACTIVA</a:t>
            </a:r>
          </a:p>
          <a:p>
            <a:pPr algn="ctr"/>
            <a:r>
              <a:rPr lang="es-MX" dirty="0" smtClean="0">
                <a:solidFill>
                  <a:schemeClr val="bg1"/>
                </a:solidFill>
              </a:rPr>
              <a:t> POR SECTOR</a:t>
            </a:r>
            <a:endParaRPr lang="es-MX" dirty="0">
              <a:solidFill>
                <a:schemeClr val="bg1"/>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7000"/>
            <a:lum/>
          </a:blip>
          <a:srcRect/>
          <a:stretch>
            <a:fillRect l="-11000" r="-11000"/>
          </a:stretch>
        </a:blipFill>
        <a:effectLst/>
      </p:bgPr>
    </p:bg>
    <p:spTree>
      <p:nvGrpSpPr>
        <p:cNvPr id="1" name=""/>
        <p:cNvGrpSpPr/>
        <p:nvPr/>
      </p:nvGrpSpPr>
      <p:grpSpPr>
        <a:xfrm>
          <a:off x="0" y="0"/>
          <a:ext cx="0" cy="0"/>
          <a:chOff x="0" y="0"/>
          <a:chExt cx="0" cy="0"/>
        </a:xfrm>
      </p:grpSpPr>
      <p:sp>
        <p:nvSpPr>
          <p:cNvPr id="2" name="1 Rectángulo"/>
          <p:cNvSpPr/>
          <p:nvPr/>
        </p:nvSpPr>
        <p:spPr>
          <a:xfrm>
            <a:off x="500034" y="571480"/>
            <a:ext cx="8215370" cy="5078313"/>
          </a:xfrm>
          <a:prstGeom prst="rect">
            <a:avLst/>
          </a:prstGeom>
        </p:spPr>
        <p:txBody>
          <a:bodyPr wrap="square">
            <a:spAutoFit/>
          </a:bodyPr>
          <a:lstStyle/>
          <a:p>
            <a:pPr algn="just"/>
            <a:r>
              <a:rPr lang="es-MX" dirty="0" smtClean="0">
                <a:solidFill>
                  <a:schemeClr val="bg1"/>
                </a:solidFill>
              </a:rPr>
              <a:t>La ZM T Cuenta con Centro Comerciales como </a:t>
            </a:r>
            <a:r>
              <a:rPr lang="es-MX" dirty="0" err="1" smtClean="0">
                <a:solidFill>
                  <a:schemeClr val="bg1"/>
                </a:solidFill>
              </a:rPr>
              <a:t>Macroplaza</a:t>
            </a:r>
            <a:r>
              <a:rPr lang="es-MX" dirty="0" smtClean="0">
                <a:solidFill>
                  <a:schemeClr val="bg1"/>
                </a:solidFill>
              </a:rPr>
              <a:t> Insurgentes, Plaza Río Tijuana, Galerías Hipódromo, Plaza </a:t>
            </a:r>
            <a:r>
              <a:rPr lang="es-MX" dirty="0" err="1" smtClean="0">
                <a:solidFill>
                  <a:schemeClr val="bg1"/>
                </a:solidFill>
              </a:rPr>
              <a:t>Pavellón</a:t>
            </a:r>
            <a:r>
              <a:rPr lang="es-MX" dirty="0" smtClean="0">
                <a:solidFill>
                  <a:schemeClr val="bg1"/>
                </a:solidFill>
              </a:rPr>
              <a:t> en Rosarito, entre otras, que ofrecen una gran diversidad en las actividades de servicios y comercio.</a:t>
            </a:r>
          </a:p>
          <a:p>
            <a:pPr algn="just"/>
            <a:endParaRPr lang="es-MX" dirty="0" smtClean="0">
              <a:solidFill>
                <a:schemeClr val="bg1"/>
              </a:solidFill>
            </a:endParaRPr>
          </a:p>
          <a:p>
            <a:pPr algn="just"/>
            <a:endParaRPr lang="es-MX" dirty="0" smtClean="0">
              <a:solidFill>
                <a:schemeClr val="bg1"/>
              </a:solidFill>
            </a:endParaRPr>
          </a:p>
          <a:p>
            <a:pPr algn="just"/>
            <a:endParaRPr lang="es-MX" dirty="0" smtClean="0">
              <a:solidFill>
                <a:schemeClr val="bg1"/>
              </a:solidFill>
            </a:endParaRPr>
          </a:p>
          <a:p>
            <a:pPr algn="just"/>
            <a:endParaRPr lang="es-MX" dirty="0" smtClean="0">
              <a:solidFill>
                <a:schemeClr val="bg1"/>
              </a:solidFill>
            </a:endParaRPr>
          </a:p>
          <a:p>
            <a:pPr algn="just"/>
            <a:endParaRPr lang="es-MX" dirty="0" smtClean="0">
              <a:solidFill>
                <a:schemeClr val="bg1"/>
              </a:solidFill>
            </a:endParaRPr>
          </a:p>
          <a:p>
            <a:pPr algn="just"/>
            <a:endParaRPr lang="es-MX" dirty="0" smtClean="0">
              <a:solidFill>
                <a:schemeClr val="bg1"/>
              </a:solidFill>
            </a:endParaRPr>
          </a:p>
          <a:p>
            <a:pPr algn="just"/>
            <a:endParaRPr lang="es-MX" dirty="0" smtClean="0">
              <a:solidFill>
                <a:schemeClr val="bg1"/>
              </a:solidFill>
            </a:endParaRPr>
          </a:p>
          <a:p>
            <a:pPr algn="just"/>
            <a:endParaRPr lang="es-MX" dirty="0" smtClean="0">
              <a:solidFill>
                <a:schemeClr val="bg1"/>
              </a:solidFill>
            </a:endParaRPr>
          </a:p>
          <a:p>
            <a:pPr algn="just"/>
            <a:endParaRPr lang="es-MX" dirty="0" smtClean="0">
              <a:solidFill>
                <a:schemeClr val="bg1"/>
              </a:solidFill>
            </a:endParaRPr>
          </a:p>
          <a:p>
            <a:pPr algn="just"/>
            <a:r>
              <a:rPr lang="es-MX" dirty="0" smtClean="0">
                <a:solidFill>
                  <a:schemeClr val="bg1"/>
                </a:solidFill>
              </a:rPr>
              <a:t>La ZM T también es el lugar preferido de muchos negocios que ofrecen precios más baratos que los de Estados Unidos. Dichos servicios como de autos, servicios médicos, odontología y cirugías plásticas son muy comercializadas y localizadas cerca de la frontera con los Estados Unidos. </a:t>
            </a:r>
          </a:p>
          <a:p>
            <a:pPr algn="just"/>
            <a:endParaRPr lang="es-MX" dirty="0" smtClean="0">
              <a:solidFill>
                <a:schemeClr val="bg1"/>
              </a:solidFill>
            </a:endParaRPr>
          </a:p>
          <a:p>
            <a:pPr algn="just"/>
            <a:endParaRPr lang="es-MX" dirty="0" smtClean="0">
              <a:solidFill>
                <a:schemeClr val="bg1"/>
              </a:solidFill>
            </a:endParaRPr>
          </a:p>
        </p:txBody>
      </p:sp>
      <p:pic>
        <p:nvPicPr>
          <p:cNvPr id="3" name="2 Imagen" descr="descarga (3).jpg"/>
          <p:cNvPicPr>
            <a:picLocks noChangeAspect="1"/>
          </p:cNvPicPr>
          <p:nvPr/>
        </p:nvPicPr>
        <p:blipFill>
          <a:blip r:embed="rId3" cstate="print"/>
          <a:stretch>
            <a:fillRect/>
          </a:stretch>
        </p:blipFill>
        <p:spPr>
          <a:xfrm>
            <a:off x="285720" y="1785926"/>
            <a:ext cx="2357454" cy="1666875"/>
          </a:xfrm>
          <a:prstGeom prst="rect">
            <a:avLst/>
          </a:prstGeom>
          <a:ln>
            <a:noFill/>
          </a:ln>
          <a:effectLst>
            <a:outerShdw blurRad="292100" dist="139700" dir="2700000" algn="tl" rotWithShape="0">
              <a:srgbClr val="333333">
                <a:alpha val="65000"/>
              </a:srgbClr>
            </a:outerShdw>
          </a:effectLst>
        </p:spPr>
      </p:pic>
      <p:pic>
        <p:nvPicPr>
          <p:cNvPr id="4" name="3 Imagen" descr="descarga (4).jpg"/>
          <p:cNvPicPr>
            <a:picLocks noChangeAspect="1"/>
          </p:cNvPicPr>
          <p:nvPr/>
        </p:nvPicPr>
        <p:blipFill>
          <a:blip r:embed="rId4" cstate="print"/>
          <a:stretch>
            <a:fillRect/>
          </a:stretch>
        </p:blipFill>
        <p:spPr>
          <a:xfrm>
            <a:off x="2928926" y="1643050"/>
            <a:ext cx="3286125" cy="1785950"/>
          </a:xfrm>
          <a:prstGeom prst="rect">
            <a:avLst/>
          </a:prstGeom>
          <a:ln>
            <a:noFill/>
          </a:ln>
          <a:effectLst>
            <a:outerShdw blurRad="292100" dist="139700" dir="2700000" algn="tl" rotWithShape="0">
              <a:srgbClr val="333333">
                <a:alpha val="65000"/>
              </a:srgbClr>
            </a:outerShdw>
          </a:effectLst>
        </p:spPr>
      </p:pic>
      <p:pic>
        <p:nvPicPr>
          <p:cNvPr id="5" name="4 Imagen" descr="images (13).jpg"/>
          <p:cNvPicPr>
            <a:picLocks noChangeAspect="1"/>
          </p:cNvPicPr>
          <p:nvPr/>
        </p:nvPicPr>
        <p:blipFill>
          <a:blip r:embed="rId5" cstate="print"/>
          <a:stretch>
            <a:fillRect/>
          </a:stretch>
        </p:blipFill>
        <p:spPr>
          <a:xfrm>
            <a:off x="6429388" y="1500174"/>
            <a:ext cx="2466975" cy="184785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7000"/>
            <a:lum/>
          </a:blip>
          <a:srcRect/>
          <a:stretch>
            <a:fillRect l="-11000" r="-11000"/>
          </a:stretch>
        </a:blipFill>
        <a:effectLst/>
      </p:bgPr>
    </p:bg>
    <p:spTree>
      <p:nvGrpSpPr>
        <p:cNvPr id="1" name=""/>
        <p:cNvGrpSpPr/>
        <p:nvPr/>
      </p:nvGrpSpPr>
      <p:grpSpPr>
        <a:xfrm>
          <a:off x="0" y="0"/>
          <a:ext cx="0" cy="0"/>
          <a:chOff x="0" y="0"/>
          <a:chExt cx="0" cy="0"/>
        </a:xfrm>
      </p:grpSpPr>
      <p:sp>
        <p:nvSpPr>
          <p:cNvPr id="6" name="5 Rectángulo"/>
          <p:cNvSpPr/>
          <p:nvPr/>
        </p:nvSpPr>
        <p:spPr>
          <a:xfrm>
            <a:off x="500034" y="428604"/>
            <a:ext cx="7929618" cy="1754326"/>
          </a:xfrm>
          <a:prstGeom prst="rect">
            <a:avLst/>
          </a:prstGeom>
        </p:spPr>
        <p:txBody>
          <a:bodyPr wrap="square">
            <a:spAutoFit/>
          </a:bodyPr>
          <a:lstStyle/>
          <a:p>
            <a:pPr algn="just"/>
            <a:r>
              <a:rPr lang="es-MX" dirty="0" smtClean="0">
                <a:solidFill>
                  <a:schemeClr val="bg1"/>
                </a:solidFill>
              </a:rPr>
              <a:t>La economía de Tijuana también se basa en el turismo. Alrededor de 300,000 visitantes la cruzan en peatonal o en vehículos desde la garita de </a:t>
            </a:r>
            <a:r>
              <a:rPr lang="es-MX" dirty="0" smtClean="0">
                <a:solidFill>
                  <a:schemeClr val="bg1"/>
                </a:solidFill>
                <a:effectLst>
                  <a:outerShdw blurRad="38100" dist="38100" dir="2700000" algn="tl">
                    <a:srgbClr val="000000">
                      <a:alpha val="43137"/>
                    </a:srgbClr>
                  </a:outerShdw>
                </a:effectLst>
              </a:rPr>
              <a:t>San Isidro</a:t>
            </a:r>
            <a:r>
              <a:rPr lang="es-MX" dirty="0" smtClean="0">
                <a:solidFill>
                  <a:schemeClr val="bg1"/>
                </a:solidFill>
              </a:rPr>
              <a:t> para entrar a México y visitar Tijuana, . Restaurantes, taquerías, bares y discotecas es lo que atrae a los turistas, principalmente de California. </a:t>
            </a:r>
          </a:p>
          <a:p>
            <a:pPr algn="just"/>
            <a:endParaRPr lang="es-MX" dirty="0" smtClean="0">
              <a:solidFill>
                <a:schemeClr val="bg1"/>
              </a:solidFill>
            </a:endParaRPr>
          </a:p>
          <a:p>
            <a:pPr algn="just"/>
            <a:endParaRPr lang="es-MX" dirty="0">
              <a:solidFill>
                <a:schemeClr val="bg1"/>
              </a:solidFill>
            </a:endParaRPr>
          </a:p>
        </p:txBody>
      </p:sp>
      <p:pic>
        <p:nvPicPr>
          <p:cNvPr id="7" name="Picture 3" descr="http://img265.imageshack.us/img265/5254/zmt2r1bk.jpg"/>
          <p:cNvPicPr>
            <a:picLocks noChangeAspect="1" noChangeArrowheads="1"/>
          </p:cNvPicPr>
          <p:nvPr/>
        </p:nvPicPr>
        <p:blipFill>
          <a:blip r:embed="rId3" cstate="print"/>
          <a:srcRect t="28301" r="11672"/>
          <a:stretch>
            <a:fillRect/>
          </a:stretch>
        </p:blipFill>
        <p:spPr bwMode="auto">
          <a:xfrm>
            <a:off x="317810" y="5960293"/>
            <a:ext cx="8326124" cy="769156"/>
          </a:xfrm>
          <a:prstGeom prst="rect">
            <a:avLst/>
          </a:prstGeom>
          <a:noFill/>
        </p:spPr>
      </p:pic>
      <p:pic>
        <p:nvPicPr>
          <p:cNvPr id="8" name="Picture 2" descr="http://img265.imageshack.us/img265/7134/zmt12ed.jpg"/>
          <p:cNvPicPr>
            <a:picLocks noChangeAspect="1" noChangeArrowheads="1"/>
          </p:cNvPicPr>
          <p:nvPr/>
        </p:nvPicPr>
        <p:blipFill>
          <a:blip r:embed="rId4" cstate="print"/>
          <a:srcRect/>
          <a:stretch>
            <a:fillRect/>
          </a:stretch>
        </p:blipFill>
        <p:spPr bwMode="auto">
          <a:xfrm>
            <a:off x="285720" y="1857364"/>
            <a:ext cx="8358246" cy="4143404"/>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5000"/>
            <a:lum/>
          </a:blip>
          <a:srcRect/>
          <a:stretch>
            <a:fillRect l="-11000" r="-11000"/>
          </a:stretch>
        </a:blipFill>
        <a:effectLst/>
      </p:bgPr>
    </p:bg>
    <p:spTree>
      <p:nvGrpSpPr>
        <p:cNvPr id="1" name=""/>
        <p:cNvGrpSpPr/>
        <p:nvPr/>
      </p:nvGrpSpPr>
      <p:grpSpPr>
        <a:xfrm>
          <a:off x="0" y="0"/>
          <a:ext cx="0" cy="0"/>
          <a:chOff x="0" y="0"/>
          <a:chExt cx="0" cy="0"/>
        </a:xfrm>
      </p:grpSpPr>
      <p:sp>
        <p:nvSpPr>
          <p:cNvPr id="5" name="4 CuadroTexto"/>
          <p:cNvSpPr txBox="1"/>
          <p:nvPr/>
        </p:nvSpPr>
        <p:spPr>
          <a:xfrm>
            <a:off x="3500430" y="2643182"/>
            <a:ext cx="2199898" cy="523220"/>
          </a:xfrm>
          <a:prstGeom prst="rect">
            <a:avLst/>
          </a:prstGeom>
          <a:solidFill>
            <a:srgbClr val="FF0000"/>
          </a:solidFill>
          <a:ln w="28575">
            <a:solidFill>
              <a:srgbClr val="000000"/>
            </a:solidFill>
          </a:ln>
        </p:spPr>
        <p:txBody>
          <a:bodyPr wrap="none" rtlCol="0">
            <a:spAutoFit/>
          </a:bodyPr>
          <a:lstStyle/>
          <a:p>
            <a:r>
              <a:rPr lang="es-MX" sz="2800" dirty="0" smtClean="0">
                <a:solidFill>
                  <a:schemeClr val="bg1"/>
                </a:solidFill>
              </a:rPr>
              <a:t>TERRITORIAL </a:t>
            </a:r>
            <a:endParaRPr lang="es-MX" sz="2800" dirty="0">
              <a:solidFill>
                <a:schemeClr val="bg1"/>
              </a:solidFill>
            </a:endParaRPr>
          </a:p>
        </p:txBody>
      </p:sp>
      <p:pic>
        <p:nvPicPr>
          <p:cNvPr id="2050" name="Picture 2"/>
          <p:cNvPicPr>
            <a:picLocks noChangeAspect="1" noChangeArrowheads="1"/>
          </p:cNvPicPr>
          <p:nvPr/>
        </p:nvPicPr>
        <p:blipFill>
          <a:blip r:embed="rId3" cstate="print"/>
          <a:srcRect/>
          <a:stretch>
            <a:fillRect/>
          </a:stretch>
        </p:blipFill>
        <p:spPr bwMode="auto">
          <a:xfrm>
            <a:off x="714348" y="214290"/>
            <a:ext cx="3686908" cy="2214578"/>
          </a:xfrm>
          <a:prstGeom prst="rect">
            <a:avLst/>
          </a:prstGeom>
          <a:ln>
            <a:noFill/>
          </a:ln>
          <a:effectLst>
            <a:softEdge rad="112500"/>
          </a:effectLst>
        </p:spPr>
      </p:pic>
      <p:pic>
        <p:nvPicPr>
          <p:cNvPr id="7" name="6 Imagen" descr="descarga (6).jpg"/>
          <p:cNvPicPr>
            <a:picLocks noChangeAspect="1"/>
          </p:cNvPicPr>
          <p:nvPr/>
        </p:nvPicPr>
        <p:blipFill>
          <a:blip r:embed="rId4" cstate="print"/>
          <a:stretch>
            <a:fillRect/>
          </a:stretch>
        </p:blipFill>
        <p:spPr>
          <a:xfrm>
            <a:off x="3357554" y="5072074"/>
            <a:ext cx="2786082" cy="1447800"/>
          </a:xfrm>
          <a:prstGeom prst="rect">
            <a:avLst/>
          </a:prstGeom>
          <a:ln>
            <a:noFill/>
          </a:ln>
          <a:effectLst>
            <a:softEdge rad="112500"/>
          </a:effectLst>
        </p:spPr>
      </p:pic>
      <p:pic>
        <p:nvPicPr>
          <p:cNvPr id="8" name="7 Imagen" descr="FIG10.jpg"/>
          <p:cNvPicPr>
            <a:picLocks noChangeAspect="1"/>
          </p:cNvPicPr>
          <p:nvPr/>
        </p:nvPicPr>
        <p:blipFill>
          <a:blip r:embed="rId5" cstate="print"/>
          <a:stretch>
            <a:fillRect/>
          </a:stretch>
        </p:blipFill>
        <p:spPr>
          <a:xfrm>
            <a:off x="214282" y="2928934"/>
            <a:ext cx="3286148" cy="2780866"/>
          </a:xfrm>
          <a:prstGeom prst="rect">
            <a:avLst/>
          </a:prstGeom>
          <a:ln>
            <a:noFill/>
          </a:ln>
          <a:effectLst>
            <a:softEdge rad="112500"/>
          </a:effectLst>
        </p:spPr>
      </p:pic>
      <p:pic>
        <p:nvPicPr>
          <p:cNvPr id="9" name="8 Imagen" descr="FIG11.jpg"/>
          <p:cNvPicPr>
            <a:picLocks noChangeAspect="1"/>
          </p:cNvPicPr>
          <p:nvPr/>
        </p:nvPicPr>
        <p:blipFill>
          <a:blip r:embed="rId6" cstate="print"/>
          <a:stretch>
            <a:fillRect/>
          </a:stretch>
        </p:blipFill>
        <p:spPr>
          <a:xfrm>
            <a:off x="5929322" y="2928934"/>
            <a:ext cx="3019412" cy="2555144"/>
          </a:xfrm>
          <a:prstGeom prst="rect">
            <a:avLst/>
          </a:prstGeom>
          <a:ln>
            <a:noFill/>
          </a:ln>
          <a:effectLst>
            <a:softEdge rad="112500"/>
          </a:effectLst>
        </p:spPr>
      </p:pic>
      <p:pic>
        <p:nvPicPr>
          <p:cNvPr id="10" name="9 Imagen" descr="images (20).jpg"/>
          <p:cNvPicPr>
            <a:picLocks noChangeAspect="1"/>
          </p:cNvPicPr>
          <p:nvPr/>
        </p:nvPicPr>
        <p:blipFill>
          <a:blip r:embed="rId7" cstate="print"/>
          <a:stretch>
            <a:fillRect/>
          </a:stretch>
        </p:blipFill>
        <p:spPr>
          <a:xfrm>
            <a:off x="5572132" y="357166"/>
            <a:ext cx="2628900" cy="174307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7000"/>
            <a:lum/>
          </a:blip>
          <a:srcRect/>
          <a:stretch>
            <a:fillRect l="-11000" r="-11000"/>
          </a:stretch>
        </a:blipFill>
        <a:effectLst/>
      </p:bgPr>
    </p:bg>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a:stretch>
            <a:fillRect/>
          </a:stretch>
        </p:blipFill>
        <p:spPr bwMode="auto">
          <a:xfrm>
            <a:off x="5072066" y="714356"/>
            <a:ext cx="3857652" cy="2286016"/>
          </a:xfrm>
          <a:prstGeom prst="rect">
            <a:avLst/>
          </a:prstGeom>
          <a:noFill/>
          <a:ln w="9525">
            <a:noFill/>
            <a:miter lim="800000"/>
            <a:headEnd/>
            <a:tailEnd/>
          </a:ln>
          <a:effectLst/>
        </p:spPr>
      </p:pic>
      <p:pic>
        <p:nvPicPr>
          <p:cNvPr id="3075" name="Picture 3"/>
          <p:cNvPicPr>
            <a:picLocks noChangeAspect="1" noChangeArrowheads="1"/>
          </p:cNvPicPr>
          <p:nvPr/>
        </p:nvPicPr>
        <p:blipFill>
          <a:blip r:embed="rId4" cstate="print"/>
          <a:srcRect l="4619" t="5681" r="1617"/>
          <a:stretch>
            <a:fillRect/>
          </a:stretch>
        </p:blipFill>
        <p:spPr bwMode="auto">
          <a:xfrm>
            <a:off x="214283" y="714356"/>
            <a:ext cx="4143403" cy="2371748"/>
          </a:xfrm>
          <a:prstGeom prst="rect">
            <a:avLst/>
          </a:prstGeom>
          <a:noFill/>
          <a:ln w="9525">
            <a:noFill/>
            <a:miter lim="800000"/>
            <a:headEnd/>
            <a:tailEnd/>
          </a:ln>
          <a:effectLst/>
        </p:spPr>
      </p:pic>
      <p:pic>
        <p:nvPicPr>
          <p:cNvPr id="3076" name="Picture 4"/>
          <p:cNvPicPr>
            <a:picLocks noChangeAspect="1" noChangeArrowheads="1"/>
          </p:cNvPicPr>
          <p:nvPr/>
        </p:nvPicPr>
        <p:blipFill>
          <a:blip r:embed="rId5" cstate="print"/>
          <a:srcRect/>
          <a:stretch>
            <a:fillRect/>
          </a:stretch>
        </p:blipFill>
        <p:spPr bwMode="auto">
          <a:xfrm>
            <a:off x="214282" y="4038620"/>
            <a:ext cx="4143404" cy="2433428"/>
          </a:xfrm>
          <a:prstGeom prst="rect">
            <a:avLst/>
          </a:prstGeom>
          <a:noFill/>
          <a:ln w="9525">
            <a:noFill/>
            <a:miter lim="800000"/>
            <a:headEnd/>
            <a:tailEnd/>
          </a:ln>
          <a:effectLst/>
        </p:spPr>
      </p:pic>
      <p:pic>
        <p:nvPicPr>
          <p:cNvPr id="3077" name="Picture 5"/>
          <p:cNvPicPr>
            <a:picLocks noChangeAspect="1" noChangeArrowheads="1"/>
          </p:cNvPicPr>
          <p:nvPr/>
        </p:nvPicPr>
        <p:blipFill>
          <a:blip r:embed="rId6" cstate="print"/>
          <a:srcRect/>
          <a:stretch>
            <a:fillRect/>
          </a:stretch>
        </p:blipFill>
        <p:spPr bwMode="auto">
          <a:xfrm>
            <a:off x="5000628" y="4071942"/>
            <a:ext cx="3990975" cy="2428892"/>
          </a:xfrm>
          <a:prstGeom prst="rect">
            <a:avLst/>
          </a:prstGeom>
          <a:noFill/>
          <a:ln w="9525">
            <a:noFill/>
            <a:miter lim="800000"/>
            <a:headEnd/>
            <a:tailEnd/>
          </a:ln>
          <a:effectLst/>
        </p:spPr>
      </p:pic>
      <p:sp>
        <p:nvSpPr>
          <p:cNvPr id="7" name="6 CuadroTexto"/>
          <p:cNvSpPr txBox="1"/>
          <p:nvPr/>
        </p:nvSpPr>
        <p:spPr>
          <a:xfrm>
            <a:off x="571472" y="285728"/>
            <a:ext cx="3435492" cy="369332"/>
          </a:xfrm>
          <a:prstGeom prst="rect">
            <a:avLst/>
          </a:prstGeom>
          <a:noFill/>
        </p:spPr>
        <p:txBody>
          <a:bodyPr wrap="none" rtlCol="0">
            <a:spAutoFit/>
          </a:bodyPr>
          <a:lstStyle/>
          <a:p>
            <a:r>
              <a:rPr lang="es-MX" dirty="0" smtClean="0">
                <a:solidFill>
                  <a:schemeClr val="bg1"/>
                </a:solidFill>
              </a:rPr>
              <a:t>CRECIMIENTO URBANO   1930-1940</a:t>
            </a:r>
            <a:endParaRPr lang="es-MX" dirty="0">
              <a:solidFill>
                <a:schemeClr val="bg1"/>
              </a:solidFill>
            </a:endParaRPr>
          </a:p>
        </p:txBody>
      </p:sp>
      <p:sp>
        <p:nvSpPr>
          <p:cNvPr id="9" name="8 CuadroTexto"/>
          <p:cNvSpPr txBox="1"/>
          <p:nvPr/>
        </p:nvSpPr>
        <p:spPr>
          <a:xfrm>
            <a:off x="5286380" y="357166"/>
            <a:ext cx="3676776" cy="369332"/>
          </a:xfrm>
          <a:prstGeom prst="rect">
            <a:avLst/>
          </a:prstGeom>
          <a:noFill/>
        </p:spPr>
        <p:txBody>
          <a:bodyPr wrap="none" rtlCol="0">
            <a:spAutoFit/>
          </a:bodyPr>
          <a:lstStyle/>
          <a:p>
            <a:r>
              <a:rPr lang="es-MX" dirty="0" smtClean="0">
                <a:solidFill>
                  <a:schemeClr val="bg1"/>
                </a:solidFill>
              </a:rPr>
              <a:t>CRECIMIENTO URBANO, AÑO  1950-60</a:t>
            </a:r>
            <a:endParaRPr lang="es-MX" dirty="0">
              <a:solidFill>
                <a:schemeClr val="bg1"/>
              </a:solidFill>
            </a:endParaRPr>
          </a:p>
        </p:txBody>
      </p:sp>
      <p:sp>
        <p:nvSpPr>
          <p:cNvPr id="10" name="9 CuadroTexto"/>
          <p:cNvSpPr txBox="1"/>
          <p:nvPr/>
        </p:nvSpPr>
        <p:spPr>
          <a:xfrm>
            <a:off x="571472" y="3643314"/>
            <a:ext cx="3455561" cy="369332"/>
          </a:xfrm>
          <a:prstGeom prst="rect">
            <a:avLst/>
          </a:prstGeom>
          <a:noFill/>
        </p:spPr>
        <p:txBody>
          <a:bodyPr wrap="none" rtlCol="0">
            <a:spAutoFit/>
          </a:bodyPr>
          <a:lstStyle/>
          <a:p>
            <a:r>
              <a:rPr lang="es-MX" dirty="0" smtClean="0">
                <a:solidFill>
                  <a:schemeClr val="bg1"/>
                </a:solidFill>
              </a:rPr>
              <a:t>CRECIMIENTO URBANO,  AÑO  1970</a:t>
            </a:r>
            <a:endParaRPr lang="es-MX" dirty="0">
              <a:solidFill>
                <a:schemeClr val="bg1"/>
              </a:solidFill>
            </a:endParaRPr>
          </a:p>
        </p:txBody>
      </p:sp>
      <p:sp>
        <p:nvSpPr>
          <p:cNvPr id="11" name="10 CuadroTexto"/>
          <p:cNvSpPr txBox="1"/>
          <p:nvPr/>
        </p:nvSpPr>
        <p:spPr>
          <a:xfrm>
            <a:off x="5286380" y="3643314"/>
            <a:ext cx="3402663" cy="369332"/>
          </a:xfrm>
          <a:prstGeom prst="rect">
            <a:avLst/>
          </a:prstGeom>
          <a:noFill/>
        </p:spPr>
        <p:txBody>
          <a:bodyPr wrap="none" rtlCol="0">
            <a:spAutoFit/>
          </a:bodyPr>
          <a:lstStyle/>
          <a:p>
            <a:r>
              <a:rPr lang="es-MX" dirty="0" smtClean="0">
                <a:solidFill>
                  <a:schemeClr val="bg1"/>
                </a:solidFill>
              </a:rPr>
              <a:t>CRECIMIENTO URBANO, AÑO  1980</a:t>
            </a:r>
            <a:endParaRPr lang="es-MX" dirty="0">
              <a:solidFill>
                <a:schemeClr val="bg1"/>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7000"/>
            <a:lum/>
          </a:blip>
          <a:srcRect/>
          <a:stretch>
            <a:fillRect l="-11000" r="-11000"/>
          </a:stretch>
        </a:blipFill>
        <a:effectLst/>
      </p:bgPr>
    </p:bg>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srcRect/>
          <a:stretch>
            <a:fillRect/>
          </a:stretch>
        </p:blipFill>
        <p:spPr bwMode="auto">
          <a:xfrm>
            <a:off x="500034" y="642918"/>
            <a:ext cx="3981450" cy="2266950"/>
          </a:xfrm>
          <a:prstGeom prst="rect">
            <a:avLst/>
          </a:prstGeom>
          <a:noFill/>
          <a:ln w="9525">
            <a:noFill/>
            <a:miter lim="800000"/>
            <a:headEnd/>
            <a:tailEnd/>
          </a:ln>
          <a:effectLst/>
        </p:spPr>
      </p:pic>
      <p:pic>
        <p:nvPicPr>
          <p:cNvPr id="4099" name="Picture 3"/>
          <p:cNvPicPr>
            <a:picLocks noChangeAspect="1" noChangeArrowheads="1"/>
          </p:cNvPicPr>
          <p:nvPr/>
        </p:nvPicPr>
        <p:blipFill>
          <a:blip r:embed="rId4" cstate="print"/>
          <a:srcRect/>
          <a:stretch>
            <a:fillRect/>
          </a:stretch>
        </p:blipFill>
        <p:spPr bwMode="auto">
          <a:xfrm>
            <a:off x="3071802" y="3233759"/>
            <a:ext cx="5495925" cy="3267075"/>
          </a:xfrm>
          <a:prstGeom prst="rect">
            <a:avLst/>
          </a:prstGeom>
          <a:noFill/>
          <a:ln w="9525">
            <a:noFill/>
            <a:miter lim="800000"/>
            <a:headEnd/>
            <a:tailEnd/>
          </a:ln>
          <a:effectLst/>
        </p:spPr>
      </p:pic>
      <p:sp>
        <p:nvSpPr>
          <p:cNvPr id="4" name="3 CuadroTexto"/>
          <p:cNvSpPr txBox="1"/>
          <p:nvPr/>
        </p:nvSpPr>
        <p:spPr>
          <a:xfrm>
            <a:off x="571472" y="285728"/>
            <a:ext cx="3349763" cy="369332"/>
          </a:xfrm>
          <a:prstGeom prst="rect">
            <a:avLst/>
          </a:prstGeom>
          <a:noFill/>
        </p:spPr>
        <p:txBody>
          <a:bodyPr wrap="none" rtlCol="0">
            <a:spAutoFit/>
          </a:bodyPr>
          <a:lstStyle/>
          <a:p>
            <a:r>
              <a:rPr lang="es-MX" dirty="0" smtClean="0">
                <a:solidFill>
                  <a:schemeClr val="bg1"/>
                </a:solidFill>
              </a:rPr>
              <a:t>CRECIMIENTO URBANO AÑO  1990</a:t>
            </a:r>
            <a:endParaRPr lang="es-MX" dirty="0">
              <a:solidFill>
                <a:schemeClr val="bg1"/>
              </a:solidFill>
            </a:endParaRPr>
          </a:p>
        </p:txBody>
      </p:sp>
      <p:sp>
        <p:nvSpPr>
          <p:cNvPr id="5" name="4 CuadroTexto"/>
          <p:cNvSpPr txBox="1"/>
          <p:nvPr/>
        </p:nvSpPr>
        <p:spPr>
          <a:xfrm>
            <a:off x="4143372" y="2916792"/>
            <a:ext cx="3402663" cy="369332"/>
          </a:xfrm>
          <a:prstGeom prst="rect">
            <a:avLst/>
          </a:prstGeom>
          <a:noFill/>
        </p:spPr>
        <p:txBody>
          <a:bodyPr wrap="none" rtlCol="0">
            <a:spAutoFit/>
          </a:bodyPr>
          <a:lstStyle/>
          <a:p>
            <a:r>
              <a:rPr lang="es-MX" dirty="0" smtClean="0">
                <a:solidFill>
                  <a:schemeClr val="bg1"/>
                </a:solidFill>
              </a:rPr>
              <a:t>CRECIMIENTO URBANO   AÑO 2000</a:t>
            </a:r>
            <a:endParaRPr lang="es-MX"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7000"/>
            <a:lum/>
          </a:blip>
          <a:srcRect/>
          <a:stretch>
            <a:fillRect l="-11000" r="-11000"/>
          </a:stretch>
        </a:blipFill>
        <a:effectLst/>
      </p:bgPr>
    </p:bg>
    <p:spTree>
      <p:nvGrpSpPr>
        <p:cNvPr id="1" name=""/>
        <p:cNvGrpSpPr/>
        <p:nvPr/>
      </p:nvGrpSpPr>
      <p:grpSpPr>
        <a:xfrm>
          <a:off x="0" y="0"/>
          <a:ext cx="0" cy="0"/>
          <a:chOff x="0" y="0"/>
          <a:chExt cx="0" cy="0"/>
        </a:xfrm>
      </p:grpSpPr>
      <p:sp>
        <p:nvSpPr>
          <p:cNvPr id="2" name="1 Rectángulo"/>
          <p:cNvSpPr/>
          <p:nvPr/>
        </p:nvSpPr>
        <p:spPr>
          <a:xfrm>
            <a:off x="142844" y="357166"/>
            <a:ext cx="8858312" cy="1754326"/>
          </a:xfrm>
          <a:prstGeom prst="rect">
            <a:avLst/>
          </a:prstGeom>
        </p:spPr>
        <p:txBody>
          <a:bodyPr wrap="square">
            <a:spAutoFit/>
          </a:bodyPr>
          <a:lstStyle/>
          <a:p>
            <a:pPr algn="just"/>
            <a:r>
              <a:rPr lang="es-MX" dirty="0" smtClean="0">
                <a:solidFill>
                  <a:schemeClr val="bg1"/>
                </a:solidFill>
              </a:rPr>
              <a:t>Hablar de Tijuana, es hablar de 3 municipios, una frontera muy activa, una migración y choque cultural que solo las ciudades globales gozan, es hablar de su industria. </a:t>
            </a:r>
          </a:p>
          <a:p>
            <a:pPr algn="just"/>
            <a:endParaRPr lang="es-MX" dirty="0" smtClean="0">
              <a:solidFill>
                <a:schemeClr val="bg1"/>
              </a:solidFill>
            </a:endParaRPr>
          </a:p>
          <a:p>
            <a:pPr algn="just"/>
            <a:r>
              <a:rPr lang="es-MX" dirty="0" smtClean="0">
                <a:solidFill>
                  <a:schemeClr val="bg1"/>
                </a:solidFill>
              </a:rPr>
              <a:t>El estado de Baja California esta conformado por 5 municipios los cuales son: </a:t>
            </a:r>
            <a:r>
              <a:rPr lang="es-MX" b="1" dirty="0" smtClean="0">
                <a:solidFill>
                  <a:schemeClr val="bg1"/>
                </a:solidFill>
              </a:rPr>
              <a:t>Mexicali, Ensenada, Tijuana, Tecate y Playas de Rosarito</a:t>
            </a:r>
            <a:r>
              <a:rPr lang="es-MX" dirty="0" smtClean="0">
                <a:solidFill>
                  <a:schemeClr val="bg1"/>
                </a:solidFill>
              </a:rPr>
              <a:t>, donde la actual Zona Metropolitana de Baja California  esta conformado por los municipios de </a:t>
            </a:r>
            <a:r>
              <a:rPr lang="es-MX" u="sng" dirty="0" smtClean="0">
                <a:solidFill>
                  <a:schemeClr val="bg1"/>
                </a:solidFill>
                <a:effectLst>
                  <a:outerShdw blurRad="38100" dist="38100" dir="2700000" algn="tl">
                    <a:srgbClr val="000000">
                      <a:alpha val="43137"/>
                    </a:srgbClr>
                  </a:outerShdw>
                </a:effectLst>
              </a:rPr>
              <a:t>Tijuana, Tecate y Playas de Rosarito. </a:t>
            </a:r>
            <a:endParaRPr lang="es-MX" u="sng" dirty="0">
              <a:solidFill>
                <a:schemeClr val="bg1"/>
              </a:solidFill>
              <a:effectLst>
                <a:outerShdw blurRad="38100" dist="38100" dir="2700000" algn="tl">
                  <a:srgbClr val="000000">
                    <a:alpha val="43137"/>
                  </a:srgbClr>
                </a:outerShdw>
              </a:effectLst>
            </a:endParaRPr>
          </a:p>
        </p:txBody>
      </p:sp>
      <p:pic>
        <p:nvPicPr>
          <p:cNvPr id="3" name="Picture 2"/>
          <p:cNvPicPr>
            <a:picLocks noChangeAspect="1" noChangeArrowheads="1"/>
          </p:cNvPicPr>
          <p:nvPr/>
        </p:nvPicPr>
        <p:blipFill>
          <a:blip r:embed="rId3" cstate="print"/>
          <a:srcRect r="1539"/>
          <a:stretch>
            <a:fillRect/>
          </a:stretch>
        </p:blipFill>
        <p:spPr bwMode="auto">
          <a:xfrm>
            <a:off x="0" y="2643182"/>
            <a:ext cx="9144000" cy="4005265"/>
          </a:xfrm>
          <a:prstGeom prst="rect">
            <a:avLst/>
          </a:prstGeom>
          <a:noFill/>
          <a:ln w="9525">
            <a:noFill/>
            <a:miter lim="800000"/>
            <a:headEnd/>
            <a:tailEnd/>
          </a:ln>
          <a:effectLst/>
        </p:spPr>
      </p:pic>
      <p:pic>
        <p:nvPicPr>
          <p:cNvPr id="2050" name="Picture 2"/>
          <p:cNvPicPr>
            <a:picLocks noChangeAspect="1" noChangeArrowheads="1"/>
          </p:cNvPicPr>
          <p:nvPr/>
        </p:nvPicPr>
        <p:blipFill>
          <a:blip r:embed="rId4" cstate="print"/>
          <a:srcRect l="5996" t="8077" r="24172" b="9112"/>
          <a:stretch>
            <a:fillRect/>
          </a:stretch>
        </p:blipFill>
        <p:spPr bwMode="auto">
          <a:xfrm>
            <a:off x="3000364" y="2714620"/>
            <a:ext cx="6143636" cy="307183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7000"/>
            <a:lum/>
          </a:blip>
          <a:srcRect/>
          <a:stretch>
            <a:fillRect l="-11000" r="-11000"/>
          </a:stretch>
        </a:blipFill>
        <a:effectLst/>
      </p:bgPr>
    </p:bg>
    <p:spTree>
      <p:nvGrpSpPr>
        <p:cNvPr id="1" name=""/>
        <p:cNvGrpSpPr/>
        <p:nvPr/>
      </p:nvGrpSpPr>
      <p:grpSpPr>
        <a:xfrm>
          <a:off x="0" y="0"/>
          <a:ext cx="0" cy="0"/>
          <a:chOff x="0" y="0"/>
          <a:chExt cx="0" cy="0"/>
        </a:xfrm>
      </p:grpSpPr>
      <p:sp>
        <p:nvSpPr>
          <p:cNvPr id="3" name="2 Rectángulo"/>
          <p:cNvSpPr/>
          <p:nvPr/>
        </p:nvSpPr>
        <p:spPr>
          <a:xfrm>
            <a:off x="500034" y="428604"/>
            <a:ext cx="7572428" cy="2092881"/>
          </a:xfrm>
          <a:prstGeom prst="rect">
            <a:avLst/>
          </a:prstGeom>
        </p:spPr>
        <p:txBody>
          <a:bodyPr wrap="square">
            <a:spAutoFit/>
          </a:bodyPr>
          <a:lstStyle/>
          <a:p>
            <a:r>
              <a:rPr lang="es-MX" dirty="0" smtClean="0">
                <a:solidFill>
                  <a:schemeClr val="bg1"/>
                </a:solidFill>
              </a:rPr>
              <a:t>La zona metropolitana de Tijuana, Tecate y Playas de Rosarito fue un conjunto de tres ciudades que dejaron de serlo para convertirse en el moderno concepto de metrópoli, y junto con San Diego, constituir una </a:t>
            </a:r>
            <a:r>
              <a:rPr lang="es-MX" sz="2000" dirty="0" smtClean="0">
                <a:solidFill>
                  <a:schemeClr val="bg1"/>
                </a:solidFill>
                <a:effectLst>
                  <a:outerShdw blurRad="38100" dist="38100" dir="2700000" algn="tl">
                    <a:srgbClr val="000000">
                      <a:alpha val="43137"/>
                    </a:srgbClr>
                  </a:outerShdw>
                </a:effectLst>
              </a:rPr>
              <a:t>megalópolis.</a:t>
            </a:r>
          </a:p>
          <a:p>
            <a:endParaRPr lang="es-MX" sz="2000" dirty="0" smtClean="0">
              <a:solidFill>
                <a:schemeClr val="bg1"/>
              </a:solidFill>
              <a:effectLst>
                <a:outerShdw blurRad="38100" dist="38100" dir="2700000" algn="tl">
                  <a:srgbClr val="000000">
                    <a:alpha val="43137"/>
                  </a:srgbClr>
                </a:outerShdw>
              </a:effectLst>
            </a:endParaRPr>
          </a:p>
          <a:p>
            <a:pPr algn="r"/>
            <a:r>
              <a:rPr lang="es-MX" dirty="0" smtClean="0">
                <a:solidFill>
                  <a:schemeClr val="bg1"/>
                </a:solidFill>
              </a:rPr>
              <a:t>Secretaria de Infraestructura y Desarrollo Urbano del estado de Baja California</a:t>
            </a:r>
          </a:p>
          <a:p>
            <a:pPr algn="r"/>
            <a:endParaRPr lang="es-MX" dirty="0" smtClean="0">
              <a:solidFill>
                <a:schemeClr val="bg1"/>
              </a:solidFill>
            </a:endParaRPr>
          </a:p>
          <a:p>
            <a:pPr algn="r"/>
            <a:endParaRPr lang="es-MX" dirty="0" smtClean="0">
              <a:solidFill>
                <a:schemeClr val="bg1"/>
              </a:solidFill>
            </a:endParaRPr>
          </a:p>
        </p:txBody>
      </p:sp>
      <p:graphicFrame>
        <p:nvGraphicFramePr>
          <p:cNvPr id="4" name="3 Tabla"/>
          <p:cNvGraphicFramePr>
            <a:graphicFrameLocks noGrp="1"/>
          </p:cNvGraphicFramePr>
          <p:nvPr/>
        </p:nvGraphicFramePr>
        <p:xfrm>
          <a:off x="2107421" y="3071810"/>
          <a:ext cx="4893471" cy="2966720"/>
        </p:xfrm>
        <a:graphic>
          <a:graphicData uri="http://schemas.openxmlformats.org/drawingml/2006/table">
            <a:tbl>
              <a:tblPr firstRow="1" bandRow="1">
                <a:tableStyleId>{69C7853C-536D-4A76-A0AE-DD22124D55A5}</a:tableStyleId>
              </a:tblPr>
              <a:tblGrid>
                <a:gridCol w="2071702"/>
                <a:gridCol w="1678761"/>
                <a:gridCol w="1143008"/>
              </a:tblGrid>
              <a:tr h="370840">
                <a:tc>
                  <a:txBody>
                    <a:bodyPr/>
                    <a:lstStyle/>
                    <a:p>
                      <a:pPr algn="ctr"/>
                      <a:r>
                        <a:rPr lang="es-MX" b="0" dirty="0" smtClean="0">
                          <a:solidFill>
                            <a:schemeClr val="bg1"/>
                          </a:solidFill>
                          <a:effectLst>
                            <a:outerShdw blurRad="38100" dist="38100" dir="2700000" algn="tl">
                              <a:srgbClr val="000000">
                                <a:alpha val="43137"/>
                              </a:srgbClr>
                            </a:outerShdw>
                          </a:effectLst>
                          <a:latin typeface="Arial Narrow" pitchFamily="34" charset="0"/>
                        </a:rPr>
                        <a:t>Zona Metropolitana</a:t>
                      </a:r>
                      <a:endParaRPr lang="es-MX" b="0" dirty="0">
                        <a:solidFill>
                          <a:schemeClr val="bg1"/>
                        </a:solidFill>
                        <a:effectLst>
                          <a:outerShdw blurRad="38100" dist="38100" dir="2700000" algn="tl">
                            <a:srgbClr val="000000">
                              <a:alpha val="43137"/>
                            </a:srgbClr>
                          </a:outerShdw>
                        </a:effectLst>
                        <a:latin typeface="Arial Narrow"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s-MX" b="0" dirty="0" smtClean="0">
                          <a:solidFill>
                            <a:schemeClr val="bg1"/>
                          </a:solidFill>
                          <a:effectLst>
                            <a:outerShdw blurRad="38100" dist="38100" dir="2700000" algn="tl">
                              <a:srgbClr val="000000">
                                <a:alpha val="43137"/>
                              </a:srgbClr>
                            </a:outerShdw>
                          </a:effectLst>
                          <a:latin typeface="Arial Narrow" pitchFamily="34" charset="0"/>
                        </a:rPr>
                        <a:t>Población</a:t>
                      </a:r>
                      <a:endParaRPr lang="es-MX" b="0" dirty="0">
                        <a:solidFill>
                          <a:schemeClr val="bg1"/>
                        </a:solidFill>
                        <a:effectLst>
                          <a:outerShdw blurRad="38100" dist="38100" dir="2700000" algn="tl">
                            <a:srgbClr val="000000">
                              <a:alpha val="43137"/>
                            </a:srgbClr>
                          </a:outerShdw>
                        </a:effectLst>
                        <a:latin typeface="Arial Narrow"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s-MX" b="0" dirty="0" smtClean="0">
                          <a:solidFill>
                            <a:schemeClr val="bg1"/>
                          </a:solidFill>
                          <a:effectLst>
                            <a:outerShdw blurRad="38100" dist="38100" dir="2700000" algn="tl">
                              <a:srgbClr val="000000">
                                <a:alpha val="43137"/>
                              </a:srgbClr>
                            </a:outerShdw>
                          </a:effectLst>
                          <a:latin typeface="Arial Narrow" pitchFamily="34" charset="0"/>
                        </a:rPr>
                        <a:t>%</a:t>
                      </a:r>
                      <a:endParaRPr lang="es-MX" b="0" dirty="0">
                        <a:solidFill>
                          <a:schemeClr val="bg1"/>
                        </a:solidFill>
                        <a:effectLst>
                          <a:outerShdw blurRad="38100" dist="38100" dir="2700000" algn="tl">
                            <a:srgbClr val="000000">
                              <a:alpha val="43137"/>
                            </a:srgbClr>
                          </a:outerShdw>
                        </a:effectLst>
                        <a:latin typeface="Arial Narrow"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70840">
                <a:tc>
                  <a:txBody>
                    <a:bodyPr/>
                    <a:lstStyle/>
                    <a:p>
                      <a:r>
                        <a:rPr lang="es-MX" dirty="0" smtClean="0"/>
                        <a:t>VALLE DE MÉXICO</a:t>
                      </a:r>
                      <a:endParaRPr lang="es-MX"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s-MX" dirty="0" smtClean="0"/>
                        <a:t>199,239,910</a:t>
                      </a:r>
                      <a:endParaRPr lang="es-MX"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s-MX" dirty="0" smtClean="0"/>
                        <a:t>33.24</a:t>
                      </a:r>
                      <a:endParaRPr lang="es-MX"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70840">
                <a:tc>
                  <a:txBody>
                    <a:bodyPr/>
                    <a:lstStyle/>
                    <a:p>
                      <a:r>
                        <a:rPr lang="es-MX" dirty="0" smtClean="0"/>
                        <a:t>TOLUCA</a:t>
                      </a:r>
                      <a:endParaRPr lang="es-MX"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s-MX" dirty="0" smtClean="0"/>
                        <a:t>1,622,052</a:t>
                      </a:r>
                      <a:endParaRPr lang="es-MX"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s-MX" dirty="0" smtClean="0"/>
                        <a:t>2.82</a:t>
                      </a:r>
                      <a:endParaRPr lang="es-MX"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70840">
                <a:tc>
                  <a:txBody>
                    <a:bodyPr/>
                    <a:lstStyle/>
                    <a:p>
                      <a:r>
                        <a:rPr lang="es-MX" dirty="0" smtClean="0"/>
                        <a:t>PUEBLA </a:t>
                      </a:r>
                      <a:endParaRPr lang="es-MX"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s-MX" dirty="0" smtClean="0"/>
                        <a:t>2,470,206</a:t>
                      </a:r>
                      <a:endParaRPr lang="es-MX"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s-MX" dirty="0" smtClean="0"/>
                        <a:t>4.27</a:t>
                      </a:r>
                      <a:endParaRPr lang="es-MX"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70840">
                <a:tc>
                  <a:txBody>
                    <a:bodyPr/>
                    <a:lstStyle/>
                    <a:p>
                      <a:r>
                        <a:rPr lang="es-MX" dirty="0" smtClean="0"/>
                        <a:t>GUADALAJARA</a:t>
                      </a:r>
                      <a:endParaRPr lang="es-MX"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s-MX" dirty="0" smtClean="0"/>
                        <a:t>4,095,853</a:t>
                      </a:r>
                      <a:endParaRPr lang="es-MX"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s-MX" dirty="0" smtClean="0"/>
                        <a:t>7.08</a:t>
                      </a:r>
                      <a:endParaRPr lang="es-MX"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70840">
                <a:tc>
                  <a:txBody>
                    <a:bodyPr/>
                    <a:lstStyle/>
                    <a:p>
                      <a:r>
                        <a:rPr lang="es-MX" dirty="0" smtClean="0"/>
                        <a:t>MONTERREY</a:t>
                      </a:r>
                      <a:endParaRPr lang="es-MX"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s-MX" dirty="0" smtClean="0"/>
                        <a:t>3,738,700</a:t>
                      </a:r>
                      <a:endParaRPr lang="es-MX"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s-MX" dirty="0" smtClean="0"/>
                        <a:t>6.46</a:t>
                      </a:r>
                      <a:endParaRPr lang="es-MX"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370840">
                <a:tc>
                  <a:txBody>
                    <a:bodyPr/>
                    <a:lstStyle/>
                    <a:p>
                      <a:r>
                        <a:rPr lang="es-MX" dirty="0" smtClean="0"/>
                        <a:t>TIJUANA</a:t>
                      </a:r>
                      <a:endParaRPr lang="es-MX"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00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dirty="0" smtClean="0"/>
                        <a:t>1</a:t>
                      </a:r>
                      <a:r>
                        <a:rPr lang="es-MX" sz="1800" u="none" strike="noStrike" dirty="0" smtClean="0"/>
                        <a:t>,751,430</a:t>
                      </a:r>
                      <a:endParaRPr lang="es-MX" sz="1800" b="0" i="0" u="none" strike="noStrike" dirty="0" smtClean="0">
                        <a:solidFill>
                          <a:schemeClr val="bg2"/>
                        </a:solidFill>
                        <a:latin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0000"/>
                    </a:solidFill>
                  </a:tcPr>
                </a:tc>
                <a:tc>
                  <a:txBody>
                    <a:bodyPr/>
                    <a:lstStyle/>
                    <a:p>
                      <a:pPr algn="ctr"/>
                      <a:r>
                        <a:rPr lang="es-MX" dirty="0" smtClean="0"/>
                        <a:t>2.78</a:t>
                      </a:r>
                      <a:endParaRPr lang="es-MX"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0000"/>
                    </a:solidFill>
                  </a:tcPr>
                </a:tc>
              </a:tr>
              <a:tr h="370840">
                <a:tc>
                  <a:txBody>
                    <a:bodyPr/>
                    <a:lstStyle/>
                    <a:p>
                      <a:r>
                        <a:rPr lang="es-MX" dirty="0" smtClean="0"/>
                        <a:t>MEXICALI</a:t>
                      </a:r>
                      <a:endParaRPr lang="es-MX"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tx2">
                        <a:lumMod val="75000"/>
                      </a:schemeClr>
                    </a:solidFill>
                  </a:tcPr>
                </a:tc>
                <a:tc>
                  <a:txBody>
                    <a:bodyPr/>
                    <a:lstStyle/>
                    <a:p>
                      <a:pPr algn="ctr"/>
                      <a:r>
                        <a:rPr lang="es-MX" dirty="0" smtClean="0"/>
                        <a:t>855,963</a:t>
                      </a:r>
                      <a:endParaRPr lang="es-MX"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tx2">
                        <a:lumMod val="75000"/>
                      </a:schemeClr>
                    </a:solidFill>
                  </a:tcPr>
                </a:tc>
                <a:tc>
                  <a:txBody>
                    <a:bodyPr/>
                    <a:lstStyle/>
                    <a:p>
                      <a:pPr algn="ctr"/>
                      <a:r>
                        <a:rPr lang="es-MX" dirty="0" smtClean="0"/>
                        <a:t>1.48</a:t>
                      </a:r>
                      <a:endParaRPr lang="es-MX"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tx2">
                        <a:lumMod val="75000"/>
                      </a:schemeClr>
                    </a:solidFill>
                  </a:tcPr>
                </a:tc>
              </a:tr>
            </a:tbl>
          </a:graphicData>
        </a:graphic>
      </p:graphicFrame>
      <p:sp>
        <p:nvSpPr>
          <p:cNvPr id="5" name="4 Rectángulo"/>
          <p:cNvSpPr/>
          <p:nvPr/>
        </p:nvSpPr>
        <p:spPr>
          <a:xfrm>
            <a:off x="2214546" y="6215082"/>
            <a:ext cx="3505640" cy="369332"/>
          </a:xfrm>
          <a:prstGeom prst="rect">
            <a:avLst/>
          </a:prstGeom>
        </p:spPr>
        <p:txBody>
          <a:bodyPr wrap="none">
            <a:spAutoFit/>
          </a:bodyPr>
          <a:lstStyle/>
          <a:p>
            <a:r>
              <a:rPr lang="es-MX" dirty="0" smtClean="0">
                <a:solidFill>
                  <a:schemeClr val="bg1"/>
                </a:solidFill>
              </a:rPr>
              <a:t>Fuente: SEDESOL  et al., 2007: 34, 35.</a:t>
            </a:r>
            <a:endParaRPr lang="es-MX" dirty="0">
              <a:solidFill>
                <a:schemeClr val="bg1"/>
              </a:solidFill>
            </a:endParaRPr>
          </a:p>
        </p:txBody>
      </p:sp>
      <p:sp>
        <p:nvSpPr>
          <p:cNvPr id="6" name="5 Rectángulo"/>
          <p:cNvSpPr/>
          <p:nvPr/>
        </p:nvSpPr>
        <p:spPr>
          <a:xfrm>
            <a:off x="2214546" y="2428868"/>
            <a:ext cx="5072098" cy="646331"/>
          </a:xfrm>
          <a:prstGeom prst="rect">
            <a:avLst/>
          </a:prstGeom>
        </p:spPr>
        <p:txBody>
          <a:bodyPr wrap="square">
            <a:spAutoFit/>
          </a:bodyPr>
          <a:lstStyle/>
          <a:p>
            <a:pPr algn="ctr"/>
            <a:r>
              <a:rPr lang="es-MX" dirty="0" smtClean="0">
                <a:solidFill>
                  <a:schemeClr val="bg1"/>
                </a:solidFill>
                <a:effectLst>
                  <a:outerShdw blurRad="38100" dist="38100" dir="2700000" algn="tl">
                    <a:srgbClr val="000000">
                      <a:alpha val="43137"/>
                    </a:srgbClr>
                  </a:outerShdw>
                </a:effectLst>
              </a:rPr>
              <a:t>Volumen y porcentaje de población de las zonas metropolitanas, 2005</a:t>
            </a:r>
            <a:endParaRPr lang="es-MX" dirty="0">
              <a:solidFill>
                <a:schemeClr val="bg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28000"/>
            <a:lum/>
          </a:blip>
          <a:srcRect/>
          <a:stretch>
            <a:fillRect l="-11000" r="-11000"/>
          </a:stretch>
        </a:blipFill>
        <a:effectLst/>
      </p:bgPr>
    </p:bg>
    <p:spTree>
      <p:nvGrpSpPr>
        <p:cNvPr id="1" name=""/>
        <p:cNvGrpSpPr/>
        <p:nvPr/>
      </p:nvGrpSpPr>
      <p:grpSpPr>
        <a:xfrm>
          <a:off x="0" y="0"/>
          <a:ext cx="0" cy="0"/>
          <a:chOff x="0" y="0"/>
          <a:chExt cx="0" cy="0"/>
        </a:xfrm>
      </p:grpSpPr>
      <p:sp>
        <p:nvSpPr>
          <p:cNvPr id="2" name="1 Rectángulo"/>
          <p:cNvSpPr/>
          <p:nvPr/>
        </p:nvSpPr>
        <p:spPr>
          <a:xfrm>
            <a:off x="214282" y="357166"/>
            <a:ext cx="8643998" cy="923330"/>
          </a:xfrm>
          <a:prstGeom prst="rect">
            <a:avLst/>
          </a:prstGeom>
        </p:spPr>
        <p:txBody>
          <a:bodyPr wrap="square">
            <a:spAutoFit/>
          </a:bodyPr>
          <a:lstStyle/>
          <a:p>
            <a:r>
              <a:rPr lang="es-MX" dirty="0" smtClean="0">
                <a:solidFill>
                  <a:schemeClr val="bg1"/>
                </a:solidFill>
              </a:rPr>
              <a:t>Actualmente una considerable proporción de la Z. M. de Tijuana presenta una ocupación urbana sobre terrenos inadecuados, ya sea por ser estos de pendientes muy pronunciadas o aunque sean terrenos relativamente planos, ocupan cauces de escurrimientos naturales</a:t>
            </a:r>
            <a:endParaRPr lang="es-MX" dirty="0">
              <a:solidFill>
                <a:schemeClr val="bg1"/>
              </a:solidFill>
            </a:endParaRPr>
          </a:p>
        </p:txBody>
      </p:sp>
      <p:pic>
        <p:nvPicPr>
          <p:cNvPr id="1026" name="Picture 2"/>
          <p:cNvPicPr>
            <a:picLocks noChangeAspect="1" noChangeArrowheads="1"/>
          </p:cNvPicPr>
          <p:nvPr/>
        </p:nvPicPr>
        <p:blipFill>
          <a:blip r:embed="rId3" cstate="print"/>
          <a:srcRect l="11039" t="549" r="12430"/>
          <a:stretch>
            <a:fillRect/>
          </a:stretch>
        </p:blipFill>
        <p:spPr bwMode="auto">
          <a:xfrm>
            <a:off x="214282" y="1414457"/>
            <a:ext cx="3929090" cy="2586047"/>
          </a:xfrm>
          <a:prstGeom prst="rect">
            <a:avLst/>
          </a:prstGeom>
          <a:noFill/>
          <a:ln w="9525">
            <a:noFill/>
            <a:miter lim="800000"/>
            <a:headEnd/>
            <a:tailEnd/>
          </a:ln>
          <a:effectLst/>
        </p:spPr>
      </p:pic>
      <p:pic>
        <p:nvPicPr>
          <p:cNvPr id="1027" name="Picture 3"/>
          <p:cNvPicPr>
            <a:picLocks noChangeAspect="1" noChangeArrowheads="1"/>
          </p:cNvPicPr>
          <p:nvPr/>
        </p:nvPicPr>
        <p:blipFill>
          <a:blip r:embed="rId4" cstate="print"/>
          <a:srcRect/>
          <a:stretch>
            <a:fillRect/>
          </a:stretch>
        </p:blipFill>
        <p:spPr bwMode="auto">
          <a:xfrm>
            <a:off x="4714876" y="1785926"/>
            <a:ext cx="3819525" cy="2505075"/>
          </a:xfrm>
          <a:prstGeom prst="rect">
            <a:avLst/>
          </a:prstGeom>
          <a:noFill/>
          <a:ln w="9525">
            <a:noFill/>
            <a:miter lim="800000"/>
            <a:headEnd/>
            <a:tailEnd/>
          </a:ln>
          <a:effectLst/>
        </p:spPr>
      </p:pic>
      <p:pic>
        <p:nvPicPr>
          <p:cNvPr id="1028" name="Picture 4"/>
          <p:cNvPicPr>
            <a:picLocks noChangeAspect="1" noChangeArrowheads="1"/>
          </p:cNvPicPr>
          <p:nvPr/>
        </p:nvPicPr>
        <p:blipFill>
          <a:blip r:embed="rId5" cstate="print"/>
          <a:srcRect/>
          <a:stretch>
            <a:fillRect/>
          </a:stretch>
        </p:blipFill>
        <p:spPr bwMode="auto">
          <a:xfrm>
            <a:off x="1938349" y="3943350"/>
            <a:ext cx="4276725" cy="2914650"/>
          </a:xfrm>
          <a:prstGeom prst="rect">
            <a:avLst/>
          </a:prstGeom>
          <a:noFill/>
          <a:ln w="9525">
            <a:noFill/>
            <a:miter lim="800000"/>
            <a:headEnd/>
            <a:tailEnd/>
          </a:ln>
          <a:effec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print">
            <a:alphaModFix amt="22000"/>
            <a:lum/>
          </a:blip>
          <a:srcRect/>
          <a:stretch>
            <a:fillRect l="-1000" r="-1000"/>
          </a:stretch>
        </a:blipFill>
        <a:effectLst/>
      </p:bgPr>
    </p:bg>
    <p:spTree>
      <p:nvGrpSpPr>
        <p:cNvPr id="1" name=""/>
        <p:cNvGrpSpPr/>
        <p:nvPr/>
      </p:nvGrpSpPr>
      <p:grpSpPr>
        <a:xfrm>
          <a:off x="0" y="0"/>
          <a:ext cx="0" cy="0"/>
          <a:chOff x="0" y="0"/>
          <a:chExt cx="0" cy="0"/>
        </a:xfrm>
      </p:grpSpPr>
      <p:graphicFrame>
        <p:nvGraphicFramePr>
          <p:cNvPr id="3" name="2 Tabla"/>
          <p:cNvGraphicFramePr>
            <a:graphicFrameLocks noGrp="1"/>
          </p:cNvGraphicFramePr>
          <p:nvPr/>
        </p:nvGraphicFramePr>
        <p:xfrm>
          <a:off x="1071538" y="428604"/>
          <a:ext cx="7000924" cy="4857784"/>
        </p:xfrm>
        <a:graphic>
          <a:graphicData uri="http://schemas.openxmlformats.org/drawingml/2006/table">
            <a:tbl>
              <a:tblPr/>
              <a:tblGrid>
                <a:gridCol w="1500198"/>
                <a:gridCol w="4000528"/>
                <a:gridCol w="1500198"/>
              </a:tblGrid>
              <a:tr h="649151">
                <a:tc gridSpan="2">
                  <a:txBody>
                    <a:bodyPr/>
                    <a:lstStyle/>
                    <a:p>
                      <a:pPr algn="ctr" fontAlgn="ctr"/>
                      <a:r>
                        <a:rPr lang="es-MX" sz="2000" b="0" i="0" u="none" strike="noStrike" dirty="0" smtClean="0">
                          <a:solidFill>
                            <a:srgbClr val="000000"/>
                          </a:solidFill>
                          <a:latin typeface="Calibri"/>
                        </a:rPr>
                        <a:t>TABLA: OROGRAFÍA  DE</a:t>
                      </a:r>
                      <a:r>
                        <a:rPr lang="es-MX" sz="2000" b="0" i="0" u="none" strike="noStrike" baseline="0" dirty="0" smtClean="0">
                          <a:solidFill>
                            <a:srgbClr val="000000"/>
                          </a:solidFill>
                          <a:latin typeface="Calibri"/>
                        </a:rPr>
                        <a:t> LA Z. M. DE TIJUANA</a:t>
                      </a:r>
                      <a:endParaRPr lang="es-MX" sz="2000" b="0"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s-MX"/>
                    </a:p>
                  </a:txBody>
                  <a:tcPr/>
                </a:tc>
                <a:tc>
                  <a:txBody>
                    <a:bodyPr/>
                    <a:lstStyle/>
                    <a:p>
                      <a:pPr algn="ctr" fontAlgn="b"/>
                      <a:r>
                        <a:rPr lang="es-MX" sz="1100" b="0" i="0" u="none" strike="noStrike" dirty="0" smtClean="0">
                          <a:solidFill>
                            <a:srgbClr val="000000"/>
                          </a:solidFill>
                          <a:latin typeface="Calibri"/>
                        </a:rPr>
                        <a:t>ELEVACIONES </a:t>
                      </a:r>
                      <a:endParaRPr lang="es-MX" sz="11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r>
              <a:tr h="1222559">
                <a:tc>
                  <a:txBody>
                    <a:bodyPr/>
                    <a:lstStyle/>
                    <a:p>
                      <a:pPr algn="ctr" fontAlgn="ctr"/>
                      <a:r>
                        <a:rPr lang="es-MX" sz="1400" b="0" i="0" u="none" strike="noStrike" dirty="0" smtClean="0">
                          <a:solidFill>
                            <a:srgbClr val="000000"/>
                          </a:solidFill>
                          <a:latin typeface="Calibri"/>
                        </a:rPr>
                        <a:t>TECATE</a:t>
                      </a:r>
                      <a:endParaRPr lang="es-MX" sz="1400" b="0"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just" fontAlgn="ctr"/>
                      <a:r>
                        <a:rPr lang="es-MX" sz="1400" b="0" i="0" u="none" strike="noStrike" dirty="0">
                          <a:solidFill>
                            <a:srgbClr val="000000"/>
                          </a:solidFill>
                          <a:latin typeface="Calibri"/>
                        </a:rPr>
                        <a:t>Pendientes menores del 10%, que cubren el 40% del área total, localizada principalmente al centro del Municipio; pendientes del20al 40%, que abarcan el 32% </a:t>
                      </a:r>
                      <a:r>
                        <a:rPr lang="es-MX" sz="1400" b="0" i="0" u="none" strike="noStrike" dirty="0" smtClean="0">
                          <a:solidFill>
                            <a:srgbClr val="000000"/>
                          </a:solidFill>
                          <a:latin typeface="Calibri"/>
                        </a:rPr>
                        <a:t>de su </a:t>
                      </a:r>
                      <a:r>
                        <a:rPr lang="es-MX" sz="1400" b="0" i="0" u="none" strike="noStrike" dirty="0">
                          <a:solidFill>
                            <a:srgbClr val="000000"/>
                          </a:solidFill>
                          <a:latin typeface="Calibri"/>
                        </a:rPr>
                        <a:t>área y que se localizan en el norte, centro y sur del Municipio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0" i="0" u="none" strike="noStrike">
                          <a:solidFill>
                            <a:srgbClr val="000000"/>
                          </a:solidFill>
                          <a:latin typeface="Calibri"/>
                        </a:rPr>
                        <a:t>1,500 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00921">
                <a:tc>
                  <a:txBody>
                    <a:bodyPr/>
                    <a:lstStyle/>
                    <a:p>
                      <a:pPr algn="ctr" fontAlgn="ctr"/>
                      <a:r>
                        <a:rPr lang="es-MX" sz="1400" b="0" i="0" u="none" strike="noStrike" dirty="0" smtClean="0">
                          <a:solidFill>
                            <a:srgbClr val="000000"/>
                          </a:solidFill>
                          <a:latin typeface="Calibri"/>
                        </a:rPr>
                        <a:t>TIJUANA</a:t>
                      </a:r>
                      <a:endParaRPr lang="es-MX" sz="1400" b="0"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just" fontAlgn="ctr"/>
                      <a:r>
                        <a:rPr lang="es-MX" sz="1400" b="0" i="0" u="none" strike="noStrike" dirty="0">
                          <a:solidFill>
                            <a:srgbClr val="000000"/>
                          </a:solidFill>
                          <a:latin typeface="Calibri"/>
                        </a:rPr>
                        <a:t>Serie de elevaciones que forman pequeñas mesetas, lomas y cerros que descienden ligeramente al mar y que por su suelo de tipo rocoso dificulta la actividad agrícola.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pt-BR" sz="1400" b="0" i="0" u="none" strike="noStrike">
                          <a:solidFill>
                            <a:srgbClr val="000000"/>
                          </a:solidFill>
                          <a:latin typeface="Calibri"/>
                        </a:rPr>
                        <a:t>500 m A 1,500 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85153">
                <a:tc>
                  <a:txBody>
                    <a:bodyPr/>
                    <a:lstStyle/>
                    <a:p>
                      <a:pPr algn="ctr" fontAlgn="ctr"/>
                      <a:r>
                        <a:rPr lang="es-MX" sz="1400" b="0" i="0" u="none" strike="noStrike" dirty="0" smtClean="0">
                          <a:solidFill>
                            <a:srgbClr val="000000"/>
                          </a:solidFill>
                          <a:latin typeface="Calibri"/>
                        </a:rPr>
                        <a:t>PLAYAS DE ROSARITO</a:t>
                      </a:r>
                      <a:endParaRPr lang="es-MX" sz="1400" b="0"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just" fontAlgn="ctr"/>
                      <a:r>
                        <a:rPr lang="es-MX" sz="1400" b="0" i="0" u="none" strike="noStrike" dirty="0">
                          <a:solidFill>
                            <a:srgbClr val="000000"/>
                          </a:solidFill>
                          <a:latin typeface="Calibri"/>
                        </a:rPr>
                        <a:t>La mayoría del territorio municipal está conformado por suelo tipo litoral formado por materiales sueltos que se acumulan por la acción de las olas y las corrientes marinas; estos suelos denominados expansivos, tienen un drenaje deficiente  lo que representa problemas para el desarrollo.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pt-BR" sz="1400" b="0" i="0" u="none" strike="noStrike" dirty="0">
                          <a:solidFill>
                            <a:srgbClr val="000000"/>
                          </a:solidFill>
                          <a:latin typeface="Calibri"/>
                        </a:rPr>
                        <a:t>500 m A 1,000 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4" name="3 Rectángulo"/>
          <p:cNvSpPr/>
          <p:nvPr/>
        </p:nvSpPr>
        <p:spPr>
          <a:xfrm>
            <a:off x="-32" y="6429396"/>
            <a:ext cx="8572560" cy="430887"/>
          </a:xfrm>
          <a:prstGeom prst="rect">
            <a:avLst/>
          </a:prstGeom>
        </p:spPr>
        <p:txBody>
          <a:bodyPr wrap="square">
            <a:spAutoFit/>
          </a:bodyPr>
          <a:lstStyle/>
          <a:p>
            <a:r>
              <a:rPr lang="it-IT" sz="1100" dirty="0" smtClean="0">
                <a:solidFill>
                  <a:schemeClr val="bg1"/>
                </a:solidFill>
              </a:rPr>
              <a:t>Fue nte:INEGI.  Marco  Geoestadístico  Municipal 2010, versión  3.1.  </a:t>
            </a:r>
          </a:p>
          <a:p>
            <a:r>
              <a:rPr lang="it-IT" sz="1100" dirty="0" smtClean="0">
                <a:solidFill>
                  <a:schemeClr val="bg1"/>
                </a:solidFill>
              </a:rPr>
              <a:t>              INEGI. Información  Topográ fica  Digital  Escal a 1 :250000,  serie II.</a:t>
            </a:r>
            <a:endParaRPr lang="es-MX" sz="1100" dirty="0">
              <a:solidFill>
                <a:schemeClr val="bg1"/>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28000"/>
            <a:lum/>
          </a:blip>
          <a:srcRect/>
          <a:stretch>
            <a:fillRect l="-11000" r="-11000"/>
          </a:stretch>
        </a:blipFill>
        <a:effectLst/>
      </p:bgPr>
    </p:bg>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1000100" y="357166"/>
          <a:ext cx="6929486" cy="1550670"/>
        </p:xfrm>
        <a:graphic>
          <a:graphicData uri="http://schemas.openxmlformats.org/drawingml/2006/table">
            <a:tbl>
              <a:tblPr/>
              <a:tblGrid>
                <a:gridCol w="3054560"/>
                <a:gridCol w="3874926"/>
              </a:tblGrid>
              <a:tr h="190500">
                <a:tc gridSpan="2">
                  <a:txBody>
                    <a:bodyPr/>
                    <a:lstStyle/>
                    <a:p>
                      <a:pPr algn="ctr" fontAlgn="b"/>
                      <a:r>
                        <a:rPr lang="es-MX" sz="1600" b="0" i="0" u="none" strike="noStrike" dirty="0" smtClean="0">
                          <a:solidFill>
                            <a:srgbClr val="000000"/>
                          </a:solidFill>
                          <a:latin typeface="Calibri"/>
                        </a:rPr>
                        <a:t>Pendientes </a:t>
                      </a:r>
                      <a:r>
                        <a:rPr lang="es-MX" sz="1600" b="0" i="0" u="none" strike="noStrike" dirty="0">
                          <a:solidFill>
                            <a:srgbClr val="000000"/>
                          </a:solidFill>
                          <a:latin typeface="Calibri"/>
                        </a:rPr>
                        <a:t>de la mancha Urbana 1925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MX"/>
                    </a:p>
                  </a:txBody>
                  <a:tcPr/>
                </a:tc>
              </a:tr>
              <a:tr h="190500">
                <a:tc>
                  <a:txBody>
                    <a:bodyPr/>
                    <a:lstStyle/>
                    <a:p>
                      <a:pPr algn="ctr" fontAlgn="b"/>
                      <a:r>
                        <a:rPr lang="es-MX" sz="1800" b="0" i="0" u="none" strike="noStrike" dirty="0" smtClean="0">
                          <a:solidFill>
                            <a:srgbClr val="000000"/>
                          </a:solidFill>
                          <a:latin typeface="Calibri"/>
                        </a:rPr>
                        <a:t>Rango de pendientes</a:t>
                      </a:r>
                      <a:endParaRPr lang="es-MX" sz="18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s-MX" sz="1800" b="0" i="0" u="none" strike="noStrike" dirty="0" smtClean="0">
                          <a:solidFill>
                            <a:srgbClr val="000000"/>
                          </a:solidFill>
                          <a:latin typeface="Calibri"/>
                        </a:rPr>
                        <a:t>%De</a:t>
                      </a:r>
                      <a:r>
                        <a:rPr lang="es-MX" sz="1800" b="0" i="0" u="none" strike="noStrike" baseline="0" dirty="0" smtClean="0">
                          <a:solidFill>
                            <a:srgbClr val="000000"/>
                          </a:solidFill>
                          <a:latin typeface="Calibri"/>
                        </a:rPr>
                        <a:t> superficie de la mancha urbana</a:t>
                      </a:r>
                      <a:endParaRPr lang="es-MX" sz="18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r>
              <a:tr h="190500">
                <a:tc>
                  <a:txBody>
                    <a:bodyPr/>
                    <a:lstStyle/>
                    <a:p>
                      <a:pPr algn="ctr" fontAlgn="b"/>
                      <a:r>
                        <a:rPr lang="es-MX" sz="1600" b="0" i="0" u="none" strike="noStrike" dirty="0">
                          <a:solidFill>
                            <a:srgbClr val="000000"/>
                          </a:solidFill>
                          <a:latin typeface="Calibri"/>
                        </a:rPr>
                        <a:t>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s-MX" sz="1600" b="0" i="0" u="none" strike="noStrike">
                          <a:solidFill>
                            <a:srgbClr val="000000"/>
                          </a:solidFill>
                          <a:latin typeface="Calibri"/>
                        </a:rPr>
                        <a:t>61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ctr" fontAlgn="b"/>
                      <a:r>
                        <a:rPr lang="es-MX" sz="1600" b="0" i="0" u="none" strike="noStrike" dirty="0">
                          <a:solidFill>
                            <a:srgbClr val="000000"/>
                          </a:solidFill>
                          <a:latin typeface="Calibri"/>
                        </a:rPr>
                        <a:t>2-15%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s-MX" sz="1600" b="0" i="0" u="none" strike="noStrike">
                          <a:solidFill>
                            <a:srgbClr val="000000"/>
                          </a:solidFill>
                          <a:latin typeface="Calibri"/>
                        </a:rPr>
                        <a:t>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ctr" fontAlgn="b"/>
                      <a:r>
                        <a:rPr lang="es-MX" sz="1600" b="0" i="0" u="none" strike="noStrike">
                          <a:solidFill>
                            <a:srgbClr val="000000"/>
                          </a:solidFill>
                          <a:latin typeface="Calibri"/>
                        </a:rPr>
                        <a:t>15-35%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s-MX" sz="1600" b="0" i="0" u="none" strike="noStrike" dirty="0">
                          <a:solidFill>
                            <a:srgbClr val="000000"/>
                          </a:solidFill>
                          <a:latin typeface="Calibri"/>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ctr" fontAlgn="b"/>
                      <a:r>
                        <a:rPr lang="es-MX" sz="1600" b="0" i="0" u="none" strike="noStrike" dirty="0">
                          <a:solidFill>
                            <a:srgbClr val="000000"/>
                          </a:solidFill>
                          <a:latin typeface="Calibri"/>
                        </a:rPr>
                        <a:t> + a 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s-MX" sz="1600" b="0" i="0" u="none" strike="noStrike" dirty="0">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3" name="2 Tabla"/>
          <p:cNvGraphicFramePr>
            <a:graphicFrameLocks noGrp="1"/>
          </p:cNvGraphicFramePr>
          <p:nvPr/>
        </p:nvGraphicFramePr>
        <p:xfrm>
          <a:off x="1357290" y="2381572"/>
          <a:ext cx="6500858" cy="1781500"/>
        </p:xfrm>
        <a:graphic>
          <a:graphicData uri="http://schemas.openxmlformats.org/drawingml/2006/table">
            <a:tbl>
              <a:tblPr/>
              <a:tblGrid>
                <a:gridCol w="2865619"/>
                <a:gridCol w="3635239"/>
              </a:tblGrid>
              <a:tr h="200152">
                <a:tc gridSpan="2">
                  <a:txBody>
                    <a:bodyPr/>
                    <a:lstStyle/>
                    <a:p>
                      <a:pPr algn="ctr" fontAlgn="b"/>
                      <a:r>
                        <a:rPr lang="es-MX" sz="1800" b="0" i="0" u="none" strike="noStrike" dirty="0" smtClean="0">
                          <a:solidFill>
                            <a:srgbClr val="000000"/>
                          </a:solidFill>
                          <a:latin typeface="Calibri"/>
                        </a:rPr>
                        <a:t>Pendientes </a:t>
                      </a:r>
                      <a:r>
                        <a:rPr lang="es-MX" sz="1800" b="0" i="0" u="none" strike="noStrike" dirty="0">
                          <a:solidFill>
                            <a:srgbClr val="000000"/>
                          </a:solidFill>
                          <a:latin typeface="Calibri"/>
                        </a:rPr>
                        <a:t>de la mancha Urbana 1999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MX"/>
                    </a:p>
                  </a:txBody>
                  <a:tcPr/>
                </a:tc>
              </a:tr>
              <a:tr h="362275">
                <a:tc>
                  <a:txBody>
                    <a:bodyPr/>
                    <a:lstStyle/>
                    <a:p>
                      <a:pPr algn="ctr" fontAlgn="b"/>
                      <a:r>
                        <a:rPr lang="es-MX" sz="1800" b="0" i="0" u="none" strike="noStrike" dirty="0" smtClean="0">
                          <a:solidFill>
                            <a:srgbClr val="000000"/>
                          </a:solidFill>
                          <a:latin typeface="Calibri"/>
                        </a:rPr>
                        <a:t>Rango de pendientes</a:t>
                      </a:r>
                      <a:endParaRPr lang="es-MX" sz="18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s-MX" sz="1800" b="0" i="0" u="none" strike="noStrike" dirty="0" smtClean="0">
                          <a:solidFill>
                            <a:srgbClr val="000000"/>
                          </a:solidFill>
                          <a:latin typeface="Calibri"/>
                        </a:rPr>
                        <a:t>%De</a:t>
                      </a:r>
                      <a:r>
                        <a:rPr lang="es-MX" sz="1800" b="0" i="0" u="none" strike="noStrike" baseline="0" dirty="0" smtClean="0">
                          <a:solidFill>
                            <a:srgbClr val="000000"/>
                          </a:solidFill>
                          <a:latin typeface="Calibri"/>
                        </a:rPr>
                        <a:t> superficie de la mancha urbana</a:t>
                      </a:r>
                      <a:endParaRPr lang="es-MX" sz="18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r>
              <a:tr h="200152">
                <a:tc>
                  <a:txBody>
                    <a:bodyPr/>
                    <a:lstStyle/>
                    <a:p>
                      <a:pPr algn="ctr" fontAlgn="b"/>
                      <a:r>
                        <a:rPr lang="es-MX" sz="1800" b="0" i="0" u="none" strike="noStrike" dirty="0">
                          <a:solidFill>
                            <a:srgbClr val="000000"/>
                          </a:solidFill>
                          <a:latin typeface="Calibri"/>
                        </a:rPr>
                        <a:t>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s-MX" sz="1800" b="0" i="0" u="none" strike="noStrike">
                          <a:solidFill>
                            <a:srgbClr val="000000"/>
                          </a:solidFill>
                          <a:latin typeface="Calibri"/>
                        </a:rPr>
                        <a:t>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0152">
                <a:tc>
                  <a:txBody>
                    <a:bodyPr/>
                    <a:lstStyle/>
                    <a:p>
                      <a:pPr algn="ctr" fontAlgn="b"/>
                      <a:r>
                        <a:rPr lang="es-MX" sz="1800" b="0" i="0" u="none" strike="noStrike" dirty="0">
                          <a:solidFill>
                            <a:srgbClr val="000000"/>
                          </a:solidFill>
                          <a:latin typeface="Calibri"/>
                        </a:rPr>
                        <a:t>2-15%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s-MX" sz="1800" b="0" i="0" u="none" strike="noStrike">
                          <a:solidFill>
                            <a:srgbClr val="000000"/>
                          </a:solidFill>
                          <a:latin typeface="Calibri"/>
                        </a:rPr>
                        <a:t>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0152">
                <a:tc>
                  <a:txBody>
                    <a:bodyPr/>
                    <a:lstStyle/>
                    <a:p>
                      <a:pPr algn="ctr" fontAlgn="b"/>
                      <a:r>
                        <a:rPr lang="es-MX" sz="1800" b="0" i="0" u="none" strike="noStrike">
                          <a:solidFill>
                            <a:srgbClr val="000000"/>
                          </a:solidFill>
                          <a:latin typeface="Calibri"/>
                        </a:rPr>
                        <a:t>15-35%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s-MX" sz="1800" b="0" i="0" u="none" strike="noStrike" dirty="0">
                          <a:solidFill>
                            <a:srgbClr val="000000"/>
                          </a:solidFill>
                          <a:latin typeface="Calibri"/>
                        </a:rPr>
                        <a:t>21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0152">
                <a:tc>
                  <a:txBody>
                    <a:bodyPr/>
                    <a:lstStyle/>
                    <a:p>
                      <a:pPr algn="ctr" fontAlgn="b"/>
                      <a:r>
                        <a:rPr lang="es-MX" sz="1800" b="0" i="0" u="none" strike="noStrike" dirty="0">
                          <a:solidFill>
                            <a:srgbClr val="000000"/>
                          </a:solidFill>
                          <a:latin typeface="Calibri"/>
                        </a:rPr>
                        <a:t> + a 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s-MX" sz="1800" b="0" i="0" u="none" strike="noStrike" dirty="0">
                          <a:solidFill>
                            <a:srgbClr val="000000"/>
                          </a:solidFill>
                          <a:latin typeface="Calibri"/>
                        </a:rPr>
                        <a:t>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4" name="3 Rectángulo"/>
          <p:cNvSpPr/>
          <p:nvPr/>
        </p:nvSpPr>
        <p:spPr>
          <a:xfrm>
            <a:off x="642910" y="4666316"/>
            <a:ext cx="8286808" cy="1200329"/>
          </a:xfrm>
          <a:prstGeom prst="rect">
            <a:avLst/>
          </a:prstGeom>
        </p:spPr>
        <p:txBody>
          <a:bodyPr wrap="square">
            <a:spAutoFit/>
          </a:bodyPr>
          <a:lstStyle/>
          <a:p>
            <a:pPr algn="just"/>
            <a:r>
              <a:rPr lang="es-MX" dirty="0" smtClean="0">
                <a:solidFill>
                  <a:schemeClr val="bg1"/>
                </a:solidFill>
              </a:rPr>
              <a:t>La población de Tijuana se caracteriza por ser una población dinámica, la cual debido a la búsqueda de un espacio donde edificar sus viviendas, ejerce una fuerte presión sobre una fracción reducida de superficie municipal, con topografía accidentada y nulos servicios básicos (agua, luz, drenaje) (</a:t>
            </a:r>
            <a:r>
              <a:rPr lang="es-MX" dirty="0" err="1" smtClean="0">
                <a:solidFill>
                  <a:schemeClr val="bg1"/>
                </a:solidFill>
              </a:rPr>
              <a:t>IMPlan</a:t>
            </a:r>
            <a:r>
              <a:rPr lang="es-MX" dirty="0" smtClean="0">
                <a:solidFill>
                  <a:schemeClr val="bg1"/>
                </a:solidFill>
              </a:rPr>
              <a:t>; 2001).</a:t>
            </a:r>
            <a:endParaRPr lang="es-MX" dirty="0">
              <a:solidFill>
                <a:schemeClr val="bg1"/>
              </a:solidFill>
            </a:endParaRPr>
          </a:p>
        </p:txBody>
      </p:sp>
      <p:sp>
        <p:nvSpPr>
          <p:cNvPr id="5" name="4 Rectángulo"/>
          <p:cNvSpPr/>
          <p:nvPr/>
        </p:nvSpPr>
        <p:spPr>
          <a:xfrm>
            <a:off x="1857356" y="4167522"/>
            <a:ext cx="3786214" cy="261610"/>
          </a:xfrm>
          <a:prstGeom prst="rect">
            <a:avLst/>
          </a:prstGeom>
        </p:spPr>
        <p:txBody>
          <a:bodyPr wrap="square">
            <a:spAutoFit/>
          </a:bodyPr>
          <a:lstStyle/>
          <a:p>
            <a:r>
              <a:rPr lang="it-IT" sz="1100" dirty="0" smtClean="0">
                <a:solidFill>
                  <a:schemeClr val="bg1"/>
                </a:solidFill>
              </a:rPr>
              <a:t>Fue nte:INEGI.  Marco  Geoestadístico  Municipal 2010, versión  3.1.  </a:t>
            </a:r>
          </a:p>
        </p:txBody>
      </p:sp>
      <p:sp>
        <p:nvSpPr>
          <p:cNvPr id="6" name="5 Rectángulo"/>
          <p:cNvSpPr/>
          <p:nvPr/>
        </p:nvSpPr>
        <p:spPr>
          <a:xfrm>
            <a:off x="1643042" y="1928802"/>
            <a:ext cx="3714776" cy="261610"/>
          </a:xfrm>
          <a:prstGeom prst="rect">
            <a:avLst/>
          </a:prstGeom>
        </p:spPr>
        <p:txBody>
          <a:bodyPr wrap="square">
            <a:spAutoFit/>
          </a:bodyPr>
          <a:lstStyle/>
          <a:p>
            <a:r>
              <a:rPr lang="it-IT" sz="1100" dirty="0" smtClean="0">
                <a:solidFill>
                  <a:schemeClr val="bg1"/>
                </a:solidFill>
              </a:rPr>
              <a:t>Fue nte:INEGI.  Marco  Geoestadístico  Municipal 2010, versión  3.1.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28000"/>
            <a:lum/>
          </a:blip>
          <a:srcRect/>
          <a:stretch>
            <a:fillRect l="-11000" r="-11000"/>
          </a:stretch>
        </a:blipFill>
        <a:effectLst/>
      </p:bgPr>
    </p:bg>
    <p:spTree>
      <p:nvGrpSpPr>
        <p:cNvPr id="1" name=""/>
        <p:cNvGrpSpPr/>
        <p:nvPr/>
      </p:nvGrpSpPr>
      <p:grpSpPr>
        <a:xfrm>
          <a:off x="0" y="0"/>
          <a:ext cx="0" cy="0"/>
          <a:chOff x="0" y="0"/>
          <a:chExt cx="0" cy="0"/>
        </a:xfrm>
      </p:grpSpPr>
      <p:sp>
        <p:nvSpPr>
          <p:cNvPr id="2" name="1 Rectángulo"/>
          <p:cNvSpPr/>
          <p:nvPr/>
        </p:nvSpPr>
        <p:spPr>
          <a:xfrm>
            <a:off x="785786" y="1000108"/>
            <a:ext cx="8072494" cy="1754326"/>
          </a:xfrm>
          <a:prstGeom prst="rect">
            <a:avLst/>
          </a:prstGeom>
        </p:spPr>
        <p:txBody>
          <a:bodyPr wrap="square">
            <a:spAutoFit/>
          </a:bodyPr>
          <a:lstStyle/>
          <a:p>
            <a:r>
              <a:rPr lang="es-MX" dirty="0" smtClean="0">
                <a:solidFill>
                  <a:schemeClr val="bg1"/>
                </a:solidFill>
              </a:rPr>
              <a:t>En la ciudad este fenómeno se ha presentado repetidamente en distintas zonas como en la del </a:t>
            </a:r>
            <a:r>
              <a:rPr lang="es-MX" dirty="0" err="1" smtClean="0">
                <a:solidFill>
                  <a:schemeClr val="bg1"/>
                </a:solidFill>
              </a:rPr>
              <a:t>Pastejé</a:t>
            </a:r>
            <a:r>
              <a:rPr lang="es-MX" dirty="0" smtClean="0">
                <a:solidFill>
                  <a:schemeClr val="bg1"/>
                </a:solidFill>
              </a:rPr>
              <a:t>, Aguaje de la Tuna, colonia El Rubí, Anexa Ramírez, Manuel Paredes, Gran Tenochtitlán y Libramiento Sur.</a:t>
            </a:r>
          </a:p>
          <a:p>
            <a:endParaRPr lang="es-MX" dirty="0" smtClean="0">
              <a:solidFill>
                <a:schemeClr val="bg1"/>
              </a:solidFill>
            </a:endParaRPr>
          </a:p>
          <a:p>
            <a:r>
              <a:rPr lang="es-MX" dirty="0" smtClean="0">
                <a:solidFill>
                  <a:schemeClr val="bg1"/>
                </a:solidFill>
              </a:rPr>
              <a:t>1998 se registraron las  12 casos de deslizamientos, hasta la actualidad no hay registro alguno. </a:t>
            </a:r>
            <a:endParaRPr lang="es-MX" dirty="0">
              <a:solidFill>
                <a:schemeClr val="bg1"/>
              </a:solidFill>
            </a:endParaRPr>
          </a:p>
        </p:txBody>
      </p:sp>
      <p:sp>
        <p:nvSpPr>
          <p:cNvPr id="3" name="2 Rectángulo"/>
          <p:cNvSpPr/>
          <p:nvPr/>
        </p:nvSpPr>
        <p:spPr>
          <a:xfrm>
            <a:off x="714348" y="500042"/>
            <a:ext cx="1834092" cy="369332"/>
          </a:xfrm>
          <a:prstGeom prst="rect">
            <a:avLst/>
          </a:prstGeom>
        </p:spPr>
        <p:txBody>
          <a:bodyPr wrap="none">
            <a:spAutoFit/>
          </a:bodyPr>
          <a:lstStyle/>
          <a:p>
            <a:r>
              <a:rPr lang="es-MX" dirty="0" smtClean="0">
                <a:solidFill>
                  <a:schemeClr val="bg1"/>
                </a:solidFill>
              </a:rPr>
              <a:t>DESLIZAMIENTOS</a:t>
            </a:r>
            <a:endParaRPr lang="es-MX" dirty="0">
              <a:solidFill>
                <a:schemeClr val="bg1"/>
              </a:solidFill>
            </a:endParaRPr>
          </a:p>
        </p:txBody>
      </p:sp>
      <p:pic>
        <p:nvPicPr>
          <p:cNvPr id="3073" name="Picture 1"/>
          <p:cNvPicPr>
            <a:picLocks noChangeAspect="1" noChangeArrowheads="1"/>
          </p:cNvPicPr>
          <p:nvPr/>
        </p:nvPicPr>
        <p:blipFill>
          <a:blip r:embed="rId3" cstate="print"/>
          <a:srcRect/>
          <a:stretch>
            <a:fillRect/>
          </a:stretch>
        </p:blipFill>
        <p:spPr bwMode="auto">
          <a:xfrm>
            <a:off x="71406" y="2786058"/>
            <a:ext cx="5648325" cy="3467100"/>
          </a:xfrm>
          <a:prstGeom prst="rect">
            <a:avLst/>
          </a:prstGeom>
          <a:noFill/>
          <a:ln w="9525">
            <a:noFill/>
            <a:miter lim="800000"/>
            <a:headEnd/>
            <a:tailEnd/>
          </a:ln>
          <a:effectLst/>
        </p:spPr>
      </p:pic>
      <p:sp>
        <p:nvSpPr>
          <p:cNvPr id="5" name="4 Rectángulo"/>
          <p:cNvSpPr/>
          <p:nvPr/>
        </p:nvSpPr>
        <p:spPr>
          <a:xfrm>
            <a:off x="2000232" y="6417254"/>
            <a:ext cx="2598788" cy="369332"/>
          </a:xfrm>
          <a:prstGeom prst="rect">
            <a:avLst/>
          </a:prstGeom>
        </p:spPr>
        <p:txBody>
          <a:bodyPr wrap="none">
            <a:spAutoFit/>
          </a:bodyPr>
          <a:lstStyle/>
          <a:p>
            <a:r>
              <a:rPr lang="es-MX" dirty="0" smtClean="0">
                <a:solidFill>
                  <a:schemeClr val="bg1"/>
                </a:solidFill>
              </a:rPr>
              <a:t>fuente: archivos de la DMPC</a:t>
            </a:r>
            <a:endParaRPr lang="es-MX" dirty="0">
              <a:solidFill>
                <a:schemeClr val="bg1"/>
              </a:solidFill>
            </a:endParaRPr>
          </a:p>
        </p:txBody>
      </p:sp>
      <p:pic>
        <p:nvPicPr>
          <p:cNvPr id="6" name="Picture 4"/>
          <p:cNvPicPr>
            <a:picLocks noChangeAspect="1" noChangeArrowheads="1"/>
          </p:cNvPicPr>
          <p:nvPr/>
        </p:nvPicPr>
        <p:blipFill>
          <a:blip r:embed="rId4" cstate="print"/>
          <a:srcRect b="11885"/>
          <a:stretch>
            <a:fillRect/>
          </a:stretch>
        </p:blipFill>
        <p:spPr bwMode="auto">
          <a:xfrm>
            <a:off x="5165651" y="4071942"/>
            <a:ext cx="3978349" cy="285752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print">
            <a:alphaModFix amt="22000"/>
            <a:lum/>
          </a:blip>
          <a:srcRect/>
          <a:stretch>
            <a:fillRect l="-1000" r="-1000"/>
          </a:stretch>
        </a:blipFill>
        <a:effectLst/>
      </p:bgPr>
    </p:bg>
    <p:spTree>
      <p:nvGrpSpPr>
        <p:cNvPr id="1" name=""/>
        <p:cNvGrpSpPr/>
        <p:nvPr/>
      </p:nvGrpSpPr>
      <p:grpSpPr>
        <a:xfrm>
          <a:off x="0" y="0"/>
          <a:ext cx="0" cy="0"/>
          <a:chOff x="0" y="0"/>
          <a:chExt cx="0" cy="0"/>
        </a:xfrm>
      </p:grpSpPr>
      <p:sp>
        <p:nvSpPr>
          <p:cNvPr id="2" name="1 CuadroTexto"/>
          <p:cNvSpPr txBox="1"/>
          <p:nvPr/>
        </p:nvSpPr>
        <p:spPr>
          <a:xfrm>
            <a:off x="2714612" y="2905780"/>
            <a:ext cx="3500830" cy="584775"/>
          </a:xfrm>
          <a:prstGeom prst="rect">
            <a:avLst/>
          </a:prstGeom>
          <a:solidFill>
            <a:srgbClr val="FF0000"/>
          </a:solidFill>
        </p:spPr>
        <p:txBody>
          <a:bodyPr wrap="none" rtlCol="0">
            <a:spAutoFit/>
          </a:bodyPr>
          <a:lstStyle/>
          <a:p>
            <a:r>
              <a:rPr lang="es-MX" sz="3200" b="1" dirty="0" smtClean="0">
                <a:solidFill>
                  <a:schemeClr val="bg1"/>
                </a:solidFill>
              </a:rPr>
              <a:t>PERFIL AMBIENTAL </a:t>
            </a:r>
            <a:endParaRPr lang="es-MX" sz="3200" b="1" dirty="0">
              <a:solidFill>
                <a:schemeClr val="bg1"/>
              </a:solidFill>
            </a:endParaRPr>
          </a:p>
        </p:txBody>
      </p:sp>
      <p:pic>
        <p:nvPicPr>
          <p:cNvPr id="3" name="2 Imagen" descr="images (1).jpg"/>
          <p:cNvPicPr>
            <a:picLocks noChangeAspect="1"/>
          </p:cNvPicPr>
          <p:nvPr/>
        </p:nvPicPr>
        <p:blipFill>
          <a:blip r:embed="rId3" cstate="print"/>
          <a:stretch>
            <a:fillRect/>
          </a:stretch>
        </p:blipFill>
        <p:spPr>
          <a:xfrm>
            <a:off x="2857488" y="3857628"/>
            <a:ext cx="3429000" cy="1333500"/>
          </a:xfrm>
          <a:prstGeom prst="rect">
            <a:avLst/>
          </a:prstGeom>
        </p:spPr>
      </p:pic>
      <p:pic>
        <p:nvPicPr>
          <p:cNvPr id="7" name="6 Imagen" descr="images (5).jpg"/>
          <p:cNvPicPr>
            <a:picLocks noChangeAspect="1"/>
          </p:cNvPicPr>
          <p:nvPr/>
        </p:nvPicPr>
        <p:blipFill>
          <a:blip r:embed="rId4" cstate="print"/>
          <a:stretch>
            <a:fillRect/>
          </a:stretch>
        </p:blipFill>
        <p:spPr>
          <a:xfrm>
            <a:off x="6034116" y="5033986"/>
            <a:ext cx="2609850" cy="1752600"/>
          </a:xfrm>
          <a:prstGeom prst="rect">
            <a:avLst/>
          </a:prstGeom>
        </p:spPr>
      </p:pic>
      <p:pic>
        <p:nvPicPr>
          <p:cNvPr id="24" name="23 Imagen" descr="images (22).jpg"/>
          <p:cNvPicPr>
            <a:picLocks noChangeAspect="1"/>
          </p:cNvPicPr>
          <p:nvPr/>
        </p:nvPicPr>
        <p:blipFill>
          <a:blip r:embed="rId5" cstate="print"/>
          <a:stretch>
            <a:fillRect/>
          </a:stretch>
        </p:blipFill>
        <p:spPr>
          <a:xfrm>
            <a:off x="6534150" y="3176598"/>
            <a:ext cx="2609850" cy="1752600"/>
          </a:xfrm>
          <a:prstGeom prst="rect">
            <a:avLst/>
          </a:prstGeom>
        </p:spPr>
      </p:pic>
      <p:pic>
        <p:nvPicPr>
          <p:cNvPr id="25" name="24 Imagen" descr="images (23).jpg"/>
          <p:cNvPicPr>
            <a:picLocks noChangeAspect="1"/>
          </p:cNvPicPr>
          <p:nvPr/>
        </p:nvPicPr>
        <p:blipFill>
          <a:blip r:embed="rId6" cstate="print"/>
          <a:stretch>
            <a:fillRect/>
          </a:stretch>
        </p:blipFill>
        <p:spPr>
          <a:xfrm>
            <a:off x="6357950" y="1357298"/>
            <a:ext cx="2619375" cy="1743075"/>
          </a:xfrm>
          <a:prstGeom prst="rect">
            <a:avLst/>
          </a:prstGeom>
        </p:spPr>
      </p:pic>
      <p:pic>
        <p:nvPicPr>
          <p:cNvPr id="26" name="25 Imagen" descr="images (24).jpg"/>
          <p:cNvPicPr>
            <a:picLocks noChangeAspect="1"/>
          </p:cNvPicPr>
          <p:nvPr/>
        </p:nvPicPr>
        <p:blipFill>
          <a:blip r:embed="rId7" cstate="print"/>
          <a:stretch>
            <a:fillRect/>
          </a:stretch>
        </p:blipFill>
        <p:spPr>
          <a:xfrm>
            <a:off x="0" y="2714620"/>
            <a:ext cx="2571736" cy="1371600"/>
          </a:xfrm>
          <a:prstGeom prst="rect">
            <a:avLst/>
          </a:prstGeom>
        </p:spPr>
      </p:pic>
      <p:pic>
        <p:nvPicPr>
          <p:cNvPr id="27" name="26 Imagen" descr="images (25).jpg"/>
          <p:cNvPicPr>
            <a:picLocks noChangeAspect="1"/>
          </p:cNvPicPr>
          <p:nvPr/>
        </p:nvPicPr>
        <p:blipFill>
          <a:blip r:embed="rId8" cstate="print"/>
          <a:stretch>
            <a:fillRect/>
          </a:stretch>
        </p:blipFill>
        <p:spPr>
          <a:xfrm>
            <a:off x="214282" y="4929198"/>
            <a:ext cx="2781300" cy="1647825"/>
          </a:xfrm>
          <a:prstGeom prst="rect">
            <a:avLst/>
          </a:prstGeom>
        </p:spPr>
      </p:pic>
      <p:pic>
        <p:nvPicPr>
          <p:cNvPr id="28" name="27 Imagen" descr="images (26).jpg"/>
          <p:cNvPicPr>
            <a:picLocks noChangeAspect="1"/>
          </p:cNvPicPr>
          <p:nvPr/>
        </p:nvPicPr>
        <p:blipFill>
          <a:blip r:embed="rId9" cstate="print"/>
          <a:stretch>
            <a:fillRect/>
          </a:stretch>
        </p:blipFill>
        <p:spPr>
          <a:xfrm>
            <a:off x="2428860" y="857232"/>
            <a:ext cx="2724150" cy="1676400"/>
          </a:xfrm>
          <a:prstGeom prst="rect">
            <a:avLst/>
          </a:prstGeom>
        </p:spPr>
      </p:pic>
      <p:pic>
        <p:nvPicPr>
          <p:cNvPr id="29" name="28 Imagen" descr="images (27).jpg"/>
          <p:cNvPicPr>
            <a:picLocks noChangeAspect="1"/>
          </p:cNvPicPr>
          <p:nvPr/>
        </p:nvPicPr>
        <p:blipFill>
          <a:blip r:embed="rId10" cstate="print"/>
          <a:stretch>
            <a:fillRect/>
          </a:stretch>
        </p:blipFill>
        <p:spPr>
          <a:xfrm>
            <a:off x="5429256" y="0"/>
            <a:ext cx="2184328" cy="1466848"/>
          </a:xfrm>
          <a:prstGeom prst="rect">
            <a:avLst/>
          </a:prstGeom>
        </p:spPr>
      </p:pic>
      <p:pic>
        <p:nvPicPr>
          <p:cNvPr id="30" name="29 Imagen" descr="images (28).jpg"/>
          <p:cNvPicPr>
            <a:picLocks noChangeAspect="1"/>
          </p:cNvPicPr>
          <p:nvPr/>
        </p:nvPicPr>
        <p:blipFill>
          <a:blip r:embed="rId11" cstate="print"/>
          <a:stretch>
            <a:fillRect/>
          </a:stretch>
        </p:blipFill>
        <p:spPr>
          <a:xfrm>
            <a:off x="214282" y="428604"/>
            <a:ext cx="1904995" cy="1267688"/>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print">
            <a:alphaModFix amt="22000"/>
            <a:lum/>
          </a:blip>
          <a:srcRect/>
          <a:stretch>
            <a:fillRect l="-1000" r="-1000"/>
          </a:stretch>
        </a:blipFill>
        <a:effectLst/>
      </p:bgPr>
    </p:bg>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714348" y="500042"/>
          <a:ext cx="8001056" cy="3326130"/>
        </p:xfrm>
        <a:graphic>
          <a:graphicData uri="http://schemas.openxmlformats.org/drawingml/2006/table">
            <a:tbl>
              <a:tblPr/>
              <a:tblGrid>
                <a:gridCol w="1242883"/>
                <a:gridCol w="2421152"/>
                <a:gridCol w="4337021"/>
              </a:tblGrid>
              <a:tr h="190500">
                <a:tc gridSpan="3">
                  <a:txBody>
                    <a:bodyPr/>
                    <a:lstStyle/>
                    <a:p>
                      <a:pPr algn="ctr" fontAlgn="b"/>
                      <a:r>
                        <a:rPr lang="es-MX" sz="2000" b="0" i="0" u="none" strike="noStrike" dirty="0">
                          <a:solidFill>
                            <a:srgbClr val="000000"/>
                          </a:solidFill>
                          <a:latin typeface="Calibri"/>
                        </a:rPr>
                        <a:t>TABLA: </a:t>
                      </a:r>
                      <a:r>
                        <a:rPr lang="es-MX" sz="2000" b="0" i="0" u="none" strike="noStrike" dirty="0" smtClean="0">
                          <a:solidFill>
                            <a:srgbClr val="000000"/>
                          </a:solidFill>
                          <a:latin typeface="Calibri"/>
                        </a:rPr>
                        <a:t>CLIMAS DE LOS MUNICIPIO QUE INTEGRAN LA Z. M. TIJUANA  </a:t>
                      </a:r>
                      <a:endParaRPr lang="es-MX" sz="20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75000"/>
                      </a:schemeClr>
                    </a:solidFill>
                  </a:tcPr>
                </a:tc>
                <a:tc hMerge="1">
                  <a:txBody>
                    <a:bodyPr/>
                    <a:lstStyle/>
                    <a:p>
                      <a:endParaRPr lang="es-MX"/>
                    </a:p>
                  </a:txBody>
                  <a:tcPr/>
                </a:tc>
                <a:tc hMerge="1">
                  <a:txBody>
                    <a:bodyPr/>
                    <a:lstStyle/>
                    <a:p>
                      <a:endParaRPr lang="es-MX"/>
                    </a:p>
                  </a:txBody>
                  <a:tcPr/>
                </a:tc>
              </a:tr>
              <a:tr h="190500">
                <a:tc rowSpan="3">
                  <a:txBody>
                    <a:bodyPr/>
                    <a:lstStyle/>
                    <a:p>
                      <a:pPr algn="ctr" fontAlgn="ctr"/>
                      <a:r>
                        <a:rPr lang="es-MX" sz="1600" b="0" i="0" u="none" strike="noStrike" dirty="0">
                          <a:solidFill>
                            <a:srgbClr val="000000"/>
                          </a:solidFill>
                          <a:latin typeface="Calibri"/>
                        </a:rPr>
                        <a:t>Tijuana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75000"/>
                      </a:schemeClr>
                    </a:solidFill>
                  </a:tcPr>
                </a:tc>
                <a:tc>
                  <a:txBody>
                    <a:bodyPr/>
                    <a:lstStyle/>
                    <a:p>
                      <a:pPr algn="ctr" fontAlgn="b"/>
                      <a:r>
                        <a:rPr lang="es-MX" sz="1600" b="0" i="0" u="none" strike="noStrike" dirty="0">
                          <a:solidFill>
                            <a:srgbClr val="000000"/>
                          </a:solidFill>
                          <a:latin typeface="Calibri"/>
                        </a:rPr>
                        <a:t>Rango de temperatura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600" b="0" i="0" u="none" strike="noStrike" dirty="0">
                          <a:solidFill>
                            <a:srgbClr val="000000"/>
                          </a:solidFill>
                          <a:latin typeface="Calibri"/>
                        </a:rPr>
                        <a:t>14 - 16°C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vMerge="1">
                  <a:txBody>
                    <a:bodyPr/>
                    <a:lstStyle/>
                    <a:p>
                      <a:endParaRPr lang="es-MX"/>
                    </a:p>
                  </a:txBody>
                  <a:tcPr/>
                </a:tc>
                <a:tc>
                  <a:txBody>
                    <a:bodyPr/>
                    <a:lstStyle/>
                    <a:p>
                      <a:pPr algn="ctr" fontAlgn="b"/>
                      <a:r>
                        <a:rPr lang="es-MX" sz="1600" b="0" i="0" u="none" strike="noStrike" dirty="0">
                          <a:solidFill>
                            <a:srgbClr val="000000"/>
                          </a:solidFill>
                          <a:latin typeface="Calibri"/>
                        </a:rPr>
                        <a:t>Rango de precipitación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600" b="0" i="0" u="none" strike="noStrike">
                          <a:solidFill>
                            <a:srgbClr val="000000"/>
                          </a:solidFill>
                          <a:latin typeface="Calibri"/>
                        </a:rPr>
                        <a:t>100 - 300 mm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vMerge="1">
                  <a:txBody>
                    <a:bodyPr/>
                    <a:lstStyle/>
                    <a:p>
                      <a:endParaRPr lang="es-MX"/>
                    </a:p>
                  </a:txBody>
                  <a:tcPr/>
                </a:tc>
                <a:tc>
                  <a:txBody>
                    <a:bodyPr/>
                    <a:lstStyle/>
                    <a:p>
                      <a:pPr algn="ctr" fontAlgn="b"/>
                      <a:r>
                        <a:rPr lang="es-MX" sz="1600" b="0" i="0" u="none" strike="noStrike" dirty="0">
                          <a:solidFill>
                            <a:srgbClr val="000000"/>
                          </a:solidFill>
                          <a:latin typeface="Calibri"/>
                        </a:rPr>
                        <a:t>Clima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600" b="0" i="0" u="none" strike="noStrike">
                          <a:solidFill>
                            <a:srgbClr val="000000"/>
                          </a:solidFill>
                          <a:latin typeface="Calibri"/>
                        </a:rPr>
                        <a:t>Seco mediterráneo templado (100%)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rowSpan="3">
                  <a:txBody>
                    <a:bodyPr/>
                    <a:lstStyle/>
                    <a:p>
                      <a:pPr algn="ctr" fontAlgn="ctr"/>
                      <a:r>
                        <a:rPr lang="es-MX" sz="1600" b="0" i="0" u="none" strike="noStrike" dirty="0">
                          <a:solidFill>
                            <a:srgbClr val="000000"/>
                          </a:solidFill>
                          <a:latin typeface="Calibri"/>
                        </a:rPr>
                        <a:t>Tecate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75000"/>
                      </a:schemeClr>
                    </a:solidFill>
                  </a:tcPr>
                </a:tc>
                <a:tc>
                  <a:txBody>
                    <a:bodyPr/>
                    <a:lstStyle/>
                    <a:p>
                      <a:pPr algn="ctr" fontAlgn="b"/>
                      <a:r>
                        <a:rPr lang="es-MX" sz="1600" b="0" i="0" u="none" strike="noStrike" dirty="0">
                          <a:solidFill>
                            <a:srgbClr val="000000"/>
                          </a:solidFill>
                          <a:latin typeface="Calibri"/>
                        </a:rPr>
                        <a:t>Rango de temperatura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600" b="0" i="0" u="none" strike="noStrike">
                          <a:solidFill>
                            <a:srgbClr val="000000"/>
                          </a:solidFill>
                          <a:latin typeface="Calibri"/>
                        </a:rPr>
                        <a:t>10 - 22°C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vMerge="1">
                  <a:txBody>
                    <a:bodyPr/>
                    <a:lstStyle/>
                    <a:p>
                      <a:endParaRPr lang="es-MX"/>
                    </a:p>
                  </a:txBody>
                  <a:tcPr/>
                </a:tc>
                <a:tc>
                  <a:txBody>
                    <a:bodyPr/>
                    <a:lstStyle/>
                    <a:p>
                      <a:pPr algn="ctr" fontAlgn="b"/>
                      <a:r>
                        <a:rPr lang="es-MX" sz="1600" b="0" i="0" u="none" strike="noStrike" dirty="0">
                          <a:solidFill>
                            <a:srgbClr val="000000"/>
                          </a:solidFill>
                          <a:latin typeface="Calibri"/>
                        </a:rPr>
                        <a:t>Rango de precipitación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600" b="0" i="0" u="none" strike="noStrike">
                          <a:solidFill>
                            <a:srgbClr val="000000"/>
                          </a:solidFill>
                          <a:latin typeface="Calibri"/>
                        </a:rPr>
                        <a:t>100 - 500 mm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vMerge="1">
                  <a:txBody>
                    <a:bodyPr/>
                    <a:lstStyle/>
                    <a:p>
                      <a:endParaRPr lang="es-MX"/>
                    </a:p>
                  </a:txBody>
                  <a:tcPr/>
                </a:tc>
                <a:tc>
                  <a:txBody>
                    <a:bodyPr/>
                    <a:lstStyle/>
                    <a:p>
                      <a:pPr algn="ctr" fontAlgn="b"/>
                      <a:r>
                        <a:rPr lang="es-MX" sz="1600" b="0" i="0" u="none" strike="noStrike" dirty="0">
                          <a:solidFill>
                            <a:srgbClr val="000000"/>
                          </a:solidFill>
                          <a:latin typeface="Calibri"/>
                        </a:rPr>
                        <a:t>Clima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600" b="0" i="0" u="none" strike="noStrike">
                          <a:solidFill>
                            <a:srgbClr val="000000"/>
                          </a:solidFill>
                          <a:latin typeface="Calibri"/>
                        </a:rPr>
                        <a:t>Seco mediterráneo templado (68%), templado subhúmedo con lluvias en invierno (16%), muy seco semifrío (8%), muy seco  semicálido (5%) y semifrío subhúmedo con lluvias en invierno (3%).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rowSpan="3">
                  <a:txBody>
                    <a:bodyPr/>
                    <a:lstStyle/>
                    <a:p>
                      <a:pPr algn="ctr" fontAlgn="ctr"/>
                      <a:r>
                        <a:rPr lang="es-MX" sz="1600" b="0" i="0" u="none" strike="noStrike" dirty="0">
                          <a:solidFill>
                            <a:srgbClr val="000000"/>
                          </a:solidFill>
                          <a:latin typeface="Calibri"/>
                        </a:rPr>
                        <a:t>Playas De Rosarito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75000"/>
                      </a:schemeClr>
                    </a:solidFill>
                  </a:tcPr>
                </a:tc>
                <a:tc>
                  <a:txBody>
                    <a:bodyPr/>
                    <a:lstStyle/>
                    <a:p>
                      <a:pPr algn="ctr" fontAlgn="b"/>
                      <a:r>
                        <a:rPr lang="es-MX" sz="1600" b="0" i="0" u="none" strike="noStrike" dirty="0">
                          <a:solidFill>
                            <a:srgbClr val="000000"/>
                          </a:solidFill>
                          <a:latin typeface="Calibri"/>
                        </a:rPr>
                        <a:t>Rango de temperatura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600" b="0" i="0" u="none" strike="noStrike">
                          <a:solidFill>
                            <a:srgbClr val="000000"/>
                          </a:solidFill>
                          <a:latin typeface="Calibri"/>
                        </a:rPr>
                        <a:t>14 - 16°C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vMerge="1">
                  <a:txBody>
                    <a:bodyPr/>
                    <a:lstStyle/>
                    <a:p>
                      <a:endParaRPr lang="es-MX"/>
                    </a:p>
                  </a:txBody>
                  <a:tcPr/>
                </a:tc>
                <a:tc>
                  <a:txBody>
                    <a:bodyPr/>
                    <a:lstStyle/>
                    <a:p>
                      <a:pPr algn="ctr" fontAlgn="b"/>
                      <a:r>
                        <a:rPr lang="es-MX" sz="1600" b="0" i="0" u="none" strike="noStrike" dirty="0">
                          <a:solidFill>
                            <a:srgbClr val="000000"/>
                          </a:solidFill>
                          <a:latin typeface="Calibri"/>
                        </a:rPr>
                        <a:t>Rango de precipitación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600" b="0" i="0" u="none" strike="noStrike">
                          <a:solidFill>
                            <a:srgbClr val="000000"/>
                          </a:solidFill>
                          <a:latin typeface="Calibri"/>
                        </a:rPr>
                        <a:t>200 - 300 mm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vMerge="1">
                  <a:txBody>
                    <a:bodyPr/>
                    <a:lstStyle/>
                    <a:p>
                      <a:endParaRPr lang="es-MX"/>
                    </a:p>
                  </a:txBody>
                  <a:tcPr/>
                </a:tc>
                <a:tc>
                  <a:txBody>
                    <a:bodyPr/>
                    <a:lstStyle/>
                    <a:p>
                      <a:pPr algn="ctr" fontAlgn="b"/>
                      <a:r>
                        <a:rPr lang="es-MX" sz="1600" b="0" i="0" u="none" strike="noStrike" dirty="0">
                          <a:solidFill>
                            <a:srgbClr val="000000"/>
                          </a:solidFill>
                          <a:latin typeface="Calibri"/>
                        </a:rPr>
                        <a:t>Clima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600" b="0" i="0" u="none" strike="noStrike" dirty="0">
                          <a:solidFill>
                            <a:srgbClr val="000000"/>
                          </a:solidFill>
                          <a:latin typeface="Calibri"/>
                        </a:rPr>
                        <a:t>Seco mediterráneo templado (100%)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3" name="2 Rectángulo"/>
          <p:cNvSpPr/>
          <p:nvPr/>
        </p:nvSpPr>
        <p:spPr>
          <a:xfrm>
            <a:off x="285720" y="6211669"/>
            <a:ext cx="8572560" cy="430887"/>
          </a:xfrm>
          <a:prstGeom prst="rect">
            <a:avLst/>
          </a:prstGeom>
        </p:spPr>
        <p:txBody>
          <a:bodyPr wrap="square">
            <a:spAutoFit/>
          </a:bodyPr>
          <a:lstStyle/>
          <a:p>
            <a:r>
              <a:rPr lang="it-IT" sz="1100" dirty="0" smtClean="0">
                <a:solidFill>
                  <a:schemeClr val="bg1"/>
                </a:solidFill>
              </a:rPr>
              <a:t>Fue nte:INEGI.  Marco  Geoestadístico  Municipal 2010, versión  3.1.  </a:t>
            </a:r>
          </a:p>
          <a:p>
            <a:r>
              <a:rPr lang="it-IT" sz="1100" dirty="0" smtClean="0">
                <a:solidFill>
                  <a:schemeClr val="bg1"/>
                </a:solidFill>
              </a:rPr>
              <a:t>              INEGI. Información  Topográ fica  Digital  Escal a 1 :250000,  serie II.</a:t>
            </a:r>
            <a:endParaRPr lang="es-MX" sz="1100" dirty="0">
              <a:solidFill>
                <a:schemeClr val="bg1"/>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print">
            <a:alphaModFix amt="22000"/>
            <a:lum/>
          </a:blip>
          <a:srcRect/>
          <a:stretch>
            <a:fillRect l="-1000" r="-1000"/>
          </a:stretch>
        </a:blipFill>
        <a:effectLst/>
      </p:bgPr>
    </p:bg>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214281" y="571480"/>
          <a:ext cx="8429685" cy="4894864"/>
        </p:xfrm>
        <a:graphic>
          <a:graphicData uri="http://schemas.openxmlformats.org/drawingml/2006/table">
            <a:tbl>
              <a:tblPr/>
              <a:tblGrid>
                <a:gridCol w="857257"/>
                <a:gridCol w="1491690"/>
                <a:gridCol w="6080738"/>
              </a:tblGrid>
              <a:tr h="112299">
                <a:tc gridSpan="3">
                  <a:txBody>
                    <a:bodyPr/>
                    <a:lstStyle/>
                    <a:p>
                      <a:pPr algn="ctr" fontAlgn="ctr"/>
                      <a:r>
                        <a:rPr lang="es-MX" sz="2000" b="0" i="0" u="none" strike="noStrike" dirty="0">
                          <a:solidFill>
                            <a:srgbClr val="000000"/>
                          </a:solidFill>
                          <a:latin typeface="Calibri"/>
                        </a:rPr>
                        <a:t>TABLA: </a:t>
                      </a:r>
                      <a:r>
                        <a:rPr lang="es-MX" sz="2000" b="0" i="0" u="none" strike="noStrike" dirty="0" smtClean="0">
                          <a:solidFill>
                            <a:srgbClr val="000000"/>
                          </a:solidFill>
                          <a:latin typeface="Calibri"/>
                        </a:rPr>
                        <a:t>HIDROGRAFÍA</a:t>
                      </a:r>
                      <a:r>
                        <a:rPr lang="es-MX" sz="2000" b="0" i="0" u="none" strike="noStrike" baseline="0" dirty="0" smtClean="0">
                          <a:solidFill>
                            <a:srgbClr val="000000"/>
                          </a:solidFill>
                          <a:latin typeface="Calibri"/>
                        </a:rPr>
                        <a:t> </a:t>
                      </a:r>
                      <a:r>
                        <a:rPr lang="es-MX" sz="2000" b="0" i="0" u="none" strike="noStrike" dirty="0" smtClean="0">
                          <a:solidFill>
                            <a:srgbClr val="000000"/>
                          </a:solidFill>
                          <a:latin typeface="Calibri"/>
                        </a:rPr>
                        <a:t>DE </a:t>
                      </a:r>
                      <a:r>
                        <a:rPr lang="es-MX" sz="2000" b="0" i="0" u="none" strike="noStrike" dirty="0">
                          <a:solidFill>
                            <a:srgbClr val="000000"/>
                          </a:solidFill>
                          <a:latin typeface="Calibri"/>
                        </a:rPr>
                        <a:t>LA Z. M. DE TIJUANA</a:t>
                      </a:r>
                    </a:p>
                  </a:txBody>
                  <a:tcPr marL="6844" marR="6844" marT="68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75000"/>
                      </a:schemeClr>
                    </a:solidFill>
                  </a:tcPr>
                </a:tc>
                <a:tc hMerge="1">
                  <a:txBody>
                    <a:bodyPr/>
                    <a:lstStyle/>
                    <a:p>
                      <a:endParaRPr lang="es-MX"/>
                    </a:p>
                  </a:txBody>
                  <a:tcPr/>
                </a:tc>
                <a:tc hMerge="1">
                  <a:txBody>
                    <a:bodyPr/>
                    <a:lstStyle/>
                    <a:p>
                      <a:endParaRPr lang="es-MX"/>
                    </a:p>
                  </a:txBody>
                  <a:tcPr/>
                </a:tc>
              </a:tr>
              <a:tr h="136886">
                <a:tc rowSpan="6">
                  <a:txBody>
                    <a:bodyPr/>
                    <a:lstStyle/>
                    <a:p>
                      <a:pPr algn="ctr" fontAlgn="ctr"/>
                      <a:r>
                        <a:rPr lang="es-MX" sz="1200" b="0" i="0" u="none" strike="noStrike" dirty="0">
                          <a:solidFill>
                            <a:srgbClr val="000000"/>
                          </a:solidFill>
                          <a:latin typeface="Calibri"/>
                        </a:rPr>
                        <a:t>TIJUANA</a:t>
                      </a:r>
                    </a:p>
                  </a:txBody>
                  <a:tcPr marL="6844" marR="6844" marT="68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75000"/>
                      </a:schemeClr>
                    </a:solidFill>
                  </a:tcPr>
                </a:tc>
                <a:tc>
                  <a:txBody>
                    <a:bodyPr/>
                    <a:lstStyle/>
                    <a:p>
                      <a:pPr algn="l" fontAlgn="b"/>
                      <a:r>
                        <a:rPr lang="es-MX" sz="1400" b="0" i="0" u="none" strike="noStrike">
                          <a:solidFill>
                            <a:srgbClr val="000000"/>
                          </a:solidFill>
                          <a:latin typeface="Calibri"/>
                        </a:rPr>
                        <a:t>Región hidrológica </a:t>
                      </a:r>
                    </a:p>
                  </a:txBody>
                  <a:tcPr marL="6844" marR="6844" marT="68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400" b="0" i="0" u="none" strike="noStrike" dirty="0">
                          <a:solidFill>
                            <a:srgbClr val="000000"/>
                          </a:solidFill>
                          <a:latin typeface="Calibri"/>
                        </a:rPr>
                        <a:t>Baja California Noroeste (Ensenada) (100%) </a:t>
                      </a:r>
                    </a:p>
                  </a:txBody>
                  <a:tcPr marL="6844" marR="6844" marT="68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6886">
                <a:tc vMerge="1">
                  <a:txBody>
                    <a:bodyPr/>
                    <a:lstStyle/>
                    <a:p>
                      <a:endParaRPr lang="es-MX"/>
                    </a:p>
                  </a:txBody>
                  <a:tcPr/>
                </a:tc>
                <a:tc>
                  <a:txBody>
                    <a:bodyPr/>
                    <a:lstStyle/>
                    <a:p>
                      <a:pPr algn="l" fontAlgn="b"/>
                      <a:r>
                        <a:rPr lang="es-MX" sz="1400" b="0" i="0" u="none" strike="noStrike">
                          <a:solidFill>
                            <a:srgbClr val="000000"/>
                          </a:solidFill>
                          <a:latin typeface="Calibri"/>
                        </a:rPr>
                        <a:t>Cuenca </a:t>
                      </a:r>
                    </a:p>
                  </a:txBody>
                  <a:tcPr marL="6844" marR="6844" marT="68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400" b="0" i="0" u="none" strike="noStrike" dirty="0">
                          <a:solidFill>
                            <a:srgbClr val="000000"/>
                          </a:solidFill>
                          <a:latin typeface="Calibri"/>
                        </a:rPr>
                        <a:t>R. Tijuana – A. de Mandadero (100%) </a:t>
                      </a:r>
                    </a:p>
                  </a:txBody>
                  <a:tcPr marL="6844" marR="6844" marT="68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6886">
                <a:tc vMerge="1">
                  <a:txBody>
                    <a:bodyPr/>
                    <a:lstStyle/>
                    <a:p>
                      <a:endParaRPr lang="es-MX"/>
                    </a:p>
                  </a:txBody>
                  <a:tcPr/>
                </a:tc>
                <a:tc>
                  <a:txBody>
                    <a:bodyPr/>
                    <a:lstStyle/>
                    <a:p>
                      <a:pPr algn="l" fontAlgn="b"/>
                      <a:r>
                        <a:rPr lang="es-MX" sz="1400" b="0" i="0" u="none" strike="noStrike">
                          <a:solidFill>
                            <a:srgbClr val="000000"/>
                          </a:solidFill>
                          <a:latin typeface="Calibri"/>
                        </a:rPr>
                        <a:t>Subcuenca  </a:t>
                      </a:r>
                    </a:p>
                  </a:txBody>
                  <a:tcPr marL="6844" marR="6844" marT="68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400" b="0" i="0" u="none" strike="noStrike" dirty="0">
                          <a:solidFill>
                            <a:srgbClr val="000000"/>
                          </a:solidFill>
                          <a:latin typeface="Calibri"/>
                        </a:rPr>
                        <a:t>R. Tijuana (37%), R. Las Palmas (36%), A. El Descanso (22%) y R. Guadalupe (5%). </a:t>
                      </a:r>
                    </a:p>
                  </a:txBody>
                  <a:tcPr marL="6844" marR="6844" marT="68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6886">
                <a:tc vMerge="1">
                  <a:txBody>
                    <a:bodyPr/>
                    <a:lstStyle/>
                    <a:p>
                      <a:endParaRPr lang="es-MX"/>
                    </a:p>
                  </a:txBody>
                  <a:tcPr/>
                </a:tc>
                <a:tc>
                  <a:txBody>
                    <a:bodyPr/>
                    <a:lstStyle/>
                    <a:p>
                      <a:pPr algn="l" fontAlgn="b"/>
                      <a:r>
                        <a:rPr lang="es-MX" sz="1400" b="0" i="0" u="none" strike="noStrike">
                          <a:solidFill>
                            <a:srgbClr val="000000"/>
                          </a:solidFill>
                          <a:latin typeface="Calibri"/>
                        </a:rPr>
                        <a:t>Corrientes de agua </a:t>
                      </a:r>
                    </a:p>
                  </a:txBody>
                  <a:tcPr marL="6844" marR="6844" marT="68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400" b="0" i="0" u="none" strike="noStrike">
                          <a:solidFill>
                            <a:srgbClr val="000000"/>
                          </a:solidFill>
                          <a:latin typeface="Calibri"/>
                        </a:rPr>
                        <a:t>Intermitentes: Arroyo seco, Cuero de Venado, El Bajío, Las Calabazas y Las Palmas </a:t>
                      </a:r>
                    </a:p>
                  </a:txBody>
                  <a:tcPr marL="6844" marR="6844" marT="68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6886">
                <a:tc vMerge="1">
                  <a:txBody>
                    <a:bodyPr/>
                    <a:lstStyle/>
                    <a:p>
                      <a:endParaRPr lang="es-MX"/>
                    </a:p>
                  </a:txBody>
                  <a:tcPr/>
                </a:tc>
                <a:tc>
                  <a:txBody>
                    <a:bodyPr/>
                    <a:lstStyle/>
                    <a:p>
                      <a:pPr algn="l" fontAlgn="b"/>
                      <a:r>
                        <a:rPr lang="es-MX" sz="1400" b="0" i="0" u="none" strike="noStrike">
                          <a:solidFill>
                            <a:srgbClr val="000000"/>
                          </a:solidFill>
                          <a:latin typeface="Calibri"/>
                        </a:rPr>
                        <a:t>Cuerpos de agua </a:t>
                      </a:r>
                    </a:p>
                  </a:txBody>
                  <a:tcPr marL="6844" marR="6844" marT="68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400" b="0" i="0" u="none" strike="noStrike" dirty="0">
                          <a:solidFill>
                            <a:srgbClr val="000000"/>
                          </a:solidFill>
                          <a:latin typeface="Calibri"/>
                        </a:rPr>
                        <a:t>P. Abelardo Luján Rodríguez (4.12%) y P. El Carrizo (0.46%)</a:t>
                      </a:r>
                    </a:p>
                  </a:txBody>
                  <a:tcPr marL="6844" marR="6844" marT="68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7764">
                <a:tc vMerge="1">
                  <a:txBody>
                    <a:bodyPr/>
                    <a:lstStyle/>
                    <a:p>
                      <a:endParaRPr lang="es-MX"/>
                    </a:p>
                  </a:txBody>
                  <a:tcPr/>
                </a:tc>
                <a:tc>
                  <a:txBody>
                    <a:bodyPr/>
                    <a:lstStyle/>
                    <a:p>
                      <a:pPr algn="l" fontAlgn="b"/>
                      <a:r>
                        <a:rPr lang="es-MX" sz="1400" b="0" i="0" u="none" strike="noStrike">
                          <a:solidFill>
                            <a:srgbClr val="000000"/>
                          </a:solidFill>
                          <a:latin typeface="Calibri"/>
                        </a:rPr>
                        <a:t>Región hidrológica </a:t>
                      </a:r>
                    </a:p>
                  </a:txBody>
                  <a:tcPr marL="6844" marR="6844" marT="68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400" b="0" i="0" u="none" strike="noStrike" dirty="0">
                          <a:solidFill>
                            <a:srgbClr val="000000"/>
                          </a:solidFill>
                          <a:latin typeface="Calibri"/>
                        </a:rPr>
                        <a:t>Baja California Noroeste (Ensenada) (70%), Río Colorado (26%) y Baja California Noreste (Laguna Salada) (4%). </a:t>
                      </a:r>
                    </a:p>
                  </a:txBody>
                  <a:tcPr marL="6844" marR="6844" marT="68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6886">
                <a:tc rowSpan="5">
                  <a:txBody>
                    <a:bodyPr/>
                    <a:lstStyle/>
                    <a:p>
                      <a:pPr algn="ctr" fontAlgn="ctr"/>
                      <a:r>
                        <a:rPr lang="es-MX" sz="1200" b="0" i="0" u="none" strike="noStrike" dirty="0">
                          <a:solidFill>
                            <a:srgbClr val="000000"/>
                          </a:solidFill>
                          <a:latin typeface="Calibri"/>
                        </a:rPr>
                        <a:t>TECATE</a:t>
                      </a:r>
                    </a:p>
                  </a:txBody>
                  <a:tcPr marL="6844" marR="6844" marT="68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75000"/>
                      </a:schemeClr>
                    </a:solidFill>
                  </a:tcPr>
                </a:tc>
                <a:tc>
                  <a:txBody>
                    <a:bodyPr/>
                    <a:lstStyle/>
                    <a:p>
                      <a:pPr algn="l" fontAlgn="b"/>
                      <a:r>
                        <a:rPr lang="es-MX" sz="1400" b="0" i="0" u="none" strike="noStrike">
                          <a:solidFill>
                            <a:srgbClr val="000000"/>
                          </a:solidFill>
                          <a:latin typeface="Calibri"/>
                        </a:rPr>
                        <a:t>Cuenca </a:t>
                      </a:r>
                    </a:p>
                  </a:txBody>
                  <a:tcPr marL="6844" marR="6844" marT="68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400" b="0" i="0" u="none" strike="noStrike">
                          <a:solidFill>
                            <a:srgbClr val="000000"/>
                          </a:solidFill>
                          <a:latin typeface="Calibri"/>
                        </a:rPr>
                        <a:t>R. Tijuana - A. de Mandadero (70%), R. Colorado (26%) y L. Salado – A. del Diablo -4%</a:t>
                      </a:r>
                    </a:p>
                  </a:txBody>
                  <a:tcPr marL="6844" marR="6844" marT="68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6886">
                <a:tc vMerge="1">
                  <a:txBody>
                    <a:bodyPr/>
                    <a:lstStyle/>
                    <a:p>
                      <a:endParaRPr lang="es-MX"/>
                    </a:p>
                  </a:txBody>
                  <a:tcPr/>
                </a:tc>
                <a:tc>
                  <a:txBody>
                    <a:bodyPr/>
                    <a:lstStyle/>
                    <a:p>
                      <a:pPr algn="l" fontAlgn="b"/>
                      <a:r>
                        <a:rPr lang="es-MX" sz="1400" b="0" i="0" u="none" strike="noStrike">
                          <a:solidFill>
                            <a:srgbClr val="000000"/>
                          </a:solidFill>
                          <a:latin typeface="Calibri"/>
                        </a:rPr>
                        <a:t>Subcuenca  </a:t>
                      </a:r>
                    </a:p>
                  </a:txBody>
                  <a:tcPr marL="6844" marR="6844" marT="68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400" b="0" i="0" u="none" strike="noStrike" dirty="0">
                          <a:solidFill>
                            <a:srgbClr val="000000"/>
                          </a:solidFill>
                          <a:latin typeface="Calibri"/>
                        </a:rPr>
                        <a:t>R. Las Palmas (60%), Canal Cerro Prieto (26%), R. Tijuana (10%), </a:t>
                      </a:r>
                      <a:r>
                        <a:rPr lang="es-MX" sz="1400" b="0" i="0" u="none" strike="noStrike" dirty="0" err="1">
                          <a:solidFill>
                            <a:srgbClr val="000000"/>
                          </a:solidFill>
                          <a:latin typeface="Calibri"/>
                        </a:rPr>
                        <a:t>L.Salado</a:t>
                      </a:r>
                      <a:r>
                        <a:rPr lang="es-MX" sz="1400" b="0" i="0" u="none" strike="noStrike" dirty="0">
                          <a:solidFill>
                            <a:srgbClr val="000000"/>
                          </a:solidFill>
                          <a:latin typeface="Calibri"/>
                        </a:rPr>
                        <a:t> (3%) y R. Guadalupe (1%).  </a:t>
                      </a:r>
                    </a:p>
                  </a:txBody>
                  <a:tcPr marL="6844" marR="6844" marT="68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7764">
                <a:tc vMerge="1">
                  <a:txBody>
                    <a:bodyPr/>
                    <a:lstStyle/>
                    <a:p>
                      <a:endParaRPr lang="es-MX"/>
                    </a:p>
                  </a:txBody>
                  <a:tcPr/>
                </a:tc>
                <a:tc>
                  <a:txBody>
                    <a:bodyPr/>
                    <a:lstStyle/>
                    <a:p>
                      <a:pPr algn="l" fontAlgn="b"/>
                      <a:r>
                        <a:rPr lang="es-MX" sz="1400" b="0" i="0" u="none" strike="noStrike">
                          <a:solidFill>
                            <a:srgbClr val="000000"/>
                          </a:solidFill>
                          <a:latin typeface="Calibri"/>
                        </a:rPr>
                        <a:t>Corrientes de agua </a:t>
                      </a:r>
                    </a:p>
                  </a:txBody>
                  <a:tcPr marL="6844" marR="6844" marT="68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400" b="0" i="0" u="none" strike="noStrike" dirty="0">
                          <a:solidFill>
                            <a:srgbClr val="000000"/>
                          </a:solidFill>
                          <a:latin typeface="Calibri"/>
                        </a:rPr>
                        <a:t>Intermitentes: Agua Grande, Arroyo seco, Cañada seca, El Cuartel, Las Calabazas, Las Palmas, San Pablo y Tecate.  </a:t>
                      </a:r>
                    </a:p>
                  </a:txBody>
                  <a:tcPr marL="6844" marR="6844" marT="68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6886">
                <a:tc vMerge="1">
                  <a:txBody>
                    <a:bodyPr/>
                    <a:lstStyle/>
                    <a:p>
                      <a:endParaRPr lang="es-MX"/>
                    </a:p>
                  </a:txBody>
                  <a:tcPr/>
                </a:tc>
                <a:tc>
                  <a:txBody>
                    <a:bodyPr/>
                    <a:lstStyle/>
                    <a:p>
                      <a:pPr algn="l" fontAlgn="b"/>
                      <a:r>
                        <a:rPr lang="es-MX" sz="1400" b="0" i="0" u="none" strike="noStrike">
                          <a:solidFill>
                            <a:srgbClr val="000000"/>
                          </a:solidFill>
                          <a:latin typeface="Calibri"/>
                        </a:rPr>
                        <a:t>Cuerpos de agua </a:t>
                      </a:r>
                    </a:p>
                  </a:txBody>
                  <a:tcPr marL="6844" marR="6844" marT="68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400" b="0" i="0" u="none" strike="noStrike" dirty="0">
                          <a:solidFill>
                            <a:srgbClr val="000000"/>
                          </a:solidFill>
                          <a:latin typeface="Calibri"/>
                        </a:rPr>
                        <a:t>Perennes: P. El Carrizo(1.56%) y Laguna La Escondida (0.09%) </a:t>
                      </a:r>
                    </a:p>
                  </a:txBody>
                  <a:tcPr marL="6844" marR="6844" marT="68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6886">
                <a:tc vMerge="1">
                  <a:txBody>
                    <a:bodyPr/>
                    <a:lstStyle/>
                    <a:p>
                      <a:endParaRPr lang="es-MX"/>
                    </a:p>
                  </a:txBody>
                  <a:tcPr/>
                </a:tc>
                <a:tc>
                  <a:txBody>
                    <a:bodyPr/>
                    <a:lstStyle/>
                    <a:p>
                      <a:pPr algn="l" fontAlgn="b"/>
                      <a:r>
                        <a:rPr lang="es-MX" sz="1400" b="0" i="0" u="none" strike="noStrike">
                          <a:solidFill>
                            <a:srgbClr val="000000"/>
                          </a:solidFill>
                          <a:latin typeface="Calibri"/>
                        </a:rPr>
                        <a:t>Región hidrológica </a:t>
                      </a:r>
                    </a:p>
                  </a:txBody>
                  <a:tcPr marL="6844" marR="6844" marT="68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400" b="0" i="0" u="none" strike="noStrike">
                          <a:solidFill>
                            <a:srgbClr val="000000"/>
                          </a:solidFill>
                          <a:latin typeface="Calibri"/>
                        </a:rPr>
                        <a:t>Baja California Noroeste (Ensenada) (100%) </a:t>
                      </a:r>
                    </a:p>
                  </a:txBody>
                  <a:tcPr marL="6844" marR="6844" marT="68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6886">
                <a:tc rowSpan="4">
                  <a:txBody>
                    <a:bodyPr/>
                    <a:lstStyle/>
                    <a:p>
                      <a:pPr algn="ctr" fontAlgn="ctr"/>
                      <a:r>
                        <a:rPr lang="es-MX" sz="1200" b="0" i="0" u="none" strike="noStrike" dirty="0">
                          <a:solidFill>
                            <a:srgbClr val="000000"/>
                          </a:solidFill>
                          <a:latin typeface="Calibri"/>
                        </a:rPr>
                        <a:t>PLAYAS DE ROSARITO</a:t>
                      </a:r>
                    </a:p>
                  </a:txBody>
                  <a:tcPr marL="6844" marR="6844" marT="68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lumMod val="75000"/>
                      </a:schemeClr>
                    </a:solidFill>
                  </a:tcPr>
                </a:tc>
                <a:tc>
                  <a:txBody>
                    <a:bodyPr/>
                    <a:lstStyle/>
                    <a:p>
                      <a:pPr algn="l" fontAlgn="b"/>
                      <a:r>
                        <a:rPr lang="es-MX" sz="1400" b="0" i="0" u="none" strike="noStrike">
                          <a:solidFill>
                            <a:srgbClr val="000000"/>
                          </a:solidFill>
                          <a:latin typeface="Calibri"/>
                        </a:rPr>
                        <a:t>Cuenca </a:t>
                      </a:r>
                    </a:p>
                  </a:txBody>
                  <a:tcPr marL="6844" marR="6844" marT="68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400" b="0" i="0" u="none" strike="noStrike" dirty="0">
                          <a:solidFill>
                            <a:srgbClr val="000000"/>
                          </a:solidFill>
                          <a:latin typeface="Calibri"/>
                        </a:rPr>
                        <a:t>R. Tijuana – A. de Mandadero (100%) </a:t>
                      </a:r>
                    </a:p>
                  </a:txBody>
                  <a:tcPr marL="6844" marR="6844" marT="68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6886">
                <a:tc vMerge="1">
                  <a:txBody>
                    <a:bodyPr/>
                    <a:lstStyle/>
                    <a:p>
                      <a:endParaRPr lang="es-MX"/>
                    </a:p>
                  </a:txBody>
                  <a:tcPr/>
                </a:tc>
                <a:tc>
                  <a:txBody>
                    <a:bodyPr/>
                    <a:lstStyle/>
                    <a:p>
                      <a:pPr algn="l" fontAlgn="b"/>
                      <a:r>
                        <a:rPr lang="es-MX" sz="1400" b="0" i="0" u="none" strike="noStrike">
                          <a:solidFill>
                            <a:srgbClr val="000000"/>
                          </a:solidFill>
                          <a:latin typeface="Calibri"/>
                        </a:rPr>
                        <a:t>Subcuenca  </a:t>
                      </a:r>
                    </a:p>
                  </a:txBody>
                  <a:tcPr marL="6844" marR="6844" marT="68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400" b="0" i="0" u="none" strike="noStrike">
                          <a:solidFill>
                            <a:srgbClr val="000000"/>
                          </a:solidFill>
                          <a:latin typeface="Calibri"/>
                        </a:rPr>
                        <a:t>A. El Descanso (79%) y R. Guadalupe (21%) </a:t>
                      </a:r>
                    </a:p>
                  </a:txBody>
                  <a:tcPr marL="6844" marR="6844" marT="68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68224">
                <a:tc vMerge="1">
                  <a:txBody>
                    <a:bodyPr/>
                    <a:lstStyle/>
                    <a:p>
                      <a:endParaRPr lang="es-MX"/>
                    </a:p>
                  </a:txBody>
                  <a:tcPr/>
                </a:tc>
                <a:tc>
                  <a:txBody>
                    <a:bodyPr/>
                    <a:lstStyle/>
                    <a:p>
                      <a:pPr algn="l" fontAlgn="b"/>
                      <a:r>
                        <a:rPr lang="es-MX" sz="1400" b="0" i="0" u="none" strike="noStrike">
                          <a:solidFill>
                            <a:srgbClr val="000000"/>
                          </a:solidFill>
                          <a:latin typeface="Calibri"/>
                        </a:rPr>
                        <a:t>Corrientes de agua </a:t>
                      </a:r>
                    </a:p>
                  </a:txBody>
                  <a:tcPr marL="6844" marR="6844" marT="68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400" b="0" i="0" u="none" strike="noStrike" dirty="0">
                          <a:solidFill>
                            <a:srgbClr val="000000"/>
                          </a:solidFill>
                          <a:latin typeface="Calibri"/>
                        </a:rPr>
                        <a:t>Intermitentes: El </a:t>
                      </a:r>
                      <a:r>
                        <a:rPr lang="es-MX" sz="1400" b="0" i="0" u="none" strike="noStrike" dirty="0" err="1">
                          <a:solidFill>
                            <a:srgbClr val="000000"/>
                          </a:solidFill>
                          <a:latin typeface="Calibri"/>
                        </a:rPr>
                        <a:t>Aguajito</a:t>
                      </a:r>
                      <a:r>
                        <a:rPr lang="es-MX" sz="1400" b="0" i="0" u="none" strike="noStrike" dirty="0">
                          <a:solidFill>
                            <a:srgbClr val="000000"/>
                          </a:solidFill>
                          <a:latin typeface="Calibri"/>
                        </a:rPr>
                        <a:t>, El Bajío, El Ciprés, El Descanso, El Mangle, El Morro, La Cuca, La Mentira, La Mesa Redonda, La Pila, La Zorra, Las Avispas, La Rinconada, Rosarito, San José, San Pablo, Seco y Hierbabuena. </a:t>
                      </a:r>
                    </a:p>
                  </a:txBody>
                  <a:tcPr marL="6844" marR="6844" marT="68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6886">
                <a:tc vMerge="1">
                  <a:txBody>
                    <a:bodyPr/>
                    <a:lstStyle/>
                    <a:p>
                      <a:endParaRPr lang="es-MX"/>
                    </a:p>
                  </a:txBody>
                  <a:tcPr/>
                </a:tc>
                <a:tc>
                  <a:txBody>
                    <a:bodyPr/>
                    <a:lstStyle/>
                    <a:p>
                      <a:pPr algn="l" fontAlgn="b"/>
                      <a:r>
                        <a:rPr lang="es-MX" sz="1400" b="0" i="0" u="none" strike="noStrike">
                          <a:solidFill>
                            <a:srgbClr val="000000"/>
                          </a:solidFill>
                          <a:latin typeface="Calibri"/>
                        </a:rPr>
                        <a:t>Cuerpos de agua </a:t>
                      </a:r>
                    </a:p>
                  </a:txBody>
                  <a:tcPr marL="6844" marR="6844" marT="68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400" b="0" i="0" u="none" strike="noStrike" dirty="0">
                          <a:solidFill>
                            <a:srgbClr val="000000"/>
                          </a:solidFill>
                          <a:latin typeface="Calibri"/>
                        </a:rPr>
                        <a:t>No disponibles </a:t>
                      </a:r>
                    </a:p>
                  </a:txBody>
                  <a:tcPr marL="6844" marR="6844" marT="68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3" name="2 Rectángulo"/>
          <p:cNvSpPr/>
          <p:nvPr/>
        </p:nvSpPr>
        <p:spPr>
          <a:xfrm>
            <a:off x="71406" y="6427137"/>
            <a:ext cx="8572560" cy="430887"/>
          </a:xfrm>
          <a:prstGeom prst="rect">
            <a:avLst/>
          </a:prstGeom>
        </p:spPr>
        <p:txBody>
          <a:bodyPr wrap="square">
            <a:spAutoFit/>
          </a:bodyPr>
          <a:lstStyle/>
          <a:p>
            <a:r>
              <a:rPr lang="it-IT" sz="1100" dirty="0" smtClean="0">
                <a:solidFill>
                  <a:schemeClr val="bg1"/>
                </a:solidFill>
              </a:rPr>
              <a:t>Fue nte:INEGI.  Marco  Geoestadístico  Municipal 2010, versión  3.1.  </a:t>
            </a:r>
          </a:p>
          <a:p>
            <a:r>
              <a:rPr lang="it-IT" sz="1100" dirty="0" smtClean="0">
                <a:solidFill>
                  <a:schemeClr val="bg1"/>
                </a:solidFill>
              </a:rPr>
              <a:t>              INEGI. Información  Topográ fica  Digital  Escal a 1 :250000,  serie II.</a:t>
            </a:r>
            <a:endParaRPr lang="es-MX" sz="1100" dirty="0">
              <a:solidFill>
                <a:schemeClr val="bg1"/>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19000"/>
            <a:lum/>
          </a:blip>
          <a:srcRect/>
          <a:stretch>
            <a:fillRect l="-11000" r="-11000"/>
          </a:stretch>
        </a:blip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126560" cy="1874639"/>
          </a:xfrm>
          <a:scene3d>
            <a:camera prst="perspectiveLeft"/>
            <a:lightRig rig="threePt" dir="t"/>
          </a:scene3d>
        </p:spPr>
        <p:style>
          <a:lnRef idx="2">
            <a:schemeClr val="accent3">
              <a:shade val="50000"/>
            </a:schemeClr>
          </a:lnRef>
          <a:fillRef idx="1">
            <a:schemeClr val="accent3"/>
          </a:fillRef>
          <a:effectRef idx="0">
            <a:schemeClr val="accent3"/>
          </a:effectRef>
          <a:fontRef idx="minor">
            <a:schemeClr val="lt1"/>
          </a:fontRef>
        </p:style>
        <p:txBody>
          <a:bodyPr/>
          <a:lstStyle/>
          <a:p>
            <a:r>
              <a:rPr lang="es-MX" dirty="0" smtClean="0">
                <a:solidFill>
                  <a:schemeClr val="bg1"/>
                </a:solidFill>
              </a:rPr>
              <a:t>Instrumentos de gestión metropolitana</a:t>
            </a:r>
            <a:endParaRPr lang="es-MX" dirty="0">
              <a:solidFill>
                <a:schemeClr val="bg1"/>
              </a:solidFill>
            </a:endParaRPr>
          </a:p>
        </p:txBody>
      </p:sp>
    </p:spTree>
    <p:extLst>
      <p:ext uri="{BB962C8B-B14F-4D97-AF65-F5344CB8AC3E}">
        <p14:creationId xmlns="" xmlns:p14="http://schemas.microsoft.com/office/powerpoint/2010/main" val="169031283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19000"/>
            <a:lum/>
          </a:blip>
          <a:srcRect/>
          <a:stretch>
            <a:fillRect l="-11000" r="-11000"/>
          </a:stretch>
        </a:blipFill>
        <a:effectLst/>
      </p:bgPr>
    </p:bg>
    <p:spTree>
      <p:nvGrpSpPr>
        <p:cNvPr id="1" name=""/>
        <p:cNvGrpSpPr/>
        <p:nvPr/>
      </p:nvGrpSpPr>
      <p:grpSpPr>
        <a:xfrm>
          <a:off x="0" y="0"/>
          <a:ext cx="0" cy="0"/>
          <a:chOff x="0" y="0"/>
          <a:chExt cx="0" cy="0"/>
        </a:xfrm>
      </p:grpSpPr>
      <p:sp>
        <p:nvSpPr>
          <p:cNvPr id="2" name="1 CuadroTexto"/>
          <p:cNvSpPr txBox="1"/>
          <p:nvPr/>
        </p:nvSpPr>
        <p:spPr>
          <a:xfrm>
            <a:off x="323528" y="14002"/>
            <a:ext cx="7992888" cy="1200329"/>
          </a:xfrm>
          <a:prstGeom prst="rect">
            <a:avLst/>
          </a:prstGeom>
          <a:noFill/>
        </p:spPr>
        <p:txBody>
          <a:bodyPr wrap="square" rtlCol="0">
            <a:spAutoFit/>
          </a:bodyPr>
          <a:lstStyle/>
          <a:p>
            <a:r>
              <a:rPr lang="es-MX" b="1" dirty="0" smtClean="0">
                <a:solidFill>
                  <a:schemeClr val="bg1"/>
                </a:solidFill>
              </a:rPr>
              <a:t>Plan estratégico metropolitano 2012-2034 Tijuana </a:t>
            </a:r>
            <a:r>
              <a:rPr lang="es-MX" b="1" dirty="0">
                <a:solidFill>
                  <a:schemeClr val="bg1"/>
                </a:solidFill>
              </a:rPr>
              <a:t>R</a:t>
            </a:r>
            <a:r>
              <a:rPr lang="es-MX" b="1" dirty="0" smtClean="0">
                <a:solidFill>
                  <a:schemeClr val="bg1"/>
                </a:solidFill>
              </a:rPr>
              <a:t>osarito y Tecate</a:t>
            </a:r>
          </a:p>
          <a:p>
            <a:endParaRPr lang="es-MX" dirty="0" smtClean="0">
              <a:solidFill>
                <a:schemeClr val="bg1"/>
              </a:solidFill>
            </a:endParaRPr>
          </a:p>
          <a:p>
            <a:r>
              <a:rPr lang="es-MX" dirty="0" smtClean="0">
                <a:solidFill>
                  <a:schemeClr val="bg1"/>
                </a:solidFill>
              </a:rPr>
              <a:t>Secretaria de infraestructura y desarrollo urbano </a:t>
            </a:r>
          </a:p>
          <a:p>
            <a:r>
              <a:rPr lang="es-MX" dirty="0" smtClean="0">
                <a:solidFill>
                  <a:schemeClr val="bg1"/>
                </a:solidFill>
              </a:rPr>
              <a:t>Instituto municipal de planeación (IMPLAN) </a:t>
            </a:r>
            <a:endParaRPr lang="es-MX" dirty="0">
              <a:solidFill>
                <a:schemeClr val="bg1"/>
              </a:solidFill>
            </a:endParaRPr>
          </a:p>
        </p:txBody>
      </p:sp>
      <p:pic>
        <p:nvPicPr>
          <p:cNvPr id="3074" name="Picture 2"/>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55668" t="24744" r="13572" b="19689"/>
          <a:stretch/>
        </p:blipFill>
        <p:spPr bwMode="auto">
          <a:xfrm>
            <a:off x="323528" y="1772816"/>
            <a:ext cx="3305231" cy="499312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443550" y="1340768"/>
            <a:ext cx="1944216" cy="369332"/>
          </a:xfrm>
          <a:prstGeom prst="rect">
            <a:avLst/>
          </a:prstGeom>
          <a:noFill/>
        </p:spPr>
        <p:txBody>
          <a:bodyPr wrap="square" rtlCol="0">
            <a:spAutoFit/>
          </a:bodyPr>
          <a:lstStyle/>
          <a:p>
            <a:r>
              <a:rPr lang="es-MX" dirty="0" smtClean="0">
                <a:solidFill>
                  <a:schemeClr val="bg1"/>
                </a:solidFill>
              </a:rPr>
              <a:t>Objetivos</a:t>
            </a:r>
            <a:endParaRPr lang="es-MX" dirty="0">
              <a:solidFill>
                <a:schemeClr val="bg1"/>
              </a:solidFill>
            </a:endParaRPr>
          </a:p>
        </p:txBody>
      </p:sp>
      <p:sp>
        <p:nvSpPr>
          <p:cNvPr id="4" name="3 CuadroTexto"/>
          <p:cNvSpPr txBox="1"/>
          <p:nvPr/>
        </p:nvSpPr>
        <p:spPr>
          <a:xfrm>
            <a:off x="4067944" y="1593250"/>
            <a:ext cx="4464496" cy="2585323"/>
          </a:xfrm>
          <a:prstGeom prst="rect">
            <a:avLst/>
          </a:prstGeom>
          <a:noFill/>
        </p:spPr>
        <p:txBody>
          <a:bodyPr wrap="square" rtlCol="0">
            <a:spAutoFit/>
          </a:bodyPr>
          <a:lstStyle/>
          <a:p>
            <a:pPr algn="just"/>
            <a:r>
              <a:rPr lang="es-MX" dirty="0" smtClean="0">
                <a:solidFill>
                  <a:schemeClr val="bg1"/>
                </a:solidFill>
              </a:rPr>
              <a:t>La integración con Tecate y playas de Rosarito como parte de la zona metropolitana, se concreta a través de un convenio la asociación de municipios junto a una agenda para tomar decisiones sobre transporte, agua, vialidades, seguridad, energía, medio ambiente, gestión de recursos y para elaboración del plan estratégico metropolitano 2034</a:t>
            </a:r>
            <a:endParaRPr lang="es-MX" dirty="0">
              <a:solidFill>
                <a:schemeClr val="bg1"/>
              </a:solidFill>
            </a:endParaRPr>
          </a:p>
        </p:txBody>
      </p:sp>
      <p:pic>
        <p:nvPicPr>
          <p:cNvPr id="3076" name="Picture 4"/>
          <p:cNvPicPr>
            <a:picLocks noChangeAspect="1" noChangeArrowheads="1"/>
          </p:cNvPicPr>
          <p:nvPr/>
        </p:nvPicPr>
        <p:blipFill rotWithShape="1">
          <a:blip r:embed="rId4" cstate="print">
            <a:extLst>
              <a:ext uri="{28A0092B-C50C-407E-A947-70E740481C1C}">
                <a14:useLocalDpi xmlns="" xmlns:a14="http://schemas.microsoft.com/office/drawing/2010/main" val="0"/>
              </a:ext>
            </a:extLst>
          </a:blip>
          <a:srcRect l="16903" t="11742" r="12520" b="15911"/>
          <a:stretch/>
        </p:blipFill>
        <p:spPr bwMode="auto">
          <a:xfrm>
            <a:off x="3628759" y="4156855"/>
            <a:ext cx="3130668" cy="240688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078" name="Picture 6" descr="http://2.bp.blogspot.com/-9Zkhe0eLPQs/UYscycZ2njI/AAAAAAAAAGc/OPbO5aQtHQA/s1600/planea.gif"/>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6759427" y="4372586"/>
            <a:ext cx="2118571" cy="1975424"/>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1018887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10000"/>
            <a:lum/>
          </a:blip>
          <a:srcRect/>
          <a:stretch>
            <a:fillRect l="-39000" r="-39000"/>
          </a:stretch>
        </a:blipFill>
        <a:effectLst/>
      </p:bgPr>
    </p:bg>
    <p:spTree>
      <p:nvGrpSpPr>
        <p:cNvPr id="1" name=""/>
        <p:cNvGrpSpPr/>
        <p:nvPr/>
      </p:nvGrpSpPr>
      <p:grpSpPr>
        <a:xfrm>
          <a:off x="0" y="0"/>
          <a:ext cx="0" cy="0"/>
          <a:chOff x="0" y="0"/>
          <a:chExt cx="0" cy="0"/>
        </a:xfrm>
      </p:grpSpPr>
      <p:sp>
        <p:nvSpPr>
          <p:cNvPr id="2" name="1 Rectángulo"/>
          <p:cNvSpPr/>
          <p:nvPr/>
        </p:nvSpPr>
        <p:spPr>
          <a:xfrm>
            <a:off x="1071538" y="1000108"/>
            <a:ext cx="7000924" cy="2862322"/>
          </a:xfrm>
          <a:prstGeom prst="rect">
            <a:avLst/>
          </a:prstGeom>
        </p:spPr>
        <p:txBody>
          <a:bodyPr wrap="square">
            <a:spAutoFit/>
          </a:bodyPr>
          <a:lstStyle/>
          <a:p>
            <a:pPr algn="just">
              <a:buFont typeface="Wingdings" pitchFamily="2" charset="2"/>
              <a:buChar char="q"/>
            </a:pPr>
            <a:r>
              <a:rPr lang="es-MX" dirty="0" smtClean="0">
                <a:solidFill>
                  <a:schemeClr val="bg1"/>
                </a:solidFill>
              </a:rPr>
              <a:t>La  conformación  de  ciudades  en  la  frontera  norte  del  país  tienen  una  gran  dosis  de  internacionalización; sujetas a avenidas económicas y políticas procedentes tanto del sur  como del norte.</a:t>
            </a:r>
          </a:p>
          <a:p>
            <a:pPr algn="just"/>
            <a:endParaRPr lang="es-MX" dirty="0" smtClean="0">
              <a:solidFill>
                <a:schemeClr val="bg1"/>
              </a:solidFill>
            </a:endParaRPr>
          </a:p>
          <a:p>
            <a:pPr algn="just"/>
            <a:r>
              <a:rPr lang="es-MX" dirty="0" smtClean="0">
                <a:solidFill>
                  <a:schemeClr val="bg1"/>
                </a:solidFill>
              </a:rPr>
              <a:t>En este ámbito se han desarrollado las ciudades fronterizas del estado de Baja California,  un estado que tradicionalmente ha dependido de la colindancia internacional y que hoy en  día concentra cerca del 85% de su población en las áreas urbanas incluidas dentro de la franja  internacional  que  integra  principalmente  a  las  ciudades  de  Tijuana,  Rosarito,  Tecate, Ensenada y Mexicali.</a:t>
            </a:r>
            <a:endParaRPr lang="es-MX" dirty="0">
              <a:solidFill>
                <a:schemeClr val="bg1"/>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19000"/>
            <a:lum/>
          </a:blip>
          <a:srcRect/>
          <a:stretch>
            <a:fillRect l="-11000" r="-11000"/>
          </a:stretch>
        </a:blipFill>
        <a:effectLst/>
      </p:bgPr>
    </p:bg>
    <p:spTree>
      <p:nvGrpSpPr>
        <p:cNvPr id="1" name=""/>
        <p:cNvGrpSpPr/>
        <p:nvPr/>
      </p:nvGrpSpPr>
      <p:grpSpPr>
        <a:xfrm>
          <a:off x="0" y="0"/>
          <a:ext cx="0" cy="0"/>
          <a:chOff x="0" y="0"/>
          <a:chExt cx="0" cy="0"/>
        </a:xfrm>
      </p:grpSpPr>
      <p:sp>
        <p:nvSpPr>
          <p:cNvPr id="2" name="1 Rectángulo"/>
          <p:cNvSpPr/>
          <p:nvPr/>
        </p:nvSpPr>
        <p:spPr>
          <a:xfrm>
            <a:off x="449288" y="153506"/>
            <a:ext cx="6840760" cy="646331"/>
          </a:xfrm>
          <a:prstGeom prst="rect">
            <a:avLst/>
          </a:prstGeom>
        </p:spPr>
        <p:txBody>
          <a:bodyPr wrap="square">
            <a:spAutoFit/>
          </a:bodyPr>
          <a:lstStyle/>
          <a:p>
            <a:r>
              <a:rPr lang="es-MX" b="1" dirty="0">
                <a:solidFill>
                  <a:schemeClr val="bg1"/>
                </a:solidFill>
              </a:rPr>
              <a:t>PROGRAMA PARCIAL DE CRECIMIENTO DE LA ZONA SUR    Fecha de Publicación 19 septiembre 2014 - periódico oficial No.46</a:t>
            </a:r>
          </a:p>
        </p:txBody>
      </p:sp>
      <p:sp>
        <p:nvSpPr>
          <p:cNvPr id="3" name="2 Rectángulo"/>
          <p:cNvSpPr/>
          <p:nvPr/>
        </p:nvSpPr>
        <p:spPr>
          <a:xfrm>
            <a:off x="30979" y="4149080"/>
            <a:ext cx="4410744" cy="1754326"/>
          </a:xfrm>
          <a:prstGeom prst="rect">
            <a:avLst/>
          </a:prstGeom>
        </p:spPr>
        <p:txBody>
          <a:bodyPr wrap="square">
            <a:spAutoFit/>
          </a:bodyPr>
          <a:lstStyle/>
          <a:p>
            <a:pPr algn="just"/>
            <a:r>
              <a:rPr lang="es-MX" dirty="0">
                <a:solidFill>
                  <a:schemeClr val="bg1"/>
                </a:solidFill>
              </a:rPr>
              <a:t>La Zona Sur de Tijuana ha sido analizada en diversos instrumentos de planeación como una </a:t>
            </a:r>
            <a:r>
              <a:rPr lang="es-MX" b="1" dirty="0">
                <a:solidFill>
                  <a:schemeClr val="bg1"/>
                </a:solidFill>
              </a:rPr>
              <a:t>zona de reserva </a:t>
            </a:r>
            <a:r>
              <a:rPr lang="es-MX" dirty="0">
                <a:solidFill>
                  <a:schemeClr val="bg1"/>
                </a:solidFill>
              </a:rPr>
              <a:t>para el crecimiento urbano, no solo a nivel local y regional sino como parte </a:t>
            </a:r>
            <a:r>
              <a:rPr lang="es-MX" b="1" dirty="0">
                <a:solidFill>
                  <a:schemeClr val="bg1"/>
                </a:solidFill>
              </a:rPr>
              <a:t>del proceso de conurbación y metropolización</a:t>
            </a:r>
            <a:r>
              <a:rPr lang="es-MX" dirty="0">
                <a:solidFill>
                  <a:schemeClr val="bg1"/>
                </a:solidFill>
              </a:rPr>
              <a:t> en la que se inserta la ciudad de Tijuana.</a:t>
            </a:r>
          </a:p>
        </p:txBody>
      </p:sp>
      <p:sp>
        <p:nvSpPr>
          <p:cNvPr id="4" name="3 Rectángulo"/>
          <p:cNvSpPr/>
          <p:nvPr/>
        </p:nvSpPr>
        <p:spPr>
          <a:xfrm>
            <a:off x="449288" y="800575"/>
            <a:ext cx="6408712" cy="646331"/>
          </a:xfrm>
          <a:prstGeom prst="rect">
            <a:avLst/>
          </a:prstGeom>
        </p:spPr>
        <p:txBody>
          <a:bodyPr wrap="square">
            <a:spAutoFit/>
          </a:bodyPr>
          <a:lstStyle/>
          <a:p>
            <a:pPr algn="just"/>
            <a:r>
              <a:rPr lang="es-MX" dirty="0">
                <a:solidFill>
                  <a:schemeClr val="bg1"/>
                </a:solidFill>
              </a:rPr>
              <a:t>El programa tiene el propósito de integrar acciones sustentadas social, económica y ambientalmente para el desarrollo de la Zona Sur.</a:t>
            </a:r>
          </a:p>
        </p:txBody>
      </p:sp>
      <p:sp>
        <p:nvSpPr>
          <p:cNvPr id="6" name="5 Rectángulo"/>
          <p:cNvSpPr/>
          <p:nvPr/>
        </p:nvSpPr>
        <p:spPr>
          <a:xfrm>
            <a:off x="170771" y="1706570"/>
            <a:ext cx="5409341" cy="2308324"/>
          </a:xfrm>
          <a:prstGeom prst="rect">
            <a:avLst/>
          </a:prstGeom>
        </p:spPr>
        <p:txBody>
          <a:bodyPr wrap="square">
            <a:spAutoFit/>
          </a:bodyPr>
          <a:lstStyle/>
          <a:p>
            <a:pPr algn="just"/>
            <a:r>
              <a:rPr lang="es-MX" dirty="0">
                <a:solidFill>
                  <a:schemeClr val="bg1"/>
                </a:solidFill>
              </a:rPr>
              <a:t>Objetivo General </a:t>
            </a:r>
            <a:r>
              <a:rPr lang="es-MX" dirty="0" smtClean="0">
                <a:solidFill>
                  <a:schemeClr val="bg1"/>
                </a:solidFill>
              </a:rPr>
              <a:t>del programa.</a:t>
            </a:r>
          </a:p>
          <a:p>
            <a:pPr algn="just"/>
            <a:r>
              <a:rPr lang="es-MX" dirty="0" smtClean="0">
                <a:solidFill>
                  <a:schemeClr val="bg1"/>
                </a:solidFill>
              </a:rPr>
              <a:t>Plantear </a:t>
            </a:r>
            <a:r>
              <a:rPr lang="es-MX" dirty="0">
                <a:solidFill>
                  <a:schemeClr val="bg1"/>
                </a:solidFill>
              </a:rPr>
              <a:t>los fundamentos del Desarrollo Urbano definiendo el futuro modelo urbano para la Zona Sur, así como</a:t>
            </a:r>
            <a:r>
              <a:rPr lang="es-MX" b="1" dirty="0">
                <a:solidFill>
                  <a:schemeClr val="bg1"/>
                </a:solidFill>
              </a:rPr>
              <a:t> formular </a:t>
            </a:r>
            <a:r>
              <a:rPr lang="es-MX" dirty="0">
                <a:solidFill>
                  <a:schemeClr val="bg1"/>
                </a:solidFill>
              </a:rPr>
              <a:t>los aspectos técnico normativos y de </a:t>
            </a:r>
            <a:r>
              <a:rPr lang="es-MX" b="1" dirty="0">
                <a:solidFill>
                  <a:schemeClr val="bg1"/>
                </a:solidFill>
              </a:rPr>
              <a:t>gestión urbano ambiental</a:t>
            </a:r>
            <a:r>
              <a:rPr lang="es-MX" dirty="0">
                <a:solidFill>
                  <a:schemeClr val="bg1"/>
                </a:solidFill>
              </a:rPr>
              <a:t>, entendiendo que el desarrollo urbano se basa en la atracción de nuevas actividades económicas, la consolidación y reconversión de las actividades económicas tradicionales.</a:t>
            </a:r>
          </a:p>
        </p:txBody>
      </p:sp>
      <p:pic>
        <p:nvPicPr>
          <p:cNvPr id="7" name="Picture 2"/>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5361" t="12948" r="64917" b="45181"/>
          <a:stretch/>
        </p:blipFill>
        <p:spPr bwMode="auto">
          <a:xfrm>
            <a:off x="5580112" y="2860733"/>
            <a:ext cx="3499975" cy="378822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70099196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19000"/>
            <a:lum/>
          </a:blip>
          <a:srcRect/>
          <a:stretch>
            <a:fillRect l="-11000" r="-11000"/>
          </a:stretch>
        </a:blipFill>
        <a:effectLst/>
      </p:bgPr>
    </p:bg>
    <p:spTree>
      <p:nvGrpSpPr>
        <p:cNvPr id="1" name=""/>
        <p:cNvGrpSpPr/>
        <p:nvPr/>
      </p:nvGrpSpPr>
      <p:grpSpPr>
        <a:xfrm>
          <a:off x="0" y="0"/>
          <a:ext cx="0" cy="0"/>
          <a:chOff x="0" y="0"/>
          <a:chExt cx="0" cy="0"/>
        </a:xfrm>
      </p:grpSpPr>
      <p:sp>
        <p:nvSpPr>
          <p:cNvPr id="2" name="1 Rectángulo"/>
          <p:cNvSpPr/>
          <p:nvPr/>
        </p:nvSpPr>
        <p:spPr>
          <a:xfrm>
            <a:off x="467544" y="620688"/>
            <a:ext cx="6606480" cy="2308324"/>
          </a:xfrm>
          <a:prstGeom prst="rect">
            <a:avLst/>
          </a:prstGeom>
        </p:spPr>
        <p:txBody>
          <a:bodyPr wrap="square">
            <a:spAutoFit/>
          </a:bodyPr>
          <a:lstStyle/>
          <a:p>
            <a:pPr algn="just"/>
            <a:r>
              <a:rPr lang="es-MX" dirty="0" smtClean="0">
                <a:solidFill>
                  <a:schemeClr val="bg1"/>
                </a:solidFill>
              </a:rPr>
              <a:t>Contiene </a:t>
            </a:r>
            <a:r>
              <a:rPr lang="es-MX" dirty="0">
                <a:solidFill>
                  <a:schemeClr val="bg1"/>
                </a:solidFill>
              </a:rPr>
              <a:t>elementos que orientarán las </a:t>
            </a:r>
            <a:r>
              <a:rPr lang="es-MX" b="1" dirty="0">
                <a:solidFill>
                  <a:schemeClr val="bg1"/>
                </a:solidFill>
              </a:rPr>
              <a:t>acciones gubernamentales, sociales y económicas</a:t>
            </a:r>
            <a:r>
              <a:rPr lang="es-MX" dirty="0">
                <a:solidFill>
                  <a:schemeClr val="bg1"/>
                </a:solidFill>
              </a:rPr>
              <a:t> hacia el desarrollo sustentable de la Zona Sur. Su importancia radica en ser el </a:t>
            </a:r>
            <a:r>
              <a:rPr lang="es-MX" b="1" dirty="0">
                <a:solidFill>
                  <a:schemeClr val="bg1"/>
                </a:solidFill>
              </a:rPr>
              <a:t>instrumento rector </a:t>
            </a:r>
            <a:r>
              <a:rPr lang="es-MX" dirty="0">
                <a:solidFill>
                  <a:schemeClr val="bg1"/>
                </a:solidFill>
              </a:rPr>
              <a:t>que oriente las </a:t>
            </a:r>
            <a:r>
              <a:rPr lang="es-MX" b="1" dirty="0">
                <a:solidFill>
                  <a:schemeClr val="bg1"/>
                </a:solidFill>
              </a:rPr>
              <a:t>inversiones</a:t>
            </a:r>
            <a:r>
              <a:rPr lang="es-MX" dirty="0">
                <a:solidFill>
                  <a:schemeClr val="bg1"/>
                </a:solidFill>
              </a:rPr>
              <a:t> gubernamentales para el apoyo e integración de un entorno social y económico, teniendo como propuesta fundamental, la sustentabilidad social, económica y ambiental en congruencia con la capacidad de sustentar las actividades urbanas integrando un entorno natural y social.</a:t>
            </a:r>
          </a:p>
        </p:txBody>
      </p:sp>
      <p:pic>
        <p:nvPicPr>
          <p:cNvPr id="1028" name="Picture 4" descr="http://axeleratum.webfactional.com/wp-content/uploads/2010/09/Que-es-un-plan-de-mercadotecnia1.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0" y="3101110"/>
            <a:ext cx="2581275" cy="1905000"/>
          </a:xfrm>
          <a:prstGeom prst="rect">
            <a:avLst/>
          </a:prstGeom>
          <a:noFill/>
          <a:extLst>
            <a:ext uri="{909E8E84-426E-40DD-AFC4-6F175D3DCCD1}">
              <a14:hiddenFill xmlns="" xmlns:a14="http://schemas.microsoft.com/office/drawing/2010/main">
                <a:solidFill>
                  <a:srgbClr val="FFFFFF"/>
                </a:solidFill>
              </a14:hiddenFill>
            </a:ext>
          </a:extLst>
        </p:spPr>
      </p:pic>
      <p:pic>
        <p:nvPicPr>
          <p:cNvPr id="1030" name="Picture 6" descr="http://www.afntijuana.info/timthumb.php?src=http://www.afnbc.com/imagenes/metropolitano_211012.jpg&amp;w=570"/>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2771800" y="3645024"/>
            <a:ext cx="3880399" cy="2525664"/>
          </a:xfrm>
          <a:prstGeom prst="rect">
            <a:avLst/>
          </a:prstGeom>
          <a:noFill/>
          <a:extLst>
            <a:ext uri="{909E8E84-426E-40DD-AFC4-6F175D3DCCD1}">
              <a14:hiddenFill xmlns="" xmlns:a14="http://schemas.microsoft.com/office/drawing/2010/main">
                <a:solidFill>
                  <a:srgbClr val="FFFFFF"/>
                </a:solidFill>
              </a14:hiddenFill>
            </a:ext>
          </a:extLst>
        </p:spPr>
      </p:pic>
      <p:pic>
        <p:nvPicPr>
          <p:cNvPr id="1032" name="Picture 8" descr="http://coparmexensenada.com/noticias/wp-content/uploads/2015/04/iso-9001-plan-estrategico.jpe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6916144" y="2708920"/>
            <a:ext cx="2188310" cy="158417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14574615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19000"/>
            <a:lum/>
          </a:blip>
          <a:srcRect/>
          <a:stretch>
            <a:fillRect l="-11000" r="-11000"/>
          </a:stretch>
        </a:blipFill>
        <a:effectLst/>
      </p:bgPr>
    </p:bg>
    <p:spTree>
      <p:nvGrpSpPr>
        <p:cNvPr id="1" name=""/>
        <p:cNvGrpSpPr/>
        <p:nvPr/>
      </p:nvGrpSpPr>
      <p:grpSpPr>
        <a:xfrm>
          <a:off x="0" y="0"/>
          <a:ext cx="0" cy="0"/>
          <a:chOff x="0" y="0"/>
          <a:chExt cx="0" cy="0"/>
        </a:xfrm>
      </p:grpSpPr>
      <p:sp>
        <p:nvSpPr>
          <p:cNvPr id="2" name="1 Rectángulo"/>
          <p:cNvSpPr/>
          <p:nvPr/>
        </p:nvSpPr>
        <p:spPr>
          <a:xfrm>
            <a:off x="107504" y="260648"/>
            <a:ext cx="7092280" cy="923330"/>
          </a:xfrm>
          <a:prstGeom prst="rect">
            <a:avLst/>
          </a:prstGeom>
        </p:spPr>
        <p:txBody>
          <a:bodyPr wrap="square">
            <a:spAutoFit/>
          </a:bodyPr>
          <a:lstStyle/>
          <a:p>
            <a:r>
              <a:rPr lang="es-MX" b="1" dirty="0">
                <a:solidFill>
                  <a:schemeClr val="bg1"/>
                </a:solidFill>
              </a:rPr>
              <a:t>PROGRAMA DE DESARROLLO URBANO DEL CENTRO DE POBLACIÓN 2010-2030                                 </a:t>
            </a:r>
            <a:endParaRPr lang="es-MX" b="1" dirty="0" smtClean="0">
              <a:solidFill>
                <a:schemeClr val="bg1"/>
              </a:solidFill>
            </a:endParaRPr>
          </a:p>
          <a:p>
            <a:r>
              <a:rPr lang="es-MX" b="1" dirty="0">
                <a:solidFill>
                  <a:schemeClr val="bg1"/>
                </a:solidFill>
              </a:rPr>
              <a:t>  Fecha de publicación: 3 septiembre 2010 - periódico oficial No.38</a:t>
            </a:r>
          </a:p>
        </p:txBody>
      </p:sp>
      <p:sp>
        <p:nvSpPr>
          <p:cNvPr id="3" name="2 Rectángulo"/>
          <p:cNvSpPr/>
          <p:nvPr/>
        </p:nvSpPr>
        <p:spPr>
          <a:xfrm>
            <a:off x="467544" y="1772816"/>
            <a:ext cx="6246440" cy="2031325"/>
          </a:xfrm>
          <a:prstGeom prst="rect">
            <a:avLst/>
          </a:prstGeom>
        </p:spPr>
        <p:txBody>
          <a:bodyPr wrap="square">
            <a:spAutoFit/>
          </a:bodyPr>
          <a:lstStyle/>
          <a:p>
            <a:pPr algn="just"/>
            <a:r>
              <a:rPr lang="es-MX" dirty="0" smtClean="0">
                <a:solidFill>
                  <a:schemeClr val="bg1"/>
                </a:solidFill>
                <a:latin typeface="Arial" pitchFamily="34" charset="0"/>
                <a:cs typeface="Arial" pitchFamily="34" charset="0"/>
              </a:rPr>
              <a:t>Se</a:t>
            </a:r>
            <a:r>
              <a:rPr lang="es-MX" dirty="0" smtClean="0">
                <a:solidFill>
                  <a:schemeClr val="bg1"/>
                </a:solidFill>
              </a:rPr>
              <a:t> </a:t>
            </a:r>
            <a:r>
              <a:rPr lang="es-MX" dirty="0">
                <a:solidFill>
                  <a:schemeClr val="bg1"/>
                </a:solidFill>
              </a:rPr>
              <a:t>concibe como la expresión más específica de las políticas de crecimiento físico urbano, teniendo como propósito </a:t>
            </a:r>
            <a:r>
              <a:rPr lang="es-MX" b="1" dirty="0">
                <a:solidFill>
                  <a:schemeClr val="bg1"/>
                </a:solidFill>
              </a:rPr>
              <a:t>orientar</a:t>
            </a:r>
            <a:r>
              <a:rPr lang="es-MX" dirty="0">
                <a:solidFill>
                  <a:schemeClr val="bg1"/>
                </a:solidFill>
              </a:rPr>
              <a:t> la materialización de los propósitos del </a:t>
            </a:r>
            <a:r>
              <a:rPr lang="es-MX" b="1" dirty="0">
                <a:solidFill>
                  <a:schemeClr val="bg1"/>
                </a:solidFill>
              </a:rPr>
              <a:t>ordenamiento territorial</a:t>
            </a:r>
            <a:r>
              <a:rPr lang="es-MX" dirty="0">
                <a:solidFill>
                  <a:schemeClr val="bg1"/>
                </a:solidFill>
              </a:rPr>
              <a:t>, otorgando el marco de congruencia espacial necesario para un crecimiento armónico en el que se plantea la distribución adecuada en las actividades así como revitalización de zonas estratégicas al interior del centro de </a:t>
            </a:r>
            <a:r>
              <a:rPr lang="es-MX" dirty="0" smtClean="0">
                <a:solidFill>
                  <a:schemeClr val="bg1"/>
                </a:solidFill>
              </a:rPr>
              <a:t>población.</a:t>
            </a:r>
            <a:endParaRPr lang="es-MX" dirty="0">
              <a:solidFill>
                <a:schemeClr val="bg1"/>
              </a:solidFill>
            </a:endParaRPr>
          </a:p>
        </p:txBody>
      </p:sp>
      <p:sp>
        <p:nvSpPr>
          <p:cNvPr id="5" name="4 CuadroTexto"/>
          <p:cNvSpPr txBox="1"/>
          <p:nvPr/>
        </p:nvSpPr>
        <p:spPr>
          <a:xfrm>
            <a:off x="467544" y="1231884"/>
            <a:ext cx="4104456" cy="369332"/>
          </a:xfrm>
          <a:prstGeom prst="rect">
            <a:avLst/>
          </a:prstGeom>
          <a:noFill/>
        </p:spPr>
        <p:txBody>
          <a:bodyPr wrap="square" rtlCol="0">
            <a:spAutoFit/>
          </a:bodyPr>
          <a:lstStyle/>
          <a:p>
            <a:r>
              <a:rPr lang="es-MX" b="1" dirty="0" smtClean="0">
                <a:solidFill>
                  <a:schemeClr val="bg1"/>
                </a:solidFill>
                <a:latin typeface="Arial" pitchFamily="34" charset="0"/>
                <a:cs typeface="Arial" pitchFamily="34" charset="0"/>
              </a:rPr>
              <a:t>Instituto municipal de planeación </a:t>
            </a:r>
            <a:endParaRPr lang="es-MX" b="1" dirty="0">
              <a:solidFill>
                <a:schemeClr val="bg1"/>
              </a:solidFill>
              <a:latin typeface="Arial" pitchFamily="34" charset="0"/>
              <a:cs typeface="Arial" pitchFamily="34" charset="0"/>
            </a:endParaRPr>
          </a:p>
        </p:txBody>
      </p:sp>
      <p:sp>
        <p:nvSpPr>
          <p:cNvPr id="6" name="5 Rectángulo"/>
          <p:cNvSpPr/>
          <p:nvPr/>
        </p:nvSpPr>
        <p:spPr>
          <a:xfrm>
            <a:off x="467544" y="4149080"/>
            <a:ext cx="7200800" cy="1754326"/>
          </a:xfrm>
          <a:prstGeom prst="rect">
            <a:avLst/>
          </a:prstGeom>
        </p:spPr>
        <p:txBody>
          <a:bodyPr wrap="square">
            <a:spAutoFit/>
          </a:bodyPr>
          <a:lstStyle/>
          <a:p>
            <a:pPr algn="just"/>
            <a:r>
              <a:rPr lang="es-MX" dirty="0" smtClean="0">
                <a:solidFill>
                  <a:schemeClr val="bg1"/>
                </a:solidFill>
              </a:rPr>
              <a:t>En </a:t>
            </a:r>
            <a:r>
              <a:rPr lang="es-MX" dirty="0">
                <a:solidFill>
                  <a:schemeClr val="bg1"/>
                </a:solidFill>
              </a:rPr>
              <a:t>el ejercicio de la </a:t>
            </a:r>
            <a:r>
              <a:rPr lang="es-MX" b="1" dirty="0">
                <a:solidFill>
                  <a:schemeClr val="bg1"/>
                </a:solidFill>
              </a:rPr>
              <a:t>planeación urbana </a:t>
            </a:r>
            <a:r>
              <a:rPr lang="es-MX" dirty="0">
                <a:solidFill>
                  <a:schemeClr val="bg1"/>
                </a:solidFill>
              </a:rPr>
              <a:t>tanto del ámbito </a:t>
            </a:r>
            <a:r>
              <a:rPr lang="es-MX" b="1" dirty="0">
                <a:solidFill>
                  <a:schemeClr val="bg1"/>
                </a:solidFill>
              </a:rPr>
              <a:t>regiona</a:t>
            </a:r>
            <a:r>
              <a:rPr lang="es-MX" dirty="0">
                <a:solidFill>
                  <a:schemeClr val="bg1"/>
                </a:solidFill>
              </a:rPr>
              <a:t>l como </a:t>
            </a:r>
            <a:r>
              <a:rPr lang="es-MX" b="1" dirty="0">
                <a:solidFill>
                  <a:schemeClr val="bg1"/>
                </a:solidFill>
              </a:rPr>
              <a:t>loca</a:t>
            </a:r>
            <a:r>
              <a:rPr lang="es-MX" dirty="0">
                <a:solidFill>
                  <a:schemeClr val="bg1"/>
                </a:solidFill>
              </a:rPr>
              <a:t>l, los diversos </a:t>
            </a:r>
            <a:r>
              <a:rPr lang="es-MX" dirty="0" smtClean="0">
                <a:solidFill>
                  <a:schemeClr val="bg1"/>
                </a:solidFill>
              </a:rPr>
              <a:t>planes y </a:t>
            </a:r>
            <a:r>
              <a:rPr lang="es-MX" dirty="0">
                <a:solidFill>
                  <a:schemeClr val="bg1"/>
                </a:solidFill>
              </a:rPr>
              <a:t>programas de desarrollo urbano han planteado estrategias y acciones dirigidas a propiciar un </a:t>
            </a:r>
            <a:r>
              <a:rPr lang="es-MX" b="1" dirty="0">
                <a:solidFill>
                  <a:schemeClr val="bg1"/>
                </a:solidFill>
              </a:rPr>
              <a:t>uso </a:t>
            </a:r>
            <a:r>
              <a:rPr lang="es-MX" b="1" dirty="0" smtClean="0">
                <a:solidFill>
                  <a:schemeClr val="bg1"/>
                </a:solidFill>
              </a:rPr>
              <a:t>eficiente del </a:t>
            </a:r>
            <a:r>
              <a:rPr lang="es-MX" b="1" dirty="0">
                <a:solidFill>
                  <a:schemeClr val="bg1"/>
                </a:solidFill>
              </a:rPr>
              <a:t>suelo</a:t>
            </a:r>
            <a:r>
              <a:rPr lang="es-MX" dirty="0">
                <a:solidFill>
                  <a:schemeClr val="bg1"/>
                </a:solidFill>
              </a:rPr>
              <a:t>, a través del ordenamiento de las actividades económicas y la distribución de los </a:t>
            </a:r>
            <a:r>
              <a:rPr lang="es-MX" dirty="0" smtClean="0">
                <a:solidFill>
                  <a:schemeClr val="bg1"/>
                </a:solidFill>
              </a:rPr>
              <a:t>asentamientos humanos</a:t>
            </a:r>
            <a:r>
              <a:rPr lang="es-MX" dirty="0">
                <a:solidFill>
                  <a:schemeClr val="bg1"/>
                </a:solidFill>
              </a:rPr>
              <a:t>, sin embargo el proceso de planeación y desarrollo requiere llevar a cabo las actividades </a:t>
            </a:r>
            <a:r>
              <a:rPr lang="es-MX" dirty="0" smtClean="0">
                <a:solidFill>
                  <a:schemeClr val="bg1"/>
                </a:solidFill>
              </a:rPr>
              <a:t>de seguimiento</a:t>
            </a:r>
            <a:r>
              <a:rPr lang="es-MX" dirty="0">
                <a:solidFill>
                  <a:schemeClr val="bg1"/>
                </a:solidFill>
              </a:rPr>
              <a:t>, </a:t>
            </a:r>
            <a:r>
              <a:rPr lang="es-MX" b="1" dirty="0">
                <a:solidFill>
                  <a:schemeClr val="bg1"/>
                </a:solidFill>
              </a:rPr>
              <a:t>evaluación y retroalimentación</a:t>
            </a:r>
            <a:r>
              <a:rPr lang="es-MX" dirty="0">
                <a:solidFill>
                  <a:schemeClr val="bg1"/>
                </a:solidFill>
              </a:rPr>
              <a:t>.</a:t>
            </a:r>
          </a:p>
        </p:txBody>
      </p:sp>
      <p:pic>
        <p:nvPicPr>
          <p:cNvPr id="6148" name="Picture 4" descr="http://u.jimdo.com/www46/o/s95cb202e591807d1/img/i1b9582708831ff92/1330379394/std/image.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677042" y="78139"/>
            <a:ext cx="2476652" cy="1527269"/>
          </a:xfrm>
          <a:prstGeom prst="rect">
            <a:avLst/>
          </a:prstGeom>
          <a:noFill/>
          <a:extLst>
            <a:ext uri="{909E8E84-426E-40DD-AFC4-6F175D3DCCD1}">
              <a14:hiddenFill xmlns="" xmlns:a14="http://schemas.microsoft.com/office/drawing/2010/main">
                <a:solidFill>
                  <a:srgbClr val="FFFFFF"/>
                </a:solidFill>
              </a14:hiddenFill>
            </a:ext>
          </a:extLst>
        </p:spPr>
      </p:pic>
      <p:pic>
        <p:nvPicPr>
          <p:cNvPr id="6150" name="Picture 6" descr="http://i.ytimg.com/vi/Gy-1cTLDADU/maxresdefault.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867533" y="2040281"/>
            <a:ext cx="2250068" cy="1265664"/>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01182107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19000"/>
            <a:lum/>
          </a:blip>
          <a:srcRect/>
          <a:stretch>
            <a:fillRect l="-11000" r="-11000"/>
          </a:stretch>
        </a:blipFill>
        <a:effectLst/>
      </p:bgPr>
    </p:bg>
    <p:spTree>
      <p:nvGrpSpPr>
        <p:cNvPr id="1" name=""/>
        <p:cNvGrpSpPr/>
        <p:nvPr/>
      </p:nvGrpSpPr>
      <p:grpSpPr>
        <a:xfrm>
          <a:off x="0" y="0"/>
          <a:ext cx="0" cy="0"/>
          <a:chOff x="0" y="0"/>
          <a:chExt cx="0" cy="0"/>
        </a:xfrm>
      </p:grpSpPr>
      <p:sp>
        <p:nvSpPr>
          <p:cNvPr id="2" name="1 Rectángulo"/>
          <p:cNvSpPr/>
          <p:nvPr/>
        </p:nvSpPr>
        <p:spPr>
          <a:xfrm>
            <a:off x="755576" y="419179"/>
            <a:ext cx="7272808" cy="2308324"/>
          </a:xfrm>
          <a:prstGeom prst="rect">
            <a:avLst/>
          </a:prstGeom>
        </p:spPr>
        <p:txBody>
          <a:bodyPr wrap="square">
            <a:spAutoFit/>
          </a:bodyPr>
          <a:lstStyle/>
          <a:p>
            <a:pPr algn="just"/>
            <a:r>
              <a:rPr lang="es-MX" dirty="0" smtClean="0">
                <a:solidFill>
                  <a:schemeClr val="bg1"/>
                </a:solidFill>
                <a:latin typeface="Arial" pitchFamily="34" charset="0"/>
                <a:cs typeface="Arial" pitchFamily="34" charset="0"/>
              </a:rPr>
              <a:t>Lo </a:t>
            </a:r>
            <a:r>
              <a:rPr lang="es-MX" dirty="0">
                <a:solidFill>
                  <a:schemeClr val="bg1"/>
                </a:solidFill>
                <a:latin typeface="Arial" pitchFamily="34" charset="0"/>
                <a:cs typeface="Arial" pitchFamily="34" charset="0"/>
              </a:rPr>
              <a:t>establecido </a:t>
            </a:r>
            <a:r>
              <a:rPr lang="es-MX" dirty="0" smtClean="0">
                <a:solidFill>
                  <a:schemeClr val="bg1"/>
                </a:solidFill>
                <a:latin typeface="Arial" pitchFamily="34" charset="0"/>
                <a:cs typeface="Arial" pitchFamily="34" charset="0"/>
              </a:rPr>
              <a:t>en el </a:t>
            </a:r>
            <a:r>
              <a:rPr lang="es-MX" b="1" dirty="0">
                <a:solidFill>
                  <a:schemeClr val="bg1"/>
                </a:solidFill>
                <a:latin typeface="Arial" pitchFamily="34" charset="0"/>
                <a:cs typeface="Arial" pitchFamily="34" charset="0"/>
              </a:rPr>
              <a:t>artículo 76</a:t>
            </a:r>
            <a:r>
              <a:rPr lang="es-MX" dirty="0">
                <a:solidFill>
                  <a:schemeClr val="bg1"/>
                </a:solidFill>
                <a:latin typeface="Arial" pitchFamily="34" charset="0"/>
                <a:cs typeface="Arial" pitchFamily="34" charset="0"/>
              </a:rPr>
              <a:t> de la </a:t>
            </a:r>
            <a:r>
              <a:rPr lang="es-MX" b="1" dirty="0">
                <a:solidFill>
                  <a:schemeClr val="bg1"/>
                </a:solidFill>
                <a:latin typeface="Arial" pitchFamily="34" charset="0"/>
                <a:cs typeface="Arial" pitchFamily="34" charset="0"/>
              </a:rPr>
              <a:t>Ley de Desarrollo Urbano del Estado de Baja </a:t>
            </a:r>
            <a:r>
              <a:rPr lang="es-MX" b="1" dirty="0" smtClean="0">
                <a:solidFill>
                  <a:schemeClr val="bg1"/>
                </a:solidFill>
                <a:latin typeface="Arial" pitchFamily="34" charset="0"/>
                <a:cs typeface="Arial" pitchFamily="34" charset="0"/>
              </a:rPr>
              <a:t>California</a:t>
            </a:r>
            <a:r>
              <a:rPr lang="es-MX" dirty="0" smtClean="0">
                <a:solidFill>
                  <a:schemeClr val="bg1"/>
                </a:solidFill>
                <a:latin typeface="Arial" pitchFamily="34" charset="0"/>
                <a:cs typeface="Arial" pitchFamily="34" charset="0"/>
              </a:rPr>
              <a:t>, </a:t>
            </a:r>
            <a:r>
              <a:rPr lang="es-MX" dirty="0">
                <a:solidFill>
                  <a:schemeClr val="bg1"/>
                </a:solidFill>
                <a:latin typeface="Arial" pitchFamily="34" charset="0"/>
                <a:cs typeface="Arial" pitchFamily="34" charset="0"/>
              </a:rPr>
              <a:t>el XIX H. Ayuntamiento </a:t>
            </a:r>
            <a:r>
              <a:rPr lang="es-MX" dirty="0" smtClean="0">
                <a:solidFill>
                  <a:schemeClr val="bg1"/>
                </a:solidFill>
                <a:latin typeface="Arial" pitchFamily="34" charset="0"/>
                <a:cs typeface="Arial" pitchFamily="34" charset="0"/>
              </a:rPr>
              <a:t>de Tijuana </a:t>
            </a:r>
            <a:r>
              <a:rPr lang="es-MX" dirty="0">
                <a:solidFill>
                  <a:schemeClr val="bg1"/>
                </a:solidFill>
                <a:latin typeface="Arial" pitchFamily="34" charset="0"/>
                <a:cs typeface="Arial" pitchFamily="34" charset="0"/>
              </a:rPr>
              <a:t>se suma a este nuevo reto y a través del Instituto Municipal de Planeación (I</a:t>
            </a:r>
            <a:r>
              <a:rPr lang="es-MX" b="1" dirty="0">
                <a:solidFill>
                  <a:schemeClr val="bg1"/>
                </a:solidFill>
                <a:latin typeface="Arial" pitchFamily="34" charset="0"/>
                <a:cs typeface="Arial" pitchFamily="34" charset="0"/>
              </a:rPr>
              <a:t>MPLAN</a:t>
            </a:r>
            <a:r>
              <a:rPr lang="es-MX" dirty="0">
                <a:solidFill>
                  <a:schemeClr val="bg1"/>
                </a:solidFill>
                <a:latin typeface="Arial" pitchFamily="34" charset="0"/>
                <a:cs typeface="Arial" pitchFamily="34" charset="0"/>
              </a:rPr>
              <a:t>) presenta </a:t>
            </a:r>
            <a:r>
              <a:rPr lang="es-MX" dirty="0" smtClean="0">
                <a:solidFill>
                  <a:schemeClr val="bg1"/>
                </a:solidFill>
                <a:latin typeface="Arial" pitchFamily="34" charset="0"/>
                <a:cs typeface="Arial" pitchFamily="34" charset="0"/>
              </a:rPr>
              <a:t>la actualización </a:t>
            </a:r>
            <a:r>
              <a:rPr lang="es-MX" dirty="0">
                <a:solidFill>
                  <a:schemeClr val="bg1"/>
                </a:solidFill>
                <a:latin typeface="Arial" pitchFamily="34" charset="0"/>
                <a:cs typeface="Arial" pitchFamily="34" charset="0"/>
              </a:rPr>
              <a:t>del Programa de Desarrollo Urbano del Centro de Población de Tijuana (PDUCP T 2010-2030</a:t>
            </a:r>
            <a:r>
              <a:rPr lang="es-MX" dirty="0" smtClean="0">
                <a:solidFill>
                  <a:schemeClr val="bg1"/>
                </a:solidFill>
                <a:latin typeface="Arial" pitchFamily="34" charset="0"/>
                <a:cs typeface="Arial" pitchFamily="34" charset="0"/>
              </a:rPr>
              <a:t>), </a:t>
            </a:r>
            <a:r>
              <a:rPr lang="es-MX" b="1" dirty="0" smtClean="0">
                <a:solidFill>
                  <a:schemeClr val="bg1"/>
                </a:solidFill>
                <a:latin typeface="Arial" pitchFamily="34" charset="0"/>
                <a:cs typeface="Arial" pitchFamily="34" charset="0"/>
              </a:rPr>
              <a:t>derivado</a:t>
            </a:r>
            <a:r>
              <a:rPr lang="es-MX" dirty="0" smtClean="0">
                <a:solidFill>
                  <a:schemeClr val="bg1"/>
                </a:solidFill>
                <a:latin typeface="Arial" pitchFamily="34" charset="0"/>
                <a:cs typeface="Arial" pitchFamily="34" charset="0"/>
              </a:rPr>
              <a:t> </a:t>
            </a:r>
            <a:r>
              <a:rPr lang="es-MX" dirty="0">
                <a:solidFill>
                  <a:schemeClr val="bg1"/>
                </a:solidFill>
                <a:latin typeface="Arial" pitchFamily="34" charset="0"/>
                <a:cs typeface="Arial" pitchFamily="34" charset="0"/>
              </a:rPr>
              <a:t>del Plan Municipal de Desarrollo Urbano (</a:t>
            </a:r>
            <a:r>
              <a:rPr lang="es-MX" b="1" dirty="0">
                <a:solidFill>
                  <a:schemeClr val="bg1"/>
                </a:solidFill>
                <a:latin typeface="Arial" pitchFamily="34" charset="0"/>
                <a:cs typeface="Arial" pitchFamily="34" charset="0"/>
              </a:rPr>
              <a:t>PMD 2008-2010</a:t>
            </a:r>
            <a:r>
              <a:rPr lang="es-MX" dirty="0">
                <a:solidFill>
                  <a:schemeClr val="bg1"/>
                </a:solidFill>
                <a:latin typeface="Arial" pitchFamily="34" charset="0"/>
                <a:cs typeface="Arial" pitchFamily="34" charset="0"/>
              </a:rPr>
              <a:t>)2 </a:t>
            </a:r>
            <a:r>
              <a:rPr lang="es-MX" dirty="0" smtClean="0">
                <a:solidFill>
                  <a:schemeClr val="bg1"/>
                </a:solidFill>
                <a:latin typeface="Arial" pitchFamily="34" charset="0"/>
                <a:cs typeface="Arial" pitchFamily="34" charset="0"/>
              </a:rPr>
              <a:t>así como </a:t>
            </a:r>
            <a:r>
              <a:rPr lang="es-MX" dirty="0">
                <a:solidFill>
                  <a:schemeClr val="bg1"/>
                </a:solidFill>
                <a:latin typeface="Arial" pitchFamily="34" charset="0"/>
                <a:cs typeface="Arial" pitchFamily="34" charset="0"/>
              </a:rPr>
              <a:t>del recientemente </a:t>
            </a:r>
            <a:r>
              <a:rPr lang="es-MX" dirty="0" smtClean="0">
                <a:solidFill>
                  <a:schemeClr val="bg1"/>
                </a:solidFill>
                <a:latin typeface="Arial" pitchFamily="34" charset="0"/>
                <a:cs typeface="Arial" pitchFamily="34" charset="0"/>
              </a:rPr>
              <a:t>publicado Plan </a:t>
            </a:r>
            <a:r>
              <a:rPr lang="es-MX" dirty="0">
                <a:solidFill>
                  <a:schemeClr val="bg1"/>
                </a:solidFill>
                <a:latin typeface="Arial" pitchFamily="34" charset="0"/>
                <a:cs typeface="Arial" pitchFamily="34" charset="0"/>
              </a:rPr>
              <a:t>Municipal de Desarrollo Urbano de Tijuana, Baja California (PMDU T 2009-2030)3.</a:t>
            </a:r>
          </a:p>
        </p:txBody>
      </p:sp>
      <p:pic>
        <p:nvPicPr>
          <p:cNvPr id="7170" name="Picture 2" descr="http://www.binmueble.com/images/logosInmo/GEAZGZO.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11560" y="3429000"/>
            <a:ext cx="2160240" cy="1851636"/>
          </a:xfrm>
          <a:prstGeom prst="rect">
            <a:avLst/>
          </a:prstGeom>
          <a:noFill/>
          <a:extLst>
            <a:ext uri="{909E8E84-426E-40DD-AFC4-6F175D3DCCD1}">
              <a14:hiddenFill xmlns="" xmlns:a14="http://schemas.microsoft.com/office/drawing/2010/main">
                <a:solidFill>
                  <a:srgbClr val="FFFFFF"/>
                </a:solidFill>
              </a14:hiddenFill>
            </a:ext>
          </a:extLst>
        </p:spPr>
      </p:pic>
      <p:sp>
        <p:nvSpPr>
          <p:cNvPr id="3" name="AutoShape 4" descr="data:image/jpeg;base64,/9j/4AAQSkZJRgABAQAAAQABAAD/2wCEAAkGBxQTEhUUExQUFhUWGBoZGBcYGBgYGBweHBwYFhocHBgeHiggGhwmHRgXITEhJSktLi4uGB8zODMsNygtLiwBCgoKDg0OGxAQGywkICY0LCwsLy8sNDQuNCwsNCwsLywsLCwsLCwvLCwsNCwsLCwsLCwsLCwsLCwsLCwsLCwsLP/AABEIAJQBVAMBIgACEQEDEQH/xAAcAAACAgMBAQAAAAAAAAAAAAAEBQMGAAECBwj/xABDEAACAQMDAgQEAggEAwcFAAABAhEAAyEEEjEFQQYTIlEyYXGBkaEUI0JSscHR8AdiguEVM3JDU5KissLSFiVjk/H/xAAbAQADAQEBAQEAAAAAAAAAAAABAgMABAUGB//EADERAAICAQMCAwUJAQEBAAAAAAABAhEDEiExBBNBUZEFImFxwRQyQlKBobHh8NFDFf/aAAwDAQACEQMRAD8ALRanRaFt6pP3lx86KS8uCSIkfeeI95+Vej3l5nm9lkyrUirUA1SbiAyyMxuEgEwP/wC0Qrj+/v8A0P4Vu8jPC0dha2BWt1bDVu6DtM6ArcVoGupo90HbZqK3FZvHuK6mt3TdtnMVuKya585fcfjW7qN22dxWRWg1b3Vu6jdtm6ytbqya3dN22dCt1zNbmj3AaGdVutTWTR1o2lnU1sGuZrJoa0GmSA10GqIGtzW1IO5Lure6ot1a3UNQdycNXQehw9b3ULQdwgPXW+hlvZiORz7QR/Wt76WxwnfXW6hQ9db6WwoJD1sNQvmVsXKVsZBYathqGFyti5StjBQatg0MLlbFykbGoJmsqAXK35lDUHSSmuTXG+tFqGoOk3WVwXrVDUbSeTaFFM+WWVCQVn1NuO4kEnEkL7xlOYIBn6LqLuyFUKJkXmRAGA3E5AERHqAMjEcUvs9Ufy01CaYlbbeWXBaA0HakrzKk5ae3NOfDeuD6fUam6rTa9JPnbbp3bd3leiNyyuDwCAKiWBNWLtxJIAkR+yHuKg2jIDcT+dQaXWFbiq+8MAYBVWbHv6ljv2BqHX+QtzUIL9/TgKT5V23vuNcn1puWYYmTuPcc5moNB10rFq66sh2hTd9QG2WU5Bg5PaATQ8Db2WJ21CbUg7Xb1BrflkACYgt6QcjcI5b7E3WcsSjLb3EbpMkBREqu31CJMiAxB4qDo3WbOpd72ovhHtKfKDDJBn0SCFJ5GR3/AAh6x160+mYXVARziQDMHf6QSMEjkxzzipOeRUq+ZVLG73CdFeAN9BcuvtLEmGYggAtNuQyrJiJHaADNE6/qe4QNPe24KkAM+0NubngkbhtYCBEciK11zzrTW7mosG0Bt2MEty8ZJafVuPBYGBAhZmn58dWt4277cEMzKQRtkwOZmIJUAkGRVdTr+yaURRb6iQVWCCxIG4Enb2JgZIx3znjkHJ1Nl9LE7u4UNgYyAc7Z7ik3V/FYvXxdW3dU7TKzDA7QoKspiZHMd/fND3usajDC36VE7mU4nMgE4wNuOI+5eE5VuLOEL24LWlwv3LfU/fg8YrqD7VQ9R1clpZuTtbaAMA8iAPbH0pt03qWqdB5YNwhicK7sZAOzaEPzM/M+1U1k9PkWm3dZeJohNW/f+FAG3rPKltOCYXlxaIky2TbgtkRuMD58VBpOsX9u3ymU3ZI3KAZ+EgJ8TCYHoAgtz2odw2gdDUMeIFbuaplJGDHcTFGdMuhbSFrNs+nm58YIY4aCNpmY5wBz3CfZcvE70sjcAgfaLbSCDtbYTAZZk4k/OCFl3N200c/p5+Va/wCKfNfxqfrWgdWt6dVJd8Nd2A252+ZhtpIEArxn096qtnqSC5vILLuI2MFVsSQW257x9uTTd7YMcFsstvqfzX7VPb10sFAJY8DMn7RU+m0ym5qFCrFtCVkE5iTOczMfhSbo183HVgLSMql2RT6gEYbg053CQfV2+lTXU2i0+i0SqTq1f1G+q1XlkB/SSoaDggH3ng/KoP8AigPBH44rX/EUu3JtsLjEneIlV8uDniBE5ODGJNb6qwckaS5bMhAPLC3TDbk2+ygxIBnj2mHWd3VEXgXNmv8AioHPYTgHipV6mp9/vj+JpUywCuo3KUzcmFI9MjKRAAMtM8jjiim1mnNnaRLAiW3bV5ZRHYCSBHzFaXUUaPT6uAs9USYz+X9aUeI+tuumuG03l3PTsaA8SwBwRE7Z/H5URrTtXYNod2Xbht8Hg+pRH0BODz3qvdctmFydlz1Ww67XZPSytBjkE8SMfQ0e7ZuxT4PX9C1kLDIHPuQoOcRgDEg81Ter9C6k164+n1OmW0WYpbZT6VnAJCGag/8Aqy3yzRxPJ7xnnvWx41t7WKtO0SfoTGcYyfzrxe91v+R6TwdN5oibonWgcXenN2z5o+fZBRg6qBCsCWGG2j0zwYntPFBp/iCoOUae2U54+1KtLqm8/bcVYjK8E5CwQDMD1V3dJmzu+7+hydRgxqtLLA3WFHY/QwD/ABP9iun6qBPeDEg89+DB/KqlZbUXSGt7Id9vlq4Dgbd26NwIWByTEiuNNZuFoYOJDAmQcGPmWmRxmc5EV3aviculeRabnX1XkRMxnk+2AfeuE8RpEkcex/DkCgvEnTBZ2ISGvKo37SzQD8OG4HrXMDI/GDVRa0y3Lg2uz7U3T8MEFtvI9SsJHyxmhqG0bWOT4it4w2cdvvWN4ltgTDx8gPmff5VUmvWAV8695YaScHGJGBHyEmsSxcS0WuIyIBK8S2d2TwSc9x7e0a0DS+aLRqPFSKBCOSf2T6Y+pyB+NRXvFhUf8sCCMl5An3IEA4OKqyKGQs0gkgD3XPGCZmO5xGKjeyVAKBsnAVd+ViJAzxHIB55pqQC1/wD1hiQgM8AEx92iAPvXB8bR/wBlu7QrSf8A0wfoJ4qparU7gIgnErsIO5uIlZM8cmuF1jAqwlVkjmTiAR6QD+H5xQpGtltHj9Jg2bgI7SOfbMUTb8b2zzavD/SDzgcH3qhajVZjB2zAXIE/Ju/zOa6uLecwVVBtUgzCwZ5hjgk/tSazUTJyL7c8a2VJBS9IMH0r9+WrK8/u6EPDNdtgkcLtA/M8/Ot0lxH94h1GjvI+21avG16WKhioZtoJ3AmAQSVmOxie7PpnQldWa5YFu/kq3nWnaYlSbcYSfSeTHbvS+14vu3mC27Wf3VXefqIE0Jol1K6hXFu6H+Fy6EQDAltw5A/hUtxth5aW5pbjBL+kt3WIT0oWBERuErutmdpg4MsTwKY6o3NoS/1DTlvSAz2Le9W52rLRB4mBI9qqt3o1+/eZnCBi2dhBA7elUDEKOw9qcdX8FW7WmFy5qnLl0XatnaCCoMHeyxtz6jjkcmhp80DbyDrqaOyrgM92SpZFVCzENuyECqwn3GO3aq5quoWVYg21e1EhTaNphJGIMgke+BgxVi6f4b04Qem5cDAQ7XNwjBlfK2GD9TyOaNseE9JeGbbiDtJm433O5yQPvQlOMFbBOahHVLgqb9WVwVRbTqFLIlwQFAG4hQfSzyIAGTGJqS30jUMo/W6ZImAy3AQD2lbJEfevRtL4N0lqLO5jtYhtt1VB4YYY+oQRxPEU/PhvSOxm1cUKIDAlEIGcBIB+KJj9mOAKZb7od7HlnTvB2rcuU1Wnk/EyNfPzgkWZ+cfT2ru74B1Yb1XDcnnywxB7wfM2CPseOO9es9N0diyjPae5aQwW3/lhxI5j+NTeSZVxqztMwGW3BjngAmKD1XtRtjyq1/h8WAHkXgQcksFLYIyAzwO8rH0NTv4XFu2627txH3y25z8xHpUkxIMx2yCRXp2p0F9lgXU3Rg7Yz3xmRHbt71WX8Katd7W305e4++4SiiT2I9Bye5xPuazUnswppblc0PSrqwfN3KnK7S75LKAxAGIHP3rnReGtU113F+3ueMBnUrAEBRHBmcHkHvTh+h6+0xKlXDAST5axE/srHvz+VZpdRrbd9PQnpOD2aPvInjiioJbm1eBP0jwdq2YXL5ZwVK5uSwzOCxOMH8asGu8JWireXZuK5Hp/WIRwBB3Nx3P1ND+KutfoaebqLqLuO0LbJZiTAkLjA+Z70brfEP6Lprd9hcu27gDAqQCA4BTdv9yyrg/j3lqi3t4/MZNtFcW9ftoF2alFA42XFHABPHsBSLqOiW6bcWltgNJZba22IYRIKLkyBkgjBwatdzr+l1KC7eRgrQqJeuKEYEgM8BSQQRcCnuEPE1COuqgF2xZ2AEegF1QqMyZUW1ucgmZ9K/F2mqg9r/co5toUdOsX7d+4ytdPmiCHC3FiMABQsfOAPyzxq26m5ttbdLalV3Wrll3G6IJJFsmBP7Ldu9E6vxFcdnuOFteZaKAkt5c7/SVI4Owme+4R2zpvGd7YButMVDIty6vuRG71wfShkzzE0+q99IG34sqOpsuzgXxaRbbXBcfS2WDs2dgNttqyCu7cYIW4ZiMC6bSXrWit6tLgQXXdbcG4ryhZW9QAXI3Rkn09iDFp6hbdme+rCw1x2YsLZZ/VK7cXCCu2AwHywRVX8S9XZdDpen7FAsM7m45HqJa42AVG2N5HeZ7U0Z/C/oTlG+NgPSeILiXP1+66AwZluMWyD2JJg8ZIPaotX13UNqBeYyA0gQApEggFQIMARx2pn4v8MJa02nuoQWuIpPlFntQEUMWuH4XJzs45jiKqem1JH07g57ZiipWrQsoyg6PS/Dmte9b33NUhKmQhtjzJxDb5MiGj4RxFZ4/v3F0llxd3pcuFc2mUgxcEh9sEQpkc8GIqk9I6qLd7zFDmOwMciJXBhh2Mdq56l1W/eC2nuPdRDuthizEmDmM+shox70ylbMqIFsq3chQQGcKzGTAAiOe9F9MsDytWQQwWyg4IndqdOoOVB4zzS20m6SAGxJZT2Pf1KDt9zH3yKufh61dvaLWbodUtae1a27oMXlMDGTKrxnA+VO6S5N8Cm2bjC4CCR61yAQAZ5mBH8c165qdVaF02zs2+TvRQsjzJl2kDBPo+RPvFeajwlrg2LEhWAYBZ47EEZyII+YnFNdK+tQsH0+tdUkbWtttnGZW2JAIBABzjMVpxsMXQXpunAk23RXuFV3ICyKuGdmKsFASbbkDHMQMUZobNpG2ptZ2lt0qogy0STCgZEDjMTR/hvo+sZv0h0UPcCsA1sdpZfMUMJXM7TB545pN4l0urFxnvWoZwdrAAqxDEGGBIGCMTP400FJciOcJbR/n6V9T0JtVbvoov39KzNByPUDyJe268CMd4mfbp/JkrbawzLEAo8bQoH/NgyZ7yeYryzw91Jun3FZ7ZMI6lSYCszSSxgxG0j7/ar90nq1++iXr76e3ZZSV2FjdmYVSGXaZE8GeMZqWS1ukPCnyyseN+jPc1J8q2D+rA9BtnMvLETMyfy+lPevsmwIQSI/ZYgqYhWx2GT9QPnRZ6kTdWbzeVne7JaWO6CSAACN2fkKL6rdsM/mIgvXFX4QiMGA4B9MDPcmBS3Jcob3fMpGi0yK49I5ZDLKre65JxBKmTB9MTmQJrtY1nbcN5V1ReTANwFYCBVfbtaQTkEjgT2DdtBfbTnUXggyQyAXA1oAwqtL7GkcFVP1ph0Fha0N68SYt+ZcA7Ntt43dyJmuitrJKroQKlh2DepQRwdwbeT6f+zI2wYmZmflUWu07veuAIbazB9KqGCqfh4IzEgKOc+1I9P4gLg7rVlCiFwy9jKqJVmZYLMMEVYvC+r3XPLbW4Yea4eEtBlUGd3Mj4VGB8hwAnTqwNHem8P27Q0zNc05N1lZbRLK8D1ksN0OkDafriiOt9HCB/1RXeAkIZXdIYEZmDn7xzkUQNZ046ZSfO3BzgPs9bFQQBMzt24jtQupO+yvk6Z2RTKu9z1CcbV29iVGMkGeKybsLi2hWnREgesZ5GwvH+qR/CsqbrHTNZcNr9G0ghbNpbhAPqu7Q1wwzCMtEfLmtVrXmB2thlotFcs3Few1sR/wB3uVf3p3PYWewwa3rkun9Y72RcJz5ird3R/mb1SRGARFVa14pIKFrFkqoG5fLbc5BiN/7MiDIB5py3j91vH9FsKlsfCfLTcw92Yosk9xmPek1fA1DXR9VGmts+rt3msNyw9BBIAVbQO2FkZhj3PvNM8Y37DMmo0m1LbiChfdcDBmknvwFPynEiKL6v1Nr9lrTuYuMWfc7HI3FWCAi2PUcjbxwZiEllYUBVQbRE43Nk5PqmhZSMJeRd/Dr6q+tx3aNigKphmYhCzY+ImAGPuMjvTXpOrv7Tstguo/XBvRJ3FQVBbEcEZ98VT9NduW7YvLCklJYo5EJ/y5PwRkgRkz9K413XDcJ80rdccNcUSsgAkeiQSAuZkR8zSSlNeFjxxOXCfoWw667uJvWCN3t6l4jBPPFE2bYYSiEdpHpM89jVN0uuFu0ofz/NW4pJNy55bKAPQVKkCWkyIPAn2u3Qur2nRxprWo8tG3uzNYEBgVmCVCjcvecTJGKOryQqhJK5Fiu6m2tvcWf0puYBmnAk9+flSMdesXHUG3cJJG0l5icfUUv6r4muJutrptVvBHx21xzMhCeQVIyIzzVbsW7ms1JVStt2JO1yQSY3RgE7oDED5e9Ile1FnjlFanwei9Y6sNNetWrhf9alxgRef9jaYz3ILfl71zc62nli5vubT/8Alee/b7fwrz7U+BdVdG/erbAxBN5i0AgZRk3AAjggGTU3TLy6dUsam3ak3VjVFWuOig7iBkNjaAI7MfaDpbUkrYmh1dqi/XL6Ngvc4n/mE/nMVJp7WnVd25fMDrt3OC0blmO/vS3qfh67atlBrNOSo/5bWW3kGATi/g5GMcGldp71p7e0NdtoyOyQRuIaWg74UYECGPzPNNkX4aYsE37yr1Av8XdSGdRcYFcFALbq6HYAwLMArbjHBPwjjMmdG/xJ0ti1ZsC3cdUUbn7CYkQxLekDA9gOKTf4jWdVrrwa3YvC2MgMGkGACMErtxIIj4jjkmn9V0NkFVViptjZcG0Fy4JLbiIiJgAyQByaWME0k0ZJxtxPVvGGiNxn1txHS1bsAptuMrm3DOZtggBidw5Paqjb8QaZw3lC/wCpAhS4d4BLAsQ5aQCuIz+dU1dYQPhVl4G5QcAj8cgfcVbdD1C7oLL+Zp9NcF8xIKs9slIgbZ28T7TVItrwLz6dJfe38hprdLs27re1kCHy2JWBtAC/DvjjEkkCJPNTahQzC4yWFLb4csivySWO4grPq5HBNVPV+ITfctca4CxyT6yB2ABI445rR0Vi+pjUPvAkI1qAf9QYgfcVNTfMqX6nX9gg1tJtvhKP1THyXrNi2xbcRc3ny0DBlYA537iCNqbtwAiR9arul1pvA2bhU5DKzgGIwRvMsojOD2P3jHQH7OB+P8hXdroDAz5oH+iT7fvUJdRi80Zexup8I+u31Lb4B1+kttc02r23C92VJ8x08tlZ2EKSoMg8CJZSCeapnTvDd+5bDC3cJILYVsgH1fh3+o96aaHQjSt+kq7F7QLiABwCeOKt/wDhn1a6LotC0nkMqyGjcm1TbkHhpA7c7jEAYCzxkrjvRDqeiyYGll2b4PLrttrTD0tG0AyQZIHq7YBIJ+hrb3TcUOwwkDlszwZyJn6duc17p4l8E6XUJ6ERbvqW2bbKvqhvS4jOQ0iJGRJ7eNdV6Ld0xuW3DD1gD0nIG8Eie3FGGVSZySxuJmj0BuAG0BuMLHcEnaAAMmfp8vrdPAmqc9K6jdZ2cW3tFRvMAq4usVkemSRmOw9qqI6FctMpYlS1q3cUSAdrkOpEcfDx8xxXovhrR/8A2PX79qm67AmIEFbSSQI9zTZG9N/IEXuKdPqt96yq3twS2slwB6iNjcwzHg4nnn2zS+K7PneVeF2zBZSxN0sJMIdozDSuBxgzFVv9AIteWLjLkEtIKZkQFClgcAkmO/1IfhjrQ0eodvLcgqVYLceCZkMShzEEYxB+9Xl76p/70Fg3CVr/AHqet2fG2jWELXG2qPVtcSAoX4WSQPT3n61Tr/8AiVol1BZNPeu2oA8w33tOJLuQLcw2WjMcDiBXPU/EL3LSOV9JVo3Mwj0oh9W2Wxc4zx96m6V1S1cv2Ve9ZsoE9fmkIC+xQkHgDeGaZOSRBwaL8m+BU7ey5LN0frXTzZVh5to3RIS7qGNzaCwLQSxQSGzwRtzxFeTrOjvXXtWxfcLJEnzFKr9ZkQefkc8Sv/xE8I6q8V1FtfMsIiruN1CQS7RhiDtAKCRjE8TCYeHCuks/rBbZiz3TvO4QWFu2irhywySSeRED4knG0t36lItwfCZcd9lNrot0BiRAbAgNkpMLkRxyRTbpXjDTaZrdoId9wxhUDkloAOQRmInn51W7XWW0+kt2xqHa5tfcC7IQ5Adix2kyBADGftNVC51B9XqANRdCsyhFZtzxmFgiTu7gnvmsopeLfzNKd+CXyPa+of4g2bQO63eS5tJVbiBO0iZYGJjiqz4WsfpBcG/u07Eh1ZVuKzEb7gBAVhA+ItIysCqxpta6sy6ZbWocsiNb1AF8BdxjL5jAUkKAAexNXTomnS1bVfLS5ua6A1u4ygNcVfMSFVlUldoG6IA5qPUTlHHeNb+v7Bx4+5KpOgez0rSWCPK1VoMVDE/oqZVlVsMlsNDSrEbuOBjCPq/TrNtFvB9Pedo3lE8ppAncwj05+cgmi9TpSdd5txDYt2/KQaa5dUqy21tiNwlDIxAHej+pda6d61bR+WT6AzMAN0lJABjb6Sd3eQczNWxfdTlz4iZNnV8Fc6R0kaq4QBtKjduLXHByAOWz759qeanwqzoFFy3bMLlLL25CgKNx3k78SSeSZgVD0TUto71100gFu5sA2shgCSSzSC0kzxAjEzTR/F9+2WuanT27diQFh1L5mCxLAKDjt3ia0k7MmqFKdIfTykXr5JLF5VsnEEuwPAH481lGa3xKSw8oKyxk7yATk4iZEEZ+v1rKPbvlDLLWyPOeiILlwo2dyMBM4MSD9on7U70Xgw3Ob4QAwS1lx2mVkjcOMilvROj37d+27hQoJB9QJyGXt9a9Fdi1tQMkCIxiBH8q4svVRxu+V8z1o4sk47e6/kILvgK0CNuqYLtEgpmf2syBHtio18E2/wBm/ckHDQhEiDxz+dWPSswOUbj/AC/1rrSXTb8zeyKA+4mSQoKj4oGD/Xmo/wD08bfur97MukyJPVP9iXS27lu1YtpedGsh18xbYJYNwNrEhdoiD3ihOv8ARrerZHurcLJbW2XDbWaCTJAEdzRR6yptm4hDoHFvcA4G7JgArJ+vHzrvS6tn3CIiPn3Ycjt6efn2oZPaDkqSr9H9QYegjB6tV/74bizT+E9OBH6wzM7mWc55CiM+1H9L6NZ09zzLQYOQRJdj8Qg4Jj8qIJj3/AV0mT3++P4Cpfasj8S/2TEvwhNxASWPJiTJEwAP4ACuLfTrQcXNlveuQ+0bhGZ3RI+s1jFQCWMACSZaKQa/qJuGBIT27n6/0quFZcr+86+ZLN2cK3ir+Qzv9UtoWFpEZjMttAUyZORlpOT7+9B/pDty0D2HpH4Dn70LZSjbNuvShjjD4/M8yeSU/h8iTTpjFMLNuobKUZbXii5gUAm0lRdQ6HY1CkXbYM/tAlH/APGpB/OKKtUSlT1sfQjzbrH+HL2lnSMbiiT5bkC5yThsB/oYP1NULVEglWBVhgqwKsD7EHIPyNfRqYqv+MfBtrXpuEW74ELdjmOFcftL+Y7dwSp+YssfijwzTaUPa1F0vt8k2oWJ3eY2098Rz9q40PURaJdlJEEYj3FF63oN2y12w5CuSu5T/lyO+QcEH51C/hrV3QdthzmZCsREH2HuRSyx3erh/wAbf2dGHq8mKu2+Ph4ls0enN1QVZQSoMEE9piQa14i6bc0d5UuXFubl3woKgZZYnnlZn51F0rRay3eUtbYWggBUlRkQCYJnia3/AIkapX6grKZA0yj2/wC1uGufHigslKmjt6j2j1MsV6mn6fwb1lk3NOwRcvbMCe5nuatXhDTvprdgr5gAVN1uywIL7VVi4a8wGXAwoJKtAAAND+HulM9i2wGDbXP2p1c62lu5pEIMJbIYCYaNhyBgiQeexrhw9RefJiS2TZXrNM+nxTb96kvqEanryaZp1CNaDtOxFdnLATAcHaMMsjcD7CM1UOteKrGovqSt1B6VYlR2gFjDlo7wJP1NJ+peIri6m4lsMqM0wFPlMT3KEFe5z8zQ2s1tq4Iu2EkhgGts1oyeCYJBg5GI5Fenj6dKpJHh5Msm6sZ6DWWnuANcKrIBILTyJZVJkys4PcnjgWgdcsLoL2kTzNzMSrlQV+NWBPqJGFE4ME15qvTtKzbh5qk8gFXxKcFgCDAuZnlk/dO47SaS0qiWdiAPiUeyzkH33duNvzq2jVQqklz/ACOb9o27fml1YOWWTblhEQZU+mRxk5BBHch2LSBw6tbMn4t0AgCJ9arA5HIMjtzQd6wpyHCx3Y+kT/1YH1OKgvae2CitfuPtSD+rG2SzsR8YjDKJ++KZ6k6A1e64Lde1EhAiOEIyWtWyGZSGMOrNuHwcERgRmkvV1t3T6iQwJPpbG44YmUmTzyeeaG0/UPL2tba42wbV3N6dvcFMiO+2YmlF7X3HaHLbQIGZIHsNxgx7E9qNs0Y+PiGWrQUFUuuEYBWUOdhAzBWTvzt+08zI56tuYALt2YCqJAETOCcAzSzduLeWG2AzMcTkTBbGDmchZpra02ou2m22WZUAl1XcBIBEsJAPyOc571kaW3Ih1SDHcd8cH2nuIAP4/eC0ApDA5B3ZiMZGDg8cUZe0D7iqicx2HeBJOM0x1HhK7aKLdZR5gVoVg/pJHtie8T2FTlOMWk2ajvo9m8k6jSq4DllAQEhMyQScuAPYYB/EYrqrblWvXrQVC5G8qpWdsbZA7NIPtV16XpLiqw0I1TWrZG23bP6wkj4mIMAnaWMD5DtSfxfp7ri2161fDBVAa4z22EbiV3MhB+IyOMj2NGMoy3NofkIeneKL/mqgbcGYKPTnJjiTVuv6uTsclhEgNaJ7kZT9kfCdzY9XyNJ/BnRrli9Z1qWL1xUaRbBtFmIJByHDAAj92Djkc2vxR1dNUwuq1i3cNuCCTIJIYByBBYYkT8qZ69SirEpclb9ZGIZJ3J5ZBWO2J55iB/vcfCwuXbbXLrODuAU/CYVY4j5kfaqxe2BM7CYj9VdQNnavpG4EftHnAX51eek+myg+VQlDS1VnV3tcHdbUSNpAT8T/APij+FZWHUCsptyOx5enitLlxVW28k/tbR8+xNX7pGuVR6zCgEcE9/YZrzweCddZYXbtpbapJIa7Z3QcYQPuJ+UTV1seX+sG4FQcssPAgN9z8przOqxwScI8Ue502WWSOqfmNW14LSoJH2H5EzXXTtcTfuFd1sr5ZLDYTkESAwZZgRkUkTVXGO2xZunPNyzcUH/pIkR9SKc+FtO7XXF1DbuusshELsUqqsDnMs4InsK8uMO3ujqm4VuSavpNq7cNy55txidzFroAJiMLbRQv25qXQ9MW1ItjasfCJPctMk55p7rdMtu3efA8vGXVBwOWPwn1DnjFUzrHj20rBLFtrj8Hkq0jGyCSTP8AlIMGMEGthjlzS91N/r/1kPtWOCpcD25Y+v5UPqbiWxudlUe7OFH44qq2tLrLoPm3hYRiSVABbJmMRtHEDdiMisvdI06Akg3bh/buMXP1j4fyr28XsrLWqbSRyT9rQvTFWw7qOs8wwplB3BJB+fzFcWUqGytHWUruhFQjpRxZJOctTJbaUbYTFQWlzFGIKzkBRJra4otBUCiilqbZRImtCikqGyKnt0lj0TpXSmuENSxWs1AvUdMGWQpLDIAgE/KSQPfk0BdQqBuUkHtlo7ZgxTtaE1S8gYkYrmz4NfvR5L4czjUXwV7U6kAwLYGDmAP5V5X/AIgEjWDcRPkoI9vUx+mZq19a8ZWkuMGKgzsKiWIIMMCFHIMTSzV9bVyLjaV2b3a0AYHEF4x9KfpYTi1JoHVzhNOKY56Z4xW3o7VgXLfpRRFtGuOTGZKkgZnkUr1XVWJATT6tzwpvJbtrxz8ILYE9qiu9ZuqSi6W6GzIIjjBJChsAd/ao06jfvk7Si3FQsLb27kyojarZDM0wAY+tXx4oxk5xhTfLs5JSuKg5bLyR1d0Jljftm36dw2svtOVlucd6W3unhkDqykESu6ACDwQxhRz3MY5rl7puXFV9VBbsu0wO4cglVI/6m+h4pjpbttSqoAgYlQA6sNwJwAPhG2M+4I9q6YSa2kQnFcxKZbuMpJMiPz/lR+n1pZl5yeKsfUuj7gxgmRHcx7EKAaQeULVz1YhoGT/cZo6aexJNFgt2MSqCR/maftih0Fl7qjbvL2zs2FgCQpEklYG3kgZwB3qexrwRg/7fegbgm6hQw3mAsASAcwT7boJB9wTQy2oNryEc2kSafoVyRudI+U/LtGan6n4ZNxla0ESLYDq5W4GMmWBNsbZxwJEc5pmbh+dHdPWQxZjgYjnv/f3r5yXtHqObXoeRH2jlZXNX4bcJsS56VIAQ4GACWBMmd84HYySYrrR9CuqyfrNoDqW2kyQCCRx3E0+87MgTjJ7T3+h4/CnvTuqWVsC24Us9yDP7KwnqgCTw0bSMyaOL2hnbq0v0Krr8s3vIqWr6W5B2qiruBnczH3ALRn6mTj61A2jutG5lP3M/iV/uKv15tGCykiDctkAG4fT+oDjn53/c+x4qLS3NEt1fgCw+4zd5JRYXOIBuEGJx7xVu9nk95xG+0ZVtqiU7S6ZlncLbe0iYxHcff7VJrbdy4oU7WA4Vmfb7cTAxVq0d7RgWz6Qwa1uM3J+GyXkTHxG7wP2cVyw0ex4KT5Q2R5u7ftc9zG6QgIiMjjNJ3My3U4m+2Z+daPP7vQiuNpVSQRF0lSeYg2pAOOGopfDzkE+cA0wFIZR+Ocfb8Kvuiu6R7VlbxUkEswJuTuyBuI4G2IilvSuroNyu0J59rnPoHm78xPa1P2qj6nPPTc4/p4eJ0dP7UzYFSkql8E+F43xyVi14bcqS19FYEgAIrgwB+0YPeOK1pOk3EAK6vY37SoimDxEgCfqRVytLpYUXSouAWZ3G4cG1pSxIBA/76cg/lXd1+nk4K/ETJN04/WQpyMTsz9J70y6jqltriRydZlyScriv2EGl1F9QVdkYgkboIJAwCQMA47VlR9Qcebd8szb8x9hyfTuO3nPEc1lc79odQnVo5X7Qyp/0WDX9OIUi2U3RicD7xmkOiInd3JIYezIxRo+Ug/lSXWdUduWb8ag6Fr0tBw7Qsl5JmJ5/Ojiw5Erk7P0aco8WXvQ+MdKFncxC8kIQPpmM058N9TTVajz7YZVW35RDgAksWuAiCRA8sj714kQRcYm8qwTHrjE44FXDwr4pS1cX9YjsSASiyZJYfsgfv8mT86TqOiloejyOPJPXfFj/AMT9MbVXHJulLZadiLyQAm92J9bwoG4jAAA4yv6V0O3pizJLMcb2gsB3AgCAe/vVhuLQl8V7eKKxRUY+B5koqXIo19wwcmlWhYsWJJOYEmmXUhg0B0lfT9z/ABq0sj07sGPEtWyGVlaNtLUFpaLtCpayzgTWBRloZoa0KLSg2DSTWxmiVoe1RFukbGoItmiLYoZKJSlsNBCipUqJKkWsA6ofXcA0TQ2vPoP2/iKZAKL4s6YiuLyKitcJLtsySNpy0jJ2/XnJBiq1rugWXub4TeygsygjJHs5cSP3gBkSINXzryK2nfcQI9QJ9x/USPvVOM/71aCbEbQKvhKykElm8xZc7kLGWcHPlBlJB/Zat9RsalWA0xsBQCVWLiNA2iNyvDcjmB70xQnGamX41mPhb+NuqxWxKb8ijda0V+5LtZCB2gr5UEBSSCbqjaSQc/Qe1E9NQm3AK5JVlS5tcwwMt8RAmPVH4xV5sXviHs3/ALVP86gu27dy0m+2jctJUE5g8xIoODqgJoH6Vd3A27oAvIF3853DcrCQDBH2kGMZpb1zoJKuyhYAwSxLEk9wRxJ96Z/oiK3mK10FYXaXLqVJkqQ0kLIBEEQaZhLbiCFIPG4SJ7VWFyW/Jz5Eou1wecJbS0NhMNgGfrFP+gdMtqGuHy2JLQXVi6yjCFYOBG4hsjBHeTSfxVoEFwuVIYYKcieQfpj86Bs9RcemTjtSSVqhlsWG/Zu/vkezYg/XFBh7qkhnIIBHbkiAfzBqTQdTk7W/D50xv6e3eSJPyYcj+o+Vc8+mg91FehzSw4/yr0Ev6ddWCXaD8hBjkf370v6h14q8o7zABBKlREcYB7f3zTfpfUv0Z2tai0jWyPS+wFsgglWjI4wc/TFI+odO0rMSL91QcwbZbt3JbOfnU4dPji7aXoGHT4/JfsCWut6hjAuMf/D/AEqa91XUqYNw/gv9KX2tLtaAdw9x/Q+/tU+jGdrgcxyROIyZjiPpFUeLEvwr0Q/Zx/lXoiQdavmYut+C/wBKK03VdRtJ809oJAz+XbFH9W0Cra8ux6zcYH1W0VyQCP1b7idu4NgxOIByAn1OkNq66BwSrFJnkqY94FJ28UttK9EZ4IflXoh+vUnYCLhVj9OQJP8AEcVyeqvOTM+0fTmkJvndtjZEjPeYLQRjuPxru7dgY4M/3/t/YmulgnwvQHYxr8K9A+75sEjUXB9VSPrIH8qX/p+ot3Ie80AjsuRNT2NYB6WEH5Z/vmoOq9OYrvEyJ/DAAiqrHjTppeiN2cX5V6IaXurX7cAN5gIkMrWWBB/6WwfkYI7gVugunDV27ai3cYKfUBKmJ+/yrKpp6XxUfRC9uP5V6BnU1vB5QemAIGc5k4H/AEn7Gt2OmSDv3ZmQAIgme5/lT+6oAJMQM1qywadv7Jg/WA38CK5lLbY+leNatxZa6SkyFEnudpP/AKRTTQ6IBlljggxgd5qdU+VTWrZrmySkdOOEUXC4KDvLRaGQD7gH8QDUN4V3p2rPGkqdCHqCYNLeljEfM/xp/qrf9mkWn9F1h2OR/A/yoTfuj4vvDa1RVsUNaolBXOpHRKITbqdRxUCVOtUTJNE60VboS2c0QprACkNTq1DIcVKrUDBatUgahVepA9YBPvoHrF2LTfb+IqbzKrni7qvlhFAksSeYiP8Ac/lTxVsRijrl0tbIJpD0JtytPCoT9DuVBH3YH7V11DWXLgI3bR7KP5mTSjp2qNh9jk+W+C3cex+0nHfPeCL0ItuSyrcjitBjv54Xv8z/ALVt7DKSO4MHuJ9pFR2h+saT+wn5m5/SrJkZIn012C8/v/8AsQfyrNG82rcn9hfpwKjRgEdp4Ln8JH8qnt2iAIiAAKYQ5uPH0rizfIPFSx7ioskkbSB2MiD9pkUVsLJXsRdb0RvKGWQ6/STHb+n4d6pl3/nC5sLCVmBuOZGE4YT278V6DpzOJBPH19ppZrunm1fGogbVI3j5gn2BxMd+RPzrZFtqQkOaZXeq9MCFYvJcG9w3lrcQKV2/vZzv47EMDxnvRa8qdufp2q5dfs/8QRfIdU2+dcukgRH6scfvyk/QH3E+dyVMduxHfjg1DFk1rfkrOFfIda4LcUhhI/MfMVVtfba13lTwf6+1NU1En5VrUWgwMDHcVRxTJaaK7+le1TabWkEP+7H0/vmudXoymRlfzFCAHj7/AMqnpSCi2dM1wuX7bb38u0N/k7oAKDd6S3uRn+yAuraZyUS27PKZG6Yg5G7uN0mJpVpbhRXcc+lR+O8/kkf6qa+GfEDaW6bgY7yu0Mu0wGwxIZSDjvzMe5pHGt0XhO1pe3xF1jTblnbIE5BIWfc4xnEY4o0r6e30pnd19zUXLhO21vG5lDeWhCjEZhvkO0/WljpBIMETEggjtwwMHtmqRXmLKPluiS9pTCtBk4iPyrldRcAgzHzqRGIO2YjkHtFTFlgEkertPtz+dCUFLkRxNJqVIyf4/wBayl7kj4eKyo9gXSXg2dwIPBEV1pdAFmJkxM94AWefYD8KMtIOw/OjNLbk/wC9cE8lI+rjAGt2TE5rrTqWRnIKhSR6hAw20NPAUngnntNXzovRLTpuYgSODEGqV4s062na47q+6QFIDLENGPhnHpHMgEZrhl1HvJPxDjnGUnGPKG2h1Cm0vrQ8r6SGEjMSCexWpbtULwX1Hbdu2XXat8bkxgXEkrHbKlx9gKtq3DtBxkkfdSP6g/evU6fJ/wCb5X8f7Y8zqsTUnNcEl4f2KRdT05+IcjinRM0JqEmuujj1UA6PVzTOzdqr6y+ttvjUTiJEj2MVJ4f6uzl7dyBcQ9sAqfhP15H4e9c88Vbo6oZVLZlwsvNEK1LLF6ihcpEFhiPU6XKAW5UouU6JsPF2pEu0ALtdLco0AYb6686gRdrltRRoFh5u1XOo20vXNzZgQMngT7H3JrOr9Y2+gK7TztEwPmSRzS611lf+7uf+T/51SKYth6dOtfu/mf60s6902yVVFQbrjogOZliFnn51O/XgP+yf/wAn/wAqRazrrMbl/btXToWWe9x/1doY/wAzbvlsqqTJyaIdT4iYai6QoNs3XMEDKzC57qRBj5TU+n63pvjbcjEZQCeJj1HAGT/twKzotI/l72V0tj4XKxbPEjzG+0RMk9qgXqMZUwRke/45jjtRjXgTk5LkubdesbSLatuzh2AUzBkbYJOTOBx3qO11gloLKokYVAxjuAXP8xVITU59/wAh7fhmjNHq5MAgECcsqjHYSRJMxHJzRSfmK5WX+xqRcWVOR8S4BHeYziM/L3IzW2b5Cqnor9xmBQertkCciMj58dwfnT7SWyoZvVLPLglfS0BRAGAv6th/1I4GADTxl4CteJKWzPemWnvAqcSDyD+BpWLHqJ3Pn9knH2HautNdKnn0n8jVIutmTlG90K9bebTXbq23gNbHpLZAm5gg88t9QKr2tuRcPG2eFEDKhsCeOavN3pyOXLTudVXEcLuIj5jc1VO/pfLu7HGJnceONoPvHuP6UjhpdhUrQuF444zMZiiNLcJWY/rUd+zAKH94L/AzPvtMyOY+dCr1YWzAWR/EHMVjMYeXukgfUf1pbrOnx6lGO47r/UU38wTutNI7HI+XBA/AjvxyK6LA5GD3HakasQrl4jYq/MsfvAH5L+dD2kHq+v8AKm/UOngglMHuv9P7/wBlOlvG2SQAcH4hIE/L++9JTQUHaPUlfaO4Ix+HFEay4pTcu3OYxiTH8uKRG61E6e4CIP1p4jJhgb0gk+meB2+cVzbcwPl9Rj25+XPNTWwJHbjnjNT9Q0foLKSoGSMlTx7d4pmNYC2rbtHzj37zPesqy9P8P6V7atqtXctXeChtMY2+nDKYYSDnmsqL6iCdb+j/AOFOzJ77FjtUb00lriqTgnMVqsrypn064EviHrV7zSA5AXaQBgZUPx/qj6AVUtV1S5JE4mePqB9eT+NZWUcGOLd0QzzlFJJgt3r19E2JcKrIaB3YcE+5HaeJMc16MvUWGia7C7v1TxBiXX1Ynjj8BWVldEoRjOFLzOJTlKGS35fyI261ecfHt+SgD8+fzoVrzsPU7mexYkfhWVldhyJIgu2hxFZ0jTDzlgkSYxHH4VqsovgTxLVob54+lNrLmsrK5mjp8CdWqYGsrKwrOia4Nw1lZRFMa4c0PrLxVCRzWVlECF1ozk0YFBGc/XNZWVVGYH1CyuwnaOPmP4VU/HA8vTaS2uFdTef3ZzgEn/KJA+RPOKysqiIzKx+nXduzzLm3jbubbjjEwQJMDtJocNIzWVlFJLgi23yclj/f2/rW7dw+9ZWUQBVvUtxOD2ORV38GOXfySfQzBYHbcly4SPnutLE8Z9zWVlKx4jhrYkj2n+dRXUEVlZVRfEL0LygJ5FCeKrCmyXgblCkf6ioI+mfyFZWU/wCEh+IpzmVk8i5j/wDWw/lWaL9XtuKBuWCCRPHvWVlTqyt0x31fqpvm2Gt2k2qCDbXafUNxXmNu6WAjG4gQIAUuM1lZSwSS2BPdnFw/lS3qtobQ/c4PtWVlF8CITs8VwfesrKRDIMe8QoH99q70+uchkJlQjNHzVSw+0wftW6ymGHVvXvJBMxsAme9tG9/ck/etVlZS6UNbP//Z"/>
          <p:cNvSpPr>
            <a:spLocks noChangeAspect="1" noChangeArrowheads="1"/>
          </p:cNvSpPr>
          <p:nvPr/>
        </p:nvSpPr>
        <p:spPr bwMode="auto">
          <a:xfrm>
            <a:off x="155575" y="-144463"/>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7174" name="Picture 6" descr="http://www.descubretijuana.com/sites/default/files/mainrotatorpanoramica.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4302257" y="2919668"/>
            <a:ext cx="2833081" cy="1233940"/>
          </a:xfrm>
          <a:prstGeom prst="rect">
            <a:avLst/>
          </a:prstGeom>
          <a:noFill/>
          <a:extLst>
            <a:ext uri="{909E8E84-426E-40DD-AFC4-6F175D3DCCD1}">
              <a14:hiddenFill xmlns="" xmlns:a14="http://schemas.microsoft.com/office/drawing/2010/main">
                <a:solidFill>
                  <a:srgbClr val="FFFFFF"/>
                </a:solidFill>
              </a14:hiddenFill>
            </a:ext>
          </a:extLst>
        </p:spPr>
      </p:pic>
      <p:pic>
        <p:nvPicPr>
          <p:cNvPr id="7176" name="Picture 8" descr="http://i.ytimg.com/vi/HIIROIbD-es/maxresdefault.jp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3830717" y="4581128"/>
            <a:ext cx="3301708" cy="185721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67624015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19000"/>
            <a:lum/>
          </a:blip>
          <a:srcRect/>
          <a:stretch>
            <a:fillRect l="-11000" r="-11000"/>
          </a:stretch>
        </a:blipFill>
        <a:effectLst/>
      </p:bgPr>
    </p:bg>
    <p:spTree>
      <p:nvGrpSpPr>
        <p:cNvPr id="1" name=""/>
        <p:cNvGrpSpPr/>
        <p:nvPr/>
      </p:nvGrpSpPr>
      <p:grpSpPr>
        <a:xfrm>
          <a:off x="0" y="0"/>
          <a:ext cx="0" cy="0"/>
          <a:chOff x="0" y="0"/>
          <a:chExt cx="0" cy="0"/>
        </a:xfrm>
      </p:grpSpPr>
      <p:sp>
        <p:nvSpPr>
          <p:cNvPr id="2" name="1 Rectángulo"/>
          <p:cNvSpPr/>
          <p:nvPr/>
        </p:nvSpPr>
        <p:spPr>
          <a:xfrm>
            <a:off x="323528" y="249381"/>
            <a:ext cx="7211144" cy="646331"/>
          </a:xfrm>
          <a:prstGeom prst="rect">
            <a:avLst/>
          </a:prstGeom>
        </p:spPr>
        <p:txBody>
          <a:bodyPr wrap="square">
            <a:spAutoFit/>
          </a:bodyPr>
          <a:lstStyle/>
          <a:p>
            <a:r>
              <a:rPr lang="es-MX" b="1" dirty="0">
                <a:solidFill>
                  <a:schemeClr val="bg1"/>
                </a:solidFill>
              </a:rPr>
              <a:t>PROGRAMA PARCIAL DE CRECIMIENTO DE PLAYAS DE TIJUANA 2008-2030                 </a:t>
            </a:r>
          </a:p>
        </p:txBody>
      </p:sp>
      <p:sp>
        <p:nvSpPr>
          <p:cNvPr id="3" name="2 Rectángulo"/>
          <p:cNvSpPr/>
          <p:nvPr/>
        </p:nvSpPr>
        <p:spPr>
          <a:xfrm>
            <a:off x="323528" y="1052736"/>
            <a:ext cx="6227712" cy="1477328"/>
          </a:xfrm>
          <a:prstGeom prst="rect">
            <a:avLst/>
          </a:prstGeom>
        </p:spPr>
        <p:txBody>
          <a:bodyPr wrap="square">
            <a:spAutoFit/>
          </a:bodyPr>
          <a:lstStyle/>
          <a:p>
            <a:pPr algn="just"/>
            <a:r>
              <a:rPr lang="es-MX" dirty="0" smtClean="0">
                <a:solidFill>
                  <a:schemeClr val="bg1"/>
                </a:solidFill>
                <a:latin typeface="Arial" pitchFamily="34" charset="0"/>
                <a:cs typeface="Arial" pitchFamily="34" charset="0"/>
              </a:rPr>
              <a:t>Tiene </a:t>
            </a:r>
            <a:r>
              <a:rPr lang="es-MX" dirty="0">
                <a:solidFill>
                  <a:schemeClr val="bg1"/>
                </a:solidFill>
                <a:latin typeface="Arial" pitchFamily="34" charset="0"/>
                <a:cs typeface="Arial" pitchFamily="34" charset="0"/>
              </a:rPr>
              <a:t>como principal objetivo prever dos formas de crecimiento que se darán en el núcleo urbano: la primera se refiere a la densificación y la segunda a </a:t>
            </a:r>
            <a:r>
              <a:rPr lang="es-MX" dirty="0" smtClean="0">
                <a:solidFill>
                  <a:schemeClr val="bg1"/>
                </a:solidFill>
                <a:latin typeface="Arial" pitchFamily="34" charset="0"/>
                <a:cs typeface="Arial" pitchFamily="34" charset="0"/>
              </a:rPr>
              <a:t>la expansión </a:t>
            </a:r>
            <a:r>
              <a:rPr lang="es-MX" dirty="0">
                <a:solidFill>
                  <a:schemeClr val="bg1"/>
                </a:solidFill>
                <a:latin typeface="Arial" pitchFamily="34" charset="0"/>
                <a:cs typeface="Arial" pitchFamily="34" charset="0"/>
              </a:rPr>
              <a:t>en la zona sobre las áreas de </a:t>
            </a:r>
            <a:r>
              <a:rPr lang="es-MX" dirty="0" smtClean="0">
                <a:solidFill>
                  <a:schemeClr val="bg1"/>
                </a:solidFill>
                <a:latin typeface="Arial" pitchFamily="34" charset="0"/>
                <a:cs typeface="Arial" pitchFamily="34" charset="0"/>
              </a:rPr>
              <a:t>reserva estableciendo lineamientos.</a:t>
            </a:r>
            <a:endParaRPr lang="es-MX" dirty="0">
              <a:solidFill>
                <a:schemeClr val="bg1"/>
              </a:solidFill>
              <a:latin typeface="Arial" pitchFamily="34" charset="0"/>
              <a:cs typeface="Arial" pitchFamily="34" charset="0"/>
            </a:endParaRPr>
          </a:p>
        </p:txBody>
      </p:sp>
      <p:sp>
        <p:nvSpPr>
          <p:cNvPr id="4" name="3 Rectángulo"/>
          <p:cNvSpPr/>
          <p:nvPr/>
        </p:nvSpPr>
        <p:spPr>
          <a:xfrm>
            <a:off x="343922" y="3140968"/>
            <a:ext cx="5958408" cy="2585323"/>
          </a:xfrm>
          <a:prstGeom prst="rect">
            <a:avLst/>
          </a:prstGeom>
        </p:spPr>
        <p:txBody>
          <a:bodyPr wrap="square">
            <a:spAutoFit/>
          </a:bodyPr>
          <a:lstStyle/>
          <a:p>
            <a:pPr algn="just"/>
            <a:r>
              <a:rPr lang="es-MX" dirty="0">
                <a:solidFill>
                  <a:schemeClr val="bg1"/>
                </a:solidFill>
                <a:latin typeface="Arial" pitchFamily="34" charset="0"/>
                <a:cs typeface="Arial" pitchFamily="34" charset="0"/>
              </a:rPr>
              <a:t>El </a:t>
            </a:r>
            <a:r>
              <a:rPr lang="es-MX" i="1" dirty="0">
                <a:solidFill>
                  <a:schemeClr val="bg1"/>
                </a:solidFill>
                <a:latin typeface="Arial" pitchFamily="34" charset="0"/>
                <a:cs typeface="Arial" pitchFamily="34" charset="0"/>
              </a:rPr>
              <a:t>primer lineamiento</a:t>
            </a:r>
            <a:r>
              <a:rPr lang="es-MX" dirty="0">
                <a:solidFill>
                  <a:schemeClr val="bg1"/>
                </a:solidFill>
                <a:latin typeface="Arial" pitchFamily="34" charset="0"/>
                <a:cs typeface="Arial" pitchFamily="34" charset="0"/>
              </a:rPr>
              <a:t>, tiene el sentido de </a:t>
            </a:r>
            <a:r>
              <a:rPr lang="es-MX" b="1" dirty="0">
                <a:solidFill>
                  <a:schemeClr val="bg1"/>
                </a:solidFill>
                <a:latin typeface="Arial" pitchFamily="34" charset="0"/>
                <a:cs typeface="Arial" pitchFamily="34" charset="0"/>
              </a:rPr>
              <a:t>dirigir</a:t>
            </a:r>
            <a:r>
              <a:rPr lang="es-MX" dirty="0">
                <a:solidFill>
                  <a:schemeClr val="bg1"/>
                </a:solidFill>
                <a:latin typeface="Arial" pitchFamily="34" charset="0"/>
                <a:cs typeface="Arial" pitchFamily="34" charset="0"/>
              </a:rPr>
              <a:t> el </a:t>
            </a:r>
            <a:r>
              <a:rPr lang="es-MX" b="1" dirty="0">
                <a:solidFill>
                  <a:schemeClr val="bg1"/>
                </a:solidFill>
                <a:latin typeface="Arial" pitchFamily="34" charset="0"/>
                <a:cs typeface="Arial" pitchFamily="34" charset="0"/>
              </a:rPr>
              <a:t>crecimiento urbano </a:t>
            </a:r>
            <a:r>
              <a:rPr lang="es-MX" dirty="0">
                <a:solidFill>
                  <a:schemeClr val="bg1"/>
                </a:solidFill>
                <a:latin typeface="Arial" pitchFamily="34" charset="0"/>
                <a:cs typeface="Arial" pitchFamily="34" charset="0"/>
              </a:rPr>
              <a:t>de una forma racional y equitativa mediante el </a:t>
            </a:r>
            <a:r>
              <a:rPr lang="es-MX" b="1" dirty="0">
                <a:solidFill>
                  <a:schemeClr val="bg1"/>
                </a:solidFill>
                <a:latin typeface="Arial" pitchFamily="34" charset="0"/>
                <a:cs typeface="Arial" pitchFamily="34" charset="0"/>
              </a:rPr>
              <a:t>impulso de programas</a:t>
            </a:r>
            <a:r>
              <a:rPr lang="es-MX" dirty="0">
                <a:solidFill>
                  <a:schemeClr val="bg1"/>
                </a:solidFill>
                <a:latin typeface="Arial" pitchFamily="34" charset="0"/>
                <a:cs typeface="Arial" pitchFamily="34" charset="0"/>
              </a:rPr>
              <a:t> que permitan, entre otras acciones: </a:t>
            </a:r>
            <a:r>
              <a:rPr lang="es-MX" b="1" dirty="0">
                <a:solidFill>
                  <a:schemeClr val="bg1"/>
                </a:solidFill>
                <a:latin typeface="Arial" pitchFamily="34" charset="0"/>
                <a:cs typeface="Arial" pitchFamily="34" charset="0"/>
              </a:rPr>
              <a:t>controlar, desestimular y erradicar el desarrollo de asentamientos irregulares</a:t>
            </a:r>
            <a:r>
              <a:rPr lang="es-MX" dirty="0">
                <a:solidFill>
                  <a:schemeClr val="bg1"/>
                </a:solidFill>
                <a:latin typeface="Arial" pitchFamily="34" charset="0"/>
                <a:cs typeface="Arial" pitchFamily="34" charset="0"/>
              </a:rPr>
              <a:t>, </a:t>
            </a:r>
            <a:r>
              <a:rPr lang="es-MX" b="1" dirty="0">
                <a:solidFill>
                  <a:schemeClr val="bg1"/>
                </a:solidFill>
                <a:latin typeface="Arial" pitchFamily="34" charset="0"/>
                <a:cs typeface="Arial" pitchFamily="34" charset="0"/>
              </a:rPr>
              <a:t>ilegales e informales</a:t>
            </a:r>
            <a:r>
              <a:rPr lang="es-MX" dirty="0">
                <a:solidFill>
                  <a:schemeClr val="bg1"/>
                </a:solidFill>
                <a:latin typeface="Arial" pitchFamily="34" charset="0"/>
                <a:cs typeface="Arial" pitchFamily="34" charset="0"/>
              </a:rPr>
              <a:t>, evitando los asentamientos  en sitios con condiciones de alto riesgo. Teniendo siempre </a:t>
            </a:r>
            <a:r>
              <a:rPr lang="es-MX" b="1" dirty="0">
                <a:solidFill>
                  <a:schemeClr val="bg1"/>
                </a:solidFill>
                <a:latin typeface="Arial" pitchFamily="34" charset="0"/>
                <a:cs typeface="Arial" pitchFamily="34" charset="0"/>
              </a:rPr>
              <a:t>acciones  coordinadas </a:t>
            </a:r>
            <a:r>
              <a:rPr lang="es-MX" dirty="0">
                <a:solidFill>
                  <a:schemeClr val="bg1"/>
                </a:solidFill>
                <a:latin typeface="Arial" pitchFamily="34" charset="0"/>
                <a:cs typeface="Arial" pitchFamily="34" charset="0"/>
              </a:rPr>
              <a:t>con los tres órdenes de gobierno y los principales agentes del desarrollo.</a:t>
            </a:r>
          </a:p>
        </p:txBody>
      </p:sp>
      <p:pic>
        <p:nvPicPr>
          <p:cNvPr id="5" name="Picture 2"/>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5687" t="22880" r="77795" b="49541"/>
          <a:stretch/>
        </p:blipFill>
        <p:spPr bwMode="auto">
          <a:xfrm>
            <a:off x="6686177" y="991155"/>
            <a:ext cx="2457823" cy="307781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85518147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19000"/>
            <a:lum/>
          </a:blip>
          <a:srcRect/>
          <a:stretch>
            <a:fillRect l="-11000" r="-11000"/>
          </a:stretch>
        </a:blipFill>
        <a:effectLst/>
      </p:bgPr>
    </p:bg>
    <p:spTree>
      <p:nvGrpSpPr>
        <p:cNvPr id="1" name=""/>
        <p:cNvGrpSpPr/>
        <p:nvPr/>
      </p:nvGrpSpPr>
      <p:grpSpPr>
        <a:xfrm>
          <a:off x="0" y="0"/>
          <a:ext cx="0" cy="0"/>
          <a:chOff x="0" y="0"/>
          <a:chExt cx="0" cy="0"/>
        </a:xfrm>
      </p:grpSpPr>
      <p:sp>
        <p:nvSpPr>
          <p:cNvPr id="2" name="1 Rectángulo"/>
          <p:cNvSpPr/>
          <p:nvPr/>
        </p:nvSpPr>
        <p:spPr>
          <a:xfrm>
            <a:off x="395536" y="285728"/>
            <a:ext cx="6462464" cy="3416320"/>
          </a:xfrm>
          <a:prstGeom prst="rect">
            <a:avLst/>
          </a:prstGeom>
        </p:spPr>
        <p:txBody>
          <a:bodyPr wrap="square">
            <a:spAutoFit/>
          </a:bodyPr>
          <a:lstStyle/>
          <a:p>
            <a:pPr algn="just"/>
            <a:r>
              <a:rPr lang="es-MX" dirty="0">
                <a:solidFill>
                  <a:schemeClr val="bg1"/>
                </a:solidFill>
                <a:latin typeface="Arial" pitchFamily="34" charset="0"/>
                <a:cs typeface="Arial" pitchFamily="34" charset="0"/>
              </a:rPr>
              <a:t>El </a:t>
            </a:r>
            <a:r>
              <a:rPr lang="es-MX" i="1" dirty="0">
                <a:solidFill>
                  <a:schemeClr val="bg1"/>
                </a:solidFill>
                <a:latin typeface="Arial" pitchFamily="34" charset="0"/>
                <a:cs typeface="Arial" pitchFamily="34" charset="0"/>
              </a:rPr>
              <a:t>segundo lineamiento,</a:t>
            </a:r>
            <a:r>
              <a:rPr lang="es-MX" dirty="0">
                <a:solidFill>
                  <a:schemeClr val="bg1"/>
                </a:solidFill>
                <a:latin typeface="Arial" pitchFamily="34" charset="0"/>
                <a:cs typeface="Arial" pitchFamily="34" charset="0"/>
              </a:rPr>
              <a:t> está orientado al mejoramiento de la </a:t>
            </a:r>
            <a:r>
              <a:rPr lang="es-MX" b="1" dirty="0">
                <a:solidFill>
                  <a:schemeClr val="bg1"/>
                </a:solidFill>
                <a:latin typeface="Arial" pitchFamily="34" charset="0"/>
                <a:cs typeface="Arial" pitchFamily="34" charset="0"/>
              </a:rPr>
              <a:t>imagen urbana </a:t>
            </a:r>
            <a:r>
              <a:rPr lang="es-MX" dirty="0">
                <a:solidFill>
                  <a:schemeClr val="bg1"/>
                </a:solidFill>
                <a:latin typeface="Arial" pitchFamily="34" charset="0"/>
                <a:cs typeface="Arial" pitchFamily="34" charset="0"/>
              </a:rPr>
              <a:t>a través del desarrollo de </a:t>
            </a:r>
            <a:r>
              <a:rPr lang="es-MX" b="1" dirty="0">
                <a:solidFill>
                  <a:schemeClr val="bg1"/>
                </a:solidFill>
                <a:latin typeface="Arial" pitchFamily="34" charset="0"/>
                <a:cs typeface="Arial" pitchFamily="34" charset="0"/>
              </a:rPr>
              <a:t>programas</a:t>
            </a:r>
            <a:r>
              <a:rPr lang="es-MX" dirty="0">
                <a:solidFill>
                  <a:schemeClr val="bg1"/>
                </a:solidFill>
                <a:latin typeface="Arial" pitchFamily="34" charset="0"/>
                <a:cs typeface="Arial" pitchFamily="34" charset="0"/>
              </a:rPr>
              <a:t> de </a:t>
            </a:r>
            <a:r>
              <a:rPr lang="es-MX" b="1" dirty="0">
                <a:solidFill>
                  <a:schemeClr val="bg1"/>
                </a:solidFill>
                <a:latin typeface="Arial" pitchFamily="34" charset="0"/>
                <a:cs typeface="Arial" pitchFamily="34" charset="0"/>
              </a:rPr>
              <a:t>revitalización y rehabilitación </a:t>
            </a:r>
            <a:r>
              <a:rPr lang="es-MX" dirty="0">
                <a:solidFill>
                  <a:schemeClr val="bg1"/>
                </a:solidFill>
                <a:latin typeface="Arial" pitchFamily="34" charset="0"/>
                <a:cs typeface="Arial" pitchFamily="34" charset="0"/>
              </a:rPr>
              <a:t>de colonias populares, así como mejorar y ampliar la infraestructura y el equipamiento para el bienestar social</a:t>
            </a:r>
            <a:r>
              <a:rPr lang="es-MX" dirty="0" smtClean="0">
                <a:solidFill>
                  <a:schemeClr val="bg1"/>
                </a:solidFill>
                <a:latin typeface="Arial" pitchFamily="34" charset="0"/>
                <a:cs typeface="Arial" pitchFamily="34" charset="0"/>
              </a:rPr>
              <a:t>.</a:t>
            </a:r>
          </a:p>
          <a:p>
            <a:pPr algn="just"/>
            <a:endParaRPr lang="es-MX" dirty="0">
              <a:solidFill>
                <a:schemeClr val="bg1"/>
              </a:solidFill>
              <a:latin typeface="Arial" pitchFamily="34" charset="0"/>
              <a:cs typeface="Arial" pitchFamily="34" charset="0"/>
            </a:endParaRPr>
          </a:p>
          <a:p>
            <a:pPr algn="just"/>
            <a:r>
              <a:rPr lang="es-MX" dirty="0">
                <a:solidFill>
                  <a:schemeClr val="bg1"/>
                </a:solidFill>
                <a:latin typeface="Arial" pitchFamily="34" charset="0"/>
                <a:cs typeface="Arial" pitchFamily="34" charset="0"/>
              </a:rPr>
              <a:t>El tercer lineamiento es en el sentido de promover el </a:t>
            </a:r>
            <a:r>
              <a:rPr lang="es-MX" b="1" dirty="0">
                <a:solidFill>
                  <a:schemeClr val="bg1"/>
                </a:solidFill>
                <a:latin typeface="Arial" pitchFamily="34" charset="0"/>
                <a:cs typeface="Arial" pitchFamily="34" charset="0"/>
              </a:rPr>
              <a:t>fortalecimiento</a:t>
            </a:r>
            <a:r>
              <a:rPr lang="es-MX" dirty="0">
                <a:solidFill>
                  <a:schemeClr val="bg1"/>
                </a:solidFill>
                <a:latin typeface="Arial" pitchFamily="34" charset="0"/>
                <a:cs typeface="Arial" pitchFamily="34" charset="0"/>
              </a:rPr>
              <a:t> y la </a:t>
            </a:r>
            <a:r>
              <a:rPr lang="es-MX" b="1" dirty="0">
                <a:solidFill>
                  <a:schemeClr val="bg1"/>
                </a:solidFill>
                <a:latin typeface="Arial" pitchFamily="34" charset="0"/>
                <a:cs typeface="Arial" pitchFamily="34" charset="0"/>
              </a:rPr>
              <a:t>modernización de las estructuras administrativas </a:t>
            </a:r>
            <a:r>
              <a:rPr lang="es-MX" dirty="0">
                <a:solidFill>
                  <a:schemeClr val="bg1"/>
                </a:solidFill>
                <a:latin typeface="Arial" pitchFamily="34" charset="0"/>
                <a:cs typeface="Arial" pitchFamily="34" charset="0"/>
              </a:rPr>
              <a:t>en función de los mecanismos que habrán de instrumentarse para llevar a cabo las tareas que serán necesarias para soportar los cambios y realizar los programas.</a:t>
            </a:r>
          </a:p>
        </p:txBody>
      </p:sp>
      <p:pic>
        <p:nvPicPr>
          <p:cNvPr id="2052" name="Picture 4" descr="http://vignette3.wikia.nocookie.net/inciclopedia/images/c/cd/Mapa_de_tijuana.jpg/revision/latest?cb=20100421053306"/>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39552" y="4246168"/>
            <a:ext cx="3641229" cy="2151115"/>
          </a:xfrm>
          <a:prstGeom prst="rect">
            <a:avLst/>
          </a:prstGeom>
          <a:noFill/>
          <a:extLst>
            <a:ext uri="{909E8E84-426E-40DD-AFC4-6F175D3DCCD1}">
              <a14:hiddenFill xmlns="" xmlns:a14="http://schemas.microsoft.com/office/drawing/2010/main">
                <a:solidFill>
                  <a:srgbClr val="FFFFFF"/>
                </a:solidFill>
              </a14:hiddenFill>
            </a:ext>
          </a:extLst>
        </p:spPr>
      </p:pic>
      <p:pic>
        <p:nvPicPr>
          <p:cNvPr id="2054" name="Picture 6" descr="http://radius-tij.cicese.mx/reporte/FIG4.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4716016" y="3886128"/>
            <a:ext cx="3515544" cy="224116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30852107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CuadroTexto 3"/>
          <p:cNvSpPr txBox="1"/>
          <p:nvPr/>
        </p:nvSpPr>
        <p:spPr>
          <a:xfrm>
            <a:off x="683568" y="476672"/>
            <a:ext cx="5472608" cy="646331"/>
          </a:xfrm>
          <a:prstGeom prst="rect">
            <a:avLst/>
          </a:prstGeom>
          <a:noFill/>
        </p:spPr>
        <p:txBody>
          <a:bodyPr wrap="square" rtlCol="0">
            <a:spAutoFit/>
          </a:bodyPr>
          <a:lstStyle/>
          <a:p>
            <a:r>
              <a:rPr lang="es-MX" dirty="0" smtClean="0">
                <a:solidFill>
                  <a:schemeClr val="bg1"/>
                </a:solidFill>
                <a:latin typeface="Arial" panose="020B0604020202020204" pitchFamily="34" charset="0"/>
                <a:cs typeface="Arial" panose="020B0604020202020204" pitchFamily="34" charset="0"/>
              </a:rPr>
              <a:t>Consejo  de desarrollo económico de</a:t>
            </a:r>
            <a:r>
              <a:rPr lang="es-MX" dirty="0">
                <a:solidFill>
                  <a:schemeClr val="bg1"/>
                </a:solidFill>
                <a:latin typeface="Arial" panose="020B0604020202020204" pitchFamily="34" charset="0"/>
                <a:cs typeface="Arial" panose="020B0604020202020204" pitchFamily="34" charset="0"/>
              </a:rPr>
              <a:t> </a:t>
            </a:r>
            <a:r>
              <a:rPr lang="es-MX" dirty="0" smtClean="0">
                <a:solidFill>
                  <a:schemeClr val="bg1"/>
                </a:solidFill>
                <a:latin typeface="Arial" panose="020B0604020202020204" pitchFamily="34" charset="0"/>
                <a:cs typeface="Arial" panose="020B0604020202020204" pitchFamily="34" charset="0"/>
              </a:rPr>
              <a:t>Tijuana</a:t>
            </a:r>
          </a:p>
          <a:p>
            <a:pPr algn="ctr"/>
            <a:r>
              <a:rPr lang="es-MX" dirty="0" smtClean="0">
                <a:solidFill>
                  <a:schemeClr val="bg1"/>
                </a:solidFill>
                <a:latin typeface="Arial" panose="020B0604020202020204" pitchFamily="34" charset="0"/>
                <a:cs typeface="Arial" panose="020B0604020202020204" pitchFamily="34" charset="0"/>
              </a:rPr>
              <a:t>CDT</a:t>
            </a:r>
          </a:p>
        </p:txBody>
      </p:sp>
      <p:sp>
        <p:nvSpPr>
          <p:cNvPr id="6" name="Rectángulo 5"/>
          <p:cNvSpPr/>
          <p:nvPr/>
        </p:nvSpPr>
        <p:spPr>
          <a:xfrm>
            <a:off x="467544" y="1268760"/>
            <a:ext cx="8424936" cy="1077218"/>
          </a:xfrm>
          <a:prstGeom prst="rect">
            <a:avLst/>
          </a:prstGeom>
        </p:spPr>
        <p:txBody>
          <a:bodyPr wrap="square">
            <a:spAutoFit/>
          </a:bodyPr>
          <a:lstStyle/>
          <a:p>
            <a:pPr algn="just"/>
            <a:r>
              <a:rPr lang="es-MX" sz="1600" dirty="0">
                <a:solidFill>
                  <a:schemeClr val="bg1"/>
                </a:solidFill>
                <a:latin typeface="Arial" panose="020B0604020202020204" pitchFamily="34" charset="0"/>
                <a:cs typeface="Arial" panose="020B0604020202020204" pitchFamily="34" charset="0"/>
              </a:rPr>
              <a:t>El CDT es una institución privada sin fines de lucro en la que se conjugan las voluntades del Gobierno del Estado, Municipio de Tijuana y la Iniciativa Privada, en un esfuerzo de planeación y ejecución de proyectos de largo plazo en la ciudad para elevar el desarrollo económico y social de Tijuana.</a:t>
            </a:r>
          </a:p>
        </p:txBody>
      </p:sp>
      <p:sp>
        <p:nvSpPr>
          <p:cNvPr id="8" name="Rectángulo 7"/>
          <p:cNvSpPr/>
          <p:nvPr/>
        </p:nvSpPr>
        <p:spPr>
          <a:xfrm>
            <a:off x="433230" y="2636912"/>
            <a:ext cx="8352928" cy="3046988"/>
          </a:xfrm>
          <a:prstGeom prst="rect">
            <a:avLst/>
          </a:prstGeom>
        </p:spPr>
        <p:txBody>
          <a:bodyPr wrap="square">
            <a:spAutoFit/>
          </a:bodyPr>
          <a:lstStyle/>
          <a:p>
            <a:pPr algn="just"/>
            <a:r>
              <a:rPr lang="es-MX" sz="1600" dirty="0">
                <a:solidFill>
                  <a:schemeClr val="bg1"/>
                </a:solidFill>
                <a:latin typeface="Arial" panose="020B0604020202020204" pitchFamily="34" charset="0"/>
                <a:cs typeface="Arial" panose="020B0604020202020204" pitchFamily="34" charset="0"/>
              </a:rPr>
              <a:t>El CDT tiene su base de acción en el Plan Estratégico de Tijuana (PET) creado y aprobado por el cabildo en el 2003, actualizado con visión al 2030 en conjunto con el XIX Ayuntamiento de Tijuana. Ahora el Plan Estratégico Metropolitano (PEM) que incluye obras y servicios metropolitanos con los municipios de Rosarito y Tecate. Actuamos cordialmente con los Consejos de Desarrollo Económico de los municipios del estado y el Instituto Metropolitano de Tijuana, (IMPLAN).</a:t>
            </a:r>
          </a:p>
          <a:p>
            <a:pPr algn="just"/>
            <a:endParaRPr lang="es-MX" sz="1600" dirty="0">
              <a:solidFill>
                <a:schemeClr val="bg1"/>
              </a:solidFill>
              <a:latin typeface="Arial" panose="020B0604020202020204" pitchFamily="34" charset="0"/>
              <a:cs typeface="Arial" panose="020B0604020202020204" pitchFamily="34" charset="0"/>
            </a:endParaRPr>
          </a:p>
          <a:p>
            <a:pPr algn="just"/>
            <a:r>
              <a:rPr lang="es-MX" sz="1600" dirty="0">
                <a:solidFill>
                  <a:schemeClr val="bg1"/>
                </a:solidFill>
                <a:latin typeface="Arial" panose="020B0604020202020204" pitchFamily="34" charset="0"/>
                <a:cs typeface="Arial" panose="020B0604020202020204" pitchFamily="34" charset="0"/>
              </a:rPr>
              <a:t>Otras líneas de acción con la Política de Desarrollo Empresarial y los proyectos generados por las distintas comisiones de trabajo en las que se divide el CDT, lideradas por los consejeros consultivos. El Plan Estratégico de Tijuana incluye aproximadamente 300 proyectos repartidos en las categorías de infraestructura, desarrollo económico y socio-culturales.</a:t>
            </a:r>
          </a:p>
        </p:txBody>
      </p:sp>
    </p:spTree>
    <p:extLst>
      <p:ext uri="{BB962C8B-B14F-4D97-AF65-F5344CB8AC3E}">
        <p14:creationId xmlns="" xmlns:p14="http://schemas.microsoft.com/office/powerpoint/2010/main" val="108036401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4 Rectángulo"/>
          <p:cNvSpPr/>
          <p:nvPr/>
        </p:nvSpPr>
        <p:spPr>
          <a:xfrm>
            <a:off x="1187624" y="191992"/>
            <a:ext cx="7056784" cy="738664"/>
          </a:xfrm>
          <a:prstGeom prst="rect">
            <a:avLst/>
          </a:prstGeom>
        </p:spPr>
        <p:txBody>
          <a:bodyPr wrap="square">
            <a:spAutoFit/>
          </a:bodyPr>
          <a:lstStyle/>
          <a:p>
            <a:pPr algn="ctr"/>
            <a:r>
              <a:rPr lang="es-ES" sz="1400" b="1" dirty="0" smtClean="0">
                <a:solidFill>
                  <a:schemeClr val="bg1"/>
                </a:solidFill>
                <a:latin typeface="Arial" pitchFamily="34" charset="0"/>
                <a:cs typeface="Arial" pitchFamily="34" charset="0"/>
              </a:rPr>
              <a:t>	</a:t>
            </a:r>
          </a:p>
          <a:p>
            <a:pPr algn="ctr"/>
            <a:r>
              <a:rPr lang="es-ES" sz="1400" b="1" dirty="0" smtClean="0">
                <a:solidFill>
                  <a:schemeClr val="bg1"/>
                </a:solidFill>
                <a:latin typeface="Arial" pitchFamily="34" charset="0"/>
                <a:cs typeface="Arial" pitchFamily="34" charset="0"/>
              </a:rPr>
              <a:t>PROYECTOS EMBLEMÁTICOS DEL CONSEJO DE DESARROLLO ECONÓMICO DE TIJUANA</a:t>
            </a:r>
            <a:endParaRPr lang="es-ES" sz="1400" b="1" dirty="0">
              <a:solidFill>
                <a:schemeClr val="bg1"/>
              </a:solidFill>
              <a:latin typeface="Arial" pitchFamily="34" charset="0"/>
              <a:cs typeface="Arial" pitchFamily="34" charset="0"/>
            </a:endParaRPr>
          </a:p>
        </p:txBody>
      </p:sp>
      <p:sp>
        <p:nvSpPr>
          <p:cNvPr id="8" name="7 Rectángulo"/>
          <p:cNvSpPr/>
          <p:nvPr/>
        </p:nvSpPr>
        <p:spPr>
          <a:xfrm>
            <a:off x="611560" y="1124744"/>
            <a:ext cx="7848872" cy="5016758"/>
          </a:xfrm>
          <a:prstGeom prst="rect">
            <a:avLst/>
          </a:prstGeom>
        </p:spPr>
        <p:txBody>
          <a:bodyPr wrap="square">
            <a:spAutoFit/>
          </a:bodyPr>
          <a:lstStyle/>
          <a:p>
            <a:pPr algn="just"/>
            <a:r>
              <a:rPr lang="es-ES" sz="1600" dirty="0" smtClean="0">
                <a:solidFill>
                  <a:schemeClr val="bg1"/>
                </a:solidFill>
                <a:latin typeface="Arial" pitchFamily="34" charset="0"/>
                <a:cs typeface="Arial" pitchFamily="34" charset="0"/>
              </a:rPr>
              <a:t>&lt;&lt; Centro Metropolitano de Convenciones</a:t>
            </a:r>
          </a:p>
          <a:p>
            <a:pPr algn="just"/>
            <a:endParaRPr lang="es-ES" sz="1600" dirty="0" smtClean="0">
              <a:solidFill>
                <a:schemeClr val="bg1"/>
              </a:solidFill>
              <a:latin typeface="Arial" pitchFamily="34" charset="0"/>
              <a:cs typeface="Arial" pitchFamily="34" charset="0"/>
            </a:endParaRPr>
          </a:p>
          <a:p>
            <a:pPr algn="just"/>
            <a:r>
              <a:rPr lang="es-ES" sz="1600" dirty="0" smtClean="0">
                <a:solidFill>
                  <a:schemeClr val="bg1"/>
                </a:solidFill>
                <a:latin typeface="Arial" pitchFamily="34" charset="0"/>
                <a:cs typeface="Arial" pitchFamily="34" charset="0"/>
              </a:rPr>
              <a:t>Objetivo General</a:t>
            </a:r>
          </a:p>
          <a:p>
            <a:pPr algn="just"/>
            <a:endParaRPr lang="es-ES" sz="1600" dirty="0" smtClean="0">
              <a:solidFill>
                <a:schemeClr val="bg1"/>
              </a:solidFill>
              <a:latin typeface="Arial" pitchFamily="34" charset="0"/>
              <a:cs typeface="Arial" pitchFamily="34" charset="0"/>
            </a:endParaRPr>
          </a:p>
          <a:p>
            <a:pPr algn="just"/>
            <a:r>
              <a:rPr lang="es-ES" sz="1600" dirty="0" smtClean="0">
                <a:solidFill>
                  <a:schemeClr val="bg1"/>
                </a:solidFill>
                <a:latin typeface="Arial" pitchFamily="34" charset="0"/>
                <a:cs typeface="Arial" pitchFamily="34" charset="0"/>
              </a:rPr>
              <a:t>Dotar a la región de Tijuana, Rosarito y Tecate con un Centro de Convenciones moderno y funcional que le permita alojar eventos tanto a nivel regional como nacional e internacional, promoviendo el desarrollo de Tijuana y proyectando a Baja California como un gran estado.</a:t>
            </a:r>
          </a:p>
          <a:p>
            <a:pPr algn="just"/>
            <a:endParaRPr lang="es-ES" sz="1600" dirty="0">
              <a:solidFill>
                <a:schemeClr val="bg1"/>
              </a:solidFill>
              <a:latin typeface="Arial" pitchFamily="34" charset="0"/>
              <a:cs typeface="Arial" pitchFamily="34" charset="0"/>
            </a:endParaRPr>
          </a:p>
          <a:p>
            <a:pPr algn="just"/>
            <a:r>
              <a:rPr lang="es-ES" sz="1600" dirty="0" smtClean="0">
                <a:solidFill>
                  <a:schemeClr val="bg1"/>
                </a:solidFill>
                <a:latin typeface="Arial" pitchFamily="34" charset="0"/>
                <a:cs typeface="Arial" pitchFamily="34" charset="0"/>
              </a:rPr>
              <a:t>Objetivos Particulares</a:t>
            </a:r>
          </a:p>
          <a:p>
            <a:pPr algn="just"/>
            <a:endParaRPr lang="es-ES" sz="1600" dirty="0" smtClean="0">
              <a:solidFill>
                <a:schemeClr val="bg1"/>
              </a:solidFill>
              <a:latin typeface="Arial" pitchFamily="34" charset="0"/>
              <a:cs typeface="Arial" pitchFamily="34" charset="0"/>
            </a:endParaRPr>
          </a:p>
          <a:p>
            <a:pPr algn="just"/>
            <a:r>
              <a:rPr lang="es-ES" sz="1600" dirty="0" smtClean="0">
                <a:solidFill>
                  <a:schemeClr val="bg1"/>
                </a:solidFill>
                <a:latin typeface="Arial" pitchFamily="34" charset="0"/>
                <a:cs typeface="Arial" pitchFamily="34" charset="0"/>
              </a:rPr>
              <a:t>&gt;&gt; Contar en la región con un espacio para la realización de congresos y convenciones</a:t>
            </a:r>
          </a:p>
          <a:p>
            <a:pPr algn="just"/>
            <a:r>
              <a:rPr lang="es-ES" sz="1600" dirty="0" smtClean="0">
                <a:solidFill>
                  <a:schemeClr val="bg1"/>
                </a:solidFill>
                <a:latin typeface="Arial" pitchFamily="34" charset="0"/>
                <a:cs typeface="Arial" pitchFamily="34" charset="0"/>
              </a:rPr>
              <a:t>&gt;&gt; Situar a la ciudad de Tijuana como una opción competitiva para la realización de convenciones. </a:t>
            </a:r>
          </a:p>
          <a:p>
            <a:pPr algn="just"/>
            <a:r>
              <a:rPr lang="es-ES" sz="1600" dirty="0" smtClean="0">
                <a:solidFill>
                  <a:schemeClr val="bg1"/>
                </a:solidFill>
                <a:latin typeface="Arial" pitchFamily="34" charset="0"/>
                <a:cs typeface="Arial" pitchFamily="34" charset="0"/>
              </a:rPr>
              <a:t>&gt;&gt; Promover el turismo, tanto a Tijuana como al resto del Estado Generar empleos directos e indirectos </a:t>
            </a:r>
          </a:p>
          <a:p>
            <a:pPr algn="just"/>
            <a:r>
              <a:rPr lang="es-ES" sz="1600" dirty="0" smtClean="0">
                <a:solidFill>
                  <a:schemeClr val="bg1"/>
                </a:solidFill>
                <a:latin typeface="Arial" pitchFamily="34" charset="0"/>
                <a:cs typeface="Arial" pitchFamily="34" charset="0"/>
              </a:rPr>
              <a:t>&gt;&gt; Mejorar la imagen urbana de la ciudad, dándole un toque de modernidad por medio de su arquitectura.</a:t>
            </a:r>
          </a:p>
          <a:p>
            <a:pPr algn="just"/>
            <a:r>
              <a:rPr lang="es-ES" sz="1600" dirty="0" smtClean="0">
                <a:solidFill>
                  <a:schemeClr val="bg1"/>
                </a:solidFill>
                <a:latin typeface="Arial" pitchFamily="34" charset="0"/>
                <a:cs typeface="Arial" pitchFamily="34" charset="0"/>
              </a:rPr>
              <a:t>&gt;&gt; Construir un elemento de identidad y orgullo de los Baja Californianos.</a:t>
            </a:r>
            <a:endParaRPr lang="es-ES" sz="1600" dirty="0">
              <a:solidFill>
                <a:schemeClr val="bg1"/>
              </a:solidFill>
              <a:latin typeface="Arial" pitchFamily="34" charset="0"/>
              <a:cs typeface="Arial" pitchFamily="34" charset="0"/>
            </a:endParaRPr>
          </a:p>
        </p:txBody>
      </p:sp>
    </p:spTree>
    <p:extLst>
      <p:ext uri="{BB962C8B-B14F-4D97-AF65-F5344CB8AC3E}">
        <p14:creationId xmlns="" xmlns:p14="http://schemas.microsoft.com/office/powerpoint/2010/main" val="68031737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4 Rectángulo"/>
          <p:cNvSpPr/>
          <p:nvPr/>
        </p:nvSpPr>
        <p:spPr>
          <a:xfrm>
            <a:off x="539552" y="980728"/>
            <a:ext cx="8064896" cy="3539430"/>
          </a:xfrm>
          <a:prstGeom prst="rect">
            <a:avLst/>
          </a:prstGeom>
        </p:spPr>
        <p:txBody>
          <a:bodyPr wrap="square">
            <a:spAutoFit/>
          </a:bodyPr>
          <a:lstStyle/>
          <a:p>
            <a:pPr algn="just"/>
            <a:r>
              <a:rPr lang="es-ES" sz="1600" b="1" dirty="0" smtClean="0">
                <a:solidFill>
                  <a:schemeClr val="bg1"/>
                </a:solidFill>
                <a:latin typeface="Arial" pitchFamily="34" charset="0"/>
                <a:cs typeface="Arial" pitchFamily="34" charset="0"/>
              </a:rPr>
              <a:t>&gt;&gt; Consorcio Tecnológico</a:t>
            </a:r>
          </a:p>
          <a:p>
            <a:pPr algn="just"/>
            <a:endParaRPr lang="es-ES" sz="1600" b="1" dirty="0" smtClean="0">
              <a:solidFill>
                <a:schemeClr val="bg1"/>
              </a:solidFill>
              <a:latin typeface="Arial" pitchFamily="34" charset="0"/>
              <a:cs typeface="Arial" pitchFamily="34" charset="0"/>
            </a:endParaRPr>
          </a:p>
          <a:p>
            <a:pPr algn="just"/>
            <a:r>
              <a:rPr lang="es-ES" sz="1600" dirty="0" smtClean="0">
                <a:solidFill>
                  <a:schemeClr val="bg1"/>
                </a:solidFill>
                <a:latin typeface="Arial" pitchFamily="34" charset="0"/>
                <a:cs typeface="Arial" pitchFamily="34" charset="0"/>
              </a:rPr>
              <a:t>Proyecto de impulso a la innovación, investigación y desarrollo tecnológico en el Estado de Baja California. Dentro de El Florido Parque Industrial, se establecerá un Centro de Negocios, centros de investigación, innovación e incubadoras de empresas.</a:t>
            </a:r>
          </a:p>
          <a:p>
            <a:pPr algn="just"/>
            <a:endParaRPr lang="es-ES" sz="1600" dirty="0" smtClean="0">
              <a:solidFill>
                <a:schemeClr val="bg1"/>
              </a:solidFill>
              <a:latin typeface="Arial" pitchFamily="34" charset="0"/>
              <a:cs typeface="Arial" pitchFamily="34" charset="0"/>
            </a:endParaRPr>
          </a:p>
          <a:p>
            <a:pPr algn="just"/>
            <a:r>
              <a:rPr lang="es-ES" sz="1600" b="1" dirty="0" smtClean="0">
                <a:solidFill>
                  <a:schemeClr val="bg1"/>
                </a:solidFill>
                <a:latin typeface="Arial" pitchFamily="34" charset="0"/>
                <a:cs typeface="Arial" pitchFamily="34" charset="0"/>
              </a:rPr>
              <a:t>&gt;&gt; Impulso y desarrollo de vocaciones productivas</a:t>
            </a:r>
          </a:p>
          <a:p>
            <a:pPr algn="just"/>
            <a:endParaRPr lang="es-ES" sz="1600" dirty="0" smtClean="0">
              <a:solidFill>
                <a:schemeClr val="bg1"/>
              </a:solidFill>
              <a:latin typeface="Arial" pitchFamily="34" charset="0"/>
              <a:cs typeface="Arial" pitchFamily="34" charset="0"/>
            </a:endParaRPr>
          </a:p>
          <a:p>
            <a:pPr algn="just"/>
            <a:r>
              <a:rPr lang="es-ES" sz="1600" dirty="0" smtClean="0">
                <a:solidFill>
                  <a:schemeClr val="bg1"/>
                </a:solidFill>
                <a:latin typeface="Arial" pitchFamily="34" charset="0"/>
                <a:cs typeface="Arial" pitchFamily="34" charset="0"/>
              </a:rPr>
              <a:t>(</a:t>
            </a:r>
            <a:r>
              <a:rPr lang="es-ES" sz="1600" dirty="0" err="1" smtClean="0">
                <a:solidFill>
                  <a:schemeClr val="bg1"/>
                </a:solidFill>
                <a:latin typeface="Arial" pitchFamily="34" charset="0"/>
                <a:cs typeface="Arial" pitchFamily="34" charset="0"/>
              </a:rPr>
              <a:t>Clusters</a:t>
            </a:r>
            <a:r>
              <a:rPr lang="es-ES" sz="1600" dirty="0" smtClean="0">
                <a:solidFill>
                  <a:schemeClr val="bg1"/>
                </a:solidFill>
                <a:latin typeface="Arial" pitchFamily="34" charset="0"/>
                <a:cs typeface="Arial" pitchFamily="34" charset="0"/>
              </a:rPr>
              <a:t>: Electrónica, Automotriz, Tecnologías de Información, Logística, Energía, Madera, Farmacéutica y Laboratorios de Procesos, Productos Médicos, Aeroespacial, etc.)</a:t>
            </a:r>
          </a:p>
          <a:p>
            <a:pPr algn="just"/>
            <a:endParaRPr lang="es-ES" sz="1600" dirty="0" smtClean="0">
              <a:solidFill>
                <a:schemeClr val="bg1"/>
              </a:solidFill>
              <a:latin typeface="Arial" pitchFamily="34" charset="0"/>
              <a:cs typeface="Arial" pitchFamily="34" charset="0"/>
            </a:endParaRPr>
          </a:p>
          <a:p>
            <a:pPr algn="just"/>
            <a:r>
              <a:rPr lang="es-ES" sz="1600" dirty="0" smtClean="0">
                <a:solidFill>
                  <a:schemeClr val="bg1"/>
                </a:solidFill>
                <a:latin typeface="Arial" pitchFamily="34" charset="0"/>
                <a:cs typeface="Arial" pitchFamily="34" charset="0"/>
              </a:rPr>
              <a:t>Creación, incubación y desarrollo de los agrupamientos industriales que permitan elevar su competitividad en un marco de competencia global. </a:t>
            </a:r>
            <a:endParaRPr lang="es-ES" sz="1600" dirty="0">
              <a:solidFill>
                <a:schemeClr val="bg1"/>
              </a:solidFill>
              <a:latin typeface="Arial" pitchFamily="34" charset="0"/>
              <a:cs typeface="Arial" pitchFamily="34" charset="0"/>
            </a:endParaRPr>
          </a:p>
        </p:txBody>
      </p:sp>
    </p:spTree>
    <p:extLst>
      <p:ext uri="{BB962C8B-B14F-4D97-AF65-F5344CB8AC3E}">
        <p14:creationId xmlns="" xmlns:p14="http://schemas.microsoft.com/office/powerpoint/2010/main" val="404701804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4 Rectángulo"/>
          <p:cNvSpPr/>
          <p:nvPr/>
        </p:nvSpPr>
        <p:spPr>
          <a:xfrm>
            <a:off x="611560" y="548680"/>
            <a:ext cx="8064896" cy="5755422"/>
          </a:xfrm>
          <a:prstGeom prst="rect">
            <a:avLst/>
          </a:prstGeom>
        </p:spPr>
        <p:txBody>
          <a:bodyPr wrap="square">
            <a:spAutoFit/>
          </a:bodyPr>
          <a:lstStyle/>
          <a:p>
            <a:r>
              <a:rPr lang="es-ES" sz="1600" b="1" dirty="0" smtClean="0">
                <a:solidFill>
                  <a:schemeClr val="bg1"/>
                </a:solidFill>
                <a:latin typeface="Arial" pitchFamily="34" charset="0"/>
                <a:cs typeface="Arial" pitchFamily="34" charset="0"/>
              </a:rPr>
              <a:t>&gt;&gt; Modernidad de Administración Pública (agilización trámites e incentivos) </a:t>
            </a:r>
          </a:p>
          <a:p>
            <a:endParaRPr lang="es-ES" sz="1600" dirty="0" smtClean="0">
              <a:solidFill>
                <a:schemeClr val="bg1"/>
              </a:solidFill>
              <a:latin typeface="Arial" pitchFamily="34" charset="0"/>
              <a:cs typeface="Arial" pitchFamily="34" charset="0"/>
            </a:endParaRPr>
          </a:p>
          <a:p>
            <a:r>
              <a:rPr lang="es-ES" sz="1600" dirty="0" smtClean="0">
                <a:solidFill>
                  <a:schemeClr val="bg1"/>
                </a:solidFill>
                <a:latin typeface="Arial" pitchFamily="34" charset="0"/>
                <a:cs typeface="Arial" pitchFamily="34" charset="0"/>
              </a:rPr>
              <a:t>En un proceso de fortalecimiento financiero, auto evaluación administrativa, descentralización y nueva plataforma tecnológica y de información.</a:t>
            </a:r>
          </a:p>
          <a:p>
            <a:endParaRPr lang="es-ES" sz="1600" dirty="0" smtClean="0">
              <a:solidFill>
                <a:schemeClr val="bg1"/>
              </a:solidFill>
              <a:latin typeface="Arial" pitchFamily="34" charset="0"/>
              <a:cs typeface="Arial" pitchFamily="34" charset="0"/>
            </a:endParaRPr>
          </a:p>
          <a:p>
            <a:r>
              <a:rPr lang="es-ES" sz="1600" b="1" dirty="0" smtClean="0">
                <a:solidFill>
                  <a:schemeClr val="bg1"/>
                </a:solidFill>
                <a:latin typeface="Arial" pitchFamily="34" charset="0"/>
                <a:cs typeface="Arial" pitchFamily="34" charset="0"/>
              </a:rPr>
              <a:t>&gt;&gt; Plan Municipal de Desarrollo Urbano</a:t>
            </a:r>
          </a:p>
          <a:p>
            <a:endParaRPr lang="es-ES" sz="1600" dirty="0" smtClean="0">
              <a:solidFill>
                <a:schemeClr val="bg1"/>
              </a:solidFill>
              <a:latin typeface="Arial" pitchFamily="34" charset="0"/>
              <a:cs typeface="Arial" pitchFamily="34" charset="0"/>
            </a:endParaRPr>
          </a:p>
          <a:p>
            <a:r>
              <a:rPr lang="es-ES" sz="1600" dirty="0" smtClean="0">
                <a:solidFill>
                  <a:schemeClr val="bg1"/>
                </a:solidFill>
                <a:latin typeface="Arial" pitchFamily="34" charset="0"/>
                <a:cs typeface="Arial" pitchFamily="34" charset="0"/>
              </a:rPr>
              <a:t>Desarrollo de una gran maqueta de la ciudad a futuro y cada uno de los planes parciales que enmarcan este plan maestro urbano de la ciudad. Incluye reservas territoriales, uso de suelo, vialidades, vegetación, transporte, agua y energía.</a:t>
            </a:r>
          </a:p>
          <a:p>
            <a:endParaRPr lang="es-ES" sz="1600" dirty="0" smtClean="0">
              <a:solidFill>
                <a:schemeClr val="bg1"/>
              </a:solidFill>
              <a:latin typeface="Arial" pitchFamily="34" charset="0"/>
              <a:cs typeface="Arial" pitchFamily="34" charset="0"/>
            </a:endParaRPr>
          </a:p>
          <a:p>
            <a:r>
              <a:rPr lang="es-ES" sz="1600" b="1" dirty="0">
                <a:solidFill>
                  <a:schemeClr val="bg1"/>
                </a:solidFill>
                <a:latin typeface="Arial" pitchFamily="34" charset="0"/>
                <a:cs typeface="Arial" pitchFamily="34" charset="0"/>
              </a:rPr>
              <a:t>&gt;&gt; Nuevos polos de desarrollo </a:t>
            </a:r>
            <a:endParaRPr lang="es-ES" sz="1600" b="1" dirty="0" smtClean="0">
              <a:solidFill>
                <a:schemeClr val="bg1"/>
              </a:solidFill>
              <a:latin typeface="Arial" pitchFamily="34" charset="0"/>
              <a:cs typeface="Arial" pitchFamily="34" charset="0"/>
            </a:endParaRPr>
          </a:p>
          <a:p>
            <a:r>
              <a:rPr lang="es-ES" sz="1600" dirty="0" smtClean="0">
                <a:solidFill>
                  <a:schemeClr val="bg1"/>
                </a:solidFill>
                <a:latin typeface="Arial" pitchFamily="34" charset="0"/>
                <a:cs typeface="Arial" pitchFamily="34" charset="0"/>
              </a:rPr>
              <a:t/>
            </a:r>
            <a:br>
              <a:rPr lang="es-ES" sz="1600" dirty="0" smtClean="0">
                <a:solidFill>
                  <a:schemeClr val="bg1"/>
                </a:solidFill>
                <a:latin typeface="Arial" pitchFamily="34" charset="0"/>
                <a:cs typeface="Arial" pitchFamily="34" charset="0"/>
              </a:rPr>
            </a:br>
            <a:r>
              <a:rPr lang="es-ES" sz="1600" dirty="0">
                <a:solidFill>
                  <a:schemeClr val="bg1"/>
                </a:solidFill>
                <a:latin typeface="Arial" pitchFamily="34" charset="0"/>
                <a:cs typeface="Arial" pitchFamily="34" charset="0"/>
              </a:rPr>
              <a:t>En un esfuerzo por ampliar la mancha urbana, ante la demanda de más de 50,000 nuevas viviendas anuales así como la inclusión de zonas urbanas modernas como la nueva ciudad satélite en Valle de las Palmas/Valle Redondo, El Monumento, Alamar y equipamiento del Bulevar 2000.</a:t>
            </a:r>
            <a:r>
              <a:rPr lang="es-ES" sz="1600" dirty="0" smtClean="0">
                <a:solidFill>
                  <a:schemeClr val="bg1"/>
                </a:solidFill>
                <a:latin typeface="Arial" pitchFamily="34" charset="0"/>
                <a:cs typeface="Arial" pitchFamily="34" charset="0"/>
              </a:rPr>
              <a:t/>
            </a:r>
            <a:br>
              <a:rPr lang="es-ES" sz="1600" dirty="0" smtClean="0">
                <a:solidFill>
                  <a:schemeClr val="bg1"/>
                </a:solidFill>
                <a:latin typeface="Arial" pitchFamily="34" charset="0"/>
                <a:cs typeface="Arial" pitchFamily="34" charset="0"/>
              </a:rPr>
            </a:br>
            <a:r>
              <a:rPr lang="es-ES" sz="1600" dirty="0" smtClean="0">
                <a:solidFill>
                  <a:schemeClr val="bg1"/>
                </a:solidFill>
                <a:latin typeface="Arial" pitchFamily="34" charset="0"/>
                <a:cs typeface="Arial" pitchFamily="34" charset="0"/>
              </a:rPr>
              <a:t/>
            </a:r>
            <a:br>
              <a:rPr lang="es-ES" sz="1600" dirty="0" smtClean="0">
                <a:solidFill>
                  <a:schemeClr val="bg1"/>
                </a:solidFill>
                <a:latin typeface="Arial" pitchFamily="34" charset="0"/>
                <a:cs typeface="Arial" pitchFamily="34" charset="0"/>
              </a:rPr>
            </a:br>
            <a:r>
              <a:rPr lang="es-ES" sz="1600" b="1" dirty="0">
                <a:solidFill>
                  <a:schemeClr val="bg1"/>
                </a:solidFill>
                <a:latin typeface="Arial" pitchFamily="34" charset="0"/>
                <a:cs typeface="Arial" pitchFamily="34" charset="0"/>
              </a:rPr>
              <a:t>&gt;&gt; Plan Social y de Seguridad </a:t>
            </a:r>
            <a:r>
              <a:rPr lang="es-ES" sz="1600" b="1" dirty="0" smtClean="0">
                <a:solidFill>
                  <a:schemeClr val="bg1"/>
                </a:solidFill>
                <a:latin typeface="Arial" pitchFamily="34" charset="0"/>
                <a:cs typeface="Arial" pitchFamily="34" charset="0"/>
              </a:rPr>
              <a:t>Pública</a:t>
            </a:r>
          </a:p>
          <a:p>
            <a:r>
              <a:rPr lang="es-ES" sz="1600" dirty="0">
                <a:solidFill>
                  <a:schemeClr val="bg1"/>
                </a:solidFill>
                <a:latin typeface="Arial" pitchFamily="34" charset="0"/>
                <a:cs typeface="Arial" pitchFamily="34" charset="0"/>
              </a:rPr>
              <a:t/>
            </a:r>
            <a:br>
              <a:rPr lang="es-ES" sz="1600" dirty="0">
                <a:solidFill>
                  <a:schemeClr val="bg1"/>
                </a:solidFill>
                <a:latin typeface="Arial" pitchFamily="34" charset="0"/>
                <a:cs typeface="Arial" pitchFamily="34" charset="0"/>
              </a:rPr>
            </a:br>
            <a:r>
              <a:rPr lang="es-ES" sz="1600" dirty="0">
                <a:solidFill>
                  <a:schemeClr val="bg1"/>
                </a:solidFill>
                <a:latin typeface="Arial" pitchFamily="34" charset="0"/>
                <a:cs typeface="Arial" pitchFamily="34" charset="0"/>
              </a:rPr>
              <a:t>Atender las necesidades de pobreza extrema, drogadicción y seguridad preventiva. Incluye el Proyecto Ámbar para apoyar a la Niñez, el Club de Niños y Niñas y atención a las adicciones de Tijuana. </a:t>
            </a:r>
          </a:p>
        </p:txBody>
      </p:sp>
    </p:spTree>
    <p:extLst>
      <p:ext uri="{BB962C8B-B14F-4D97-AF65-F5344CB8AC3E}">
        <p14:creationId xmlns="" xmlns:p14="http://schemas.microsoft.com/office/powerpoint/2010/main" val="25545487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7000"/>
            <a:lum/>
          </a:blip>
          <a:srcRect/>
          <a:stretch>
            <a:fillRect l="-11000" r="-11000"/>
          </a:stretch>
        </a:blipFill>
        <a:effectLst/>
      </p:bgPr>
    </p:bg>
    <p:spTree>
      <p:nvGrpSpPr>
        <p:cNvPr id="1" name=""/>
        <p:cNvGrpSpPr/>
        <p:nvPr/>
      </p:nvGrpSpPr>
      <p:grpSpPr>
        <a:xfrm>
          <a:off x="0" y="0"/>
          <a:ext cx="0" cy="0"/>
          <a:chOff x="0" y="0"/>
          <a:chExt cx="0" cy="0"/>
        </a:xfrm>
      </p:grpSpPr>
      <p:graphicFrame>
        <p:nvGraphicFramePr>
          <p:cNvPr id="3" name="2 Tabla"/>
          <p:cNvGraphicFramePr>
            <a:graphicFrameLocks noGrp="1"/>
          </p:cNvGraphicFramePr>
          <p:nvPr/>
        </p:nvGraphicFramePr>
        <p:xfrm>
          <a:off x="500034" y="1285860"/>
          <a:ext cx="8143930" cy="4468888"/>
        </p:xfrm>
        <a:graphic>
          <a:graphicData uri="http://schemas.openxmlformats.org/drawingml/2006/table">
            <a:tbl>
              <a:tblPr>
                <a:tableStyleId>{08FB837D-C827-4EFA-A057-4D05807E0F7C}</a:tableStyleId>
              </a:tblPr>
              <a:tblGrid>
                <a:gridCol w="1545564"/>
                <a:gridCol w="1669144"/>
                <a:gridCol w="1857388"/>
                <a:gridCol w="3071834"/>
              </a:tblGrid>
              <a:tr h="302318">
                <a:tc>
                  <a:txBody>
                    <a:bodyPr/>
                    <a:lstStyle/>
                    <a:p>
                      <a:pPr algn="l" fontAlgn="b"/>
                      <a:r>
                        <a:rPr lang="es-MX" sz="1400" u="none" strike="noStrike" dirty="0"/>
                        <a:t> </a:t>
                      </a:r>
                      <a:endParaRPr lang="es-MX" sz="1400" b="0" i="0" u="none" strike="noStrike" dirty="0">
                        <a:solidFill>
                          <a:srgbClr val="000000"/>
                        </a:solidFill>
                        <a:latin typeface="Calibri"/>
                      </a:endParaRPr>
                    </a:p>
                  </a:txBody>
                  <a:tcPr marL="9525" marR="9525" marT="9525" marB="0" anchor="b"/>
                </a:tc>
                <a:tc gridSpan="3">
                  <a:txBody>
                    <a:bodyPr/>
                    <a:lstStyle/>
                    <a:p>
                      <a:pPr algn="ctr" fontAlgn="b"/>
                      <a:r>
                        <a:rPr lang="es-MX" sz="1600" u="none" strike="noStrike" dirty="0"/>
                        <a:t>Localidades por </a:t>
                      </a:r>
                      <a:r>
                        <a:rPr lang="es-MX" sz="1600" u="none" strike="noStrike" dirty="0" smtClean="0"/>
                        <a:t>Municipio</a:t>
                      </a:r>
                    </a:p>
                  </a:txBody>
                  <a:tcPr marL="9525" marR="9525" marT="9525" marB="0" anchor="b"/>
                </a:tc>
                <a:tc hMerge="1">
                  <a:txBody>
                    <a:bodyPr/>
                    <a:lstStyle/>
                    <a:p>
                      <a:endParaRPr lang="es-MX"/>
                    </a:p>
                  </a:txBody>
                  <a:tcPr/>
                </a:tc>
                <a:tc hMerge="1">
                  <a:txBody>
                    <a:bodyPr/>
                    <a:lstStyle/>
                    <a:p>
                      <a:endParaRPr lang="es-MX"/>
                    </a:p>
                  </a:txBody>
                  <a:tcPr/>
                </a:tc>
              </a:tr>
              <a:tr h="269198">
                <a:tc>
                  <a:txBody>
                    <a:bodyPr/>
                    <a:lstStyle/>
                    <a:p>
                      <a:pPr algn="r" fontAlgn="b"/>
                      <a:endParaRPr lang="es-MX" sz="1400" b="0" i="0" u="none" strike="noStrike" dirty="0">
                        <a:solidFill>
                          <a:srgbClr val="000000"/>
                        </a:solidFill>
                        <a:latin typeface="Calibri"/>
                      </a:endParaRPr>
                    </a:p>
                  </a:txBody>
                  <a:tcPr marL="9525" marR="9525" marT="9525" marB="0" anchor="b"/>
                </a:tc>
                <a:tc>
                  <a:txBody>
                    <a:bodyPr/>
                    <a:lstStyle/>
                    <a:p>
                      <a:pPr algn="ctr" fontAlgn="b"/>
                      <a:r>
                        <a:rPr lang="es-MX" sz="1400" b="0" i="0" u="none" strike="noStrike" dirty="0" smtClean="0">
                          <a:solidFill>
                            <a:schemeClr val="bg1"/>
                          </a:solidFill>
                          <a:latin typeface="Calibri"/>
                        </a:rPr>
                        <a:t>PLAYAS</a:t>
                      </a:r>
                      <a:r>
                        <a:rPr lang="es-MX" sz="1400" b="0" i="0" u="none" strike="noStrike" baseline="0" dirty="0" smtClean="0">
                          <a:solidFill>
                            <a:schemeClr val="bg1"/>
                          </a:solidFill>
                          <a:latin typeface="Calibri"/>
                        </a:rPr>
                        <a:t> DE ROSARITO</a:t>
                      </a:r>
                      <a:endParaRPr lang="es-MX" sz="1400" b="0" i="0" u="none" strike="noStrike" dirty="0">
                        <a:solidFill>
                          <a:schemeClr val="bg1"/>
                        </a:solidFill>
                        <a:latin typeface="Calibri"/>
                      </a:endParaRPr>
                    </a:p>
                  </a:txBody>
                  <a:tcPr marL="9525" marR="9525" marT="9525" marB="0" anchor="b">
                    <a:solidFill>
                      <a:srgbClr val="FF0000"/>
                    </a:solidFill>
                  </a:tcPr>
                </a:tc>
                <a:tc>
                  <a:txBody>
                    <a:bodyPr/>
                    <a:lstStyle/>
                    <a:p>
                      <a:pPr algn="ctr" fontAlgn="b"/>
                      <a:r>
                        <a:rPr lang="es-MX" sz="1400" b="0" i="0" u="none" strike="noStrike" dirty="0" smtClean="0">
                          <a:solidFill>
                            <a:schemeClr val="bg1"/>
                          </a:solidFill>
                          <a:latin typeface="Calibri"/>
                        </a:rPr>
                        <a:t>TIJUANA</a:t>
                      </a:r>
                      <a:endParaRPr lang="es-MX" sz="1400" b="0" i="0" u="none" strike="noStrike" dirty="0">
                        <a:solidFill>
                          <a:schemeClr val="bg1"/>
                        </a:solidFill>
                        <a:latin typeface="Calibri"/>
                      </a:endParaRPr>
                    </a:p>
                  </a:txBody>
                  <a:tcPr marL="9525" marR="9525" marT="9525" marB="0" anchor="b">
                    <a:solidFill>
                      <a:srgbClr val="FF0000"/>
                    </a:solidFill>
                  </a:tcPr>
                </a:tc>
                <a:tc>
                  <a:txBody>
                    <a:bodyPr/>
                    <a:lstStyle/>
                    <a:p>
                      <a:pPr algn="ctr" fontAlgn="b"/>
                      <a:r>
                        <a:rPr lang="es-MX" sz="1400" b="0" i="0" u="none" strike="noStrike" dirty="0" smtClean="0">
                          <a:solidFill>
                            <a:schemeClr val="bg1"/>
                          </a:solidFill>
                          <a:latin typeface="Calibri"/>
                        </a:rPr>
                        <a:t>TECATE</a:t>
                      </a:r>
                      <a:endParaRPr lang="es-MX" sz="1400" b="0" i="0" u="none" strike="noStrike" dirty="0">
                        <a:solidFill>
                          <a:schemeClr val="bg1"/>
                        </a:solidFill>
                        <a:latin typeface="Calibri"/>
                      </a:endParaRPr>
                    </a:p>
                  </a:txBody>
                  <a:tcPr marL="9525" marR="9525" marT="9525" marB="0" anchor="b">
                    <a:solidFill>
                      <a:srgbClr val="FF0000"/>
                    </a:solidFill>
                  </a:tcPr>
                </a:tc>
              </a:tr>
              <a:tr h="269198">
                <a:tc>
                  <a:txBody>
                    <a:bodyPr/>
                    <a:lstStyle/>
                    <a:p>
                      <a:pPr algn="r" fontAlgn="b"/>
                      <a:r>
                        <a:rPr lang="es-MX" sz="1400" u="none" strike="noStrike" dirty="0"/>
                        <a:t>1</a:t>
                      </a:r>
                      <a:endParaRPr lang="es-MX" sz="1400" b="0" i="0" u="none" strike="noStrike" dirty="0">
                        <a:solidFill>
                          <a:srgbClr val="000000"/>
                        </a:solidFill>
                        <a:latin typeface="Calibri"/>
                      </a:endParaRPr>
                    </a:p>
                  </a:txBody>
                  <a:tcPr marL="9525" marR="9525" marT="9525" marB="0" anchor="b"/>
                </a:tc>
                <a:tc>
                  <a:txBody>
                    <a:bodyPr/>
                    <a:lstStyle/>
                    <a:p>
                      <a:pPr algn="l" fontAlgn="b"/>
                      <a:r>
                        <a:rPr lang="es-MX" sz="1400" u="none" strike="noStrike" dirty="0"/>
                        <a:t>Luis Echeverría </a:t>
                      </a:r>
                      <a:r>
                        <a:rPr lang="es-MX" sz="1400" u="none" strike="noStrike" dirty="0" smtClean="0"/>
                        <a:t>Álvarez </a:t>
                      </a:r>
                      <a:endParaRPr lang="es-MX" sz="1400" b="0" i="0" u="none" strike="noStrike" dirty="0">
                        <a:solidFill>
                          <a:srgbClr val="000000"/>
                        </a:solidFill>
                        <a:latin typeface="Calibri"/>
                      </a:endParaRPr>
                    </a:p>
                  </a:txBody>
                  <a:tcPr marL="9525" marR="9525" marT="9525" marB="0" anchor="b"/>
                </a:tc>
                <a:tc>
                  <a:txBody>
                    <a:bodyPr/>
                    <a:lstStyle/>
                    <a:p>
                      <a:pPr algn="l" fontAlgn="b"/>
                      <a:r>
                        <a:rPr lang="es-MX" sz="1400" u="none" strike="noStrike"/>
                        <a:t>La Joya </a:t>
                      </a:r>
                      <a:endParaRPr lang="es-MX" sz="1400" b="0" i="0" u="none" strike="noStrike">
                        <a:solidFill>
                          <a:srgbClr val="000000"/>
                        </a:solidFill>
                        <a:latin typeface="Calibri"/>
                      </a:endParaRPr>
                    </a:p>
                  </a:txBody>
                  <a:tcPr marL="9525" marR="9525" marT="9525" marB="0" anchor="b"/>
                </a:tc>
                <a:tc>
                  <a:txBody>
                    <a:bodyPr/>
                    <a:lstStyle/>
                    <a:p>
                      <a:pPr algn="l" fontAlgn="b"/>
                      <a:r>
                        <a:rPr lang="es-MX" sz="1400" u="none" strike="noStrike"/>
                        <a:t>Primo Tapias</a:t>
                      </a:r>
                      <a:endParaRPr lang="es-MX" sz="1400" b="0" i="0" u="none" strike="noStrike">
                        <a:solidFill>
                          <a:srgbClr val="000000"/>
                        </a:solidFill>
                        <a:latin typeface="Calibri"/>
                      </a:endParaRPr>
                    </a:p>
                  </a:txBody>
                  <a:tcPr marL="9525" marR="9525" marT="9525" marB="0" anchor="b"/>
                </a:tc>
              </a:tr>
              <a:tr h="262539">
                <a:tc>
                  <a:txBody>
                    <a:bodyPr/>
                    <a:lstStyle/>
                    <a:p>
                      <a:pPr algn="r" fontAlgn="b"/>
                      <a:r>
                        <a:rPr lang="es-MX" sz="1400" u="none" strike="noStrike"/>
                        <a:t>2</a:t>
                      </a:r>
                      <a:endParaRPr lang="es-MX" sz="1400" b="0" i="0" u="none" strike="noStrike">
                        <a:solidFill>
                          <a:srgbClr val="000000"/>
                        </a:solidFill>
                        <a:latin typeface="Calibri"/>
                      </a:endParaRPr>
                    </a:p>
                  </a:txBody>
                  <a:tcPr marL="9525" marR="9525" marT="9525" marB="0" anchor="b"/>
                </a:tc>
                <a:tc>
                  <a:txBody>
                    <a:bodyPr/>
                    <a:lstStyle/>
                    <a:p>
                      <a:pPr algn="l" fontAlgn="b"/>
                      <a:r>
                        <a:rPr lang="es-MX" sz="1400" u="none" strike="noStrike" dirty="0"/>
                        <a:t>Nueva Colonia Hindú</a:t>
                      </a:r>
                      <a:endParaRPr lang="es-MX" sz="1400" b="0" i="0" u="none" strike="noStrike" dirty="0">
                        <a:solidFill>
                          <a:srgbClr val="000000"/>
                        </a:solidFill>
                        <a:latin typeface="Calibri"/>
                      </a:endParaRPr>
                    </a:p>
                  </a:txBody>
                  <a:tcPr marL="9525" marR="9525" marT="9525" marB="0" anchor="b"/>
                </a:tc>
                <a:tc>
                  <a:txBody>
                    <a:bodyPr/>
                    <a:lstStyle/>
                    <a:p>
                      <a:pPr algn="l" fontAlgn="b"/>
                      <a:r>
                        <a:rPr lang="es-MX" sz="1400" u="none" strike="noStrike"/>
                        <a:t>San Luis </a:t>
                      </a:r>
                      <a:endParaRPr lang="es-MX" sz="1400" b="0" i="0" u="none" strike="noStrike">
                        <a:solidFill>
                          <a:srgbClr val="000000"/>
                        </a:solidFill>
                        <a:latin typeface="Calibri"/>
                      </a:endParaRPr>
                    </a:p>
                  </a:txBody>
                  <a:tcPr marL="9525" marR="9525" marT="9525" marB="0" anchor="b"/>
                </a:tc>
                <a:tc>
                  <a:txBody>
                    <a:bodyPr/>
                    <a:lstStyle/>
                    <a:p>
                      <a:pPr algn="l" fontAlgn="b"/>
                      <a:r>
                        <a:rPr lang="es-MX" sz="1400" u="none" strike="noStrike" dirty="0" smtClean="0"/>
                        <a:t>Ampliación </a:t>
                      </a:r>
                      <a:r>
                        <a:rPr lang="es-MX" sz="1400" u="none" strike="noStrike" dirty="0"/>
                        <a:t>Ejido Plan </a:t>
                      </a:r>
                      <a:r>
                        <a:rPr lang="es-MX" sz="1400" u="none" strike="noStrike" dirty="0" smtClean="0"/>
                        <a:t>Libertador</a:t>
                      </a:r>
                    </a:p>
                  </a:txBody>
                  <a:tcPr marL="9525" marR="9525" marT="9525" marB="0" anchor="b"/>
                </a:tc>
              </a:tr>
              <a:tr h="258895">
                <a:tc>
                  <a:txBody>
                    <a:bodyPr/>
                    <a:lstStyle/>
                    <a:p>
                      <a:pPr algn="r" fontAlgn="b"/>
                      <a:r>
                        <a:rPr lang="es-MX" sz="1400" u="none" strike="noStrike"/>
                        <a:t>3</a:t>
                      </a:r>
                      <a:endParaRPr lang="es-MX" sz="1400" b="0" i="0" u="none" strike="noStrike">
                        <a:solidFill>
                          <a:srgbClr val="000000"/>
                        </a:solidFill>
                        <a:latin typeface="Calibri"/>
                      </a:endParaRPr>
                    </a:p>
                  </a:txBody>
                  <a:tcPr marL="9525" marR="9525" marT="9525" marB="0" anchor="b"/>
                </a:tc>
                <a:tc>
                  <a:txBody>
                    <a:bodyPr/>
                    <a:lstStyle/>
                    <a:p>
                      <a:pPr algn="l" fontAlgn="b"/>
                      <a:r>
                        <a:rPr lang="es-MX" sz="1400" u="none" strike="noStrike"/>
                        <a:t>Lomas de Santa Anita </a:t>
                      </a:r>
                      <a:endParaRPr lang="es-MX" sz="1400" b="0" i="0" u="none" strike="noStrike">
                        <a:solidFill>
                          <a:srgbClr val="000000"/>
                        </a:solidFill>
                        <a:latin typeface="Calibri"/>
                      </a:endParaRPr>
                    </a:p>
                  </a:txBody>
                  <a:tcPr marL="9525" marR="9525" marT="9525" marB="0" anchor="b"/>
                </a:tc>
                <a:tc>
                  <a:txBody>
                    <a:bodyPr/>
                    <a:lstStyle/>
                    <a:p>
                      <a:pPr algn="l" fontAlgn="b"/>
                      <a:r>
                        <a:rPr lang="es-MX" sz="1400" u="none" strike="noStrike"/>
                        <a:t>Las Delicias </a:t>
                      </a:r>
                      <a:endParaRPr lang="es-MX" sz="1400" b="0" i="0" u="none" strike="noStrike">
                        <a:solidFill>
                          <a:srgbClr val="000000"/>
                        </a:solidFill>
                        <a:latin typeface="Calibri"/>
                      </a:endParaRPr>
                    </a:p>
                  </a:txBody>
                  <a:tcPr marL="9525" marR="9525" marT="9525" marB="0" anchor="b"/>
                </a:tc>
                <a:tc>
                  <a:txBody>
                    <a:bodyPr/>
                    <a:lstStyle/>
                    <a:p>
                      <a:pPr algn="l" fontAlgn="b"/>
                      <a:r>
                        <a:rPr lang="es-MX" sz="1400" u="none" strike="noStrike"/>
                        <a:t> </a:t>
                      </a:r>
                      <a:endParaRPr lang="es-MX" sz="1400" b="0" i="0" u="none" strike="noStrike">
                        <a:solidFill>
                          <a:srgbClr val="000000"/>
                        </a:solidFill>
                        <a:latin typeface="Calibri"/>
                      </a:endParaRPr>
                    </a:p>
                  </a:txBody>
                  <a:tcPr marL="9525" marR="9525" marT="9525" marB="0" anchor="b"/>
                </a:tc>
              </a:tr>
              <a:tr h="258895">
                <a:tc>
                  <a:txBody>
                    <a:bodyPr/>
                    <a:lstStyle/>
                    <a:p>
                      <a:pPr algn="r" fontAlgn="b"/>
                      <a:r>
                        <a:rPr lang="es-MX" sz="1400" u="none" strike="noStrike"/>
                        <a:t>4</a:t>
                      </a:r>
                      <a:endParaRPr lang="es-MX" sz="1400" b="0" i="0" u="none" strike="noStrike">
                        <a:solidFill>
                          <a:srgbClr val="000000"/>
                        </a:solidFill>
                        <a:latin typeface="Calibri"/>
                      </a:endParaRPr>
                    </a:p>
                  </a:txBody>
                  <a:tcPr marL="9525" marR="9525" marT="9525" marB="0" anchor="b"/>
                </a:tc>
                <a:tc>
                  <a:txBody>
                    <a:bodyPr/>
                    <a:lstStyle/>
                    <a:p>
                      <a:pPr algn="l" fontAlgn="b"/>
                      <a:r>
                        <a:rPr lang="es-MX" sz="1400" u="none" strike="noStrike"/>
                        <a:t> </a:t>
                      </a:r>
                      <a:endParaRPr lang="es-MX" sz="1400" b="0" i="0" u="none" strike="noStrike">
                        <a:solidFill>
                          <a:srgbClr val="000000"/>
                        </a:solidFill>
                        <a:latin typeface="Calibri"/>
                      </a:endParaRPr>
                    </a:p>
                  </a:txBody>
                  <a:tcPr marL="9525" marR="9525" marT="9525" marB="0" anchor="b"/>
                </a:tc>
                <a:tc>
                  <a:txBody>
                    <a:bodyPr/>
                    <a:lstStyle/>
                    <a:p>
                      <a:pPr algn="l" fontAlgn="b"/>
                      <a:r>
                        <a:rPr lang="es-MX" sz="1400" u="none" strike="noStrike"/>
                        <a:t>Maclovio Rojas</a:t>
                      </a:r>
                      <a:endParaRPr lang="es-MX" sz="1400" b="0" i="0" u="none" strike="noStrike">
                        <a:solidFill>
                          <a:srgbClr val="000000"/>
                        </a:solidFill>
                        <a:latin typeface="Calibri"/>
                      </a:endParaRPr>
                    </a:p>
                  </a:txBody>
                  <a:tcPr marL="9525" marR="9525" marT="9525" marB="0" anchor="b"/>
                </a:tc>
                <a:tc>
                  <a:txBody>
                    <a:bodyPr/>
                    <a:lstStyle/>
                    <a:p>
                      <a:pPr algn="l" fontAlgn="b"/>
                      <a:r>
                        <a:rPr lang="es-MX" sz="1400" u="none" strike="noStrike"/>
                        <a:t> </a:t>
                      </a:r>
                      <a:endParaRPr lang="es-MX" sz="1400" b="0" i="0" u="none" strike="noStrike">
                        <a:solidFill>
                          <a:srgbClr val="000000"/>
                        </a:solidFill>
                        <a:latin typeface="Calibri"/>
                      </a:endParaRPr>
                    </a:p>
                  </a:txBody>
                  <a:tcPr marL="9525" marR="9525" marT="9525" marB="0" anchor="b"/>
                </a:tc>
              </a:tr>
              <a:tr h="258895">
                <a:tc>
                  <a:txBody>
                    <a:bodyPr/>
                    <a:lstStyle/>
                    <a:p>
                      <a:pPr algn="r" fontAlgn="b"/>
                      <a:r>
                        <a:rPr lang="es-MX" sz="1400" u="none" strike="noStrike"/>
                        <a:t>5</a:t>
                      </a:r>
                      <a:endParaRPr lang="es-MX" sz="1400" b="0" i="0" u="none" strike="noStrike">
                        <a:solidFill>
                          <a:srgbClr val="000000"/>
                        </a:solidFill>
                        <a:latin typeface="Calibri"/>
                      </a:endParaRPr>
                    </a:p>
                  </a:txBody>
                  <a:tcPr marL="9525" marR="9525" marT="9525" marB="0" anchor="b"/>
                </a:tc>
                <a:tc>
                  <a:txBody>
                    <a:bodyPr/>
                    <a:lstStyle/>
                    <a:p>
                      <a:pPr algn="l" fontAlgn="b"/>
                      <a:r>
                        <a:rPr lang="es-MX" sz="1400" u="none" strike="noStrike" dirty="0"/>
                        <a:t> </a:t>
                      </a:r>
                      <a:endParaRPr lang="es-MX" sz="1400" b="0" i="0" u="none" strike="noStrike" dirty="0">
                        <a:solidFill>
                          <a:srgbClr val="000000"/>
                        </a:solidFill>
                        <a:latin typeface="Calibri"/>
                      </a:endParaRPr>
                    </a:p>
                  </a:txBody>
                  <a:tcPr marL="9525" marR="9525" marT="9525" marB="0" anchor="b"/>
                </a:tc>
                <a:tc>
                  <a:txBody>
                    <a:bodyPr/>
                    <a:lstStyle/>
                    <a:p>
                      <a:pPr algn="l" fontAlgn="b"/>
                      <a:r>
                        <a:rPr lang="es-MX" sz="1400" u="none" strike="noStrike"/>
                        <a:t>Terrazas del Valle</a:t>
                      </a:r>
                      <a:endParaRPr lang="es-MX" sz="1400" b="0" i="0" u="none" strike="noStrike">
                        <a:solidFill>
                          <a:srgbClr val="000000"/>
                        </a:solidFill>
                        <a:latin typeface="Calibri"/>
                      </a:endParaRPr>
                    </a:p>
                  </a:txBody>
                  <a:tcPr marL="9525" marR="9525" marT="9525" marB="0" anchor="b"/>
                </a:tc>
                <a:tc>
                  <a:txBody>
                    <a:bodyPr/>
                    <a:lstStyle/>
                    <a:p>
                      <a:pPr algn="l" fontAlgn="b"/>
                      <a:r>
                        <a:rPr lang="es-MX" sz="1400" u="none" strike="noStrike"/>
                        <a:t> </a:t>
                      </a:r>
                      <a:endParaRPr lang="es-MX" sz="1400" b="0" i="0" u="none" strike="noStrike">
                        <a:solidFill>
                          <a:srgbClr val="000000"/>
                        </a:solidFill>
                        <a:latin typeface="Calibri"/>
                      </a:endParaRPr>
                    </a:p>
                  </a:txBody>
                  <a:tcPr marL="9525" marR="9525" marT="9525" marB="0" anchor="b"/>
                </a:tc>
              </a:tr>
              <a:tr h="258895">
                <a:tc>
                  <a:txBody>
                    <a:bodyPr/>
                    <a:lstStyle/>
                    <a:p>
                      <a:pPr algn="r" fontAlgn="b"/>
                      <a:r>
                        <a:rPr lang="es-MX" sz="1400" u="none" strike="noStrike"/>
                        <a:t>6</a:t>
                      </a:r>
                      <a:endParaRPr lang="es-MX" sz="1400" b="0" i="0" u="none" strike="noStrike">
                        <a:solidFill>
                          <a:srgbClr val="000000"/>
                        </a:solidFill>
                        <a:latin typeface="Calibri"/>
                      </a:endParaRPr>
                    </a:p>
                  </a:txBody>
                  <a:tcPr marL="9525" marR="9525" marT="9525" marB="0" anchor="b"/>
                </a:tc>
                <a:tc>
                  <a:txBody>
                    <a:bodyPr/>
                    <a:lstStyle/>
                    <a:p>
                      <a:pPr algn="l" fontAlgn="b"/>
                      <a:r>
                        <a:rPr lang="es-MX" sz="1400" u="none" strike="noStrike"/>
                        <a:t> </a:t>
                      </a:r>
                      <a:endParaRPr lang="es-MX" sz="1400" b="0" i="0" u="none" strike="noStrike">
                        <a:solidFill>
                          <a:srgbClr val="000000"/>
                        </a:solidFill>
                        <a:latin typeface="Calibri"/>
                      </a:endParaRPr>
                    </a:p>
                  </a:txBody>
                  <a:tcPr marL="9525" marR="9525" marT="9525" marB="0" anchor="b"/>
                </a:tc>
                <a:tc>
                  <a:txBody>
                    <a:bodyPr/>
                    <a:lstStyle/>
                    <a:p>
                      <a:pPr algn="l" fontAlgn="b"/>
                      <a:r>
                        <a:rPr lang="es-MX" sz="1400" u="none" strike="noStrike" dirty="0"/>
                        <a:t>Parajes del Valle </a:t>
                      </a:r>
                      <a:endParaRPr lang="es-MX" sz="1400" b="0" i="0" u="none" strike="noStrike" dirty="0">
                        <a:solidFill>
                          <a:srgbClr val="000000"/>
                        </a:solidFill>
                        <a:latin typeface="Calibri"/>
                      </a:endParaRPr>
                    </a:p>
                  </a:txBody>
                  <a:tcPr marL="9525" marR="9525" marT="9525" marB="0" anchor="b"/>
                </a:tc>
                <a:tc>
                  <a:txBody>
                    <a:bodyPr/>
                    <a:lstStyle/>
                    <a:p>
                      <a:pPr algn="l" fontAlgn="b"/>
                      <a:r>
                        <a:rPr lang="es-MX" sz="1400" u="none" strike="noStrike"/>
                        <a:t> </a:t>
                      </a:r>
                      <a:endParaRPr lang="es-MX" sz="1400" b="0" i="0" u="none" strike="noStrike">
                        <a:solidFill>
                          <a:srgbClr val="000000"/>
                        </a:solidFill>
                        <a:latin typeface="Calibri"/>
                      </a:endParaRPr>
                    </a:p>
                  </a:txBody>
                  <a:tcPr marL="9525" marR="9525" marT="9525" marB="0" anchor="b"/>
                </a:tc>
              </a:tr>
              <a:tr h="258895">
                <a:tc>
                  <a:txBody>
                    <a:bodyPr/>
                    <a:lstStyle/>
                    <a:p>
                      <a:pPr algn="r" fontAlgn="b"/>
                      <a:r>
                        <a:rPr lang="es-MX" sz="1400" u="none" strike="noStrike"/>
                        <a:t>7</a:t>
                      </a:r>
                      <a:endParaRPr lang="es-MX" sz="1400" b="0" i="0" u="none" strike="noStrike">
                        <a:solidFill>
                          <a:srgbClr val="000000"/>
                        </a:solidFill>
                        <a:latin typeface="Calibri"/>
                      </a:endParaRPr>
                    </a:p>
                  </a:txBody>
                  <a:tcPr marL="9525" marR="9525" marT="9525" marB="0" anchor="b"/>
                </a:tc>
                <a:tc>
                  <a:txBody>
                    <a:bodyPr/>
                    <a:lstStyle/>
                    <a:p>
                      <a:pPr algn="l" fontAlgn="b"/>
                      <a:r>
                        <a:rPr lang="es-MX" sz="1400" u="none" strike="noStrike"/>
                        <a:t> </a:t>
                      </a:r>
                      <a:endParaRPr lang="es-MX" sz="1400" b="0" i="0" u="none" strike="noStrike">
                        <a:solidFill>
                          <a:srgbClr val="000000"/>
                        </a:solidFill>
                        <a:latin typeface="Calibri"/>
                      </a:endParaRPr>
                    </a:p>
                  </a:txBody>
                  <a:tcPr marL="9525" marR="9525" marT="9525" marB="0" anchor="b"/>
                </a:tc>
                <a:tc>
                  <a:txBody>
                    <a:bodyPr/>
                    <a:lstStyle/>
                    <a:p>
                      <a:pPr algn="l" fontAlgn="b"/>
                      <a:r>
                        <a:rPr lang="es-MX" sz="1400" u="none" strike="noStrike" dirty="0"/>
                        <a:t>Pórticos de San Antonio</a:t>
                      </a:r>
                      <a:endParaRPr lang="es-MX" sz="1400" b="0" i="0" u="none" strike="noStrike" dirty="0">
                        <a:solidFill>
                          <a:srgbClr val="000000"/>
                        </a:solidFill>
                        <a:latin typeface="Calibri"/>
                      </a:endParaRPr>
                    </a:p>
                  </a:txBody>
                  <a:tcPr marL="9525" marR="9525" marT="9525" marB="0" anchor="b"/>
                </a:tc>
                <a:tc>
                  <a:txBody>
                    <a:bodyPr/>
                    <a:lstStyle/>
                    <a:p>
                      <a:pPr algn="l" fontAlgn="b"/>
                      <a:r>
                        <a:rPr lang="es-MX" sz="1400" u="none" strike="noStrike"/>
                        <a:t> </a:t>
                      </a:r>
                      <a:endParaRPr lang="es-MX" sz="1400" b="0" i="0" u="none" strike="noStrike">
                        <a:solidFill>
                          <a:srgbClr val="000000"/>
                        </a:solidFill>
                        <a:latin typeface="Calibri"/>
                      </a:endParaRPr>
                    </a:p>
                  </a:txBody>
                  <a:tcPr marL="9525" marR="9525" marT="9525" marB="0" anchor="b"/>
                </a:tc>
              </a:tr>
              <a:tr h="258895">
                <a:tc>
                  <a:txBody>
                    <a:bodyPr/>
                    <a:lstStyle/>
                    <a:p>
                      <a:pPr algn="r" fontAlgn="b"/>
                      <a:r>
                        <a:rPr lang="es-MX" sz="1400" u="none" strike="noStrike"/>
                        <a:t>8</a:t>
                      </a:r>
                      <a:endParaRPr lang="es-MX" sz="1400" b="0" i="0" u="none" strike="noStrike">
                        <a:solidFill>
                          <a:srgbClr val="000000"/>
                        </a:solidFill>
                        <a:latin typeface="Calibri"/>
                      </a:endParaRPr>
                    </a:p>
                  </a:txBody>
                  <a:tcPr marL="9525" marR="9525" marT="9525" marB="0" anchor="b"/>
                </a:tc>
                <a:tc>
                  <a:txBody>
                    <a:bodyPr/>
                    <a:lstStyle/>
                    <a:p>
                      <a:pPr algn="l" fontAlgn="b"/>
                      <a:r>
                        <a:rPr lang="es-MX" sz="1400" u="none" strike="noStrike"/>
                        <a:t> </a:t>
                      </a:r>
                      <a:endParaRPr lang="es-MX" sz="1400" b="0" i="0" u="none" strike="noStrike">
                        <a:solidFill>
                          <a:srgbClr val="000000"/>
                        </a:solidFill>
                        <a:latin typeface="Calibri"/>
                      </a:endParaRPr>
                    </a:p>
                  </a:txBody>
                  <a:tcPr marL="9525" marR="9525" marT="9525" marB="0" anchor="b"/>
                </a:tc>
                <a:tc>
                  <a:txBody>
                    <a:bodyPr/>
                    <a:lstStyle/>
                    <a:p>
                      <a:pPr algn="l" fontAlgn="b"/>
                      <a:r>
                        <a:rPr lang="es-MX" sz="1400" u="none" strike="noStrike" dirty="0"/>
                        <a:t>El Niño</a:t>
                      </a:r>
                      <a:endParaRPr lang="es-MX" sz="1400" b="0" i="0" u="none" strike="noStrike" dirty="0">
                        <a:solidFill>
                          <a:srgbClr val="000000"/>
                        </a:solidFill>
                        <a:latin typeface="Calibri"/>
                      </a:endParaRPr>
                    </a:p>
                  </a:txBody>
                  <a:tcPr marL="9525" marR="9525" marT="9525" marB="0" anchor="b"/>
                </a:tc>
                <a:tc>
                  <a:txBody>
                    <a:bodyPr/>
                    <a:lstStyle/>
                    <a:p>
                      <a:pPr algn="l" fontAlgn="b"/>
                      <a:r>
                        <a:rPr lang="es-MX" sz="1400" u="none" strike="noStrike"/>
                        <a:t> </a:t>
                      </a:r>
                      <a:endParaRPr lang="es-MX" sz="1400" b="0" i="0" u="none" strike="noStrike">
                        <a:solidFill>
                          <a:srgbClr val="000000"/>
                        </a:solidFill>
                        <a:latin typeface="Calibri"/>
                      </a:endParaRPr>
                    </a:p>
                  </a:txBody>
                  <a:tcPr marL="9525" marR="9525" marT="9525" marB="0" anchor="b"/>
                </a:tc>
              </a:tr>
              <a:tr h="258895">
                <a:tc>
                  <a:txBody>
                    <a:bodyPr/>
                    <a:lstStyle/>
                    <a:p>
                      <a:pPr algn="r" fontAlgn="b"/>
                      <a:r>
                        <a:rPr lang="es-MX" sz="1400" u="none" strike="noStrike"/>
                        <a:t>9</a:t>
                      </a:r>
                      <a:endParaRPr lang="es-MX" sz="1400" b="0" i="0" u="none" strike="noStrike">
                        <a:solidFill>
                          <a:srgbClr val="000000"/>
                        </a:solidFill>
                        <a:latin typeface="Calibri"/>
                      </a:endParaRPr>
                    </a:p>
                  </a:txBody>
                  <a:tcPr marL="9525" marR="9525" marT="9525" marB="0" anchor="b"/>
                </a:tc>
                <a:tc>
                  <a:txBody>
                    <a:bodyPr/>
                    <a:lstStyle/>
                    <a:p>
                      <a:pPr algn="l" fontAlgn="b"/>
                      <a:r>
                        <a:rPr lang="es-MX" sz="1400" u="none" strike="noStrike"/>
                        <a:t> </a:t>
                      </a:r>
                      <a:endParaRPr lang="es-MX" sz="1400" b="0" i="0" u="none" strike="noStrike">
                        <a:solidFill>
                          <a:srgbClr val="000000"/>
                        </a:solidFill>
                        <a:latin typeface="Calibri"/>
                      </a:endParaRPr>
                    </a:p>
                  </a:txBody>
                  <a:tcPr marL="9525" marR="9525" marT="9525" marB="0" anchor="b"/>
                </a:tc>
                <a:tc>
                  <a:txBody>
                    <a:bodyPr/>
                    <a:lstStyle/>
                    <a:p>
                      <a:pPr algn="l" fontAlgn="b"/>
                      <a:r>
                        <a:rPr lang="es-MX" sz="1400" u="none" strike="noStrike" dirty="0"/>
                        <a:t>Lomas del Valle</a:t>
                      </a:r>
                      <a:endParaRPr lang="es-MX" sz="1400" b="0" i="0" u="none" strike="noStrike" dirty="0">
                        <a:solidFill>
                          <a:srgbClr val="000000"/>
                        </a:solidFill>
                        <a:latin typeface="Calibri"/>
                      </a:endParaRPr>
                    </a:p>
                  </a:txBody>
                  <a:tcPr marL="9525" marR="9525" marT="9525" marB="0" anchor="b"/>
                </a:tc>
                <a:tc>
                  <a:txBody>
                    <a:bodyPr/>
                    <a:lstStyle/>
                    <a:p>
                      <a:pPr algn="l" fontAlgn="b"/>
                      <a:r>
                        <a:rPr lang="es-MX" sz="1400" u="none" strike="noStrike"/>
                        <a:t> </a:t>
                      </a:r>
                      <a:endParaRPr lang="es-MX" sz="1400" b="0" i="0" u="none" strike="noStrike">
                        <a:solidFill>
                          <a:srgbClr val="000000"/>
                        </a:solidFill>
                        <a:latin typeface="Calibri"/>
                      </a:endParaRPr>
                    </a:p>
                  </a:txBody>
                  <a:tcPr marL="9525" marR="9525" marT="9525" marB="0" anchor="b"/>
                </a:tc>
              </a:tr>
              <a:tr h="258895">
                <a:tc>
                  <a:txBody>
                    <a:bodyPr/>
                    <a:lstStyle/>
                    <a:p>
                      <a:pPr algn="r" fontAlgn="b"/>
                      <a:r>
                        <a:rPr lang="es-MX" sz="1400" u="none" strike="noStrike"/>
                        <a:t>10</a:t>
                      </a:r>
                      <a:endParaRPr lang="es-MX" sz="1400" b="0" i="0" u="none" strike="noStrike">
                        <a:solidFill>
                          <a:srgbClr val="000000"/>
                        </a:solidFill>
                        <a:latin typeface="Calibri"/>
                      </a:endParaRPr>
                    </a:p>
                  </a:txBody>
                  <a:tcPr marL="9525" marR="9525" marT="9525" marB="0" anchor="b"/>
                </a:tc>
                <a:tc>
                  <a:txBody>
                    <a:bodyPr/>
                    <a:lstStyle/>
                    <a:p>
                      <a:pPr algn="l" fontAlgn="b"/>
                      <a:r>
                        <a:rPr lang="es-MX" sz="1400" u="none" strike="noStrike"/>
                        <a:t> </a:t>
                      </a:r>
                      <a:endParaRPr lang="es-MX" sz="1400" b="0" i="0" u="none" strike="noStrike">
                        <a:solidFill>
                          <a:srgbClr val="000000"/>
                        </a:solidFill>
                        <a:latin typeface="Calibri"/>
                      </a:endParaRPr>
                    </a:p>
                  </a:txBody>
                  <a:tcPr marL="9525" marR="9525" marT="9525" marB="0" anchor="b"/>
                </a:tc>
                <a:tc>
                  <a:txBody>
                    <a:bodyPr/>
                    <a:lstStyle/>
                    <a:p>
                      <a:pPr algn="l" fontAlgn="b"/>
                      <a:r>
                        <a:rPr lang="es-MX" sz="1400" u="none" strike="noStrike" dirty="0"/>
                        <a:t>El Refugio</a:t>
                      </a:r>
                      <a:endParaRPr lang="es-MX" sz="1400" b="0" i="0" u="none" strike="noStrike" dirty="0">
                        <a:solidFill>
                          <a:srgbClr val="000000"/>
                        </a:solidFill>
                        <a:latin typeface="Calibri"/>
                      </a:endParaRPr>
                    </a:p>
                  </a:txBody>
                  <a:tcPr marL="9525" marR="9525" marT="9525" marB="0" anchor="b"/>
                </a:tc>
                <a:tc>
                  <a:txBody>
                    <a:bodyPr/>
                    <a:lstStyle/>
                    <a:p>
                      <a:pPr algn="l" fontAlgn="b"/>
                      <a:r>
                        <a:rPr lang="es-MX" sz="1400" u="none" strike="noStrike"/>
                        <a:t> </a:t>
                      </a:r>
                      <a:endParaRPr lang="es-MX" sz="1400" b="0" i="0" u="none" strike="noStrike">
                        <a:solidFill>
                          <a:srgbClr val="000000"/>
                        </a:solidFill>
                        <a:latin typeface="Calibri"/>
                      </a:endParaRPr>
                    </a:p>
                  </a:txBody>
                  <a:tcPr marL="9525" marR="9525" marT="9525" marB="0" anchor="b"/>
                </a:tc>
              </a:tr>
              <a:tr h="258895">
                <a:tc>
                  <a:txBody>
                    <a:bodyPr/>
                    <a:lstStyle/>
                    <a:p>
                      <a:pPr algn="r" fontAlgn="b"/>
                      <a:r>
                        <a:rPr lang="es-MX" sz="1400" u="none" strike="noStrike"/>
                        <a:t>11</a:t>
                      </a:r>
                      <a:endParaRPr lang="es-MX" sz="1400" b="0" i="0" u="none" strike="noStrike">
                        <a:solidFill>
                          <a:srgbClr val="000000"/>
                        </a:solidFill>
                        <a:latin typeface="Calibri"/>
                      </a:endParaRPr>
                    </a:p>
                  </a:txBody>
                  <a:tcPr marL="9525" marR="9525" marT="9525" marB="0" anchor="b"/>
                </a:tc>
                <a:tc>
                  <a:txBody>
                    <a:bodyPr/>
                    <a:lstStyle/>
                    <a:p>
                      <a:pPr algn="l" fontAlgn="b"/>
                      <a:r>
                        <a:rPr lang="es-MX" sz="1400" u="none" strike="noStrike" dirty="0"/>
                        <a:t> </a:t>
                      </a:r>
                      <a:endParaRPr lang="es-MX" sz="1400" b="0" i="0" u="none" strike="noStrike" dirty="0">
                        <a:solidFill>
                          <a:srgbClr val="000000"/>
                        </a:solidFill>
                        <a:latin typeface="Calibri"/>
                      </a:endParaRPr>
                    </a:p>
                  </a:txBody>
                  <a:tcPr marL="9525" marR="9525" marT="9525" marB="0" anchor="b"/>
                </a:tc>
                <a:tc>
                  <a:txBody>
                    <a:bodyPr/>
                    <a:lstStyle/>
                    <a:p>
                      <a:pPr algn="l" fontAlgn="b"/>
                      <a:r>
                        <a:rPr lang="es-MX" sz="1400" u="none" strike="noStrike" dirty="0"/>
                        <a:t>Villa del Prado 2da. Sección</a:t>
                      </a:r>
                      <a:endParaRPr lang="es-MX" sz="1400" b="0" i="0" u="none" strike="noStrike" dirty="0">
                        <a:solidFill>
                          <a:srgbClr val="000000"/>
                        </a:solidFill>
                        <a:latin typeface="Calibri"/>
                      </a:endParaRPr>
                    </a:p>
                  </a:txBody>
                  <a:tcPr marL="9525" marR="9525" marT="9525" marB="0" anchor="b"/>
                </a:tc>
                <a:tc>
                  <a:txBody>
                    <a:bodyPr/>
                    <a:lstStyle/>
                    <a:p>
                      <a:pPr algn="l" fontAlgn="b"/>
                      <a:r>
                        <a:rPr lang="es-MX" sz="1400" u="none" strike="noStrike"/>
                        <a:t> </a:t>
                      </a:r>
                      <a:endParaRPr lang="es-MX" sz="1400" b="0" i="0" u="none" strike="noStrike">
                        <a:solidFill>
                          <a:srgbClr val="000000"/>
                        </a:solidFill>
                        <a:latin typeface="Calibri"/>
                      </a:endParaRPr>
                    </a:p>
                  </a:txBody>
                  <a:tcPr marL="9525" marR="9525" marT="9525" marB="0" anchor="b"/>
                </a:tc>
              </a:tr>
              <a:tr h="258895">
                <a:tc>
                  <a:txBody>
                    <a:bodyPr/>
                    <a:lstStyle/>
                    <a:p>
                      <a:pPr algn="r" fontAlgn="b"/>
                      <a:r>
                        <a:rPr lang="es-MX" sz="1400" u="none" strike="noStrike"/>
                        <a:t>12</a:t>
                      </a:r>
                      <a:endParaRPr lang="es-MX" sz="1400" b="0" i="0" u="none" strike="noStrike">
                        <a:solidFill>
                          <a:srgbClr val="000000"/>
                        </a:solidFill>
                        <a:latin typeface="Calibri"/>
                      </a:endParaRPr>
                    </a:p>
                  </a:txBody>
                  <a:tcPr marL="9525" marR="9525" marT="9525" marB="0" anchor="b"/>
                </a:tc>
                <a:tc>
                  <a:txBody>
                    <a:bodyPr/>
                    <a:lstStyle/>
                    <a:p>
                      <a:pPr algn="l" fontAlgn="b"/>
                      <a:r>
                        <a:rPr lang="es-MX" sz="1400" u="none" strike="noStrike"/>
                        <a:t> </a:t>
                      </a:r>
                      <a:endParaRPr lang="es-MX" sz="1400" b="0" i="0" u="none" strike="noStrike">
                        <a:solidFill>
                          <a:srgbClr val="000000"/>
                        </a:solidFill>
                        <a:latin typeface="Calibri"/>
                      </a:endParaRPr>
                    </a:p>
                  </a:txBody>
                  <a:tcPr marL="9525" marR="9525" marT="9525" marB="0" anchor="b"/>
                </a:tc>
                <a:tc>
                  <a:txBody>
                    <a:bodyPr/>
                    <a:lstStyle/>
                    <a:p>
                      <a:pPr algn="l" fontAlgn="b"/>
                      <a:r>
                        <a:rPr lang="es-MX" sz="1400" u="none" strike="noStrike"/>
                        <a:t>Villa del Campo</a:t>
                      </a:r>
                      <a:endParaRPr lang="es-MX" sz="1400" b="0" i="0" u="none" strike="noStrike">
                        <a:solidFill>
                          <a:srgbClr val="000000"/>
                        </a:solidFill>
                        <a:latin typeface="Calibri"/>
                      </a:endParaRPr>
                    </a:p>
                  </a:txBody>
                  <a:tcPr marL="9525" marR="9525" marT="9525" marB="0" anchor="b"/>
                </a:tc>
                <a:tc>
                  <a:txBody>
                    <a:bodyPr/>
                    <a:lstStyle/>
                    <a:p>
                      <a:pPr algn="l" fontAlgn="b"/>
                      <a:r>
                        <a:rPr lang="es-MX" sz="1400" u="none" strike="noStrike" dirty="0"/>
                        <a:t> </a:t>
                      </a:r>
                      <a:endParaRPr lang="es-MX" sz="1400" b="0" i="0" u="none" strike="noStrike" dirty="0">
                        <a:solidFill>
                          <a:srgbClr val="000000"/>
                        </a:solidFill>
                        <a:latin typeface="Calibri"/>
                      </a:endParaRPr>
                    </a:p>
                  </a:txBody>
                  <a:tcPr marL="9525" marR="9525" marT="9525" marB="0" anchor="b"/>
                </a:tc>
              </a:tr>
              <a:tr h="258895">
                <a:tc>
                  <a:txBody>
                    <a:bodyPr/>
                    <a:lstStyle/>
                    <a:p>
                      <a:pPr algn="r" fontAlgn="b"/>
                      <a:r>
                        <a:rPr lang="es-MX" sz="1400" u="none" strike="noStrike"/>
                        <a:t>13</a:t>
                      </a:r>
                      <a:endParaRPr lang="es-MX" sz="1400" b="0" i="0" u="none" strike="noStrike">
                        <a:solidFill>
                          <a:srgbClr val="000000"/>
                        </a:solidFill>
                        <a:latin typeface="Calibri"/>
                      </a:endParaRPr>
                    </a:p>
                  </a:txBody>
                  <a:tcPr marL="9525" marR="9525" marT="9525" marB="0" anchor="b"/>
                </a:tc>
                <a:tc>
                  <a:txBody>
                    <a:bodyPr/>
                    <a:lstStyle/>
                    <a:p>
                      <a:pPr algn="l" fontAlgn="b"/>
                      <a:r>
                        <a:rPr lang="es-MX" sz="1400" u="none" strike="noStrike"/>
                        <a:t> </a:t>
                      </a:r>
                      <a:endParaRPr lang="es-MX" sz="1400" b="0" i="0" u="none" strike="noStrike">
                        <a:solidFill>
                          <a:srgbClr val="000000"/>
                        </a:solidFill>
                        <a:latin typeface="Calibri"/>
                      </a:endParaRPr>
                    </a:p>
                  </a:txBody>
                  <a:tcPr marL="9525" marR="9525" marT="9525" marB="0" anchor="b"/>
                </a:tc>
                <a:tc>
                  <a:txBody>
                    <a:bodyPr/>
                    <a:lstStyle/>
                    <a:p>
                      <a:pPr algn="l" fontAlgn="b"/>
                      <a:r>
                        <a:rPr lang="es-MX" sz="1400" u="none" strike="noStrike"/>
                        <a:t>Villa del Prado</a:t>
                      </a:r>
                      <a:endParaRPr lang="es-MX" sz="1400" b="0" i="0" u="none" strike="noStrike">
                        <a:solidFill>
                          <a:srgbClr val="000000"/>
                        </a:solidFill>
                        <a:latin typeface="Calibri"/>
                      </a:endParaRPr>
                    </a:p>
                  </a:txBody>
                  <a:tcPr marL="9525" marR="9525" marT="9525" marB="0" anchor="b"/>
                </a:tc>
                <a:tc>
                  <a:txBody>
                    <a:bodyPr/>
                    <a:lstStyle/>
                    <a:p>
                      <a:pPr algn="l" fontAlgn="b"/>
                      <a:r>
                        <a:rPr lang="es-MX" sz="1400" u="none" strike="noStrike" dirty="0"/>
                        <a:t> </a:t>
                      </a:r>
                      <a:endParaRPr lang="es-MX" sz="1400" b="0" i="0" u="none" strike="noStrike" dirty="0">
                        <a:solidFill>
                          <a:srgbClr val="000000"/>
                        </a:solidFill>
                        <a:latin typeface="Calibri"/>
                      </a:endParaRPr>
                    </a:p>
                  </a:txBody>
                  <a:tcPr marL="9525" marR="9525" marT="9525" marB="0" anchor="b"/>
                </a:tc>
              </a:tr>
              <a:tr h="258895">
                <a:tc>
                  <a:txBody>
                    <a:bodyPr/>
                    <a:lstStyle/>
                    <a:p>
                      <a:pPr algn="r" fontAlgn="b"/>
                      <a:r>
                        <a:rPr lang="es-MX" sz="1400" u="none" strike="noStrike"/>
                        <a:t>14</a:t>
                      </a:r>
                      <a:endParaRPr lang="es-MX" sz="1400" b="0" i="0" u="none" strike="noStrike">
                        <a:solidFill>
                          <a:srgbClr val="000000"/>
                        </a:solidFill>
                        <a:latin typeface="Calibri"/>
                      </a:endParaRPr>
                    </a:p>
                  </a:txBody>
                  <a:tcPr marL="9525" marR="9525" marT="9525" marB="0" anchor="b"/>
                </a:tc>
                <a:tc>
                  <a:txBody>
                    <a:bodyPr/>
                    <a:lstStyle/>
                    <a:p>
                      <a:pPr algn="l" fontAlgn="b"/>
                      <a:r>
                        <a:rPr lang="es-MX" sz="1400" u="none" strike="noStrike"/>
                        <a:t> </a:t>
                      </a:r>
                      <a:endParaRPr lang="es-MX" sz="1400" b="0" i="0" u="none" strike="noStrike">
                        <a:solidFill>
                          <a:srgbClr val="000000"/>
                        </a:solidFill>
                        <a:latin typeface="Calibri"/>
                      </a:endParaRPr>
                    </a:p>
                  </a:txBody>
                  <a:tcPr marL="9525" marR="9525" marT="9525" marB="0" anchor="b"/>
                </a:tc>
                <a:tc>
                  <a:txBody>
                    <a:bodyPr/>
                    <a:lstStyle/>
                    <a:p>
                      <a:pPr algn="l" fontAlgn="b"/>
                      <a:r>
                        <a:rPr lang="es-MX" sz="1400" u="none" strike="noStrike"/>
                        <a:t>Quinta del Cedro</a:t>
                      </a:r>
                      <a:endParaRPr lang="es-MX" sz="1400" b="0" i="0" u="none" strike="noStrike">
                        <a:solidFill>
                          <a:srgbClr val="000000"/>
                        </a:solidFill>
                        <a:latin typeface="Calibri"/>
                      </a:endParaRPr>
                    </a:p>
                  </a:txBody>
                  <a:tcPr marL="9525" marR="9525" marT="9525" marB="0" anchor="b"/>
                </a:tc>
                <a:tc>
                  <a:txBody>
                    <a:bodyPr/>
                    <a:lstStyle/>
                    <a:p>
                      <a:pPr algn="l" fontAlgn="b"/>
                      <a:r>
                        <a:rPr lang="es-MX" sz="1400" u="none" strike="noStrike" dirty="0"/>
                        <a:t> </a:t>
                      </a:r>
                      <a:endParaRPr lang="es-MX" sz="1400" b="0" i="0" u="none" strike="noStrike" dirty="0">
                        <a:solidFill>
                          <a:srgbClr val="000000"/>
                        </a:solidFill>
                        <a:latin typeface="Calibri"/>
                      </a:endParaRPr>
                    </a:p>
                  </a:txBody>
                  <a:tcPr marL="9525" marR="9525" marT="9525" marB="0" anchor="b"/>
                </a:tc>
              </a:tr>
              <a:tr h="258895">
                <a:tc>
                  <a:txBody>
                    <a:bodyPr/>
                    <a:lstStyle/>
                    <a:p>
                      <a:pPr algn="r" fontAlgn="b"/>
                      <a:r>
                        <a:rPr lang="es-MX" sz="1400" u="none" strike="noStrike"/>
                        <a:t>15</a:t>
                      </a:r>
                      <a:endParaRPr lang="es-MX" sz="1400" b="0" i="0" u="none" strike="noStrike">
                        <a:solidFill>
                          <a:srgbClr val="000000"/>
                        </a:solidFill>
                        <a:latin typeface="Calibri"/>
                      </a:endParaRPr>
                    </a:p>
                  </a:txBody>
                  <a:tcPr marL="9525" marR="9525" marT="9525" marB="0" anchor="b"/>
                </a:tc>
                <a:tc>
                  <a:txBody>
                    <a:bodyPr/>
                    <a:lstStyle/>
                    <a:p>
                      <a:pPr algn="l" fontAlgn="b"/>
                      <a:r>
                        <a:rPr lang="es-MX" sz="1400" u="none" strike="noStrike"/>
                        <a:t> </a:t>
                      </a:r>
                      <a:endParaRPr lang="es-MX" sz="1400" b="0" i="0" u="none" strike="noStrike">
                        <a:solidFill>
                          <a:srgbClr val="000000"/>
                        </a:solidFill>
                        <a:latin typeface="Calibri"/>
                      </a:endParaRPr>
                    </a:p>
                  </a:txBody>
                  <a:tcPr marL="9525" marR="9525" marT="9525" marB="0" anchor="b"/>
                </a:tc>
                <a:tc>
                  <a:txBody>
                    <a:bodyPr/>
                    <a:lstStyle/>
                    <a:p>
                      <a:pPr algn="l" fontAlgn="b"/>
                      <a:r>
                        <a:rPr lang="es-MX" sz="1400" u="none" strike="noStrike"/>
                        <a:t>Los Valles</a:t>
                      </a:r>
                      <a:endParaRPr lang="es-MX" sz="1400" b="0" i="0" u="none" strike="noStrike">
                        <a:solidFill>
                          <a:srgbClr val="000000"/>
                        </a:solidFill>
                        <a:latin typeface="Calibri"/>
                      </a:endParaRPr>
                    </a:p>
                  </a:txBody>
                  <a:tcPr marL="9525" marR="9525" marT="9525" marB="0" anchor="b"/>
                </a:tc>
                <a:tc>
                  <a:txBody>
                    <a:bodyPr/>
                    <a:lstStyle/>
                    <a:p>
                      <a:pPr algn="l" fontAlgn="b"/>
                      <a:r>
                        <a:rPr lang="es-MX" sz="1400" u="none" strike="noStrike" dirty="0"/>
                        <a:t> </a:t>
                      </a:r>
                      <a:endParaRPr lang="es-MX" sz="1400" b="0" i="0" u="none" strike="noStrike" dirty="0">
                        <a:solidFill>
                          <a:srgbClr val="000000"/>
                        </a:solidFill>
                        <a:latin typeface="Calibri"/>
                      </a:endParaRPr>
                    </a:p>
                  </a:txBody>
                  <a:tcPr marL="9525" marR="9525" marT="9525" marB="0" anchor="b"/>
                </a:tc>
              </a:tr>
            </a:tbl>
          </a:graphicData>
        </a:graphic>
      </p:graphicFrame>
      <p:sp>
        <p:nvSpPr>
          <p:cNvPr id="4" name="3 CuadroTexto"/>
          <p:cNvSpPr txBox="1"/>
          <p:nvPr/>
        </p:nvSpPr>
        <p:spPr>
          <a:xfrm>
            <a:off x="2928926" y="773652"/>
            <a:ext cx="3571683" cy="369332"/>
          </a:xfrm>
          <a:prstGeom prst="rect">
            <a:avLst/>
          </a:prstGeom>
          <a:noFill/>
        </p:spPr>
        <p:txBody>
          <a:bodyPr wrap="none" rtlCol="0">
            <a:spAutoFit/>
          </a:bodyPr>
          <a:lstStyle/>
          <a:p>
            <a:r>
              <a:rPr lang="es-MX" dirty="0" smtClean="0">
                <a:solidFill>
                  <a:schemeClr val="bg1">
                    <a:lumMod val="95000"/>
                    <a:lumOff val="5000"/>
                  </a:schemeClr>
                </a:solidFill>
              </a:rPr>
              <a:t>Tabla 1: Localidades Que Integran  ZMT</a:t>
            </a:r>
            <a:endParaRPr lang="es-MX" dirty="0">
              <a:solidFill>
                <a:schemeClr val="bg1">
                  <a:lumMod val="95000"/>
                  <a:lumOff val="5000"/>
                </a:schemeClr>
              </a:solidFill>
            </a:endParaRPr>
          </a:p>
        </p:txBody>
      </p:sp>
      <p:sp>
        <p:nvSpPr>
          <p:cNvPr id="5" name="4 CuadroTexto"/>
          <p:cNvSpPr txBox="1"/>
          <p:nvPr/>
        </p:nvSpPr>
        <p:spPr>
          <a:xfrm>
            <a:off x="785786" y="6000768"/>
            <a:ext cx="3241015" cy="276999"/>
          </a:xfrm>
          <a:prstGeom prst="rect">
            <a:avLst/>
          </a:prstGeom>
          <a:noFill/>
        </p:spPr>
        <p:txBody>
          <a:bodyPr wrap="none" rtlCol="0">
            <a:spAutoFit/>
          </a:bodyPr>
          <a:lstStyle/>
          <a:p>
            <a:r>
              <a:rPr lang="es-MX" sz="1200" dirty="0" smtClean="0">
                <a:solidFill>
                  <a:schemeClr val="bg1"/>
                </a:solidFill>
              </a:rPr>
              <a:t>FUENTE:  NEGI. Censo de Población y Vivienda 2010</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50000"/>
            <a:lum/>
          </a:blip>
          <a:srcRect/>
          <a:stretch>
            <a:fillRect l="-11000" r="-11000"/>
          </a:stretch>
        </a:blipFill>
        <a:effectLst/>
      </p:bgPr>
    </p:bg>
    <p:spTree>
      <p:nvGrpSpPr>
        <p:cNvPr id="1" name=""/>
        <p:cNvGrpSpPr/>
        <p:nvPr/>
      </p:nvGrpSpPr>
      <p:grpSpPr>
        <a:xfrm>
          <a:off x="0" y="0"/>
          <a:ext cx="0" cy="0"/>
          <a:chOff x="0" y="0"/>
          <a:chExt cx="0" cy="0"/>
        </a:xfrm>
      </p:grpSpPr>
      <p:sp>
        <p:nvSpPr>
          <p:cNvPr id="3" name="2 CuadroTexto"/>
          <p:cNvSpPr txBox="1"/>
          <p:nvPr/>
        </p:nvSpPr>
        <p:spPr>
          <a:xfrm>
            <a:off x="500034" y="500042"/>
            <a:ext cx="8072494" cy="5755422"/>
          </a:xfrm>
          <a:prstGeom prst="rect">
            <a:avLst/>
          </a:prstGeom>
          <a:noFill/>
        </p:spPr>
        <p:txBody>
          <a:bodyPr wrap="square" rtlCol="0">
            <a:spAutoFit/>
          </a:bodyPr>
          <a:lstStyle/>
          <a:p>
            <a:pPr algn="ctr"/>
            <a:r>
              <a:rPr lang="es-MX" sz="1600" b="1" dirty="0">
                <a:solidFill>
                  <a:schemeClr val="bg1"/>
                </a:solidFill>
                <a:latin typeface="+mj-lt"/>
              </a:rPr>
              <a:t>Bibliografía: </a:t>
            </a:r>
            <a:endParaRPr lang="es-MX" sz="1600" b="1" dirty="0" smtClean="0">
              <a:solidFill>
                <a:schemeClr val="bg1"/>
              </a:solidFill>
              <a:latin typeface="+mj-lt"/>
            </a:endParaRPr>
          </a:p>
          <a:p>
            <a:pPr algn="ctr"/>
            <a:endParaRPr lang="es-MX" sz="1600" dirty="0">
              <a:solidFill>
                <a:schemeClr val="bg1"/>
              </a:solidFill>
              <a:latin typeface="+mj-lt"/>
            </a:endParaRPr>
          </a:p>
          <a:p>
            <a:pPr algn="just">
              <a:buFont typeface="Wingdings" pitchFamily="2" charset="2"/>
              <a:buChar char="v"/>
            </a:pPr>
            <a:r>
              <a:rPr lang="es-MX" sz="1600" dirty="0">
                <a:solidFill>
                  <a:schemeClr val="bg1"/>
                </a:solidFill>
                <a:latin typeface="+mj-lt"/>
              </a:rPr>
              <a:t>INEGI, Instituto Nacional de Estadística, Geografía e Informática (2010</a:t>
            </a:r>
            <a:r>
              <a:rPr lang="es-MX" sz="1600" dirty="0" smtClean="0">
                <a:solidFill>
                  <a:schemeClr val="bg1"/>
                </a:solidFill>
                <a:latin typeface="+mj-lt"/>
              </a:rPr>
              <a:t>)</a:t>
            </a:r>
          </a:p>
          <a:p>
            <a:pPr algn="just">
              <a:buFont typeface="Wingdings" pitchFamily="2" charset="2"/>
              <a:buChar char="v"/>
            </a:pPr>
            <a:endParaRPr lang="es-MX" sz="1600" dirty="0" smtClean="0">
              <a:solidFill>
                <a:schemeClr val="bg1"/>
              </a:solidFill>
              <a:latin typeface="+mj-lt"/>
            </a:endParaRPr>
          </a:p>
          <a:p>
            <a:pPr algn="just">
              <a:buFont typeface="Wingdings" pitchFamily="2" charset="2"/>
              <a:buChar char="v"/>
            </a:pPr>
            <a:r>
              <a:rPr lang="es-MX" sz="1600" dirty="0" smtClean="0">
                <a:solidFill>
                  <a:schemeClr val="bg1"/>
                </a:solidFill>
                <a:latin typeface="+mj-lt"/>
              </a:rPr>
              <a:t>Elaborado por el Grupo Interinstitucional con base en el Censo de Población y Vivienda 2010, declaratorias y programas de ordenación de zonas conurbadas y zonas metropolitanas.</a:t>
            </a:r>
          </a:p>
          <a:p>
            <a:pPr algn="just">
              <a:buFont typeface="Wingdings" pitchFamily="2" charset="2"/>
              <a:buChar char="v"/>
            </a:pPr>
            <a:endParaRPr lang="es-MX" sz="1600" dirty="0" smtClean="0">
              <a:solidFill>
                <a:schemeClr val="bg1"/>
              </a:solidFill>
              <a:latin typeface="+mj-lt"/>
            </a:endParaRPr>
          </a:p>
          <a:p>
            <a:pPr algn="just">
              <a:buFont typeface="Wingdings" pitchFamily="2" charset="2"/>
              <a:buChar char="v"/>
            </a:pPr>
            <a:r>
              <a:rPr lang="es-MX" sz="1600" dirty="0" smtClean="0">
                <a:solidFill>
                  <a:schemeClr val="bg1"/>
                </a:solidFill>
                <a:latin typeface="+mj-lt"/>
              </a:rPr>
              <a:t>«2010 INEG </a:t>
            </a:r>
            <a:r>
              <a:rPr lang="es-MX" sz="1600" dirty="0" err="1" smtClean="0">
                <a:solidFill>
                  <a:schemeClr val="bg1"/>
                </a:solidFill>
                <a:latin typeface="+mj-lt"/>
              </a:rPr>
              <a:t>Population</a:t>
            </a:r>
            <a:r>
              <a:rPr lang="es-MX" sz="1600" dirty="0" smtClean="0">
                <a:solidFill>
                  <a:schemeClr val="bg1"/>
                </a:solidFill>
                <a:latin typeface="+mj-lt"/>
              </a:rPr>
              <a:t> and </a:t>
            </a:r>
            <a:r>
              <a:rPr lang="es-MX" sz="1600" dirty="0" err="1" smtClean="0">
                <a:solidFill>
                  <a:schemeClr val="bg1"/>
                </a:solidFill>
                <a:latin typeface="+mj-lt"/>
              </a:rPr>
              <a:t>Housing</a:t>
            </a:r>
            <a:r>
              <a:rPr lang="es-MX" sz="1600" dirty="0" smtClean="0">
                <a:solidFill>
                  <a:schemeClr val="bg1"/>
                </a:solidFill>
                <a:latin typeface="+mj-lt"/>
              </a:rPr>
              <a:t> </a:t>
            </a:r>
            <a:r>
              <a:rPr lang="es-MX" sz="1600" dirty="0" err="1" smtClean="0">
                <a:solidFill>
                  <a:schemeClr val="bg1"/>
                </a:solidFill>
                <a:latin typeface="+mj-lt"/>
              </a:rPr>
              <a:t>Census</a:t>
            </a:r>
            <a:r>
              <a:rPr lang="es-MX" sz="1600" dirty="0" smtClean="0">
                <a:solidFill>
                  <a:schemeClr val="bg1"/>
                </a:solidFill>
                <a:latin typeface="+mj-lt"/>
              </a:rPr>
              <a:t>». Consultado el 12 de septiembre de 2013.</a:t>
            </a:r>
          </a:p>
          <a:p>
            <a:pPr algn="just">
              <a:buFont typeface="Wingdings" pitchFamily="2" charset="2"/>
              <a:buChar char="v"/>
            </a:pPr>
            <a:endParaRPr lang="es-MX" sz="1600" dirty="0" smtClean="0">
              <a:solidFill>
                <a:schemeClr val="bg1"/>
              </a:solidFill>
              <a:latin typeface="+mj-lt"/>
            </a:endParaRPr>
          </a:p>
          <a:p>
            <a:pPr algn="just">
              <a:buFont typeface="Wingdings" pitchFamily="2" charset="2"/>
              <a:buChar char="v"/>
            </a:pPr>
            <a:r>
              <a:rPr lang="es-MX" sz="1600" dirty="0" smtClean="0">
                <a:solidFill>
                  <a:schemeClr val="bg1"/>
                </a:solidFill>
                <a:latin typeface="+mj-lt"/>
              </a:rPr>
              <a:t>Data de la cantidad de personas cruzando en el 2005 en la frontera de San Diego-Tijuana. 2006. </a:t>
            </a:r>
          </a:p>
          <a:p>
            <a:pPr algn="just">
              <a:buFont typeface="Wingdings" pitchFamily="2" charset="2"/>
              <a:buChar char="v"/>
            </a:pPr>
            <a:endParaRPr lang="es-MX" sz="1600" dirty="0" smtClean="0">
              <a:solidFill>
                <a:schemeClr val="bg1"/>
              </a:solidFill>
              <a:latin typeface="+mj-lt"/>
            </a:endParaRPr>
          </a:p>
          <a:p>
            <a:pPr algn="just">
              <a:buFont typeface="Wingdings" pitchFamily="2" charset="2"/>
              <a:buChar char="v"/>
            </a:pPr>
            <a:r>
              <a:rPr lang="es-MX" sz="1600" dirty="0" smtClean="0">
                <a:solidFill>
                  <a:schemeClr val="bg1"/>
                </a:solidFill>
                <a:latin typeface="+mj-lt"/>
              </a:rPr>
              <a:t>H. Ayuntamiento de Playas de Rosarito, 2003 “Programa de Desarrollo Urbano de Centro de Población de Playas de Rosarito 2000-2020.” </a:t>
            </a:r>
          </a:p>
          <a:p>
            <a:pPr algn="just">
              <a:buFont typeface="Wingdings" pitchFamily="2" charset="2"/>
              <a:buChar char="v"/>
            </a:pPr>
            <a:endParaRPr lang="es-MX" sz="1600" dirty="0" smtClean="0">
              <a:solidFill>
                <a:schemeClr val="bg1"/>
              </a:solidFill>
              <a:latin typeface="+mj-lt"/>
            </a:endParaRPr>
          </a:p>
          <a:p>
            <a:pPr algn="just">
              <a:buFont typeface="Wingdings" pitchFamily="2" charset="2"/>
              <a:buChar char="v"/>
            </a:pPr>
            <a:r>
              <a:rPr lang="es-MX" sz="1600" dirty="0" smtClean="0">
                <a:solidFill>
                  <a:schemeClr val="bg1"/>
                </a:solidFill>
                <a:latin typeface="+mj-lt"/>
              </a:rPr>
              <a:t>XVII H. Ayuntamiento de Tecate, 2003, “Programa de Desarrollo Urbano de Centro de Población de Tecate  2001-2022”,.</a:t>
            </a:r>
          </a:p>
          <a:p>
            <a:pPr algn="just">
              <a:buFont typeface="Wingdings" pitchFamily="2" charset="2"/>
              <a:buChar char="v"/>
            </a:pPr>
            <a:endParaRPr lang="es-MX" sz="1600" dirty="0" smtClean="0">
              <a:solidFill>
                <a:schemeClr val="bg1"/>
              </a:solidFill>
              <a:latin typeface="+mj-lt"/>
            </a:endParaRPr>
          </a:p>
          <a:p>
            <a:pPr algn="just">
              <a:buFont typeface="Wingdings" pitchFamily="2" charset="2"/>
              <a:buChar char="v"/>
            </a:pPr>
            <a:r>
              <a:rPr lang="es-MX" sz="1600" dirty="0" smtClean="0">
                <a:solidFill>
                  <a:schemeClr val="bg1"/>
                </a:solidFill>
                <a:latin typeface="+mj-lt"/>
              </a:rPr>
              <a:t>Delimitación de las Zonas Metropolitanas de México (2004). México. Consejo Nacional  de Población, Secretaría de Desarrollo Social, Instituto Nacional de </a:t>
            </a:r>
            <a:r>
              <a:rPr lang="es-MX" sz="1600" dirty="0" err="1" smtClean="0">
                <a:solidFill>
                  <a:schemeClr val="bg1"/>
                </a:solidFill>
                <a:latin typeface="+mj-lt"/>
              </a:rPr>
              <a:t>Estadís</a:t>
            </a:r>
            <a:r>
              <a:rPr lang="es-MX" sz="1600" dirty="0" smtClean="0">
                <a:solidFill>
                  <a:schemeClr val="bg1"/>
                </a:solidFill>
                <a:latin typeface="+mj-lt"/>
              </a:rPr>
              <a:t>-tica, Geografía e Informática.</a:t>
            </a:r>
          </a:p>
          <a:p>
            <a:pPr algn="just">
              <a:buFont typeface="Wingdings" pitchFamily="2" charset="2"/>
              <a:buChar char="v"/>
            </a:pPr>
            <a:endParaRPr lang="es-MX" sz="1600" dirty="0" smtClean="0">
              <a:solidFill>
                <a:schemeClr val="bg1"/>
              </a:solidFill>
              <a:latin typeface="+mj-lt"/>
            </a:endParaRPr>
          </a:p>
          <a:p>
            <a:pPr algn="just">
              <a:buFont typeface="Wingdings" pitchFamily="2" charset="2"/>
              <a:buChar char="v"/>
            </a:pPr>
            <a:r>
              <a:rPr lang="it-IT" sz="1600" dirty="0" smtClean="0">
                <a:solidFill>
                  <a:schemeClr val="bg1"/>
                </a:solidFill>
              </a:rPr>
              <a:t>INEGI.  Marco  Geoestadístico  Municipal 2010, versión  3.1.  </a:t>
            </a:r>
          </a:p>
          <a:p>
            <a:pPr algn="just">
              <a:buFont typeface="Wingdings" pitchFamily="2" charset="2"/>
              <a:buChar char="v"/>
            </a:pPr>
            <a:endParaRPr lang="it-IT" sz="1600" dirty="0" smtClean="0">
              <a:solidFill>
                <a:schemeClr val="bg1"/>
              </a:solidFill>
            </a:endParaRPr>
          </a:p>
          <a:p>
            <a:pPr algn="just">
              <a:buFont typeface="Wingdings" pitchFamily="2" charset="2"/>
              <a:buChar char="v"/>
            </a:pPr>
            <a:r>
              <a:rPr lang="it-IT" sz="1600" dirty="0" smtClean="0">
                <a:solidFill>
                  <a:schemeClr val="bg1"/>
                </a:solidFill>
              </a:rPr>
              <a:t>INEGI. Información  Topográ fica  Digital  Escal a 1 :250000,  serie II.</a:t>
            </a:r>
            <a:endParaRPr lang="es-MX" sz="1600" dirty="0" smtClean="0">
              <a:solidFill>
                <a:schemeClr val="bg1"/>
              </a:solidFill>
            </a:endParaRPr>
          </a:p>
        </p:txBody>
      </p:sp>
      <p:sp>
        <p:nvSpPr>
          <p:cNvPr id="4" name="3 CuadroTexto"/>
          <p:cNvSpPr txBox="1"/>
          <p:nvPr/>
        </p:nvSpPr>
        <p:spPr>
          <a:xfrm>
            <a:off x="7358082" y="6324921"/>
            <a:ext cx="1643074" cy="461665"/>
          </a:xfrm>
          <a:prstGeom prst="rect">
            <a:avLst/>
          </a:prstGeom>
          <a:solidFill>
            <a:srgbClr val="000000"/>
          </a:solidFill>
        </p:spPr>
        <p:txBody>
          <a:bodyPr wrap="square" rtlCol="0">
            <a:spAutoFit/>
          </a:bodyPr>
          <a:lstStyle/>
          <a:p>
            <a:r>
              <a:rPr lang="es-MX" sz="2400" dirty="0" smtClean="0">
                <a:solidFill>
                  <a:srgbClr val="FF0000"/>
                </a:solidFill>
              </a:rPr>
              <a:t>Gracias</a:t>
            </a:r>
            <a:r>
              <a:rPr lang="es-MX" sz="2400" dirty="0" smtClean="0"/>
              <a:t>…</a:t>
            </a:r>
            <a:endParaRPr lang="es-MX"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7000"/>
            <a:lum/>
          </a:blip>
          <a:srcRect/>
          <a:stretch>
            <a:fillRect l="-11000" r="-11000"/>
          </a:stretch>
        </a:blipFill>
        <a:effectLst/>
      </p:bgPr>
    </p:bg>
    <p:spTree>
      <p:nvGrpSpPr>
        <p:cNvPr id="1" name=""/>
        <p:cNvGrpSpPr/>
        <p:nvPr/>
      </p:nvGrpSpPr>
      <p:grpSpPr>
        <a:xfrm>
          <a:off x="0" y="0"/>
          <a:ext cx="0" cy="0"/>
          <a:chOff x="0" y="0"/>
          <a:chExt cx="0" cy="0"/>
        </a:xfrm>
      </p:grpSpPr>
      <p:sp>
        <p:nvSpPr>
          <p:cNvPr id="3" name="2 Rectángulo"/>
          <p:cNvSpPr/>
          <p:nvPr/>
        </p:nvSpPr>
        <p:spPr>
          <a:xfrm>
            <a:off x="642910" y="826171"/>
            <a:ext cx="7715304" cy="2031325"/>
          </a:xfrm>
          <a:prstGeom prst="rect">
            <a:avLst/>
          </a:prstGeom>
        </p:spPr>
        <p:txBody>
          <a:bodyPr wrap="square">
            <a:spAutoFit/>
          </a:bodyPr>
          <a:lstStyle/>
          <a:p>
            <a:pPr algn="just"/>
            <a:r>
              <a:rPr lang="es-MX" dirty="0" smtClean="0">
                <a:solidFill>
                  <a:schemeClr val="bg1">
                    <a:lumMod val="95000"/>
                    <a:lumOff val="5000"/>
                  </a:schemeClr>
                </a:solidFill>
              </a:rPr>
              <a:t>El área metropolitana de </a:t>
            </a:r>
            <a:r>
              <a:rPr lang="es-MX" u="sng" dirty="0" smtClean="0">
                <a:solidFill>
                  <a:schemeClr val="bg1">
                    <a:lumMod val="95000"/>
                    <a:lumOff val="5000"/>
                  </a:schemeClr>
                </a:solidFill>
              </a:rPr>
              <a:t>San Diego-Tijuana</a:t>
            </a:r>
            <a:r>
              <a:rPr lang="es-MX" dirty="0" smtClean="0">
                <a:solidFill>
                  <a:schemeClr val="bg1">
                    <a:lumMod val="95000"/>
                    <a:lumOff val="5000"/>
                  </a:schemeClr>
                </a:solidFill>
              </a:rPr>
              <a:t>, es el nombre de la aglomeración urbana del condado de San Diego y los municipios de Tijuana, Playas de Rosarito, y Tecate en México. </a:t>
            </a:r>
          </a:p>
          <a:p>
            <a:pPr algn="just"/>
            <a:endParaRPr lang="es-MX" dirty="0" smtClean="0">
              <a:solidFill>
                <a:schemeClr val="bg1">
                  <a:lumMod val="95000"/>
                  <a:lumOff val="5000"/>
                </a:schemeClr>
              </a:solidFill>
            </a:endParaRPr>
          </a:p>
          <a:p>
            <a:pPr algn="just"/>
            <a:r>
              <a:rPr lang="es-MX" dirty="0" smtClean="0">
                <a:solidFill>
                  <a:schemeClr val="bg1">
                    <a:lumMod val="95000"/>
                    <a:lumOff val="5000"/>
                  </a:schemeClr>
                </a:solidFill>
              </a:rPr>
              <a:t>La población total de la región ha sido estimada en al menos 4.9 millones en el 2008,</a:t>
            </a:r>
            <a:r>
              <a:rPr lang="es-MX" baseline="30000" dirty="0" smtClean="0">
                <a:solidFill>
                  <a:schemeClr val="bg1">
                    <a:lumMod val="95000"/>
                    <a:lumOff val="5000"/>
                  </a:schemeClr>
                </a:solidFill>
              </a:rPr>
              <a:t> </a:t>
            </a:r>
            <a:r>
              <a:rPr lang="es-MX" dirty="0" smtClean="0">
                <a:solidFill>
                  <a:schemeClr val="bg1">
                    <a:lumMod val="95000"/>
                    <a:lumOff val="5000"/>
                  </a:schemeClr>
                </a:solidFill>
              </a:rPr>
              <a:t>convirtiéndola en la 21ª área metropolitana más poblada de América</a:t>
            </a:r>
            <a:r>
              <a:rPr lang="es-MX" baseline="30000" dirty="0" smtClean="0">
                <a:solidFill>
                  <a:schemeClr val="bg1">
                    <a:lumMod val="95000"/>
                    <a:lumOff val="5000"/>
                  </a:schemeClr>
                </a:solidFill>
              </a:rPr>
              <a:t> </a:t>
            </a:r>
            <a:r>
              <a:rPr lang="es-MX" dirty="0" smtClean="0">
                <a:solidFill>
                  <a:schemeClr val="bg1">
                    <a:lumMod val="95000"/>
                    <a:lumOff val="5000"/>
                  </a:schemeClr>
                </a:solidFill>
              </a:rPr>
              <a:t>y es la 2da área metropolitana nacional más grande en la frontera entre Estados Unidos y México</a:t>
            </a:r>
            <a:endParaRPr lang="es-MX" dirty="0">
              <a:solidFill>
                <a:schemeClr val="bg1">
                  <a:lumMod val="95000"/>
                  <a:lumOff val="5000"/>
                </a:schemeClr>
              </a:solidFill>
            </a:endParaRPr>
          </a:p>
        </p:txBody>
      </p:sp>
      <p:pic>
        <p:nvPicPr>
          <p:cNvPr id="4" name="3 Imagen" descr="images (4).jpg"/>
          <p:cNvPicPr>
            <a:picLocks noChangeAspect="1"/>
          </p:cNvPicPr>
          <p:nvPr/>
        </p:nvPicPr>
        <p:blipFill>
          <a:blip r:embed="rId3" cstate="print"/>
          <a:stretch>
            <a:fillRect/>
          </a:stretch>
        </p:blipFill>
        <p:spPr>
          <a:xfrm>
            <a:off x="2707092" y="3717032"/>
            <a:ext cx="3586940" cy="2571768"/>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5000"/>
            <a:lum/>
          </a:blip>
          <a:srcRect/>
          <a:stretch>
            <a:fillRect l="-11000" r="-11000"/>
          </a:stretch>
        </a:blipFill>
        <a:effectLst/>
      </p:bgPr>
    </p:bg>
    <p:spTree>
      <p:nvGrpSpPr>
        <p:cNvPr id="1" name=""/>
        <p:cNvGrpSpPr/>
        <p:nvPr/>
      </p:nvGrpSpPr>
      <p:grpSpPr>
        <a:xfrm>
          <a:off x="0" y="0"/>
          <a:ext cx="0" cy="0"/>
          <a:chOff x="0" y="0"/>
          <a:chExt cx="0" cy="0"/>
        </a:xfrm>
      </p:grpSpPr>
      <p:sp>
        <p:nvSpPr>
          <p:cNvPr id="2" name="1 CuadroTexto"/>
          <p:cNvSpPr txBox="1"/>
          <p:nvPr/>
        </p:nvSpPr>
        <p:spPr>
          <a:xfrm>
            <a:off x="3357554" y="2928934"/>
            <a:ext cx="1574470" cy="646331"/>
          </a:xfrm>
          <a:prstGeom prst="rect">
            <a:avLst/>
          </a:prstGeom>
          <a:solidFill>
            <a:srgbClr val="FF0000"/>
          </a:solidFill>
          <a:ln w="28575">
            <a:solidFill>
              <a:srgbClr val="000000"/>
            </a:solidFill>
          </a:ln>
        </p:spPr>
        <p:txBody>
          <a:bodyPr wrap="none" rtlCol="0">
            <a:spAutoFit/>
          </a:bodyPr>
          <a:lstStyle/>
          <a:p>
            <a:r>
              <a:rPr lang="es-MX" sz="3600" dirty="0" smtClean="0">
                <a:solidFill>
                  <a:schemeClr val="bg1">
                    <a:lumMod val="95000"/>
                    <a:lumOff val="5000"/>
                  </a:schemeClr>
                </a:solidFill>
              </a:rPr>
              <a:t>SOCIAL</a:t>
            </a:r>
            <a:endParaRPr lang="es-MX" sz="3600" dirty="0">
              <a:solidFill>
                <a:schemeClr val="bg1">
                  <a:lumMod val="95000"/>
                  <a:lumOff val="5000"/>
                </a:schemeClr>
              </a:solidFill>
            </a:endParaRPr>
          </a:p>
        </p:txBody>
      </p:sp>
      <p:pic>
        <p:nvPicPr>
          <p:cNvPr id="3" name="2 Imagen" descr="descarga (1).jpg"/>
          <p:cNvPicPr>
            <a:picLocks noChangeAspect="1"/>
          </p:cNvPicPr>
          <p:nvPr/>
        </p:nvPicPr>
        <p:blipFill>
          <a:blip r:embed="rId3" cstate="print"/>
          <a:stretch>
            <a:fillRect/>
          </a:stretch>
        </p:blipFill>
        <p:spPr>
          <a:xfrm>
            <a:off x="3428992" y="4786322"/>
            <a:ext cx="2600325" cy="1762125"/>
          </a:xfrm>
          <a:prstGeom prst="rect">
            <a:avLst/>
          </a:prstGeom>
          <a:ln>
            <a:noFill/>
          </a:ln>
          <a:effectLst>
            <a:softEdge rad="112500"/>
          </a:effectLst>
        </p:spPr>
      </p:pic>
      <p:pic>
        <p:nvPicPr>
          <p:cNvPr id="4" name="3 Imagen" descr="descarga.jpg"/>
          <p:cNvPicPr>
            <a:picLocks noChangeAspect="1"/>
          </p:cNvPicPr>
          <p:nvPr/>
        </p:nvPicPr>
        <p:blipFill>
          <a:blip r:embed="rId4" cstate="print"/>
          <a:stretch>
            <a:fillRect/>
          </a:stretch>
        </p:blipFill>
        <p:spPr>
          <a:xfrm>
            <a:off x="357158" y="3500438"/>
            <a:ext cx="2619375" cy="1743075"/>
          </a:xfrm>
          <a:prstGeom prst="rect">
            <a:avLst/>
          </a:prstGeom>
          <a:ln>
            <a:noFill/>
          </a:ln>
          <a:effectLst>
            <a:softEdge rad="112500"/>
          </a:effectLst>
        </p:spPr>
      </p:pic>
      <p:pic>
        <p:nvPicPr>
          <p:cNvPr id="5" name="4 Imagen" descr="images (5).jpg"/>
          <p:cNvPicPr>
            <a:picLocks noChangeAspect="1"/>
          </p:cNvPicPr>
          <p:nvPr/>
        </p:nvPicPr>
        <p:blipFill>
          <a:blip r:embed="rId5" cstate="print"/>
          <a:stretch>
            <a:fillRect/>
          </a:stretch>
        </p:blipFill>
        <p:spPr>
          <a:xfrm>
            <a:off x="6286512" y="3429000"/>
            <a:ext cx="2609850" cy="1752600"/>
          </a:xfrm>
          <a:prstGeom prst="rect">
            <a:avLst/>
          </a:prstGeom>
          <a:ln>
            <a:noFill/>
          </a:ln>
          <a:effectLst>
            <a:softEdge rad="112500"/>
          </a:effectLst>
        </p:spPr>
      </p:pic>
      <p:pic>
        <p:nvPicPr>
          <p:cNvPr id="6" name="5 Imagen" descr="images (6).jpg"/>
          <p:cNvPicPr>
            <a:picLocks noChangeAspect="1"/>
          </p:cNvPicPr>
          <p:nvPr/>
        </p:nvPicPr>
        <p:blipFill>
          <a:blip r:embed="rId6" cstate="print"/>
          <a:stretch>
            <a:fillRect/>
          </a:stretch>
        </p:blipFill>
        <p:spPr>
          <a:xfrm>
            <a:off x="5572132" y="714356"/>
            <a:ext cx="2619375" cy="1743075"/>
          </a:xfrm>
          <a:prstGeom prst="rect">
            <a:avLst/>
          </a:prstGeom>
          <a:ln>
            <a:noFill/>
          </a:ln>
          <a:effectLst>
            <a:softEdge rad="112500"/>
          </a:effectLst>
        </p:spPr>
      </p:pic>
      <p:pic>
        <p:nvPicPr>
          <p:cNvPr id="7" name="6 Imagen" descr="images (1).jpg"/>
          <p:cNvPicPr>
            <a:picLocks noChangeAspect="1"/>
          </p:cNvPicPr>
          <p:nvPr/>
        </p:nvPicPr>
        <p:blipFill>
          <a:blip r:embed="rId7" cstate="print"/>
          <a:stretch>
            <a:fillRect/>
          </a:stretch>
        </p:blipFill>
        <p:spPr>
          <a:xfrm>
            <a:off x="428596" y="857232"/>
            <a:ext cx="3143272" cy="157163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7000"/>
            <a:lum/>
          </a:blip>
          <a:srcRect/>
          <a:stretch>
            <a:fillRect l="-11000" r="-11000"/>
          </a:stretch>
        </a:blipFill>
        <a:effectLst/>
      </p:bgPr>
    </p:bg>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1714480" y="714356"/>
          <a:ext cx="6000792" cy="1337310"/>
        </p:xfrm>
        <a:graphic>
          <a:graphicData uri="http://schemas.openxmlformats.org/drawingml/2006/table">
            <a:tbl>
              <a:tblPr>
                <a:tableStyleId>{69C7853C-536D-4A76-A0AE-DD22124D55A5}</a:tableStyleId>
              </a:tblPr>
              <a:tblGrid>
                <a:gridCol w="1267773"/>
                <a:gridCol w="2197473"/>
                <a:gridCol w="1267773"/>
                <a:gridCol w="1267773"/>
              </a:tblGrid>
              <a:tr h="190500">
                <a:tc rowSpan="2">
                  <a:txBody>
                    <a:bodyPr/>
                    <a:lstStyle/>
                    <a:p>
                      <a:pPr algn="ctr" fontAlgn="ctr"/>
                      <a:r>
                        <a:rPr lang="es-MX" sz="1400" u="none" strike="noStrike" dirty="0"/>
                        <a:t>Clave</a:t>
                      </a:r>
                      <a:endParaRPr lang="es-MX" sz="1400" b="1" i="0" u="none" strike="noStrike" dirty="0">
                        <a:solidFill>
                          <a:schemeClr val="bg2"/>
                        </a:solidFill>
                        <a:latin typeface="Arial"/>
                      </a:endParaRPr>
                    </a:p>
                  </a:txBody>
                  <a:tcPr marL="9525" marR="9525" marT="9525" marB="0" anchor="ctr"/>
                </a:tc>
                <a:tc rowSpan="2">
                  <a:txBody>
                    <a:bodyPr/>
                    <a:lstStyle/>
                    <a:p>
                      <a:pPr algn="ctr" fontAlgn="ctr"/>
                      <a:r>
                        <a:rPr lang="es-MX" sz="1400" u="none" strike="noStrike"/>
                        <a:t>Municipio </a:t>
                      </a:r>
                      <a:endParaRPr lang="es-MX" sz="1400" b="1" i="0" u="none" strike="noStrike">
                        <a:solidFill>
                          <a:schemeClr val="bg2"/>
                        </a:solidFill>
                        <a:latin typeface="Arial"/>
                      </a:endParaRPr>
                    </a:p>
                  </a:txBody>
                  <a:tcPr marL="9525" marR="9525" marT="9525" marB="0" anchor="ctr"/>
                </a:tc>
                <a:tc gridSpan="2">
                  <a:txBody>
                    <a:bodyPr/>
                    <a:lstStyle/>
                    <a:p>
                      <a:pPr algn="ctr" fontAlgn="ctr"/>
                      <a:r>
                        <a:rPr lang="es-MX" sz="1400" u="none" strike="noStrike" dirty="0"/>
                        <a:t>Población</a:t>
                      </a:r>
                      <a:endParaRPr lang="es-MX" sz="1400" b="1" i="0" u="none" strike="noStrike" dirty="0">
                        <a:solidFill>
                          <a:schemeClr val="bg2"/>
                        </a:solidFill>
                        <a:latin typeface="Arial"/>
                      </a:endParaRPr>
                    </a:p>
                  </a:txBody>
                  <a:tcPr marL="9525" marR="9525" marT="9525" marB="0" anchor="ctr"/>
                </a:tc>
                <a:tc hMerge="1">
                  <a:txBody>
                    <a:bodyPr/>
                    <a:lstStyle/>
                    <a:p>
                      <a:endParaRPr lang="es-MX"/>
                    </a:p>
                  </a:txBody>
                  <a:tcPr/>
                </a:tc>
              </a:tr>
              <a:tr h="190500">
                <a:tc vMerge="1">
                  <a:txBody>
                    <a:bodyPr/>
                    <a:lstStyle/>
                    <a:p>
                      <a:endParaRPr lang="es-MX"/>
                    </a:p>
                  </a:txBody>
                  <a:tcPr/>
                </a:tc>
                <a:tc vMerge="1">
                  <a:txBody>
                    <a:bodyPr/>
                    <a:lstStyle/>
                    <a:p>
                      <a:endParaRPr lang="es-MX"/>
                    </a:p>
                  </a:txBody>
                  <a:tcPr/>
                </a:tc>
                <a:tc>
                  <a:txBody>
                    <a:bodyPr/>
                    <a:lstStyle/>
                    <a:p>
                      <a:pPr algn="ctr" fontAlgn="b"/>
                      <a:r>
                        <a:rPr lang="es-MX" sz="1400" u="none" strike="noStrike"/>
                        <a:t>2000</a:t>
                      </a:r>
                      <a:endParaRPr lang="es-MX" sz="1400" b="1" i="0" u="none" strike="noStrike">
                        <a:solidFill>
                          <a:schemeClr val="bg2"/>
                        </a:solidFill>
                        <a:latin typeface="Arial"/>
                      </a:endParaRPr>
                    </a:p>
                  </a:txBody>
                  <a:tcPr marL="9525" marR="9525" marT="9525" marB="0" anchor="b"/>
                </a:tc>
                <a:tc>
                  <a:txBody>
                    <a:bodyPr/>
                    <a:lstStyle/>
                    <a:p>
                      <a:pPr algn="ctr" fontAlgn="b"/>
                      <a:r>
                        <a:rPr lang="es-MX" sz="1400" u="none" strike="noStrike"/>
                        <a:t>2010</a:t>
                      </a:r>
                      <a:endParaRPr lang="es-MX" sz="1400" b="1" i="0" u="none" strike="noStrike">
                        <a:solidFill>
                          <a:schemeClr val="bg2"/>
                        </a:solidFill>
                        <a:latin typeface="Arial"/>
                      </a:endParaRPr>
                    </a:p>
                  </a:txBody>
                  <a:tcPr marL="9525" marR="9525" marT="9525" marB="0" anchor="b"/>
                </a:tc>
              </a:tr>
              <a:tr h="190500">
                <a:tc gridSpan="2">
                  <a:txBody>
                    <a:bodyPr/>
                    <a:lstStyle/>
                    <a:p>
                      <a:pPr algn="ctr" fontAlgn="b"/>
                      <a:r>
                        <a:rPr lang="es-MX" sz="1400" u="none" strike="noStrike"/>
                        <a:t>Zona metropolitana de Tijuana</a:t>
                      </a:r>
                      <a:endParaRPr lang="es-MX" sz="1400" b="0" i="0" u="none" strike="noStrike">
                        <a:solidFill>
                          <a:schemeClr val="bg2"/>
                        </a:solidFill>
                        <a:latin typeface="Arial"/>
                      </a:endParaRPr>
                    </a:p>
                  </a:txBody>
                  <a:tcPr marL="9525" marR="9525" marT="9525" marB="0" anchor="b"/>
                </a:tc>
                <a:tc hMerge="1">
                  <a:txBody>
                    <a:bodyPr/>
                    <a:lstStyle/>
                    <a:p>
                      <a:endParaRPr lang="es-MX"/>
                    </a:p>
                  </a:txBody>
                  <a:tcPr/>
                </a:tc>
                <a:tc>
                  <a:txBody>
                    <a:bodyPr/>
                    <a:lstStyle/>
                    <a:p>
                      <a:pPr algn="r" fontAlgn="b"/>
                      <a:r>
                        <a:rPr lang="es-MX" sz="1400" u="none" strike="noStrike" dirty="0" smtClean="0"/>
                        <a:t>1 ,352, </a:t>
                      </a:r>
                      <a:r>
                        <a:rPr lang="es-MX" sz="1400" u="none" strike="noStrike" dirty="0"/>
                        <a:t>035</a:t>
                      </a:r>
                      <a:endParaRPr lang="es-MX" sz="1400" b="0" i="0" u="none" strike="noStrike" dirty="0">
                        <a:solidFill>
                          <a:schemeClr val="bg2"/>
                        </a:solidFill>
                        <a:latin typeface="Arial"/>
                      </a:endParaRPr>
                    </a:p>
                  </a:txBody>
                  <a:tcPr marL="9525" marR="9525" marT="9525" marB="0" anchor="b"/>
                </a:tc>
                <a:tc>
                  <a:txBody>
                    <a:bodyPr/>
                    <a:lstStyle/>
                    <a:p>
                      <a:pPr algn="r" fontAlgn="b"/>
                      <a:r>
                        <a:rPr lang="es-MX" sz="1400" u="none" strike="noStrike" dirty="0" smtClean="0"/>
                        <a:t>1,</a:t>
                      </a:r>
                      <a:r>
                        <a:rPr lang="es-MX" sz="1400" u="none" strike="noStrike" baseline="0" dirty="0" smtClean="0"/>
                        <a:t> </a:t>
                      </a:r>
                      <a:r>
                        <a:rPr lang="es-MX" sz="1400" u="none" strike="noStrike" dirty="0" smtClean="0"/>
                        <a:t>751, </a:t>
                      </a:r>
                      <a:r>
                        <a:rPr lang="es-MX" sz="1400" u="none" strike="noStrike" dirty="0"/>
                        <a:t>430</a:t>
                      </a:r>
                      <a:endParaRPr lang="es-MX" sz="1400" b="0" i="0" u="none" strike="noStrike" dirty="0">
                        <a:solidFill>
                          <a:schemeClr val="bg2"/>
                        </a:solidFill>
                        <a:latin typeface="Arial"/>
                      </a:endParaRPr>
                    </a:p>
                  </a:txBody>
                  <a:tcPr marL="9525" marR="9525" marT="9525" marB="0" anchor="b">
                    <a:solidFill>
                      <a:srgbClr val="FFC000"/>
                    </a:solidFill>
                  </a:tcPr>
                </a:tc>
              </a:tr>
              <a:tr h="190500">
                <a:tc>
                  <a:txBody>
                    <a:bodyPr/>
                    <a:lstStyle/>
                    <a:p>
                      <a:pPr algn="ctr" fontAlgn="b"/>
                      <a:r>
                        <a:rPr lang="es-MX" sz="1400" u="none" strike="noStrike"/>
                        <a:t>02003</a:t>
                      </a:r>
                      <a:endParaRPr lang="es-MX" sz="1400" b="0" i="0" u="none" strike="noStrike">
                        <a:solidFill>
                          <a:schemeClr val="bg2"/>
                        </a:solidFill>
                        <a:latin typeface="Arial"/>
                      </a:endParaRPr>
                    </a:p>
                  </a:txBody>
                  <a:tcPr marL="9525" marR="9525" marT="9525" marB="0" anchor="b"/>
                </a:tc>
                <a:tc>
                  <a:txBody>
                    <a:bodyPr/>
                    <a:lstStyle/>
                    <a:p>
                      <a:pPr algn="l" fontAlgn="b"/>
                      <a:r>
                        <a:rPr lang="es-MX" sz="1400" u="none" strike="noStrike"/>
                        <a:t>Tecate</a:t>
                      </a:r>
                      <a:endParaRPr lang="es-MX" sz="1400" b="0" i="0" u="none" strike="noStrike">
                        <a:solidFill>
                          <a:schemeClr val="bg2"/>
                        </a:solidFill>
                        <a:latin typeface="Arial"/>
                      </a:endParaRPr>
                    </a:p>
                  </a:txBody>
                  <a:tcPr marL="9525" marR="9525" marT="9525" marB="0" anchor="b"/>
                </a:tc>
                <a:tc>
                  <a:txBody>
                    <a:bodyPr/>
                    <a:lstStyle/>
                    <a:p>
                      <a:pPr algn="r" fontAlgn="b"/>
                      <a:r>
                        <a:rPr lang="es-MX" sz="1400" u="none" strike="noStrike"/>
                        <a:t> 77 795</a:t>
                      </a:r>
                      <a:endParaRPr lang="es-MX" sz="1400" b="0" i="0" u="none" strike="noStrike">
                        <a:solidFill>
                          <a:schemeClr val="bg2"/>
                        </a:solidFill>
                        <a:latin typeface="Arial"/>
                      </a:endParaRPr>
                    </a:p>
                  </a:txBody>
                  <a:tcPr marL="9525" marR="9525" marT="9525" marB="0" anchor="b"/>
                </a:tc>
                <a:tc>
                  <a:txBody>
                    <a:bodyPr/>
                    <a:lstStyle/>
                    <a:p>
                      <a:pPr algn="r" fontAlgn="b"/>
                      <a:r>
                        <a:rPr lang="es-MX" sz="1400" u="none" strike="noStrike"/>
                        <a:t> 101 079</a:t>
                      </a:r>
                      <a:endParaRPr lang="es-MX" sz="1400" b="0" i="0" u="none" strike="noStrike">
                        <a:solidFill>
                          <a:schemeClr val="bg2"/>
                        </a:solidFill>
                        <a:latin typeface="Arial"/>
                      </a:endParaRPr>
                    </a:p>
                  </a:txBody>
                  <a:tcPr marL="9525" marR="9525" marT="9525" marB="0" anchor="b"/>
                </a:tc>
              </a:tr>
              <a:tr h="190500">
                <a:tc>
                  <a:txBody>
                    <a:bodyPr/>
                    <a:lstStyle/>
                    <a:p>
                      <a:pPr algn="ctr" fontAlgn="b"/>
                      <a:r>
                        <a:rPr lang="es-MX" sz="1400" u="none" strike="noStrike"/>
                        <a:t>02004</a:t>
                      </a:r>
                      <a:endParaRPr lang="es-MX" sz="1400" b="0" i="0" u="none" strike="noStrike">
                        <a:solidFill>
                          <a:schemeClr val="bg2"/>
                        </a:solidFill>
                        <a:latin typeface="Arial"/>
                      </a:endParaRPr>
                    </a:p>
                  </a:txBody>
                  <a:tcPr marL="9525" marR="9525" marT="9525" marB="0" anchor="b"/>
                </a:tc>
                <a:tc>
                  <a:txBody>
                    <a:bodyPr/>
                    <a:lstStyle/>
                    <a:p>
                      <a:pPr algn="l" fontAlgn="b"/>
                      <a:r>
                        <a:rPr lang="es-MX" sz="1400" u="none" strike="noStrike"/>
                        <a:t>Tijuana</a:t>
                      </a:r>
                      <a:endParaRPr lang="es-MX" sz="1400" b="0" i="0" u="none" strike="noStrike">
                        <a:solidFill>
                          <a:schemeClr val="bg2"/>
                        </a:solidFill>
                        <a:latin typeface="Arial"/>
                      </a:endParaRPr>
                    </a:p>
                  </a:txBody>
                  <a:tcPr marL="9525" marR="9525" marT="9525" marB="0" anchor="b"/>
                </a:tc>
                <a:tc>
                  <a:txBody>
                    <a:bodyPr/>
                    <a:lstStyle/>
                    <a:p>
                      <a:pPr algn="r" fontAlgn="b"/>
                      <a:r>
                        <a:rPr lang="es-MX" sz="1400" u="none" strike="noStrike" dirty="0"/>
                        <a:t>1 210 820</a:t>
                      </a:r>
                      <a:endParaRPr lang="es-MX" sz="1400" b="0" i="0" u="none" strike="noStrike" dirty="0">
                        <a:solidFill>
                          <a:schemeClr val="bg2"/>
                        </a:solidFill>
                        <a:latin typeface="Arial"/>
                      </a:endParaRPr>
                    </a:p>
                  </a:txBody>
                  <a:tcPr marL="9525" marR="9525" marT="9525" marB="0" anchor="b"/>
                </a:tc>
                <a:tc>
                  <a:txBody>
                    <a:bodyPr/>
                    <a:lstStyle/>
                    <a:p>
                      <a:pPr algn="r" fontAlgn="b"/>
                      <a:r>
                        <a:rPr lang="es-MX" sz="1400" u="none" strike="noStrike"/>
                        <a:t>1 559 683</a:t>
                      </a:r>
                      <a:endParaRPr lang="es-MX" sz="1400" b="0" i="0" u="none" strike="noStrike">
                        <a:solidFill>
                          <a:schemeClr val="bg2"/>
                        </a:solidFill>
                        <a:latin typeface="Arial"/>
                      </a:endParaRPr>
                    </a:p>
                  </a:txBody>
                  <a:tcPr marL="9525" marR="9525" marT="9525" marB="0" anchor="b"/>
                </a:tc>
              </a:tr>
              <a:tr h="190500">
                <a:tc>
                  <a:txBody>
                    <a:bodyPr/>
                    <a:lstStyle/>
                    <a:p>
                      <a:pPr algn="ctr" fontAlgn="b"/>
                      <a:r>
                        <a:rPr lang="es-MX" sz="1400" u="none" strike="noStrike"/>
                        <a:t>02005</a:t>
                      </a:r>
                      <a:endParaRPr lang="es-MX" sz="1400" b="0" i="0" u="none" strike="noStrike">
                        <a:solidFill>
                          <a:schemeClr val="bg2"/>
                        </a:solidFill>
                        <a:latin typeface="Arial"/>
                      </a:endParaRPr>
                    </a:p>
                  </a:txBody>
                  <a:tcPr marL="9525" marR="9525" marT="9525" marB="0" anchor="b"/>
                </a:tc>
                <a:tc>
                  <a:txBody>
                    <a:bodyPr/>
                    <a:lstStyle/>
                    <a:p>
                      <a:pPr algn="l" fontAlgn="b"/>
                      <a:r>
                        <a:rPr lang="es-MX" sz="1400" u="none" strike="noStrike"/>
                        <a:t>Playas de Rosarito</a:t>
                      </a:r>
                      <a:endParaRPr lang="es-MX" sz="1400" b="0" i="0" u="none" strike="noStrike">
                        <a:solidFill>
                          <a:schemeClr val="bg2"/>
                        </a:solidFill>
                        <a:latin typeface="Arial"/>
                      </a:endParaRPr>
                    </a:p>
                  </a:txBody>
                  <a:tcPr marL="9525" marR="9525" marT="9525" marB="0" anchor="b"/>
                </a:tc>
                <a:tc>
                  <a:txBody>
                    <a:bodyPr/>
                    <a:lstStyle/>
                    <a:p>
                      <a:pPr algn="r" fontAlgn="b"/>
                      <a:r>
                        <a:rPr lang="es-MX" sz="1400" u="none" strike="noStrike"/>
                        <a:t> 63 420</a:t>
                      </a:r>
                      <a:endParaRPr lang="es-MX" sz="1400" b="0" i="0" u="none" strike="noStrike">
                        <a:solidFill>
                          <a:schemeClr val="bg2"/>
                        </a:solidFill>
                        <a:latin typeface="Arial"/>
                      </a:endParaRPr>
                    </a:p>
                  </a:txBody>
                  <a:tcPr marL="9525" marR="9525" marT="9525" marB="0" anchor="b"/>
                </a:tc>
                <a:tc>
                  <a:txBody>
                    <a:bodyPr/>
                    <a:lstStyle/>
                    <a:p>
                      <a:pPr algn="r" fontAlgn="b"/>
                      <a:r>
                        <a:rPr lang="es-MX" sz="1400" u="none" strike="noStrike" dirty="0"/>
                        <a:t> 90 668</a:t>
                      </a:r>
                      <a:endParaRPr lang="es-MX" sz="1400" b="0" i="0" u="none" strike="noStrike" dirty="0">
                        <a:solidFill>
                          <a:schemeClr val="bg2"/>
                        </a:solidFill>
                        <a:latin typeface="Arial"/>
                      </a:endParaRPr>
                    </a:p>
                  </a:txBody>
                  <a:tcPr marL="9525" marR="9525" marT="9525" marB="0" anchor="b"/>
                </a:tc>
              </a:tr>
            </a:tbl>
          </a:graphicData>
        </a:graphic>
      </p:graphicFrame>
      <p:graphicFrame>
        <p:nvGraphicFramePr>
          <p:cNvPr id="3" name="2 Tabla"/>
          <p:cNvGraphicFramePr>
            <a:graphicFrameLocks noGrp="1"/>
          </p:cNvGraphicFramePr>
          <p:nvPr/>
        </p:nvGraphicFramePr>
        <p:xfrm>
          <a:off x="2285984" y="357166"/>
          <a:ext cx="4786346" cy="192405"/>
        </p:xfrm>
        <a:graphic>
          <a:graphicData uri="http://schemas.openxmlformats.org/drawingml/2006/table">
            <a:tbl>
              <a:tblPr/>
              <a:tblGrid>
                <a:gridCol w="4786346"/>
              </a:tblGrid>
              <a:tr h="190500">
                <a:tc>
                  <a:txBody>
                    <a:bodyPr/>
                    <a:lstStyle/>
                    <a:p>
                      <a:pPr algn="l" fontAlgn="b"/>
                      <a:r>
                        <a:rPr lang="es-MX" sz="1200" b="1" i="0" u="none" strike="noStrike" dirty="0">
                          <a:solidFill>
                            <a:schemeClr val="bg1"/>
                          </a:solidFill>
                          <a:latin typeface="Arial"/>
                        </a:rPr>
                        <a:t>Cuadro </a:t>
                      </a:r>
                      <a:r>
                        <a:rPr lang="es-MX" sz="1200" b="1" i="0" u="none" strike="noStrike" dirty="0" smtClean="0">
                          <a:solidFill>
                            <a:schemeClr val="bg1"/>
                          </a:solidFill>
                          <a:latin typeface="Arial"/>
                        </a:rPr>
                        <a:t>2</a:t>
                      </a:r>
                      <a:r>
                        <a:rPr lang="es-MX" sz="1200" b="1" i="0" u="none" strike="noStrike" dirty="0">
                          <a:solidFill>
                            <a:schemeClr val="bg1"/>
                          </a:solidFill>
                          <a:latin typeface="Arial"/>
                        </a:rPr>
                        <a:t>. </a:t>
                      </a:r>
                      <a:r>
                        <a:rPr lang="es-MX" sz="1200" b="1" i="0" u="none" strike="noStrike" dirty="0" smtClean="0">
                          <a:solidFill>
                            <a:schemeClr val="bg1"/>
                          </a:solidFill>
                          <a:latin typeface="Arial"/>
                        </a:rPr>
                        <a:t>Zona </a:t>
                      </a:r>
                      <a:r>
                        <a:rPr lang="es-MX" sz="1200" b="1" i="0" u="none" strike="noStrike" dirty="0">
                          <a:solidFill>
                            <a:schemeClr val="bg1"/>
                          </a:solidFill>
                          <a:latin typeface="Arial"/>
                        </a:rPr>
                        <a:t>metropolitana de Tijuana: </a:t>
                      </a:r>
                      <a:r>
                        <a:rPr lang="es-MX" sz="1200" b="1" i="0" u="none" strike="noStrike" dirty="0" smtClean="0">
                          <a:solidFill>
                            <a:schemeClr val="bg1"/>
                          </a:solidFill>
                          <a:latin typeface="Arial"/>
                        </a:rPr>
                        <a:t>Población</a:t>
                      </a:r>
                      <a:r>
                        <a:rPr lang="es-MX" sz="1200" b="1" i="0" u="none" strike="noStrike" baseline="0" dirty="0" smtClean="0">
                          <a:solidFill>
                            <a:schemeClr val="bg1"/>
                          </a:solidFill>
                          <a:latin typeface="Arial"/>
                        </a:rPr>
                        <a:t> </a:t>
                      </a:r>
                      <a:r>
                        <a:rPr lang="es-MX" sz="1200" b="1" i="0" u="none" strike="noStrike" dirty="0" smtClean="0">
                          <a:solidFill>
                            <a:schemeClr val="bg1"/>
                          </a:solidFill>
                          <a:latin typeface="Arial"/>
                        </a:rPr>
                        <a:t>2000-2010. </a:t>
                      </a:r>
                      <a:endParaRPr lang="es-MX" sz="1200" b="1" i="0" u="none" strike="noStrike" dirty="0">
                        <a:solidFill>
                          <a:schemeClr val="bg1"/>
                        </a:solidFill>
                        <a:latin typeface="Arial"/>
                      </a:endParaRPr>
                    </a:p>
                  </a:txBody>
                  <a:tcPr marL="9525" marR="9525" marT="9525" marB="0" anchor="b">
                    <a:lnL>
                      <a:noFill/>
                    </a:lnL>
                    <a:lnR>
                      <a:noFill/>
                    </a:lnR>
                    <a:lnT>
                      <a:noFill/>
                    </a:lnT>
                    <a:lnB>
                      <a:noFill/>
                    </a:lnB>
                  </a:tcPr>
                </a:tc>
              </a:tr>
            </a:tbl>
          </a:graphicData>
        </a:graphic>
      </p:graphicFrame>
      <p:graphicFrame>
        <p:nvGraphicFramePr>
          <p:cNvPr id="6" name="5 Tabla"/>
          <p:cNvGraphicFramePr>
            <a:graphicFrameLocks noGrp="1"/>
          </p:cNvGraphicFramePr>
          <p:nvPr/>
        </p:nvGraphicFramePr>
        <p:xfrm>
          <a:off x="2214514" y="3319455"/>
          <a:ext cx="5072130" cy="375285"/>
        </p:xfrm>
        <a:graphic>
          <a:graphicData uri="http://schemas.openxmlformats.org/drawingml/2006/table">
            <a:tbl>
              <a:tblPr/>
              <a:tblGrid>
                <a:gridCol w="5072130"/>
              </a:tblGrid>
              <a:tr h="190500">
                <a:tc>
                  <a:txBody>
                    <a:bodyPr/>
                    <a:lstStyle/>
                    <a:p>
                      <a:pPr algn="ctr" fontAlgn="b"/>
                      <a:r>
                        <a:rPr lang="es-MX" sz="1200" b="1" i="0" u="none" strike="noStrike" dirty="0">
                          <a:solidFill>
                            <a:schemeClr val="bg1"/>
                          </a:solidFill>
                          <a:latin typeface="Arial"/>
                        </a:rPr>
                        <a:t>Cuadro </a:t>
                      </a:r>
                      <a:r>
                        <a:rPr lang="es-MX" sz="1200" b="1" i="0" u="none" strike="noStrike" dirty="0" smtClean="0">
                          <a:solidFill>
                            <a:schemeClr val="bg1"/>
                          </a:solidFill>
                          <a:latin typeface="Arial"/>
                        </a:rPr>
                        <a:t>3. </a:t>
                      </a:r>
                      <a:r>
                        <a:rPr lang="es-MX" sz="1200" b="1" i="0" u="none" strike="noStrike" dirty="0">
                          <a:solidFill>
                            <a:schemeClr val="bg1"/>
                          </a:solidFill>
                          <a:latin typeface="Arial"/>
                        </a:rPr>
                        <a:t>Zona metropolitana de Tijuana: </a:t>
                      </a:r>
                      <a:r>
                        <a:rPr lang="es-MX" sz="1200" b="1" i="0" u="none" strike="noStrike" dirty="0" smtClean="0">
                          <a:solidFill>
                            <a:schemeClr val="bg1"/>
                          </a:solidFill>
                          <a:latin typeface="Arial"/>
                        </a:rPr>
                        <a:t>tasa </a:t>
                      </a:r>
                      <a:r>
                        <a:rPr lang="es-MX" sz="1200" b="1" i="0" u="none" strike="noStrike" dirty="0">
                          <a:solidFill>
                            <a:schemeClr val="bg1"/>
                          </a:solidFill>
                          <a:latin typeface="Arial"/>
                        </a:rPr>
                        <a:t>de crecimiento y </a:t>
                      </a:r>
                      <a:r>
                        <a:rPr lang="es-MX" sz="1200" b="1" i="0" u="none" strike="noStrike" dirty="0" smtClean="0">
                          <a:solidFill>
                            <a:schemeClr val="bg1"/>
                          </a:solidFill>
                          <a:latin typeface="Arial"/>
                        </a:rPr>
                        <a:t>densidad </a:t>
                      </a:r>
                      <a:r>
                        <a:rPr lang="es-MX" sz="1200" b="1" i="0" u="none" strike="noStrike" dirty="0">
                          <a:solidFill>
                            <a:schemeClr val="bg1"/>
                          </a:solidFill>
                          <a:latin typeface="Arial"/>
                        </a:rPr>
                        <a:t>urbana, 1990-2010</a:t>
                      </a:r>
                    </a:p>
                  </a:txBody>
                  <a:tcPr marL="9525" marR="9525" marT="9525" marB="0" anchor="b">
                    <a:lnL>
                      <a:noFill/>
                    </a:lnL>
                    <a:lnR>
                      <a:noFill/>
                    </a:lnR>
                    <a:lnT>
                      <a:noFill/>
                    </a:lnT>
                    <a:lnB>
                      <a:noFill/>
                    </a:lnB>
                  </a:tcPr>
                </a:tc>
              </a:tr>
            </a:tbl>
          </a:graphicData>
        </a:graphic>
      </p:graphicFrame>
      <p:graphicFrame>
        <p:nvGraphicFramePr>
          <p:cNvPr id="7" name="6 Tabla"/>
          <p:cNvGraphicFramePr>
            <a:graphicFrameLocks noGrp="1"/>
          </p:cNvGraphicFramePr>
          <p:nvPr/>
        </p:nvGraphicFramePr>
        <p:xfrm>
          <a:off x="857227" y="3929065"/>
          <a:ext cx="7916880" cy="1785951"/>
        </p:xfrm>
        <a:graphic>
          <a:graphicData uri="http://schemas.openxmlformats.org/drawingml/2006/table">
            <a:tbl>
              <a:tblPr>
                <a:tableStyleId>{69C7853C-536D-4A76-A0AE-DD22124D55A5}</a:tableStyleId>
              </a:tblPr>
              <a:tblGrid>
                <a:gridCol w="1175774"/>
                <a:gridCol w="2038010"/>
                <a:gridCol w="1175774"/>
                <a:gridCol w="1175774"/>
                <a:gridCol w="1175774"/>
                <a:gridCol w="1175774"/>
              </a:tblGrid>
              <a:tr h="479335">
                <a:tc>
                  <a:txBody>
                    <a:bodyPr/>
                    <a:lstStyle/>
                    <a:p>
                      <a:pPr algn="l" fontAlgn="b"/>
                      <a:r>
                        <a:rPr lang="es-MX" sz="1600" u="none" strike="noStrike" dirty="0"/>
                        <a:t> </a:t>
                      </a:r>
                      <a:endParaRPr lang="es-MX" sz="1600" b="0" i="0" u="none" strike="noStrike" dirty="0">
                        <a:solidFill>
                          <a:schemeClr val="bg1"/>
                        </a:solidFill>
                        <a:latin typeface="Calibri"/>
                      </a:endParaRPr>
                    </a:p>
                  </a:txBody>
                  <a:tcPr marL="9525" marR="9525" marT="9525" marB="0" anchor="b"/>
                </a:tc>
                <a:tc>
                  <a:txBody>
                    <a:bodyPr/>
                    <a:lstStyle/>
                    <a:p>
                      <a:pPr algn="l" fontAlgn="b"/>
                      <a:r>
                        <a:rPr lang="es-MX" sz="1600" u="none" strike="noStrike" dirty="0"/>
                        <a:t> </a:t>
                      </a:r>
                      <a:endParaRPr lang="es-MX" sz="1600" b="0" i="0" u="none" strike="noStrike" dirty="0">
                        <a:solidFill>
                          <a:schemeClr val="bg1"/>
                        </a:solidFill>
                        <a:latin typeface="Calibri"/>
                      </a:endParaRPr>
                    </a:p>
                  </a:txBody>
                  <a:tcPr marL="9525" marR="9525" marT="9525" marB="0" anchor="b"/>
                </a:tc>
                <a:tc gridSpan="2">
                  <a:txBody>
                    <a:bodyPr/>
                    <a:lstStyle/>
                    <a:p>
                      <a:pPr algn="ctr" fontAlgn="ctr"/>
                      <a:r>
                        <a:rPr lang="es-MX" sz="1200" u="none" strike="noStrike" dirty="0"/>
                        <a:t>Tasa de crecimiento medio anual (%)</a:t>
                      </a:r>
                      <a:endParaRPr lang="es-MX" sz="1200" b="1" i="0" u="none" strike="noStrike" dirty="0">
                        <a:solidFill>
                          <a:schemeClr val="bg1"/>
                        </a:solidFill>
                        <a:latin typeface="Arial"/>
                      </a:endParaRPr>
                    </a:p>
                  </a:txBody>
                  <a:tcPr marL="9525" marR="9525" marT="9525" marB="0" anchor="ctr"/>
                </a:tc>
                <a:tc hMerge="1">
                  <a:txBody>
                    <a:bodyPr/>
                    <a:lstStyle/>
                    <a:p>
                      <a:endParaRPr lang="es-MX"/>
                    </a:p>
                  </a:txBody>
                  <a:tcPr/>
                </a:tc>
                <a:tc>
                  <a:txBody>
                    <a:bodyPr/>
                    <a:lstStyle/>
                    <a:p>
                      <a:pPr algn="ctr" fontAlgn="ctr"/>
                      <a:r>
                        <a:rPr lang="es-MX" sz="1200" u="none" strike="noStrike" dirty="0" smtClean="0"/>
                        <a:t>Superficie </a:t>
                      </a:r>
                      <a:r>
                        <a:rPr lang="es-MX" sz="1200" u="none" strike="noStrike" dirty="0"/>
                        <a:t>(km</a:t>
                      </a:r>
                      <a:r>
                        <a:rPr lang="es-MX" sz="1200" u="none" strike="noStrike" baseline="30000" dirty="0"/>
                        <a:t>2</a:t>
                      </a:r>
                      <a:r>
                        <a:rPr lang="es-MX" sz="1200" u="none" strike="noStrike" dirty="0"/>
                        <a:t>)</a:t>
                      </a:r>
                      <a:endParaRPr lang="es-MX" sz="1200" b="1" i="0" u="none" strike="noStrike" dirty="0">
                        <a:solidFill>
                          <a:schemeClr val="bg1"/>
                        </a:solidFill>
                        <a:latin typeface="Arial"/>
                      </a:endParaRPr>
                    </a:p>
                  </a:txBody>
                  <a:tcPr marL="9525" marR="9525" marT="9525" marB="0" anchor="ctr"/>
                </a:tc>
                <a:tc>
                  <a:txBody>
                    <a:bodyPr/>
                    <a:lstStyle/>
                    <a:p>
                      <a:pPr algn="ctr" fontAlgn="ctr"/>
                      <a:r>
                        <a:rPr lang="es-MX" sz="1200" u="none" strike="noStrike" dirty="0" smtClean="0"/>
                        <a:t>DMU</a:t>
                      </a:r>
                      <a:r>
                        <a:rPr lang="es-MX" sz="1200" u="none" strike="noStrike" baseline="30000" dirty="0" smtClean="0"/>
                        <a:t> </a:t>
                      </a:r>
                      <a:r>
                        <a:rPr lang="es-MX" sz="1200" u="none" strike="noStrike" dirty="0"/>
                        <a:t>(</a:t>
                      </a:r>
                      <a:r>
                        <a:rPr lang="es-MX" sz="1200" u="none" strike="noStrike" dirty="0" err="1"/>
                        <a:t>hab</a:t>
                      </a:r>
                      <a:r>
                        <a:rPr lang="es-MX" sz="1200" u="none" strike="noStrike" dirty="0"/>
                        <a:t>/ha)</a:t>
                      </a:r>
                      <a:endParaRPr lang="es-MX" sz="1200" b="1" i="0" u="none" strike="noStrike" dirty="0">
                        <a:solidFill>
                          <a:schemeClr val="bg1"/>
                        </a:solidFill>
                        <a:latin typeface="Arial"/>
                      </a:endParaRPr>
                    </a:p>
                  </a:txBody>
                  <a:tcPr marL="9525" marR="9525" marT="9525" marB="0" anchor="ctr"/>
                </a:tc>
              </a:tr>
              <a:tr h="323612">
                <a:tc>
                  <a:txBody>
                    <a:bodyPr/>
                    <a:lstStyle/>
                    <a:p>
                      <a:pPr algn="l" fontAlgn="b"/>
                      <a:r>
                        <a:rPr lang="es-MX" sz="1200" u="none" strike="noStrike" dirty="0"/>
                        <a:t> </a:t>
                      </a:r>
                      <a:r>
                        <a:rPr lang="es-MX" sz="1200" u="none" strike="noStrike" dirty="0" smtClean="0"/>
                        <a:t>clave</a:t>
                      </a:r>
                      <a:endParaRPr lang="es-MX" sz="1200" b="0" i="0" u="none" strike="noStrike" dirty="0">
                        <a:solidFill>
                          <a:schemeClr val="bg1"/>
                        </a:solidFill>
                        <a:latin typeface="Calibri"/>
                      </a:endParaRPr>
                    </a:p>
                  </a:txBody>
                  <a:tcPr marL="9525" marR="9525" marT="9525" marB="0" anchor="b"/>
                </a:tc>
                <a:tc>
                  <a:txBody>
                    <a:bodyPr/>
                    <a:lstStyle/>
                    <a:p>
                      <a:pPr algn="l" fontAlgn="b"/>
                      <a:r>
                        <a:rPr lang="es-MX" sz="1200" u="none" strike="noStrike" dirty="0"/>
                        <a:t> </a:t>
                      </a:r>
                      <a:r>
                        <a:rPr lang="es-MX" sz="1200" u="none" strike="noStrike" dirty="0" smtClean="0"/>
                        <a:t>Municipio</a:t>
                      </a:r>
                      <a:endParaRPr lang="es-MX" sz="1200" b="0" i="0" u="none" strike="noStrike" dirty="0">
                        <a:solidFill>
                          <a:schemeClr val="bg1"/>
                        </a:solidFill>
                        <a:latin typeface="Calibri"/>
                      </a:endParaRPr>
                    </a:p>
                  </a:txBody>
                  <a:tcPr marL="9525" marR="9525" marT="9525" marB="0" anchor="b"/>
                </a:tc>
                <a:tc>
                  <a:txBody>
                    <a:bodyPr/>
                    <a:lstStyle/>
                    <a:p>
                      <a:pPr algn="ctr" fontAlgn="b"/>
                      <a:r>
                        <a:rPr lang="es-MX" sz="1200" u="none" strike="noStrike"/>
                        <a:t>1990-2000</a:t>
                      </a:r>
                      <a:endParaRPr lang="es-MX" sz="1200" b="1" i="0" u="none" strike="noStrike">
                        <a:solidFill>
                          <a:schemeClr val="bg1"/>
                        </a:solidFill>
                        <a:latin typeface="Arial"/>
                      </a:endParaRPr>
                    </a:p>
                  </a:txBody>
                  <a:tcPr marL="9525" marR="9525" marT="9525" marB="0" anchor="b"/>
                </a:tc>
                <a:tc>
                  <a:txBody>
                    <a:bodyPr/>
                    <a:lstStyle/>
                    <a:p>
                      <a:pPr algn="ctr" fontAlgn="b"/>
                      <a:r>
                        <a:rPr lang="es-MX" sz="1200" u="none" strike="noStrike"/>
                        <a:t>2000-2010</a:t>
                      </a:r>
                      <a:endParaRPr lang="es-MX" sz="1200" b="1" i="0" u="none" strike="noStrike">
                        <a:solidFill>
                          <a:schemeClr val="bg1"/>
                        </a:solidFill>
                        <a:latin typeface="Arial"/>
                      </a:endParaRPr>
                    </a:p>
                  </a:txBody>
                  <a:tcPr marL="9525" marR="9525" marT="9525" marB="0" anchor="b"/>
                </a:tc>
                <a:tc>
                  <a:txBody>
                    <a:bodyPr/>
                    <a:lstStyle/>
                    <a:p>
                      <a:pPr algn="ctr" fontAlgn="ctr"/>
                      <a:r>
                        <a:rPr lang="es-MX" sz="1200" u="none" strike="noStrike"/>
                        <a:t> </a:t>
                      </a:r>
                      <a:endParaRPr lang="es-MX" sz="1200" b="1" i="0" u="none" strike="noStrike">
                        <a:solidFill>
                          <a:schemeClr val="bg1"/>
                        </a:solidFill>
                        <a:latin typeface="Arial"/>
                      </a:endParaRPr>
                    </a:p>
                  </a:txBody>
                  <a:tcPr marL="9525" marR="9525" marT="9525" marB="0" anchor="ctr"/>
                </a:tc>
                <a:tc>
                  <a:txBody>
                    <a:bodyPr/>
                    <a:lstStyle/>
                    <a:p>
                      <a:pPr algn="ctr" fontAlgn="ctr"/>
                      <a:r>
                        <a:rPr lang="es-MX" sz="1200" u="none" strike="noStrike"/>
                        <a:t> </a:t>
                      </a:r>
                      <a:endParaRPr lang="es-MX" sz="1200" b="1" i="0" u="none" strike="noStrike">
                        <a:solidFill>
                          <a:schemeClr val="bg1"/>
                        </a:solidFill>
                        <a:latin typeface="Arial"/>
                      </a:endParaRPr>
                    </a:p>
                  </a:txBody>
                  <a:tcPr marL="9525" marR="9525" marT="9525" marB="0" anchor="ctr"/>
                </a:tc>
              </a:tr>
              <a:tr h="245751">
                <a:tc gridSpan="2">
                  <a:txBody>
                    <a:bodyPr/>
                    <a:lstStyle/>
                    <a:p>
                      <a:pPr algn="ctr" fontAlgn="b"/>
                      <a:r>
                        <a:rPr lang="es-MX" sz="1200" u="none" strike="noStrike" dirty="0"/>
                        <a:t>Zona metropolitana de Tijuana</a:t>
                      </a:r>
                      <a:endParaRPr lang="es-MX" sz="1200" b="0" i="0" u="none" strike="noStrike" dirty="0">
                        <a:solidFill>
                          <a:schemeClr val="bg1"/>
                        </a:solidFill>
                        <a:latin typeface="Arial"/>
                      </a:endParaRPr>
                    </a:p>
                  </a:txBody>
                  <a:tcPr marL="9525" marR="9525" marT="9525" marB="0" anchor="b"/>
                </a:tc>
                <a:tc hMerge="1">
                  <a:txBody>
                    <a:bodyPr/>
                    <a:lstStyle/>
                    <a:p>
                      <a:endParaRPr lang="es-MX"/>
                    </a:p>
                  </a:txBody>
                  <a:tcPr/>
                </a:tc>
                <a:tc>
                  <a:txBody>
                    <a:bodyPr/>
                    <a:lstStyle/>
                    <a:p>
                      <a:pPr algn="ctr" fontAlgn="b"/>
                      <a:r>
                        <a:rPr lang="es-MX" sz="1200" u="none" strike="noStrike"/>
                        <a:t>5.4</a:t>
                      </a:r>
                      <a:endParaRPr lang="es-MX" sz="1200" b="0" i="0" u="none" strike="noStrike">
                        <a:solidFill>
                          <a:schemeClr val="bg1"/>
                        </a:solidFill>
                        <a:latin typeface="Arial"/>
                      </a:endParaRPr>
                    </a:p>
                  </a:txBody>
                  <a:tcPr marL="9525" marR="9525" marT="9525" marB="0" anchor="b"/>
                </a:tc>
                <a:tc>
                  <a:txBody>
                    <a:bodyPr/>
                    <a:lstStyle/>
                    <a:p>
                      <a:pPr algn="ctr" fontAlgn="b"/>
                      <a:r>
                        <a:rPr lang="es-MX" sz="1200" u="none" strike="noStrike"/>
                        <a:t>2.5</a:t>
                      </a:r>
                      <a:endParaRPr lang="es-MX" sz="1200" b="0" i="0" u="none" strike="noStrike">
                        <a:solidFill>
                          <a:schemeClr val="bg1"/>
                        </a:solidFill>
                        <a:latin typeface="Arial"/>
                      </a:endParaRPr>
                    </a:p>
                  </a:txBody>
                  <a:tcPr marL="9525" marR="9525" marT="9525" marB="0" anchor="b"/>
                </a:tc>
                <a:tc>
                  <a:txBody>
                    <a:bodyPr/>
                    <a:lstStyle/>
                    <a:p>
                      <a:pPr algn="ctr" fontAlgn="b"/>
                      <a:r>
                        <a:rPr lang="es-MX" sz="1200" u="none" strike="noStrike" dirty="0"/>
                        <a:t>4 422.7</a:t>
                      </a:r>
                      <a:endParaRPr lang="es-MX" sz="1200" b="0" i="0" u="none" strike="noStrike" dirty="0">
                        <a:solidFill>
                          <a:schemeClr val="bg1"/>
                        </a:solidFill>
                        <a:latin typeface="Arial"/>
                      </a:endParaRPr>
                    </a:p>
                  </a:txBody>
                  <a:tcPr marL="9525" marR="9525" marT="9525" marB="0" anchor="b"/>
                </a:tc>
                <a:tc>
                  <a:txBody>
                    <a:bodyPr/>
                    <a:lstStyle/>
                    <a:p>
                      <a:pPr algn="ctr" fontAlgn="b"/>
                      <a:r>
                        <a:rPr lang="es-MX" sz="1200" u="none" strike="noStrike"/>
                        <a:t>85.0</a:t>
                      </a:r>
                      <a:endParaRPr lang="es-MX" sz="1200" b="0" i="0" u="none" strike="noStrike">
                        <a:solidFill>
                          <a:schemeClr val="bg1"/>
                        </a:solidFill>
                        <a:latin typeface="Arial"/>
                      </a:endParaRPr>
                    </a:p>
                  </a:txBody>
                  <a:tcPr marL="9525" marR="9525" marT="9525" marB="0" anchor="b"/>
                </a:tc>
              </a:tr>
              <a:tr h="245751">
                <a:tc>
                  <a:txBody>
                    <a:bodyPr/>
                    <a:lstStyle/>
                    <a:p>
                      <a:pPr algn="ctr" fontAlgn="b"/>
                      <a:r>
                        <a:rPr lang="es-MX" sz="1200" u="none" strike="noStrike"/>
                        <a:t>02003</a:t>
                      </a:r>
                      <a:endParaRPr lang="es-MX" sz="1200" b="0" i="0" u="none" strike="noStrike">
                        <a:solidFill>
                          <a:schemeClr val="bg1"/>
                        </a:solidFill>
                        <a:latin typeface="Arial"/>
                      </a:endParaRPr>
                    </a:p>
                  </a:txBody>
                  <a:tcPr marL="9525" marR="9525" marT="9525" marB="0" anchor="b"/>
                </a:tc>
                <a:tc>
                  <a:txBody>
                    <a:bodyPr/>
                    <a:lstStyle/>
                    <a:p>
                      <a:pPr algn="l" fontAlgn="b"/>
                      <a:r>
                        <a:rPr lang="es-MX" sz="1200" u="none" strike="noStrike"/>
                        <a:t>Tecate</a:t>
                      </a:r>
                      <a:endParaRPr lang="es-MX" sz="1200" b="0" i="0" u="none" strike="noStrike">
                        <a:solidFill>
                          <a:schemeClr val="bg1"/>
                        </a:solidFill>
                        <a:latin typeface="Arial"/>
                      </a:endParaRPr>
                    </a:p>
                  </a:txBody>
                  <a:tcPr marL="9525" marR="9525" marT="9525" marB="0" anchor="b"/>
                </a:tc>
                <a:tc>
                  <a:txBody>
                    <a:bodyPr/>
                    <a:lstStyle/>
                    <a:p>
                      <a:pPr algn="ctr" fontAlgn="b"/>
                      <a:r>
                        <a:rPr lang="es-MX" sz="1200" u="none" strike="noStrike"/>
                        <a:t>4.2</a:t>
                      </a:r>
                      <a:endParaRPr lang="es-MX" sz="1200" b="0" i="0" u="none" strike="noStrike">
                        <a:solidFill>
                          <a:schemeClr val="bg1"/>
                        </a:solidFill>
                        <a:latin typeface="Arial"/>
                      </a:endParaRPr>
                    </a:p>
                  </a:txBody>
                  <a:tcPr marL="9525" marR="9525" marT="9525" marB="0" anchor="b"/>
                </a:tc>
                <a:tc>
                  <a:txBody>
                    <a:bodyPr/>
                    <a:lstStyle/>
                    <a:p>
                      <a:pPr algn="ctr" fontAlgn="b"/>
                      <a:r>
                        <a:rPr lang="es-MX" sz="1200" u="none" strike="noStrike"/>
                        <a:t>2.6</a:t>
                      </a:r>
                      <a:endParaRPr lang="es-MX" sz="1200" b="0" i="0" u="none" strike="noStrike">
                        <a:solidFill>
                          <a:schemeClr val="bg1"/>
                        </a:solidFill>
                        <a:latin typeface="Arial"/>
                      </a:endParaRPr>
                    </a:p>
                  </a:txBody>
                  <a:tcPr marL="9525" marR="9525" marT="9525" marB="0" anchor="b"/>
                </a:tc>
                <a:tc>
                  <a:txBody>
                    <a:bodyPr/>
                    <a:lstStyle/>
                    <a:p>
                      <a:pPr algn="ctr" fontAlgn="b"/>
                      <a:r>
                        <a:rPr lang="es-MX" sz="1200" u="none" strike="noStrike"/>
                        <a:t>2 687.2</a:t>
                      </a:r>
                      <a:endParaRPr lang="es-MX" sz="1200" b="0" i="0" u="none" strike="noStrike">
                        <a:solidFill>
                          <a:schemeClr val="bg1"/>
                        </a:solidFill>
                        <a:latin typeface="Arial"/>
                      </a:endParaRPr>
                    </a:p>
                  </a:txBody>
                  <a:tcPr marL="9525" marR="9525" marT="9525" marB="0" anchor="b"/>
                </a:tc>
                <a:tc>
                  <a:txBody>
                    <a:bodyPr/>
                    <a:lstStyle/>
                    <a:p>
                      <a:pPr algn="ctr" fontAlgn="b"/>
                      <a:r>
                        <a:rPr lang="es-MX" sz="1200" u="none" strike="noStrike" dirty="0"/>
                        <a:t>47.4</a:t>
                      </a:r>
                      <a:endParaRPr lang="es-MX" sz="1200" b="0" i="0" u="none" strike="noStrike" dirty="0">
                        <a:solidFill>
                          <a:schemeClr val="bg1"/>
                        </a:solidFill>
                        <a:latin typeface="Arial"/>
                      </a:endParaRPr>
                    </a:p>
                  </a:txBody>
                  <a:tcPr marL="9525" marR="9525" marT="9525" marB="0" anchor="b"/>
                </a:tc>
              </a:tr>
              <a:tr h="245751">
                <a:tc>
                  <a:txBody>
                    <a:bodyPr/>
                    <a:lstStyle/>
                    <a:p>
                      <a:pPr algn="ctr" fontAlgn="b"/>
                      <a:r>
                        <a:rPr lang="es-MX" sz="1200" u="none" strike="noStrike"/>
                        <a:t>02004</a:t>
                      </a:r>
                      <a:endParaRPr lang="es-MX" sz="1200" b="0" i="0" u="none" strike="noStrike">
                        <a:solidFill>
                          <a:schemeClr val="bg1"/>
                        </a:solidFill>
                        <a:latin typeface="Arial"/>
                      </a:endParaRPr>
                    </a:p>
                  </a:txBody>
                  <a:tcPr marL="9525" marR="9525" marT="9525" marB="0" anchor="b"/>
                </a:tc>
                <a:tc>
                  <a:txBody>
                    <a:bodyPr/>
                    <a:lstStyle/>
                    <a:p>
                      <a:pPr algn="l" fontAlgn="b"/>
                      <a:r>
                        <a:rPr lang="es-MX" sz="1200" u="none" strike="noStrike"/>
                        <a:t>Tijuana</a:t>
                      </a:r>
                      <a:endParaRPr lang="es-MX" sz="1200" b="0" i="0" u="none" strike="noStrike">
                        <a:solidFill>
                          <a:schemeClr val="bg1"/>
                        </a:solidFill>
                        <a:latin typeface="Arial"/>
                      </a:endParaRPr>
                    </a:p>
                  </a:txBody>
                  <a:tcPr marL="9525" marR="9525" marT="9525" marB="0" anchor="b"/>
                </a:tc>
                <a:tc>
                  <a:txBody>
                    <a:bodyPr/>
                    <a:lstStyle/>
                    <a:p>
                      <a:pPr algn="ctr" fontAlgn="b"/>
                      <a:r>
                        <a:rPr lang="es-MX" sz="1200" u="none" strike="noStrike"/>
                        <a:t>5.0</a:t>
                      </a:r>
                      <a:endParaRPr lang="es-MX" sz="1200" b="0" i="0" u="none" strike="noStrike">
                        <a:solidFill>
                          <a:schemeClr val="bg1"/>
                        </a:solidFill>
                        <a:latin typeface="Arial"/>
                      </a:endParaRPr>
                    </a:p>
                  </a:txBody>
                  <a:tcPr marL="9525" marR="9525" marT="9525" marB="0" anchor="b"/>
                </a:tc>
                <a:tc>
                  <a:txBody>
                    <a:bodyPr/>
                    <a:lstStyle/>
                    <a:p>
                      <a:pPr algn="ctr" fontAlgn="b"/>
                      <a:r>
                        <a:rPr lang="es-MX" sz="1200" u="none" strike="noStrike"/>
                        <a:t>2.5</a:t>
                      </a:r>
                      <a:endParaRPr lang="es-MX" sz="1200" b="0" i="0" u="none" strike="noStrike">
                        <a:solidFill>
                          <a:schemeClr val="bg1"/>
                        </a:solidFill>
                        <a:latin typeface="Arial"/>
                      </a:endParaRPr>
                    </a:p>
                  </a:txBody>
                  <a:tcPr marL="9525" marR="9525" marT="9525" marB="0" anchor="b"/>
                </a:tc>
                <a:tc>
                  <a:txBody>
                    <a:bodyPr/>
                    <a:lstStyle/>
                    <a:p>
                      <a:pPr algn="ctr" fontAlgn="b"/>
                      <a:r>
                        <a:rPr lang="es-MX" sz="1200" u="none" strike="noStrike"/>
                        <a:t>1 235.7</a:t>
                      </a:r>
                      <a:endParaRPr lang="es-MX" sz="1200" b="0" i="0" u="none" strike="noStrike">
                        <a:solidFill>
                          <a:schemeClr val="bg1"/>
                        </a:solidFill>
                        <a:latin typeface="Arial"/>
                      </a:endParaRPr>
                    </a:p>
                  </a:txBody>
                  <a:tcPr marL="9525" marR="9525" marT="9525" marB="0" anchor="b"/>
                </a:tc>
                <a:tc>
                  <a:txBody>
                    <a:bodyPr/>
                    <a:lstStyle/>
                    <a:p>
                      <a:pPr algn="ctr" fontAlgn="b"/>
                      <a:r>
                        <a:rPr lang="es-MX" sz="1200" u="none" strike="noStrike" dirty="0"/>
                        <a:t>89.3</a:t>
                      </a:r>
                      <a:endParaRPr lang="es-MX" sz="1200" b="0" i="0" u="none" strike="noStrike" dirty="0">
                        <a:solidFill>
                          <a:schemeClr val="bg1"/>
                        </a:solidFill>
                        <a:latin typeface="Arial"/>
                      </a:endParaRPr>
                    </a:p>
                  </a:txBody>
                  <a:tcPr marL="9525" marR="9525" marT="9525" marB="0" anchor="b"/>
                </a:tc>
              </a:tr>
              <a:tr h="245751">
                <a:tc>
                  <a:txBody>
                    <a:bodyPr/>
                    <a:lstStyle/>
                    <a:p>
                      <a:pPr algn="ctr" fontAlgn="b"/>
                      <a:r>
                        <a:rPr lang="es-MX" sz="1200" u="none" strike="noStrike"/>
                        <a:t>02005</a:t>
                      </a:r>
                      <a:endParaRPr lang="es-MX" sz="1200" b="0" i="0" u="none" strike="noStrike">
                        <a:solidFill>
                          <a:schemeClr val="bg1"/>
                        </a:solidFill>
                        <a:latin typeface="Arial"/>
                      </a:endParaRPr>
                    </a:p>
                  </a:txBody>
                  <a:tcPr marL="9525" marR="9525" marT="9525" marB="0" anchor="b"/>
                </a:tc>
                <a:tc>
                  <a:txBody>
                    <a:bodyPr/>
                    <a:lstStyle/>
                    <a:p>
                      <a:pPr algn="l" fontAlgn="b"/>
                      <a:r>
                        <a:rPr lang="es-MX" sz="1200" u="none" strike="noStrike"/>
                        <a:t>Playas de Rosarito</a:t>
                      </a:r>
                      <a:endParaRPr lang="es-MX" sz="1200" b="0" i="0" u="none" strike="noStrike">
                        <a:solidFill>
                          <a:schemeClr val="bg1"/>
                        </a:solidFill>
                        <a:latin typeface="Arial"/>
                      </a:endParaRPr>
                    </a:p>
                  </a:txBody>
                  <a:tcPr marL="9525" marR="9525" marT="9525" marB="0" anchor="b"/>
                </a:tc>
                <a:tc>
                  <a:txBody>
                    <a:bodyPr/>
                    <a:lstStyle/>
                    <a:p>
                      <a:pPr algn="ctr" fontAlgn="b"/>
                      <a:r>
                        <a:rPr lang="es-MX" sz="1200" u="none" strike="noStrike"/>
                        <a:t>n.a.</a:t>
                      </a:r>
                      <a:endParaRPr lang="es-MX" sz="1200" b="0" i="0" u="none" strike="noStrike">
                        <a:solidFill>
                          <a:schemeClr val="bg1"/>
                        </a:solidFill>
                        <a:latin typeface="Arial"/>
                      </a:endParaRPr>
                    </a:p>
                  </a:txBody>
                  <a:tcPr marL="9525" marR="9525" marT="9525" marB="0" anchor="b"/>
                </a:tc>
                <a:tc>
                  <a:txBody>
                    <a:bodyPr/>
                    <a:lstStyle/>
                    <a:p>
                      <a:pPr algn="ctr" fontAlgn="b"/>
                      <a:r>
                        <a:rPr lang="es-MX" sz="1200" u="none" strike="noStrike"/>
                        <a:t>3.5</a:t>
                      </a:r>
                      <a:endParaRPr lang="es-MX" sz="1200" b="0" i="0" u="none" strike="noStrike">
                        <a:solidFill>
                          <a:schemeClr val="bg1"/>
                        </a:solidFill>
                        <a:latin typeface="Arial"/>
                      </a:endParaRPr>
                    </a:p>
                  </a:txBody>
                  <a:tcPr marL="9525" marR="9525" marT="9525" marB="0" anchor="b"/>
                </a:tc>
                <a:tc>
                  <a:txBody>
                    <a:bodyPr/>
                    <a:lstStyle/>
                    <a:p>
                      <a:pPr algn="ctr" fontAlgn="b"/>
                      <a:r>
                        <a:rPr lang="es-MX" sz="1200" u="none" strike="noStrike" dirty="0"/>
                        <a:t> 499.7</a:t>
                      </a:r>
                      <a:endParaRPr lang="es-MX" sz="1200" b="0" i="0" u="none" strike="noStrike" dirty="0">
                        <a:solidFill>
                          <a:schemeClr val="bg1"/>
                        </a:solidFill>
                        <a:latin typeface="Arial"/>
                      </a:endParaRPr>
                    </a:p>
                  </a:txBody>
                  <a:tcPr marL="9525" marR="9525" marT="9525" marB="0" anchor="b"/>
                </a:tc>
                <a:tc>
                  <a:txBody>
                    <a:bodyPr/>
                    <a:lstStyle/>
                    <a:p>
                      <a:pPr algn="ctr" fontAlgn="b"/>
                      <a:r>
                        <a:rPr lang="es-MX" sz="1200" u="none" strike="noStrike" dirty="0"/>
                        <a:t>38.4</a:t>
                      </a:r>
                      <a:endParaRPr lang="es-MX" sz="1200" b="0" i="0" u="none" strike="noStrike" dirty="0">
                        <a:solidFill>
                          <a:schemeClr val="bg1"/>
                        </a:solidFill>
                        <a:latin typeface="Arial"/>
                      </a:endParaRPr>
                    </a:p>
                  </a:txBody>
                  <a:tcPr marL="9525" marR="9525" marT="9525" marB="0" anchor="b"/>
                </a:tc>
              </a:tr>
            </a:tbl>
          </a:graphicData>
        </a:graphic>
      </p:graphicFrame>
      <p:graphicFrame>
        <p:nvGraphicFramePr>
          <p:cNvPr id="8" name="7 Tabla"/>
          <p:cNvGraphicFramePr>
            <a:graphicFrameLocks noGrp="1"/>
          </p:cNvGraphicFramePr>
          <p:nvPr/>
        </p:nvGraphicFramePr>
        <p:xfrm>
          <a:off x="714348" y="6371747"/>
          <a:ext cx="6381752" cy="343401"/>
        </p:xfrm>
        <a:graphic>
          <a:graphicData uri="http://schemas.openxmlformats.org/drawingml/2006/table">
            <a:tbl>
              <a:tblPr/>
              <a:tblGrid>
                <a:gridCol w="6381752"/>
              </a:tblGrid>
              <a:tr h="216013">
                <a:tc>
                  <a:txBody>
                    <a:bodyPr/>
                    <a:lstStyle/>
                    <a:p>
                      <a:pPr algn="l" fontAlgn="ctr"/>
                      <a:r>
                        <a:rPr lang="es-MX" sz="1100" b="0" i="0" u="none" strike="noStrike" dirty="0">
                          <a:solidFill>
                            <a:schemeClr val="bg1"/>
                          </a:solidFill>
                          <a:latin typeface="Arial"/>
                        </a:rPr>
                        <a:t>Fuente: Elaborado por el Grupo Interinstitucional con base en los Censos Generales de Población y Vivienda 1990 y 2000, y el Censo de Población y Vivienda 2010.</a:t>
                      </a:r>
                    </a:p>
                  </a:txBody>
                  <a:tcPr marL="8121" marR="8121" marT="8121" marB="0" anchor="ctr">
                    <a:lnL>
                      <a:noFill/>
                    </a:lnL>
                    <a:lnR>
                      <a:noFill/>
                    </a:lnR>
                    <a:lnT>
                      <a:noFill/>
                    </a:lnT>
                    <a:lnB>
                      <a:noFill/>
                    </a:lnB>
                  </a:tcPr>
                </a:tc>
              </a:tr>
            </a:tbl>
          </a:graphicData>
        </a:graphic>
      </p:graphicFrame>
      <p:sp>
        <p:nvSpPr>
          <p:cNvPr id="9" name="8 Rectángulo"/>
          <p:cNvSpPr/>
          <p:nvPr/>
        </p:nvSpPr>
        <p:spPr>
          <a:xfrm>
            <a:off x="214282" y="2285992"/>
            <a:ext cx="8929718" cy="646331"/>
          </a:xfrm>
          <a:prstGeom prst="rect">
            <a:avLst/>
          </a:prstGeom>
        </p:spPr>
        <p:txBody>
          <a:bodyPr wrap="square">
            <a:spAutoFit/>
          </a:bodyPr>
          <a:lstStyle/>
          <a:p>
            <a:pPr algn="ctr"/>
            <a:r>
              <a:rPr lang="es-MX" dirty="0" smtClean="0">
                <a:solidFill>
                  <a:schemeClr val="bg1"/>
                </a:solidFill>
              </a:rPr>
              <a:t>Se estima que la población ligada a la franja fronteriza en ambos estados alcanzo al año 2000, aproximadamente  </a:t>
            </a:r>
            <a:r>
              <a:rPr lang="es-MX" dirty="0" smtClean="0">
                <a:solidFill>
                  <a:schemeClr val="bg1"/>
                </a:solidFill>
                <a:effectLst>
                  <a:outerShdw blurRad="38100" dist="38100" dir="2700000" algn="tl">
                    <a:srgbClr val="000000">
                      <a:alpha val="43137"/>
                    </a:srgbClr>
                  </a:outerShdw>
                </a:effectLst>
              </a:rPr>
              <a:t>5'009,400</a:t>
            </a:r>
            <a:r>
              <a:rPr lang="es-MX" dirty="0" smtClean="0">
                <a:solidFill>
                  <a:schemeClr val="bg1"/>
                </a:solidFill>
              </a:rPr>
              <a:t> habitantes lo que significa el 45% de la población total fronteriza.</a:t>
            </a:r>
            <a:endParaRPr lang="es-MX"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17000"/>
            <a:lum/>
          </a:blip>
          <a:srcRect/>
          <a:stretch>
            <a:fillRect l="-11000" r="-11000"/>
          </a:stretch>
        </a:blipFill>
        <a:effectLst/>
      </p:bgPr>
    </p:bg>
    <p:spTree>
      <p:nvGrpSpPr>
        <p:cNvPr id="1" name=""/>
        <p:cNvGrpSpPr/>
        <p:nvPr/>
      </p:nvGrpSpPr>
      <p:grpSpPr>
        <a:xfrm>
          <a:off x="0" y="0"/>
          <a:ext cx="0" cy="0"/>
          <a:chOff x="0" y="0"/>
          <a:chExt cx="0" cy="0"/>
        </a:xfrm>
      </p:grpSpPr>
      <p:graphicFrame>
        <p:nvGraphicFramePr>
          <p:cNvPr id="12" name="11 Tabla"/>
          <p:cNvGraphicFramePr>
            <a:graphicFrameLocks noGrp="1"/>
          </p:cNvGraphicFramePr>
          <p:nvPr/>
        </p:nvGraphicFramePr>
        <p:xfrm>
          <a:off x="571471" y="714357"/>
          <a:ext cx="8001057" cy="4857779"/>
        </p:xfrm>
        <a:graphic>
          <a:graphicData uri="http://schemas.openxmlformats.org/drawingml/2006/table">
            <a:tbl>
              <a:tblPr/>
              <a:tblGrid>
                <a:gridCol w="1980461"/>
                <a:gridCol w="1131062"/>
                <a:gridCol w="1317634"/>
                <a:gridCol w="1214446"/>
                <a:gridCol w="1143008"/>
                <a:gridCol w="1214446"/>
              </a:tblGrid>
              <a:tr h="667692">
                <a:tc gridSpan="6">
                  <a:txBody>
                    <a:bodyPr/>
                    <a:lstStyle/>
                    <a:p>
                      <a:pPr algn="ctr" fontAlgn="ctr"/>
                      <a:r>
                        <a:rPr lang="es-MX" sz="1800" b="0" i="0" u="none" strike="noStrike" dirty="0" smtClean="0">
                          <a:solidFill>
                            <a:srgbClr val="000000"/>
                          </a:solidFill>
                          <a:latin typeface="Calibri"/>
                        </a:rPr>
                        <a:t>TABLA 4: </a:t>
                      </a:r>
                      <a:r>
                        <a:rPr lang="es-MX" sz="1800" b="0" i="0" u="none" strike="noStrike" dirty="0">
                          <a:solidFill>
                            <a:srgbClr val="000000"/>
                          </a:solidFill>
                          <a:latin typeface="Calibri"/>
                        </a:rPr>
                        <a:t>PROYECCIONES POBLACIONALES DE LA ZMT (2000-2050)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333872">
                <a:tc>
                  <a:txBody>
                    <a:bodyPr/>
                    <a:lstStyle/>
                    <a:p>
                      <a:pPr algn="l" fontAlgn="b"/>
                      <a:r>
                        <a:rPr lang="es-MX" dirty="0">
                          <a:solidFill>
                            <a:schemeClr val="bg1"/>
                          </a:solidFill>
                          <a:latin typeface="Calibri" pitchFamily="34" charset="0"/>
                          <a:cs typeface="Calibri" pitchFamily="34" charset="0"/>
                        </a:rPr>
                        <a:t>AÑOS/MUNICIPIO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dirty="0">
                          <a:solidFill>
                            <a:schemeClr val="bg1"/>
                          </a:solidFill>
                          <a:latin typeface="Calibri" pitchFamily="34" charset="0"/>
                          <a:cs typeface="Calibri" pitchFamily="34" charset="0"/>
                        </a:rPr>
                        <a:t>TIJUANA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dirty="0">
                          <a:solidFill>
                            <a:schemeClr val="bg1"/>
                          </a:solidFill>
                          <a:latin typeface="Calibri" pitchFamily="34" charset="0"/>
                          <a:cs typeface="Calibri" pitchFamily="34" charset="0"/>
                        </a:rPr>
                        <a:t>TECATE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dirty="0">
                          <a:solidFill>
                            <a:schemeClr val="bg1"/>
                          </a:solidFill>
                          <a:latin typeface="Calibri" pitchFamily="34" charset="0"/>
                          <a:cs typeface="Calibri" pitchFamily="34" charset="0"/>
                        </a:rPr>
                        <a:t>P. ROSARITO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a:solidFill>
                            <a:schemeClr val="bg1"/>
                          </a:solidFill>
                          <a:latin typeface="Calibri" pitchFamily="34" charset="0"/>
                          <a:cs typeface="Calibri" pitchFamily="34" charset="0"/>
                        </a:rPr>
                        <a:t>TOTAL ZMT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a:solidFill>
                            <a:schemeClr val="bg1"/>
                          </a:solidFill>
                          <a:latin typeface="Calibri" pitchFamily="34" charset="0"/>
                          <a:cs typeface="Calibri" pitchFamily="34" charset="0"/>
                        </a:rPr>
                        <a:t>TCMA ZMT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0565">
                <a:tc>
                  <a:txBody>
                    <a:bodyPr/>
                    <a:lstStyle/>
                    <a:p>
                      <a:pPr algn="ctr" fontAlgn="b"/>
                      <a:r>
                        <a:rPr lang="es-MX" dirty="0">
                          <a:solidFill>
                            <a:schemeClr val="bg1"/>
                          </a:solidFill>
                          <a:latin typeface="Calibri" pitchFamily="34" charset="0"/>
                          <a:cs typeface="Calibri" pitchFamily="34" charset="0"/>
                        </a:rPr>
                        <a:t>2000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s-MX">
                          <a:solidFill>
                            <a:schemeClr val="bg1"/>
                          </a:solidFill>
                          <a:latin typeface="Calibri" pitchFamily="34" charset="0"/>
                          <a:cs typeface="Calibri" pitchFamily="34" charset="0"/>
                        </a:rPr>
                        <a:t>1,210,820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a:solidFill>
                            <a:schemeClr val="bg1"/>
                          </a:solidFill>
                          <a:latin typeface="Calibri" pitchFamily="34" charset="0"/>
                          <a:cs typeface="Calibri" pitchFamily="34" charset="0"/>
                        </a:rPr>
                        <a:t>77,795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a:solidFill>
                            <a:schemeClr val="bg1"/>
                          </a:solidFill>
                          <a:latin typeface="Calibri" pitchFamily="34" charset="0"/>
                          <a:cs typeface="Calibri" pitchFamily="34" charset="0"/>
                        </a:rPr>
                        <a:t>63,420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a:solidFill>
                            <a:schemeClr val="bg1"/>
                          </a:solidFill>
                          <a:latin typeface="Calibri" pitchFamily="34" charset="0"/>
                          <a:cs typeface="Calibri" pitchFamily="34" charset="0"/>
                        </a:rPr>
                        <a:t>1,352,035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a:solidFill>
                            <a:schemeClr val="bg1"/>
                          </a:solidFill>
                          <a:latin typeface="Calibri" pitchFamily="34" charset="0"/>
                          <a:cs typeface="Calibri"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0565">
                <a:tc>
                  <a:txBody>
                    <a:bodyPr/>
                    <a:lstStyle/>
                    <a:p>
                      <a:pPr algn="ctr" fontAlgn="b"/>
                      <a:r>
                        <a:rPr lang="es-MX" dirty="0">
                          <a:solidFill>
                            <a:schemeClr val="bg1"/>
                          </a:solidFill>
                          <a:latin typeface="Calibri" pitchFamily="34" charset="0"/>
                          <a:cs typeface="Calibri" pitchFamily="34" charset="0"/>
                        </a:rPr>
                        <a:t>2005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s-MX" dirty="0">
                          <a:solidFill>
                            <a:schemeClr val="bg1"/>
                          </a:solidFill>
                          <a:latin typeface="Calibri" pitchFamily="34" charset="0"/>
                          <a:cs typeface="Calibri" pitchFamily="34" charset="0"/>
                        </a:rPr>
                        <a:t>1,410,687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dirty="0">
                          <a:solidFill>
                            <a:schemeClr val="bg1"/>
                          </a:solidFill>
                          <a:latin typeface="Calibri" pitchFamily="34" charset="0"/>
                          <a:cs typeface="Calibri" pitchFamily="34" charset="0"/>
                        </a:rPr>
                        <a:t>91,034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a:solidFill>
                            <a:schemeClr val="bg1"/>
                          </a:solidFill>
                          <a:latin typeface="Calibri" pitchFamily="34" charset="0"/>
                          <a:cs typeface="Calibri" pitchFamily="34" charset="0"/>
                        </a:rPr>
                        <a:t>73,305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a:solidFill>
                            <a:schemeClr val="bg1"/>
                          </a:solidFill>
                          <a:latin typeface="Calibri" pitchFamily="34" charset="0"/>
                          <a:cs typeface="Calibri" pitchFamily="34" charset="0"/>
                        </a:rPr>
                        <a:t>1,575,026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a:solidFill>
                            <a:schemeClr val="bg1"/>
                          </a:solidFill>
                          <a:latin typeface="Calibri" pitchFamily="34" charset="0"/>
                          <a:cs typeface="Calibri" pitchFamily="34" charset="0"/>
                        </a:rPr>
                        <a:t>3.1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0565">
                <a:tc>
                  <a:txBody>
                    <a:bodyPr/>
                    <a:lstStyle/>
                    <a:p>
                      <a:pPr algn="ctr" fontAlgn="b"/>
                      <a:r>
                        <a:rPr lang="es-MX" dirty="0">
                          <a:solidFill>
                            <a:schemeClr val="bg1"/>
                          </a:solidFill>
                          <a:latin typeface="Calibri" pitchFamily="34" charset="0"/>
                          <a:cs typeface="Calibri" pitchFamily="34" charset="0"/>
                        </a:rPr>
                        <a:t>2010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s-MX" dirty="0">
                          <a:solidFill>
                            <a:schemeClr val="bg1"/>
                          </a:solidFill>
                          <a:latin typeface="Calibri" pitchFamily="34" charset="0"/>
                          <a:cs typeface="Calibri" pitchFamily="34" charset="0"/>
                        </a:rPr>
                        <a:t>1,559,683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a:solidFill>
                            <a:schemeClr val="bg1"/>
                          </a:solidFill>
                          <a:latin typeface="Calibri" pitchFamily="34" charset="0"/>
                          <a:cs typeface="Calibri" pitchFamily="34" charset="0"/>
                        </a:rPr>
                        <a:t>101,079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dirty="0">
                          <a:solidFill>
                            <a:schemeClr val="bg1"/>
                          </a:solidFill>
                          <a:latin typeface="Calibri" pitchFamily="34" charset="0"/>
                          <a:cs typeface="Calibri" pitchFamily="34" charset="0"/>
                        </a:rPr>
                        <a:t>90,668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dirty="0">
                          <a:solidFill>
                            <a:schemeClr val="bg1"/>
                          </a:solidFill>
                          <a:latin typeface="Calibri" pitchFamily="34" charset="0"/>
                          <a:cs typeface="Calibri" pitchFamily="34" charset="0"/>
                        </a:rPr>
                        <a:t>1,751,430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t"/>
                      <a:r>
                        <a:rPr lang="es-MX" dirty="0">
                          <a:solidFill>
                            <a:schemeClr val="bg1"/>
                          </a:solidFill>
                          <a:latin typeface="Calibri" pitchFamily="34" charset="0"/>
                          <a:cs typeface="Calibri" pitchFamily="34" charset="0"/>
                        </a:rPr>
                        <a:t>2.1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50565">
                <a:tc>
                  <a:txBody>
                    <a:bodyPr/>
                    <a:lstStyle/>
                    <a:p>
                      <a:pPr algn="ctr" fontAlgn="b"/>
                      <a:r>
                        <a:rPr lang="es-MX">
                          <a:solidFill>
                            <a:schemeClr val="bg1"/>
                          </a:solidFill>
                          <a:latin typeface="Calibri" pitchFamily="34" charset="0"/>
                          <a:cs typeface="Calibri" pitchFamily="34" charset="0"/>
                        </a:rPr>
                        <a:t>2015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t"/>
                      <a:r>
                        <a:rPr lang="es-MX">
                          <a:solidFill>
                            <a:schemeClr val="bg1"/>
                          </a:solidFill>
                          <a:latin typeface="Calibri" pitchFamily="34" charset="0"/>
                          <a:cs typeface="Calibri" pitchFamily="34" charset="0"/>
                        </a:rPr>
                        <a:t>1,722,348</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a:solidFill>
                            <a:schemeClr val="bg1"/>
                          </a:solidFill>
                          <a:latin typeface="Calibri" pitchFamily="34" charset="0"/>
                          <a:cs typeface="Calibri" pitchFamily="34" charset="0"/>
                        </a:rPr>
                        <a:t>111,098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a:solidFill>
                            <a:schemeClr val="bg1"/>
                          </a:solidFill>
                          <a:latin typeface="Calibri" pitchFamily="34" charset="0"/>
                          <a:cs typeface="Calibri" pitchFamily="34" charset="0"/>
                        </a:rPr>
                        <a:t>105,150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dirty="0">
                          <a:solidFill>
                            <a:schemeClr val="bg1"/>
                          </a:solidFill>
                          <a:latin typeface="Calibri" pitchFamily="34" charset="0"/>
                          <a:cs typeface="Calibri" pitchFamily="34" charset="0"/>
                        </a:rPr>
                        <a:t>1,938,597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a:solidFill>
                            <a:schemeClr val="bg1"/>
                          </a:solidFill>
                          <a:latin typeface="Calibri" pitchFamily="34" charset="0"/>
                          <a:cs typeface="Calibri" pitchFamily="34" charset="0"/>
                        </a:rPr>
                        <a:t>2.1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0565">
                <a:tc>
                  <a:txBody>
                    <a:bodyPr/>
                    <a:lstStyle/>
                    <a:p>
                      <a:pPr algn="ctr" fontAlgn="b"/>
                      <a:r>
                        <a:rPr lang="es-MX">
                          <a:solidFill>
                            <a:schemeClr val="bg1"/>
                          </a:solidFill>
                          <a:latin typeface="Calibri" pitchFamily="34" charset="0"/>
                          <a:cs typeface="Calibri" pitchFamily="34" charset="0"/>
                        </a:rPr>
                        <a:t>2020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t"/>
                      <a:r>
                        <a:rPr lang="es-MX" dirty="0">
                          <a:solidFill>
                            <a:schemeClr val="bg1"/>
                          </a:solidFill>
                          <a:latin typeface="Calibri" pitchFamily="34" charset="0"/>
                          <a:cs typeface="Calibri" pitchFamily="34" charset="0"/>
                        </a:rPr>
                        <a:t>1,847,790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a:solidFill>
                            <a:schemeClr val="bg1"/>
                          </a:solidFill>
                          <a:latin typeface="Calibri" pitchFamily="34" charset="0"/>
                          <a:cs typeface="Calibri" pitchFamily="34" charset="0"/>
                        </a:rPr>
                        <a:t>118,453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a:solidFill>
                            <a:schemeClr val="bg1"/>
                          </a:solidFill>
                          <a:latin typeface="Calibri" pitchFamily="34" charset="0"/>
                          <a:cs typeface="Calibri" pitchFamily="34" charset="0"/>
                        </a:rPr>
                        <a:t>113,949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dirty="0">
                          <a:solidFill>
                            <a:schemeClr val="bg1"/>
                          </a:solidFill>
                          <a:latin typeface="Calibri" pitchFamily="34" charset="0"/>
                          <a:cs typeface="Calibri" pitchFamily="34" charset="0"/>
                        </a:rPr>
                        <a:t>2,080,191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a:solidFill>
                            <a:schemeClr val="bg1"/>
                          </a:solidFill>
                          <a:latin typeface="Calibri" pitchFamily="34" charset="0"/>
                          <a:cs typeface="Calibri" pitchFamily="34" charset="0"/>
                        </a:rPr>
                        <a:t>1.4</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0565">
                <a:tc>
                  <a:txBody>
                    <a:bodyPr/>
                    <a:lstStyle/>
                    <a:p>
                      <a:pPr algn="ctr" fontAlgn="b"/>
                      <a:r>
                        <a:rPr lang="es-MX">
                          <a:solidFill>
                            <a:schemeClr val="bg1"/>
                          </a:solidFill>
                          <a:latin typeface="Calibri" pitchFamily="34" charset="0"/>
                          <a:cs typeface="Calibri" pitchFamily="34" charset="0"/>
                        </a:rPr>
                        <a:t>2025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t"/>
                      <a:r>
                        <a:rPr lang="es-MX" dirty="0">
                          <a:solidFill>
                            <a:schemeClr val="bg1"/>
                          </a:solidFill>
                          <a:latin typeface="Calibri" pitchFamily="34" charset="0"/>
                          <a:cs typeface="Calibri" pitchFamily="34" charset="0"/>
                        </a:rPr>
                        <a:t>1,965,719</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a:solidFill>
                            <a:schemeClr val="bg1"/>
                          </a:solidFill>
                          <a:latin typeface="Calibri" pitchFamily="34" charset="0"/>
                          <a:cs typeface="Calibri" pitchFamily="34" charset="0"/>
                        </a:rPr>
                        <a:t>125,516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a:solidFill>
                            <a:schemeClr val="bg1"/>
                          </a:solidFill>
                          <a:latin typeface="Calibri" pitchFamily="34" charset="0"/>
                          <a:cs typeface="Calibri" pitchFamily="34" charset="0"/>
                        </a:rPr>
                        <a:t>121,363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dirty="0">
                          <a:solidFill>
                            <a:schemeClr val="bg1"/>
                          </a:solidFill>
                          <a:latin typeface="Calibri" pitchFamily="34" charset="0"/>
                          <a:cs typeface="Calibri" pitchFamily="34" charset="0"/>
                        </a:rPr>
                        <a:t>2,212,598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a:solidFill>
                            <a:schemeClr val="bg1"/>
                          </a:solidFill>
                          <a:latin typeface="Calibri" pitchFamily="34" charset="0"/>
                          <a:cs typeface="Calibri" pitchFamily="34" charset="0"/>
                        </a:rPr>
                        <a:t>1.2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0565">
                <a:tc>
                  <a:txBody>
                    <a:bodyPr/>
                    <a:lstStyle/>
                    <a:p>
                      <a:pPr algn="ctr" fontAlgn="b"/>
                      <a:r>
                        <a:rPr lang="es-MX">
                          <a:solidFill>
                            <a:schemeClr val="bg1"/>
                          </a:solidFill>
                          <a:latin typeface="Calibri" pitchFamily="34" charset="0"/>
                          <a:cs typeface="Calibri" pitchFamily="34" charset="0"/>
                        </a:rPr>
                        <a:t>2030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t"/>
                      <a:r>
                        <a:rPr lang="es-MX" dirty="0">
                          <a:solidFill>
                            <a:schemeClr val="bg1"/>
                          </a:solidFill>
                          <a:latin typeface="Calibri" pitchFamily="34" charset="0"/>
                          <a:cs typeface="Calibri" pitchFamily="34" charset="0"/>
                        </a:rPr>
                        <a:t>2,075,237</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dirty="0">
                          <a:solidFill>
                            <a:schemeClr val="bg1"/>
                          </a:solidFill>
                          <a:latin typeface="Calibri" pitchFamily="34" charset="0"/>
                          <a:cs typeface="Calibri" pitchFamily="34" charset="0"/>
                        </a:rPr>
                        <a:t>132,207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a:solidFill>
                            <a:schemeClr val="bg1"/>
                          </a:solidFill>
                          <a:latin typeface="Calibri" pitchFamily="34" charset="0"/>
                          <a:cs typeface="Calibri" pitchFamily="34" charset="0"/>
                        </a:rPr>
                        <a:t>127,929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a:solidFill>
                            <a:schemeClr val="bg1"/>
                          </a:solidFill>
                          <a:latin typeface="Calibri" pitchFamily="34" charset="0"/>
                          <a:cs typeface="Calibri" pitchFamily="34" charset="0"/>
                        </a:rPr>
                        <a:t>2,335,372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dirty="0">
                          <a:solidFill>
                            <a:schemeClr val="bg1"/>
                          </a:solidFill>
                          <a:latin typeface="Calibri" pitchFamily="34" charset="0"/>
                          <a:cs typeface="Calibri" pitchFamily="34" charset="0"/>
                        </a:rPr>
                        <a:t>1.1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0565">
                <a:tc>
                  <a:txBody>
                    <a:bodyPr/>
                    <a:lstStyle/>
                    <a:p>
                      <a:pPr algn="ctr" fontAlgn="b"/>
                      <a:r>
                        <a:rPr lang="es-MX">
                          <a:solidFill>
                            <a:schemeClr val="bg1"/>
                          </a:solidFill>
                          <a:latin typeface="Calibri" pitchFamily="34" charset="0"/>
                          <a:cs typeface="Calibri" pitchFamily="34" charset="0"/>
                        </a:rPr>
                        <a:t>2035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t"/>
                      <a:r>
                        <a:rPr lang="es-MX">
                          <a:solidFill>
                            <a:schemeClr val="bg1"/>
                          </a:solidFill>
                          <a:latin typeface="Calibri" pitchFamily="34" charset="0"/>
                          <a:cs typeface="Calibri" pitchFamily="34" charset="0"/>
                        </a:rPr>
                        <a:t>2,321,757</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dirty="0">
                          <a:solidFill>
                            <a:schemeClr val="bg1"/>
                          </a:solidFill>
                          <a:latin typeface="Calibri" pitchFamily="34" charset="0"/>
                          <a:cs typeface="Calibri" pitchFamily="34" charset="0"/>
                        </a:rPr>
                        <a:t>147,872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a:solidFill>
                            <a:schemeClr val="bg1"/>
                          </a:solidFill>
                          <a:latin typeface="Calibri" pitchFamily="34" charset="0"/>
                          <a:cs typeface="Calibri" pitchFamily="34" charset="0"/>
                        </a:rPr>
                        <a:t>146,126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a:solidFill>
                            <a:schemeClr val="bg1"/>
                          </a:solidFill>
                          <a:latin typeface="Calibri" pitchFamily="34" charset="0"/>
                          <a:cs typeface="Calibri" pitchFamily="34" charset="0"/>
                        </a:rPr>
                        <a:t>2,615,754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dirty="0">
                          <a:solidFill>
                            <a:schemeClr val="bg1"/>
                          </a:solidFill>
                          <a:latin typeface="Calibri" pitchFamily="34" charset="0"/>
                          <a:cs typeface="Calibri" pitchFamily="34" charset="0"/>
                        </a:rPr>
                        <a:t>2.3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0565">
                <a:tc>
                  <a:txBody>
                    <a:bodyPr/>
                    <a:lstStyle/>
                    <a:p>
                      <a:pPr algn="ctr" fontAlgn="b"/>
                      <a:r>
                        <a:rPr lang="es-MX">
                          <a:solidFill>
                            <a:schemeClr val="bg1"/>
                          </a:solidFill>
                          <a:latin typeface="Calibri" pitchFamily="34" charset="0"/>
                          <a:cs typeface="Calibri" pitchFamily="34" charset="0"/>
                        </a:rPr>
                        <a:t>2040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t"/>
                      <a:r>
                        <a:rPr lang="es-MX">
                          <a:solidFill>
                            <a:schemeClr val="bg1"/>
                          </a:solidFill>
                          <a:latin typeface="Calibri" pitchFamily="34" charset="0"/>
                          <a:cs typeface="Calibri" pitchFamily="34" charset="0"/>
                        </a:rPr>
                        <a:t>2,485,413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a:solidFill>
                            <a:schemeClr val="bg1"/>
                          </a:solidFill>
                          <a:latin typeface="Calibri" pitchFamily="34" charset="0"/>
                          <a:cs typeface="Calibri" pitchFamily="34" charset="0"/>
                        </a:rPr>
                        <a:t>158,083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dirty="0">
                          <a:solidFill>
                            <a:schemeClr val="bg1"/>
                          </a:solidFill>
                          <a:latin typeface="Calibri" pitchFamily="34" charset="0"/>
                          <a:cs typeface="Calibri" pitchFamily="34" charset="0"/>
                        </a:rPr>
                        <a:t>157,976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a:solidFill>
                            <a:schemeClr val="bg1"/>
                          </a:solidFill>
                          <a:latin typeface="Calibri" pitchFamily="34" charset="0"/>
                          <a:cs typeface="Calibri" pitchFamily="34" charset="0"/>
                        </a:rPr>
                        <a:t>2,801,472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dirty="0">
                          <a:solidFill>
                            <a:schemeClr val="bg1"/>
                          </a:solidFill>
                          <a:latin typeface="Calibri" pitchFamily="34" charset="0"/>
                          <a:cs typeface="Calibri" pitchFamily="34" charset="0"/>
                        </a:rPr>
                        <a:t>1.4</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0565">
                <a:tc>
                  <a:txBody>
                    <a:bodyPr/>
                    <a:lstStyle/>
                    <a:p>
                      <a:pPr algn="ctr" fontAlgn="b"/>
                      <a:r>
                        <a:rPr lang="es-MX">
                          <a:solidFill>
                            <a:schemeClr val="bg1"/>
                          </a:solidFill>
                          <a:latin typeface="Calibri" pitchFamily="34" charset="0"/>
                          <a:cs typeface="Calibri" pitchFamily="34" charset="0"/>
                        </a:rPr>
                        <a:t>2045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s-MX">
                          <a:solidFill>
                            <a:schemeClr val="bg1"/>
                          </a:solidFill>
                          <a:latin typeface="Calibri" pitchFamily="34" charset="0"/>
                          <a:cs typeface="Calibri" pitchFamily="34" charset="0"/>
                        </a:rPr>
                        <a:t>2,603,222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a:solidFill>
                            <a:schemeClr val="bg1"/>
                          </a:solidFill>
                          <a:latin typeface="Calibri" pitchFamily="34" charset="0"/>
                          <a:cs typeface="Calibri" pitchFamily="34" charset="0"/>
                        </a:rPr>
                        <a:t>165,488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a:solidFill>
                            <a:schemeClr val="bg1"/>
                          </a:solidFill>
                          <a:latin typeface="Calibri" pitchFamily="34" charset="0"/>
                          <a:cs typeface="Calibri" pitchFamily="34" charset="0"/>
                        </a:rPr>
                        <a:t>168,384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a:solidFill>
                            <a:schemeClr val="bg1"/>
                          </a:solidFill>
                          <a:latin typeface="Calibri" pitchFamily="34" charset="0"/>
                          <a:cs typeface="Calibri" pitchFamily="34" charset="0"/>
                        </a:rPr>
                        <a:t>2,937,093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dirty="0">
                          <a:solidFill>
                            <a:schemeClr val="bg1"/>
                          </a:solidFill>
                          <a:latin typeface="Calibri" pitchFamily="34" charset="0"/>
                          <a:cs typeface="Calibri" pitchFamily="34" charset="0"/>
                        </a:rPr>
                        <a:t>0.9</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0565">
                <a:tc>
                  <a:txBody>
                    <a:bodyPr/>
                    <a:lstStyle/>
                    <a:p>
                      <a:pPr algn="ctr" fontAlgn="b"/>
                      <a:r>
                        <a:rPr lang="es-MX">
                          <a:solidFill>
                            <a:schemeClr val="bg1"/>
                          </a:solidFill>
                          <a:latin typeface="Calibri" pitchFamily="34" charset="0"/>
                          <a:cs typeface="Calibri" pitchFamily="34" charset="0"/>
                        </a:rPr>
                        <a:t>2050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s-MX">
                          <a:solidFill>
                            <a:schemeClr val="bg1"/>
                          </a:solidFill>
                          <a:latin typeface="Calibri" pitchFamily="34" charset="0"/>
                          <a:cs typeface="Calibri" pitchFamily="34" charset="0"/>
                        </a:rPr>
                        <a:t>2,754,990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a:solidFill>
                            <a:schemeClr val="bg1"/>
                          </a:solidFill>
                          <a:latin typeface="Calibri" pitchFamily="34" charset="0"/>
                          <a:cs typeface="Calibri" pitchFamily="34" charset="0"/>
                        </a:rPr>
                        <a:t>174,960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dirty="0">
                          <a:solidFill>
                            <a:schemeClr val="bg1"/>
                          </a:solidFill>
                          <a:latin typeface="Calibri" pitchFamily="34" charset="0"/>
                          <a:cs typeface="Calibri" pitchFamily="34" charset="0"/>
                        </a:rPr>
                        <a:t>179,841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dirty="0">
                          <a:solidFill>
                            <a:schemeClr val="bg1"/>
                          </a:solidFill>
                          <a:latin typeface="Calibri" pitchFamily="34" charset="0"/>
                          <a:cs typeface="Calibri" pitchFamily="34" charset="0"/>
                        </a:rPr>
                        <a:t>3,109,790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dirty="0">
                          <a:solidFill>
                            <a:schemeClr val="bg1"/>
                          </a:solidFill>
                          <a:latin typeface="Calibri" pitchFamily="34" charset="0"/>
                          <a:cs typeface="Calibri" pitchFamily="34" charset="0"/>
                        </a:rPr>
                        <a:t>1.1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13" name="12 Rectángulo"/>
          <p:cNvSpPr/>
          <p:nvPr/>
        </p:nvSpPr>
        <p:spPr>
          <a:xfrm>
            <a:off x="500034" y="6357958"/>
            <a:ext cx="8572560" cy="276999"/>
          </a:xfrm>
          <a:prstGeom prst="rect">
            <a:avLst/>
          </a:prstGeom>
        </p:spPr>
        <p:txBody>
          <a:bodyPr wrap="square">
            <a:spAutoFit/>
          </a:bodyPr>
          <a:lstStyle/>
          <a:p>
            <a:r>
              <a:rPr lang="es-MX" sz="1200" dirty="0" smtClean="0">
                <a:solidFill>
                  <a:schemeClr val="bg1"/>
                </a:solidFill>
              </a:rPr>
              <a:t>FUENTE: Elaboración propia en base a datos del Instituto Nacional de Estadística y Geografía (INEGI) y Consejo Nacional de Población (CONAPO). </a:t>
            </a:r>
            <a:endParaRPr lang="es-MX" sz="1200" dirty="0">
              <a:solidFill>
                <a:schemeClr val="bg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Horizonte">
  <a:themeElements>
    <a:clrScheme name="Horizonte">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te">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te">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2177</TotalTime>
  <Words>4616</Words>
  <Application>Microsoft Office PowerPoint</Application>
  <PresentationFormat>Presentación en pantalla (4:3)</PresentationFormat>
  <Paragraphs>974</Paragraphs>
  <Slides>50</Slides>
  <Notes>2</Notes>
  <HiddenSlides>0</HiddenSlides>
  <MMClips>0</MMClips>
  <ScaleCrop>false</ScaleCrop>
  <HeadingPairs>
    <vt:vector size="4" baseType="variant">
      <vt:variant>
        <vt:lpstr>Tema</vt:lpstr>
      </vt:variant>
      <vt:variant>
        <vt:i4>1</vt:i4>
      </vt:variant>
      <vt:variant>
        <vt:lpstr>Títulos de diapositiva</vt:lpstr>
      </vt:variant>
      <vt:variant>
        <vt:i4>50</vt:i4>
      </vt:variant>
    </vt:vector>
  </HeadingPairs>
  <TitlesOfParts>
    <vt:vector size="51" baseType="lpstr">
      <vt:lpstr>Horizonte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Instrumentos de gestión metropolitana</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facultad de planeación urbana y regional</dc:title>
  <dc:creator>JUAN</dc:creator>
  <cp:lastModifiedBy>Santiago</cp:lastModifiedBy>
  <cp:revision>225</cp:revision>
  <dcterms:created xsi:type="dcterms:W3CDTF">2012-11-10T05:53:33Z</dcterms:created>
  <dcterms:modified xsi:type="dcterms:W3CDTF">2015-09-10T19:12:17Z</dcterms:modified>
</cp:coreProperties>
</file>