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8"/>
  </p:notesMasterIdLst>
  <p:sldIdLst>
    <p:sldId id="314" r:id="rId2"/>
    <p:sldId id="257" r:id="rId3"/>
    <p:sldId id="259" r:id="rId4"/>
    <p:sldId id="260" r:id="rId5"/>
    <p:sldId id="261" r:id="rId6"/>
    <p:sldId id="262" r:id="rId7"/>
    <p:sldId id="263" r:id="rId8"/>
    <p:sldId id="264" r:id="rId9"/>
    <p:sldId id="265" r:id="rId10"/>
    <p:sldId id="266" r:id="rId11"/>
    <p:sldId id="267" r:id="rId12"/>
    <p:sldId id="269" r:id="rId13"/>
    <p:sldId id="270" r:id="rId14"/>
    <p:sldId id="271" r:id="rId15"/>
    <p:sldId id="273" r:id="rId16"/>
    <p:sldId id="274" r:id="rId17"/>
    <p:sldId id="275" r:id="rId18"/>
    <p:sldId id="276" r:id="rId19"/>
    <p:sldId id="277" r:id="rId20"/>
    <p:sldId id="279" r:id="rId21"/>
    <p:sldId id="281" r:id="rId22"/>
    <p:sldId id="282" r:id="rId23"/>
    <p:sldId id="283" r:id="rId24"/>
    <p:sldId id="284" r:id="rId25"/>
    <p:sldId id="285" r:id="rId26"/>
    <p:sldId id="286" r:id="rId27"/>
    <p:sldId id="287" r:id="rId28"/>
    <p:sldId id="288" r:id="rId29"/>
    <p:sldId id="289" r:id="rId30"/>
    <p:sldId id="290" r:id="rId31"/>
    <p:sldId id="291" r:id="rId32"/>
    <p:sldId id="294" r:id="rId33"/>
    <p:sldId id="295" r:id="rId34"/>
    <p:sldId id="296" r:id="rId35"/>
    <p:sldId id="298" r:id="rId36"/>
    <p:sldId id="299" r:id="rId37"/>
    <p:sldId id="302" r:id="rId38"/>
    <p:sldId id="300" r:id="rId39"/>
    <p:sldId id="303" r:id="rId40"/>
    <p:sldId id="305" r:id="rId41"/>
    <p:sldId id="306" r:id="rId42"/>
    <p:sldId id="308" r:id="rId43"/>
    <p:sldId id="309" r:id="rId44"/>
    <p:sldId id="310" r:id="rId45"/>
    <p:sldId id="311" r:id="rId46"/>
    <p:sldId id="313" r:id="rId47"/>
  </p:sldIdLst>
  <p:sldSz cx="9144000" cy="6858000" type="screen4x3"/>
  <p:notesSz cx="7086600" cy="9024938"/>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4" d="100"/>
          <a:sy n="64" d="100"/>
        </p:scale>
        <p:origin x="-2070" y="-498"/>
      </p:cViewPr>
      <p:guideLst>
        <p:guide orient="horz" pos="2160"/>
        <p:guide pos="2880"/>
      </p:guideLst>
    </p:cSldViewPr>
  </p:slideViewPr>
  <p:notesTextViewPr>
    <p:cViewPr>
      <p:scale>
        <a:sx n="1" d="1"/>
        <a:sy n="1" d="1"/>
      </p:scale>
      <p:origin x="0" y="0"/>
    </p:cViewPr>
  </p:notesTextViewPr>
  <p:notesViewPr>
    <p:cSldViewPr>
      <p:cViewPr varScale="1">
        <p:scale>
          <a:sx n="66" d="100"/>
          <a:sy n="66" d="100"/>
        </p:scale>
        <p:origin x="-2586" y="-96"/>
      </p:cViewPr>
      <p:guideLst>
        <p:guide orient="horz" pos="2842"/>
        <p:guide pos="2232"/>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70860" cy="451247"/>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4014100" y="0"/>
            <a:ext cx="3070860" cy="451247"/>
          </a:xfrm>
          <a:prstGeom prst="rect">
            <a:avLst/>
          </a:prstGeom>
        </p:spPr>
        <p:txBody>
          <a:bodyPr vert="horz" lIns="91440" tIns="45720" rIns="91440" bIns="45720" rtlCol="0"/>
          <a:lstStyle>
            <a:lvl1pPr algn="r">
              <a:defRPr sz="1200"/>
            </a:lvl1pPr>
          </a:lstStyle>
          <a:p>
            <a:fld id="{722B3977-37D6-48FA-A688-8FD9B5EA785F}" type="datetimeFigureOut">
              <a:rPr lang="es-MX" smtClean="0"/>
              <a:pPr/>
              <a:t>01/10/2015</a:t>
            </a:fld>
            <a:endParaRPr lang="es-MX"/>
          </a:p>
        </p:txBody>
      </p:sp>
      <p:sp>
        <p:nvSpPr>
          <p:cNvPr id="4" name="3 Marcador de imagen de diapositiva"/>
          <p:cNvSpPr>
            <a:spLocks noGrp="1" noRot="1" noChangeAspect="1"/>
          </p:cNvSpPr>
          <p:nvPr>
            <p:ph type="sldImg" idx="2"/>
          </p:nvPr>
        </p:nvSpPr>
        <p:spPr>
          <a:xfrm>
            <a:off x="1287463" y="676275"/>
            <a:ext cx="4511675" cy="338455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708660" y="4286846"/>
            <a:ext cx="5669280" cy="4061222"/>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572125"/>
            <a:ext cx="3070860" cy="451247"/>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4014100" y="8572125"/>
            <a:ext cx="3070860" cy="451247"/>
          </a:xfrm>
          <a:prstGeom prst="rect">
            <a:avLst/>
          </a:prstGeom>
        </p:spPr>
        <p:txBody>
          <a:bodyPr vert="horz" lIns="91440" tIns="45720" rIns="91440" bIns="45720" rtlCol="0" anchor="b"/>
          <a:lstStyle>
            <a:lvl1pPr algn="r">
              <a:defRPr sz="1200"/>
            </a:lvl1pPr>
          </a:lstStyle>
          <a:p>
            <a:fld id="{8058803A-46AD-46D3-A4B9-795948DD4DBB}" type="slidenum">
              <a:rPr lang="es-MX" smtClean="0"/>
              <a:pPr/>
              <a:t>‹Nº›</a:t>
            </a:fld>
            <a:endParaRPr lang="es-MX"/>
          </a:p>
        </p:txBody>
      </p:sp>
    </p:spTree>
    <p:extLst>
      <p:ext uri="{BB962C8B-B14F-4D97-AF65-F5344CB8AC3E}">
        <p14:creationId xmlns="" xmlns:p14="http://schemas.microsoft.com/office/powerpoint/2010/main" val="19392076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1</a:t>
            </a:fld>
            <a:endParaRPr lang="es-MX"/>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MX" dirty="0" smtClean="0"/>
              <a:t>Las generalidades de</a:t>
            </a:r>
            <a:r>
              <a:rPr lang="es-MX" baseline="0" dirty="0" smtClean="0"/>
              <a:t> la cara oclusal son las siguientes: </a:t>
            </a:r>
            <a:r>
              <a:rPr lang="es-MX" sz="1200" dirty="0" smtClean="0">
                <a:latin typeface="AR DARLING" panose="02000000000000000000" pitchFamily="2" charset="0"/>
              </a:rPr>
              <a:t>Esta cara esta compuesta por tres cúspides: una bucal y dos linguales, cada una de estas cúspides esta formada por dos planos</a:t>
            </a:r>
            <a:r>
              <a:rPr lang="es-MX" sz="1200" baseline="0" dirty="0" smtClean="0">
                <a:latin typeface="AR DARLING" panose="02000000000000000000" pitchFamily="2" charset="0"/>
              </a:rPr>
              <a:t> </a:t>
            </a:r>
            <a:r>
              <a:rPr lang="es-MX" sz="1200" dirty="0" smtClean="0">
                <a:latin typeface="AR DARLING" panose="02000000000000000000" pitchFamily="2" charset="0"/>
              </a:rPr>
              <a:t>cuadrangulares, uno mesial y otro distal.</a:t>
            </a:r>
          </a:p>
          <a:p>
            <a:pPr marL="0" marR="0" indent="0" algn="just" defTabSz="914400" rtl="0" eaLnBrk="1" fontAlgn="auto" latinLnBrk="0" hangingPunct="1">
              <a:lnSpc>
                <a:spcPct val="100000"/>
              </a:lnSpc>
              <a:spcBef>
                <a:spcPts val="0"/>
              </a:spcBef>
              <a:spcAft>
                <a:spcPts val="0"/>
              </a:spcAft>
              <a:buClrTx/>
              <a:buSzTx/>
              <a:buFontTx/>
              <a:buNone/>
              <a:tabLst/>
              <a:defRPr/>
            </a:pPr>
            <a:r>
              <a:rPr lang="es-MX" sz="1200" dirty="0" smtClean="0">
                <a:latin typeface="AR DARLING" panose="02000000000000000000" pitchFamily="2" charset="0"/>
              </a:rPr>
              <a:t> planos cuadrangulares, uno mesial y otro distal.</a:t>
            </a:r>
          </a:p>
          <a:p>
            <a:pPr algn="just"/>
            <a:endParaRPr lang="es-MX" sz="1200" dirty="0" smtClean="0">
              <a:latin typeface="AR JULIAN" panose="02000000000000000000" pitchFamily="2" charset="0"/>
            </a:endParaRPr>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10</a:t>
            </a:fld>
            <a:endParaRPr lang="es-MX"/>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MX" sz="1200" b="0" dirty="0" smtClean="0">
                <a:latin typeface="AR JULIAN" panose="02000000000000000000" pitchFamily="2" charset="0"/>
              </a:rPr>
              <a:t>Límite</a:t>
            </a:r>
            <a:r>
              <a:rPr lang="es-MX" sz="1200" b="0" baseline="0" dirty="0" smtClean="0">
                <a:latin typeface="AR JULIAN" panose="02000000000000000000" pitchFamily="2" charset="0"/>
              </a:rPr>
              <a:t> bucal</a:t>
            </a:r>
            <a:r>
              <a:rPr lang="es-MX" sz="1200" b="1" dirty="0" smtClean="0">
                <a:latin typeface="AR JULIAN" panose="02000000000000000000" pitchFamily="2" charset="0"/>
              </a:rPr>
              <a:t>: </a:t>
            </a:r>
            <a:r>
              <a:rPr lang="es-MX" sz="1200" dirty="0" smtClean="0">
                <a:latin typeface="AR JULIAN" panose="02000000000000000000" pitchFamily="2" charset="0"/>
              </a:rPr>
              <a:t>los brazos M. y D. de la cúspide B. Son rectos y van del ángulo triedro M.B.O. a la cima de la cúspide y de la cima de la cúspide al ángulo triedro D.B.O.</a:t>
            </a:r>
          </a:p>
          <a:p>
            <a:pPr algn="just"/>
            <a:endParaRPr lang="es-MX" sz="1200" dirty="0" smtClean="0">
              <a:latin typeface="AR JULIAN" panose="02000000000000000000" pitchFamily="2" charset="0"/>
            </a:endParaRPr>
          </a:p>
          <a:p>
            <a:pPr algn="just"/>
            <a:r>
              <a:rPr lang="es-MX" sz="1200" b="0" dirty="0" smtClean="0">
                <a:latin typeface="AR JULIAN" panose="02000000000000000000" pitchFamily="2" charset="0"/>
              </a:rPr>
              <a:t>Límite</a:t>
            </a:r>
            <a:r>
              <a:rPr lang="es-MX" sz="1200" b="0" baseline="0" dirty="0" smtClean="0">
                <a:latin typeface="AR JULIAN" panose="02000000000000000000" pitchFamily="2" charset="0"/>
              </a:rPr>
              <a:t> mesial:</a:t>
            </a:r>
            <a:r>
              <a:rPr lang="es-MX" sz="1200" b="1" dirty="0" smtClean="0">
                <a:latin typeface="AR JULIAN" panose="02000000000000000000" pitchFamily="2" charset="0"/>
              </a:rPr>
              <a:t> </a:t>
            </a:r>
            <a:r>
              <a:rPr lang="es-MX" sz="1200" dirty="0" smtClean="0">
                <a:latin typeface="AR JULIAN" panose="02000000000000000000" pitchFamily="2" charset="0"/>
              </a:rPr>
              <a:t>la prominencia marginal. Del ángulo triedro M.B.O. al ángulo triedro </a:t>
            </a:r>
            <a:r>
              <a:rPr lang="es-MX" sz="1200" dirty="0" err="1" smtClean="0">
                <a:latin typeface="AR JULIAN" panose="02000000000000000000" pitchFamily="2" charset="0"/>
              </a:rPr>
              <a:t>M.Li.O</a:t>
            </a:r>
            <a:r>
              <a:rPr lang="es-MX" sz="1200" dirty="0" smtClean="0">
                <a:latin typeface="AR JULIAN" panose="02000000000000000000" pitchFamily="2" charset="0"/>
              </a:rPr>
              <a:t>. puede ser recta o convexa.</a:t>
            </a:r>
          </a:p>
          <a:p>
            <a:pPr algn="just"/>
            <a:endParaRPr lang="es-MX" sz="1200" dirty="0" smtClean="0">
              <a:latin typeface="AR JULIAN" panose="02000000000000000000" pitchFamily="2" charset="0"/>
            </a:endParaRPr>
          </a:p>
          <a:p>
            <a:pPr algn="just"/>
            <a:r>
              <a:rPr lang="es-MX" sz="1200" dirty="0" smtClean="0">
                <a:latin typeface="AR JULIAN" panose="02000000000000000000" pitchFamily="2" charset="0"/>
              </a:rPr>
              <a:t>Límite distal: la prominencia marginal distal. Del ángulo triedro D. B. O. al ángulo triedro D.L.O. puede ser recta o convexa B.LI.</a:t>
            </a:r>
          </a:p>
          <a:p>
            <a:pPr algn="just"/>
            <a:endParaRPr lang="es-MX" sz="1200" dirty="0" smtClean="0">
              <a:latin typeface="AR JULIAN" panose="02000000000000000000" pitchFamily="2" charset="0"/>
            </a:endParaRPr>
          </a:p>
          <a:p>
            <a:pPr algn="just"/>
            <a:r>
              <a:rPr lang="es-MX" sz="1200" dirty="0" smtClean="0">
                <a:latin typeface="AR JULIAN" panose="02000000000000000000" pitchFamily="2" charset="0"/>
              </a:rPr>
              <a:t>Límite lingual: los brazos M. y D. de las cúspides </a:t>
            </a:r>
            <a:r>
              <a:rPr lang="es-MX" sz="1200" dirty="0" err="1" smtClean="0">
                <a:latin typeface="AR JULIAN" panose="02000000000000000000" pitchFamily="2" charset="0"/>
              </a:rPr>
              <a:t>M.Li</a:t>
            </a:r>
            <a:r>
              <a:rPr lang="es-MX" sz="1200" dirty="0" smtClean="0">
                <a:latin typeface="AR JULIAN" panose="02000000000000000000" pitchFamily="2" charset="0"/>
              </a:rPr>
              <a:t>. y </a:t>
            </a:r>
            <a:r>
              <a:rPr lang="es-MX" sz="1200" dirty="0" err="1" smtClean="0">
                <a:latin typeface="AR JULIAN" panose="02000000000000000000" pitchFamily="2" charset="0"/>
              </a:rPr>
              <a:t>D.Li</a:t>
            </a:r>
            <a:r>
              <a:rPr lang="es-MX" sz="1200" dirty="0" smtClean="0">
                <a:latin typeface="AR JULIAN" panose="02000000000000000000" pitchFamily="2" charset="0"/>
              </a:rPr>
              <a:t>. Son rectos formando un ángulo de 120°, van del ángulo M.L.O. a la cima de la cúspide </a:t>
            </a:r>
            <a:r>
              <a:rPr lang="es-MX" sz="1200" dirty="0" err="1" smtClean="0">
                <a:latin typeface="AR JULIAN" panose="02000000000000000000" pitchFamily="2" charset="0"/>
              </a:rPr>
              <a:t>M.Li</a:t>
            </a:r>
            <a:r>
              <a:rPr lang="es-MX" sz="1200" dirty="0" smtClean="0">
                <a:latin typeface="AR JULIAN" panose="02000000000000000000" pitchFamily="2" charset="0"/>
              </a:rPr>
              <a:t>. de aquí al surco </a:t>
            </a:r>
            <a:r>
              <a:rPr lang="es-MX" sz="1200" dirty="0" err="1" smtClean="0">
                <a:latin typeface="AR JULIAN" panose="02000000000000000000" pitchFamily="2" charset="0"/>
              </a:rPr>
              <a:t>Li.O</a:t>
            </a:r>
            <a:r>
              <a:rPr lang="es-MX" sz="1200" dirty="0" smtClean="0">
                <a:latin typeface="AR JULIAN" panose="02000000000000000000" pitchFamily="2" charset="0"/>
              </a:rPr>
              <a:t>. de éste surco a la cima de la cúspide </a:t>
            </a:r>
            <a:r>
              <a:rPr lang="es-MX" sz="1200" dirty="0" err="1" smtClean="0">
                <a:latin typeface="AR JULIAN" panose="02000000000000000000" pitchFamily="2" charset="0"/>
              </a:rPr>
              <a:t>D.Li</a:t>
            </a:r>
            <a:r>
              <a:rPr lang="es-MX" sz="1200" dirty="0" smtClean="0">
                <a:latin typeface="AR JULIAN" panose="02000000000000000000" pitchFamily="2" charset="0"/>
              </a:rPr>
              <a:t>. y de la cima al ángulo D.L.O</a:t>
            </a:r>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11</a:t>
            </a:fld>
            <a:endParaRPr lang="es-MX"/>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MX" sz="1200" dirty="0" smtClean="0">
                <a:latin typeface="AR JULIAN" panose="02000000000000000000" pitchFamily="2" charset="0"/>
              </a:rPr>
              <a:t>La</a:t>
            </a:r>
            <a:r>
              <a:rPr lang="es-MX" sz="1200" baseline="0" dirty="0" smtClean="0">
                <a:latin typeface="AR JULIAN" panose="02000000000000000000" pitchFamily="2" charset="0"/>
              </a:rPr>
              <a:t> </a:t>
            </a:r>
            <a:r>
              <a:rPr lang="es-MX" sz="1200" dirty="0" smtClean="0">
                <a:latin typeface="AR JULIAN" panose="02000000000000000000" pitchFamily="2" charset="0"/>
              </a:rPr>
              <a:t>cara oclusal del segundo premolar inferior se encuentra coronada por tres cúspide</a:t>
            </a:r>
            <a:r>
              <a:rPr lang="es-MX" sz="1200" baseline="0" dirty="0" smtClean="0">
                <a:latin typeface="AR JULIAN" panose="02000000000000000000" pitchFamily="2" charset="0"/>
              </a:rPr>
              <a:t> que están </a:t>
            </a:r>
            <a:r>
              <a:rPr lang="es-MX" sz="1200" dirty="0" smtClean="0">
                <a:latin typeface="AR JULIAN" panose="02000000000000000000" pitchFamily="2" charset="0"/>
              </a:rPr>
              <a:t>separadas </a:t>
            </a:r>
            <a:r>
              <a:rPr lang="es-MX" sz="1200" dirty="0" err="1" smtClean="0">
                <a:latin typeface="AR JULIAN" panose="02000000000000000000" pitchFamily="2" charset="0"/>
              </a:rPr>
              <a:t>B.Li</a:t>
            </a:r>
            <a:r>
              <a:rPr lang="es-MX" sz="1200" dirty="0" smtClean="0">
                <a:latin typeface="AR JULIAN" panose="02000000000000000000" pitchFamily="2" charset="0"/>
              </a:rPr>
              <a:t>. por la línea </a:t>
            </a:r>
            <a:r>
              <a:rPr lang="es-MX" sz="1200" dirty="0" err="1" smtClean="0">
                <a:latin typeface="AR JULIAN" panose="02000000000000000000" pitchFamily="2" charset="0"/>
              </a:rPr>
              <a:t>sergemtal</a:t>
            </a:r>
            <a:r>
              <a:rPr lang="es-MX" sz="1200" dirty="0" smtClean="0">
                <a:latin typeface="AR JULIAN" panose="02000000000000000000" pitchFamily="2" charset="0"/>
              </a:rPr>
              <a:t> central. La cúspide B. ocupa un poco más de la mitad del diámetro </a:t>
            </a:r>
            <a:r>
              <a:rPr lang="es-MX" sz="1200" dirty="0" err="1" smtClean="0">
                <a:latin typeface="AR JULIAN" panose="02000000000000000000" pitchFamily="2" charset="0"/>
              </a:rPr>
              <a:t>B.Li</a:t>
            </a:r>
            <a:r>
              <a:rPr lang="es-MX" sz="1200" dirty="0" smtClean="0">
                <a:latin typeface="AR JULIAN" panose="02000000000000000000" pitchFamily="2" charset="0"/>
              </a:rPr>
              <a:t>.</a:t>
            </a:r>
          </a:p>
          <a:p>
            <a:r>
              <a:rPr lang="es-MX" dirty="0" smtClean="0"/>
              <a:t> </a:t>
            </a:r>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12</a:t>
            </a:fld>
            <a:endParaRPr lang="es-MX"/>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AR JULIAN" panose="02000000000000000000" pitchFamily="2" charset="0"/>
              </a:rPr>
              <a:t>La</a:t>
            </a:r>
            <a:r>
              <a:rPr lang="es-MX" sz="1200" baseline="0" dirty="0" smtClean="0">
                <a:latin typeface="AR JULIAN" panose="02000000000000000000" pitchFamily="2" charset="0"/>
              </a:rPr>
              <a:t> cúspide bucal está f</a:t>
            </a:r>
            <a:r>
              <a:rPr lang="es-MX" sz="1200" dirty="0" smtClean="0">
                <a:latin typeface="AR JULIAN" panose="02000000000000000000" pitchFamily="2" charset="0"/>
              </a:rPr>
              <a:t>ormada por dos planos, un plano mesial y un distal que con frecuencia son convexos, pueden tener apariencia bulbosa o pueden estar aplanados por </a:t>
            </a:r>
            <a:r>
              <a:rPr lang="es-MX" sz="1200" dirty="0" err="1" smtClean="0">
                <a:latin typeface="AR JULIAN" panose="02000000000000000000" pitchFamily="2" charset="0"/>
              </a:rPr>
              <a:t>atricción</a:t>
            </a:r>
            <a:r>
              <a:rPr lang="es-MX" sz="1200" dirty="0" smtClean="0">
                <a:latin typeface="AR JULIAN" panose="02000000000000000000" pitchFamily="2" charset="0"/>
              </a:rPr>
              <a:t>.</a:t>
            </a:r>
            <a:r>
              <a:rPr lang="es-MX" sz="1200" dirty="0" smtClean="0"/>
              <a:t> </a:t>
            </a:r>
          </a:p>
          <a:p>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13</a:t>
            </a:fld>
            <a:endParaRPr lang="es-MX"/>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MX" sz="1200" b="0" dirty="0" smtClean="0">
                <a:latin typeface="AR JULIAN" panose="02000000000000000000" pitchFamily="2" charset="0"/>
              </a:rPr>
              <a:t>Límite bucal</a:t>
            </a:r>
            <a:r>
              <a:rPr lang="es-MX" sz="1200" b="1" dirty="0" smtClean="0">
                <a:latin typeface="AR JULIAN" panose="02000000000000000000" pitchFamily="2" charset="0"/>
              </a:rPr>
              <a:t>: </a:t>
            </a:r>
            <a:r>
              <a:rPr lang="es-MX" sz="1200" dirty="0" smtClean="0">
                <a:latin typeface="AR JULIAN" panose="02000000000000000000" pitchFamily="2" charset="0"/>
              </a:rPr>
              <a:t>los brazos .M. y D. Son rectos y se extienden del ángulo M.B.O. a la cima de la cúspide, y de la cima de la cúspide al ángulo D.B.O. límite mesial</a:t>
            </a:r>
            <a:r>
              <a:rPr lang="es-MX" sz="1200" b="1" dirty="0" smtClean="0">
                <a:latin typeface="AR JULIAN" panose="02000000000000000000" pitchFamily="2" charset="0"/>
              </a:rPr>
              <a:t>: </a:t>
            </a:r>
            <a:r>
              <a:rPr lang="es-MX" sz="1200" dirty="0" smtClean="0">
                <a:latin typeface="AR JULIAN" panose="02000000000000000000" pitchFamily="2" charset="0"/>
              </a:rPr>
              <a:t>el surco M.B. Corre del ángulo M.B.O. a la parte terminal M. de la línea segmental central, es recto. Límite distal: el surco D.B. Se extiende del ángulo D.B.O. a la parte terminal D. de la línea segmental central, es recto. Límite lingual:</a:t>
            </a:r>
            <a:r>
              <a:rPr lang="es-MX" sz="1200" b="1" dirty="0" smtClean="0">
                <a:latin typeface="AR JULIAN" panose="02000000000000000000" pitchFamily="2" charset="0"/>
              </a:rPr>
              <a:t> </a:t>
            </a:r>
            <a:r>
              <a:rPr lang="es-MX" sz="1200" dirty="0" smtClean="0">
                <a:latin typeface="AR JULIAN" panose="02000000000000000000" pitchFamily="2" charset="0"/>
              </a:rPr>
              <a:t>la línea segmental central, que puede ser recta, convexa o en forma de “v”. </a:t>
            </a:r>
          </a:p>
          <a:p>
            <a:pPr marL="0" marR="0" indent="0" algn="l" defTabSz="914400" rtl="0" eaLnBrk="1" fontAlgn="auto" latinLnBrk="0" hangingPunct="1">
              <a:lnSpc>
                <a:spcPct val="100000"/>
              </a:lnSpc>
              <a:spcBef>
                <a:spcPts val="0"/>
              </a:spcBef>
              <a:spcAft>
                <a:spcPts val="0"/>
              </a:spcAft>
              <a:buClrTx/>
              <a:buSzTx/>
              <a:buFontTx/>
              <a:buNone/>
              <a:tabLst/>
              <a:defRPr/>
            </a:pPr>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14</a:t>
            </a:fld>
            <a:endParaRPr lang="es-MX"/>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MX" sz="1200" dirty="0" smtClean="0">
                <a:latin typeface="AR JULIAN" panose="02000000000000000000" pitchFamily="2" charset="0"/>
              </a:rPr>
              <a:t>No son planos, inicialmente pueden tener apariencia bulbosa pero más tarde se aplanan por atrición.</a:t>
            </a:r>
          </a:p>
          <a:p>
            <a:pPr algn="just"/>
            <a:r>
              <a:rPr lang="es-MX" sz="1200" dirty="0" smtClean="0">
                <a:latin typeface="AR JULIAN" panose="02000000000000000000" pitchFamily="2" charset="0"/>
              </a:rPr>
              <a:t>Su ángulo de unión recibe el nombre de prominencia o elevación transversal y se extiende de la cima de la cúspide a la base. </a:t>
            </a:r>
            <a:r>
              <a:rPr lang="es-MX" sz="1200" dirty="0" smtClean="0"/>
              <a:t> </a:t>
            </a:r>
          </a:p>
          <a:p>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15</a:t>
            </a:fld>
            <a:endParaRPr lang="es-MX"/>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Los planos de</a:t>
            </a:r>
            <a:r>
              <a:rPr lang="es-MX" baseline="0" dirty="0" smtClean="0"/>
              <a:t> la cúspide bucal son mesial y distal. El plano mesial tiene cuatro límites. El límite bucal, mesial, distal y lingual</a:t>
            </a:r>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16</a:t>
            </a:fld>
            <a:endParaRPr lang="es-MX"/>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El plano distal</a:t>
            </a:r>
            <a:r>
              <a:rPr lang="es-MX" baseline="0" dirty="0" smtClean="0"/>
              <a:t> también tiene cuatro límites: bucal, mesial, distal y lingual</a:t>
            </a:r>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17</a:t>
            </a:fld>
            <a:endParaRPr lang="es-MX"/>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MX" sz="1200" dirty="0" smtClean="0">
                <a:latin typeface="AR JULIAN" panose="02000000000000000000" pitchFamily="2" charset="0"/>
              </a:rPr>
              <a:t>Las cúspides linguales son dos, formadas por dos planos cuadrangulares, un plano M. y un D., colocados en un ángulo de 120°. Los brazos de estos planos son rectos y forman también un ángulo de 120°, los vértices en la unión de estos brazos dan origen a la cima de las cúspides. Las dos cúspides linguales están separadas M.D. por el surco </a:t>
            </a:r>
            <a:r>
              <a:rPr lang="es-MX" sz="1200" dirty="0" err="1" smtClean="0">
                <a:latin typeface="AR JULIAN" panose="02000000000000000000" pitchFamily="2" charset="0"/>
              </a:rPr>
              <a:t>Li.O</a:t>
            </a:r>
            <a:r>
              <a:rPr lang="es-MX" sz="1200" dirty="0" smtClean="0">
                <a:latin typeface="AR JULIAN" panose="02000000000000000000" pitchFamily="2" charset="0"/>
              </a:rPr>
              <a:t>.   </a:t>
            </a:r>
          </a:p>
          <a:p>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18</a:t>
            </a:fld>
            <a:endParaRPr lang="es-MX"/>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MX" sz="1200" b="0" dirty="0" smtClean="0">
                <a:latin typeface="AR JULIAN" panose="02000000000000000000" pitchFamily="2" charset="0"/>
              </a:rPr>
              <a:t>Límite</a:t>
            </a:r>
            <a:r>
              <a:rPr lang="es-MX" sz="1200" b="0" baseline="0" dirty="0" smtClean="0">
                <a:latin typeface="AR JULIAN" panose="02000000000000000000" pitchFamily="2" charset="0"/>
              </a:rPr>
              <a:t> lingual: </a:t>
            </a:r>
            <a:r>
              <a:rPr lang="es-MX" sz="1200" dirty="0" smtClean="0">
                <a:latin typeface="AR JULIAN" panose="02000000000000000000" pitchFamily="2" charset="0"/>
              </a:rPr>
              <a:t>los brazos M. y D. de ésta cúspide, son rectos y forman un ángulo de 120°, se extienden del ángulo </a:t>
            </a:r>
            <a:r>
              <a:rPr lang="es-MX" sz="1200" dirty="0" err="1" smtClean="0">
                <a:latin typeface="AR JULIAN" panose="02000000000000000000" pitchFamily="2" charset="0"/>
              </a:rPr>
              <a:t>M.Li.O</a:t>
            </a:r>
            <a:r>
              <a:rPr lang="es-MX" sz="1200" dirty="0" smtClean="0">
                <a:latin typeface="AR JULIAN" panose="02000000000000000000" pitchFamily="2" charset="0"/>
              </a:rPr>
              <a:t>. a la cima de la cúspide y de la cima de la cúspide al surco </a:t>
            </a:r>
            <a:r>
              <a:rPr lang="es-MX" sz="1200" dirty="0" err="1" smtClean="0">
                <a:latin typeface="AR JULIAN" panose="02000000000000000000" pitchFamily="2" charset="0"/>
              </a:rPr>
              <a:t>Li.O</a:t>
            </a:r>
            <a:r>
              <a:rPr lang="es-MX" sz="1200" dirty="0" smtClean="0">
                <a:latin typeface="AR JULIAN" panose="02000000000000000000" pitchFamily="2" charset="0"/>
              </a:rPr>
              <a:t>.</a:t>
            </a:r>
          </a:p>
          <a:p>
            <a:pPr algn="just"/>
            <a:endParaRPr lang="es-MX" sz="1200" dirty="0" smtClean="0">
              <a:latin typeface="AR JULIAN" panose="02000000000000000000" pitchFamily="2" charset="0"/>
            </a:endParaRPr>
          </a:p>
          <a:p>
            <a:pPr algn="just"/>
            <a:r>
              <a:rPr lang="es-MX" sz="1200" b="1" dirty="0" smtClean="0">
                <a:latin typeface="AR JULIAN" panose="02000000000000000000" pitchFamily="2" charset="0"/>
              </a:rPr>
              <a:t> </a:t>
            </a:r>
            <a:r>
              <a:rPr lang="es-MX" sz="1200" b="0" dirty="0" smtClean="0">
                <a:latin typeface="AR JULIAN" panose="02000000000000000000" pitchFamily="2" charset="0"/>
              </a:rPr>
              <a:t>Límite</a:t>
            </a:r>
            <a:r>
              <a:rPr lang="es-MX" sz="1200" b="0" baseline="0" dirty="0" smtClean="0">
                <a:latin typeface="AR JULIAN" panose="02000000000000000000" pitchFamily="2" charset="0"/>
              </a:rPr>
              <a:t> mesial: </a:t>
            </a:r>
            <a:r>
              <a:rPr lang="es-MX" sz="1200" dirty="0" smtClean="0">
                <a:latin typeface="AR JULIAN" panose="02000000000000000000" pitchFamily="2" charset="0"/>
              </a:rPr>
              <a:t>el surco </a:t>
            </a:r>
            <a:r>
              <a:rPr lang="es-MX" sz="1200" dirty="0" err="1" smtClean="0">
                <a:latin typeface="AR JULIAN" panose="02000000000000000000" pitchFamily="2" charset="0"/>
              </a:rPr>
              <a:t>M.Li</a:t>
            </a:r>
            <a:r>
              <a:rPr lang="es-MX" sz="1200" dirty="0" smtClean="0">
                <a:latin typeface="AR JULIAN" panose="02000000000000000000" pitchFamily="2" charset="0"/>
              </a:rPr>
              <a:t>. Corre del ángulo </a:t>
            </a:r>
            <a:r>
              <a:rPr lang="es-MX" sz="1200" dirty="0" err="1" smtClean="0">
                <a:latin typeface="AR JULIAN" panose="02000000000000000000" pitchFamily="2" charset="0"/>
              </a:rPr>
              <a:t>M.Li.O</a:t>
            </a:r>
            <a:r>
              <a:rPr lang="es-MX" sz="1200" dirty="0" smtClean="0">
                <a:latin typeface="AR JULIAN" panose="02000000000000000000" pitchFamily="2" charset="0"/>
              </a:rPr>
              <a:t>. a la terminación M. de la línea segmental central, es recto. </a:t>
            </a:r>
          </a:p>
          <a:p>
            <a:pPr algn="just"/>
            <a:endParaRPr lang="es-MX" sz="1200" dirty="0" smtClean="0">
              <a:latin typeface="AR JULIAN" panose="02000000000000000000" pitchFamily="2" charset="0"/>
            </a:endParaRPr>
          </a:p>
          <a:p>
            <a:pPr algn="just"/>
            <a:r>
              <a:rPr lang="es-MX" sz="1200" b="0" dirty="0" smtClean="0">
                <a:latin typeface="AR JULIAN" panose="02000000000000000000" pitchFamily="2" charset="0"/>
              </a:rPr>
              <a:t>Límite</a:t>
            </a:r>
            <a:r>
              <a:rPr lang="es-MX" sz="1200" b="0" baseline="0" dirty="0" smtClean="0">
                <a:latin typeface="AR JULIAN" panose="02000000000000000000" pitchFamily="2" charset="0"/>
              </a:rPr>
              <a:t> distal: </a:t>
            </a:r>
            <a:r>
              <a:rPr lang="es-MX" sz="1200" dirty="0" smtClean="0">
                <a:latin typeface="AR JULIAN" panose="02000000000000000000" pitchFamily="2" charset="0"/>
              </a:rPr>
              <a:t>la porción O. del surco </a:t>
            </a:r>
            <a:r>
              <a:rPr lang="es-MX" sz="1200" dirty="0" err="1" smtClean="0">
                <a:latin typeface="AR JULIAN" panose="02000000000000000000" pitchFamily="2" charset="0"/>
              </a:rPr>
              <a:t>Li.O</a:t>
            </a:r>
            <a:r>
              <a:rPr lang="es-MX" sz="1200" dirty="0" smtClean="0">
                <a:latin typeface="AR JULIAN" panose="02000000000000000000" pitchFamily="2" charset="0"/>
              </a:rPr>
              <a:t>. Va de la línea </a:t>
            </a:r>
            <a:r>
              <a:rPr lang="es-MX" sz="1200" dirty="0" err="1" smtClean="0">
                <a:latin typeface="AR JULIAN" panose="02000000000000000000" pitchFamily="2" charset="0"/>
              </a:rPr>
              <a:t>segmantal</a:t>
            </a:r>
            <a:r>
              <a:rPr lang="es-MX" sz="1200" dirty="0" smtClean="0">
                <a:latin typeface="AR JULIAN" panose="02000000000000000000" pitchFamily="2" charset="0"/>
              </a:rPr>
              <a:t> central a la unión de los brazos M. y D. de las cúspides Li. es recto.</a:t>
            </a:r>
          </a:p>
          <a:p>
            <a:pPr algn="just"/>
            <a:endParaRPr lang="es-MX" sz="1200" dirty="0" smtClean="0">
              <a:latin typeface="AR JULIAN" panose="02000000000000000000" pitchFamily="2" charset="0"/>
            </a:endParaRPr>
          </a:p>
          <a:p>
            <a:pPr algn="just"/>
            <a:r>
              <a:rPr lang="es-MX" sz="1200" dirty="0" smtClean="0">
                <a:latin typeface="AR JULIAN" panose="02000000000000000000" pitchFamily="2" charset="0"/>
              </a:rPr>
              <a:t>Límite bucal: la porción M. de la línea segmental central, es recta. </a:t>
            </a:r>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19</a:t>
            </a:fld>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El</a:t>
            </a:r>
            <a:r>
              <a:rPr lang="es-MX" baseline="0" dirty="0" smtClean="0"/>
              <a:t> segundo premolar inferior, es el quinto diente a partir de la línea media, su cara mesial hace contacto con la cara distal del primer premolar inferior y su cara distal hace contacto con la cara mesial del primer molar inferior</a:t>
            </a:r>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2</a:t>
            </a:fld>
            <a:endParaRPr lang="es-MX"/>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MX" sz="1200" b="0" dirty="0" smtClean="0">
                <a:latin typeface="AR JULIAN" panose="02000000000000000000" pitchFamily="2" charset="0"/>
              </a:rPr>
              <a:t>Límite lingual:</a:t>
            </a:r>
            <a:r>
              <a:rPr lang="es-MX" sz="1200" b="1" dirty="0" smtClean="0">
                <a:latin typeface="AR JULIAN" panose="02000000000000000000" pitchFamily="2" charset="0"/>
              </a:rPr>
              <a:t> </a:t>
            </a:r>
            <a:r>
              <a:rPr lang="es-MX" sz="1200" dirty="0" smtClean="0">
                <a:latin typeface="AR JULIAN" panose="02000000000000000000" pitchFamily="2" charset="0"/>
              </a:rPr>
              <a:t>los brazos M. y D. de esta cúspide. Son rectos y forman un ángulo de 120°, se extiende del ángulo D.O. a la cima de la cúspide y de la cima al surco Li.</a:t>
            </a:r>
          </a:p>
          <a:p>
            <a:pPr algn="just"/>
            <a:endParaRPr lang="es-MX" sz="1200" dirty="0" smtClean="0">
              <a:latin typeface="AR JULIAN" panose="02000000000000000000" pitchFamily="2" charset="0"/>
            </a:endParaRPr>
          </a:p>
          <a:p>
            <a:pPr algn="just"/>
            <a:r>
              <a:rPr lang="es-MX" sz="1200" b="0" dirty="0" smtClean="0">
                <a:latin typeface="AR JULIAN" panose="02000000000000000000" pitchFamily="2" charset="0"/>
              </a:rPr>
              <a:t>Límite mesial:</a:t>
            </a:r>
            <a:r>
              <a:rPr lang="es-MX" sz="1200" b="1" dirty="0" smtClean="0">
                <a:latin typeface="AR JULIAN" panose="02000000000000000000" pitchFamily="2" charset="0"/>
              </a:rPr>
              <a:t> </a:t>
            </a:r>
            <a:r>
              <a:rPr lang="es-MX" sz="1200" dirty="0" smtClean="0">
                <a:latin typeface="AR JULIAN" panose="02000000000000000000" pitchFamily="2" charset="0"/>
              </a:rPr>
              <a:t>la porción O. del surco </a:t>
            </a:r>
            <a:r>
              <a:rPr lang="es-MX" sz="1200" dirty="0" err="1" smtClean="0">
                <a:latin typeface="AR JULIAN" panose="02000000000000000000" pitchFamily="2" charset="0"/>
              </a:rPr>
              <a:t>Li.O</a:t>
            </a:r>
            <a:r>
              <a:rPr lang="es-MX" sz="1200" dirty="0" smtClean="0">
                <a:latin typeface="AR JULIAN" panose="02000000000000000000" pitchFamily="2" charset="0"/>
              </a:rPr>
              <a:t>. que va de la línea segmental central a la unión de los brazos M. y distal de las cúspides Li. y es recto. Límite</a:t>
            </a:r>
            <a:r>
              <a:rPr lang="es-MX" sz="1200" baseline="0" dirty="0" smtClean="0">
                <a:latin typeface="AR JULIAN" panose="02000000000000000000" pitchFamily="2" charset="0"/>
              </a:rPr>
              <a:t> distal</a:t>
            </a:r>
            <a:r>
              <a:rPr lang="es-MX" sz="1200" b="1" dirty="0" smtClean="0">
                <a:latin typeface="AR JULIAN" panose="02000000000000000000" pitchFamily="2" charset="0"/>
              </a:rPr>
              <a:t> </a:t>
            </a:r>
            <a:r>
              <a:rPr lang="es-MX" sz="1200" dirty="0" smtClean="0">
                <a:latin typeface="AR JULIAN" panose="02000000000000000000" pitchFamily="2" charset="0"/>
              </a:rPr>
              <a:t>del surco </a:t>
            </a:r>
            <a:r>
              <a:rPr lang="es-MX" sz="1200" dirty="0" err="1" smtClean="0">
                <a:latin typeface="AR JULIAN" panose="02000000000000000000" pitchFamily="2" charset="0"/>
              </a:rPr>
              <a:t>D.Li</a:t>
            </a:r>
            <a:r>
              <a:rPr lang="es-MX" sz="1200" dirty="0" smtClean="0">
                <a:latin typeface="AR JULIAN" panose="02000000000000000000" pitchFamily="2" charset="0"/>
              </a:rPr>
              <a:t> que va del ángulo triedro D.L.O. a la terminación D. de la línea segmental y es recto.</a:t>
            </a:r>
          </a:p>
          <a:p>
            <a:pPr algn="just"/>
            <a:endParaRPr lang="es-MX" sz="1200" b="1" dirty="0" smtClean="0">
              <a:latin typeface="AR JULIAN" panose="02000000000000000000" pitchFamily="2" charset="0"/>
            </a:endParaRPr>
          </a:p>
          <a:p>
            <a:pPr algn="just"/>
            <a:r>
              <a:rPr lang="es-MX" sz="1200" dirty="0" smtClean="0">
                <a:latin typeface="AR JULIAN" panose="02000000000000000000" pitchFamily="2" charset="0"/>
              </a:rPr>
              <a:t>Límite </a:t>
            </a:r>
            <a:r>
              <a:rPr lang="es-MX" sz="1200" dirty="0" err="1" smtClean="0">
                <a:latin typeface="AR JULIAN" panose="02000000000000000000" pitchFamily="2" charset="0"/>
              </a:rPr>
              <a:t>bucal:porción</a:t>
            </a:r>
            <a:r>
              <a:rPr lang="es-MX" sz="1200" dirty="0" smtClean="0">
                <a:latin typeface="AR JULIAN" panose="02000000000000000000" pitchFamily="2" charset="0"/>
              </a:rPr>
              <a:t> D de la línea segmental central</a:t>
            </a:r>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20</a:t>
            </a:fld>
            <a:endParaRPr lang="es-MX"/>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latin typeface="AR JULIAN" panose="02000000000000000000" pitchFamily="2" charset="0"/>
              </a:rPr>
              <a:t>Los planos de las cúspides linguales se forman por modificación funcional, son algo convexas en su desarrollo natural y después se aplanan por </a:t>
            </a:r>
            <a:r>
              <a:rPr lang="es-MX" sz="1200" dirty="0" err="1" smtClean="0">
                <a:latin typeface="AR JULIAN" panose="02000000000000000000" pitchFamily="2" charset="0"/>
              </a:rPr>
              <a:t>atricción</a:t>
            </a:r>
            <a:r>
              <a:rPr lang="es-MX" sz="1200" dirty="0" smtClean="0">
                <a:latin typeface="AR JULIAN" panose="02000000000000000000" pitchFamily="2" charset="0"/>
              </a:rPr>
              <a:t>.</a:t>
            </a:r>
          </a:p>
          <a:p>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21</a:t>
            </a:fld>
            <a:endParaRPr lang="es-MX"/>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La</a:t>
            </a:r>
            <a:r>
              <a:rPr lang="es-MX" baseline="0" dirty="0" smtClean="0"/>
              <a:t> cúspide </a:t>
            </a:r>
            <a:r>
              <a:rPr lang="es-MX" baseline="0" dirty="0" err="1" smtClean="0"/>
              <a:t>mesiolingual</a:t>
            </a:r>
            <a:r>
              <a:rPr lang="es-MX" baseline="0" dirty="0" smtClean="0"/>
              <a:t> tiene dos planos, uno mesial y otro distal y estos tienen sus límites: bucal, lingual, mesial y distal</a:t>
            </a:r>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22</a:t>
            </a:fld>
            <a:endParaRPr lang="es-MX"/>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El</a:t>
            </a:r>
            <a:r>
              <a:rPr lang="es-MX" baseline="0" dirty="0" smtClean="0"/>
              <a:t> plano distal de la cúspide </a:t>
            </a:r>
            <a:r>
              <a:rPr lang="es-MX" baseline="0" dirty="0" err="1" smtClean="0"/>
              <a:t>mesiolingual</a:t>
            </a:r>
            <a:r>
              <a:rPr lang="es-MX" baseline="0" dirty="0" smtClean="0"/>
              <a:t> también tiene cuatro límites: lingual, mesial, distal y bucal </a:t>
            </a:r>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23</a:t>
            </a:fld>
            <a:endParaRPr lang="es-MX"/>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De la misma manera la cúspide distolingual tiene dos planos cuadrangulares,</a:t>
            </a:r>
            <a:r>
              <a:rPr lang="es-MX" baseline="0" dirty="0" smtClean="0"/>
              <a:t> a los cuales se les describen sus límites mesial, distal, bucal y lingual</a:t>
            </a:r>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24</a:t>
            </a:fld>
            <a:endParaRPr lang="es-MX"/>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Plano distal</a:t>
            </a:r>
            <a:r>
              <a:rPr lang="es-MX" baseline="0" dirty="0" smtClean="0"/>
              <a:t> tiene cuatro límites bucal, mesial, distal y lingual.</a:t>
            </a:r>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25</a:t>
            </a:fld>
            <a:endParaRPr lang="es-MX"/>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Las fosas triangulares de la cara oclusal del segundo</a:t>
            </a:r>
            <a:r>
              <a:rPr lang="es-MX" baseline="0" dirty="0" smtClean="0"/>
              <a:t> premolar inferior son dos una mesial y otra distal, se encuentran entre los surcos proximales y las prominencias marginales </a:t>
            </a:r>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26</a:t>
            </a:fld>
            <a:endParaRPr lang="es-MX"/>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 Las</a:t>
            </a:r>
            <a:r>
              <a:rPr lang="es-MX" baseline="0" dirty="0" smtClean="0"/>
              <a:t> fosas triangular también, es necesario describir sus límite y características</a:t>
            </a:r>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27</a:t>
            </a:fld>
            <a:endParaRPr lang="es-MX"/>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Tienen un límite </a:t>
            </a:r>
            <a:r>
              <a:rPr lang="es-MX" dirty="0" err="1" smtClean="0"/>
              <a:t>mesia</a:t>
            </a:r>
            <a:r>
              <a:rPr lang="es-MX" dirty="0" smtClean="0"/>
              <a:t>-bucal y lingual</a:t>
            </a:r>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28</a:t>
            </a:fld>
            <a:endParaRPr lang="es-MX"/>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De igual manera la</a:t>
            </a:r>
            <a:r>
              <a:rPr lang="es-MX" baseline="0" dirty="0" smtClean="0"/>
              <a:t> fosa triangular distal tiene tres límites </a:t>
            </a:r>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29</a:t>
            </a:fld>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sz="1200" dirty="0" smtClean="0">
                <a:latin typeface="AR JULIAN" panose="02000000000000000000" pitchFamily="2" charset="0"/>
              </a:rPr>
              <a:t>Es un tanto mayor que el primer premolar inferior en todas sus dimensiones, así como su corona es considerablemente distinta debido a que tiene una tercera cúspide</a:t>
            </a:r>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3</a:t>
            </a:fld>
            <a:endParaRPr lang="es-MX"/>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457200" indent="-457200" algn="just">
              <a:buNone/>
            </a:pPr>
            <a:r>
              <a:rPr lang="es-MX" sz="1200" dirty="0" smtClean="0">
                <a:latin typeface="AR JULIAN" panose="02000000000000000000" pitchFamily="2" charset="0"/>
              </a:rPr>
              <a:t>Las</a:t>
            </a:r>
            <a:r>
              <a:rPr lang="es-MX" sz="1200" baseline="0" dirty="0" smtClean="0">
                <a:latin typeface="AR JULIAN" panose="02000000000000000000" pitchFamily="2" charset="0"/>
              </a:rPr>
              <a:t> prominencias marginales son dos y van</a:t>
            </a:r>
            <a:r>
              <a:rPr lang="es-MX" sz="1200" dirty="0" smtClean="0">
                <a:latin typeface="AR JULIAN" panose="02000000000000000000" pitchFamily="2" charset="0"/>
              </a:rPr>
              <a:t> de sus respectivos ángulos triedros de bucal a lingual,</a:t>
            </a:r>
            <a:r>
              <a:rPr lang="es-MX" sz="1200" baseline="0" dirty="0" smtClean="0">
                <a:latin typeface="AR JULIAN" panose="02000000000000000000" pitchFamily="2" charset="0"/>
              </a:rPr>
              <a:t> el </a:t>
            </a:r>
            <a:r>
              <a:rPr lang="es-MX" sz="1200" dirty="0" smtClean="0">
                <a:latin typeface="AR JULIAN" panose="02000000000000000000" pitchFamily="2" charset="0"/>
              </a:rPr>
              <a:t>grado de inclinación varia según el tamaño de cúspides</a:t>
            </a:r>
            <a:r>
              <a:rPr lang="es-MX" sz="1200" baseline="0" dirty="0" smtClean="0">
                <a:latin typeface="AR JULIAN" panose="02000000000000000000" pitchFamily="2" charset="0"/>
              </a:rPr>
              <a:t> l</a:t>
            </a:r>
            <a:r>
              <a:rPr lang="es-MX" sz="1200" dirty="0" smtClean="0">
                <a:latin typeface="AR JULIAN" panose="02000000000000000000" pitchFamily="2" charset="0"/>
              </a:rPr>
              <a:t>inguales.</a:t>
            </a:r>
            <a:r>
              <a:rPr lang="es-MX" sz="1200" baseline="0" dirty="0" smtClean="0">
                <a:latin typeface="AR JULIAN" panose="02000000000000000000" pitchFamily="2" charset="0"/>
              </a:rPr>
              <a:t> </a:t>
            </a:r>
            <a:endParaRPr lang="es-MX" sz="1200" dirty="0" smtClean="0">
              <a:latin typeface="AR JULIAN" panose="02000000000000000000" pitchFamily="2" charset="0"/>
            </a:endParaRPr>
          </a:p>
          <a:p>
            <a:pPr marL="457200" indent="-457200" algn="just">
              <a:buNone/>
            </a:pPr>
            <a:endParaRPr lang="es-MX" sz="1200" dirty="0" smtClean="0">
              <a:latin typeface="AR JULIAN" panose="02000000000000000000" pitchFamily="2" charset="0"/>
            </a:endParaRPr>
          </a:p>
          <a:p>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30</a:t>
            </a:fld>
            <a:endParaRPr lang="es-MX"/>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sz="1200" dirty="0" smtClean="0">
                <a:latin typeface="AR JULIAN" panose="02000000000000000000" pitchFamily="2" charset="0"/>
              </a:rPr>
              <a:t> Pueden ser rectas o convexas en dirección B.L. Pueden ir paralelas, separarse o converger de la cara bucal a la lingual.</a:t>
            </a:r>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31</a:t>
            </a:fld>
            <a:endParaRPr lang="es-MX"/>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La línea segmental central, es la línea</a:t>
            </a:r>
            <a:r>
              <a:rPr lang="es-MX" baseline="0" dirty="0" smtClean="0"/>
              <a:t> que divide a la cúspide Bucal de las Linguales, va desde sus respectivos puntos terminales mesial y distal.</a:t>
            </a:r>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32</a:t>
            </a:fld>
            <a:endParaRPr lang="es-MX"/>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Su contorno varía con la forma del límite lingual de la cúspide bucal. Si el límite es convexo,</a:t>
            </a:r>
            <a:r>
              <a:rPr lang="es-MX" baseline="0" dirty="0" smtClean="0"/>
              <a:t> la línea es convexa. Si es recto la línea es recta. Si es angular su forma es de “V” con vértice a Lingual</a:t>
            </a:r>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33</a:t>
            </a:fld>
            <a:endParaRPr lang="es-MX"/>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MX" sz="1000" b="0" u="sng" dirty="0" smtClean="0">
                <a:latin typeface="AR JULIAN" panose="02000000000000000000" pitchFamily="2" charset="0"/>
              </a:rPr>
              <a:t>Límite oclusal</a:t>
            </a:r>
            <a:r>
              <a:rPr lang="es-MX" sz="1000" b="0" dirty="0" smtClean="0">
                <a:latin typeface="AR JULIAN" panose="02000000000000000000" pitchFamily="2" charset="0"/>
              </a:rPr>
              <a:t>: los brazos Mesial y Distal de la cúspide Bucal. Son rectos y van del ángulo triedro MesioBucoOclusal a la cima de la cúspide y de ésta al ángulo </a:t>
            </a:r>
            <a:r>
              <a:rPr lang="es-MX" sz="1000" b="0" dirty="0" err="1" smtClean="0">
                <a:latin typeface="AR JULIAN" panose="02000000000000000000" pitchFamily="2" charset="0"/>
              </a:rPr>
              <a:t>DistoBucoOclusal</a:t>
            </a:r>
            <a:r>
              <a:rPr lang="es-MX" sz="1000" b="0" dirty="0" smtClean="0">
                <a:latin typeface="AR JULIAN" panose="02000000000000000000" pitchFamily="2" charset="0"/>
              </a:rPr>
              <a:t>. Límite mesial: la línea limítrofe mesial. Va del ángulo triedro MesioBucoOclusal a línea cervical y es convexa en sus tercios Oclusal y Medio y cóncava en su tercio Cervical. </a:t>
            </a:r>
            <a:r>
              <a:rPr lang="es-MX" sz="1200" b="0" dirty="0" smtClean="0">
                <a:latin typeface="AR JULIAN" panose="02000000000000000000" pitchFamily="2" charset="0"/>
              </a:rPr>
              <a:t>Límite distal: la línea limítrofe distal. Va del ángulo </a:t>
            </a:r>
            <a:r>
              <a:rPr lang="es-MX" sz="1200" b="0" dirty="0" err="1" smtClean="0">
                <a:latin typeface="AR JULIAN" panose="02000000000000000000" pitchFamily="2" charset="0"/>
              </a:rPr>
              <a:t>DistoBucoOclusal</a:t>
            </a:r>
            <a:r>
              <a:rPr lang="es-MX" sz="1200" b="0" dirty="0" smtClean="0">
                <a:latin typeface="AR JULIAN" panose="02000000000000000000" pitchFamily="2" charset="0"/>
              </a:rPr>
              <a:t> a la línea cervical y es convexa en sus tercios Oclusal y Medio y cóncava en su tercio Cervical. Limite cervical: la </a:t>
            </a:r>
            <a:r>
              <a:rPr lang="es-MX" sz="1200" dirty="0" smtClean="0">
                <a:latin typeface="AR JULIAN" panose="02000000000000000000" pitchFamily="2" charset="0"/>
              </a:rPr>
              <a:t>línea cervical, convexa hacia apical.</a:t>
            </a:r>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34</a:t>
            </a:fld>
            <a:endParaRPr lang="es-MX"/>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Las características del segundo premolar inferior son: </a:t>
            </a:r>
            <a:r>
              <a:rPr lang="es-MX" sz="1200" b="0" u="sng" dirty="0" err="1" smtClean="0">
                <a:latin typeface="AR JULIAN" panose="02000000000000000000" pitchFamily="2" charset="0"/>
              </a:rPr>
              <a:t>Cervico-oclusalmente</a:t>
            </a:r>
            <a:r>
              <a:rPr lang="es-MX" sz="1200" b="0" dirty="0" smtClean="0">
                <a:latin typeface="AR JULIAN" panose="02000000000000000000" pitchFamily="2" charset="0"/>
              </a:rPr>
              <a:t> convexa, con mayor convexidad en la unión de sus tercios Cervical y Medio. </a:t>
            </a:r>
            <a:r>
              <a:rPr lang="es-MX" sz="1200" b="0" u="sng" dirty="0" err="1" smtClean="0">
                <a:latin typeface="AR JULIAN" panose="02000000000000000000" pitchFamily="2" charset="0"/>
              </a:rPr>
              <a:t>Mesio</a:t>
            </a:r>
            <a:r>
              <a:rPr lang="es-MX" sz="1200" b="0" u="sng" dirty="0" smtClean="0">
                <a:latin typeface="AR JULIAN" panose="02000000000000000000" pitchFamily="2" charset="0"/>
              </a:rPr>
              <a:t>-distalmente</a:t>
            </a:r>
            <a:r>
              <a:rPr lang="es-MX" sz="1200" b="1" dirty="0" smtClean="0">
                <a:latin typeface="AR JULIAN" panose="02000000000000000000" pitchFamily="2" charset="0"/>
              </a:rPr>
              <a:t>:</a:t>
            </a:r>
            <a:r>
              <a:rPr lang="es-MX" sz="1200" dirty="0" smtClean="0">
                <a:latin typeface="AR JULIAN" panose="02000000000000000000" pitchFamily="2" charset="0"/>
              </a:rPr>
              <a:t> convexa, interrumpiéndose por líneas Segméntales que le dan apariencia </a:t>
            </a:r>
            <a:r>
              <a:rPr lang="es-MX" sz="1200" dirty="0" err="1" smtClean="0">
                <a:latin typeface="AR JULIAN" panose="02000000000000000000" pitchFamily="2" charset="0"/>
              </a:rPr>
              <a:t>trilobular</a:t>
            </a:r>
            <a:r>
              <a:rPr lang="es-MX" sz="1200" dirty="0" smtClean="0">
                <a:latin typeface="AR JULIAN" panose="02000000000000000000" pitchFamily="2" charset="0"/>
              </a:rPr>
              <a:t> en los tercios Oclusal y Medio.</a:t>
            </a:r>
            <a:endParaRPr lang="es-MX" b="0"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35</a:t>
            </a:fld>
            <a:endParaRPr lang="es-MX"/>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sz="1200" dirty="0" smtClean="0">
                <a:latin typeface="AR JULIAN" panose="02000000000000000000" pitchFamily="2" charset="0"/>
              </a:rPr>
              <a:t>La cara Bucal se inclina hacia Lingual a partir de unión de tercios Cervical y Medio, de mayor diámetro </a:t>
            </a:r>
            <a:r>
              <a:rPr lang="es-MX" sz="1200" dirty="0" err="1" smtClean="0">
                <a:latin typeface="AR JULIAN" panose="02000000000000000000" pitchFamily="2" charset="0"/>
              </a:rPr>
              <a:t>MesioDistal</a:t>
            </a:r>
            <a:r>
              <a:rPr lang="es-MX" sz="1200" dirty="0" smtClean="0">
                <a:latin typeface="AR JULIAN" panose="02000000000000000000" pitchFamily="2" charset="0"/>
              </a:rPr>
              <a:t> en la unión de los tercios Oclusal y Medio.</a:t>
            </a:r>
          </a:p>
          <a:p>
            <a:r>
              <a:rPr lang="es-MX" sz="1200" dirty="0" smtClean="0">
                <a:latin typeface="AR JULIAN" panose="02000000000000000000" pitchFamily="2" charset="0"/>
              </a:rPr>
              <a:t>El tercio Oclusal de la cara Bucal tiene la parte activa en la masticación y forma con la cara Oclusal el área masticatoria</a:t>
            </a:r>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36</a:t>
            </a:fld>
            <a:endParaRPr lang="es-MX"/>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b="0" u="none" dirty="0" smtClean="0">
                <a:latin typeface="AR JULIAN" panose="02000000000000000000" pitchFamily="2" charset="0"/>
              </a:rPr>
              <a:t>Características:</a:t>
            </a:r>
            <a:r>
              <a:rPr lang="es-MX" sz="1200" b="0" u="sng" dirty="0" smtClean="0">
                <a:latin typeface="AR JULIAN" panose="02000000000000000000" pitchFamily="2" charset="0"/>
              </a:rPr>
              <a:t> </a:t>
            </a:r>
            <a:r>
              <a:rPr lang="es-MX" sz="1200" b="0" u="sng" dirty="0" err="1" smtClean="0">
                <a:latin typeface="AR JULIAN" panose="02000000000000000000" pitchFamily="2" charset="0"/>
              </a:rPr>
              <a:t>Cervico</a:t>
            </a:r>
            <a:r>
              <a:rPr lang="es-MX" sz="1200" b="0" u="sng" dirty="0" smtClean="0">
                <a:latin typeface="AR JULIAN" panose="02000000000000000000" pitchFamily="2" charset="0"/>
              </a:rPr>
              <a:t>-</a:t>
            </a:r>
            <a:r>
              <a:rPr lang="es-MX" sz="1200" b="0" u="sng" dirty="0" err="1" smtClean="0">
                <a:latin typeface="AR JULIAN" panose="02000000000000000000" pitchFamily="2" charset="0"/>
              </a:rPr>
              <a:t>oclusalmente</a:t>
            </a:r>
            <a:r>
              <a:rPr lang="es-MX" sz="1200" b="0" u="sng" dirty="0" smtClean="0">
                <a:latin typeface="AR JULIAN" panose="02000000000000000000" pitchFamily="2" charset="0"/>
              </a:rPr>
              <a:t>:</a:t>
            </a:r>
            <a:r>
              <a:rPr lang="es-MX" sz="1200" b="1" dirty="0" smtClean="0">
                <a:latin typeface="AR JULIAN" panose="02000000000000000000" pitchFamily="2" charset="0"/>
              </a:rPr>
              <a:t> </a:t>
            </a:r>
            <a:r>
              <a:rPr lang="es-MX" sz="1200" dirty="0" smtClean="0">
                <a:latin typeface="AR JULIAN" panose="02000000000000000000" pitchFamily="2" charset="0"/>
              </a:rPr>
              <a:t>convexa en sus tercios Oclusal y Medio, cóncava en su tercio Cervical. </a:t>
            </a:r>
            <a:r>
              <a:rPr lang="es-MX" sz="1200" b="0" u="sng" dirty="0" smtClean="0">
                <a:latin typeface="AR JULIAN" panose="02000000000000000000" pitchFamily="2" charset="0"/>
              </a:rPr>
              <a:t>Buco-lingualmente:</a:t>
            </a:r>
            <a:r>
              <a:rPr lang="es-MX" sz="1200" b="1" dirty="0" smtClean="0">
                <a:latin typeface="AR JULIAN" panose="02000000000000000000" pitchFamily="2" charset="0"/>
              </a:rPr>
              <a:t> </a:t>
            </a:r>
            <a:r>
              <a:rPr lang="es-MX" sz="1200" dirty="0" smtClean="0">
                <a:latin typeface="AR JULIAN" panose="02000000000000000000" pitchFamily="2" charset="0"/>
              </a:rPr>
              <a:t>convexa, mayor diámetro en la unión de tercios Cevical y Medio</a:t>
            </a:r>
            <a:r>
              <a:rPr lang="es-MX" dirty="0" smtClean="0">
                <a:latin typeface="AR JULIAN" panose="02000000000000000000" pitchFamily="2" charset="0"/>
              </a:rPr>
              <a:t>.</a:t>
            </a:r>
            <a:endParaRPr lang="es-MX" sz="1200" dirty="0" smtClean="0">
              <a:latin typeface="AR JULIAN" panose="02000000000000000000" pitchFamily="2" charset="0"/>
            </a:endParaRPr>
          </a:p>
          <a:p>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37</a:t>
            </a:fld>
            <a:endParaRPr lang="es-MX"/>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MX" b="0" u="sng" dirty="0" smtClean="0">
                <a:latin typeface="AR JULIAN" panose="02000000000000000000" pitchFamily="2" charset="0"/>
              </a:rPr>
              <a:t>Límite oclusal</a:t>
            </a:r>
            <a:r>
              <a:rPr lang="es-MX" b="0" dirty="0" smtClean="0">
                <a:latin typeface="AR JULIAN" panose="02000000000000000000" pitchFamily="2" charset="0"/>
              </a:rPr>
              <a:t>: prominencia marginal mesial. Va de ángulo MesioBucoOclusal al ángulo </a:t>
            </a:r>
            <a:r>
              <a:rPr lang="es-MX" b="0" dirty="0" err="1" smtClean="0">
                <a:latin typeface="AR JULIAN" panose="02000000000000000000" pitchFamily="2" charset="0"/>
              </a:rPr>
              <a:t>MesioLinguoOclusal</a:t>
            </a:r>
            <a:r>
              <a:rPr lang="es-MX" b="0" dirty="0" smtClean="0">
                <a:latin typeface="AR JULIAN" panose="02000000000000000000" pitchFamily="2" charset="0"/>
              </a:rPr>
              <a:t>, es recta. Podrá inclinarse de Bucal a Lingual en dirección Cervical, variando con la altura de las cúspides Linguales. </a:t>
            </a:r>
            <a:r>
              <a:rPr lang="es-MX" b="0" u="sng" dirty="0" smtClean="0">
                <a:latin typeface="AR JULIAN" panose="02000000000000000000" pitchFamily="2" charset="0"/>
              </a:rPr>
              <a:t>Límite bucal</a:t>
            </a:r>
            <a:r>
              <a:rPr lang="es-MX" b="0" dirty="0" smtClean="0">
                <a:latin typeface="AR JULIAN" panose="02000000000000000000" pitchFamily="2" charset="0"/>
              </a:rPr>
              <a:t>: línea limítrofe bucal. Va de ángulo MesioBucoOclusal a línea Cervical, convexa, se inclina hacia Lingual a partir de la unión de los tercios Cervical y Medio. </a:t>
            </a:r>
            <a:r>
              <a:rPr lang="es-MX" b="0" u="sng" dirty="0" smtClean="0">
                <a:latin typeface="AR JULIAN" panose="02000000000000000000" pitchFamily="2" charset="0"/>
              </a:rPr>
              <a:t>Límite lingual</a:t>
            </a:r>
            <a:r>
              <a:rPr lang="es-MX" b="0" dirty="0" smtClean="0">
                <a:latin typeface="AR JULIAN" panose="02000000000000000000" pitchFamily="2" charset="0"/>
              </a:rPr>
              <a:t>: línea limítrofe lingual. Va de ángulo </a:t>
            </a:r>
            <a:r>
              <a:rPr lang="es-MX" b="0" dirty="0" err="1" smtClean="0">
                <a:latin typeface="AR JULIAN" panose="02000000000000000000" pitchFamily="2" charset="0"/>
              </a:rPr>
              <a:t>MesioLinguoOclusal</a:t>
            </a:r>
            <a:r>
              <a:rPr lang="es-MX" b="0" dirty="0" smtClean="0">
                <a:latin typeface="AR JULIAN" panose="02000000000000000000" pitchFamily="2" charset="0"/>
              </a:rPr>
              <a:t> a la</a:t>
            </a:r>
            <a:r>
              <a:rPr lang="es-MX" b="0" baseline="0" dirty="0" smtClean="0">
                <a:latin typeface="AR JULIAN" panose="02000000000000000000" pitchFamily="2" charset="0"/>
              </a:rPr>
              <a:t> </a:t>
            </a:r>
            <a:r>
              <a:rPr lang="es-MX" b="0" dirty="0" smtClean="0">
                <a:latin typeface="AR JULIAN" panose="02000000000000000000" pitchFamily="2" charset="0"/>
              </a:rPr>
              <a:t>línea cervical, el tercio oclusal es convexo, se inclina hacia bucal, el Tercio medio es recto y el tercio cervical ligeramente convexo, converge hacia línea cervical. </a:t>
            </a:r>
            <a:r>
              <a:rPr lang="es-MX" b="0" u="sng" dirty="0" smtClean="0">
                <a:latin typeface="AR JULIAN" panose="02000000000000000000" pitchFamily="2" charset="0"/>
              </a:rPr>
              <a:t>Límite Cervical</a:t>
            </a:r>
            <a:r>
              <a:rPr lang="es-MX" b="0" dirty="0" smtClean="0">
                <a:latin typeface="AR JULIAN" panose="02000000000000000000" pitchFamily="2" charset="0"/>
              </a:rPr>
              <a:t>: Línea cervical, cóncava hacia apical.</a:t>
            </a:r>
            <a:endParaRPr lang="es-MX" b="0"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38</a:t>
            </a:fld>
            <a:endParaRPr lang="es-MX"/>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MX" b="0" u="sng" dirty="0" smtClean="0">
                <a:latin typeface="AR JULIAN" panose="02000000000000000000" pitchFamily="2" charset="0"/>
              </a:rPr>
              <a:t>Límite oclusal</a:t>
            </a:r>
            <a:r>
              <a:rPr lang="es-MX" b="1" dirty="0" smtClean="0">
                <a:latin typeface="AR JULIAN" panose="02000000000000000000" pitchFamily="2" charset="0"/>
              </a:rPr>
              <a:t>: </a:t>
            </a:r>
            <a:r>
              <a:rPr lang="es-MX" b="0" dirty="0" smtClean="0">
                <a:latin typeface="AR JULIAN" panose="02000000000000000000" pitchFamily="2" charset="0"/>
              </a:rPr>
              <a:t>prominencia marginal distal. Va del ángulo </a:t>
            </a:r>
            <a:r>
              <a:rPr lang="es-MX" b="0" dirty="0" err="1" smtClean="0">
                <a:latin typeface="AR JULIAN" panose="02000000000000000000" pitchFamily="2" charset="0"/>
              </a:rPr>
              <a:t>distobucooclusal</a:t>
            </a:r>
            <a:r>
              <a:rPr lang="es-MX" b="0" dirty="0" smtClean="0">
                <a:latin typeface="AR JULIAN" panose="02000000000000000000" pitchFamily="2" charset="0"/>
              </a:rPr>
              <a:t> al ángulo </a:t>
            </a:r>
            <a:r>
              <a:rPr lang="es-MX" b="0" dirty="0" err="1" smtClean="0">
                <a:latin typeface="AR JULIAN" panose="02000000000000000000" pitchFamily="2" charset="0"/>
              </a:rPr>
              <a:t>distolinguooclusal</a:t>
            </a:r>
            <a:r>
              <a:rPr lang="es-MX" b="0" dirty="0" smtClean="0">
                <a:latin typeface="AR JULIAN" panose="02000000000000000000" pitchFamily="2" charset="0"/>
              </a:rPr>
              <a:t>, es recta. </a:t>
            </a:r>
            <a:r>
              <a:rPr lang="es-MX" b="0" u="sng" dirty="0" smtClean="0">
                <a:latin typeface="AR JULIAN" panose="02000000000000000000" pitchFamily="2" charset="0"/>
              </a:rPr>
              <a:t>Límite bucal</a:t>
            </a:r>
            <a:r>
              <a:rPr lang="es-MX" b="0" dirty="0" smtClean="0">
                <a:latin typeface="AR JULIAN" panose="02000000000000000000" pitchFamily="2" charset="0"/>
              </a:rPr>
              <a:t>: línea limítrofe bucal. Va de ángulo triedro </a:t>
            </a:r>
            <a:r>
              <a:rPr lang="es-MX" b="0" dirty="0" err="1" smtClean="0">
                <a:latin typeface="AR JULIAN" panose="02000000000000000000" pitchFamily="2" charset="0"/>
              </a:rPr>
              <a:t>distobucooclusal</a:t>
            </a:r>
            <a:r>
              <a:rPr lang="es-MX" b="0" dirty="0" smtClean="0">
                <a:latin typeface="AR JULIAN" panose="02000000000000000000" pitchFamily="2" charset="0"/>
              </a:rPr>
              <a:t> a línea cervical, convexa inclinándose hacia Lingual a partir de la unión de los tercios cervical y medio. </a:t>
            </a:r>
            <a:r>
              <a:rPr lang="es-MX" b="0" u="sng" dirty="0" smtClean="0">
                <a:latin typeface="AR JULIAN" panose="02000000000000000000" pitchFamily="2" charset="0"/>
              </a:rPr>
              <a:t>Límite lingual: </a:t>
            </a:r>
            <a:r>
              <a:rPr lang="es-MX" b="0" dirty="0" smtClean="0">
                <a:latin typeface="AR JULIAN" panose="02000000000000000000" pitchFamily="2" charset="0"/>
              </a:rPr>
              <a:t> línea limítrofe lingual. Va de ángulo </a:t>
            </a:r>
            <a:r>
              <a:rPr lang="es-MX" b="0" dirty="0" err="1" smtClean="0">
                <a:latin typeface="AR JULIAN" panose="02000000000000000000" pitchFamily="2" charset="0"/>
              </a:rPr>
              <a:t>distolinguooclusal</a:t>
            </a:r>
            <a:r>
              <a:rPr lang="es-MX" b="0" dirty="0" smtClean="0">
                <a:latin typeface="AR JULIAN" panose="02000000000000000000" pitchFamily="2" charset="0"/>
              </a:rPr>
              <a:t> a la línea cervical, recta en tercios cervical y medio y converge hacia bucal en su tercio oclusal. </a:t>
            </a:r>
            <a:r>
              <a:rPr lang="es-MX" b="0" u="sng" dirty="0" smtClean="0">
                <a:latin typeface="AR JULIAN" panose="02000000000000000000" pitchFamily="2" charset="0"/>
              </a:rPr>
              <a:t>Límite Cervical</a:t>
            </a:r>
            <a:r>
              <a:rPr lang="es-MX" b="0" dirty="0" smtClean="0">
                <a:latin typeface="AR JULIAN" panose="02000000000000000000" pitchFamily="2" charset="0"/>
              </a:rPr>
              <a:t>: Línea cervical que se eleva hacia oclusal.</a:t>
            </a:r>
          </a:p>
          <a:p>
            <a:endParaRPr lang="es-MX" b="0"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39</a:t>
            </a:fld>
            <a:endParaRPr 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Al igual que los dientes que se han revisado,</a:t>
            </a:r>
            <a:r>
              <a:rPr lang="es-MX" baseline="0" dirty="0" smtClean="0"/>
              <a:t> el segundo premolar también tiene cuatro lóbulos por lo que está constituido con la diferencia que el lóbulo lingual ha crecido de tal manera que ahora se ha convertido en dos cúspides linguales  </a:t>
            </a:r>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4</a:t>
            </a:fld>
            <a:endParaRPr lang="es-MX"/>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b="0" dirty="0" smtClean="0">
                <a:latin typeface="AR JULIAN" panose="02000000000000000000" pitchFamily="2" charset="0"/>
              </a:rPr>
              <a:t>La cara distal </a:t>
            </a:r>
            <a:r>
              <a:rPr lang="es-MX" sz="1200" b="0" dirty="0" err="1" smtClean="0">
                <a:latin typeface="AR JULIAN" panose="02000000000000000000" pitchFamily="2" charset="0"/>
              </a:rPr>
              <a:t>cervico-oclusalmente</a:t>
            </a:r>
            <a:r>
              <a:rPr lang="es-MX" sz="1200" b="0" dirty="0" smtClean="0">
                <a:latin typeface="AR JULIAN" panose="02000000000000000000" pitchFamily="2" charset="0"/>
              </a:rPr>
              <a:t> es</a:t>
            </a:r>
            <a:r>
              <a:rPr lang="es-MX" sz="1200" b="1" dirty="0" smtClean="0">
                <a:latin typeface="AR JULIAN" panose="02000000000000000000" pitchFamily="2" charset="0"/>
              </a:rPr>
              <a:t> </a:t>
            </a:r>
            <a:r>
              <a:rPr lang="es-MX" sz="1200" dirty="0" smtClean="0">
                <a:latin typeface="AR JULIAN" panose="02000000000000000000" pitchFamily="2" charset="0"/>
              </a:rPr>
              <a:t>convexa en sus tercios O y M, cóncava en su tercio Cevical. Buco-</a:t>
            </a:r>
            <a:r>
              <a:rPr lang="es-MX" sz="1200" dirty="0" err="1" smtClean="0">
                <a:latin typeface="AR JULIAN" panose="02000000000000000000" pitchFamily="2" charset="0"/>
              </a:rPr>
              <a:t>lingulmente</a:t>
            </a:r>
            <a:r>
              <a:rPr lang="es-MX" sz="1200" dirty="0" smtClean="0">
                <a:latin typeface="AR JULIAN" panose="02000000000000000000" pitchFamily="2" charset="0"/>
              </a:rPr>
              <a:t> es convexa, su mayor diámetro está</a:t>
            </a:r>
            <a:r>
              <a:rPr lang="es-MX" sz="1200" baseline="0" dirty="0" smtClean="0">
                <a:latin typeface="AR JULIAN" panose="02000000000000000000" pitchFamily="2" charset="0"/>
              </a:rPr>
              <a:t> en la unión del tercio cervical y medio</a:t>
            </a:r>
            <a:r>
              <a:rPr lang="es-MX" sz="1200" dirty="0" smtClean="0">
                <a:latin typeface="AR JULIAN" panose="02000000000000000000" pitchFamily="2" charset="0"/>
              </a:rPr>
              <a:t> </a:t>
            </a:r>
          </a:p>
          <a:p>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40</a:t>
            </a:fld>
            <a:endParaRPr lang="es-MX"/>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MX" b="1" dirty="0" smtClean="0">
                <a:latin typeface="AR JULIAN" panose="02000000000000000000" pitchFamily="2" charset="0"/>
              </a:rPr>
              <a:t>Límite oclusal: </a:t>
            </a:r>
            <a:r>
              <a:rPr lang="es-MX" dirty="0" smtClean="0">
                <a:latin typeface="AR JULIAN" panose="02000000000000000000" pitchFamily="2" charset="0"/>
              </a:rPr>
              <a:t>brazos M y D de las </a:t>
            </a:r>
            <a:r>
              <a:rPr lang="es-MX" dirty="0" err="1" smtClean="0">
                <a:latin typeface="AR JULIAN" panose="02000000000000000000" pitchFamily="2" charset="0"/>
              </a:rPr>
              <a:t>cuspides</a:t>
            </a:r>
            <a:r>
              <a:rPr lang="es-MX" dirty="0" smtClean="0">
                <a:latin typeface="AR JULIAN" panose="02000000000000000000" pitchFamily="2" charset="0"/>
              </a:rPr>
              <a:t> ML y DL son rectos, formando ángulos de 120°.</a:t>
            </a:r>
            <a:r>
              <a:rPr lang="es-MX" baseline="0" dirty="0" smtClean="0">
                <a:latin typeface="AR JULIAN" panose="02000000000000000000" pitchFamily="2" charset="0"/>
              </a:rPr>
              <a:t> </a:t>
            </a:r>
            <a:r>
              <a:rPr lang="es-MX" b="1" dirty="0" smtClean="0">
                <a:latin typeface="AR JULIAN" panose="02000000000000000000" pitchFamily="2" charset="0"/>
              </a:rPr>
              <a:t>Cúspide </a:t>
            </a:r>
            <a:r>
              <a:rPr lang="es-MX" b="1" dirty="0" err="1" smtClean="0">
                <a:latin typeface="AR JULIAN" panose="02000000000000000000" pitchFamily="2" charset="0"/>
              </a:rPr>
              <a:t>mesiolingual</a:t>
            </a:r>
            <a:r>
              <a:rPr lang="es-MX" b="1" dirty="0" smtClean="0">
                <a:latin typeface="AR JULIAN" panose="02000000000000000000" pitchFamily="2" charset="0"/>
              </a:rPr>
              <a:t>: </a:t>
            </a:r>
            <a:r>
              <a:rPr lang="es-MX" dirty="0" smtClean="0">
                <a:latin typeface="AR JULIAN" panose="02000000000000000000" pitchFamily="2" charset="0"/>
              </a:rPr>
              <a:t>va de ángulo MLO a la cima de cúspide ML y de esta al surco LO.</a:t>
            </a:r>
            <a:r>
              <a:rPr lang="es-MX" baseline="0" dirty="0" smtClean="0">
                <a:latin typeface="AR JULIAN" panose="02000000000000000000" pitchFamily="2" charset="0"/>
              </a:rPr>
              <a:t> </a:t>
            </a:r>
            <a:r>
              <a:rPr lang="es-MX" b="1" dirty="0" smtClean="0">
                <a:latin typeface="AR JULIAN" panose="02000000000000000000" pitchFamily="2" charset="0"/>
              </a:rPr>
              <a:t>Cúspide distolingual: </a:t>
            </a:r>
            <a:r>
              <a:rPr lang="es-MX" dirty="0" smtClean="0">
                <a:latin typeface="AR JULIAN" panose="02000000000000000000" pitchFamily="2" charset="0"/>
              </a:rPr>
              <a:t>del surco LO a la cima de la cúspide DL y de esta al ángulo DLO</a:t>
            </a:r>
            <a:r>
              <a:rPr lang="es-MX" b="1" dirty="0" smtClean="0">
                <a:latin typeface="AR JULIAN" panose="02000000000000000000" pitchFamily="2" charset="0"/>
              </a:rPr>
              <a:t>.</a:t>
            </a:r>
            <a:r>
              <a:rPr lang="es-MX" b="1" baseline="0" dirty="0" smtClean="0">
                <a:latin typeface="AR JULIAN" panose="02000000000000000000" pitchFamily="2" charset="0"/>
              </a:rPr>
              <a:t> </a:t>
            </a:r>
            <a:r>
              <a:rPr lang="es-MX" b="1" dirty="0" smtClean="0">
                <a:latin typeface="AR JULIAN" panose="02000000000000000000" pitchFamily="2" charset="0"/>
              </a:rPr>
              <a:t>Límite </a:t>
            </a:r>
            <a:r>
              <a:rPr lang="es-MX" b="1" dirty="0" err="1" smtClean="0">
                <a:latin typeface="AR JULIAN" panose="02000000000000000000" pitchFamily="2" charset="0"/>
              </a:rPr>
              <a:t>Masial</a:t>
            </a:r>
            <a:r>
              <a:rPr lang="es-MX" b="1" dirty="0" smtClean="0">
                <a:latin typeface="AR JULIAN" panose="02000000000000000000" pitchFamily="2" charset="0"/>
              </a:rPr>
              <a:t>: </a:t>
            </a:r>
            <a:r>
              <a:rPr lang="es-MX" dirty="0" smtClean="0">
                <a:latin typeface="AR JULIAN" panose="02000000000000000000" pitchFamily="2" charset="0"/>
              </a:rPr>
              <a:t>línea limítrofe mesial. Va del ángulo MLO a la línea Ce, convexa en sus Tercios O y M y cóncava en su tercio Cervical. </a:t>
            </a:r>
            <a:r>
              <a:rPr lang="es-MX" b="1" dirty="0" smtClean="0">
                <a:latin typeface="AR JULIAN" panose="02000000000000000000" pitchFamily="2" charset="0"/>
              </a:rPr>
              <a:t>Límite distal: </a:t>
            </a:r>
            <a:r>
              <a:rPr lang="es-MX" dirty="0" smtClean="0">
                <a:latin typeface="AR JULIAN" panose="02000000000000000000" pitchFamily="2" charset="0"/>
              </a:rPr>
              <a:t>línea limítrofe distal. Va de ángulo DLO a línea Ce, convexa en sus tercios O y M y cóncava en su tercio Cervical.</a:t>
            </a:r>
            <a:r>
              <a:rPr lang="es-MX" baseline="0" dirty="0" smtClean="0">
                <a:latin typeface="AR JULIAN" panose="02000000000000000000" pitchFamily="2" charset="0"/>
              </a:rPr>
              <a:t> </a:t>
            </a:r>
            <a:r>
              <a:rPr lang="es-MX" b="1" dirty="0" smtClean="0">
                <a:latin typeface="AR JULIAN" panose="02000000000000000000" pitchFamily="2" charset="0"/>
              </a:rPr>
              <a:t>Límite Cervical: </a:t>
            </a:r>
            <a:r>
              <a:rPr lang="es-MX" dirty="0" smtClean="0">
                <a:latin typeface="AR JULIAN" panose="02000000000000000000" pitchFamily="2" charset="0"/>
              </a:rPr>
              <a:t>Línea cervical es recta.</a:t>
            </a:r>
          </a:p>
          <a:p>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41</a:t>
            </a:fld>
            <a:endParaRPr lang="es-MX"/>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Las características de la cara lingual son : </a:t>
            </a:r>
            <a:r>
              <a:rPr lang="es-MX" dirty="0" err="1" smtClean="0"/>
              <a:t>cervicooclusalmente</a:t>
            </a:r>
            <a:r>
              <a:rPr lang="es-MX" dirty="0" smtClean="0"/>
              <a:t> es recta en sus tercios cervical y medio y en su tercio oclusal converge hacia bucal. </a:t>
            </a:r>
            <a:r>
              <a:rPr lang="es-MX" dirty="0" err="1" smtClean="0"/>
              <a:t>Mesiodistal</a:t>
            </a:r>
            <a:r>
              <a:rPr lang="es-MX" baseline="0" dirty="0" err="1" smtClean="0"/>
              <a:t>mente</a:t>
            </a:r>
            <a:r>
              <a:rPr lang="es-MX" baseline="0" dirty="0" smtClean="0"/>
              <a:t> es ligeramente convexa , las cúspides están separadas por el surco </a:t>
            </a:r>
            <a:r>
              <a:rPr lang="es-MX" baseline="0" dirty="0" err="1" smtClean="0"/>
              <a:t>linguo</a:t>
            </a:r>
            <a:r>
              <a:rPr lang="es-MX" baseline="0" dirty="0" smtClean="0"/>
              <a:t> oclusal  </a:t>
            </a:r>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42</a:t>
            </a:fld>
            <a:endParaRPr lang="es-MX"/>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latin typeface="AR JULIAN" panose="02000000000000000000" pitchFamily="2" charset="0"/>
              </a:rPr>
              <a:t> el surco </a:t>
            </a:r>
            <a:r>
              <a:rPr lang="es-MX" dirty="0" err="1" smtClean="0">
                <a:latin typeface="AR JULIAN" panose="02000000000000000000" pitchFamily="2" charset="0"/>
              </a:rPr>
              <a:t>linguo</a:t>
            </a:r>
            <a:r>
              <a:rPr lang="es-MX" dirty="0" smtClean="0">
                <a:latin typeface="AR JULIAN" panose="02000000000000000000" pitchFamily="2" charset="0"/>
              </a:rPr>
              <a:t>-oclusal</a:t>
            </a:r>
            <a:r>
              <a:rPr lang="es-MX" baseline="0" dirty="0" smtClean="0">
                <a:latin typeface="AR JULIAN" panose="02000000000000000000" pitchFamily="2" charset="0"/>
              </a:rPr>
              <a:t> v</a:t>
            </a:r>
            <a:r>
              <a:rPr lang="es-MX" dirty="0" smtClean="0">
                <a:latin typeface="AR JULIAN" panose="02000000000000000000" pitchFamily="2" charset="0"/>
              </a:rPr>
              <a:t>a de la unión de los brazos M y D de las cúspides L, a la unión de los tercios Ce y M, es recto</a:t>
            </a:r>
            <a:r>
              <a:rPr lang="es-MX" baseline="0" dirty="0" smtClean="0">
                <a:latin typeface="AR JULIAN" panose="02000000000000000000" pitchFamily="2" charset="0"/>
              </a:rPr>
              <a:t> y termina en un hoyo, más o menos a nivel de la unión de tercio medio y cervical</a:t>
            </a:r>
            <a:endParaRPr lang="es-MX" dirty="0" smtClean="0">
              <a:latin typeface="AR JULIAN" panose="02000000000000000000" pitchFamily="2" charset="0"/>
            </a:endParaRPr>
          </a:p>
          <a:p>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43</a:t>
            </a:fld>
            <a:endParaRPr lang="es-MX"/>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latin typeface="AR JULIAN" panose="02000000000000000000" pitchFamily="2" charset="0"/>
              </a:rPr>
              <a:t>Sus rasgos anatómicos son semejantes a los del primer premolar inferior. Su convexidad </a:t>
            </a:r>
            <a:r>
              <a:rPr lang="es-MX" dirty="0" err="1" smtClean="0">
                <a:latin typeface="AR JULIAN" panose="02000000000000000000" pitchFamily="2" charset="0"/>
              </a:rPr>
              <a:t>cervicoapical</a:t>
            </a:r>
            <a:r>
              <a:rPr lang="es-MX" dirty="0" smtClean="0">
                <a:latin typeface="AR JULIAN" panose="02000000000000000000" pitchFamily="2" charset="0"/>
              </a:rPr>
              <a:t> se continua con la convexidad </a:t>
            </a:r>
            <a:r>
              <a:rPr lang="es-MX" dirty="0" err="1" smtClean="0">
                <a:latin typeface="AR JULIAN" panose="02000000000000000000" pitchFamily="2" charset="0"/>
              </a:rPr>
              <a:t>cervico</a:t>
            </a:r>
            <a:r>
              <a:rPr lang="es-MX" baseline="0" dirty="0" smtClean="0">
                <a:latin typeface="AR JULIAN" panose="02000000000000000000" pitchFamily="2" charset="0"/>
              </a:rPr>
              <a:t>-oclusal</a:t>
            </a:r>
            <a:r>
              <a:rPr lang="es-MX" dirty="0" smtClean="0">
                <a:latin typeface="AR JULIAN" panose="02000000000000000000" pitchFamily="2" charset="0"/>
              </a:rPr>
              <a:t> de la cara bucal de la corona forma un arco más o menos continuo.</a:t>
            </a:r>
          </a:p>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latin typeface="AR JULIAN" panose="02000000000000000000" pitchFamily="2" charset="0"/>
              </a:rPr>
              <a:t> </a:t>
            </a:r>
          </a:p>
          <a:p>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44</a:t>
            </a:fld>
            <a:endParaRPr lang="es-MX"/>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MX" sz="1200" dirty="0" smtClean="0">
                <a:latin typeface="AR JULIAN" panose="02000000000000000000" pitchFamily="2" charset="0"/>
              </a:rPr>
              <a:t>Sus caras M y D  convergen hacia L disminuyendo el diámetro MD de esta cara, con frecuencia las caras proximales tienen surcos en toda su extensión.</a:t>
            </a:r>
            <a:r>
              <a:rPr lang="es-MX" sz="1200" baseline="0" dirty="0" smtClean="0">
                <a:latin typeface="AR JULIAN" panose="02000000000000000000" pitchFamily="2" charset="0"/>
              </a:rPr>
              <a:t> </a:t>
            </a:r>
            <a:r>
              <a:rPr lang="es-MX" sz="1200" dirty="0" smtClean="0">
                <a:latin typeface="AR JULIAN" panose="02000000000000000000" pitchFamily="2" charset="0"/>
              </a:rPr>
              <a:t>La cara L es bastante recta a lo largo y convexa </a:t>
            </a:r>
            <a:r>
              <a:rPr lang="es-MX" sz="1200" dirty="0" err="1" smtClean="0">
                <a:latin typeface="AR JULIAN" panose="02000000000000000000" pitchFamily="2" charset="0"/>
              </a:rPr>
              <a:t>mesiodistalmente</a:t>
            </a:r>
            <a:r>
              <a:rPr lang="es-MX" sz="1200" dirty="0" smtClean="0">
                <a:latin typeface="AR JULIAN" panose="02000000000000000000" pitchFamily="2" charset="0"/>
              </a:rPr>
              <a:t>. </a:t>
            </a:r>
          </a:p>
          <a:p>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45</a:t>
            </a:fld>
            <a:endParaRPr lang="es-MX"/>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46</a:t>
            </a:fld>
            <a:endParaRPr lang="es-MX"/>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 Al segundo premolar inferior se le estudian cinco caras; a</a:t>
            </a:r>
            <a:r>
              <a:rPr lang="es-MX" baseline="0" dirty="0" smtClean="0"/>
              <a:t> cada cara se le estudia sus límites y las características. A los límites se le describen sus límites, de donde a donde se extienden y sus características. A las características de cada cara se le detallan, de acuerdo a sus dimensiones (</a:t>
            </a:r>
            <a:r>
              <a:rPr lang="es-MX" baseline="0" dirty="0" err="1" smtClean="0"/>
              <a:t>mesio</a:t>
            </a:r>
            <a:r>
              <a:rPr lang="es-MX" baseline="0" dirty="0" smtClean="0"/>
              <a:t>-distal o buco-lingual, </a:t>
            </a:r>
            <a:r>
              <a:rPr lang="es-MX" baseline="0" dirty="0" err="1" smtClean="0"/>
              <a:t>cervico</a:t>
            </a:r>
            <a:r>
              <a:rPr lang="es-MX" baseline="0" dirty="0" smtClean="0"/>
              <a:t>-oclusal, etc.) </a:t>
            </a:r>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5</a:t>
            </a:fld>
            <a:endParaRPr lang="es-MX"/>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La</a:t>
            </a:r>
            <a:r>
              <a:rPr lang="es-MX" baseline="0" dirty="0" smtClean="0"/>
              <a:t> cara oclusal del segundo premolar inferior presenta varios detalles anatómicos. Las cúspides, fosas triangulares, prominencias marginales, la línea segmental central y surcos</a:t>
            </a:r>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6</a:t>
            </a:fld>
            <a:endParaRPr lang="es-MX"/>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Es necesario conocer que el segundo premolar inferior</a:t>
            </a:r>
            <a:r>
              <a:rPr lang="es-MX" baseline="0" dirty="0" smtClean="0"/>
              <a:t> posee características que lo hacen muy peculiar, como es el hecho de presentar tres tipos de contornos. El cuadrado, el rectangular y el redondo</a:t>
            </a:r>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7</a:t>
            </a:fld>
            <a:endParaRPr lang="es-MX"/>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cara oclusal del segundo premolar inferior presenta tres variantes</a:t>
            </a:r>
            <a:r>
              <a:rPr lang="es-MX" baseline="0" dirty="0" smtClean="0"/>
              <a:t> en los diámetros buco-lingual y </a:t>
            </a:r>
            <a:r>
              <a:rPr lang="es-MX" baseline="0" dirty="0" err="1" smtClean="0"/>
              <a:t>mesio</a:t>
            </a:r>
            <a:r>
              <a:rPr lang="es-MX" baseline="0" dirty="0" smtClean="0"/>
              <a:t>-distal: buco-</a:t>
            </a:r>
            <a:r>
              <a:rPr lang="es-MX" baseline="0" dirty="0" err="1" smtClean="0"/>
              <a:t>lingua</a:t>
            </a:r>
            <a:r>
              <a:rPr lang="es-MX" baseline="0" dirty="0" smtClean="0"/>
              <a:t> puede ser mayor que </a:t>
            </a:r>
            <a:r>
              <a:rPr lang="es-MX" baseline="0" dirty="0" err="1" smtClean="0"/>
              <a:t>mesio</a:t>
            </a:r>
            <a:r>
              <a:rPr lang="es-MX" baseline="0" dirty="0" smtClean="0"/>
              <a:t>-dista; buco-lingual y </a:t>
            </a:r>
            <a:r>
              <a:rPr lang="es-MX" baseline="0" dirty="0" err="1" smtClean="0"/>
              <a:t>mesio</a:t>
            </a:r>
            <a:r>
              <a:rPr lang="es-MX" baseline="0" dirty="0" smtClean="0"/>
              <a:t>-distal pueden ser iguales y buco-lingual puede ser menor. </a:t>
            </a:r>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8</a:t>
            </a:fld>
            <a:endParaRPr lang="es-MX"/>
          </a:p>
        </p:txBody>
      </p:sp>
    </p:spTree>
    <p:extLst>
      <p:ext uri="{BB962C8B-B14F-4D97-AF65-F5344CB8AC3E}">
        <p14:creationId xmlns="" xmlns:p14="http://schemas.microsoft.com/office/powerpoint/2010/main" val="29755826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gn="just"/>
            <a:r>
              <a:rPr lang="es-MX" sz="1200" dirty="0" smtClean="0">
                <a:latin typeface="AR JULIAN" panose="02000000000000000000" pitchFamily="2" charset="0"/>
              </a:rPr>
              <a:t>Los diámetros </a:t>
            </a:r>
            <a:r>
              <a:rPr lang="es-MX" sz="1200" dirty="0" err="1" smtClean="0">
                <a:latin typeface="AR JULIAN" panose="02000000000000000000" pitchFamily="2" charset="0"/>
              </a:rPr>
              <a:t>mesiodistales</a:t>
            </a:r>
            <a:r>
              <a:rPr lang="es-MX" sz="1200" dirty="0" smtClean="0">
                <a:latin typeface="AR JULIAN" panose="02000000000000000000" pitchFamily="2" charset="0"/>
              </a:rPr>
              <a:t> pueden variar en sus caras bucal y lingual: Él diámetro </a:t>
            </a:r>
            <a:r>
              <a:rPr lang="es-MX" sz="1200" dirty="0" err="1" smtClean="0">
                <a:latin typeface="AR JULIAN" panose="02000000000000000000" pitchFamily="2" charset="0"/>
              </a:rPr>
              <a:t>mesiodistal</a:t>
            </a:r>
            <a:r>
              <a:rPr lang="es-MX" sz="1200" dirty="0" smtClean="0">
                <a:latin typeface="AR JULIAN" panose="02000000000000000000" pitchFamily="2" charset="0"/>
              </a:rPr>
              <a:t> puede ser mayor en a cara bucal que en la cara lingual. El diámetro </a:t>
            </a:r>
            <a:r>
              <a:rPr lang="es-MX" sz="1200" dirty="0" err="1" smtClean="0">
                <a:latin typeface="AR JULIAN" panose="02000000000000000000" pitchFamily="2" charset="0"/>
              </a:rPr>
              <a:t>mesiodistal</a:t>
            </a:r>
            <a:r>
              <a:rPr lang="es-MX" sz="1200" dirty="0" smtClean="0">
                <a:latin typeface="AR JULIAN" panose="02000000000000000000" pitchFamily="2" charset="0"/>
              </a:rPr>
              <a:t> puede ser igual en la cara bucal que en la lingual. El diámetro </a:t>
            </a:r>
            <a:r>
              <a:rPr lang="es-MX" sz="1200" dirty="0" err="1" smtClean="0">
                <a:latin typeface="AR JULIAN" panose="02000000000000000000" pitchFamily="2" charset="0"/>
              </a:rPr>
              <a:t>mesiodistal</a:t>
            </a:r>
            <a:r>
              <a:rPr lang="es-MX" sz="1200" dirty="0" smtClean="0">
                <a:latin typeface="AR JULIAN" panose="02000000000000000000" pitchFamily="2" charset="0"/>
              </a:rPr>
              <a:t> puede ser menor en la cara bucal que en la lingual</a:t>
            </a:r>
            <a:endParaRPr lang="es-MX" dirty="0"/>
          </a:p>
        </p:txBody>
      </p:sp>
      <p:sp>
        <p:nvSpPr>
          <p:cNvPr id="4" name="3 Marcador de número de diapositiva"/>
          <p:cNvSpPr>
            <a:spLocks noGrp="1"/>
          </p:cNvSpPr>
          <p:nvPr>
            <p:ph type="sldNum" sz="quarter" idx="10"/>
          </p:nvPr>
        </p:nvSpPr>
        <p:spPr/>
        <p:txBody>
          <a:bodyPr/>
          <a:lstStyle/>
          <a:p>
            <a:fld id="{8058803A-46AD-46D3-A4B9-795948DD4DBB}" type="slidenum">
              <a:rPr lang="es-MX" smtClean="0"/>
              <a:pPr/>
              <a:t>9</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6AEDFB51-9444-4811-B1E6-A6DC01437F11}" type="datetimeFigureOut">
              <a:rPr lang="es-MX" smtClean="0"/>
              <a:pPr/>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D2FA4A4-2727-4E17-B566-E3EB2D3D7AD9}" type="slidenum">
              <a:rPr lang="es-MX" smtClean="0"/>
              <a:pPr/>
              <a:t>‹Nº›</a:t>
            </a:fld>
            <a:endParaRPr lang="es-MX"/>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6AEDFB51-9444-4811-B1E6-A6DC01437F11}" type="datetimeFigureOut">
              <a:rPr lang="es-MX" smtClean="0"/>
              <a:pPr/>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D2FA4A4-2727-4E17-B566-E3EB2D3D7AD9}" type="slidenum">
              <a:rPr lang="es-MX" smtClean="0"/>
              <a:pPr/>
              <a:t>‹Nº›</a:t>
            </a:fld>
            <a:endParaRPr lang="es-MX"/>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AEDFB51-9444-4811-B1E6-A6DC01437F11}" type="datetimeFigureOut">
              <a:rPr lang="es-MX" smtClean="0"/>
              <a:pPr/>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D2FA4A4-2727-4E17-B566-E3EB2D3D7AD9}" type="slidenum">
              <a:rPr lang="es-MX" smtClean="0"/>
              <a:pPr/>
              <a:t>‹Nº›</a:t>
            </a:fld>
            <a:endParaRPr lang="es-MX"/>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AEDFB51-9444-4811-B1E6-A6DC01437F11}" type="datetimeFigureOut">
              <a:rPr lang="es-MX" smtClean="0"/>
              <a:pPr/>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D2FA4A4-2727-4E17-B566-E3EB2D3D7AD9}" type="slidenum">
              <a:rPr lang="es-MX" smtClean="0"/>
              <a:pPr/>
              <a:t>‹Nº›</a:t>
            </a:fld>
            <a:endParaRPr lang="es-MX"/>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AEDFB51-9444-4811-B1E6-A6DC01437F11}" type="datetimeFigureOut">
              <a:rPr lang="es-MX" smtClean="0"/>
              <a:pPr/>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D2FA4A4-2727-4E17-B566-E3EB2D3D7AD9}" type="slidenum">
              <a:rPr lang="es-MX" smtClean="0"/>
              <a:pPr/>
              <a:t>‹Nº›</a:t>
            </a:fld>
            <a:endParaRPr lang="es-MX"/>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AEDFB51-9444-4811-B1E6-A6DC01437F11}" type="datetimeFigureOut">
              <a:rPr lang="es-MX" smtClean="0"/>
              <a:pPr/>
              <a:t>01/10/2015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D2FA4A4-2727-4E17-B566-E3EB2D3D7AD9}" type="slidenum">
              <a:rPr lang="es-MX" smtClean="0"/>
              <a:pPr/>
              <a:t>‹Nº›</a:t>
            </a:fld>
            <a:endParaRPr lang="es-MX"/>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s-ES" smtClean="0"/>
              <a:t>Haga clic para modificar el estilo de texto del patrón</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6AEDFB51-9444-4811-B1E6-A6DC01437F11}" type="datetimeFigureOut">
              <a:rPr lang="es-MX" smtClean="0"/>
              <a:pPr/>
              <a:t>01/10/2015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D2FA4A4-2727-4E17-B566-E3EB2D3D7AD9}" type="slidenum">
              <a:rPr lang="es-MX" smtClean="0"/>
              <a:pPr/>
              <a:t>‹Nº›</a:t>
            </a:fld>
            <a:endParaRPr lang="es-MX"/>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AEDFB51-9444-4811-B1E6-A6DC01437F11}" type="datetimeFigureOut">
              <a:rPr lang="es-MX" smtClean="0"/>
              <a:pPr/>
              <a:t>01/10/2015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D2FA4A4-2727-4E17-B566-E3EB2D3D7AD9}" type="slidenum">
              <a:rPr lang="es-MX" smtClean="0"/>
              <a:pPr/>
              <a:t>‹Nº›</a:t>
            </a:fld>
            <a:endParaRPr lang="es-MX"/>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EDFB51-9444-4811-B1E6-A6DC01437F11}" type="datetimeFigureOut">
              <a:rPr lang="es-MX" smtClean="0"/>
              <a:pPr/>
              <a:t>01/10/2015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D2FA4A4-2727-4E17-B566-E3EB2D3D7AD9}" type="slidenum">
              <a:rPr lang="es-MX" smtClean="0"/>
              <a:pPr/>
              <a:t>‹Nº›</a:t>
            </a:fld>
            <a:endParaRPr lang="es-MX"/>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AEDFB51-9444-4811-B1E6-A6DC01437F11}" type="datetimeFigureOut">
              <a:rPr lang="es-MX" smtClean="0"/>
              <a:pPr/>
              <a:t>01/10/2015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D2FA4A4-2727-4E17-B566-E3EB2D3D7AD9}" type="slidenum">
              <a:rPr lang="es-MX" smtClean="0"/>
              <a:pPr/>
              <a:t>‹Nº›</a:t>
            </a:fld>
            <a:endParaRPr lang="es-MX"/>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AEDFB51-9444-4811-B1E6-A6DC01437F11}" type="datetimeFigureOut">
              <a:rPr lang="es-MX" smtClean="0"/>
              <a:pPr/>
              <a:t>01/10/2015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D2FA4A4-2727-4E17-B566-E3EB2D3D7AD9}" type="slidenum">
              <a:rPr lang="es-MX" smtClean="0"/>
              <a:pPr/>
              <a:t>‹Nº›</a:t>
            </a:fld>
            <a:endParaRPr lang="es-MX"/>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6AEDFB51-9444-4811-B1E6-A6DC01437F11}" type="datetimeFigureOut">
              <a:rPr lang="es-MX" smtClean="0"/>
              <a:pPr/>
              <a:t>01/10/2015</a:t>
            </a:fld>
            <a:endParaRPr lang="es-MX"/>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s-MX"/>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2D2FA4A4-2727-4E17-B566-E3EB2D3D7AD9}"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5.jpeg"/></Relationships>
</file>

<file path=ppt/slides/_rels/slide4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44.xml"/><Relationship Id="rId1" Type="http://schemas.openxmlformats.org/officeDocument/2006/relationships/slideLayout" Target="../slideLayouts/slideLayout3.xml"/><Relationship Id="rId4" Type="http://schemas.openxmlformats.org/officeDocument/2006/relationships/image" Target="../media/image44.jpeg"/></Relationships>
</file>

<file path=ppt/slides/_rels/slide4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857225" y="2071678"/>
            <a:ext cx="7448576" cy="4357718"/>
          </a:xfrm>
        </p:spPr>
        <p:txBody>
          <a:bodyPr/>
          <a:lstStyle/>
          <a:p>
            <a:pPr algn="ctr">
              <a:buNone/>
            </a:pPr>
            <a:r>
              <a:rPr lang="es-MX" sz="2400" dirty="0" smtClean="0"/>
              <a:t>UNIVERSIDAD AUTÓNOMA DEL ESTADO DE MÉXICO</a:t>
            </a:r>
            <a:br>
              <a:rPr lang="es-MX" sz="2400" dirty="0" smtClean="0"/>
            </a:br>
            <a:r>
              <a:rPr lang="es-MX" sz="2400" dirty="0" smtClean="0"/>
              <a:t/>
            </a:r>
            <a:br>
              <a:rPr lang="es-MX" sz="2400" dirty="0" smtClean="0"/>
            </a:br>
            <a:r>
              <a:rPr lang="es-MX" sz="2400" dirty="0" smtClean="0"/>
              <a:t>Facultad de Odontología</a:t>
            </a:r>
            <a:br>
              <a:rPr lang="es-MX" sz="2400" dirty="0" smtClean="0"/>
            </a:br>
            <a:r>
              <a:rPr lang="es-MX" sz="2400" dirty="0" smtClean="0"/>
              <a:t/>
            </a:r>
            <a:br>
              <a:rPr lang="es-MX" sz="2400" dirty="0" smtClean="0"/>
            </a:br>
            <a:r>
              <a:rPr lang="es-MX" sz="2400" dirty="0" smtClean="0"/>
              <a:t>Área de docencia de Rehabilitación Odontológica</a:t>
            </a:r>
            <a:br>
              <a:rPr lang="es-MX" sz="2400" dirty="0" smtClean="0"/>
            </a:br>
            <a:r>
              <a:rPr lang="es-MX" sz="2400" dirty="0" smtClean="0"/>
              <a:t/>
            </a:r>
            <a:br>
              <a:rPr lang="es-MX" sz="2400" dirty="0" smtClean="0"/>
            </a:br>
            <a:r>
              <a:rPr lang="es-MX" sz="2400" dirty="0" smtClean="0"/>
              <a:t>Unidad de Aprendizaje: Anatomía Bucodental</a:t>
            </a:r>
            <a:br>
              <a:rPr lang="es-MX" sz="2400" dirty="0" smtClean="0"/>
            </a:br>
            <a:r>
              <a:rPr lang="es-MX" sz="2400" dirty="0" smtClean="0"/>
              <a:t>Tema. Segundo premolar inferior</a:t>
            </a:r>
            <a:br>
              <a:rPr lang="es-MX" sz="2400" dirty="0" smtClean="0"/>
            </a:br>
            <a:r>
              <a:rPr lang="es-MX" sz="2400" dirty="0" smtClean="0"/>
              <a:t/>
            </a:r>
            <a:br>
              <a:rPr lang="es-MX" sz="2400" dirty="0" smtClean="0"/>
            </a:br>
            <a:r>
              <a:rPr lang="es-MX" sz="2400" dirty="0" smtClean="0"/>
              <a:t>Autor: José Luis Silva Mendieta</a:t>
            </a:r>
            <a:endParaRPr lang="es-MX" sz="2400" dirty="0"/>
          </a:p>
        </p:txBody>
      </p:sp>
      <p:pic>
        <p:nvPicPr>
          <p:cNvPr id="8" name="Picture 2" descr="C:\Users\Luisa\Pictures\UAEMex.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28596" y="428603"/>
            <a:ext cx="1464024" cy="1357323"/>
          </a:xfrm>
          <a:prstGeom prst="rect">
            <a:avLst/>
          </a:prstGeom>
          <a:noFill/>
          <a:extLst>
            <a:ext uri="{909E8E84-426E-40DD-AFC4-6F175D3DCCD1}">
              <a14:hiddenFill xmlns="" xmlns:a14="http://schemas.microsoft.com/office/drawing/2010/main">
                <a:solidFill>
                  <a:srgbClr val="FFFFFF"/>
                </a:solidFill>
              </a14:hiddenFill>
            </a:ext>
          </a:extLst>
        </p:spPr>
      </p:pic>
      <p:pic>
        <p:nvPicPr>
          <p:cNvPr id="10" name="Picture 3" descr="C:\Users\Luisa\Pictures\FacOdon.png"/>
          <p:cNvPicPr>
            <a:picLocks noGrp="1" noChangeAspect="1" noChangeArrowheads="1"/>
          </p:cNvPicPr>
          <p:nvPr>
            <p:ph sz="quarter" idx="14"/>
          </p:nvPr>
        </p:nvPicPr>
        <p:blipFill>
          <a:blip r:embed="rId4" cstate="print">
            <a:extLst>
              <a:ext uri="{28A0092B-C50C-407E-A947-70E740481C1C}">
                <a14:useLocalDpi xmlns="" xmlns:a14="http://schemas.microsoft.com/office/drawing/2010/main" val="0"/>
              </a:ext>
            </a:extLst>
          </a:blip>
          <a:srcRect/>
          <a:stretch>
            <a:fillRect/>
          </a:stretch>
        </p:blipFill>
        <p:spPr bwMode="auto">
          <a:xfrm>
            <a:off x="7215206" y="428604"/>
            <a:ext cx="1571636" cy="1357322"/>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35696" y="476672"/>
            <a:ext cx="5966666" cy="936104"/>
          </a:xfrm>
        </p:spPr>
        <p:txBody>
          <a:bodyPr/>
          <a:lstStyle/>
          <a:p>
            <a:pPr marL="0" indent="0" algn="ctr">
              <a:buNone/>
            </a:pPr>
            <a:r>
              <a:rPr lang="es-MX" dirty="0" smtClean="0">
                <a:latin typeface="AR DARLING" panose="02000000000000000000" pitchFamily="2" charset="0"/>
              </a:rPr>
              <a:t>Generalidades</a:t>
            </a:r>
            <a:r>
              <a:rPr lang="es-MX" dirty="0" smtClean="0"/>
              <a:t> </a:t>
            </a:r>
            <a:endParaRPr lang="es-MX" dirty="0"/>
          </a:p>
        </p:txBody>
      </p:sp>
      <p:sp>
        <p:nvSpPr>
          <p:cNvPr id="3" name="2 Marcador de texto"/>
          <p:cNvSpPr>
            <a:spLocks noGrp="1"/>
          </p:cNvSpPr>
          <p:nvPr>
            <p:ph type="body" idx="1"/>
          </p:nvPr>
        </p:nvSpPr>
        <p:spPr>
          <a:xfrm>
            <a:off x="899592" y="1772816"/>
            <a:ext cx="7344816" cy="1512168"/>
          </a:xfrm>
        </p:spPr>
        <p:txBody>
          <a:bodyPr>
            <a:noAutofit/>
          </a:bodyPr>
          <a:lstStyle/>
          <a:p>
            <a:pPr algn="just"/>
            <a:r>
              <a:rPr lang="es-MX" sz="2800" dirty="0" smtClean="0">
                <a:latin typeface="AR DARLING" panose="02000000000000000000" pitchFamily="2" charset="0"/>
              </a:rPr>
              <a:t>Se han catalogado 242 formas diferentes de este diente.</a:t>
            </a:r>
          </a:p>
          <a:p>
            <a:pPr algn="just"/>
            <a:r>
              <a:rPr lang="es-MX" sz="2800" dirty="0" smtClean="0">
                <a:latin typeface="AR DARLING" panose="02000000000000000000" pitchFamily="2" charset="0"/>
              </a:rPr>
              <a:t>Esta cara esta compuesta por tres cúspides: una bucal y dos linguales, cada una de estas cúspides esta formada por 2 planos cuadrangulares, uno mesial y otro distal.</a:t>
            </a:r>
            <a:endParaRPr lang="es-MX" sz="2800" dirty="0">
              <a:latin typeface="AR DARLING" panose="02000000000000000000" pitchFamily="2" charset="0"/>
            </a:endParaRPr>
          </a:p>
        </p:txBody>
      </p:sp>
      <p:pic>
        <p:nvPicPr>
          <p:cNvPr id="8194" name="Picture 2" descr="E:\29-09-15 (JL)\8.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403648" y="3645024"/>
            <a:ext cx="6585159" cy="216024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7157615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01678" y="332656"/>
            <a:ext cx="5966666" cy="1008112"/>
          </a:xfrm>
        </p:spPr>
        <p:txBody>
          <a:bodyPr/>
          <a:lstStyle/>
          <a:p>
            <a:pPr marL="0" indent="0" algn="ctr">
              <a:buNone/>
            </a:pPr>
            <a:r>
              <a:rPr lang="es-MX" dirty="0" smtClean="0">
                <a:latin typeface="AR JULIAN" panose="02000000000000000000" pitchFamily="2" charset="0"/>
              </a:rPr>
              <a:t>2. </a:t>
            </a:r>
            <a:r>
              <a:rPr lang="es-MX" sz="4800" dirty="0" smtClean="0">
                <a:latin typeface="AR JULIAN" panose="02000000000000000000" pitchFamily="2" charset="0"/>
              </a:rPr>
              <a:t>Límites de la cara oclusal</a:t>
            </a:r>
            <a:endParaRPr lang="es-MX" sz="4800" dirty="0">
              <a:latin typeface="AR JULIAN" panose="02000000000000000000" pitchFamily="2" charset="0"/>
            </a:endParaRPr>
          </a:p>
        </p:txBody>
      </p:sp>
      <p:pic>
        <p:nvPicPr>
          <p:cNvPr id="9218" name="Picture 2" descr="E:\29-09-15 (JL)\9.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835696" y="1916832"/>
            <a:ext cx="5688632" cy="396838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6459873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35696" y="404664"/>
            <a:ext cx="6020149" cy="896312"/>
          </a:xfrm>
        </p:spPr>
        <p:txBody>
          <a:bodyPr/>
          <a:lstStyle/>
          <a:p>
            <a:pPr marL="0" indent="0" algn="ctr">
              <a:buNone/>
            </a:pPr>
            <a:r>
              <a:rPr lang="es-MX" dirty="0" smtClean="0">
                <a:latin typeface="AR JULIAN" panose="02000000000000000000" pitchFamily="2" charset="0"/>
              </a:rPr>
              <a:t>3.- Cúspides</a:t>
            </a:r>
            <a:endParaRPr lang="es-MX" dirty="0">
              <a:latin typeface="AR JULIAN" panose="02000000000000000000" pitchFamily="2" charset="0"/>
            </a:endParaRPr>
          </a:p>
        </p:txBody>
      </p:sp>
      <p:sp>
        <p:nvSpPr>
          <p:cNvPr id="3" name="2 Marcador de texto"/>
          <p:cNvSpPr>
            <a:spLocks noGrp="1"/>
          </p:cNvSpPr>
          <p:nvPr>
            <p:ph type="body" idx="1"/>
          </p:nvPr>
        </p:nvSpPr>
        <p:spPr>
          <a:xfrm>
            <a:off x="755576" y="1484784"/>
            <a:ext cx="7848872" cy="1944216"/>
          </a:xfrm>
        </p:spPr>
        <p:txBody>
          <a:bodyPr>
            <a:noAutofit/>
          </a:bodyPr>
          <a:lstStyle/>
          <a:p>
            <a:pPr algn="just"/>
            <a:r>
              <a:rPr lang="es-MX" sz="2800" dirty="0" smtClean="0">
                <a:latin typeface="AR JULIAN" panose="02000000000000000000" pitchFamily="2" charset="0"/>
              </a:rPr>
              <a:t>Coronada por tres cúspides, separadas </a:t>
            </a:r>
            <a:r>
              <a:rPr lang="es-MX" sz="2800" dirty="0" err="1" smtClean="0">
                <a:latin typeface="AR JULIAN" panose="02000000000000000000" pitchFamily="2" charset="0"/>
              </a:rPr>
              <a:t>B.Li</a:t>
            </a:r>
            <a:r>
              <a:rPr lang="es-MX" sz="2800" dirty="0" smtClean="0">
                <a:latin typeface="AR JULIAN" panose="02000000000000000000" pitchFamily="2" charset="0"/>
              </a:rPr>
              <a:t>. por la línea </a:t>
            </a:r>
            <a:r>
              <a:rPr lang="es-MX" sz="2800" dirty="0" err="1" smtClean="0">
                <a:latin typeface="AR JULIAN" panose="02000000000000000000" pitchFamily="2" charset="0"/>
              </a:rPr>
              <a:t>sergemtal</a:t>
            </a:r>
            <a:r>
              <a:rPr lang="es-MX" sz="2800" dirty="0" smtClean="0">
                <a:latin typeface="AR JULIAN" panose="02000000000000000000" pitchFamily="2" charset="0"/>
              </a:rPr>
              <a:t> central.</a:t>
            </a:r>
          </a:p>
          <a:p>
            <a:pPr algn="just"/>
            <a:r>
              <a:rPr lang="es-MX" sz="2800" dirty="0" smtClean="0">
                <a:latin typeface="AR JULIAN" panose="02000000000000000000" pitchFamily="2" charset="0"/>
              </a:rPr>
              <a:t>La cúspide B. ocupa un poco más de la mitad del diámetro </a:t>
            </a:r>
            <a:r>
              <a:rPr lang="es-MX" sz="2800" dirty="0" err="1" smtClean="0">
                <a:latin typeface="AR JULIAN" panose="02000000000000000000" pitchFamily="2" charset="0"/>
              </a:rPr>
              <a:t>B.Li</a:t>
            </a:r>
            <a:r>
              <a:rPr lang="es-MX" sz="2800" dirty="0" smtClean="0">
                <a:latin typeface="AR JULIAN" panose="02000000000000000000" pitchFamily="2" charset="0"/>
              </a:rPr>
              <a:t>.</a:t>
            </a:r>
          </a:p>
          <a:p>
            <a:pPr algn="just"/>
            <a:r>
              <a:rPr lang="es-MX" sz="2800" dirty="0" smtClean="0">
                <a:latin typeface="AR JULIAN" panose="02000000000000000000" pitchFamily="2" charset="0"/>
              </a:rPr>
              <a:t>De las cúspides Li. la </a:t>
            </a:r>
            <a:r>
              <a:rPr lang="es-MX" sz="2800" dirty="0" err="1" smtClean="0">
                <a:latin typeface="AR JULIAN" panose="02000000000000000000" pitchFamily="2" charset="0"/>
              </a:rPr>
              <a:t>M.Li</a:t>
            </a:r>
            <a:r>
              <a:rPr lang="es-MX" sz="2800" dirty="0" smtClean="0">
                <a:latin typeface="AR JULIAN" panose="02000000000000000000" pitchFamily="2" charset="0"/>
              </a:rPr>
              <a:t>. puede ser más ancha en dirección M.D. que la </a:t>
            </a:r>
            <a:r>
              <a:rPr lang="es-MX" sz="2800" dirty="0" err="1" smtClean="0">
                <a:latin typeface="AR JULIAN" panose="02000000000000000000" pitchFamily="2" charset="0"/>
              </a:rPr>
              <a:t>D.Li</a:t>
            </a:r>
            <a:r>
              <a:rPr lang="es-MX" sz="2800" dirty="0" smtClean="0">
                <a:latin typeface="AR JULIAN" panose="02000000000000000000" pitchFamily="2" charset="0"/>
              </a:rPr>
              <a:t>. o tener la misma anchura, pero nunca más angosta; ambas se encuentran separadas por el surco Li. O.  </a:t>
            </a:r>
            <a:endParaRPr lang="es-MX" sz="2800" dirty="0">
              <a:latin typeface="AR JULIAN" panose="02000000000000000000" pitchFamily="2" charset="0"/>
            </a:endParaRPr>
          </a:p>
        </p:txBody>
      </p:sp>
      <p:pic>
        <p:nvPicPr>
          <p:cNvPr id="10242" name="Picture 2" descr="E:\29-09-15 (JL)\10.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342757" y="4387552"/>
            <a:ext cx="4821531" cy="208823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8499699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35696" y="692696"/>
            <a:ext cx="5966666" cy="936104"/>
          </a:xfrm>
        </p:spPr>
        <p:txBody>
          <a:bodyPr/>
          <a:lstStyle/>
          <a:p>
            <a:pPr marL="0" indent="0" algn="ctr">
              <a:buNone/>
            </a:pPr>
            <a:r>
              <a:rPr lang="es-MX" sz="6000" dirty="0" smtClean="0">
                <a:latin typeface="AR JULIAN" panose="02000000000000000000" pitchFamily="2" charset="0"/>
              </a:rPr>
              <a:t>Cúspide bucal</a:t>
            </a:r>
            <a:endParaRPr lang="es-MX" sz="6000" dirty="0">
              <a:latin typeface="AR JULIAN" panose="02000000000000000000" pitchFamily="2" charset="0"/>
            </a:endParaRPr>
          </a:p>
        </p:txBody>
      </p:sp>
      <p:sp>
        <p:nvSpPr>
          <p:cNvPr id="3" name="2 Marcador de texto"/>
          <p:cNvSpPr>
            <a:spLocks noGrp="1"/>
          </p:cNvSpPr>
          <p:nvPr>
            <p:ph type="body" idx="1"/>
          </p:nvPr>
        </p:nvSpPr>
        <p:spPr>
          <a:xfrm>
            <a:off x="1043608" y="1772816"/>
            <a:ext cx="7416824" cy="1728192"/>
          </a:xfrm>
        </p:spPr>
        <p:txBody>
          <a:bodyPr>
            <a:normAutofit fontScale="62500" lnSpcReduction="20000"/>
          </a:bodyPr>
          <a:lstStyle/>
          <a:p>
            <a:pPr algn="ctr"/>
            <a:r>
              <a:rPr lang="es-MX" sz="5200" dirty="0" smtClean="0">
                <a:latin typeface="AR JULIAN" panose="02000000000000000000" pitchFamily="2" charset="0"/>
              </a:rPr>
              <a:t>Características</a:t>
            </a:r>
          </a:p>
          <a:p>
            <a:pPr algn="just"/>
            <a:r>
              <a:rPr lang="es-MX" sz="4300" dirty="0" smtClean="0">
                <a:latin typeface="AR JULIAN" panose="02000000000000000000" pitchFamily="2" charset="0"/>
              </a:rPr>
              <a:t>Formada por dos planos, M. y D. que con frecuencia son convexos, pueden tener apariencia bulbosa o pueden estar aplanados por </a:t>
            </a:r>
            <a:r>
              <a:rPr lang="es-MX" sz="4300" dirty="0" err="1" smtClean="0">
                <a:latin typeface="AR JULIAN" panose="02000000000000000000" pitchFamily="2" charset="0"/>
              </a:rPr>
              <a:t>atricción</a:t>
            </a:r>
            <a:r>
              <a:rPr lang="es-MX" sz="4300" dirty="0" smtClean="0">
                <a:latin typeface="AR JULIAN" panose="02000000000000000000" pitchFamily="2" charset="0"/>
              </a:rPr>
              <a:t>.</a:t>
            </a:r>
            <a:r>
              <a:rPr lang="es-MX" sz="4300" dirty="0" smtClean="0"/>
              <a:t> </a:t>
            </a:r>
            <a:endParaRPr lang="es-MX" sz="4300" dirty="0"/>
          </a:p>
        </p:txBody>
      </p:sp>
      <p:pic>
        <p:nvPicPr>
          <p:cNvPr id="11266" name="Picture 2" descr="E:\29-09-15 (JL)\11.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345471" y="3717032"/>
            <a:ext cx="4818817" cy="2436787"/>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6683326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07704" y="1092528"/>
            <a:ext cx="5966666" cy="896312"/>
          </a:xfrm>
        </p:spPr>
        <p:txBody>
          <a:bodyPr/>
          <a:lstStyle/>
          <a:p>
            <a:pPr marL="0" indent="0" algn="ctr">
              <a:buNone/>
            </a:pPr>
            <a:r>
              <a:rPr lang="es-MX" sz="5400" dirty="0" smtClean="0">
                <a:latin typeface="AR JULIAN" panose="02000000000000000000" pitchFamily="2" charset="0"/>
              </a:rPr>
              <a:t>Límites de la cúspide bucal</a:t>
            </a:r>
            <a:endParaRPr lang="es-MX" sz="5400" dirty="0">
              <a:latin typeface="AR JULIAN" panose="02000000000000000000" pitchFamily="2" charset="0"/>
            </a:endParaRPr>
          </a:p>
        </p:txBody>
      </p:sp>
      <p:sp>
        <p:nvSpPr>
          <p:cNvPr id="3" name="2 Marcador de texto"/>
          <p:cNvSpPr>
            <a:spLocks noGrp="1"/>
          </p:cNvSpPr>
          <p:nvPr>
            <p:ph type="body" idx="1"/>
          </p:nvPr>
        </p:nvSpPr>
        <p:spPr>
          <a:xfrm>
            <a:off x="6012160" y="2420888"/>
            <a:ext cx="3528392" cy="3672408"/>
          </a:xfrm>
        </p:spPr>
        <p:txBody>
          <a:bodyPr>
            <a:normAutofit fontScale="92500" lnSpcReduction="20000"/>
          </a:bodyPr>
          <a:lstStyle/>
          <a:p>
            <a:pPr marL="457200" indent="-457200" algn="just">
              <a:buFont typeface="+mj-lt"/>
              <a:buAutoNum type="arabicPeriod"/>
            </a:pPr>
            <a:r>
              <a:rPr lang="es-MX" sz="3200" dirty="0" smtClean="0">
                <a:latin typeface="AR JULIAN" panose="02000000000000000000" pitchFamily="2" charset="0"/>
              </a:rPr>
              <a:t>Límite bucal</a:t>
            </a:r>
          </a:p>
          <a:p>
            <a:pPr marL="457200" indent="-457200" algn="just">
              <a:buFont typeface="+mj-lt"/>
              <a:buAutoNum type="arabicPeriod"/>
            </a:pPr>
            <a:endParaRPr lang="es-MX" sz="3200" dirty="0" smtClean="0">
              <a:latin typeface="AR JULIAN" panose="02000000000000000000" pitchFamily="2" charset="0"/>
            </a:endParaRPr>
          </a:p>
          <a:p>
            <a:pPr marL="457200" indent="-457200" algn="just">
              <a:buFont typeface="+mj-lt"/>
              <a:buAutoNum type="arabicPeriod"/>
            </a:pPr>
            <a:r>
              <a:rPr lang="es-MX" sz="3200" dirty="0" smtClean="0">
                <a:latin typeface="AR JULIAN" panose="02000000000000000000" pitchFamily="2" charset="0"/>
              </a:rPr>
              <a:t>Límite mesial </a:t>
            </a:r>
          </a:p>
          <a:p>
            <a:pPr marL="457200" indent="-457200" algn="just">
              <a:buFont typeface="+mj-lt"/>
              <a:buAutoNum type="arabicPeriod"/>
            </a:pPr>
            <a:endParaRPr lang="es-MX" sz="3200" dirty="0" smtClean="0">
              <a:latin typeface="AR JULIAN" panose="02000000000000000000" pitchFamily="2" charset="0"/>
            </a:endParaRPr>
          </a:p>
          <a:p>
            <a:pPr marL="457200" indent="-457200" algn="just">
              <a:buFont typeface="+mj-lt"/>
              <a:buAutoNum type="arabicPeriod"/>
            </a:pPr>
            <a:r>
              <a:rPr lang="es-MX" sz="3200" dirty="0" smtClean="0">
                <a:latin typeface="AR JULIAN" panose="02000000000000000000" pitchFamily="2" charset="0"/>
              </a:rPr>
              <a:t>Límite distal</a:t>
            </a:r>
          </a:p>
          <a:p>
            <a:pPr marL="457200" indent="-457200" algn="just">
              <a:buFont typeface="+mj-lt"/>
              <a:buAutoNum type="arabicPeriod"/>
            </a:pPr>
            <a:endParaRPr lang="es-MX" sz="3200" dirty="0" smtClean="0">
              <a:latin typeface="AR JULIAN" panose="02000000000000000000" pitchFamily="2" charset="0"/>
            </a:endParaRPr>
          </a:p>
          <a:p>
            <a:pPr marL="457200" indent="-457200" algn="just">
              <a:buFont typeface="+mj-lt"/>
              <a:buAutoNum type="arabicPeriod"/>
            </a:pPr>
            <a:r>
              <a:rPr lang="es-MX" sz="3200" dirty="0" smtClean="0">
                <a:latin typeface="AR JULIAN" panose="02000000000000000000" pitchFamily="2" charset="0"/>
              </a:rPr>
              <a:t>Límite lingual</a:t>
            </a:r>
            <a:endParaRPr lang="es-MX" sz="3200" dirty="0">
              <a:latin typeface="AR JULIAN" panose="02000000000000000000" pitchFamily="2" charset="0"/>
            </a:endParaRPr>
          </a:p>
        </p:txBody>
      </p:sp>
      <p:pic>
        <p:nvPicPr>
          <p:cNvPr id="12290" name="Picture 2" descr="E:\29-09-15 (JL)\12.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57158" y="2571744"/>
            <a:ext cx="5429288" cy="300039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3025204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35696" y="428604"/>
            <a:ext cx="5966666" cy="1143008"/>
          </a:xfrm>
        </p:spPr>
        <p:txBody>
          <a:bodyPr/>
          <a:lstStyle/>
          <a:p>
            <a:pPr marL="0" indent="0" algn="ctr">
              <a:buNone/>
            </a:pPr>
            <a:r>
              <a:rPr lang="es-MX" dirty="0" smtClean="0">
                <a:latin typeface="AR JULIAN" panose="02000000000000000000" pitchFamily="2" charset="0"/>
              </a:rPr>
              <a:t>Planos de la cúspide bucal</a:t>
            </a:r>
            <a:endParaRPr lang="es-MX" dirty="0">
              <a:latin typeface="AR JULIAN" panose="02000000000000000000" pitchFamily="2" charset="0"/>
            </a:endParaRPr>
          </a:p>
        </p:txBody>
      </p:sp>
      <p:sp>
        <p:nvSpPr>
          <p:cNvPr id="3" name="2 Marcador de texto"/>
          <p:cNvSpPr>
            <a:spLocks noGrp="1"/>
          </p:cNvSpPr>
          <p:nvPr>
            <p:ph type="body" idx="1"/>
          </p:nvPr>
        </p:nvSpPr>
        <p:spPr>
          <a:xfrm>
            <a:off x="899592" y="1643050"/>
            <a:ext cx="7776864" cy="2071702"/>
          </a:xfrm>
        </p:spPr>
        <p:txBody>
          <a:bodyPr>
            <a:noAutofit/>
          </a:bodyPr>
          <a:lstStyle/>
          <a:p>
            <a:pPr algn="ctr"/>
            <a:r>
              <a:rPr lang="es-MX" sz="2800" dirty="0" smtClean="0">
                <a:latin typeface="AR JULIAN" panose="02000000000000000000" pitchFamily="2" charset="0"/>
              </a:rPr>
              <a:t>Características</a:t>
            </a:r>
          </a:p>
          <a:p>
            <a:pPr algn="just"/>
            <a:r>
              <a:rPr lang="es-MX" sz="2800" dirty="0" smtClean="0">
                <a:latin typeface="AR JULIAN" panose="02000000000000000000" pitchFamily="2" charset="0"/>
              </a:rPr>
              <a:t>No son planos, inicialmente pueden tener apariencia bulbosa pero más tarde se aplanan por atrición.</a:t>
            </a:r>
          </a:p>
          <a:p>
            <a:pPr algn="just"/>
            <a:r>
              <a:rPr lang="es-MX" sz="2800" dirty="0" smtClean="0">
                <a:latin typeface="AR JULIAN" panose="02000000000000000000" pitchFamily="2" charset="0"/>
              </a:rPr>
              <a:t>Su ángulo de unión recibe el nombre de prominencia o elevación transversal y se extiende de la cima de la cúspide a la base. </a:t>
            </a:r>
            <a:r>
              <a:rPr lang="es-MX" sz="2800" dirty="0" smtClean="0"/>
              <a:t> </a:t>
            </a:r>
            <a:endParaRPr lang="es-MX" sz="2800" dirty="0"/>
          </a:p>
        </p:txBody>
      </p:sp>
      <p:pic>
        <p:nvPicPr>
          <p:cNvPr id="13314" name="Picture 2" descr="E:\29-09-15 (JL)\13.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714612" y="4214818"/>
            <a:ext cx="4214842" cy="228601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5223338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63688" y="-347632"/>
            <a:ext cx="5966666" cy="1184344"/>
          </a:xfrm>
        </p:spPr>
        <p:txBody>
          <a:bodyPr/>
          <a:lstStyle/>
          <a:p>
            <a:pPr marL="0" indent="0" algn="ctr">
              <a:buNone/>
            </a:pPr>
            <a:r>
              <a:rPr lang="es-MX" dirty="0" smtClean="0">
                <a:latin typeface="AR JULIAN" panose="02000000000000000000" pitchFamily="2" charset="0"/>
              </a:rPr>
              <a:t>Plano mesial</a:t>
            </a:r>
            <a:endParaRPr lang="es-MX" dirty="0">
              <a:latin typeface="AR JULIAN" panose="02000000000000000000" pitchFamily="2" charset="0"/>
            </a:endParaRPr>
          </a:p>
        </p:txBody>
      </p:sp>
      <p:graphicFrame>
        <p:nvGraphicFramePr>
          <p:cNvPr id="4" name="3 Tabla"/>
          <p:cNvGraphicFramePr>
            <a:graphicFrameLocks noGrp="1"/>
          </p:cNvGraphicFramePr>
          <p:nvPr>
            <p:extLst>
              <p:ext uri="{D42A27DB-BD31-4B8C-83A1-F6EECF244321}">
                <p14:modId xmlns="" xmlns:p14="http://schemas.microsoft.com/office/powerpoint/2010/main" val="4110236368"/>
              </p:ext>
            </p:extLst>
          </p:nvPr>
        </p:nvGraphicFramePr>
        <p:xfrm>
          <a:off x="785786" y="714357"/>
          <a:ext cx="7785215" cy="3571899"/>
        </p:xfrm>
        <a:graphic>
          <a:graphicData uri="http://schemas.openxmlformats.org/drawingml/2006/table">
            <a:tbl>
              <a:tblPr firstRow="1" bandRow="1">
                <a:tableStyleId>{5940675A-B579-460E-94D1-54222C63F5DA}</a:tableStyleId>
              </a:tblPr>
              <a:tblGrid>
                <a:gridCol w="1142784"/>
                <a:gridCol w="2642687"/>
                <a:gridCol w="3999744"/>
              </a:tblGrid>
              <a:tr h="375541">
                <a:tc gridSpan="2">
                  <a:txBody>
                    <a:bodyPr/>
                    <a:lstStyle/>
                    <a:p>
                      <a:pPr algn="ctr"/>
                      <a:r>
                        <a:rPr lang="es-MX" sz="1800" dirty="0" smtClean="0">
                          <a:latin typeface="AR JULIAN" panose="02000000000000000000" pitchFamily="2" charset="0"/>
                        </a:rPr>
                        <a:t>Límite</a:t>
                      </a:r>
                      <a:endParaRPr lang="es-MX" sz="1800" dirty="0">
                        <a:latin typeface="AR JULIAN" panose="02000000000000000000" pitchFamily="2" charset="0"/>
                      </a:endParaRPr>
                    </a:p>
                  </a:txBody>
                  <a:tcPr/>
                </a:tc>
                <a:tc hMerge="1">
                  <a:txBody>
                    <a:bodyPr/>
                    <a:lstStyle/>
                    <a:p>
                      <a:endParaRPr lang="es-MX" dirty="0"/>
                    </a:p>
                  </a:txBody>
                  <a:tcPr/>
                </a:tc>
                <a:tc>
                  <a:txBody>
                    <a:bodyPr/>
                    <a:lstStyle/>
                    <a:p>
                      <a:r>
                        <a:rPr lang="es-MX" sz="1800" dirty="0" smtClean="0">
                          <a:latin typeface="AR JULIAN" panose="02000000000000000000" pitchFamily="2" charset="0"/>
                        </a:rPr>
                        <a:t>Características </a:t>
                      </a:r>
                      <a:endParaRPr lang="es-MX" sz="1800" dirty="0">
                        <a:latin typeface="AR JULIAN" panose="02000000000000000000" pitchFamily="2" charset="0"/>
                      </a:endParaRPr>
                    </a:p>
                  </a:txBody>
                  <a:tcPr/>
                </a:tc>
              </a:tr>
              <a:tr h="657197">
                <a:tc>
                  <a:txBody>
                    <a:bodyPr/>
                    <a:lstStyle/>
                    <a:p>
                      <a:pPr algn="just"/>
                      <a:r>
                        <a:rPr lang="es-MX" sz="1800" dirty="0" smtClean="0">
                          <a:latin typeface="AR JULIAN" panose="02000000000000000000" pitchFamily="2" charset="0"/>
                        </a:rPr>
                        <a:t>Bucal</a:t>
                      </a:r>
                      <a:endParaRPr lang="es-MX" sz="1800" dirty="0">
                        <a:latin typeface="AR JULIAN" panose="02000000000000000000" pitchFamily="2" charset="0"/>
                      </a:endParaRPr>
                    </a:p>
                  </a:txBody>
                  <a:tcPr/>
                </a:tc>
                <a:tc>
                  <a:txBody>
                    <a:bodyPr/>
                    <a:lstStyle/>
                    <a:p>
                      <a:pPr algn="just"/>
                      <a:r>
                        <a:rPr lang="es-MX" sz="1800" dirty="0" smtClean="0">
                          <a:latin typeface="AR JULIAN" panose="02000000000000000000" pitchFamily="2" charset="0"/>
                        </a:rPr>
                        <a:t>Brazo M. de la cúspide bucal</a:t>
                      </a:r>
                      <a:endParaRPr lang="es-MX" sz="1800" dirty="0">
                        <a:latin typeface="AR JULIAN" panose="02000000000000000000" pitchFamily="2" charset="0"/>
                      </a:endParaRPr>
                    </a:p>
                  </a:txBody>
                  <a:tcPr/>
                </a:tc>
                <a:tc>
                  <a:txBody>
                    <a:bodyPr/>
                    <a:lstStyle/>
                    <a:p>
                      <a:pPr algn="just"/>
                      <a:r>
                        <a:rPr lang="es-MX" sz="1800" dirty="0" smtClean="0">
                          <a:latin typeface="AR JULIAN" panose="02000000000000000000" pitchFamily="2" charset="0"/>
                        </a:rPr>
                        <a:t>Corre del ángulo M.B.O. a la cima de la cúspide. Es recto.</a:t>
                      </a:r>
                      <a:endParaRPr lang="es-MX" sz="1800" dirty="0">
                        <a:latin typeface="AR JULIAN" panose="02000000000000000000" pitchFamily="2" charset="0"/>
                      </a:endParaRPr>
                    </a:p>
                  </a:txBody>
                  <a:tcPr/>
                </a:tc>
              </a:tr>
              <a:tr h="846387">
                <a:tc>
                  <a:txBody>
                    <a:bodyPr/>
                    <a:lstStyle/>
                    <a:p>
                      <a:pPr algn="just"/>
                      <a:r>
                        <a:rPr lang="es-MX" sz="1800" dirty="0" smtClean="0">
                          <a:latin typeface="AR JULIAN" panose="02000000000000000000" pitchFamily="2" charset="0"/>
                        </a:rPr>
                        <a:t>Mesial</a:t>
                      </a:r>
                      <a:endParaRPr lang="es-MX" sz="1800" dirty="0">
                        <a:latin typeface="AR JULIAN" panose="02000000000000000000" pitchFamily="2" charset="0"/>
                      </a:endParaRPr>
                    </a:p>
                  </a:txBody>
                  <a:tcPr/>
                </a:tc>
                <a:tc>
                  <a:txBody>
                    <a:bodyPr/>
                    <a:lstStyle/>
                    <a:p>
                      <a:pPr algn="just"/>
                      <a:r>
                        <a:rPr lang="es-MX" sz="1800" dirty="0" smtClean="0">
                          <a:latin typeface="AR JULIAN" panose="02000000000000000000" pitchFamily="2" charset="0"/>
                        </a:rPr>
                        <a:t>Surco M.B.</a:t>
                      </a:r>
                      <a:r>
                        <a:rPr lang="es-MX" sz="1800" baseline="0" dirty="0" smtClean="0">
                          <a:latin typeface="AR JULIAN" panose="02000000000000000000" pitchFamily="2" charset="0"/>
                        </a:rPr>
                        <a:t> </a:t>
                      </a:r>
                      <a:endParaRPr lang="es-MX" sz="1800" dirty="0">
                        <a:latin typeface="AR JULIAN" panose="02000000000000000000" pitchFamily="2" charset="0"/>
                      </a:endParaRPr>
                    </a:p>
                  </a:txBody>
                  <a:tcPr/>
                </a:tc>
                <a:tc>
                  <a:txBody>
                    <a:bodyPr/>
                    <a:lstStyle/>
                    <a:p>
                      <a:pPr algn="just"/>
                      <a:r>
                        <a:rPr lang="es-MX" sz="1800" dirty="0" smtClean="0">
                          <a:latin typeface="AR JULIAN" panose="02000000000000000000" pitchFamily="2" charset="0"/>
                        </a:rPr>
                        <a:t>Del ángulo M.B.O. a la parte terminal M. de la línea segmental central. Es recto.</a:t>
                      </a:r>
                    </a:p>
                  </a:txBody>
                  <a:tcPr/>
                </a:tc>
              </a:tr>
              <a:tr h="846387">
                <a:tc>
                  <a:txBody>
                    <a:bodyPr/>
                    <a:lstStyle/>
                    <a:p>
                      <a:pPr algn="just"/>
                      <a:r>
                        <a:rPr lang="es-MX" sz="1800" dirty="0" smtClean="0">
                          <a:latin typeface="AR JULIAN" panose="02000000000000000000" pitchFamily="2" charset="0"/>
                        </a:rPr>
                        <a:t>Distal</a:t>
                      </a:r>
                      <a:endParaRPr lang="es-MX" sz="1800" dirty="0">
                        <a:latin typeface="AR JULIAN" panose="02000000000000000000" pitchFamily="2" charset="0"/>
                      </a:endParaRPr>
                    </a:p>
                  </a:txBody>
                  <a:tcPr/>
                </a:tc>
                <a:tc>
                  <a:txBody>
                    <a:bodyPr/>
                    <a:lstStyle/>
                    <a:p>
                      <a:pPr algn="just"/>
                      <a:r>
                        <a:rPr lang="es-MX" sz="1800" dirty="0" smtClean="0">
                          <a:latin typeface="AR JULIAN" panose="02000000000000000000" pitchFamily="2" charset="0"/>
                        </a:rPr>
                        <a:t>Prominencia</a:t>
                      </a:r>
                      <a:r>
                        <a:rPr lang="es-MX" sz="1800" baseline="0" dirty="0" smtClean="0">
                          <a:latin typeface="AR JULIAN" panose="02000000000000000000" pitchFamily="2" charset="0"/>
                        </a:rPr>
                        <a:t> transversal </a:t>
                      </a:r>
                      <a:endParaRPr lang="es-MX" sz="1800" dirty="0">
                        <a:latin typeface="AR JULIAN" panose="02000000000000000000" pitchFamily="2" charset="0"/>
                      </a:endParaRPr>
                    </a:p>
                  </a:txBody>
                  <a:tcPr/>
                </a:tc>
                <a:tc>
                  <a:txBody>
                    <a:bodyPr/>
                    <a:lstStyle/>
                    <a:p>
                      <a:pPr algn="just"/>
                      <a:r>
                        <a:rPr lang="es-MX" sz="1800" dirty="0" smtClean="0">
                          <a:latin typeface="AR JULIAN" panose="02000000000000000000" pitchFamily="2" charset="0"/>
                        </a:rPr>
                        <a:t>De la</a:t>
                      </a:r>
                      <a:r>
                        <a:rPr lang="es-MX" sz="1800" baseline="0" dirty="0" smtClean="0">
                          <a:latin typeface="AR JULIAN" panose="02000000000000000000" pitchFamily="2" charset="0"/>
                        </a:rPr>
                        <a:t> cima de la cúspide a la parte media de la línea segmental central. Es recta.</a:t>
                      </a:r>
                      <a:endParaRPr lang="es-MX" sz="1800" dirty="0">
                        <a:latin typeface="AR JULIAN" panose="02000000000000000000" pitchFamily="2" charset="0"/>
                      </a:endParaRPr>
                    </a:p>
                  </a:txBody>
                  <a:tcPr/>
                </a:tc>
              </a:tr>
              <a:tr h="846387">
                <a:tc>
                  <a:txBody>
                    <a:bodyPr/>
                    <a:lstStyle/>
                    <a:p>
                      <a:pPr algn="just"/>
                      <a:r>
                        <a:rPr lang="es-MX" sz="1800" dirty="0" smtClean="0">
                          <a:latin typeface="AR JULIAN" panose="02000000000000000000" pitchFamily="2" charset="0"/>
                        </a:rPr>
                        <a:t>Lingual</a:t>
                      </a:r>
                      <a:endParaRPr lang="es-MX" sz="1800" dirty="0">
                        <a:latin typeface="AR JULIAN" panose="02000000000000000000" pitchFamily="2" charset="0"/>
                      </a:endParaRPr>
                    </a:p>
                  </a:txBody>
                  <a:tcPr/>
                </a:tc>
                <a:tc>
                  <a:txBody>
                    <a:bodyPr/>
                    <a:lstStyle/>
                    <a:p>
                      <a:pPr algn="just"/>
                      <a:r>
                        <a:rPr lang="es-MX" sz="1800" dirty="0" smtClean="0">
                          <a:latin typeface="AR JULIAN" panose="02000000000000000000" pitchFamily="2" charset="0"/>
                        </a:rPr>
                        <a:t>Mitad M. de la línea segmental</a:t>
                      </a:r>
                      <a:r>
                        <a:rPr lang="es-MX" sz="1800" baseline="0" dirty="0" smtClean="0">
                          <a:latin typeface="AR JULIAN" panose="02000000000000000000" pitchFamily="2" charset="0"/>
                        </a:rPr>
                        <a:t> central</a:t>
                      </a:r>
                      <a:endParaRPr lang="es-MX" sz="1800" dirty="0">
                        <a:latin typeface="AR JULIAN" panose="02000000000000000000" pitchFamily="2" charset="0"/>
                      </a:endParaRPr>
                    </a:p>
                  </a:txBody>
                  <a:tcPr/>
                </a:tc>
                <a:tc>
                  <a:txBody>
                    <a:bodyPr/>
                    <a:lstStyle/>
                    <a:p>
                      <a:pPr algn="just"/>
                      <a:r>
                        <a:rPr lang="es-MX" sz="1800" dirty="0" smtClean="0">
                          <a:latin typeface="AR JULIAN" panose="02000000000000000000" pitchFamily="2" charset="0"/>
                        </a:rPr>
                        <a:t>De la </a:t>
                      </a:r>
                      <a:r>
                        <a:rPr lang="es-MX" sz="1800" dirty="0" err="1" smtClean="0">
                          <a:latin typeface="AR JULIAN" panose="02000000000000000000" pitchFamily="2" charset="0"/>
                        </a:rPr>
                        <a:t>terminaciónM</a:t>
                      </a:r>
                      <a:r>
                        <a:rPr lang="es-MX" sz="1800" dirty="0" smtClean="0">
                          <a:latin typeface="AR JULIAN" panose="02000000000000000000" pitchFamily="2" charset="0"/>
                        </a:rPr>
                        <a:t>. de la línea segmental central a la mitad de ésta.</a:t>
                      </a:r>
                      <a:r>
                        <a:rPr lang="es-MX" sz="1800" baseline="0" dirty="0" smtClean="0">
                          <a:latin typeface="AR JULIAN" panose="02000000000000000000" pitchFamily="2" charset="0"/>
                        </a:rPr>
                        <a:t> </a:t>
                      </a:r>
                      <a:endParaRPr lang="es-MX" sz="1800" dirty="0">
                        <a:latin typeface="AR JULIAN" panose="02000000000000000000" pitchFamily="2" charset="0"/>
                      </a:endParaRPr>
                    </a:p>
                  </a:txBody>
                  <a:tcPr/>
                </a:tc>
              </a:tr>
            </a:tbl>
          </a:graphicData>
        </a:graphic>
      </p:graphicFrame>
      <p:pic>
        <p:nvPicPr>
          <p:cNvPr id="14338" name="Picture 2" descr="E:\29-09-15 (JL)\14.jpg"/>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1" r="2810"/>
          <a:stretch/>
        </p:blipFill>
        <p:spPr bwMode="auto">
          <a:xfrm>
            <a:off x="2732081" y="4436165"/>
            <a:ext cx="3784135" cy="2161187"/>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3255479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91680" y="116632"/>
            <a:ext cx="5966666" cy="824304"/>
          </a:xfrm>
        </p:spPr>
        <p:txBody>
          <a:bodyPr/>
          <a:lstStyle/>
          <a:p>
            <a:pPr marL="0" indent="0" algn="ctr">
              <a:buNone/>
            </a:pPr>
            <a:r>
              <a:rPr lang="es-MX" dirty="0" smtClean="0">
                <a:latin typeface="AR JULIAN" panose="02000000000000000000" pitchFamily="2" charset="0"/>
              </a:rPr>
              <a:t>Plano distal</a:t>
            </a:r>
            <a:endParaRPr lang="es-MX" dirty="0">
              <a:latin typeface="AR JULIAN" panose="02000000000000000000" pitchFamily="2" charset="0"/>
            </a:endParaRPr>
          </a:p>
        </p:txBody>
      </p:sp>
      <p:graphicFrame>
        <p:nvGraphicFramePr>
          <p:cNvPr id="4" name="3 Tabla"/>
          <p:cNvGraphicFramePr>
            <a:graphicFrameLocks noGrp="1"/>
          </p:cNvGraphicFramePr>
          <p:nvPr>
            <p:extLst>
              <p:ext uri="{D42A27DB-BD31-4B8C-83A1-F6EECF244321}">
                <p14:modId xmlns="" xmlns:p14="http://schemas.microsoft.com/office/powerpoint/2010/main" val="1868938010"/>
              </p:ext>
            </p:extLst>
          </p:nvPr>
        </p:nvGraphicFramePr>
        <p:xfrm>
          <a:off x="755576" y="1052736"/>
          <a:ext cx="7920880" cy="3200400"/>
        </p:xfrm>
        <a:graphic>
          <a:graphicData uri="http://schemas.openxmlformats.org/drawingml/2006/table">
            <a:tbl>
              <a:tblPr firstRow="1" bandRow="1">
                <a:tableStyleId>{5940675A-B579-460E-94D1-54222C63F5DA}</a:tableStyleId>
              </a:tblPr>
              <a:tblGrid>
                <a:gridCol w="1434209"/>
                <a:gridCol w="2814263"/>
                <a:gridCol w="3672408"/>
              </a:tblGrid>
              <a:tr h="370840">
                <a:tc gridSpan="2">
                  <a:txBody>
                    <a:bodyPr/>
                    <a:lstStyle/>
                    <a:p>
                      <a:pPr algn="ctr"/>
                      <a:r>
                        <a:rPr lang="es-MX" sz="2000" dirty="0" smtClean="0">
                          <a:latin typeface="AR JULIAN" panose="02000000000000000000" pitchFamily="2" charset="0"/>
                        </a:rPr>
                        <a:t>Límite</a:t>
                      </a:r>
                      <a:endParaRPr lang="es-MX" sz="2000" dirty="0">
                        <a:latin typeface="AR JULIAN" panose="02000000000000000000" pitchFamily="2" charset="0"/>
                      </a:endParaRPr>
                    </a:p>
                  </a:txBody>
                  <a:tcPr/>
                </a:tc>
                <a:tc hMerge="1">
                  <a:txBody>
                    <a:bodyPr/>
                    <a:lstStyle/>
                    <a:p>
                      <a:endParaRPr lang="es-MX" dirty="0"/>
                    </a:p>
                  </a:txBody>
                  <a:tcPr/>
                </a:tc>
                <a:tc>
                  <a:txBody>
                    <a:bodyPr/>
                    <a:lstStyle/>
                    <a:p>
                      <a:r>
                        <a:rPr lang="es-MX" sz="2000" dirty="0" smtClean="0">
                          <a:latin typeface="AR JULIAN" panose="02000000000000000000" pitchFamily="2" charset="0"/>
                        </a:rPr>
                        <a:t>Características</a:t>
                      </a:r>
                      <a:endParaRPr lang="es-MX" sz="2000" dirty="0">
                        <a:latin typeface="AR JULIAN" panose="02000000000000000000" pitchFamily="2" charset="0"/>
                      </a:endParaRPr>
                    </a:p>
                  </a:txBody>
                  <a:tcPr/>
                </a:tc>
              </a:tr>
              <a:tr h="148036">
                <a:tc>
                  <a:txBody>
                    <a:bodyPr/>
                    <a:lstStyle/>
                    <a:p>
                      <a:pPr algn="just"/>
                      <a:r>
                        <a:rPr lang="es-MX" sz="2000" dirty="0" smtClean="0">
                          <a:latin typeface="AR JULIAN" panose="02000000000000000000" pitchFamily="2" charset="0"/>
                        </a:rPr>
                        <a:t>Bucal</a:t>
                      </a:r>
                      <a:endParaRPr lang="es-MX" sz="2000" dirty="0">
                        <a:latin typeface="AR JULIAN" panose="02000000000000000000" pitchFamily="2" charset="0"/>
                      </a:endParaRPr>
                    </a:p>
                  </a:txBody>
                  <a:tcPr/>
                </a:tc>
                <a:tc>
                  <a:txBody>
                    <a:bodyPr/>
                    <a:lstStyle/>
                    <a:p>
                      <a:pPr algn="just"/>
                      <a:r>
                        <a:rPr lang="es-MX" sz="2000" dirty="0" smtClean="0">
                          <a:latin typeface="AR JULIAN" panose="02000000000000000000" pitchFamily="2" charset="0"/>
                        </a:rPr>
                        <a:t>Brazo distal de la cúspide</a:t>
                      </a:r>
                      <a:r>
                        <a:rPr lang="es-MX" sz="2000" baseline="0" dirty="0" smtClean="0">
                          <a:latin typeface="AR JULIAN" panose="02000000000000000000" pitchFamily="2" charset="0"/>
                        </a:rPr>
                        <a:t> bucal</a:t>
                      </a:r>
                      <a:endParaRPr lang="es-MX" sz="2000" dirty="0">
                        <a:latin typeface="AR JULIAN" panose="02000000000000000000" pitchFamily="2" charset="0"/>
                      </a:endParaRPr>
                    </a:p>
                  </a:txBody>
                  <a:tcPr/>
                </a:tc>
                <a:tc>
                  <a:txBody>
                    <a:bodyPr/>
                    <a:lstStyle/>
                    <a:p>
                      <a:pPr algn="just"/>
                      <a:r>
                        <a:rPr lang="es-MX" sz="2000" dirty="0" smtClean="0">
                          <a:latin typeface="AR JULIAN" panose="02000000000000000000" pitchFamily="2" charset="0"/>
                        </a:rPr>
                        <a:t>Corre del ángulo</a:t>
                      </a:r>
                      <a:r>
                        <a:rPr lang="es-MX" sz="2000" baseline="0" dirty="0" smtClean="0">
                          <a:latin typeface="AR JULIAN" panose="02000000000000000000" pitchFamily="2" charset="0"/>
                        </a:rPr>
                        <a:t> D.B.O. </a:t>
                      </a:r>
                      <a:r>
                        <a:rPr lang="es-MX" sz="2000" dirty="0" smtClean="0">
                          <a:latin typeface="AR JULIAN" panose="02000000000000000000" pitchFamily="2" charset="0"/>
                        </a:rPr>
                        <a:t>a la cima de la cúspide. Es recto.</a:t>
                      </a:r>
                      <a:endParaRPr lang="es-MX" sz="2000" dirty="0">
                        <a:latin typeface="AR JULIAN" panose="02000000000000000000" pitchFamily="2" charset="0"/>
                      </a:endParaRPr>
                    </a:p>
                  </a:txBody>
                  <a:tcPr/>
                </a:tc>
              </a:tr>
              <a:tr h="370840">
                <a:tc>
                  <a:txBody>
                    <a:bodyPr/>
                    <a:lstStyle/>
                    <a:p>
                      <a:pPr algn="just"/>
                      <a:r>
                        <a:rPr lang="es-MX" sz="2000" dirty="0" smtClean="0">
                          <a:latin typeface="AR JULIAN" panose="02000000000000000000" pitchFamily="2" charset="0"/>
                        </a:rPr>
                        <a:t>Mesial</a:t>
                      </a:r>
                      <a:endParaRPr lang="es-MX" sz="2000" dirty="0">
                        <a:latin typeface="AR JULIAN" panose="02000000000000000000" pitchFamily="2" charset="0"/>
                      </a:endParaRPr>
                    </a:p>
                  </a:txBody>
                  <a:tcPr/>
                </a:tc>
                <a:tc>
                  <a:txBody>
                    <a:bodyPr/>
                    <a:lstStyle/>
                    <a:p>
                      <a:pPr algn="just"/>
                      <a:r>
                        <a:rPr lang="es-MX" sz="2000" dirty="0" smtClean="0">
                          <a:latin typeface="AR JULIAN" panose="02000000000000000000" pitchFamily="2" charset="0"/>
                        </a:rPr>
                        <a:t>Prominencia</a:t>
                      </a:r>
                      <a:r>
                        <a:rPr lang="es-MX" sz="2000" baseline="0" dirty="0" smtClean="0">
                          <a:latin typeface="AR JULIAN" panose="02000000000000000000" pitchFamily="2" charset="0"/>
                        </a:rPr>
                        <a:t> transversal </a:t>
                      </a:r>
                      <a:endParaRPr lang="es-MX" sz="2000" dirty="0">
                        <a:latin typeface="AR JULIAN" panose="02000000000000000000" pitchFamily="2" charset="0"/>
                      </a:endParaRPr>
                    </a:p>
                  </a:txBody>
                  <a:tcPr/>
                </a:tc>
                <a:tc>
                  <a:txBody>
                    <a:bodyPr/>
                    <a:lstStyle/>
                    <a:p>
                      <a:pPr algn="just"/>
                      <a:r>
                        <a:rPr lang="es-MX" sz="2000" dirty="0" smtClean="0">
                          <a:latin typeface="AR JULIAN" panose="02000000000000000000" pitchFamily="2" charset="0"/>
                        </a:rPr>
                        <a:t>De la cima de la cúspide a la parte media de la línea segmental central. Es recta.</a:t>
                      </a:r>
                      <a:endParaRPr lang="es-MX" sz="2000" dirty="0">
                        <a:latin typeface="AR JULIAN" panose="02000000000000000000" pitchFamily="2" charset="0"/>
                      </a:endParaRPr>
                    </a:p>
                  </a:txBody>
                  <a:tcPr/>
                </a:tc>
              </a:tr>
              <a:tr h="370840">
                <a:tc>
                  <a:txBody>
                    <a:bodyPr/>
                    <a:lstStyle/>
                    <a:p>
                      <a:pPr algn="just"/>
                      <a:r>
                        <a:rPr lang="es-MX" sz="2000" dirty="0" smtClean="0">
                          <a:latin typeface="AR JULIAN" panose="02000000000000000000" pitchFamily="2" charset="0"/>
                        </a:rPr>
                        <a:t>Distal</a:t>
                      </a:r>
                      <a:endParaRPr lang="es-MX" sz="2000" dirty="0">
                        <a:latin typeface="AR JULIAN" panose="02000000000000000000" pitchFamily="2" charset="0"/>
                      </a:endParaRPr>
                    </a:p>
                  </a:txBody>
                  <a:tcPr/>
                </a:tc>
                <a:tc>
                  <a:txBody>
                    <a:bodyPr/>
                    <a:lstStyle/>
                    <a:p>
                      <a:pPr algn="just"/>
                      <a:r>
                        <a:rPr lang="es-MX" sz="2000" dirty="0" smtClean="0">
                          <a:latin typeface="AR JULIAN" panose="02000000000000000000" pitchFamily="2" charset="0"/>
                        </a:rPr>
                        <a:t>Surco</a:t>
                      </a:r>
                      <a:r>
                        <a:rPr lang="es-MX" sz="2000" baseline="0" dirty="0" smtClean="0">
                          <a:latin typeface="AR JULIAN" panose="02000000000000000000" pitchFamily="2" charset="0"/>
                        </a:rPr>
                        <a:t> D.B. </a:t>
                      </a:r>
                      <a:endParaRPr lang="es-MX" sz="2000" dirty="0">
                        <a:latin typeface="AR JULIAN" panose="02000000000000000000" pitchFamily="2" charset="0"/>
                      </a:endParaRPr>
                    </a:p>
                  </a:txBody>
                  <a:tcPr/>
                </a:tc>
                <a:tc>
                  <a:txBody>
                    <a:bodyPr/>
                    <a:lstStyle/>
                    <a:p>
                      <a:pPr algn="just"/>
                      <a:r>
                        <a:rPr lang="es-MX" sz="2000" dirty="0" smtClean="0">
                          <a:latin typeface="AR JULIAN" panose="02000000000000000000" pitchFamily="2" charset="0"/>
                        </a:rPr>
                        <a:t>Del ángulo D.B.O. a la parte terminal</a:t>
                      </a:r>
                      <a:r>
                        <a:rPr lang="es-MX" sz="2000" baseline="0" dirty="0" smtClean="0">
                          <a:latin typeface="AR JULIAN" panose="02000000000000000000" pitchFamily="2" charset="0"/>
                        </a:rPr>
                        <a:t> D. de la línea </a:t>
                      </a:r>
                      <a:r>
                        <a:rPr lang="es-MX" sz="2000" baseline="0" dirty="0" err="1" smtClean="0">
                          <a:latin typeface="AR JULIAN" panose="02000000000000000000" pitchFamily="2" charset="0"/>
                        </a:rPr>
                        <a:t>segmantal</a:t>
                      </a:r>
                      <a:r>
                        <a:rPr lang="es-MX" sz="2000" baseline="0" dirty="0" smtClean="0">
                          <a:latin typeface="AR JULIAN" panose="02000000000000000000" pitchFamily="2" charset="0"/>
                        </a:rPr>
                        <a:t> central. Es recta.</a:t>
                      </a:r>
                      <a:endParaRPr lang="es-MX" sz="2000" dirty="0">
                        <a:latin typeface="AR JULIAN" panose="02000000000000000000" pitchFamily="2" charset="0"/>
                      </a:endParaRPr>
                    </a:p>
                  </a:txBody>
                  <a:tcPr/>
                </a:tc>
              </a:tr>
              <a:tr h="370840">
                <a:tc>
                  <a:txBody>
                    <a:bodyPr/>
                    <a:lstStyle/>
                    <a:p>
                      <a:pPr algn="just"/>
                      <a:r>
                        <a:rPr lang="es-MX" sz="2000" dirty="0" smtClean="0">
                          <a:latin typeface="AR JULIAN" panose="02000000000000000000" pitchFamily="2" charset="0"/>
                        </a:rPr>
                        <a:t>Lingual</a:t>
                      </a:r>
                      <a:endParaRPr lang="es-MX" sz="2000" dirty="0">
                        <a:latin typeface="AR JULIAN" panose="02000000000000000000" pitchFamily="2" charset="0"/>
                      </a:endParaRPr>
                    </a:p>
                  </a:txBody>
                  <a:tcPr/>
                </a:tc>
                <a:tc>
                  <a:txBody>
                    <a:bodyPr/>
                    <a:lstStyle/>
                    <a:p>
                      <a:pPr algn="just"/>
                      <a:r>
                        <a:rPr lang="es-MX" sz="2000" dirty="0" smtClean="0">
                          <a:latin typeface="AR JULIAN" panose="02000000000000000000" pitchFamily="2" charset="0"/>
                        </a:rPr>
                        <a:t>Mitad D. de la línea segmental central</a:t>
                      </a:r>
                      <a:endParaRPr lang="es-MX" sz="2000" dirty="0">
                        <a:latin typeface="AR JULIAN" panose="02000000000000000000" pitchFamily="2" charset="0"/>
                      </a:endParaRPr>
                    </a:p>
                  </a:txBody>
                  <a:tcPr/>
                </a:tc>
                <a:tc>
                  <a:txBody>
                    <a:bodyPr/>
                    <a:lstStyle/>
                    <a:p>
                      <a:pPr algn="just"/>
                      <a:r>
                        <a:rPr lang="es-MX" sz="2000" dirty="0" smtClean="0">
                          <a:latin typeface="AR JULIAN" panose="02000000000000000000" pitchFamily="2" charset="0"/>
                        </a:rPr>
                        <a:t>De la terminación  distal</a:t>
                      </a:r>
                      <a:r>
                        <a:rPr lang="es-MX" sz="2000" baseline="0" dirty="0" smtClean="0">
                          <a:latin typeface="AR JULIAN" panose="02000000000000000000" pitchFamily="2" charset="0"/>
                        </a:rPr>
                        <a:t> de la línea </a:t>
                      </a:r>
                      <a:r>
                        <a:rPr lang="es-MX" sz="2000" baseline="0" dirty="0" err="1" smtClean="0">
                          <a:latin typeface="AR JULIAN" panose="02000000000000000000" pitchFamily="2" charset="0"/>
                        </a:rPr>
                        <a:t>segmantal</a:t>
                      </a:r>
                      <a:r>
                        <a:rPr lang="es-MX" sz="2000" baseline="0" dirty="0" smtClean="0">
                          <a:latin typeface="AR JULIAN" panose="02000000000000000000" pitchFamily="2" charset="0"/>
                        </a:rPr>
                        <a:t> central a la mitad de ésta. </a:t>
                      </a:r>
                      <a:endParaRPr lang="es-MX" sz="2000" dirty="0">
                        <a:latin typeface="AR JULIAN" panose="02000000000000000000" pitchFamily="2" charset="0"/>
                      </a:endParaRPr>
                    </a:p>
                  </a:txBody>
                  <a:tcPr/>
                </a:tc>
              </a:tr>
            </a:tbl>
          </a:graphicData>
        </a:graphic>
      </p:graphicFrame>
      <p:pic>
        <p:nvPicPr>
          <p:cNvPr id="15362" name="Picture 2" descr="E:\29-09-15 (JL)\16.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500298" y="4286257"/>
            <a:ext cx="4286280" cy="245511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1490001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35696" y="332656"/>
            <a:ext cx="5966666" cy="1112336"/>
          </a:xfrm>
        </p:spPr>
        <p:txBody>
          <a:bodyPr/>
          <a:lstStyle/>
          <a:p>
            <a:pPr marL="0" indent="0" algn="ctr">
              <a:buNone/>
            </a:pPr>
            <a:r>
              <a:rPr lang="es-MX" dirty="0" smtClean="0">
                <a:latin typeface="AR JULIAN" panose="02000000000000000000" pitchFamily="2" charset="0"/>
              </a:rPr>
              <a:t>Cúspides linguales</a:t>
            </a:r>
            <a:endParaRPr lang="es-MX" dirty="0">
              <a:latin typeface="AR JULIAN" panose="02000000000000000000" pitchFamily="2" charset="0"/>
            </a:endParaRPr>
          </a:p>
        </p:txBody>
      </p:sp>
      <p:sp>
        <p:nvSpPr>
          <p:cNvPr id="3" name="2 Marcador de texto"/>
          <p:cNvSpPr>
            <a:spLocks noGrp="1"/>
          </p:cNvSpPr>
          <p:nvPr>
            <p:ph type="body" idx="1"/>
          </p:nvPr>
        </p:nvSpPr>
        <p:spPr>
          <a:xfrm>
            <a:off x="755576" y="1500174"/>
            <a:ext cx="7776864" cy="2500330"/>
          </a:xfrm>
        </p:spPr>
        <p:txBody>
          <a:bodyPr>
            <a:noAutofit/>
          </a:bodyPr>
          <a:lstStyle/>
          <a:p>
            <a:pPr algn="ctr"/>
            <a:r>
              <a:rPr lang="es-MX" sz="2400" dirty="0" smtClean="0">
                <a:latin typeface="AR JULIAN" panose="02000000000000000000" pitchFamily="2" charset="0"/>
              </a:rPr>
              <a:t>Características</a:t>
            </a:r>
          </a:p>
          <a:p>
            <a:pPr algn="just"/>
            <a:r>
              <a:rPr lang="es-MX" sz="2400" dirty="0" smtClean="0">
                <a:latin typeface="AR JULIAN" panose="02000000000000000000" pitchFamily="2" charset="0"/>
              </a:rPr>
              <a:t>Son dos, formadas por dos planos cuadrangulares, un plano M. y un D., colocados en un ángulo de 120°. Los brazos de estos planos son rectos y forman también un ángulo de 120°, los vértices en la unión de estos brazos dan ortigan a la cima de las cúspides. </a:t>
            </a:r>
          </a:p>
          <a:p>
            <a:pPr algn="just"/>
            <a:r>
              <a:rPr lang="es-MX" sz="2400" dirty="0" smtClean="0">
                <a:latin typeface="AR JULIAN" panose="02000000000000000000" pitchFamily="2" charset="0"/>
              </a:rPr>
              <a:t>Las dos cúspides linguales están separadas M.D. por el surco </a:t>
            </a:r>
            <a:r>
              <a:rPr lang="es-MX" sz="2400" dirty="0" err="1" smtClean="0">
                <a:latin typeface="AR JULIAN" panose="02000000000000000000" pitchFamily="2" charset="0"/>
              </a:rPr>
              <a:t>Li.O</a:t>
            </a:r>
            <a:r>
              <a:rPr lang="es-MX" sz="2400" dirty="0" smtClean="0">
                <a:latin typeface="AR JULIAN" panose="02000000000000000000" pitchFamily="2" charset="0"/>
              </a:rPr>
              <a:t>.   </a:t>
            </a:r>
            <a:endParaRPr lang="es-MX" sz="2400" dirty="0">
              <a:latin typeface="AR JULIAN" panose="02000000000000000000" pitchFamily="2" charset="0"/>
            </a:endParaRPr>
          </a:p>
        </p:txBody>
      </p:sp>
      <p:pic>
        <p:nvPicPr>
          <p:cNvPr id="16386" name="Picture 2" descr="E:\29-09-15 (JL)\17.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000232" y="3929066"/>
            <a:ext cx="5643602" cy="271464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6112478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35696" y="948512"/>
            <a:ext cx="5966666" cy="968320"/>
          </a:xfrm>
        </p:spPr>
        <p:txBody>
          <a:bodyPr/>
          <a:lstStyle/>
          <a:p>
            <a:pPr marL="0" indent="0" algn="ctr">
              <a:buNone/>
            </a:pPr>
            <a:r>
              <a:rPr lang="es-MX" dirty="0" smtClean="0">
                <a:latin typeface="AR JULIAN" panose="02000000000000000000" pitchFamily="2" charset="0"/>
              </a:rPr>
              <a:t>Límites de la cúspide mesiolingual</a:t>
            </a:r>
            <a:endParaRPr lang="es-MX" dirty="0">
              <a:latin typeface="AR JULIAN" panose="02000000000000000000" pitchFamily="2" charset="0"/>
            </a:endParaRPr>
          </a:p>
        </p:txBody>
      </p:sp>
      <p:sp>
        <p:nvSpPr>
          <p:cNvPr id="3" name="2 Marcador de texto"/>
          <p:cNvSpPr>
            <a:spLocks noGrp="1"/>
          </p:cNvSpPr>
          <p:nvPr>
            <p:ph type="body" idx="1"/>
          </p:nvPr>
        </p:nvSpPr>
        <p:spPr>
          <a:xfrm>
            <a:off x="6084168" y="1857364"/>
            <a:ext cx="3600400" cy="4379948"/>
          </a:xfrm>
        </p:spPr>
        <p:txBody>
          <a:bodyPr>
            <a:noAutofit/>
          </a:bodyPr>
          <a:lstStyle/>
          <a:p>
            <a:pPr marL="457200" indent="-457200" algn="just">
              <a:buFont typeface="+mj-lt"/>
              <a:buAutoNum type="arabicPeriod"/>
            </a:pPr>
            <a:r>
              <a:rPr lang="es-MX" sz="3200" dirty="0" smtClean="0">
                <a:latin typeface="AR JULIAN" panose="02000000000000000000" pitchFamily="2" charset="0"/>
              </a:rPr>
              <a:t>Límite bucal</a:t>
            </a:r>
          </a:p>
          <a:p>
            <a:pPr marL="457200" indent="-457200" algn="just">
              <a:buFont typeface="+mj-lt"/>
              <a:buAutoNum type="arabicPeriod"/>
            </a:pPr>
            <a:endParaRPr lang="es-MX" sz="3200" dirty="0" smtClean="0">
              <a:latin typeface="AR JULIAN" panose="02000000000000000000" pitchFamily="2" charset="0"/>
            </a:endParaRPr>
          </a:p>
          <a:p>
            <a:pPr marL="457200" indent="-457200" algn="just">
              <a:buFont typeface="+mj-lt"/>
              <a:buAutoNum type="arabicPeriod"/>
            </a:pPr>
            <a:r>
              <a:rPr lang="es-MX" sz="3200" dirty="0" smtClean="0">
                <a:latin typeface="AR JULIAN" panose="02000000000000000000" pitchFamily="2" charset="0"/>
              </a:rPr>
              <a:t>Límite mesial</a:t>
            </a:r>
          </a:p>
          <a:p>
            <a:pPr marL="457200" indent="-457200" algn="just">
              <a:buFont typeface="+mj-lt"/>
              <a:buAutoNum type="arabicPeriod"/>
            </a:pPr>
            <a:endParaRPr lang="es-MX" sz="3200" dirty="0" smtClean="0">
              <a:latin typeface="AR JULIAN" panose="02000000000000000000" pitchFamily="2" charset="0"/>
            </a:endParaRPr>
          </a:p>
          <a:p>
            <a:pPr marL="457200" indent="-457200" algn="just">
              <a:buFont typeface="+mj-lt"/>
              <a:buAutoNum type="arabicPeriod"/>
            </a:pPr>
            <a:r>
              <a:rPr lang="es-MX" sz="3200" dirty="0" smtClean="0">
                <a:latin typeface="AR JULIAN" panose="02000000000000000000" pitchFamily="2" charset="0"/>
              </a:rPr>
              <a:t>Límite distal</a:t>
            </a:r>
          </a:p>
          <a:p>
            <a:pPr marL="457200" indent="-457200" algn="just">
              <a:buFont typeface="+mj-lt"/>
              <a:buAutoNum type="arabicPeriod"/>
            </a:pPr>
            <a:endParaRPr lang="es-MX" sz="3200" dirty="0" smtClean="0">
              <a:latin typeface="AR JULIAN" panose="02000000000000000000" pitchFamily="2" charset="0"/>
            </a:endParaRPr>
          </a:p>
          <a:p>
            <a:pPr marL="457200" indent="-457200" algn="just">
              <a:buFont typeface="+mj-lt"/>
              <a:buAutoNum type="arabicPeriod"/>
            </a:pPr>
            <a:r>
              <a:rPr lang="es-MX" sz="3200" dirty="0" smtClean="0">
                <a:latin typeface="AR JULIAN" panose="02000000000000000000" pitchFamily="2" charset="0"/>
              </a:rPr>
              <a:t>Límite lingual</a:t>
            </a:r>
            <a:endParaRPr lang="es-MX" sz="3200" dirty="0">
              <a:latin typeface="AR JULIAN" panose="02000000000000000000" pitchFamily="2" charset="0"/>
            </a:endParaRPr>
          </a:p>
        </p:txBody>
      </p:sp>
      <p:pic>
        <p:nvPicPr>
          <p:cNvPr id="17410" name="Picture 2" descr="E:\29-09-15 (JL)\18.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85720" y="2000240"/>
            <a:ext cx="5643602" cy="392909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5211477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2276872"/>
            <a:ext cx="7160583" cy="1143000"/>
          </a:xfrm>
        </p:spPr>
        <p:txBody>
          <a:bodyPr/>
          <a:lstStyle/>
          <a:p>
            <a:pPr marL="0" indent="0" algn="ctr">
              <a:buNone/>
            </a:pPr>
            <a:r>
              <a:rPr lang="es-MX" sz="7200" dirty="0" smtClean="0">
                <a:latin typeface="AR JULIAN" panose="02000000000000000000" pitchFamily="2" charset="0"/>
              </a:rPr>
              <a:t>Segundo Premolar Inferior</a:t>
            </a:r>
            <a:endParaRPr lang="es-MX" sz="7200" dirty="0">
              <a:latin typeface="AR JULIAN" panose="02000000000000000000" pitchFamily="2" charset="0"/>
            </a:endParaRPr>
          </a:p>
        </p:txBody>
      </p:sp>
    </p:spTree>
    <p:extLst>
      <p:ext uri="{BB962C8B-B14F-4D97-AF65-F5344CB8AC3E}">
        <p14:creationId xmlns="" xmlns:p14="http://schemas.microsoft.com/office/powerpoint/2010/main" val="19991473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91680" y="660480"/>
            <a:ext cx="5966666" cy="1112336"/>
          </a:xfrm>
        </p:spPr>
        <p:txBody>
          <a:bodyPr/>
          <a:lstStyle/>
          <a:p>
            <a:pPr marL="0" indent="0" algn="ctr">
              <a:buNone/>
            </a:pPr>
            <a:r>
              <a:rPr lang="es-MX" dirty="0" smtClean="0">
                <a:latin typeface="AR JULIAN" panose="02000000000000000000" pitchFamily="2" charset="0"/>
              </a:rPr>
              <a:t>Límites de la cúspide distolingual</a:t>
            </a:r>
            <a:endParaRPr lang="es-MX" dirty="0">
              <a:latin typeface="AR JULIAN" panose="02000000000000000000" pitchFamily="2" charset="0"/>
            </a:endParaRPr>
          </a:p>
        </p:txBody>
      </p:sp>
      <p:sp>
        <p:nvSpPr>
          <p:cNvPr id="3" name="2 Marcador de texto"/>
          <p:cNvSpPr>
            <a:spLocks noGrp="1"/>
          </p:cNvSpPr>
          <p:nvPr>
            <p:ph type="body" idx="1"/>
          </p:nvPr>
        </p:nvSpPr>
        <p:spPr>
          <a:xfrm>
            <a:off x="428596" y="1714488"/>
            <a:ext cx="2571768" cy="4357717"/>
          </a:xfrm>
        </p:spPr>
        <p:txBody>
          <a:bodyPr>
            <a:noAutofit/>
          </a:bodyPr>
          <a:lstStyle/>
          <a:p>
            <a:pPr algn="just"/>
            <a:r>
              <a:rPr lang="es-MX" sz="3200" dirty="0" smtClean="0">
                <a:latin typeface="AR JULIAN" panose="02000000000000000000" pitchFamily="2" charset="0"/>
              </a:rPr>
              <a:t>Límite bucal</a:t>
            </a:r>
          </a:p>
          <a:p>
            <a:pPr algn="just"/>
            <a:endParaRPr lang="es-MX" sz="3200" dirty="0" smtClean="0">
              <a:latin typeface="AR JULIAN" panose="02000000000000000000" pitchFamily="2" charset="0"/>
            </a:endParaRPr>
          </a:p>
          <a:p>
            <a:pPr algn="just"/>
            <a:r>
              <a:rPr lang="es-MX" sz="3200" dirty="0" smtClean="0">
                <a:latin typeface="AR JULIAN" panose="02000000000000000000" pitchFamily="2" charset="0"/>
              </a:rPr>
              <a:t>Límite mesial</a:t>
            </a:r>
          </a:p>
          <a:p>
            <a:pPr algn="just"/>
            <a:endParaRPr lang="es-MX" sz="3200" dirty="0" smtClean="0">
              <a:latin typeface="AR JULIAN" panose="02000000000000000000" pitchFamily="2" charset="0"/>
            </a:endParaRPr>
          </a:p>
          <a:p>
            <a:pPr algn="just"/>
            <a:r>
              <a:rPr lang="es-MX" sz="3200" dirty="0" smtClean="0">
                <a:latin typeface="AR JULIAN" panose="02000000000000000000" pitchFamily="2" charset="0"/>
              </a:rPr>
              <a:t>Límite distal</a:t>
            </a:r>
          </a:p>
          <a:p>
            <a:pPr algn="just"/>
            <a:endParaRPr lang="es-MX" sz="3200" dirty="0" smtClean="0">
              <a:latin typeface="AR JULIAN" panose="02000000000000000000" pitchFamily="2" charset="0"/>
            </a:endParaRPr>
          </a:p>
          <a:p>
            <a:pPr algn="just"/>
            <a:r>
              <a:rPr lang="es-MX" sz="3200" dirty="0" smtClean="0">
                <a:latin typeface="AR JULIAN" panose="02000000000000000000" pitchFamily="2" charset="0"/>
              </a:rPr>
              <a:t>Límite lingual</a:t>
            </a:r>
            <a:endParaRPr lang="es-MX" sz="3200" dirty="0">
              <a:latin typeface="AR JULIAN" panose="02000000000000000000" pitchFamily="2" charset="0"/>
            </a:endParaRPr>
          </a:p>
        </p:txBody>
      </p:sp>
      <p:pic>
        <p:nvPicPr>
          <p:cNvPr id="18434" name="Picture 2" descr="E:\29-09-15 (JL)\19.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928926" y="2071678"/>
            <a:ext cx="5857916" cy="385765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5234561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35696" y="548680"/>
            <a:ext cx="5966666" cy="1256352"/>
          </a:xfrm>
        </p:spPr>
        <p:txBody>
          <a:bodyPr/>
          <a:lstStyle/>
          <a:p>
            <a:pPr marL="0" indent="0" algn="ctr">
              <a:buNone/>
            </a:pPr>
            <a:r>
              <a:rPr lang="es-MX" dirty="0" smtClean="0">
                <a:latin typeface="AR JULIAN" panose="02000000000000000000" pitchFamily="2" charset="0"/>
              </a:rPr>
              <a:t>Planos de las cúspides linguales </a:t>
            </a:r>
            <a:endParaRPr lang="es-MX" dirty="0">
              <a:latin typeface="AR JULIAN" panose="02000000000000000000" pitchFamily="2" charset="0"/>
            </a:endParaRPr>
          </a:p>
        </p:txBody>
      </p:sp>
      <p:sp>
        <p:nvSpPr>
          <p:cNvPr id="3" name="2 Marcador de texto"/>
          <p:cNvSpPr>
            <a:spLocks noGrp="1"/>
          </p:cNvSpPr>
          <p:nvPr>
            <p:ph type="body" idx="1"/>
          </p:nvPr>
        </p:nvSpPr>
        <p:spPr>
          <a:xfrm>
            <a:off x="683568" y="1988840"/>
            <a:ext cx="7704856" cy="2448272"/>
          </a:xfrm>
        </p:spPr>
        <p:txBody>
          <a:bodyPr>
            <a:normAutofit fontScale="92500" lnSpcReduction="10000"/>
          </a:bodyPr>
          <a:lstStyle/>
          <a:p>
            <a:pPr algn="ctr"/>
            <a:r>
              <a:rPr lang="es-MX" sz="4300" dirty="0" smtClean="0">
                <a:latin typeface="AR JULIAN" panose="02000000000000000000" pitchFamily="2" charset="0"/>
              </a:rPr>
              <a:t>Características</a:t>
            </a:r>
          </a:p>
          <a:p>
            <a:pPr algn="just"/>
            <a:r>
              <a:rPr lang="es-MX" sz="2800" dirty="0" smtClean="0">
                <a:latin typeface="AR JULIAN" panose="02000000000000000000" pitchFamily="2" charset="0"/>
              </a:rPr>
              <a:t>Se forman por modificación funcional, algo convexas en su desarrollo natural y después se aplanan por atrición.</a:t>
            </a:r>
          </a:p>
          <a:p>
            <a:pPr algn="just"/>
            <a:r>
              <a:rPr lang="es-MX" sz="2800" dirty="0" smtClean="0">
                <a:latin typeface="AR JULIAN" panose="02000000000000000000" pitchFamily="2" charset="0"/>
              </a:rPr>
              <a:t>El ángulo de unión de los planos M y D en cada cúspide tiene el nombre de prominencia o elevación transversal y va de la cima de su cúspide a la base.    </a:t>
            </a:r>
            <a:endParaRPr lang="es-MX" sz="2800" dirty="0">
              <a:latin typeface="AR JULIAN" panose="02000000000000000000" pitchFamily="2" charset="0"/>
            </a:endParaRPr>
          </a:p>
        </p:txBody>
      </p:sp>
      <p:pic>
        <p:nvPicPr>
          <p:cNvPr id="5" name="4 Imagen" descr="20.jpg"/>
          <p:cNvPicPr>
            <a:picLocks noChangeAspect="1"/>
          </p:cNvPicPr>
          <p:nvPr/>
        </p:nvPicPr>
        <p:blipFill>
          <a:blip r:embed="rId3" cstate="print"/>
          <a:stretch>
            <a:fillRect/>
          </a:stretch>
        </p:blipFill>
        <p:spPr>
          <a:xfrm>
            <a:off x="2497311" y="4189340"/>
            <a:ext cx="4003515" cy="2454370"/>
          </a:xfrm>
          <a:prstGeom prst="rect">
            <a:avLst/>
          </a:prstGeom>
        </p:spPr>
      </p:pic>
    </p:spTree>
    <p:extLst>
      <p:ext uri="{BB962C8B-B14F-4D97-AF65-F5344CB8AC3E}">
        <p14:creationId xmlns="" xmlns:p14="http://schemas.microsoft.com/office/powerpoint/2010/main" val="20781388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03648" y="476672"/>
            <a:ext cx="6768752" cy="1040328"/>
          </a:xfrm>
        </p:spPr>
        <p:txBody>
          <a:bodyPr/>
          <a:lstStyle/>
          <a:p>
            <a:pPr marL="0" indent="0" algn="ctr">
              <a:buNone/>
            </a:pPr>
            <a:r>
              <a:rPr lang="es-MX" dirty="0" smtClean="0">
                <a:latin typeface="AR JULIAN" panose="02000000000000000000" pitchFamily="2" charset="0"/>
              </a:rPr>
              <a:t>Planos de la cúspide mesiolingual</a:t>
            </a:r>
            <a:endParaRPr lang="es-MX" dirty="0">
              <a:latin typeface="AR JULIAN" panose="02000000000000000000" pitchFamily="2" charset="0"/>
            </a:endParaRPr>
          </a:p>
        </p:txBody>
      </p:sp>
      <p:graphicFrame>
        <p:nvGraphicFramePr>
          <p:cNvPr id="5" name="4 Tabla"/>
          <p:cNvGraphicFramePr>
            <a:graphicFrameLocks noGrp="1"/>
          </p:cNvGraphicFramePr>
          <p:nvPr>
            <p:extLst>
              <p:ext uri="{D42A27DB-BD31-4B8C-83A1-F6EECF244321}">
                <p14:modId xmlns="" xmlns:p14="http://schemas.microsoft.com/office/powerpoint/2010/main" val="1204593075"/>
              </p:ext>
            </p:extLst>
          </p:nvPr>
        </p:nvGraphicFramePr>
        <p:xfrm>
          <a:off x="1043608" y="1507480"/>
          <a:ext cx="7488831" cy="2377440"/>
        </p:xfrm>
        <a:graphic>
          <a:graphicData uri="http://schemas.openxmlformats.org/drawingml/2006/table">
            <a:tbl>
              <a:tblPr firstRow="1" bandRow="1">
                <a:tableStyleId>{5940675A-B579-460E-94D1-54222C63F5DA}</a:tableStyleId>
              </a:tblPr>
              <a:tblGrid>
                <a:gridCol w="1238448"/>
                <a:gridCol w="1425847"/>
                <a:gridCol w="4824536"/>
              </a:tblGrid>
              <a:tr h="370840">
                <a:tc gridSpan="3">
                  <a:txBody>
                    <a:bodyPr/>
                    <a:lstStyle/>
                    <a:p>
                      <a:pPr algn="ctr"/>
                      <a:r>
                        <a:rPr lang="es-MX" sz="2000" dirty="0" smtClean="0">
                          <a:latin typeface="AR JULIAN" panose="02000000000000000000" pitchFamily="2" charset="0"/>
                        </a:rPr>
                        <a:t>Plano mesial</a:t>
                      </a:r>
                      <a:endParaRPr lang="es-MX" sz="2000" dirty="0">
                        <a:latin typeface="AR JULIAN" panose="02000000000000000000" pitchFamily="2" charset="0"/>
                      </a:endParaRPr>
                    </a:p>
                  </a:txBody>
                  <a:tcPr/>
                </a:tc>
                <a:tc hMerge="1">
                  <a:txBody>
                    <a:bodyPr/>
                    <a:lstStyle/>
                    <a:p>
                      <a:endParaRPr lang="es-MX" dirty="0"/>
                    </a:p>
                  </a:txBody>
                  <a:tcPr/>
                </a:tc>
                <a:tc hMerge="1">
                  <a:txBody>
                    <a:bodyPr/>
                    <a:lstStyle/>
                    <a:p>
                      <a:endParaRPr lang="es-MX" dirty="0"/>
                    </a:p>
                  </a:txBody>
                  <a:tcPr/>
                </a:tc>
              </a:tr>
              <a:tr h="370840">
                <a:tc gridSpan="2">
                  <a:txBody>
                    <a:bodyPr/>
                    <a:lstStyle/>
                    <a:p>
                      <a:pPr algn="ctr"/>
                      <a:r>
                        <a:rPr lang="es-MX" sz="2000" dirty="0" smtClean="0">
                          <a:latin typeface="AR JULIAN" panose="02000000000000000000" pitchFamily="2" charset="0"/>
                        </a:rPr>
                        <a:t>Límites</a:t>
                      </a:r>
                      <a:endParaRPr lang="es-MX" sz="2000" dirty="0">
                        <a:latin typeface="AR JULIAN" panose="02000000000000000000" pitchFamily="2" charset="0"/>
                      </a:endParaRPr>
                    </a:p>
                  </a:txBody>
                  <a:tcPr/>
                </a:tc>
                <a:tc hMerge="1">
                  <a:txBody>
                    <a:bodyPr/>
                    <a:lstStyle/>
                    <a:p>
                      <a:endParaRPr lang="es-MX" dirty="0"/>
                    </a:p>
                  </a:txBody>
                  <a:tcPr/>
                </a:tc>
                <a:tc>
                  <a:txBody>
                    <a:bodyPr/>
                    <a:lstStyle/>
                    <a:p>
                      <a:pPr algn="ctr"/>
                      <a:r>
                        <a:rPr lang="es-MX" sz="2000" dirty="0" smtClean="0">
                          <a:latin typeface="AR JULIAN" panose="02000000000000000000" pitchFamily="2" charset="0"/>
                        </a:rPr>
                        <a:t>Características</a:t>
                      </a:r>
                      <a:endParaRPr lang="es-MX" sz="2000" dirty="0">
                        <a:latin typeface="AR JULIAN" panose="02000000000000000000" pitchFamily="2" charset="0"/>
                      </a:endParaRPr>
                    </a:p>
                  </a:txBody>
                  <a:tcPr/>
                </a:tc>
              </a:tr>
              <a:tr h="370840">
                <a:tc>
                  <a:txBody>
                    <a:bodyPr/>
                    <a:lstStyle/>
                    <a:p>
                      <a:r>
                        <a:rPr lang="es-MX" sz="2000" dirty="0" smtClean="0">
                          <a:latin typeface="AR JULIAN" panose="02000000000000000000" pitchFamily="2" charset="0"/>
                        </a:rPr>
                        <a:t>Lingual</a:t>
                      </a:r>
                      <a:endParaRPr lang="es-MX" sz="2000" dirty="0">
                        <a:latin typeface="AR JULIAN" panose="02000000000000000000" pitchFamily="2" charset="0"/>
                      </a:endParaRPr>
                    </a:p>
                  </a:txBody>
                  <a:tcPr/>
                </a:tc>
                <a:tc>
                  <a:txBody>
                    <a:bodyPr/>
                    <a:lstStyle/>
                    <a:p>
                      <a:r>
                        <a:rPr lang="es-MX" sz="2000" dirty="0" smtClean="0">
                          <a:latin typeface="AR JULIAN" panose="02000000000000000000" pitchFamily="2" charset="0"/>
                        </a:rPr>
                        <a:t>Brazo M.</a:t>
                      </a:r>
                      <a:endParaRPr lang="es-MX" sz="2000" dirty="0">
                        <a:latin typeface="AR JULIAN" panose="02000000000000000000" pitchFamily="2" charset="0"/>
                      </a:endParaRPr>
                    </a:p>
                  </a:txBody>
                  <a:tcPr/>
                </a:tc>
                <a:tc>
                  <a:txBody>
                    <a:bodyPr/>
                    <a:lstStyle/>
                    <a:p>
                      <a:r>
                        <a:rPr lang="es-MX" sz="2000" dirty="0" smtClean="0">
                          <a:latin typeface="AR JULIAN" panose="02000000000000000000" pitchFamily="2" charset="0"/>
                        </a:rPr>
                        <a:t>Va del ángulo M.L.O. a la cima de la cúspide. Es recto.</a:t>
                      </a:r>
                      <a:endParaRPr lang="es-MX" sz="2000" dirty="0">
                        <a:latin typeface="AR JULIAN" panose="02000000000000000000" pitchFamily="2" charset="0"/>
                      </a:endParaRPr>
                    </a:p>
                  </a:txBody>
                  <a:tcPr/>
                </a:tc>
              </a:tr>
              <a:tr h="370840">
                <a:tc>
                  <a:txBody>
                    <a:bodyPr/>
                    <a:lstStyle/>
                    <a:p>
                      <a:r>
                        <a:rPr lang="es-MX" sz="2000" dirty="0" smtClean="0">
                          <a:latin typeface="AR JULIAN" panose="02000000000000000000" pitchFamily="2" charset="0"/>
                        </a:rPr>
                        <a:t>Mesial</a:t>
                      </a:r>
                      <a:endParaRPr lang="es-MX" sz="2000" dirty="0">
                        <a:latin typeface="AR JULIAN" panose="02000000000000000000" pitchFamily="2" charset="0"/>
                      </a:endParaRPr>
                    </a:p>
                  </a:txBody>
                  <a:tcPr/>
                </a:tc>
                <a:tc>
                  <a:txBody>
                    <a:bodyPr/>
                    <a:lstStyle/>
                    <a:p>
                      <a:r>
                        <a:rPr lang="es-MX" sz="2000" dirty="0" smtClean="0">
                          <a:latin typeface="AR JULIAN" panose="02000000000000000000" pitchFamily="2" charset="0"/>
                        </a:rPr>
                        <a:t>Surco</a:t>
                      </a:r>
                      <a:r>
                        <a:rPr lang="es-MX" sz="2000" baseline="0" dirty="0" smtClean="0">
                          <a:latin typeface="AR JULIAN" panose="02000000000000000000" pitchFamily="2" charset="0"/>
                        </a:rPr>
                        <a:t> M.L.</a:t>
                      </a:r>
                      <a:endParaRPr lang="es-MX" sz="2000" dirty="0">
                        <a:latin typeface="AR JULIAN" panose="02000000000000000000" pitchFamily="2" charset="0"/>
                      </a:endParaRPr>
                    </a:p>
                  </a:txBody>
                  <a:tcPr/>
                </a:tc>
                <a:tc>
                  <a:txBody>
                    <a:bodyPr/>
                    <a:lstStyle/>
                    <a:p>
                      <a:r>
                        <a:rPr lang="es-MX" sz="2000" dirty="0" smtClean="0">
                          <a:latin typeface="AR JULIAN" panose="02000000000000000000" pitchFamily="2" charset="0"/>
                        </a:rPr>
                        <a:t>Va del ángulo M.L.O. a parte</a:t>
                      </a:r>
                      <a:r>
                        <a:rPr lang="es-MX" sz="2000" baseline="0" dirty="0" smtClean="0">
                          <a:latin typeface="AR JULIAN" panose="02000000000000000000" pitchFamily="2" charset="0"/>
                        </a:rPr>
                        <a:t> terminal M. de la L.S.C. Es recto</a:t>
                      </a:r>
                      <a:endParaRPr lang="es-MX" sz="2000" dirty="0">
                        <a:latin typeface="AR JULIAN" panose="02000000000000000000" pitchFamily="2" charset="0"/>
                      </a:endParaRPr>
                    </a:p>
                  </a:txBody>
                  <a:tcPr/>
                </a:tc>
              </a:tr>
              <a:tr h="370840">
                <a:tc>
                  <a:txBody>
                    <a:bodyPr/>
                    <a:lstStyle/>
                    <a:p>
                      <a:r>
                        <a:rPr lang="es-MX" sz="2000" dirty="0" smtClean="0">
                          <a:latin typeface="AR JULIAN" panose="02000000000000000000" pitchFamily="2" charset="0"/>
                        </a:rPr>
                        <a:t>Distal</a:t>
                      </a:r>
                      <a:endParaRPr lang="es-MX" sz="2000" dirty="0">
                        <a:latin typeface="AR JULIAN" panose="02000000000000000000" pitchFamily="2" charset="0"/>
                      </a:endParaRPr>
                    </a:p>
                  </a:txBody>
                  <a:tcPr/>
                </a:tc>
                <a:tc>
                  <a:txBody>
                    <a:bodyPr/>
                    <a:lstStyle/>
                    <a:p>
                      <a:r>
                        <a:rPr lang="es-MX" sz="2000" dirty="0" smtClean="0">
                          <a:latin typeface="AR JULIAN" panose="02000000000000000000" pitchFamily="2" charset="0"/>
                        </a:rPr>
                        <a:t>Prominencia T.</a:t>
                      </a:r>
                      <a:endParaRPr lang="es-MX" sz="2000" dirty="0">
                        <a:latin typeface="AR JULIAN" panose="02000000000000000000" pitchFamily="2" charset="0"/>
                      </a:endParaRPr>
                    </a:p>
                  </a:txBody>
                  <a:tcPr/>
                </a:tc>
                <a:tc>
                  <a:txBody>
                    <a:bodyPr/>
                    <a:lstStyle/>
                    <a:p>
                      <a:r>
                        <a:rPr lang="es-MX" sz="2000" dirty="0" smtClean="0">
                          <a:latin typeface="AR JULIAN" panose="02000000000000000000" pitchFamily="2" charset="0"/>
                        </a:rPr>
                        <a:t>Va de la cima</a:t>
                      </a:r>
                      <a:r>
                        <a:rPr lang="es-MX" sz="2000" baseline="0" dirty="0" smtClean="0">
                          <a:latin typeface="AR JULIAN" panose="02000000000000000000" pitchFamily="2" charset="0"/>
                        </a:rPr>
                        <a:t> de la cúspide a la L.S.C.. Es recta.</a:t>
                      </a:r>
                      <a:endParaRPr lang="es-MX" sz="2000" dirty="0">
                        <a:latin typeface="AR JULIAN" panose="02000000000000000000" pitchFamily="2" charset="0"/>
                      </a:endParaRPr>
                    </a:p>
                  </a:txBody>
                  <a:tcPr/>
                </a:tc>
              </a:tr>
              <a:tr h="370840">
                <a:tc>
                  <a:txBody>
                    <a:bodyPr/>
                    <a:lstStyle/>
                    <a:p>
                      <a:r>
                        <a:rPr lang="es-MX" sz="2000" dirty="0" smtClean="0">
                          <a:latin typeface="AR JULIAN" panose="02000000000000000000" pitchFamily="2" charset="0"/>
                        </a:rPr>
                        <a:t>Bucal</a:t>
                      </a:r>
                      <a:endParaRPr lang="es-MX" sz="2000" dirty="0">
                        <a:latin typeface="AR JULIAN" panose="02000000000000000000" pitchFamily="2" charset="0"/>
                      </a:endParaRPr>
                    </a:p>
                  </a:txBody>
                  <a:tcPr/>
                </a:tc>
                <a:tc>
                  <a:txBody>
                    <a:bodyPr/>
                    <a:lstStyle/>
                    <a:p>
                      <a:r>
                        <a:rPr lang="es-MX" sz="2000" dirty="0" err="1" smtClean="0">
                          <a:latin typeface="AR JULIAN" panose="02000000000000000000" pitchFamily="2" charset="0"/>
                        </a:rPr>
                        <a:t>Linea</a:t>
                      </a:r>
                      <a:r>
                        <a:rPr lang="es-MX" sz="2000" dirty="0" smtClean="0">
                          <a:latin typeface="AR JULIAN" panose="02000000000000000000" pitchFamily="2" charset="0"/>
                        </a:rPr>
                        <a:t> S.C.</a:t>
                      </a:r>
                      <a:endParaRPr lang="es-MX" sz="2000" dirty="0">
                        <a:latin typeface="AR JULIAN" panose="02000000000000000000" pitchFamily="2" charset="0"/>
                      </a:endParaRPr>
                    </a:p>
                  </a:txBody>
                  <a:tcPr/>
                </a:tc>
                <a:tc>
                  <a:txBody>
                    <a:bodyPr/>
                    <a:lstStyle/>
                    <a:p>
                      <a:r>
                        <a:rPr lang="es-MX" sz="2000" dirty="0" smtClean="0">
                          <a:latin typeface="AR JULIAN" panose="02000000000000000000" pitchFamily="2" charset="0"/>
                        </a:rPr>
                        <a:t>Determinación</a:t>
                      </a:r>
                      <a:r>
                        <a:rPr lang="es-MX" sz="2000" baseline="0" dirty="0" smtClean="0">
                          <a:latin typeface="AR JULIAN" panose="02000000000000000000" pitchFamily="2" charset="0"/>
                        </a:rPr>
                        <a:t> M de la L.S.C. a una parte de ésta. </a:t>
                      </a:r>
                      <a:endParaRPr lang="es-MX" sz="2000" dirty="0">
                        <a:latin typeface="AR JULIAN" panose="02000000000000000000" pitchFamily="2" charset="0"/>
                      </a:endParaRPr>
                    </a:p>
                  </a:txBody>
                  <a:tcPr/>
                </a:tc>
              </a:tr>
            </a:tbl>
          </a:graphicData>
        </a:graphic>
      </p:graphicFrame>
      <p:pic>
        <p:nvPicPr>
          <p:cNvPr id="20482" name="Picture 2" descr="E:\29-09-15 (JL)\21.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786050" y="4000504"/>
            <a:ext cx="3571900" cy="285749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6189114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 xmlns:p14="http://schemas.microsoft.com/office/powerpoint/2010/main" val="1071419681"/>
              </p:ext>
            </p:extLst>
          </p:nvPr>
        </p:nvGraphicFramePr>
        <p:xfrm>
          <a:off x="1043608" y="692696"/>
          <a:ext cx="7488831" cy="2494280"/>
        </p:xfrm>
        <a:graphic>
          <a:graphicData uri="http://schemas.openxmlformats.org/drawingml/2006/table">
            <a:tbl>
              <a:tblPr firstRow="1" bandRow="1">
                <a:tableStyleId>{5940675A-B579-460E-94D1-54222C63F5DA}</a:tableStyleId>
              </a:tblPr>
              <a:tblGrid>
                <a:gridCol w="1238448"/>
                <a:gridCol w="1425847"/>
                <a:gridCol w="4824536"/>
              </a:tblGrid>
              <a:tr h="370840">
                <a:tc gridSpan="3">
                  <a:txBody>
                    <a:bodyPr/>
                    <a:lstStyle/>
                    <a:p>
                      <a:pPr algn="ctr"/>
                      <a:r>
                        <a:rPr lang="es-MX" sz="1600" dirty="0" smtClean="0">
                          <a:latin typeface="AR JULIAN" panose="02000000000000000000" pitchFamily="2" charset="0"/>
                        </a:rPr>
                        <a:t>Plano distal</a:t>
                      </a:r>
                      <a:endParaRPr lang="es-MX" sz="1600" dirty="0">
                        <a:latin typeface="AR JULIAN" panose="02000000000000000000" pitchFamily="2" charset="0"/>
                      </a:endParaRPr>
                    </a:p>
                  </a:txBody>
                  <a:tcPr/>
                </a:tc>
                <a:tc hMerge="1">
                  <a:txBody>
                    <a:bodyPr/>
                    <a:lstStyle/>
                    <a:p>
                      <a:endParaRPr lang="es-MX" dirty="0"/>
                    </a:p>
                  </a:txBody>
                  <a:tcPr/>
                </a:tc>
                <a:tc hMerge="1">
                  <a:txBody>
                    <a:bodyPr/>
                    <a:lstStyle/>
                    <a:p>
                      <a:endParaRPr lang="es-MX" dirty="0"/>
                    </a:p>
                  </a:txBody>
                  <a:tcPr/>
                </a:tc>
              </a:tr>
              <a:tr h="370840">
                <a:tc gridSpan="2">
                  <a:txBody>
                    <a:bodyPr/>
                    <a:lstStyle/>
                    <a:p>
                      <a:pPr algn="ctr"/>
                      <a:r>
                        <a:rPr lang="es-MX" sz="1600" dirty="0" smtClean="0">
                          <a:latin typeface="AR JULIAN" panose="02000000000000000000" pitchFamily="2" charset="0"/>
                        </a:rPr>
                        <a:t>Límites</a:t>
                      </a:r>
                      <a:endParaRPr lang="es-MX" sz="1600" dirty="0">
                        <a:latin typeface="AR JULIAN" panose="02000000000000000000" pitchFamily="2" charset="0"/>
                      </a:endParaRPr>
                    </a:p>
                  </a:txBody>
                  <a:tcPr/>
                </a:tc>
                <a:tc hMerge="1">
                  <a:txBody>
                    <a:bodyPr/>
                    <a:lstStyle/>
                    <a:p>
                      <a:endParaRPr lang="es-MX" dirty="0"/>
                    </a:p>
                  </a:txBody>
                  <a:tcPr/>
                </a:tc>
                <a:tc>
                  <a:txBody>
                    <a:bodyPr/>
                    <a:lstStyle/>
                    <a:p>
                      <a:pPr algn="ctr"/>
                      <a:r>
                        <a:rPr lang="es-MX" sz="1600" dirty="0" smtClean="0">
                          <a:latin typeface="AR JULIAN" panose="02000000000000000000" pitchFamily="2" charset="0"/>
                        </a:rPr>
                        <a:t>Características</a:t>
                      </a:r>
                      <a:endParaRPr lang="es-MX" sz="1600" dirty="0">
                        <a:latin typeface="AR JULIAN" panose="02000000000000000000" pitchFamily="2" charset="0"/>
                      </a:endParaRPr>
                    </a:p>
                  </a:txBody>
                  <a:tcPr/>
                </a:tc>
              </a:tr>
              <a:tr h="370840">
                <a:tc>
                  <a:txBody>
                    <a:bodyPr/>
                    <a:lstStyle/>
                    <a:p>
                      <a:r>
                        <a:rPr lang="es-MX" sz="1600" dirty="0" smtClean="0">
                          <a:latin typeface="AR JULIAN" panose="02000000000000000000" pitchFamily="2" charset="0"/>
                        </a:rPr>
                        <a:t>Lingual</a:t>
                      </a:r>
                      <a:endParaRPr lang="es-MX" sz="1600" dirty="0">
                        <a:latin typeface="AR JULIAN" panose="02000000000000000000" pitchFamily="2" charset="0"/>
                      </a:endParaRPr>
                    </a:p>
                  </a:txBody>
                  <a:tcPr/>
                </a:tc>
                <a:tc>
                  <a:txBody>
                    <a:bodyPr/>
                    <a:lstStyle/>
                    <a:p>
                      <a:r>
                        <a:rPr lang="es-MX" sz="1600" dirty="0" smtClean="0">
                          <a:latin typeface="AR JULIAN" panose="02000000000000000000" pitchFamily="2" charset="0"/>
                        </a:rPr>
                        <a:t>Brazo D</a:t>
                      </a:r>
                      <a:endParaRPr lang="es-MX" sz="1600" dirty="0">
                        <a:latin typeface="AR JULIAN" panose="02000000000000000000" pitchFamily="2" charset="0"/>
                      </a:endParaRPr>
                    </a:p>
                  </a:txBody>
                  <a:tcPr/>
                </a:tc>
                <a:tc>
                  <a:txBody>
                    <a:bodyPr/>
                    <a:lstStyle/>
                    <a:p>
                      <a:r>
                        <a:rPr lang="es-MX" dirty="0" smtClean="0">
                          <a:latin typeface="AR JULIAN" panose="02000000000000000000" pitchFamily="2" charset="0"/>
                        </a:rPr>
                        <a:t>Va</a:t>
                      </a:r>
                      <a:r>
                        <a:rPr lang="es-MX" baseline="0" dirty="0" smtClean="0">
                          <a:latin typeface="AR JULIAN" panose="02000000000000000000" pitchFamily="2" charset="0"/>
                        </a:rPr>
                        <a:t> de la cima de la cúspide al surco LO. Es recto.</a:t>
                      </a:r>
                      <a:endParaRPr lang="es-MX" dirty="0">
                        <a:latin typeface="AR JULIAN" panose="02000000000000000000" pitchFamily="2" charset="0"/>
                      </a:endParaRPr>
                    </a:p>
                  </a:txBody>
                  <a:tcPr/>
                </a:tc>
              </a:tr>
              <a:tr h="370840">
                <a:tc>
                  <a:txBody>
                    <a:bodyPr/>
                    <a:lstStyle/>
                    <a:p>
                      <a:r>
                        <a:rPr lang="es-MX" sz="1600" dirty="0" smtClean="0">
                          <a:latin typeface="AR JULIAN" panose="02000000000000000000" pitchFamily="2" charset="0"/>
                        </a:rPr>
                        <a:t>Mesial</a:t>
                      </a:r>
                      <a:endParaRPr lang="es-MX" sz="1600" dirty="0">
                        <a:latin typeface="AR JULIAN" panose="02000000000000000000" pitchFamily="2" charset="0"/>
                      </a:endParaRPr>
                    </a:p>
                  </a:txBody>
                  <a:tcPr/>
                </a:tc>
                <a:tc>
                  <a:txBody>
                    <a:bodyPr/>
                    <a:lstStyle/>
                    <a:p>
                      <a:r>
                        <a:rPr lang="es-MX" sz="1600" dirty="0" smtClean="0">
                          <a:latin typeface="AR JULIAN" panose="02000000000000000000" pitchFamily="2" charset="0"/>
                        </a:rPr>
                        <a:t>PT</a:t>
                      </a:r>
                      <a:endParaRPr lang="es-MX" sz="1600" dirty="0">
                        <a:latin typeface="AR JULIAN" panose="02000000000000000000" pitchFamily="2" charset="0"/>
                      </a:endParaRPr>
                    </a:p>
                  </a:txBody>
                  <a:tcPr/>
                </a:tc>
                <a:tc>
                  <a:txBody>
                    <a:bodyPr/>
                    <a:lstStyle/>
                    <a:p>
                      <a:r>
                        <a:rPr lang="es-MX" dirty="0" smtClean="0">
                          <a:latin typeface="AR JULIAN" panose="02000000000000000000" pitchFamily="2" charset="0"/>
                        </a:rPr>
                        <a:t>va</a:t>
                      </a:r>
                      <a:r>
                        <a:rPr lang="es-MX" baseline="0" dirty="0" smtClean="0">
                          <a:latin typeface="AR JULIAN" panose="02000000000000000000" pitchFamily="2" charset="0"/>
                        </a:rPr>
                        <a:t> de la cima de la cúspide a la LSC. Es recta.</a:t>
                      </a:r>
                      <a:endParaRPr lang="es-MX" dirty="0">
                        <a:latin typeface="AR JULIAN" panose="02000000000000000000" pitchFamily="2" charset="0"/>
                      </a:endParaRPr>
                    </a:p>
                  </a:txBody>
                  <a:tcPr/>
                </a:tc>
              </a:tr>
              <a:tr h="370840">
                <a:tc>
                  <a:txBody>
                    <a:bodyPr/>
                    <a:lstStyle/>
                    <a:p>
                      <a:r>
                        <a:rPr lang="es-MX" sz="1600" dirty="0" smtClean="0">
                          <a:latin typeface="AR JULIAN" panose="02000000000000000000" pitchFamily="2" charset="0"/>
                        </a:rPr>
                        <a:t>Distal</a:t>
                      </a:r>
                      <a:endParaRPr lang="es-MX" sz="1600" dirty="0">
                        <a:latin typeface="AR JULIAN" panose="02000000000000000000" pitchFamily="2" charset="0"/>
                      </a:endParaRPr>
                    </a:p>
                  </a:txBody>
                  <a:tcPr/>
                </a:tc>
                <a:tc>
                  <a:txBody>
                    <a:bodyPr/>
                    <a:lstStyle/>
                    <a:p>
                      <a:r>
                        <a:rPr lang="es-MX" sz="1600" dirty="0" smtClean="0">
                          <a:latin typeface="AR JULIAN" panose="02000000000000000000" pitchFamily="2" charset="0"/>
                        </a:rPr>
                        <a:t>Porción</a:t>
                      </a:r>
                      <a:r>
                        <a:rPr lang="es-MX" sz="1600" baseline="0" dirty="0" smtClean="0">
                          <a:latin typeface="AR JULIAN" panose="02000000000000000000" pitchFamily="2" charset="0"/>
                        </a:rPr>
                        <a:t> O del </a:t>
                      </a:r>
                      <a:r>
                        <a:rPr lang="es-MX" sz="1600" baseline="0" dirty="0" err="1" smtClean="0">
                          <a:latin typeface="AR JULIAN" panose="02000000000000000000" pitchFamily="2" charset="0"/>
                        </a:rPr>
                        <a:t>súrco</a:t>
                      </a:r>
                      <a:r>
                        <a:rPr lang="es-MX" sz="1600" baseline="0" dirty="0" smtClean="0">
                          <a:latin typeface="AR JULIAN" panose="02000000000000000000" pitchFamily="2" charset="0"/>
                        </a:rPr>
                        <a:t> LO</a:t>
                      </a:r>
                      <a:endParaRPr lang="es-MX" sz="1600" dirty="0">
                        <a:latin typeface="AR JULIAN" panose="02000000000000000000" pitchFamily="2" charset="0"/>
                      </a:endParaRPr>
                    </a:p>
                  </a:txBody>
                  <a:tcPr/>
                </a:tc>
                <a:tc>
                  <a:txBody>
                    <a:bodyPr/>
                    <a:lstStyle/>
                    <a:p>
                      <a:r>
                        <a:rPr lang="es-MX" dirty="0" smtClean="0">
                          <a:latin typeface="AR JULIAN" panose="02000000000000000000" pitchFamily="2" charset="0"/>
                        </a:rPr>
                        <a:t>Va de la unión de los planos</a:t>
                      </a:r>
                      <a:r>
                        <a:rPr lang="es-MX" baseline="0" dirty="0" smtClean="0">
                          <a:latin typeface="AR JULIAN" panose="02000000000000000000" pitchFamily="2" charset="0"/>
                        </a:rPr>
                        <a:t> M y D de las cúspides L a la parte media de la LSC. Es recto</a:t>
                      </a:r>
                      <a:endParaRPr lang="es-MX" dirty="0">
                        <a:latin typeface="AR JULIAN" panose="02000000000000000000" pitchFamily="2" charset="0"/>
                      </a:endParaRPr>
                    </a:p>
                  </a:txBody>
                  <a:tcPr/>
                </a:tc>
              </a:tr>
              <a:tr h="370840">
                <a:tc>
                  <a:txBody>
                    <a:bodyPr/>
                    <a:lstStyle/>
                    <a:p>
                      <a:r>
                        <a:rPr lang="es-MX" sz="1600" dirty="0" smtClean="0">
                          <a:latin typeface="AR JULIAN" panose="02000000000000000000" pitchFamily="2" charset="0"/>
                        </a:rPr>
                        <a:t>Bucal</a:t>
                      </a:r>
                      <a:endParaRPr lang="es-MX" sz="1600" dirty="0">
                        <a:latin typeface="AR JULIAN" panose="02000000000000000000" pitchFamily="2" charset="0"/>
                      </a:endParaRPr>
                    </a:p>
                  </a:txBody>
                  <a:tcPr/>
                </a:tc>
                <a:tc>
                  <a:txBody>
                    <a:bodyPr/>
                    <a:lstStyle/>
                    <a:p>
                      <a:r>
                        <a:rPr lang="es-MX" sz="1600" dirty="0" smtClean="0">
                          <a:latin typeface="AR JULIAN" panose="02000000000000000000" pitchFamily="2" charset="0"/>
                        </a:rPr>
                        <a:t>LSC</a:t>
                      </a:r>
                      <a:endParaRPr lang="es-MX" sz="1600" dirty="0">
                        <a:latin typeface="AR JULIAN" panose="02000000000000000000" pitchFamily="2" charset="0"/>
                      </a:endParaRPr>
                    </a:p>
                  </a:txBody>
                  <a:tcPr/>
                </a:tc>
                <a:tc>
                  <a:txBody>
                    <a:bodyPr/>
                    <a:lstStyle/>
                    <a:p>
                      <a:r>
                        <a:rPr lang="es-MX" dirty="0" smtClean="0">
                          <a:latin typeface="AR JULIAN" panose="02000000000000000000" pitchFamily="2" charset="0"/>
                        </a:rPr>
                        <a:t>Es solo una parte</a:t>
                      </a:r>
                      <a:r>
                        <a:rPr lang="es-MX" baseline="0" dirty="0" smtClean="0">
                          <a:latin typeface="AR JULIAN" panose="02000000000000000000" pitchFamily="2" charset="0"/>
                        </a:rPr>
                        <a:t> de ésta.</a:t>
                      </a:r>
                      <a:endParaRPr lang="es-MX" dirty="0">
                        <a:latin typeface="AR JULIAN" panose="02000000000000000000" pitchFamily="2" charset="0"/>
                      </a:endParaRPr>
                    </a:p>
                  </a:txBody>
                  <a:tcPr/>
                </a:tc>
              </a:tr>
            </a:tbl>
          </a:graphicData>
        </a:graphic>
      </p:graphicFrame>
      <p:pic>
        <p:nvPicPr>
          <p:cNvPr id="3" name="2 Imagen" descr="41.jpg"/>
          <p:cNvPicPr>
            <a:picLocks noChangeAspect="1"/>
          </p:cNvPicPr>
          <p:nvPr/>
        </p:nvPicPr>
        <p:blipFill>
          <a:blip r:embed="rId3" cstate="print"/>
          <a:stretch>
            <a:fillRect/>
          </a:stretch>
        </p:blipFill>
        <p:spPr>
          <a:xfrm>
            <a:off x="2857488" y="3305267"/>
            <a:ext cx="4071966" cy="2917583"/>
          </a:xfrm>
          <a:prstGeom prst="rect">
            <a:avLst/>
          </a:prstGeom>
        </p:spPr>
      </p:pic>
    </p:spTree>
    <p:extLst>
      <p:ext uri="{BB962C8B-B14F-4D97-AF65-F5344CB8AC3E}">
        <p14:creationId xmlns="" xmlns:p14="http://schemas.microsoft.com/office/powerpoint/2010/main" val="10890712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63688" y="404664"/>
            <a:ext cx="5966666" cy="1040328"/>
          </a:xfrm>
        </p:spPr>
        <p:txBody>
          <a:bodyPr/>
          <a:lstStyle/>
          <a:p>
            <a:pPr marL="0" indent="0" algn="ctr">
              <a:buNone/>
            </a:pPr>
            <a:r>
              <a:rPr lang="es-MX" dirty="0" smtClean="0">
                <a:latin typeface="AR JULIAN" panose="02000000000000000000" pitchFamily="2" charset="0"/>
              </a:rPr>
              <a:t>Planos de la cúspide distolingual</a:t>
            </a:r>
            <a:endParaRPr lang="es-MX" dirty="0">
              <a:latin typeface="AR JULIAN" panose="02000000000000000000" pitchFamily="2" charset="0"/>
            </a:endParaRPr>
          </a:p>
        </p:txBody>
      </p:sp>
      <p:graphicFrame>
        <p:nvGraphicFramePr>
          <p:cNvPr id="4" name="3 Tabla"/>
          <p:cNvGraphicFramePr>
            <a:graphicFrameLocks noGrp="1"/>
          </p:cNvGraphicFramePr>
          <p:nvPr>
            <p:extLst>
              <p:ext uri="{D42A27DB-BD31-4B8C-83A1-F6EECF244321}">
                <p14:modId xmlns="" xmlns:p14="http://schemas.microsoft.com/office/powerpoint/2010/main" val="3467791918"/>
              </p:ext>
            </p:extLst>
          </p:nvPr>
        </p:nvGraphicFramePr>
        <p:xfrm>
          <a:off x="1043608" y="1285860"/>
          <a:ext cx="7488831" cy="3071835"/>
        </p:xfrm>
        <a:graphic>
          <a:graphicData uri="http://schemas.openxmlformats.org/drawingml/2006/table">
            <a:tbl>
              <a:tblPr firstRow="1" bandRow="1">
                <a:tableStyleId>{5940675A-B579-460E-94D1-54222C63F5DA}</a:tableStyleId>
              </a:tblPr>
              <a:tblGrid>
                <a:gridCol w="1238448"/>
                <a:gridCol w="1641872"/>
                <a:gridCol w="4608511"/>
              </a:tblGrid>
              <a:tr h="375618">
                <a:tc gridSpan="3">
                  <a:txBody>
                    <a:bodyPr/>
                    <a:lstStyle/>
                    <a:p>
                      <a:pPr algn="ctr"/>
                      <a:r>
                        <a:rPr lang="es-MX" sz="1800" dirty="0" smtClean="0">
                          <a:latin typeface="AR JULIAN" panose="02000000000000000000" pitchFamily="2" charset="0"/>
                        </a:rPr>
                        <a:t>Plano Mesial</a:t>
                      </a:r>
                      <a:endParaRPr lang="es-MX" sz="1800" dirty="0">
                        <a:latin typeface="AR JULIAN" panose="02000000000000000000" pitchFamily="2" charset="0"/>
                      </a:endParaRPr>
                    </a:p>
                  </a:txBody>
                  <a:tcPr/>
                </a:tc>
                <a:tc hMerge="1">
                  <a:txBody>
                    <a:bodyPr/>
                    <a:lstStyle/>
                    <a:p>
                      <a:endParaRPr lang="es-MX" dirty="0"/>
                    </a:p>
                  </a:txBody>
                  <a:tcPr/>
                </a:tc>
                <a:tc hMerge="1">
                  <a:txBody>
                    <a:bodyPr/>
                    <a:lstStyle/>
                    <a:p>
                      <a:endParaRPr lang="es-MX" dirty="0"/>
                    </a:p>
                  </a:txBody>
                  <a:tcPr/>
                </a:tc>
              </a:tr>
              <a:tr h="375618">
                <a:tc gridSpan="2">
                  <a:txBody>
                    <a:bodyPr/>
                    <a:lstStyle/>
                    <a:p>
                      <a:pPr algn="ctr"/>
                      <a:r>
                        <a:rPr lang="es-MX" sz="1800" dirty="0" smtClean="0">
                          <a:latin typeface="AR JULIAN" panose="02000000000000000000" pitchFamily="2" charset="0"/>
                        </a:rPr>
                        <a:t>Límites</a:t>
                      </a:r>
                      <a:endParaRPr lang="es-MX" sz="1800" dirty="0">
                        <a:latin typeface="AR JULIAN" panose="02000000000000000000" pitchFamily="2" charset="0"/>
                      </a:endParaRPr>
                    </a:p>
                  </a:txBody>
                  <a:tcPr/>
                </a:tc>
                <a:tc hMerge="1">
                  <a:txBody>
                    <a:bodyPr/>
                    <a:lstStyle/>
                    <a:p>
                      <a:endParaRPr lang="es-MX" dirty="0"/>
                    </a:p>
                  </a:txBody>
                  <a:tcPr/>
                </a:tc>
                <a:tc>
                  <a:txBody>
                    <a:bodyPr/>
                    <a:lstStyle/>
                    <a:p>
                      <a:pPr algn="ctr"/>
                      <a:r>
                        <a:rPr lang="es-MX" sz="1800" dirty="0" smtClean="0">
                          <a:latin typeface="AR JULIAN" panose="02000000000000000000" pitchFamily="2" charset="0"/>
                        </a:rPr>
                        <a:t>Características</a:t>
                      </a:r>
                      <a:endParaRPr lang="es-MX" sz="1800" dirty="0">
                        <a:latin typeface="AR JULIAN" panose="02000000000000000000" pitchFamily="2" charset="0"/>
                      </a:endParaRPr>
                    </a:p>
                  </a:txBody>
                  <a:tcPr/>
                </a:tc>
              </a:tr>
              <a:tr h="648327">
                <a:tc>
                  <a:txBody>
                    <a:bodyPr/>
                    <a:lstStyle/>
                    <a:p>
                      <a:r>
                        <a:rPr lang="es-MX" sz="1800" dirty="0" smtClean="0">
                          <a:latin typeface="AR JULIAN" panose="02000000000000000000" pitchFamily="2" charset="0"/>
                        </a:rPr>
                        <a:t>Lingual</a:t>
                      </a:r>
                      <a:endParaRPr lang="es-MX" sz="1800" dirty="0">
                        <a:latin typeface="AR JULIAN" panose="02000000000000000000" pitchFamily="2" charset="0"/>
                      </a:endParaRPr>
                    </a:p>
                  </a:txBody>
                  <a:tcPr/>
                </a:tc>
                <a:tc>
                  <a:txBody>
                    <a:bodyPr/>
                    <a:lstStyle/>
                    <a:p>
                      <a:r>
                        <a:rPr lang="es-MX" sz="1800" dirty="0" smtClean="0">
                          <a:latin typeface="AR JULIAN" panose="02000000000000000000" pitchFamily="2" charset="0"/>
                        </a:rPr>
                        <a:t>Brazo M de la cúspide</a:t>
                      </a:r>
                      <a:r>
                        <a:rPr lang="es-MX" sz="1800" baseline="0" dirty="0" smtClean="0">
                          <a:latin typeface="AR JULIAN" panose="02000000000000000000" pitchFamily="2" charset="0"/>
                        </a:rPr>
                        <a:t> D.L.</a:t>
                      </a:r>
                      <a:endParaRPr lang="es-MX" sz="1800" dirty="0">
                        <a:latin typeface="AR JULIAN" panose="02000000000000000000" pitchFamily="2" charset="0"/>
                      </a:endParaRPr>
                    </a:p>
                  </a:txBody>
                  <a:tcPr/>
                </a:tc>
                <a:tc>
                  <a:txBody>
                    <a:bodyPr/>
                    <a:lstStyle/>
                    <a:p>
                      <a:r>
                        <a:rPr lang="es-MX" sz="1800" dirty="0" smtClean="0">
                          <a:latin typeface="AR JULIAN" panose="02000000000000000000" pitchFamily="2" charset="0"/>
                        </a:rPr>
                        <a:t>Va</a:t>
                      </a:r>
                      <a:r>
                        <a:rPr lang="es-MX" sz="1800" baseline="0" dirty="0" smtClean="0">
                          <a:latin typeface="AR JULIAN" panose="02000000000000000000" pitchFamily="2" charset="0"/>
                        </a:rPr>
                        <a:t> del surco LO a la cima de la cúspide. Es recto.</a:t>
                      </a:r>
                      <a:endParaRPr lang="es-MX" sz="1800" dirty="0">
                        <a:latin typeface="AR JULIAN" panose="02000000000000000000" pitchFamily="2" charset="0"/>
                      </a:endParaRPr>
                    </a:p>
                  </a:txBody>
                  <a:tcPr/>
                </a:tc>
              </a:tr>
              <a:tr h="648327">
                <a:tc>
                  <a:txBody>
                    <a:bodyPr/>
                    <a:lstStyle/>
                    <a:p>
                      <a:r>
                        <a:rPr lang="es-MX" sz="1800" dirty="0" smtClean="0">
                          <a:latin typeface="AR JULIAN" panose="02000000000000000000" pitchFamily="2" charset="0"/>
                        </a:rPr>
                        <a:t>Mesial</a:t>
                      </a:r>
                      <a:endParaRPr lang="es-MX" sz="1800" dirty="0">
                        <a:latin typeface="AR JULIAN" panose="02000000000000000000" pitchFamily="2" charset="0"/>
                      </a:endParaRPr>
                    </a:p>
                  </a:txBody>
                  <a:tcPr/>
                </a:tc>
                <a:tc>
                  <a:txBody>
                    <a:bodyPr/>
                    <a:lstStyle/>
                    <a:p>
                      <a:r>
                        <a:rPr lang="es-MX" sz="1800" dirty="0" smtClean="0">
                          <a:latin typeface="AR JULIAN" panose="02000000000000000000" pitchFamily="2" charset="0"/>
                        </a:rPr>
                        <a:t>Porción</a:t>
                      </a:r>
                      <a:r>
                        <a:rPr lang="es-MX" sz="1800" baseline="0" dirty="0" smtClean="0">
                          <a:latin typeface="AR JULIAN" panose="02000000000000000000" pitchFamily="2" charset="0"/>
                        </a:rPr>
                        <a:t> O del surco </a:t>
                      </a:r>
                      <a:r>
                        <a:rPr lang="es-MX" sz="1800" baseline="0" dirty="0" err="1" smtClean="0">
                          <a:latin typeface="AR JULIAN" panose="02000000000000000000" pitchFamily="2" charset="0"/>
                        </a:rPr>
                        <a:t>Li.O</a:t>
                      </a:r>
                      <a:r>
                        <a:rPr lang="es-MX" sz="1800" baseline="0" dirty="0" smtClean="0">
                          <a:latin typeface="AR JULIAN" panose="02000000000000000000" pitchFamily="2" charset="0"/>
                        </a:rPr>
                        <a:t>.</a:t>
                      </a:r>
                      <a:endParaRPr lang="es-MX" sz="1800" dirty="0">
                        <a:latin typeface="AR JULIAN" panose="02000000000000000000" pitchFamily="2" charset="0"/>
                      </a:endParaRPr>
                    </a:p>
                  </a:txBody>
                  <a:tcPr/>
                </a:tc>
                <a:tc>
                  <a:txBody>
                    <a:bodyPr/>
                    <a:lstStyle/>
                    <a:p>
                      <a:r>
                        <a:rPr lang="es-MX" sz="1800" dirty="0" smtClean="0">
                          <a:latin typeface="AR JULIAN" panose="02000000000000000000" pitchFamily="2" charset="0"/>
                        </a:rPr>
                        <a:t>Va de la LSC a la unión de los brazos M y D</a:t>
                      </a:r>
                      <a:r>
                        <a:rPr lang="es-MX" sz="1800" baseline="0" dirty="0" smtClean="0">
                          <a:latin typeface="AR JULIAN" panose="02000000000000000000" pitchFamily="2" charset="0"/>
                        </a:rPr>
                        <a:t> de las cúspides L. Es recto.</a:t>
                      </a:r>
                    </a:p>
                  </a:txBody>
                  <a:tcPr/>
                </a:tc>
              </a:tr>
              <a:tr h="648327">
                <a:tc>
                  <a:txBody>
                    <a:bodyPr/>
                    <a:lstStyle/>
                    <a:p>
                      <a:r>
                        <a:rPr lang="es-MX" sz="1800" dirty="0" smtClean="0">
                          <a:latin typeface="AR JULIAN" panose="02000000000000000000" pitchFamily="2" charset="0"/>
                        </a:rPr>
                        <a:t>Distal</a:t>
                      </a:r>
                      <a:endParaRPr lang="es-MX" sz="1800" dirty="0">
                        <a:latin typeface="AR JULIAN" panose="02000000000000000000" pitchFamily="2" charset="0"/>
                      </a:endParaRPr>
                    </a:p>
                  </a:txBody>
                  <a:tcPr/>
                </a:tc>
                <a:tc>
                  <a:txBody>
                    <a:bodyPr/>
                    <a:lstStyle/>
                    <a:p>
                      <a:r>
                        <a:rPr lang="es-MX" sz="1800" dirty="0" smtClean="0">
                          <a:latin typeface="AR JULIAN" panose="02000000000000000000" pitchFamily="2" charset="0"/>
                        </a:rPr>
                        <a:t>Prominencia  transversal</a:t>
                      </a:r>
                      <a:endParaRPr lang="es-MX" sz="1800" dirty="0">
                        <a:latin typeface="AR JULIAN" panose="02000000000000000000" pitchFamily="2" charset="0"/>
                      </a:endParaRPr>
                    </a:p>
                  </a:txBody>
                  <a:tcPr/>
                </a:tc>
                <a:tc>
                  <a:txBody>
                    <a:bodyPr/>
                    <a:lstStyle/>
                    <a:p>
                      <a:r>
                        <a:rPr lang="es-MX" sz="1800" dirty="0" smtClean="0">
                          <a:latin typeface="AR JULIAN" panose="02000000000000000000" pitchFamily="2" charset="0"/>
                        </a:rPr>
                        <a:t>Va</a:t>
                      </a:r>
                      <a:r>
                        <a:rPr lang="es-MX" sz="1800" baseline="0" dirty="0" smtClean="0">
                          <a:latin typeface="AR JULIAN" panose="02000000000000000000" pitchFamily="2" charset="0"/>
                        </a:rPr>
                        <a:t> de la cima de la cúspide a la Línea S.C. Es recta.</a:t>
                      </a:r>
                      <a:endParaRPr lang="es-MX" sz="1800" dirty="0">
                        <a:latin typeface="AR JULIAN" panose="02000000000000000000" pitchFamily="2" charset="0"/>
                      </a:endParaRPr>
                    </a:p>
                  </a:txBody>
                  <a:tcPr/>
                </a:tc>
              </a:tr>
              <a:tr h="375618">
                <a:tc>
                  <a:txBody>
                    <a:bodyPr/>
                    <a:lstStyle/>
                    <a:p>
                      <a:r>
                        <a:rPr lang="es-MX" sz="1800" dirty="0" smtClean="0">
                          <a:latin typeface="AR JULIAN" panose="02000000000000000000" pitchFamily="2" charset="0"/>
                        </a:rPr>
                        <a:t>Bucal</a:t>
                      </a:r>
                      <a:endParaRPr lang="es-MX" sz="1800" dirty="0">
                        <a:latin typeface="AR JULIAN" panose="02000000000000000000" pitchFamily="2" charset="0"/>
                      </a:endParaRPr>
                    </a:p>
                  </a:txBody>
                  <a:tcPr/>
                </a:tc>
                <a:tc>
                  <a:txBody>
                    <a:bodyPr/>
                    <a:lstStyle/>
                    <a:p>
                      <a:r>
                        <a:rPr lang="es-MX" sz="1800" dirty="0" smtClean="0">
                          <a:latin typeface="AR JULIAN" panose="02000000000000000000" pitchFamily="2" charset="0"/>
                        </a:rPr>
                        <a:t>Línea</a:t>
                      </a:r>
                      <a:r>
                        <a:rPr lang="es-MX" sz="1800" baseline="0" dirty="0" smtClean="0">
                          <a:latin typeface="AR JULIAN" panose="02000000000000000000" pitchFamily="2" charset="0"/>
                        </a:rPr>
                        <a:t> </a:t>
                      </a:r>
                      <a:r>
                        <a:rPr lang="es-MX" sz="1800" dirty="0" smtClean="0">
                          <a:latin typeface="AR JULIAN" panose="02000000000000000000" pitchFamily="2" charset="0"/>
                        </a:rPr>
                        <a:t>S.C.</a:t>
                      </a:r>
                      <a:endParaRPr lang="es-MX" sz="1800" dirty="0">
                        <a:latin typeface="AR JULIAN" panose="02000000000000000000" pitchFamily="2" charset="0"/>
                      </a:endParaRPr>
                    </a:p>
                  </a:txBody>
                  <a:tcPr/>
                </a:tc>
                <a:tc>
                  <a:txBody>
                    <a:bodyPr/>
                    <a:lstStyle/>
                    <a:p>
                      <a:r>
                        <a:rPr lang="es-MX" sz="1800" dirty="0" smtClean="0">
                          <a:latin typeface="AR JULIAN" panose="02000000000000000000" pitchFamily="2" charset="0"/>
                        </a:rPr>
                        <a:t>La</a:t>
                      </a:r>
                      <a:r>
                        <a:rPr lang="es-MX" sz="1800" baseline="0" dirty="0" smtClean="0">
                          <a:latin typeface="AR JULIAN" panose="02000000000000000000" pitchFamily="2" charset="0"/>
                        </a:rPr>
                        <a:t> parte correspondiente</a:t>
                      </a:r>
                      <a:r>
                        <a:rPr lang="es-MX" sz="1800" dirty="0" smtClean="0">
                          <a:latin typeface="AR JULIAN" panose="02000000000000000000" pitchFamily="2" charset="0"/>
                        </a:rPr>
                        <a:t>.</a:t>
                      </a:r>
                      <a:endParaRPr lang="es-MX" sz="1800" dirty="0">
                        <a:latin typeface="AR JULIAN" panose="02000000000000000000" pitchFamily="2" charset="0"/>
                      </a:endParaRPr>
                    </a:p>
                  </a:txBody>
                  <a:tcPr/>
                </a:tc>
              </a:tr>
            </a:tbl>
          </a:graphicData>
        </a:graphic>
      </p:graphicFrame>
      <p:pic>
        <p:nvPicPr>
          <p:cNvPr id="6" name="Picture 5" descr="E:\29-09-15 (JL)\23.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643174" y="4429132"/>
            <a:ext cx="3643338" cy="242886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85008219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 xmlns:p14="http://schemas.microsoft.com/office/powerpoint/2010/main" val="301776069"/>
              </p:ext>
            </p:extLst>
          </p:nvPr>
        </p:nvGraphicFramePr>
        <p:xfrm>
          <a:off x="1043608" y="428602"/>
          <a:ext cx="7488831" cy="3143274"/>
        </p:xfrm>
        <a:graphic>
          <a:graphicData uri="http://schemas.openxmlformats.org/drawingml/2006/table">
            <a:tbl>
              <a:tblPr firstRow="1" bandRow="1">
                <a:tableStyleId>{5940675A-B579-460E-94D1-54222C63F5DA}</a:tableStyleId>
              </a:tblPr>
              <a:tblGrid>
                <a:gridCol w="1238448"/>
                <a:gridCol w="1641872"/>
                <a:gridCol w="4608511"/>
              </a:tblGrid>
              <a:tr h="416965">
                <a:tc gridSpan="3">
                  <a:txBody>
                    <a:bodyPr/>
                    <a:lstStyle/>
                    <a:p>
                      <a:pPr algn="ctr"/>
                      <a:r>
                        <a:rPr lang="es-MX" sz="2000" dirty="0" smtClean="0">
                          <a:latin typeface="AR JULIAN" panose="02000000000000000000" pitchFamily="2" charset="0"/>
                        </a:rPr>
                        <a:t>Plano Distal</a:t>
                      </a:r>
                      <a:endParaRPr lang="es-MX" sz="2000" dirty="0">
                        <a:latin typeface="AR JULIAN" panose="02000000000000000000" pitchFamily="2" charset="0"/>
                      </a:endParaRPr>
                    </a:p>
                  </a:txBody>
                  <a:tcPr/>
                </a:tc>
                <a:tc hMerge="1">
                  <a:txBody>
                    <a:bodyPr/>
                    <a:lstStyle/>
                    <a:p>
                      <a:endParaRPr lang="es-MX" dirty="0"/>
                    </a:p>
                  </a:txBody>
                  <a:tcPr/>
                </a:tc>
                <a:tc hMerge="1">
                  <a:txBody>
                    <a:bodyPr/>
                    <a:lstStyle/>
                    <a:p>
                      <a:endParaRPr lang="es-MX" dirty="0"/>
                    </a:p>
                  </a:txBody>
                  <a:tcPr/>
                </a:tc>
              </a:tr>
              <a:tr h="416965">
                <a:tc gridSpan="2">
                  <a:txBody>
                    <a:bodyPr/>
                    <a:lstStyle/>
                    <a:p>
                      <a:pPr algn="ctr"/>
                      <a:r>
                        <a:rPr lang="es-MX" sz="2000" dirty="0" smtClean="0">
                          <a:latin typeface="AR JULIAN" panose="02000000000000000000" pitchFamily="2" charset="0"/>
                        </a:rPr>
                        <a:t>Límites</a:t>
                      </a:r>
                      <a:endParaRPr lang="es-MX" sz="2000" dirty="0">
                        <a:latin typeface="AR JULIAN" panose="02000000000000000000" pitchFamily="2" charset="0"/>
                      </a:endParaRPr>
                    </a:p>
                  </a:txBody>
                  <a:tcPr/>
                </a:tc>
                <a:tc hMerge="1">
                  <a:txBody>
                    <a:bodyPr/>
                    <a:lstStyle/>
                    <a:p>
                      <a:endParaRPr lang="es-MX" dirty="0"/>
                    </a:p>
                  </a:txBody>
                  <a:tcPr/>
                </a:tc>
                <a:tc>
                  <a:txBody>
                    <a:bodyPr/>
                    <a:lstStyle/>
                    <a:p>
                      <a:pPr algn="ctr"/>
                      <a:r>
                        <a:rPr lang="es-MX" sz="2000" dirty="0" smtClean="0">
                          <a:latin typeface="AR JULIAN" panose="02000000000000000000" pitchFamily="2" charset="0"/>
                        </a:rPr>
                        <a:t>Características</a:t>
                      </a:r>
                      <a:endParaRPr lang="es-MX" sz="2000" dirty="0">
                        <a:latin typeface="AR JULIAN" panose="02000000000000000000" pitchFamily="2" charset="0"/>
                      </a:endParaRPr>
                    </a:p>
                  </a:txBody>
                  <a:tcPr/>
                </a:tc>
              </a:tr>
              <a:tr h="416965">
                <a:tc>
                  <a:txBody>
                    <a:bodyPr/>
                    <a:lstStyle/>
                    <a:p>
                      <a:r>
                        <a:rPr lang="es-MX" sz="2000" dirty="0" smtClean="0">
                          <a:latin typeface="AR JULIAN" panose="02000000000000000000" pitchFamily="2" charset="0"/>
                        </a:rPr>
                        <a:t>Lingual</a:t>
                      </a:r>
                      <a:endParaRPr lang="es-MX" sz="2000" dirty="0">
                        <a:latin typeface="AR JULIAN" panose="02000000000000000000" pitchFamily="2" charset="0"/>
                      </a:endParaRPr>
                    </a:p>
                  </a:txBody>
                  <a:tcPr/>
                </a:tc>
                <a:tc>
                  <a:txBody>
                    <a:bodyPr/>
                    <a:lstStyle/>
                    <a:p>
                      <a:r>
                        <a:rPr lang="es-MX" sz="2000" dirty="0" smtClean="0">
                          <a:latin typeface="AR JULIAN" panose="02000000000000000000" pitchFamily="2" charset="0"/>
                        </a:rPr>
                        <a:t>Brazo D.</a:t>
                      </a:r>
                      <a:endParaRPr lang="es-MX" sz="2000" dirty="0">
                        <a:latin typeface="AR JULIAN" panose="02000000000000000000" pitchFamily="2" charset="0"/>
                      </a:endParaRPr>
                    </a:p>
                  </a:txBody>
                  <a:tcPr/>
                </a:tc>
                <a:tc>
                  <a:txBody>
                    <a:bodyPr/>
                    <a:lstStyle/>
                    <a:p>
                      <a:r>
                        <a:rPr lang="es-MX" sz="2000" dirty="0" smtClean="0">
                          <a:latin typeface="AR JULIAN" panose="02000000000000000000" pitchFamily="2" charset="0"/>
                        </a:rPr>
                        <a:t>Va del ángulo</a:t>
                      </a:r>
                      <a:r>
                        <a:rPr lang="es-MX" sz="2000" baseline="0" dirty="0" smtClean="0">
                          <a:latin typeface="AR JULIAN" panose="02000000000000000000" pitchFamily="2" charset="0"/>
                        </a:rPr>
                        <a:t> D.L.O. a la cima de la cúspide. Es recto.</a:t>
                      </a:r>
                      <a:endParaRPr lang="es-MX" sz="2000" dirty="0">
                        <a:latin typeface="AR JULIAN" panose="02000000000000000000" pitchFamily="2" charset="0"/>
                      </a:endParaRPr>
                    </a:p>
                  </a:txBody>
                  <a:tcPr/>
                </a:tc>
              </a:tr>
              <a:tr h="737707">
                <a:tc>
                  <a:txBody>
                    <a:bodyPr/>
                    <a:lstStyle/>
                    <a:p>
                      <a:r>
                        <a:rPr lang="es-MX" sz="2000" dirty="0" smtClean="0">
                          <a:latin typeface="AR JULIAN" panose="02000000000000000000" pitchFamily="2" charset="0"/>
                        </a:rPr>
                        <a:t>Mesial</a:t>
                      </a:r>
                      <a:endParaRPr lang="es-MX" sz="2000" dirty="0">
                        <a:latin typeface="AR JULIAN" panose="02000000000000000000" pitchFamily="2" charset="0"/>
                      </a:endParaRPr>
                    </a:p>
                  </a:txBody>
                  <a:tcPr/>
                </a:tc>
                <a:tc>
                  <a:txBody>
                    <a:bodyPr/>
                    <a:lstStyle/>
                    <a:p>
                      <a:r>
                        <a:rPr lang="es-MX" sz="2000" dirty="0" smtClean="0">
                          <a:latin typeface="AR JULIAN" panose="02000000000000000000" pitchFamily="2" charset="0"/>
                        </a:rPr>
                        <a:t>Prominencia transversal </a:t>
                      </a:r>
                      <a:endParaRPr lang="es-MX" sz="2000" dirty="0">
                        <a:latin typeface="AR JULIAN" panose="02000000000000000000" pitchFamily="2" charset="0"/>
                      </a:endParaRPr>
                    </a:p>
                  </a:txBody>
                  <a:tcPr/>
                </a:tc>
                <a:tc>
                  <a:txBody>
                    <a:bodyPr/>
                    <a:lstStyle/>
                    <a:p>
                      <a:r>
                        <a:rPr lang="es-MX" sz="2000" dirty="0" smtClean="0">
                          <a:latin typeface="AR JULIAN" panose="02000000000000000000" pitchFamily="2" charset="0"/>
                        </a:rPr>
                        <a:t>De la cima de la cúspide</a:t>
                      </a:r>
                      <a:r>
                        <a:rPr lang="es-MX" sz="2000" baseline="0" dirty="0" smtClean="0">
                          <a:latin typeface="AR JULIAN" panose="02000000000000000000" pitchFamily="2" charset="0"/>
                        </a:rPr>
                        <a:t> a la Línea S.C. Es recto.</a:t>
                      </a:r>
                      <a:endParaRPr lang="es-MX" sz="2000" dirty="0">
                        <a:latin typeface="AR JULIAN" panose="02000000000000000000" pitchFamily="2" charset="0"/>
                      </a:endParaRPr>
                    </a:p>
                  </a:txBody>
                  <a:tcPr/>
                </a:tc>
              </a:tr>
              <a:tr h="737707">
                <a:tc>
                  <a:txBody>
                    <a:bodyPr/>
                    <a:lstStyle/>
                    <a:p>
                      <a:r>
                        <a:rPr lang="es-MX" sz="2000" dirty="0" smtClean="0">
                          <a:latin typeface="AR JULIAN" panose="02000000000000000000" pitchFamily="2" charset="0"/>
                        </a:rPr>
                        <a:t>Distal</a:t>
                      </a:r>
                      <a:endParaRPr lang="es-MX" sz="2000" dirty="0">
                        <a:latin typeface="AR JULIAN" panose="02000000000000000000" pitchFamily="2" charset="0"/>
                      </a:endParaRPr>
                    </a:p>
                  </a:txBody>
                  <a:tcPr/>
                </a:tc>
                <a:tc>
                  <a:txBody>
                    <a:bodyPr/>
                    <a:lstStyle/>
                    <a:p>
                      <a:r>
                        <a:rPr lang="es-MX" sz="2000" dirty="0" smtClean="0">
                          <a:latin typeface="AR JULIAN" panose="02000000000000000000" pitchFamily="2" charset="0"/>
                        </a:rPr>
                        <a:t>Surco D.L.</a:t>
                      </a:r>
                      <a:endParaRPr lang="es-MX" sz="2000" dirty="0">
                        <a:latin typeface="AR JULIAN" panose="02000000000000000000" pitchFamily="2" charset="0"/>
                      </a:endParaRPr>
                    </a:p>
                  </a:txBody>
                  <a:tcPr/>
                </a:tc>
                <a:tc>
                  <a:txBody>
                    <a:bodyPr/>
                    <a:lstStyle/>
                    <a:p>
                      <a:r>
                        <a:rPr lang="es-MX" sz="2000" dirty="0" smtClean="0">
                          <a:latin typeface="AR JULIAN" panose="02000000000000000000" pitchFamily="2" charset="0"/>
                        </a:rPr>
                        <a:t>Va del ángulo D.L.O. a la parte terminal</a:t>
                      </a:r>
                      <a:r>
                        <a:rPr lang="es-MX" sz="2000" baseline="0" dirty="0" smtClean="0">
                          <a:latin typeface="AR JULIAN" panose="02000000000000000000" pitchFamily="2" charset="0"/>
                        </a:rPr>
                        <a:t> D. de la Línea S.C. Es recto</a:t>
                      </a:r>
                      <a:endParaRPr lang="es-MX" sz="2000" dirty="0">
                        <a:latin typeface="AR JULIAN" panose="02000000000000000000" pitchFamily="2" charset="0"/>
                      </a:endParaRPr>
                    </a:p>
                  </a:txBody>
                  <a:tcPr/>
                </a:tc>
              </a:tr>
              <a:tr h="416965">
                <a:tc>
                  <a:txBody>
                    <a:bodyPr/>
                    <a:lstStyle/>
                    <a:p>
                      <a:r>
                        <a:rPr lang="es-MX" sz="2000" dirty="0" smtClean="0">
                          <a:latin typeface="AR JULIAN" panose="02000000000000000000" pitchFamily="2" charset="0"/>
                        </a:rPr>
                        <a:t>Bucal</a:t>
                      </a:r>
                      <a:endParaRPr lang="es-MX" sz="2000" dirty="0">
                        <a:latin typeface="AR JULIAN" panose="02000000000000000000" pitchFamily="2" charset="0"/>
                      </a:endParaRPr>
                    </a:p>
                  </a:txBody>
                  <a:tcPr/>
                </a:tc>
                <a:tc>
                  <a:txBody>
                    <a:bodyPr/>
                    <a:lstStyle/>
                    <a:p>
                      <a:r>
                        <a:rPr lang="es-MX" sz="2000" dirty="0" smtClean="0">
                          <a:latin typeface="AR JULIAN" panose="02000000000000000000" pitchFamily="2" charset="0"/>
                        </a:rPr>
                        <a:t>Línea S.C.</a:t>
                      </a:r>
                      <a:endParaRPr lang="es-MX" sz="2000" dirty="0">
                        <a:latin typeface="AR JULIAN" panose="02000000000000000000" pitchFamily="2" charset="0"/>
                      </a:endParaRPr>
                    </a:p>
                  </a:txBody>
                  <a:tcPr/>
                </a:tc>
                <a:tc>
                  <a:txBody>
                    <a:bodyPr/>
                    <a:lstStyle/>
                    <a:p>
                      <a:r>
                        <a:rPr lang="es-MX" sz="2000" dirty="0" smtClean="0">
                          <a:latin typeface="AR JULIAN" panose="02000000000000000000" pitchFamily="2" charset="0"/>
                        </a:rPr>
                        <a:t>De su terminación D. a una parte de ésta.</a:t>
                      </a:r>
                      <a:r>
                        <a:rPr lang="es-MX" sz="2000" baseline="0" dirty="0" smtClean="0">
                          <a:latin typeface="AR JULIAN" panose="02000000000000000000" pitchFamily="2" charset="0"/>
                        </a:rPr>
                        <a:t> </a:t>
                      </a:r>
                      <a:endParaRPr lang="es-MX" sz="2000" dirty="0">
                        <a:latin typeface="AR JULIAN" panose="02000000000000000000" pitchFamily="2" charset="0"/>
                      </a:endParaRPr>
                    </a:p>
                  </a:txBody>
                  <a:tcPr/>
                </a:tc>
              </a:tr>
            </a:tbl>
          </a:graphicData>
        </a:graphic>
      </p:graphicFrame>
      <p:pic>
        <p:nvPicPr>
          <p:cNvPr id="23554" name="Picture 2" descr="E:\29-09-15 (JL)\22.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643174" y="3786190"/>
            <a:ext cx="4429156" cy="285752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0179799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63688" y="642918"/>
            <a:ext cx="5966666" cy="1112336"/>
          </a:xfrm>
        </p:spPr>
        <p:txBody>
          <a:bodyPr/>
          <a:lstStyle/>
          <a:p>
            <a:pPr marL="0" indent="0" algn="ctr">
              <a:buNone/>
            </a:pPr>
            <a:r>
              <a:rPr lang="es-MX" dirty="0" smtClean="0">
                <a:latin typeface="AR JULIAN" panose="02000000000000000000" pitchFamily="2" charset="0"/>
              </a:rPr>
              <a:t>5. Fosas triangulares características</a:t>
            </a:r>
            <a:endParaRPr lang="es-MX" dirty="0">
              <a:latin typeface="AR JULIAN" panose="02000000000000000000" pitchFamily="2" charset="0"/>
            </a:endParaRPr>
          </a:p>
        </p:txBody>
      </p:sp>
      <p:sp>
        <p:nvSpPr>
          <p:cNvPr id="3" name="2 Marcador de texto"/>
          <p:cNvSpPr>
            <a:spLocks noGrp="1"/>
          </p:cNvSpPr>
          <p:nvPr>
            <p:ph type="body" idx="1"/>
          </p:nvPr>
        </p:nvSpPr>
        <p:spPr>
          <a:xfrm>
            <a:off x="827584" y="1714488"/>
            <a:ext cx="7704856" cy="1357322"/>
          </a:xfrm>
        </p:spPr>
        <p:txBody>
          <a:bodyPr>
            <a:noAutofit/>
          </a:bodyPr>
          <a:lstStyle/>
          <a:p>
            <a:pPr algn="just"/>
            <a:r>
              <a:rPr lang="es-MX" sz="2800" dirty="0" smtClean="0">
                <a:latin typeface="AR JULIAN" panose="02000000000000000000" pitchFamily="2" charset="0"/>
              </a:rPr>
              <a:t>Dos depresiones pequeñas de forma triangular, comparadas con las del primer premolar </a:t>
            </a:r>
            <a:r>
              <a:rPr lang="es-MX" sz="2800" dirty="0" err="1" smtClean="0">
                <a:latin typeface="AR JULIAN" panose="02000000000000000000" pitchFamily="2" charset="0"/>
              </a:rPr>
              <a:t>inf</a:t>
            </a:r>
            <a:r>
              <a:rPr lang="es-MX" sz="2800" dirty="0" smtClean="0">
                <a:latin typeface="AR JULIAN" panose="02000000000000000000" pitchFamily="2" charset="0"/>
              </a:rPr>
              <a:t>. son mayores.</a:t>
            </a:r>
          </a:p>
          <a:p>
            <a:pPr algn="just"/>
            <a:r>
              <a:rPr lang="es-MX" sz="2800" dirty="0" smtClean="0">
                <a:latin typeface="AR JULIAN" panose="02000000000000000000" pitchFamily="2" charset="0"/>
              </a:rPr>
              <a:t>Están entre los surcos proximales y prominencias marginales. </a:t>
            </a:r>
            <a:endParaRPr lang="es-MX" sz="2800" dirty="0">
              <a:latin typeface="AR JULIAN" panose="02000000000000000000" pitchFamily="2" charset="0"/>
            </a:endParaRPr>
          </a:p>
        </p:txBody>
      </p:sp>
      <p:pic>
        <p:nvPicPr>
          <p:cNvPr id="4" name="3 Imagen" descr="42.jpg"/>
          <p:cNvPicPr>
            <a:picLocks noChangeAspect="1"/>
          </p:cNvPicPr>
          <p:nvPr/>
        </p:nvPicPr>
        <p:blipFill>
          <a:blip r:embed="rId3" cstate="print"/>
          <a:stretch>
            <a:fillRect/>
          </a:stretch>
        </p:blipFill>
        <p:spPr>
          <a:xfrm>
            <a:off x="1142976" y="3286124"/>
            <a:ext cx="7280251" cy="3143272"/>
          </a:xfrm>
          <a:prstGeom prst="rect">
            <a:avLst/>
          </a:prstGeom>
        </p:spPr>
      </p:pic>
    </p:spTree>
    <p:extLst>
      <p:ext uri="{BB962C8B-B14F-4D97-AF65-F5344CB8AC3E}">
        <p14:creationId xmlns="" xmlns:p14="http://schemas.microsoft.com/office/powerpoint/2010/main" val="6397857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91680" y="404664"/>
            <a:ext cx="5966666" cy="1224136"/>
          </a:xfrm>
        </p:spPr>
        <p:txBody>
          <a:bodyPr/>
          <a:lstStyle/>
          <a:p>
            <a:pPr marL="0" indent="0" algn="ctr">
              <a:buNone/>
            </a:pPr>
            <a:r>
              <a:rPr lang="es-MX" dirty="0" smtClean="0">
                <a:latin typeface="AR JULIAN" panose="02000000000000000000" pitchFamily="2" charset="0"/>
              </a:rPr>
              <a:t>Límites</a:t>
            </a:r>
            <a:endParaRPr lang="es-MX" dirty="0">
              <a:latin typeface="AR JULIAN" panose="02000000000000000000" pitchFamily="2" charset="0"/>
            </a:endParaRPr>
          </a:p>
        </p:txBody>
      </p:sp>
      <p:pic>
        <p:nvPicPr>
          <p:cNvPr id="4" name="Picture 6" descr="E:\29-09-15 (JL)\24.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475656" y="2276872"/>
            <a:ext cx="6518788" cy="309634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82425261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91680" y="948512"/>
            <a:ext cx="5966666" cy="968320"/>
          </a:xfrm>
        </p:spPr>
        <p:txBody>
          <a:bodyPr/>
          <a:lstStyle/>
          <a:p>
            <a:pPr marL="0" indent="0" algn="ctr">
              <a:buNone/>
            </a:pPr>
            <a:r>
              <a:rPr lang="es-MX" dirty="0" smtClean="0">
                <a:latin typeface="AR JULIAN" panose="02000000000000000000" pitchFamily="2" charset="0"/>
              </a:rPr>
              <a:t>Fosa triangular mesial</a:t>
            </a:r>
            <a:endParaRPr lang="es-MX" dirty="0">
              <a:latin typeface="AR JULIAN" panose="02000000000000000000" pitchFamily="2" charset="0"/>
            </a:endParaRPr>
          </a:p>
        </p:txBody>
      </p:sp>
      <p:graphicFrame>
        <p:nvGraphicFramePr>
          <p:cNvPr id="4" name="3 Tabla"/>
          <p:cNvGraphicFramePr>
            <a:graphicFrameLocks noGrp="1"/>
          </p:cNvGraphicFramePr>
          <p:nvPr>
            <p:extLst>
              <p:ext uri="{D42A27DB-BD31-4B8C-83A1-F6EECF244321}">
                <p14:modId xmlns="" xmlns:p14="http://schemas.microsoft.com/office/powerpoint/2010/main" val="2904387789"/>
              </p:ext>
            </p:extLst>
          </p:nvPr>
        </p:nvGraphicFramePr>
        <p:xfrm>
          <a:off x="1619672" y="2420888"/>
          <a:ext cx="6096000" cy="3931920"/>
        </p:xfrm>
        <a:graphic>
          <a:graphicData uri="http://schemas.openxmlformats.org/drawingml/2006/table">
            <a:tbl>
              <a:tblPr firstRow="1" bandRow="1">
                <a:tableStyleId>{5940675A-B579-460E-94D1-54222C63F5DA}</a:tableStyleId>
              </a:tblPr>
              <a:tblGrid>
                <a:gridCol w="6096000"/>
              </a:tblGrid>
              <a:tr h="370840">
                <a:tc>
                  <a:txBody>
                    <a:bodyPr/>
                    <a:lstStyle/>
                    <a:p>
                      <a:r>
                        <a:rPr lang="es-MX" sz="2400" b="1" dirty="0" smtClean="0">
                          <a:latin typeface="AR JULIAN" panose="02000000000000000000" pitchFamily="2" charset="0"/>
                        </a:rPr>
                        <a:t>Límite mesial</a:t>
                      </a:r>
                    </a:p>
                    <a:p>
                      <a:r>
                        <a:rPr lang="es-MX" sz="2400" b="1" dirty="0" smtClean="0">
                          <a:latin typeface="AR JULIAN" panose="02000000000000000000" pitchFamily="2" charset="0"/>
                        </a:rPr>
                        <a:t>Prominencia</a:t>
                      </a:r>
                      <a:r>
                        <a:rPr lang="es-MX" sz="2400" b="1" baseline="0" dirty="0" smtClean="0">
                          <a:latin typeface="AR JULIAN" panose="02000000000000000000" pitchFamily="2" charset="0"/>
                        </a:rPr>
                        <a:t> marginal mesial </a:t>
                      </a:r>
                    </a:p>
                    <a:p>
                      <a:r>
                        <a:rPr lang="es-MX" sz="2400" baseline="0" dirty="0" smtClean="0">
                          <a:latin typeface="AR JULIAN" panose="02000000000000000000" pitchFamily="2" charset="0"/>
                        </a:rPr>
                        <a:t>Va del ángulo MBO al ángulo MLO. Puede ser recto o convexo. </a:t>
                      </a:r>
                      <a:endParaRPr lang="es-MX" sz="2400" dirty="0">
                        <a:latin typeface="AR JULIAN" panose="02000000000000000000" pitchFamily="2" charset="0"/>
                      </a:endParaRPr>
                    </a:p>
                  </a:txBody>
                  <a:tcPr/>
                </a:tc>
              </a:tr>
              <a:tr h="370840">
                <a:tc>
                  <a:txBody>
                    <a:bodyPr/>
                    <a:lstStyle/>
                    <a:p>
                      <a:r>
                        <a:rPr lang="es-MX" sz="2400" b="1" dirty="0" smtClean="0">
                          <a:latin typeface="AR JULIAN" panose="02000000000000000000" pitchFamily="2" charset="0"/>
                        </a:rPr>
                        <a:t>Limite bucal</a:t>
                      </a:r>
                    </a:p>
                    <a:p>
                      <a:r>
                        <a:rPr lang="es-MX" sz="2400" dirty="0" smtClean="0">
                          <a:latin typeface="AR JULIAN" panose="02000000000000000000" pitchFamily="2" charset="0"/>
                        </a:rPr>
                        <a:t>Surco MB</a:t>
                      </a:r>
                    </a:p>
                    <a:p>
                      <a:r>
                        <a:rPr lang="es-MX" sz="2400" dirty="0" smtClean="0">
                          <a:latin typeface="AR JULIAN" panose="02000000000000000000" pitchFamily="2" charset="0"/>
                        </a:rPr>
                        <a:t>Va de ángulo MBO a terminación M de línea S.C.</a:t>
                      </a:r>
                      <a:r>
                        <a:rPr lang="es-MX" sz="2400" baseline="0" dirty="0" smtClean="0">
                          <a:latin typeface="AR JULIAN" panose="02000000000000000000" pitchFamily="2" charset="0"/>
                        </a:rPr>
                        <a:t> Es recto. </a:t>
                      </a:r>
                      <a:endParaRPr lang="es-MX" sz="2400" dirty="0">
                        <a:latin typeface="AR JULIAN" panose="02000000000000000000" pitchFamily="2" charset="0"/>
                      </a:endParaRPr>
                    </a:p>
                  </a:txBody>
                  <a:tcPr/>
                </a:tc>
              </a:tr>
              <a:tr h="370840">
                <a:tc>
                  <a:txBody>
                    <a:bodyPr/>
                    <a:lstStyle/>
                    <a:p>
                      <a:r>
                        <a:rPr lang="es-MX" sz="2400" b="1" dirty="0" smtClean="0">
                          <a:latin typeface="AR JULIAN" panose="02000000000000000000" pitchFamily="2" charset="0"/>
                        </a:rPr>
                        <a:t>Limite lingual.</a:t>
                      </a:r>
                    </a:p>
                    <a:p>
                      <a:r>
                        <a:rPr lang="es-MX" sz="2400" dirty="0" smtClean="0">
                          <a:latin typeface="AR JULIAN" panose="02000000000000000000" pitchFamily="2" charset="0"/>
                        </a:rPr>
                        <a:t>Surco M.L.</a:t>
                      </a:r>
                    </a:p>
                    <a:p>
                      <a:r>
                        <a:rPr lang="es-MX" sz="2400" dirty="0" smtClean="0">
                          <a:latin typeface="AR JULIAN" panose="02000000000000000000" pitchFamily="2" charset="0"/>
                        </a:rPr>
                        <a:t>Va de ángulo MLO a la parte terminal M de la Línea S.C. Es recto.</a:t>
                      </a:r>
                      <a:endParaRPr lang="es-MX" sz="2400" dirty="0">
                        <a:latin typeface="AR JULIAN" panose="02000000000000000000" pitchFamily="2" charset="0"/>
                      </a:endParaRPr>
                    </a:p>
                  </a:txBody>
                  <a:tcPr/>
                </a:tc>
              </a:tr>
            </a:tbl>
          </a:graphicData>
        </a:graphic>
      </p:graphicFrame>
    </p:spTree>
    <p:extLst>
      <p:ext uri="{BB962C8B-B14F-4D97-AF65-F5344CB8AC3E}">
        <p14:creationId xmlns="" xmlns:p14="http://schemas.microsoft.com/office/powerpoint/2010/main" val="10977635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 xmlns:p14="http://schemas.microsoft.com/office/powerpoint/2010/main" val="1571391901"/>
              </p:ext>
            </p:extLst>
          </p:nvPr>
        </p:nvGraphicFramePr>
        <p:xfrm>
          <a:off x="1720102" y="1142987"/>
          <a:ext cx="6096000" cy="5143534"/>
        </p:xfrm>
        <a:graphic>
          <a:graphicData uri="http://schemas.openxmlformats.org/drawingml/2006/table">
            <a:tbl>
              <a:tblPr firstRow="1" bandRow="1">
                <a:tableStyleId>{5940675A-B579-460E-94D1-54222C63F5DA}</a:tableStyleId>
              </a:tblPr>
              <a:tblGrid>
                <a:gridCol w="6096000"/>
              </a:tblGrid>
              <a:tr h="1419994">
                <a:tc>
                  <a:txBody>
                    <a:bodyPr/>
                    <a:lstStyle/>
                    <a:p>
                      <a:r>
                        <a:rPr lang="es-MX" sz="2400" b="1" dirty="0" smtClean="0">
                          <a:latin typeface="AR JULIAN" panose="02000000000000000000" pitchFamily="2" charset="0"/>
                        </a:rPr>
                        <a:t>Limite distal</a:t>
                      </a:r>
                    </a:p>
                    <a:p>
                      <a:r>
                        <a:rPr lang="es-MX" sz="2400" dirty="0" smtClean="0">
                          <a:latin typeface="AR JULIAN" panose="02000000000000000000" pitchFamily="2" charset="0"/>
                        </a:rPr>
                        <a:t>Prominencia Marginal D.</a:t>
                      </a:r>
                      <a:r>
                        <a:rPr lang="es-MX" sz="2400" baseline="0" dirty="0" smtClean="0">
                          <a:latin typeface="AR JULIAN" panose="02000000000000000000" pitchFamily="2" charset="0"/>
                        </a:rPr>
                        <a:t> va del ángulo DBO al ángulo DLO. puede ser recta convexa.</a:t>
                      </a:r>
                      <a:endParaRPr lang="es-MX" sz="2400" dirty="0">
                        <a:latin typeface="AR JULIAN" panose="02000000000000000000" pitchFamily="2" charset="0"/>
                      </a:endParaRPr>
                    </a:p>
                  </a:txBody>
                  <a:tcPr/>
                </a:tc>
              </a:tr>
              <a:tr h="1861770">
                <a:tc>
                  <a:txBody>
                    <a:bodyPr/>
                    <a:lstStyle/>
                    <a:p>
                      <a:r>
                        <a:rPr lang="es-MX" sz="2400" b="1" dirty="0" smtClean="0">
                          <a:latin typeface="AR JULIAN" panose="02000000000000000000" pitchFamily="2" charset="0"/>
                        </a:rPr>
                        <a:t>Límite</a:t>
                      </a:r>
                      <a:r>
                        <a:rPr lang="es-MX" sz="2400" b="1" baseline="0" dirty="0" smtClean="0">
                          <a:latin typeface="AR JULIAN" panose="02000000000000000000" pitchFamily="2" charset="0"/>
                        </a:rPr>
                        <a:t> bucal.</a:t>
                      </a:r>
                    </a:p>
                    <a:p>
                      <a:r>
                        <a:rPr lang="es-MX" sz="2400" baseline="0" dirty="0" smtClean="0">
                          <a:latin typeface="AR JULIAN" panose="02000000000000000000" pitchFamily="2" charset="0"/>
                        </a:rPr>
                        <a:t>Surco D.B. va del ángulo DBO a terminación D. de Línea S.C. Es recto.</a:t>
                      </a:r>
                      <a:endParaRPr lang="es-MX" sz="2400" dirty="0">
                        <a:latin typeface="AR JULIAN" panose="02000000000000000000" pitchFamily="2" charset="0"/>
                      </a:endParaRPr>
                    </a:p>
                  </a:txBody>
                  <a:tcPr/>
                </a:tc>
              </a:tr>
              <a:tr h="1861770">
                <a:tc>
                  <a:txBody>
                    <a:bodyPr/>
                    <a:lstStyle/>
                    <a:p>
                      <a:r>
                        <a:rPr lang="es-MX" sz="2400" b="1" dirty="0" smtClean="0">
                          <a:latin typeface="AR JULIAN" panose="02000000000000000000" pitchFamily="2" charset="0"/>
                        </a:rPr>
                        <a:t>Límite lingual</a:t>
                      </a:r>
                    </a:p>
                    <a:p>
                      <a:r>
                        <a:rPr lang="es-MX" sz="2400" dirty="0" smtClean="0">
                          <a:latin typeface="AR JULIAN" panose="02000000000000000000" pitchFamily="2" charset="0"/>
                        </a:rPr>
                        <a:t>Surco </a:t>
                      </a:r>
                      <a:r>
                        <a:rPr lang="es-MX" sz="2400" dirty="0" err="1" smtClean="0">
                          <a:latin typeface="AR JULIAN" panose="02000000000000000000" pitchFamily="2" charset="0"/>
                        </a:rPr>
                        <a:t>D.Li</a:t>
                      </a:r>
                      <a:r>
                        <a:rPr lang="es-MX" sz="2400" dirty="0" smtClean="0">
                          <a:latin typeface="AR JULIAN" panose="02000000000000000000" pitchFamily="2" charset="0"/>
                        </a:rPr>
                        <a:t>.</a:t>
                      </a:r>
                      <a:r>
                        <a:rPr lang="es-MX" sz="2400" baseline="0" dirty="0" smtClean="0">
                          <a:latin typeface="AR JULIAN" panose="02000000000000000000" pitchFamily="2" charset="0"/>
                        </a:rPr>
                        <a:t> va </a:t>
                      </a:r>
                      <a:r>
                        <a:rPr lang="es-MX" sz="2400" dirty="0" smtClean="0">
                          <a:latin typeface="AR JULIAN" panose="02000000000000000000" pitchFamily="2" charset="0"/>
                        </a:rPr>
                        <a:t>del ángulo DLO a terminación D de Línea S.C. Es recto</a:t>
                      </a:r>
                      <a:endParaRPr lang="es-MX" sz="2400" dirty="0">
                        <a:latin typeface="AR JULIAN" panose="02000000000000000000" pitchFamily="2" charset="0"/>
                      </a:endParaRPr>
                    </a:p>
                  </a:txBody>
                  <a:tcPr/>
                </a:tc>
              </a:tr>
            </a:tbl>
          </a:graphicData>
        </a:graphic>
      </p:graphicFrame>
      <p:sp>
        <p:nvSpPr>
          <p:cNvPr id="3" name="1 Título"/>
          <p:cNvSpPr txBox="1">
            <a:spLocks/>
          </p:cNvSpPr>
          <p:nvPr/>
        </p:nvSpPr>
        <p:spPr>
          <a:xfrm>
            <a:off x="1857356" y="428604"/>
            <a:ext cx="5966666" cy="714380"/>
          </a:xfrm>
          <a:prstGeom prst="rect">
            <a:avLst/>
          </a:prstGeom>
        </p:spPr>
        <p:txBody>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indent="0" algn="ctr">
              <a:buFont typeface="Georgia" pitchFamily="18" charset="0"/>
              <a:buNone/>
            </a:pPr>
            <a:r>
              <a:rPr lang="es-MX" dirty="0" smtClean="0">
                <a:latin typeface="AR JULIAN" panose="02000000000000000000" pitchFamily="2" charset="0"/>
              </a:rPr>
              <a:t>Fosa triangular distal</a:t>
            </a:r>
            <a:endParaRPr lang="es-MX" dirty="0">
              <a:latin typeface="AR JULIAN" panose="02000000000000000000" pitchFamily="2" charset="0"/>
            </a:endParaRPr>
          </a:p>
        </p:txBody>
      </p:sp>
    </p:spTree>
    <p:extLst>
      <p:ext uri="{BB962C8B-B14F-4D97-AF65-F5344CB8AC3E}">
        <p14:creationId xmlns="" xmlns:p14="http://schemas.microsoft.com/office/powerpoint/2010/main" val="3163425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63688" y="620688"/>
            <a:ext cx="5966666" cy="1094986"/>
          </a:xfrm>
        </p:spPr>
        <p:txBody>
          <a:bodyPr/>
          <a:lstStyle/>
          <a:p>
            <a:pPr marL="0" indent="0" algn="ctr">
              <a:buNone/>
            </a:pPr>
            <a:r>
              <a:rPr lang="es-MX" dirty="0" smtClean="0">
                <a:latin typeface="AR JULIAN" panose="02000000000000000000" pitchFamily="2" charset="0"/>
              </a:rPr>
              <a:t>Estudio comparativo</a:t>
            </a:r>
            <a:endParaRPr lang="es-MX" dirty="0">
              <a:latin typeface="AR JULIAN" panose="02000000000000000000" pitchFamily="2" charset="0"/>
            </a:endParaRPr>
          </a:p>
        </p:txBody>
      </p:sp>
      <p:sp>
        <p:nvSpPr>
          <p:cNvPr id="3" name="2 Marcador de texto"/>
          <p:cNvSpPr>
            <a:spLocks noGrp="1"/>
          </p:cNvSpPr>
          <p:nvPr>
            <p:ph type="body" idx="1"/>
          </p:nvPr>
        </p:nvSpPr>
        <p:spPr>
          <a:xfrm>
            <a:off x="899592" y="1500174"/>
            <a:ext cx="7488832" cy="1568786"/>
          </a:xfrm>
        </p:spPr>
        <p:txBody>
          <a:bodyPr>
            <a:noAutofit/>
          </a:bodyPr>
          <a:lstStyle/>
          <a:p>
            <a:pPr algn="just"/>
            <a:r>
              <a:rPr lang="es-MX" sz="4000" dirty="0" smtClean="0">
                <a:latin typeface="AR JULIAN" panose="02000000000000000000" pitchFamily="2" charset="0"/>
              </a:rPr>
              <a:t>Mayor que el primer premolar inferior en todas sus dimensiones, su corona es considerablemente distinta debido a que tiene una tercera cúspide.  </a:t>
            </a:r>
            <a:endParaRPr lang="es-MX" sz="4000" dirty="0">
              <a:latin typeface="AR JULIAN" panose="02000000000000000000" pitchFamily="2" charset="0"/>
            </a:endParaRPr>
          </a:p>
        </p:txBody>
      </p:sp>
      <p:pic>
        <p:nvPicPr>
          <p:cNvPr id="1026" name="Picture 2" descr="E:\29-09-15 (JL)\1.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977657" y="3643314"/>
            <a:ext cx="5110633" cy="271464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09795040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07704" y="588472"/>
            <a:ext cx="5966666" cy="1112336"/>
          </a:xfrm>
        </p:spPr>
        <p:txBody>
          <a:bodyPr/>
          <a:lstStyle/>
          <a:p>
            <a:pPr marL="0" indent="0" algn="ctr">
              <a:buNone/>
            </a:pPr>
            <a:r>
              <a:rPr lang="es-MX" dirty="0" smtClean="0">
                <a:latin typeface="AR JULIAN" panose="02000000000000000000" pitchFamily="2" charset="0"/>
              </a:rPr>
              <a:t>6. Prominencias marginales</a:t>
            </a:r>
            <a:endParaRPr lang="es-MX" dirty="0">
              <a:latin typeface="AR JULIAN" panose="02000000000000000000" pitchFamily="2" charset="0"/>
            </a:endParaRPr>
          </a:p>
        </p:txBody>
      </p:sp>
      <p:sp>
        <p:nvSpPr>
          <p:cNvPr id="3" name="2 Marcador de texto"/>
          <p:cNvSpPr>
            <a:spLocks noGrp="1"/>
          </p:cNvSpPr>
          <p:nvPr>
            <p:ph type="body" idx="1"/>
          </p:nvPr>
        </p:nvSpPr>
        <p:spPr>
          <a:xfrm>
            <a:off x="395536" y="2204864"/>
            <a:ext cx="3888432" cy="4320480"/>
          </a:xfrm>
        </p:spPr>
        <p:txBody>
          <a:bodyPr/>
          <a:lstStyle/>
          <a:p>
            <a:pPr marL="457200" indent="-457200" algn="just">
              <a:buAutoNum type="arabicPeriod"/>
            </a:pPr>
            <a:r>
              <a:rPr lang="es-MX" sz="2400" dirty="0" smtClean="0">
                <a:latin typeface="AR JULIAN" panose="02000000000000000000" pitchFamily="2" charset="0"/>
              </a:rPr>
              <a:t>Van </a:t>
            </a:r>
            <a:r>
              <a:rPr lang="es-MX" sz="2400" dirty="0" smtClean="0">
                <a:latin typeface="AR JULIAN" panose="02000000000000000000" pitchFamily="2" charset="0"/>
              </a:rPr>
              <a:t>de sus respectivos ángulos triedros BU a LI.</a:t>
            </a:r>
          </a:p>
          <a:p>
            <a:pPr marL="457200" indent="-457200" algn="just">
              <a:buAutoNum type="arabicPeriod"/>
            </a:pPr>
            <a:endParaRPr lang="es-MX" sz="2400" dirty="0" smtClean="0">
              <a:latin typeface="AR JULIAN" panose="02000000000000000000" pitchFamily="2" charset="0"/>
            </a:endParaRPr>
          </a:p>
          <a:p>
            <a:pPr marL="457200" indent="-457200" algn="just">
              <a:buAutoNum type="arabicPeriod"/>
            </a:pPr>
            <a:r>
              <a:rPr lang="es-MX" sz="2400" dirty="0" smtClean="0">
                <a:latin typeface="AR JULIAN" panose="02000000000000000000" pitchFamily="2" charset="0"/>
              </a:rPr>
              <a:t> El grado de inclinación varia según el tamaño de </a:t>
            </a:r>
            <a:r>
              <a:rPr lang="es-MX" sz="2400" dirty="0">
                <a:latin typeface="AR JULIAN" panose="02000000000000000000" pitchFamily="2" charset="0"/>
              </a:rPr>
              <a:t>c</a:t>
            </a:r>
            <a:r>
              <a:rPr lang="es-MX" sz="2400" dirty="0" smtClean="0">
                <a:latin typeface="AR JULIAN" panose="02000000000000000000" pitchFamily="2" charset="0"/>
              </a:rPr>
              <a:t>úspides Li.</a:t>
            </a:r>
          </a:p>
          <a:p>
            <a:pPr marL="457200" indent="-457200" algn="just">
              <a:buAutoNum type="arabicPeriod"/>
            </a:pPr>
            <a:endParaRPr lang="es-MX" sz="2400" dirty="0" smtClean="0">
              <a:latin typeface="AR JULIAN" panose="02000000000000000000" pitchFamily="2" charset="0"/>
            </a:endParaRPr>
          </a:p>
          <a:p>
            <a:pPr marL="457200" indent="-457200" algn="just">
              <a:buAutoNum type="arabicPeriod"/>
            </a:pPr>
            <a:r>
              <a:rPr lang="es-MX" sz="2400" dirty="0" smtClean="0">
                <a:latin typeface="AR JULIAN" panose="02000000000000000000" pitchFamily="2" charset="0"/>
              </a:rPr>
              <a:t>Esta entre la cima de la cúspide y el punto mas profundo en la Línea SC.</a:t>
            </a:r>
          </a:p>
          <a:p>
            <a:pPr marL="457200" indent="-457200" algn="just">
              <a:buAutoNum type="arabicPeriod"/>
            </a:pPr>
            <a:endParaRPr lang="es-MX" dirty="0">
              <a:latin typeface="AR JULIAN" panose="02000000000000000000" pitchFamily="2" charset="0"/>
            </a:endParaRPr>
          </a:p>
        </p:txBody>
      </p:sp>
      <p:pic>
        <p:nvPicPr>
          <p:cNvPr id="4" name="Picture 16" descr="E:\29-09-15 (JL)\25.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286248" y="2357430"/>
            <a:ext cx="4643470" cy="278608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07923985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755576" y="1268760"/>
            <a:ext cx="7245448" cy="1945926"/>
          </a:xfrm>
        </p:spPr>
        <p:txBody>
          <a:bodyPr>
            <a:noAutofit/>
          </a:bodyPr>
          <a:lstStyle/>
          <a:p>
            <a:pPr algn="just"/>
            <a:r>
              <a:rPr lang="es-MX" sz="4000" dirty="0" smtClean="0">
                <a:latin typeface="AR JULIAN" panose="02000000000000000000" pitchFamily="2" charset="0"/>
              </a:rPr>
              <a:t>4. Rectas en dirección B.L.</a:t>
            </a:r>
          </a:p>
          <a:p>
            <a:pPr algn="just"/>
            <a:r>
              <a:rPr lang="es-MX" sz="4000" dirty="0" smtClean="0">
                <a:latin typeface="AR JULIAN" panose="02000000000000000000" pitchFamily="2" charset="0"/>
              </a:rPr>
              <a:t>5. Pueden ir paralelas o convexas, separarse o converger de la cara B. a la Li.</a:t>
            </a:r>
            <a:endParaRPr lang="es-MX" sz="4000" dirty="0">
              <a:latin typeface="AR JULIAN" panose="02000000000000000000" pitchFamily="2" charset="0"/>
            </a:endParaRPr>
          </a:p>
        </p:txBody>
      </p:sp>
      <p:pic>
        <p:nvPicPr>
          <p:cNvPr id="25602" name="Picture 2" descr="E:\29-09-15 (JL)\26.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071670" y="3500438"/>
            <a:ext cx="4786346" cy="300039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6743704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63688" y="804496"/>
            <a:ext cx="5966666" cy="968320"/>
          </a:xfrm>
        </p:spPr>
        <p:txBody>
          <a:bodyPr/>
          <a:lstStyle/>
          <a:p>
            <a:pPr marL="0" indent="0" algn="ctr">
              <a:buNone/>
            </a:pPr>
            <a:r>
              <a:rPr lang="es-MX" dirty="0" smtClean="0">
                <a:latin typeface="AR JULIAN" panose="02000000000000000000" pitchFamily="2" charset="0"/>
              </a:rPr>
              <a:t>7. Línea segmental central</a:t>
            </a:r>
            <a:endParaRPr lang="es-MX" dirty="0">
              <a:latin typeface="AR JULIAN" panose="02000000000000000000" pitchFamily="2" charset="0"/>
            </a:endParaRPr>
          </a:p>
        </p:txBody>
      </p:sp>
      <p:sp>
        <p:nvSpPr>
          <p:cNvPr id="3" name="2 Marcador de texto"/>
          <p:cNvSpPr>
            <a:spLocks noGrp="1"/>
          </p:cNvSpPr>
          <p:nvPr>
            <p:ph type="body" idx="1"/>
          </p:nvPr>
        </p:nvSpPr>
        <p:spPr>
          <a:xfrm>
            <a:off x="899592" y="1916832"/>
            <a:ext cx="7488832" cy="1584176"/>
          </a:xfrm>
        </p:spPr>
        <p:txBody>
          <a:bodyPr>
            <a:normAutofit fontScale="77500" lnSpcReduction="20000"/>
          </a:bodyPr>
          <a:lstStyle/>
          <a:p>
            <a:pPr algn="ctr"/>
            <a:r>
              <a:rPr lang="es-MX" sz="4000" dirty="0" smtClean="0">
                <a:latin typeface="AR JULIAN" panose="02000000000000000000" pitchFamily="2" charset="0"/>
              </a:rPr>
              <a:t>Características</a:t>
            </a:r>
          </a:p>
          <a:p>
            <a:pPr marL="457200" indent="-457200" algn="just">
              <a:buAutoNum type="arabicPeriod"/>
            </a:pPr>
            <a:r>
              <a:rPr lang="es-MX" sz="4000" dirty="0" smtClean="0">
                <a:latin typeface="AR JULIAN" panose="02000000000000000000" pitchFamily="2" charset="0"/>
              </a:rPr>
              <a:t>Es la línea que separa la cúspide B. de las Linguales</a:t>
            </a:r>
          </a:p>
          <a:p>
            <a:pPr marL="457200" indent="-457200" algn="just">
              <a:buAutoNum type="arabicPeriod"/>
            </a:pPr>
            <a:r>
              <a:rPr lang="es-MX" sz="4000" dirty="0" smtClean="0">
                <a:latin typeface="AR JULIAN" panose="02000000000000000000" pitchFamily="2" charset="0"/>
              </a:rPr>
              <a:t>Va desde sus puntos terminales M. al D.</a:t>
            </a:r>
          </a:p>
          <a:p>
            <a:pPr algn="just"/>
            <a:endParaRPr lang="es-MX" dirty="0">
              <a:latin typeface="AR JULIAN" panose="02000000000000000000" pitchFamily="2" charset="0"/>
            </a:endParaRPr>
          </a:p>
        </p:txBody>
      </p:sp>
      <p:pic>
        <p:nvPicPr>
          <p:cNvPr id="26627" name="Picture 3" descr="E:\29-09-15 (JL)\27.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214678" y="3286124"/>
            <a:ext cx="3286148" cy="357187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0725220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71600" y="836712"/>
            <a:ext cx="7128792" cy="2232248"/>
          </a:xfrm>
        </p:spPr>
        <p:txBody>
          <a:bodyPr>
            <a:normAutofit/>
          </a:bodyPr>
          <a:lstStyle/>
          <a:p>
            <a:pPr algn="just"/>
            <a:r>
              <a:rPr lang="es-MX" sz="2800" dirty="0" smtClean="0">
                <a:latin typeface="AR JULIAN" panose="02000000000000000000" pitchFamily="2" charset="0"/>
              </a:rPr>
              <a:t>3. Su contorno varia con la forma del límite Li de la cúspide B.</a:t>
            </a:r>
          </a:p>
          <a:p>
            <a:pPr marL="342900" indent="-342900" algn="just">
              <a:buFont typeface="Arial" panose="020B0604020202020204" pitchFamily="34" charset="0"/>
              <a:buChar char="•"/>
            </a:pPr>
            <a:r>
              <a:rPr lang="es-MX" sz="2800" dirty="0" smtClean="0">
                <a:latin typeface="AR JULIAN" panose="02000000000000000000" pitchFamily="2" charset="0"/>
              </a:rPr>
              <a:t>Si el límite es convexo, la línea es convexa.</a:t>
            </a:r>
          </a:p>
          <a:p>
            <a:pPr marL="342900" indent="-342900" algn="just">
              <a:buFont typeface="Arial" panose="020B0604020202020204" pitchFamily="34" charset="0"/>
              <a:buChar char="•"/>
            </a:pPr>
            <a:r>
              <a:rPr lang="es-MX" sz="2800" dirty="0" smtClean="0">
                <a:latin typeface="AR JULIAN" panose="02000000000000000000" pitchFamily="2" charset="0"/>
              </a:rPr>
              <a:t>Si es recto la línea es recta. </a:t>
            </a:r>
          </a:p>
          <a:p>
            <a:pPr marL="342900" indent="-342900" algn="just">
              <a:buFont typeface="Arial" panose="020B0604020202020204" pitchFamily="34" charset="0"/>
              <a:buChar char="•"/>
            </a:pPr>
            <a:r>
              <a:rPr lang="es-MX" sz="2800" dirty="0" smtClean="0">
                <a:latin typeface="AR JULIAN" panose="02000000000000000000" pitchFamily="2" charset="0"/>
              </a:rPr>
              <a:t>Si es angular su forma es de “v” con vértice a L </a:t>
            </a:r>
          </a:p>
        </p:txBody>
      </p:sp>
      <p:pic>
        <p:nvPicPr>
          <p:cNvPr id="27650" name="Picture 2" descr="E:\29-09-15 (JL)\28.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500298" y="2928934"/>
            <a:ext cx="4143404" cy="364333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53622705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47664" y="260648"/>
            <a:ext cx="5966666" cy="1184344"/>
          </a:xfrm>
        </p:spPr>
        <p:txBody>
          <a:bodyPr/>
          <a:lstStyle/>
          <a:p>
            <a:pPr marL="0" indent="0" algn="ctr">
              <a:buNone/>
            </a:pPr>
            <a:r>
              <a:rPr lang="es-MX" dirty="0" smtClean="0">
                <a:latin typeface="AR JULIAN" panose="02000000000000000000" pitchFamily="2" charset="0"/>
              </a:rPr>
              <a:t>Cara bucal</a:t>
            </a:r>
            <a:endParaRPr lang="es-MX" dirty="0">
              <a:latin typeface="AR JULIAN" panose="02000000000000000000" pitchFamily="2" charset="0"/>
            </a:endParaRPr>
          </a:p>
        </p:txBody>
      </p:sp>
      <p:sp>
        <p:nvSpPr>
          <p:cNvPr id="4" name="3 CuadroTexto"/>
          <p:cNvSpPr txBox="1"/>
          <p:nvPr/>
        </p:nvSpPr>
        <p:spPr>
          <a:xfrm>
            <a:off x="1259632" y="1537628"/>
            <a:ext cx="6480720" cy="584775"/>
          </a:xfrm>
          <a:prstGeom prst="rect">
            <a:avLst/>
          </a:prstGeom>
          <a:noFill/>
        </p:spPr>
        <p:txBody>
          <a:bodyPr wrap="square" rtlCol="0">
            <a:spAutoFit/>
          </a:bodyPr>
          <a:lstStyle/>
          <a:p>
            <a:pPr algn="ctr"/>
            <a:r>
              <a:rPr lang="es-MX" sz="3200" dirty="0" smtClean="0">
                <a:latin typeface="AR JULIAN" panose="02000000000000000000" pitchFamily="2" charset="0"/>
              </a:rPr>
              <a:t>Límites</a:t>
            </a:r>
            <a:endParaRPr lang="es-MX" sz="3200" dirty="0">
              <a:latin typeface="AR JULIAN" panose="02000000000000000000" pitchFamily="2" charset="0"/>
            </a:endParaRPr>
          </a:p>
        </p:txBody>
      </p:sp>
      <p:pic>
        <p:nvPicPr>
          <p:cNvPr id="28674" name="Picture 2" descr="E:\29-09-15 (JL)\29.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857356" y="2000240"/>
            <a:ext cx="5214974" cy="400052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12002844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835696" y="692696"/>
            <a:ext cx="5970494" cy="835460"/>
          </a:xfrm>
        </p:spPr>
        <p:txBody>
          <a:bodyPr>
            <a:normAutofit/>
          </a:bodyPr>
          <a:lstStyle/>
          <a:p>
            <a:pPr algn="ctr"/>
            <a:r>
              <a:rPr lang="es-MX" sz="4000" dirty="0" smtClean="0">
                <a:latin typeface="AR JULIAN" panose="02000000000000000000" pitchFamily="2" charset="0"/>
              </a:rPr>
              <a:t>Características</a:t>
            </a:r>
            <a:endParaRPr lang="es-MX" sz="4000" dirty="0">
              <a:latin typeface="AR JULIAN" panose="02000000000000000000" pitchFamily="2" charset="0"/>
            </a:endParaRPr>
          </a:p>
        </p:txBody>
      </p:sp>
      <p:sp>
        <p:nvSpPr>
          <p:cNvPr id="4" name="2 Marcador de texto"/>
          <p:cNvSpPr txBox="1">
            <a:spLocks/>
          </p:cNvSpPr>
          <p:nvPr/>
        </p:nvSpPr>
        <p:spPr>
          <a:xfrm>
            <a:off x="899592" y="1412776"/>
            <a:ext cx="7560840" cy="1008112"/>
          </a:xfrm>
          <a:prstGeom prst="rect">
            <a:avLst/>
          </a:prstGeom>
        </p:spPr>
        <p:txBody>
          <a:bodyPr vert="horz" lIns="91440" tIns="45720" rIns="91440" bIns="45720" rtlCol="0" anchor="t">
            <a:noAutofit/>
          </a:bodyPr>
          <a:lstStyle>
            <a:lvl1pPr marL="0" indent="0" algn="r" defTabSz="914400" rtl="0" eaLnBrk="1" latinLnBrk="0" hangingPunct="1">
              <a:spcBef>
                <a:spcPct val="20000"/>
              </a:spcBef>
              <a:spcAft>
                <a:spcPts val="300"/>
              </a:spcAft>
              <a:buClr>
                <a:schemeClr val="accent6">
                  <a:lumMod val="75000"/>
                </a:schemeClr>
              </a:buClr>
              <a:buSzPct val="130000"/>
              <a:buFont typeface="Georgia" pitchFamily="18" charset="0"/>
              <a:buNone/>
              <a:defRPr sz="2000" kern="1200">
                <a:solidFill>
                  <a:schemeClr val="tx2"/>
                </a:solidFill>
                <a:latin typeface="+mn-lt"/>
                <a:ea typeface="+mn-ea"/>
                <a:cs typeface="+mn-cs"/>
              </a:defRPr>
            </a:lvl1pPr>
            <a:lvl2pPr marL="457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9pPr>
          </a:lstStyle>
          <a:p>
            <a:pPr algn="just"/>
            <a:r>
              <a:rPr lang="es-MX" sz="3600" b="1" dirty="0" err="1" smtClean="0">
                <a:latin typeface="AR JULIAN" panose="02000000000000000000" pitchFamily="2" charset="0"/>
              </a:rPr>
              <a:t>Cervico-oclusalmente</a:t>
            </a:r>
            <a:r>
              <a:rPr lang="es-MX" sz="3600" dirty="0" smtClean="0">
                <a:latin typeface="AR JULIAN" panose="02000000000000000000" pitchFamily="2" charset="0"/>
              </a:rPr>
              <a:t> convexa, con mayor convexidad en la unión de tercios Cervical y Medio. </a:t>
            </a:r>
            <a:endParaRPr lang="es-MX" sz="3600" dirty="0">
              <a:latin typeface="AR JULIAN" panose="02000000000000000000" pitchFamily="2" charset="0"/>
            </a:endParaRPr>
          </a:p>
        </p:txBody>
      </p:sp>
      <p:pic>
        <p:nvPicPr>
          <p:cNvPr id="29698" name="Picture 2" descr="E:\29-09-15 (JL)\30.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357423" y="2420888"/>
            <a:ext cx="4714908" cy="2508310"/>
          </a:xfrm>
          <a:prstGeom prst="rect">
            <a:avLst/>
          </a:prstGeom>
          <a:noFill/>
          <a:extLst>
            <a:ext uri="{909E8E84-426E-40DD-AFC4-6F175D3DCCD1}">
              <a14:hiddenFill xmlns="" xmlns:a14="http://schemas.microsoft.com/office/drawing/2010/main">
                <a:solidFill>
                  <a:srgbClr val="FFFFFF"/>
                </a:solidFill>
              </a14:hiddenFill>
            </a:ext>
          </a:extLst>
        </p:spPr>
      </p:pic>
      <p:sp>
        <p:nvSpPr>
          <p:cNvPr id="6" name="2 Marcador de texto"/>
          <p:cNvSpPr txBox="1">
            <a:spLocks/>
          </p:cNvSpPr>
          <p:nvPr/>
        </p:nvSpPr>
        <p:spPr>
          <a:xfrm>
            <a:off x="1051992" y="5013176"/>
            <a:ext cx="7560840" cy="1008112"/>
          </a:xfrm>
          <a:prstGeom prst="rect">
            <a:avLst/>
          </a:prstGeom>
        </p:spPr>
        <p:txBody>
          <a:bodyPr vert="horz" lIns="91440" tIns="45720" rIns="91440" bIns="45720" rtlCol="0" anchor="t">
            <a:noAutofit/>
          </a:bodyPr>
          <a:lstStyle>
            <a:lvl1pPr marL="0" indent="0" algn="r" defTabSz="914400" rtl="0" eaLnBrk="1" latinLnBrk="0" hangingPunct="1">
              <a:spcBef>
                <a:spcPct val="20000"/>
              </a:spcBef>
              <a:spcAft>
                <a:spcPts val="300"/>
              </a:spcAft>
              <a:buClr>
                <a:schemeClr val="accent6">
                  <a:lumMod val="75000"/>
                </a:schemeClr>
              </a:buClr>
              <a:buSzPct val="130000"/>
              <a:buFont typeface="Georgia" pitchFamily="18" charset="0"/>
              <a:buNone/>
              <a:defRPr sz="2000" kern="1200">
                <a:solidFill>
                  <a:schemeClr val="tx2"/>
                </a:solidFill>
                <a:latin typeface="+mn-lt"/>
                <a:ea typeface="+mn-ea"/>
                <a:cs typeface="+mn-cs"/>
              </a:defRPr>
            </a:lvl1pPr>
            <a:lvl2pPr marL="457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9pPr>
          </a:lstStyle>
          <a:p>
            <a:pPr algn="just"/>
            <a:r>
              <a:rPr lang="es-MX" sz="3600" b="1" dirty="0" err="1" smtClean="0">
                <a:latin typeface="AR JULIAN" panose="02000000000000000000" pitchFamily="2" charset="0"/>
              </a:rPr>
              <a:t>Mesio</a:t>
            </a:r>
            <a:r>
              <a:rPr lang="es-MX" sz="3600" b="1" dirty="0" smtClean="0">
                <a:latin typeface="AR JULIAN" panose="02000000000000000000" pitchFamily="2" charset="0"/>
              </a:rPr>
              <a:t>-distalmente:</a:t>
            </a:r>
            <a:r>
              <a:rPr lang="es-MX" sz="3600" dirty="0" smtClean="0">
                <a:latin typeface="AR JULIAN" panose="02000000000000000000" pitchFamily="2" charset="0"/>
              </a:rPr>
              <a:t> convexa, interrumpiéndose por líneas Segméntales que le dan apariencia </a:t>
            </a:r>
            <a:r>
              <a:rPr lang="es-MX" sz="3600" dirty="0" err="1" smtClean="0">
                <a:latin typeface="AR JULIAN" panose="02000000000000000000" pitchFamily="2" charset="0"/>
              </a:rPr>
              <a:t>trilobular</a:t>
            </a:r>
            <a:r>
              <a:rPr lang="es-MX" sz="3600" dirty="0" smtClean="0">
                <a:latin typeface="AR JULIAN" panose="02000000000000000000" pitchFamily="2" charset="0"/>
              </a:rPr>
              <a:t> en los tercios O y M. </a:t>
            </a:r>
            <a:endParaRPr lang="es-MX" sz="3600" dirty="0">
              <a:latin typeface="AR JULIAN" panose="02000000000000000000" pitchFamily="2" charset="0"/>
            </a:endParaRPr>
          </a:p>
        </p:txBody>
      </p:sp>
    </p:spTree>
    <p:extLst>
      <p:ext uri="{BB962C8B-B14F-4D97-AF65-F5344CB8AC3E}">
        <p14:creationId xmlns="" xmlns:p14="http://schemas.microsoft.com/office/powerpoint/2010/main" val="223679861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texto"/>
          <p:cNvSpPr txBox="1">
            <a:spLocks/>
          </p:cNvSpPr>
          <p:nvPr/>
        </p:nvSpPr>
        <p:spPr>
          <a:xfrm>
            <a:off x="899592" y="908720"/>
            <a:ext cx="7560840" cy="1008112"/>
          </a:xfrm>
          <a:prstGeom prst="rect">
            <a:avLst/>
          </a:prstGeom>
        </p:spPr>
        <p:txBody>
          <a:bodyPr vert="horz" lIns="91440" tIns="45720" rIns="91440" bIns="45720" rtlCol="0" anchor="t">
            <a:noAutofit/>
          </a:bodyPr>
          <a:lstStyle>
            <a:lvl1pPr marL="0" indent="0" algn="r" defTabSz="914400" rtl="0" eaLnBrk="1" latinLnBrk="0" hangingPunct="1">
              <a:spcBef>
                <a:spcPct val="20000"/>
              </a:spcBef>
              <a:spcAft>
                <a:spcPts val="300"/>
              </a:spcAft>
              <a:buClr>
                <a:schemeClr val="accent6">
                  <a:lumMod val="75000"/>
                </a:schemeClr>
              </a:buClr>
              <a:buSzPct val="130000"/>
              <a:buFont typeface="Georgia" pitchFamily="18" charset="0"/>
              <a:buNone/>
              <a:defRPr sz="2000" kern="1200">
                <a:solidFill>
                  <a:schemeClr val="tx2"/>
                </a:solidFill>
                <a:latin typeface="+mn-lt"/>
                <a:ea typeface="+mn-ea"/>
                <a:cs typeface="+mn-cs"/>
              </a:defRPr>
            </a:lvl1pPr>
            <a:lvl2pPr marL="457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9pPr>
          </a:lstStyle>
          <a:p>
            <a:pPr algn="just"/>
            <a:r>
              <a:rPr lang="es-MX" sz="3200" dirty="0" smtClean="0">
                <a:latin typeface="AR JULIAN" panose="02000000000000000000" pitchFamily="2" charset="0"/>
              </a:rPr>
              <a:t>La cara Bu se inclina hacia Li a partir de unión de tercios Ce y M, de mayor diámetro MD en la unión de los tercios O. y M.  </a:t>
            </a:r>
            <a:endParaRPr lang="es-MX" sz="3200" dirty="0">
              <a:latin typeface="AR JULIAN" panose="02000000000000000000" pitchFamily="2" charset="0"/>
            </a:endParaRPr>
          </a:p>
        </p:txBody>
      </p:sp>
      <p:sp>
        <p:nvSpPr>
          <p:cNvPr id="6" name="2 Marcador de texto"/>
          <p:cNvSpPr txBox="1">
            <a:spLocks/>
          </p:cNvSpPr>
          <p:nvPr/>
        </p:nvSpPr>
        <p:spPr>
          <a:xfrm>
            <a:off x="1051992" y="5013176"/>
            <a:ext cx="7560840" cy="1008112"/>
          </a:xfrm>
          <a:prstGeom prst="rect">
            <a:avLst/>
          </a:prstGeom>
        </p:spPr>
        <p:txBody>
          <a:bodyPr vert="horz" lIns="91440" tIns="45720" rIns="91440" bIns="45720" rtlCol="0" anchor="t">
            <a:normAutofit fontScale="85000" lnSpcReduction="20000"/>
          </a:bodyPr>
          <a:lstStyle>
            <a:lvl1pPr marL="0" indent="0" algn="r" defTabSz="914400" rtl="0" eaLnBrk="1" latinLnBrk="0" hangingPunct="1">
              <a:spcBef>
                <a:spcPct val="20000"/>
              </a:spcBef>
              <a:spcAft>
                <a:spcPts val="300"/>
              </a:spcAft>
              <a:buClr>
                <a:schemeClr val="accent6">
                  <a:lumMod val="75000"/>
                </a:schemeClr>
              </a:buClr>
              <a:buSzPct val="130000"/>
              <a:buFont typeface="Georgia" pitchFamily="18" charset="0"/>
              <a:buNone/>
              <a:defRPr sz="2000" kern="1200">
                <a:solidFill>
                  <a:schemeClr val="tx2"/>
                </a:solidFill>
                <a:latin typeface="+mn-lt"/>
                <a:ea typeface="+mn-ea"/>
                <a:cs typeface="+mn-cs"/>
              </a:defRPr>
            </a:lvl1pPr>
            <a:lvl2pPr marL="457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9pPr>
          </a:lstStyle>
          <a:p>
            <a:pPr algn="just"/>
            <a:r>
              <a:rPr lang="es-MX" sz="4200" dirty="0" smtClean="0">
                <a:latin typeface="AR JULIAN" panose="02000000000000000000" pitchFamily="2" charset="0"/>
              </a:rPr>
              <a:t>El </a:t>
            </a:r>
            <a:r>
              <a:rPr lang="es-MX" sz="4200" dirty="0" smtClean="0">
                <a:solidFill>
                  <a:schemeClr val="tx1"/>
                </a:solidFill>
                <a:latin typeface="AR JULIAN" panose="02000000000000000000" pitchFamily="2" charset="0"/>
              </a:rPr>
              <a:t>tercio</a:t>
            </a:r>
            <a:r>
              <a:rPr lang="es-MX" sz="4200" dirty="0" smtClean="0">
                <a:latin typeface="AR JULIAN" panose="02000000000000000000" pitchFamily="2" charset="0"/>
              </a:rPr>
              <a:t> O de la cara </a:t>
            </a:r>
            <a:r>
              <a:rPr lang="es-MX" sz="4200" dirty="0" err="1" smtClean="0">
                <a:latin typeface="AR JULIAN" panose="02000000000000000000" pitchFamily="2" charset="0"/>
              </a:rPr>
              <a:t>Bu</a:t>
            </a:r>
            <a:r>
              <a:rPr lang="es-MX" sz="4200" dirty="0" smtClean="0">
                <a:latin typeface="AR JULIAN" panose="02000000000000000000" pitchFamily="2" charset="0"/>
              </a:rPr>
              <a:t> tiene la parte activa en la masticación y forma con la cara O el área masticatoria</a:t>
            </a:r>
            <a:r>
              <a:rPr lang="es-MX" sz="2800" dirty="0" smtClean="0">
                <a:latin typeface="AR JULIAN" panose="02000000000000000000" pitchFamily="2" charset="0"/>
              </a:rPr>
              <a:t>.</a:t>
            </a:r>
            <a:endParaRPr lang="es-MX" sz="2800" dirty="0">
              <a:latin typeface="AR JULIAN" panose="02000000000000000000" pitchFamily="2" charset="0"/>
            </a:endParaRPr>
          </a:p>
        </p:txBody>
      </p:sp>
      <p:pic>
        <p:nvPicPr>
          <p:cNvPr id="30722" name="Picture 2" descr="E:\29-09-15 (JL)\31.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714480" y="1928802"/>
            <a:ext cx="5857915" cy="250033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4686710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835696" y="692696"/>
            <a:ext cx="5970494" cy="835460"/>
          </a:xfrm>
        </p:spPr>
        <p:txBody>
          <a:bodyPr>
            <a:normAutofit/>
          </a:bodyPr>
          <a:lstStyle/>
          <a:p>
            <a:pPr algn="ctr"/>
            <a:r>
              <a:rPr lang="es-MX" sz="2800" dirty="0" smtClean="0">
                <a:latin typeface="AR JULIAN" panose="02000000000000000000" pitchFamily="2" charset="0"/>
              </a:rPr>
              <a:t>Características</a:t>
            </a:r>
            <a:endParaRPr lang="es-MX" sz="2800" dirty="0">
              <a:latin typeface="AR JULIAN" panose="02000000000000000000" pitchFamily="2" charset="0"/>
            </a:endParaRPr>
          </a:p>
        </p:txBody>
      </p:sp>
      <p:sp>
        <p:nvSpPr>
          <p:cNvPr id="4" name="2 Marcador de texto"/>
          <p:cNvSpPr txBox="1">
            <a:spLocks/>
          </p:cNvSpPr>
          <p:nvPr/>
        </p:nvSpPr>
        <p:spPr>
          <a:xfrm>
            <a:off x="899592" y="1412776"/>
            <a:ext cx="7560840" cy="1008112"/>
          </a:xfrm>
          <a:prstGeom prst="rect">
            <a:avLst/>
          </a:prstGeom>
        </p:spPr>
        <p:txBody>
          <a:bodyPr vert="horz" lIns="91440" tIns="45720" rIns="91440" bIns="45720" rtlCol="0" anchor="t">
            <a:noAutofit/>
          </a:bodyPr>
          <a:lstStyle>
            <a:lvl1pPr marL="0" indent="0" algn="r" defTabSz="914400" rtl="0" eaLnBrk="1" latinLnBrk="0" hangingPunct="1">
              <a:spcBef>
                <a:spcPct val="20000"/>
              </a:spcBef>
              <a:spcAft>
                <a:spcPts val="300"/>
              </a:spcAft>
              <a:buClr>
                <a:schemeClr val="accent6">
                  <a:lumMod val="75000"/>
                </a:schemeClr>
              </a:buClr>
              <a:buSzPct val="130000"/>
              <a:buFont typeface="Georgia" pitchFamily="18" charset="0"/>
              <a:buNone/>
              <a:defRPr sz="2000" kern="1200">
                <a:solidFill>
                  <a:schemeClr val="tx2"/>
                </a:solidFill>
                <a:latin typeface="+mn-lt"/>
                <a:ea typeface="+mn-ea"/>
                <a:cs typeface="+mn-cs"/>
              </a:defRPr>
            </a:lvl1pPr>
            <a:lvl2pPr marL="457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9pPr>
          </a:lstStyle>
          <a:p>
            <a:pPr algn="just"/>
            <a:r>
              <a:rPr lang="es-MX" sz="3600" b="1" dirty="0" err="1" smtClean="0">
                <a:latin typeface="AR JULIAN" panose="02000000000000000000" pitchFamily="2" charset="0"/>
              </a:rPr>
              <a:t>Cervico-oclusalmente</a:t>
            </a:r>
            <a:r>
              <a:rPr lang="es-MX" sz="3600" b="1" dirty="0" smtClean="0">
                <a:latin typeface="AR JULIAN" panose="02000000000000000000" pitchFamily="2" charset="0"/>
              </a:rPr>
              <a:t>: </a:t>
            </a:r>
            <a:r>
              <a:rPr lang="es-MX" sz="3600" dirty="0" smtClean="0">
                <a:latin typeface="AR JULIAN" panose="02000000000000000000" pitchFamily="2" charset="0"/>
              </a:rPr>
              <a:t>convexa en sus tercios O y M, cóncava en su tercio Cervical.</a:t>
            </a:r>
            <a:endParaRPr lang="es-MX" sz="3600" dirty="0">
              <a:latin typeface="AR JULIAN" panose="02000000000000000000" pitchFamily="2" charset="0"/>
            </a:endParaRPr>
          </a:p>
        </p:txBody>
      </p:sp>
      <p:sp>
        <p:nvSpPr>
          <p:cNvPr id="6" name="2 Marcador de texto"/>
          <p:cNvSpPr txBox="1">
            <a:spLocks/>
          </p:cNvSpPr>
          <p:nvPr/>
        </p:nvSpPr>
        <p:spPr>
          <a:xfrm>
            <a:off x="1051992" y="5013176"/>
            <a:ext cx="7560840" cy="1008112"/>
          </a:xfrm>
          <a:prstGeom prst="rect">
            <a:avLst/>
          </a:prstGeom>
        </p:spPr>
        <p:txBody>
          <a:bodyPr vert="horz" lIns="91440" tIns="45720" rIns="91440" bIns="45720" rtlCol="0" anchor="t">
            <a:normAutofit fontScale="92500" lnSpcReduction="10000"/>
          </a:bodyPr>
          <a:lstStyle>
            <a:lvl1pPr marL="0" indent="0" algn="r" defTabSz="914400" rtl="0" eaLnBrk="1" latinLnBrk="0" hangingPunct="1">
              <a:spcBef>
                <a:spcPct val="20000"/>
              </a:spcBef>
              <a:spcAft>
                <a:spcPts val="300"/>
              </a:spcAft>
              <a:buClr>
                <a:schemeClr val="accent6">
                  <a:lumMod val="75000"/>
                </a:schemeClr>
              </a:buClr>
              <a:buSzPct val="130000"/>
              <a:buFont typeface="Georgia" pitchFamily="18" charset="0"/>
              <a:buNone/>
              <a:defRPr sz="2000" kern="1200">
                <a:solidFill>
                  <a:schemeClr val="tx2"/>
                </a:solidFill>
                <a:latin typeface="+mn-lt"/>
                <a:ea typeface="+mn-ea"/>
                <a:cs typeface="+mn-cs"/>
              </a:defRPr>
            </a:lvl1pPr>
            <a:lvl2pPr marL="457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9pPr>
          </a:lstStyle>
          <a:p>
            <a:pPr algn="just"/>
            <a:r>
              <a:rPr lang="es-MX" sz="3600" b="1" dirty="0" smtClean="0">
                <a:latin typeface="AR JULIAN" panose="02000000000000000000" pitchFamily="2" charset="0"/>
              </a:rPr>
              <a:t>Buco-lingualmente: </a:t>
            </a:r>
            <a:r>
              <a:rPr lang="es-MX" sz="3600" dirty="0" smtClean="0">
                <a:latin typeface="AR JULIAN" panose="02000000000000000000" pitchFamily="2" charset="0"/>
              </a:rPr>
              <a:t>convexa, mayor diámetro en la unión de tercios Cevical y M</a:t>
            </a:r>
            <a:r>
              <a:rPr lang="es-MX" dirty="0" smtClean="0">
                <a:latin typeface="AR JULIAN" panose="02000000000000000000" pitchFamily="2" charset="0"/>
              </a:rPr>
              <a:t>. </a:t>
            </a:r>
            <a:endParaRPr lang="es-MX" dirty="0">
              <a:latin typeface="AR JULIAN" panose="02000000000000000000" pitchFamily="2" charset="0"/>
            </a:endParaRPr>
          </a:p>
        </p:txBody>
      </p:sp>
      <p:pic>
        <p:nvPicPr>
          <p:cNvPr id="32770" name="Picture 2" descr="E:\29-09-15 (JL)\33.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599617" y="2636912"/>
            <a:ext cx="6160789" cy="172782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83780043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91680" y="620688"/>
            <a:ext cx="5966666" cy="1112336"/>
          </a:xfrm>
        </p:spPr>
        <p:txBody>
          <a:bodyPr/>
          <a:lstStyle/>
          <a:p>
            <a:pPr marL="0" indent="0" algn="ctr">
              <a:buNone/>
            </a:pPr>
            <a:r>
              <a:rPr lang="es-MX" sz="4800" dirty="0" smtClean="0">
                <a:latin typeface="AR JULIAN" panose="02000000000000000000" pitchFamily="2" charset="0"/>
              </a:rPr>
              <a:t>Cara mesial</a:t>
            </a:r>
            <a:endParaRPr lang="es-MX" sz="4800" dirty="0">
              <a:latin typeface="AR JULIAN" panose="02000000000000000000" pitchFamily="2" charset="0"/>
            </a:endParaRPr>
          </a:p>
        </p:txBody>
      </p:sp>
      <p:sp>
        <p:nvSpPr>
          <p:cNvPr id="4" name="3 CuadroTexto"/>
          <p:cNvSpPr txBox="1"/>
          <p:nvPr/>
        </p:nvSpPr>
        <p:spPr>
          <a:xfrm>
            <a:off x="1403648" y="1897668"/>
            <a:ext cx="6480720" cy="646331"/>
          </a:xfrm>
          <a:prstGeom prst="rect">
            <a:avLst/>
          </a:prstGeom>
          <a:noFill/>
        </p:spPr>
        <p:txBody>
          <a:bodyPr wrap="square" rtlCol="0">
            <a:spAutoFit/>
          </a:bodyPr>
          <a:lstStyle/>
          <a:p>
            <a:pPr algn="ctr"/>
            <a:r>
              <a:rPr lang="es-MX" sz="3600" dirty="0" smtClean="0">
                <a:latin typeface="AR JULIAN" panose="02000000000000000000" pitchFamily="2" charset="0"/>
              </a:rPr>
              <a:t>Límites</a:t>
            </a:r>
            <a:endParaRPr lang="es-MX" sz="3600" dirty="0">
              <a:latin typeface="AR JULIAN" panose="02000000000000000000" pitchFamily="2" charset="0"/>
            </a:endParaRPr>
          </a:p>
        </p:txBody>
      </p:sp>
      <p:pic>
        <p:nvPicPr>
          <p:cNvPr id="31746" name="Picture 2" descr="E:\29-09-15 (JL)\32.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928794" y="2285992"/>
            <a:ext cx="5500726" cy="385765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66034095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47664" y="260648"/>
            <a:ext cx="5966666" cy="1184344"/>
          </a:xfrm>
        </p:spPr>
        <p:txBody>
          <a:bodyPr/>
          <a:lstStyle/>
          <a:p>
            <a:pPr marL="0" indent="0" algn="ctr">
              <a:buNone/>
            </a:pPr>
            <a:r>
              <a:rPr lang="es-MX" dirty="0" smtClean="0">
                <a:latin typeface="AR JULIAN" panose="02000000000000000000" pitchFamily="2" charset="0"/>
              </a:rPr>
              <a:t>Cara distal</a:t>
            </a:r>
            <a:endParaRPr lang="es-MX" dirty="0">
              <a:latin typeface="AR JULIAN" panose="02000000000000000000" pitchFamily="2" charset="0"/>
            </a:endParaRPr>
          </a:p>
        </p:txBody>
      </p:sp>
      <p:sp>
        <p:nvSpPr>
          <p:cNvPr id="4" name="3 CuadroTexto"/>
          <p:cNvSpPr txBox="1"/>
          <p:nvPr/>
        </p:nvSpPr>
        <p:spPr>
          <a:xfrm>
            <a:off x="1259632" y="1537628"/>
            <a:ext cx="6480720" cy="646331"/>
          </a:xfrm>
          <a:prstGeom prst="rect">
            <a:avLst/>
          </a:prstGeom>
          <a:noFill/>
        </p:spPr>
        <p:txBody>
          <a:bodyPr wrap="square" rtlCol="0">
            <a:spAutoFit/>
          </a:bodyPr>
          <a:lstStyle/>
          <a:p>
            <a:pPr algn="ctr"/>
            <a:r>
              <a:rPr lang="es-MX" sz="3600" dirty="0" smtClean="0">
                <a:latin typeface="AR JULIAN" panose="02000000000000000000" pitchFamily="2" charset="0"/>
              </a:rPr>
              <a:t>Límites</a:t>
            </a:r>
            <a:endParaRPr lang="es-MX" sz="3600" dirty="0">
              <a:latin typeface="AR JULIAN" panose="02000000000000000000" pitchFamily="2" charset="0"/>
            </a:endParaRPr>
          </a:p>
        </p:txBody>
      </p:sp>
      <p:pic>
        <p:nvPicPr>
          <p:cNvPr id="33794" name="Picture 2" descr="E:\29-09-15 (JL)\34.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428727" y="2000241"/>
            <a:ext cx="6070933" cy="414340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8867726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91680" y="620688"/>
            <a:ext cx="5966666" cy="968320"/>
          </a:xfrm>
        </p:spPr>
        <p:txBody>
          <a:bodyPr/>
          <a:lstStyle/>
          <a:p>
            <a:pPr marL="0" indent="0" algn="ctr">
              <a:buNone/>
            </a:pPr>
            <a:r>
              <a:rPr lang="es-MX" dirty="0" smtClean="0">
                <a:latin typeface="AR JULIAN" panose="02000000000000000000" pitchFamily="2" charset="0"/>
              </a:rPr>
              <a:t>Lóbulos</a:t>
            </a:r>
            <a:endParaRPr lang="es-MX" dirty="0">
              <a:latin typeface="AR JULIAN" panose="02000000000000000000" pitchFamily="2" charset="0"/>
            </a:endParaRPr>
          </a:p>
        </p:txBody>
      </p:sp>
      <p:sp>
        <p:nvSpPr>
          <p:cNvPr id="3" name="2 Marcador de texto"/>
          <p:cNvSpPr>
            <a:spLocks noGrp="1"/>
          </p:cNvSpPr>
          <p:nvPr>
            <p:ph type="body" idx="1"/>
          </p:nvPr>
        </p:nvSpPr>
        <p:spPr>
          <a:xfrm>
            <a:off x="899592" y="1844824"/>
            <a:ext cx="7560840" cy="1440160"/>
          </a:xfrm>
        </p:spPr>
        <p:txBody>
          <a:bodyPr>
            <a:normAutofit fontScale="25000" lnSpcReduction="20000"/>
          </a:bodyPr>
          <a:lstStyle/>
          <a:p>
            <a:pPr algn="just"/>
            <a:r>
              <a:rPr lang="es-MX" sz="12800" dirty="0" smtClean="0">
                <a:latin typeface="AR JULIAN" panose="02000000000000000000" pitchFamily="2" charset="0"/>
              </a:rPr>
              <a:t>Presenta cuatro lóbulos, tres bucales y un lingual.</a:t>
            </a:r>
          </a:p>
          <a:p>
            <a:pPr algn="just"/>
            <a:r>
              <a:rPr lang="es-MX" sz="12800" dirty="0" smtClean="0">
                <a:latin typeface="AR JULIAN" panose="02000000000000000000" pitchFamily="2" charset="0"/>
              </a:rPr>
              <a:t>Los 3 lóbulos bucales están coronados por una misma cúspide  bucal, el lóbulo lingual forma las dos cúspides linguales denominas mesiolingual y distolingual.</a:t>
            </a:r>
          </a:p>
          <a:p>
            <a:pPr algn="just"/>
            <a:endParaRPr lang="es-MX" dirty="0"/>
          </a:p>
        </p:txBody>
      </p:sp>
      <p:pic>
        <p:nvPicPr>
          <p:cNvPr id="2050" name="Picture 2" descr="E:\29-09-15 (JL)\2.1.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214415" y="3929066"/>
            <a:ext cx="3286148" cy="2071702"/>
          </a:xfrm>
          <a:prstGeom prst="rect">
            <a:avLst/>
          </a:prstGeom>
          <a:noFill/>
          <a:extLst>
            <a:ext uri="{909E8E84-426E-40DD-AFC4-6F175D3DCCD1}">
              <a14:hiddenFill xmlns="" xmlns:a14="http://schemas.microsoft.com/office/drawing/2010/main">
                <a:solidFill>
                  <a:srgbClr val="FFFFFF"/>
                </a:solidFill>
              </a14:hiddenFill>
            </a:ext>
          </a:extLst>
        </p:spPr>
      </p:pic>
      <p:pic>
        <p:nvPicPr>
          <p:cNvPr id="2051" name="Picture 3" descr="E:\29-09-15 (JL)\2.2.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929190" y="3929066"/>
            <a:ext cx="3357585" cy="207170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58576501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835696" y="692696"/>
            <a:ext cx="5970494" cy="835460"/>
          </a:xfrm>
        </p:spPr>
        <p:txBody>
          <a:bodyPr>
            <a:noAutofit/>
          </a:bodyPr>
          <a:lstStyle/>
          <a:p>
            <a:pPr algn="ctr"/>
            <a:r>
              <a:rPr lang="es-MX" sz="6000" dirty="0" smtClean="0">
                <a:latin typeface="AR JULIAN" panose="02000000000000000000" pitchFamily="2" charset="0"/>
              </a:rPr>
              <a:t>Características</a:t>
            </a:r>
            <a:endParaRPr lang="es-MX" sz="6000" dirty="0">
              <a:latin typeface="AR JULIAN" panose="02000000000000000000" pitchFamily="2" charset="0"/>
            </a:endParaRPr>
          </a:p>
        </p:txBody>
      </p:sp>
      <p:sp>
        <p:nvSpPr>
          <p:cNvPr id="4" name="2 Marcador de texto"/>
          <p:cNvSpPr txBox="1">
            <a:spLocks/>
          </p:cNvSpPr>
          <p:nvPr/>
        </p:nvSpPr>
        <p:spPr>
          <a:xfrm>
            <a:off x="1051992" y="1700808"/>
            <a:ext cx="7336431" cy="1008112"/>
          </a:xfrm>
          <a:prstGeom prst="rect">
            <a:avLst/>
          </a:prstGeom>
        </p:spPr>
        <p:txBody>
          <a:bodyPr vert="horz" lIns="91440" tIns="45720" rIns="91440" bIns="45720" rtlCol="0" anchor="t">
            <a:noAutofit/>
          </a:bodyPr>
          <a:lstStyle>
            <a:lvl1pPr marL="0" indent="0" algn="r" defTabSz="914400" rtl="0" eaLnBrk="1" latinLnBrk="0" hangingPunct="1">
              <a:spcBef>
                <a:spcPct val="20000"/>
              </a:spcBef>
              <a:spcAft>
                <a:spcPts val="300"/>
              </a:spcAft>
              <a:buClr>
                <a:schemeClr val="accent6">
                  <a:lumMod val="75000"/>
                </a:schemeClr>
              </a:buClr>
              <a:buSzPct val="130000"/>
              <a:buFont typeface="Georgia" pitchFamily="18" charset="0"/>
              <a:buNone/>
              <a:defRPr sz="2000" kern="1200">
                <a:solidFill>
                  <a:schemeClr val="tx2"/>
                </a:solidFill>
                <a:latin typeface="+mn-lt"/>
                <a:ea typeface="+mn-ea"/>
                <a:cs typeface="+mn-cs"/>
              </a:defRPr>
            </a:lvl1pPr>
            <a:lvl2pPr marL="457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9pPr>
          </a:lstStyle>
          <a:p>
            <a:pPr algn="just"/>
            <a:r>
              <a:rPr lang="es-MX" sz="4000" b="1" dirty="0" err="1" smtClean="0">
                <a:latin typeface="AR JULIAN" panose="02000000000000000000" pitchFamily="2" charset="0"/>
              </a:rPr>
              <a:t>Cervico-oclusalmente</a:t>
            </a:r>
            <a:r>
              <a:rPr lang="es-MX" sz="4000" b="1" dirty="0" smtClean="0">
                <a:latin typeface="AR JULIAN" panose="02000000000000000000" pitchFamily="2" charset="0"/>
              </a:rPr>
              <a:t>: </a:t>
            </a:r>
            <a:r>
              <a:rPr lang="es-MX" sz="4000" dirty="0" smtClean="0">
                <a:latin typeface="AR JULIAN" panose="02000000000000000000" pitchFamily="2" charset="0"/>
              </a:rPr>
              <a:t>convexa en sus tercios O y M, cóncava en su tercio Cevical.</a:t>
            </a:r>
            <a:endParaRPr lang="es-MX" sz="4000" dirty="0">
              <a:latin typeface="AR JULIAN" panose="02000000000000000000" pitchFamily="2" charset="0"/>
            </a:endParaRPr>
          </a:p>
        </p:txBody>
      </p:sp>
      <p:sp>
        <p:nvSpPr>
          <p:cNvPr id="6" name="2 Marcador de texto"/>
          <p:cNvSpPr txBox="1">
            <a:spLocks/>
          </p:cNvSpPr>
          <p:nvPr/>
        </p:nvSpPr>
        <p:spPr>
          <a:xfrm>
            <a:off x="971600" y="5013176"/>
            <a:ext cx="7560840" cy="1008112"/>
          </a:xfrm>
          <a:prstGeom prst="rect">
            <a:avLst/>
          </a:prstGeom>
        </p:spPr>
        <p:txBody>
          <a:bodyPr vert="horz" lIns="91440" tIns="45720" rIns="91440" bIns="45720" rtlCol="0" anchor="t">
            <a:noAutofit/>
          </a:bodyPr>
          <a:lstStyle>
            <a:lvl1pPr marL="0" indent="0" algn="r" defTabSz="914400" rtl="0" eaLnBrk="1" latinLnBrk="0" hangingPunct="1">
              <a:spcBef>
                <a:spcPct val="20000"/>
              </a:spcBef>
              <a:spcAft>
                <a:spcPts val="300"/>
              </a:spcAft>
              <a:buClr>
                <a:schemeClr val="accent6">
                  <a:lumMod val="75000"/>
                </a:schemeClr>
              </a:buClr>
              <a:buSzPct val="130000"/>
              <a:buFont typeface="Georgia" pitchFamily="18" charset="0"/>
              <a:buNone/>
              <a:defRPr sz="2000" kern="1200">
                <a:solidFill>
                  <a:schemeClr val="tx2"/>
                </a:solidFill>
                <a:latin typeface="+mn-lt"/>
                <a:ea typeface="+mn-ea"/>
                <a:cs typeface="+mn-cs"/>
              </a:defRPr>
            </a:lvl1pPr>
            <a:lvl2pPr marL="457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9pPr>
          </a:lstStyle>
          <a:p>
            <a:pPr algn="just"/>
            <a:r>
              <a:rPr lang="es-MX" sz="4000" b="1" dirty="0" smtClean="0">
                <a:latin typeface="AR JULIAN" panose="02000000000000000000" pitchFamily="2" charset="0"/>
              </a:rPr>
              <a:t>Buco-lingualmente: </a:t>
            </a:r>
            <a:r>
              <a:rPr lang="es-MX" sz="4000" dirty="0" smtClean="0">
                <a:latin typeface="AR JULIAN" panose="02000000000000000000" pitchFamily="2" charset="0"/>
              </a:rPr>
              <a:t>convexa, mayor diámetro en la unión de tercios C y M. </a:t>
            </a:r>
            <a:endParaRPr lang="es-MX" sz="4000" dirty="0">
              <a:latin typeface="AR JULIAN" panose="02000000000000000000" pitchFamily="2" charset="0"/>
            </a:endParaRPr>
          </a:p>
        </p:txBody>
      </p:sp>
      <p:pic>
        <p:nvPicPr>
          <p:cNvPr id="34818" name="Picture 2" descr="E:\29-09-15 (JL)\35.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928662" y="2714620"/>
            <a:ext cx="7583910" cy="221457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6277240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91680" y="620688"/>
            <a:ext cx="5966666" cy="1112336"/>
          </a:xfrm>
        </p:spPr>
        <p:txBody>
          <a:bodyPr/>
          <a:lstStyle/>
          <a:p>
            <a:pPr marL="0" indent="0" algn="ctr">
              <a:buNone/>
            </a:pPr>
            <a:r>
              <a:rPr lang="es-MX" dirty="0" smtClean="0">
                <a:latin typeface="AR JULIAN" panose="02000000000000000000" pitchFamily="2" charset="0"/>
              </a:rPr>
              <a:t>Cara lingual</a:t>
            </a:r>
            <a:endParaRPr lang="es-MX" dirty="0">
              <a:latin typeface="AR JULIAN" panose="02000000000000000000" pitchFamily="2" charset="0"/>
            </a:endParaRPr>
          </a:p>
        </p:txBody>
      </p:sp>
      <p:sp>
        <p:nvSpPr>
          <p:cNvPr id="4" name="3 CuadroTexto"/>
          <p:cNvSpPr txBox="1"/>
          <p:nvPr/>
        </p:nvSpPr>
        <p:spPr>
          <a:xfrm>
            <a:off x="1403648" y="1897668"/>
            <a:ext cx="6480720" cy="523220"/>
          </a:xfrm>
          <a:prstGeom prst="rect">
            <a:avLst/>
          </a:prstGeom>
          <a:noFill/>
        </p:spPr>
        <p:txBody>
          <a:bodyPr wrap="square" rtlCol="0">
            <a:spAutoFit/>
          </a:bodyPr>
          <a:lstStyle/>
          <a:p>
            <a:pPr algn="ctr"/>
            <a:r>
              <a:rPr lang="es-MX" sz="2800" dirty="0" smtClean="0">
                <a:latin typeface="AR JULIAN" panose="02000000000000000000" pitchFamily="2" charset="0"/>
              </a:rPr>
              <a:t>Límites</a:t>
            </a:r>
            <a:endParaRPr lang="es-MX" sz="2800" dirty="0">
              <a:latin typeface="AR JULIAN" panose="02000000000000000000" pitchFamily="2" charset="0"/>
            </a:endParaRPr>
          </a:p>
        </p:txBody>
      </p:sp>
      <p:pic>
        <p:nvPicPr>
          <p:cNvPr id="35842" name="Picture 2" descr="E:\29-09-15 (JL)\36.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301580" y="2636912"/>
            <a:ext cx="4684855" cy="321751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53340872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835696" y="692696"/>
            <a:ext cx="5970494" cy="835460"/>
          </a:xfrm>
        </p:spPr>
        <p:txBody>
          <a:bodyPr>
            <a:normAutofit/>
          </a:bodyPr>
          <a:lstStyle/>
          <a:p>
            <a:pPr algn="ctr"/>
            <a:r>
              <a:rPr lang="es-MX" sz="4000" dirty="0" smtClean="0">
                <a:latin typeface="AR JULIAN" panose="02000000000000000000" pitchFamily="2" charset="0"/>
              </a:rPr>
              <a:t>Características</a:t>
            </a:r>
            <a:endParaRPr lang="es-MX" sz="4000" dirty="0">
              <a:latin typeface="AR JULIAN" panose="02000000000000000000" pitchFamily="2" charset="0"/>
            </a:endParaRPr>
          </a:p>
        </p:txBody>
      </p:sp>
      <p:sp>
        <p:nvSpPr>
          <p:cNvPr id="4" name="2 Marcador de texto"/>
          <p:cNvSpPr txBox="1">
            <a:spLocks/>
          </p:cNvSpPr>
          <p:nvPr/>
        </p:nvSpPr>
        <p:spPr>
          <a:xfrm>
            <a:off x="1051992" y="1700808"/>
            <a:ext cx="7336431" cy="1008112"/>
          </a:xfrm>
          <a:prstGeom prst="rect">
            <a:avLst/>
          </a:prstGeom>
        </p:spPr>
        <p:txBody>
          <a:bodyPr vert="horz" lIns="91440" tIns="45720" rIns="91440" bIns="45720" rtlCol="0" anchor="t">
            <a:noAutofit/>
          </a:bodyPr>
          <a:lstStyle>
            <a:lvl1pPr marL="0" indent="0" algn="r" defTabSz="914400" rtl="0" eaLnBrk="1" latinLnBrk="0" hangingPunct="1">
              <a:spcBef>
                <a:spcPct val="20000"/>
              </a:spcBef>
              <a:spcAft>
                <a:spcPts val="300"/>
              </a:spcAft>
              <a:buClr>
                <a:schemeClr val="accent6">
                  <a:lumMod val="75000"/>
                </a:schemeClr>
              </a:buClr>
              <a:buSzPct val="130000"/>
              <a:buFont typeface="Georgia" pitchFamily="18" charset="0"/>
              <a:buNone/>
              <a:defRPr sz="2000" kern="1200">
                <a:solidFill>
                  <a:schemeClr val="tx2"/>
                </a:solidFill>
                <a:latin typeface="+mn-lt"/>
                <a:ea typeface="+mn-ea"/>
                <a:cs typeface="+mn-cs"/>
              </a:defRPr>
            </a:lvl1pPr>
            <a:lvl2pPr marL="457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9pPr>
          </a:lstStyle>
          <a:p>
            <a:pPr algn="just"/>
            <a:r>
              <a:rPr lang="es-MX" sz="3200" b="1" dirty="0" err="1" smtClean="0">
                <a:latin typeface="AR JULIAN" panose="02000000000000000000" pitchFamily="2" charset="0"/>
              </a:rPr>
              <a:t>Cervicooclusalmente</a:t>
            </a:r>
            <a:r>
              <a:rPr lang="es-MX" sz="3200" b="1" dirty="0" smtClean="0">
                <a:latin typeface="AR JULIAN" panose="02000000000000000000" pitchFamily="2" charset="0"/>
              </a:rPr>
              <a:t>: </a:t>
            </a:r>
            <a:r>
              <a:rPr lang="es-MX" sz="3200" dirty="0" smtClean="0">
                <a:latin typeface="AR JULIAN" panose="02000000000000000000" pitchFamily="2" charset="0"/>
              </a:rPr>
              <a:t>generalmente recta es sus tercios Ce y M y en su tercio O converge hacia Bu.</a:t>
            </a:r>
            <a:endParaRPr lang="es-MX" sz="3200" dirty="0">
              <a:latin typeface="AR JULIAN" panose="02000000000000000000" pitchFamily="2" charset="0"/>
            </a:endParaRPr>
          </a:p>
        </p:txBody>
      </p:sp>
      <p:sp>
        <p:nvSpPr>
          <p:cNvPr id="6" name="2 Marcador de texto"/>
          <p:cNvSpPr txBox="1">
            <a:spLocks/>
          </p:cNvSpPr>
          <p:nvPr/>
        </p:nvSpPr>
        <p:spPr>
          <a:xfrm>
            <a:off x="971600" y="5013176"/>
            <a:ext cx="7560840" cy="1008112"/>
          </a:xfrm>
          <a:prstGeom prst="rect">
            <a:avLst/>
          </a:prstGeom>
        </p:spPr>
        <p:txBody>
          <a:bodyPr vert="horz" lIns="91440" tIns="45720" rIns="91440" bIns="45720" rtlCol="0" anchor="t">
            <a:normAutofit fontScale="85000" lnSpcReduction="20000"/>
          </a:bodyPr>
          <a:lstStyle>
            <a:lvl1pPr marL="0" indent="0" algn="r" defTabSz="914400" rtl="0" eaLnBrk="1" latinLnBrk="0" hangingPunct="1">
              <a:spcBef>
                <a:spcPct val="20000"/>
              </a:spcBef>
              <a:spcAft>
                <a:spcPts val="300"/>
              </a:spcAft>
              <a:buClr>
                <a:schemeClr val="accent6">
                  <a:lumMod val="75000"/>
                </a:schemeClr>
              </a:buClr>
              <a:buSzPct val="130000"/>
              <a:buFont typeface="Georgia" pitchFamily="18" charset="0"/>
              <a:buNone/>
              <a:defRPr sz="2000" kern="1200">
                <a:solidFill>
                  <a:schemeClr val="tx2"/>
                </a:solidFill>
                <a:latin typeface="+mn-lt"/>
                <a:ea typeface="+mn-ea"/>
                <a:cs typeface="+mn-cs"/>
              </a:defRPr>
            </a:lvl1pPr>
            <a:lvl2pPr marL="457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9pPr>
          </a:lstStyle>
          <a:p>
            <a:pPr algn="just"/>
            <a:r>
              <a:rPr lang="es-MX" sz="4000" b="1" dirty="0" err="1" smtClean="0">
                <a:latin typeface="AR JULIAN" panose="02000000000000000000" pitchFamily="2" charset="0"/>
              </a:rPr>
              <a:t>Mesiodistalmente</a:t>
            </a:r>
            <a:r>
              <a:rPr lang="es-MX" sz="4000" b="1" dirty="0" smtClean="0">
                <a:latin typeface="AR JULIAN" panose="02000000000000000000" pitchFamily="2" charset="0"/>
              </a:rPr>
              <a:t>: </a:t>
            </a:r>
            <a:r>
              <a:rPr lang="es-MX" sz="4000" dirty="0" smtClean="0">
                <a:latin typeface="AR JULIAN" panose="02000000000000000000" pitchFamily="2" charset="0"/>
              </a:rPr>
              <a:t>con ligera convexidad hasta hacerse marcada, que interrumpe la parte Li del surco </a:t>
            </a:r>
            <a:r>
              <a:rPr lang="es-MX" sz="4000" dirty="0" err="1" smtClean="0">
                <a:latin typeface="AR JULIAN" panose="02000000000000000000" pitchFamily="2" charset="0"/>
              </a:rPr>
              <a:t>LiO</a:t>
            </a:r>
            <a:r>
              <a:rPr lang="es-MX" sz="4000" dirty="0" smtClean="0">
                <a:latin typeface="AR JULIAN" panose="02000000000000000000" pitchFamily="2" charset="0"/>
              </a:rPr>
              <a:t>.</a:t>
            </a:r>
          </a:p>
          <a:p>
            <a:pPr algn="just"/>
            <a:endParaRPr lang="es-MX" dirty="0">
              <a:latin typeface="AR JULIAN" panose="02000000000000000000" pitchFamily="2" charset="0"/>
            </a:endParaRPr>
          </a:p>
        </p:txBody>
      </p:sp>
      <p:pic>
        <p:nvPicPr>
          <p:cNvPr id="36866" name="Picture 2" descr="E:\29-09-15 (JL)\37.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547664" y="2863850"/>
            <a:ext cx="6317279" cy="164527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71516823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108038" y="811366"/>
            <a:ext cx="6992354" cy="2041570"/>
          </a:xfrm>
        </p:spPr>
        <p:txBody>
          <a:bodyPr/>
          <a:lstStyle/>
          <a:p>
            <a:pPr algn="ctr"/>
            <a:r>
              <a:rPr lang="es-MX" sz="2800" dirty="0" smtClean="0">
                <a:latin typeface="AR JULIAN" panose="02000000000000000000" pitchFamily="2" charset="0"/>
              </a:rPr>
              <a:t>Surco </a:t>
            </a:r>
            <a:r>
              <a:rPr lang="es-MX" sz="2800" dirty="0" err="1" smtClean="0">
                <a:latin typeface="AR JULIAN" panose="02000000000000000000" pitchFamily="2" charset="0"/>
              </a:rPr>
              <a:t>linguooclusal</a:t>
            </a:r>
            <a:endParaRPr lang="es-MX" sz="2800" dirty="0" smtClean="0">
              <a:latin typeface="AR JULIAN" panose="02000000000000000000" pitchFamily="2" charset="0"/>
            </a:endParaRPr>
          </a:p>
          <a:p>
            <a:pPr algn="just"/>
            <a:r>
              <a:rPr lang="es-MX" dirty="0" smtClean="0">
                <a:latin typeface="AR JULIAN" panose="02000000000000000000" pitchFamily="2" charset="0"/>
              </a:rPr>
              <a:t>Va de la unión de los brazos M y D de las cúspides L, a la unión de los tercios Ce y M, es recto.</a:t>
            </a:r>
            <a:endParaRPr lang="es-MX" dirty="0">
              <a:latin typeface="AR JULIAN" panose="02000000000000000000" pitchFamily="2" charset="0"/>
            </a:endParaRPr>
          </a:p>
        </p:txBody>
      </p:sp>
      <p:pic>
        <p:nvPicPr>
          <p:cNvPr id="37890" name="Picture 2" descr="E:\29-09-15 (JL)\38.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953029" y="2924944"/>
            <a:ext cx="3491179" cy="2424087"/>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24699047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47664" y="476672"/>
            <a:ext cx="5966666" cy="1008112"/>
          </a:xfrm>
        </p:spPr>
        <p:txBody>
          <a:bodyPr/>
          <a:lstStyle/>
          <a:p>
            <a:pPr marL="0" indent="0" algn="ctr">
              <a:buNone/>
            </a:pPr>
            <a:r>
              <a:rPr lang="es-MX" dirty="0" smtClean="0">
                <a:latin typeface="AR JULIAN" panose="02000000000000000000" pitchFamily="2" charset="0"/>
              </a:rPr>
              <a:t>Raíz</a:t>
            </a:r>
            <a:endParaRPr lang="es-MX" dirty="0">
              <a:latin typeface="AR JULIAN" panose="02000000000000000000" pitchFamily="2" charset="0"/>
            </a:endParaRPr>
          </a:p>
        </p:txBody>
      </p:sp>
      <p:sp>
        <p:nvSpPr>
          <p:cNvPr id="3" name="2 Marcador de texto"/>
          <p:cNvSpPr>
            <a:spLocks noGrp="1"/>
          </p:cNvSpPr>
          <p:nvPr>
            <p:ph type="body" idx="1"/>
          </p:nvPr>
        </p:nvSpPr>
        <p:spPr>
          <a:xfrm>
            <a:off x="899592" y="1628800"/>
            <a:ext cx="7200800" cy="835460"/>
          </a:xfrm>
        </p:spPr>
        <p:txBody>
          <a:bodyPr>
            <a:noAutofit/>
          </a:bodyPr>
          <a:lstStyle/>
          <a:p>
            <a:pPr algn="just"/>
            <a:r>
              <a:rPr lang="es-MX" sz="3200" dirty="0" smtClean="0">
                <a:latin typeface="AR JULIAN" panose="02000000000000000000" pitchFamily="2" charset="0"/>
              </a:rPr>
              <a:t>Sus rasgos anatómicos son semejantes a los del primer premolar inferior </a:t>
            </a:r>
            <a:endParaRPr lang="es-MX" sz="3200" dirty="0">
              <a:latin typeface="AR JULIAN" panose="02000000000000000000" pitchFamily="2" charset="0"/>
            </a:endParaRPr>
          </a:p>
        </p:txBody>
      </p:sp>
      <p:pic>
        <p:nvPicPr>
          <p:cNvPr id="38914" name="Picture 2" descr="E:\29-09-15 (JL)\39.1.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256170" y="2636912"/>
            <a:ext cx="1299606" cy="2951747"/>
          </a:xfrm>
          <a:prstGeom prst="rect">
            <a:avLst/>
          </a:prstGeom>
          <a:noFill/>
          <a:extLst>
            <a:ext uri="{909E8E84-426E-40DD-AFC4-6F175D3DCCD1}">
              <a14:hiddenFill xmlns="" xmlns:a14="http://schemas.microsoft.com/office/drawing/2010/main">
                <a:solidFill>
                  <a:srgbClr val="FFFFFF"/>
                </a:solidFill>
              </a14:hiddenFill>
            </a:ext>
          </a:extLst>
        </p:spPr>
      </p:pic>
      <p:pic>
        <p:nvPicPr>
          <p:cNvPr id="38915" name="Picture 3" descr="E:\29-09-15 (JL)\39.2.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131840" y="2636912"/>
            <a:ext cx="1296144" cy="2943883"/>
          </a:xfrm>
          <a:prstGeom prst="rect">
            <a:avLst/>
          </a:prstGeom>
          <a:noFill/>
          <a:extLst>
            <a:ext uri="{909E8E84-426E-40DD-AFC4-6F175D3DCCD1}">
              <a14:hiddenFill xmlns="" xmlns:a14="http://schemas.microsoft.com/office/drawing/2010/main">
                <a:solidFill>
                  <a:srgbClr val="FFFFFF"/>
                </a:solidFill>
              </a14:hiddenFill>
            </a:ext>
          </a:extLst>
        </p:spPr>
      </p:pic>
      <p:sp>
        <p:nvSpPr>
          <p:cNvPr id="6" name="2 Marcador de texto"/>
          <p:cNvSpPr txBox="1">
            <a:spLocks/>
          </p:cNvSpPr>
          <p:nvPr/>
        </p:nvSpPr>
        <p:spPr>
          <a:xfrm>
            <a:off x="5220072" y="2861381"/>
            <a:ext cx="3032720" cy="2943883"/>
          </a:xfrm>
          <a:prstGeom prst="rect">
            <a:avLst/>
          </a:prstGeom>
        </p:spPr>
        <p:txBody>
          <a:bodyPr vert="horz" lIns="91440" tIns="45720" rIns="91440" bIns="45720" rtlCol="0" anchor="t">
            <a:normAutofit lnSpcReduction="10000"/>
          </a:bodyPr>
          <a:lstStyle>
            <a:lvl1pPr marL="0" indent="0" algn="r" defTabSz="914400" rtl="0" eaLnBrk="1" latinLnBrk="0" hangingPunct="1">
              <a:spcBef>
                <a:spcPct val="20000"/>
              </a:spcBef>
              <a:spcAft>
                <a:spcPts val="300"/>
              </a:spcAft>
              <a:buClr>
                <a:schemeClr val="accent6">
                  <a:lumMod val="75000"/>
                </a:schemeClr>
              </a:buClr>
              <a:buSzPct val="130000"/>
              <a:buFont typeface="Georgia" pitchFamily="18" charset="0"/>
              <a:buNone/>
              <a:defRPr sz="2000" kern="1200">
                <a:solidFill>
                  <a:schemeClr val="tx2"/>
                </a:solidFill>
                <a:latin typeface="+mn-lt"/>
                <a:ea typeface="+mn-ea"/>
                <a:cs typeface="+mn-cs"/>
              </a:defRPr>
            </a:lvl1pPr>
            <a:lvl2pPr marL="457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9pPr>
          </a:lstStyle>
          <a:p>
            <a:pPr algn="ctr"/>
            <a:r>
              <a:rPr lang="es-MX" sz="3200" dirty="0" smtClean="0">
                <a:latin typeface="AR JULIAN" panose="02000000000000000000" pitchFamily="2" charset="0"/>
              </a:rPr>
              <a:t>Su convexidad </a:t>
            </a:r>
            <a:r>
              <a:rPr lang="es-MX" sz="3200" dirty="0" err="1" smtClean="0">
                <a:latin typeface="AR JULIAN" panose="02000000000000000000" pitchFamily="2" charset="0"/>
              </a:rPr>
              <a:t>cervico</a:t>
            </a:r>
            <a:r>
              <a:rPr lang="es-MX" sz="3200" dirty="0" smtClean="0">
                <a:latin typeface="AR JULIAN" panose="02000000000000000000" pitchFamily="2" charset="0"/>
              </a:rPr>
              <a:t>-apical se continua con la convexidad </a:t>
            </a:r>
            <a:r>
              <a:rPr lang="es-MX" sz="3200" dirty="0" err="1" smtClean="0">
                <a:latin typeface="AR JULIAN" panose="02000000000000000000" pitchFamily="2" charset="0"/>
              </a:rPr>
              <a:t>CeO</a:t>
            </a:r>
            <a:r>
              <a:rPr lang="es-MX" sz="3200" dirty="0" smtClean="0">
                <a:latin typeface="AR JULIAN" panose="02000000000000000000" pitchFamily="2" charset="0"/>
              </a:rPr>
              <a:t> de la cara B de la corona, forma un arco más o menos continuo</a:t>
            </a:r>
            <a:r>
              <a:rPr lang="es-MX" dirty="0" smtClean="0">
                <a:latin typeface="AR JULIAN" panose="02000000000000000000" pitchFamily="2" charset="0"/>
              </a:rPr>
              <a:t>.</a:t>
            </a:r>
            <a:endParaRPr lang="es-MX" dirty="0">
              <a:latin typeface="AR JULIAN" panose="02000000000000000000" pitchFamily="2" charset="0"/>
            </a:endParaRPr>
          </a:p>
        </p:txBody>
      </p:sp>
    </p:spTree>
    <p:extLst>
      <p:ext uri="{BB962C8B-B14F-4D97-AF65-F5344CB8AC3E}">
        <p14:creationId xmlns="" xmlns:p14="http://schemas.microsoft.com/office/powerpoint/2010/main" val="236114550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899592" y="764704"/>
            <a:ext cx="7272808" cy="1944216"/>
          </a:xfrm>
        </p:spPr>
        <p:txBody>
          <a:bodyPr>
            <a:normAutofit/>
          </a:bodyPr>
          <a:lstStyle/>
          <a:p>
            <a:pPr algn="just"/>
            <a:r>
              <a:rPr lang="es-MX" sz="2800" dirty="0" smtClean="0">
                <a:latin typeface="AR JULIAN" panose="02000000000000000000" pitchFamily="2" charset="0"/>
              </a:rPr>
              <a:t>Sus caras M y D  convergen hacia L disminuyendo el diámetro MD de esta cara, con frecuencia las caras proximales tienen surcos en toda su extensión.</a:t>
            </a:r>
          </a:p>
          <a:p>
            <a:pPr algn="just"/>
            <a:r>
              <a:rPr lang="es-MX" sz="2800" dirty="0" smtClean="0">
                <a:latin typeface="AR JULIAN" panose="02000000000000000000" pitchFamily="2" charset="0"/>
              </a:rPr>
              <a:t>La </a:t>
            </a:r>
            <a:r>
              <a:rPr lang="es-MX" sz="2800" smtClean="0">
                <a:latin typeface="AR JULIAN" panose="02000000000000000000" pitchFamily="2" charset="0"/>
              </a:rPr>
              <a:t>cara Li </a:t>
            </a:r>
            <a:r>
              <a:rPr lang="es-MX" sz="2800" dirty="0" smtClean="0">
                <a:latin typeface="AR JULIAN" panose="02000000000000000000" pitchFamily="2" charset="0"/>
              </a:rPr>
              <a:t>es bastante recta a lo largo y convexa </a:t>
            </a:r>
            <a:r>
              <a:rPr lang="es-MX" sz="2800" dirty="0" err="1" smtClean="0">
                <a:latin typeface="AR JULIAN" panose="02000000000000000000" pitchFamily="2" charset="0"/>
              </a:rPr>
              <a:t>mesiodistalmente</a:t>
            </a:r>
            <a:r>
              <a:rPr lang="es-MX" sz="2800" dirty="0">
                <a:latin typeface="AR JULIAN" panose="02000000000000000000" pitchFamily="2" charset="0"/>
              </a:rPr>
              <a:t>.</a:t>
            </a:r>
            <a:r>
              <a:rPr lang="es-MX" sz="2800" dirty="0" smtClean="0">
                <a:latin typeface="AR JULIAN" panose="02000000000000000000" pitchFamily="2" charset="0"/>
              </a:rPr>
              <a:t> </a:t>
            </a:r>
            <a:endParaRPr lang="es-MX" sz="2800" dirty="0">
              <a:latin typeface="AR JULIAN" panose="02000000000000000000" pitchFamily="2" charset="0"/>
            </a:endParaRPr>
          </a:p>
        </p:txBody>
      </p:sp>
      <p:sp>
        <p:nvSpPr>
          <p:cNvPr id="4" name="2 Marcador de texto"/>
          <p:cNvSpPr txBox="1">
            <a:spLocks/>
          </p:cNvSpPr>
          <p:nvPr/>
        </p:nvSpPr>
        <p:spPr>
          <a:xfrm>
            <a:off x="4804079" y="3940340"/>
            <a:ext cx="3536776" cy="2448272"/>
          </a:xfrm>
          <a:prstGeom prst="rect">
            <a:avLst/>
          </a:prstGeom>
        </p:spPr>
        <p:txBody>
          <a:bodyPr vert="horz" lIns="91440" tIns="45720" rIns="91440" bIns="45720" rtlCol="0" anchor="t">
            <a:normAutofit/>
          </a:bodyPr>
          <a:lstStyle>
            <a:lvl1pPr marL="0" indent="0" algn="r" defTabSz="914400" rtl="0" eaLnBrk="1" latinLnBrk="0" hangingPunct="1">
              <a:spcBef>
                <a:spcPct val="20000"/>
              </a:spcBef>
              <a:spcAft>
                <a:spcPts val="300"/>
              </a:spcAft>
              <a:buClr>
                <a:schemeClr val="accent6">
                  <a:lumMod val="75000"/>
                </a:schemeClr>
              </a:buClr>
              <a:buSzPct val="130000"/>
              <a:buFont typeface="Georgia" pitchFamily="18" charset="0"/>
              <a:buNone/>
              <a:defRPr sz="2000" kern="1200">
                <a:solidFill>
                  <a:schemeClr val="tx2"/>
                </a:solidFill>
                <a:latin typeface="+mn-lt"/>
                <a:ea typeface="+mn-ea"/>
                <a:cs typeface="+mn-cs"/>
              </a:defRPr>
            </a:lvl1pPr>
            <a:lvl2pPr marL="457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9pPr>
          </a:lstStyle>
          <a:p>
            <a:pPr algn="ctr"/>
            <a:r>
              <a:rPr lang="es-MX" sz="2800" dirty="0" smtClean="0">
                <a:latin typeface="AR JULIAN" panose="02000000000000000000" pitchFamily="2" charset="0"/>
              </a:rPr>
              <a:t>Variaciones</a:t>
            </a:r>
          </a:p>
          <a:p>
            <a:pPr algn="just"/>
            <a:r>
              <a:rPr lang="es-MX" sz="2800" dirty="0" smtClean="0">
                <a:latin typeface="AR JULIAN" panose="02000000000000000000" pitchFamily="2" charset="0"/>
              </a:rPr>
              <a:t>La corona puede tener solo una cúspide Li de manera que la corona puede ser semejante a la del 1er premolar inferior.  </a:t>
            </a:r>
            <a:endParaRPr lang="es-MX" sz="2800" dirty="0">
              <a:latin typeface="AR JULIAN" panose="02000000000000000000" pitchFamily="2" charset="0"/>
            </a:endParaRPr>
          </a:p>
        </p:txBody>
      </p:sp>
      <p:pic>
        <p:nvPicPr>
          <p:cNvPr id="39938" name="Picture 2" descr="E:\29-09-15 (JL)\40.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835696" y="2708920"/>
            <a:ext cx="1584176" cy="3481377"/>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03931982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Luisa\Pictures\gracias.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790946" y="1556792"/>
            <a:ext cx="5661374" cy="352839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0547654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115616" y="1081372"/>
            <a:ext cx="7056784" cy="835460"/>
          </a:xfrm>
        </p:spPr>
        <p:txBody>
          <a:bodyPr/>
          <a:lstStyle/>
          <a:p>
            <a:pPr algn="just"/>
            <a:r>
              <a:rPr lang="es-MX" sz="4000" dirty="0" smtClean="0">
                <a:latin typeface="AR JULIAN" panose="02000000000000000000" pitchFamily="2" charset="0"/>
              </a:rPr>
              <a:t>Posee cinco caras para su estudio</a:t>
            </a:r>
            <a:r>
              <a:rPr lang="es-MX" dirty="0" smtClean="0">
                <a:latin typeface="AR JULIAN" panose="02000000000000000000" pitchFamily="2" charset="0"/>
              </a:rPr>
              <a:t>:</a:t>
            </a:r>
            <a:endParaRPr lang="es-MX" dirty="0">
              <a:latin typeface="AR JULIAN" panose="02000000000000000000" pitchFamily="2" charset="0"/>
            </a:endParaRPr>
          </a:p>
        </p:txBody>
      </p:sp>
      <p:pic>
        <p:nvPicPr>
          <p:cNvPr id="3074" name="Picture 2" descr="E:\29-09-15 (JL)\3.bmp"/>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43608" y="2523552"/>
            <a:ext cx="7045516" cy="2705647"/>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0144004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683568" y="1052736"/>
            <a:ext cx="3528392" cy="4752528"/>
          </a:xfrm>
        </p:spPr>
        <p:txBody>
          <a:bodyPr>
            <a:noAutofit/>
          </a:bodyPr>
          <a:lstStyle/>
          <a:p>
            <a:pPr marL="457200" indent="-457200" algn="just">
              <a:buFont typeface="+mj-lt"/>
              <a:buAutoNum type="arabicPeriod"/>
            </a:pPr>
            <a:r>
              <a:rPr lang="es-MX" sz="2400" dirty="0" smtClean="0">
                <a:latin typeface="AR JULIAN" panose="02000000000000000000" pitchFamily="2" charset="0"/>
              </a:rPr>
              <a:t>Características</a:t>
            </a:r>
          </a:p>
          <a:p>
            <a:pPr marL="457200" indent="-457200" algn="just">
              <a:buFont typeface="+mj-lt"/>
              <a:buAutoNum type="arabicPeriod"/>
            </a:pPr>
            <a:endParaRPr lang="es-MX" sz="2400" dirty="0" smtClean="0">
              <a:latin typeface="AR JULIAN" panose="02000000000000000000" pitchFamily="2" charset="0"/>
            </a:endParaRPr>
          </a:p>
          <a:p>
            <a:pPr marL="457200" indent="-457200" algn="just">
              <a:buFont typeface="+mj-lt"/>
              <a:buAutoNum type="arabicPeriod"/>
            </a:pPr>
            <a:r>
              <a:rPr lang="es-MX" sz="2400" dirty="0" smtClean="0">
                <a:latin typeface="AR JULIAN" panose="02000000000000000000" pitchFamily="2" charset="0"/>
              </a:rPr>
              <a:t>Límites</a:t>
            </a:r>
          </a:p>
          <a:p>
            <a:pPr marL="457200" indent="-457200" algn="just">
              <a:buFont typeface="+mj-lt"/>
              <a:buAutoNum type="arabicPeriod"/>
            </a:pPr>
            <a:endParaRPr lang="es-MX" sz="2400" dirty="0" smtClean="0">
              <a:latin typeface="AR JULIAN" panose="02000000000000000000" pitchFamily="2" charset="0"/>
            </a:endParaRPr>
          </a:p>
          <a:p>
            <a:pPr marL="457200" indent="-457200" algn="just">
              <a:buFont typeface="+mj-lt"/>
              <a:buAutoNum type="arabicPeriod"/>
            </a:pPr>
            <a:r>
              <a:rPr lang="es-MX" sz="2400" dirty="0" smtClean="0">
                <a:latin typeface="AR JULIAN" panose="02000000000000000000" pitchFamily="2" charset="0"/>
              </a:rPr>
              <a:t>Cúspides</a:t>
            </a:r>
          </a:p>
          <a:p>
            <a:pPr marL="457200" indent="-457200" algn="just">
              <a:buFont typeface="+mj-lt"/>
              <a:buAutoNum type="arabicPeriod"/>
            </a:pPr>
            <a:endParaRPr lang="es-MX" sz="2400" dirty="0" smtClean="0">
              <a:latin typeface="AR JULIAN" panose="02000000000000000000" pitchFamily="2" charset="0"/>
            </a:endParaRPr>
          </a:p>
          <a:p>
            <a:pPr marL="457200" indent="-457200" algn="just">
              <a:buFont typeface="+mj-lt"/>
              <a:buAutoNum type="arabicPeriod"/>
            </a:pPr>
            <a:r>
              <a:rPr lang="es-MX" sz="2400" dirty="0" smtClean="0">
                <a:latin typeface="AR JULIAN" panose="02000000000000000000" pitchFamily="2" charset="0"/>
              </a:rPr>
              <a:t>Fosas triangulares</a:t>
            </a:r>
          </a:p>
          <a:p>
            <a:pPr marL="457200" indent="-457200" algn="just">
              <a:buFont typeface="+mj-lt"/>
              <a:buAutoNum type="arabicPeriod"/>
            </a:pPr>
            <a:endParaRPr lang="es-MX" sz="2400" dirty="0" smtClean="0">
              <a:latin typeface="AR JULIAN" panose="02000000000000000000" pitchFamily="2" charset="0"/>
            </a:endParaRPr>
          </a:p>
          <a:p>
            <a:pPr marL="457200" indent="-457200" algn="just">
              <a:buFont typeface="+mj-lt"/>
              <a:buAutoNum type="arabicPeriod"/>
            </a:pPr>
            <a:r>
              <a:rPr lang="es-MX" sz="2400" dirty="0" smtClean="0">
                <a:latin typeface="AR JULIAN" panose="02000000000000000000" pitchFamily="2" charset="0"/>
              </a:rPr>
              <a:t>Prominencias marginales</a:t>
            </a:r>
          </a:p>
          <a:p>
            <a:pPr marL="457200" indent="-457200" algn="just">
              <a:buFont typeface="+mj-lt"/>
              <a:buAutoNum type="arabicPeriod"/>
            </a:pPr>
            <a:endParaRPr lang="es-MX" sz="2400" dirty="0">
              <a:latin typeface="AR JULIAN" panose="02000000000000000000" pitchFamily="2" charset="0"/>
            </a:endParaRPr>
          </a:p>
          <a:p>
            <a:pPr marL="457200" indent="-457200" algn="just">
              <a:buFont typeface="+mj-lt"/>
              <a:buAutoNum type="arabicPeriod"/>
            </a:pPr>
            <a:r>
              <a:rPr lang="es-MX" sz="2400" dirty="0" smtClean="0">
                <a:latin typeface="AR JULIAN" panose="02000000000000000000" pitchFamily="2" charset="0"/>
              </a:rPr>
              <a:t>Línea segmental central </a:t>
            </a:r>
          </a:p>
        </p:txBody>
      </p:sp>
      <p:pic>
        <p:nvPicPr>
          <p:cNvPr id="4098" name="Picture 2" descr="E:\29-09-15 (JL)\4.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076056" y="1844824"/>
            <a:ext cx="3035076" cy="314125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4963097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91680" y="620688"/>
            <a:ext cx="5966666" cy="1080120"/>
          </a:xfrm>
        </p:spPr>
        <p:txBody>
          <a:bodyPr/>
          <a:lstStyle/>
          <a:p>
            <a:pPr marL="0" indent="0" algn="ctr">
              <a:buNone/>
            </a:pPr>
            <a:r>
              <a:rPr lang="es-MX" dirty="0" smtClean="0">
                <a:latin typeface="AR JULIAN" panose="02000000000000000000" pitchFamily="2" charset="0"/>
              </a:rPr>
              <a:t>1</a:t>
            </a:r>
            <a:r>
              <a:rPr lang="es-MX" sz="6000" dirty="0" smtClean="0">
                <a:latin typeface="AR JULIAN" panose="02000000000000000000" pitchFamily="2" charset="0"/>
              </a:rPr>
              <a:t>. Características</a:t>
            </a:r>
            <a:endParaRPr lang="es-MX" sz="6000" dirty="0">
              <a:latin typeface="AR JULIAN" panose="02000000000000000000" pitchFamily="2" charset="0"/>
            </a:endParaRPr>
          </a:p>
        </p:txBody>
      </p:sp>
      <p:sp>
        <p:nvSpPr>
          <p:cNvPr id="3" name="2 Marcador de texto"/>
          <p:cNvSpPr>
            <a:spLocks noGrp="1"/>
          </p:cNvSpPr>
          <p:nvPr>
            <p:ph type="body" idx="1"/>
          </p:nvPr>
        </p:nvSpPr>
        <p:spPr>
          <a:xfrm>
            <a:off x="899592" y="2060848"/>
            <a:ext cx="7416824" cy="835460"/>
          </a:xfrm>
        </p:spPr>
        <p:txBody>
          <a:bodyPr/>
          <a:lstStyle/>
          <a:p>
            <a:pPr algn="just"/>
            <a:r>
              <a:rPr lang="es-MX" sz="3600" dirty="0" smtClean="0">
                <a:latin typeface="AR JULIAN" panose="02000000000000000000" pitchFamily="2" charset="0"/>
              </a:rPr>
              <a:t>Se establecen 3 tipos generales de contornos </a:t>
            </a:r>
            <a:r>
              <a:rPr lang="es-MX" sz="3600" dirty="0" err="1" smtClean="0">
                <a:latin typeface="AR JULIAN" panose="02000000000000000000" pitchFamily="2" charset="0"/>
              </a:rPr>
              <a:t>oclusales</a:t>
            </a:r>
            <a:r>
              <a:rPr lang="es-MX" dirty="0" smtClean="0">
                <a:latin typeface="AR JULIAN" panose="02000000000000000000" pitchFamily="2" charset="0"/>
              </a:rPr>
              <a:t>:</a:t>
            </a:r>
            <a:endParaRPr lang="es-MX" dirty="0">
              <a:latin typeface="AR JULIAN" panose="02000000000000000000" pitchFamily="2" charset="0"/>
            </a:endParaRPr>
          </a:p>
        </p:txBody>
      </p:sp>
      <p:pic>
        <p:nvPicPr>
          <p:cNvPr id="5122" name="Picture 2" descr="E:\29-09-15 (JL)\5.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115616" y="3212976"/>
            <a:ext cx="7052330" cy="220590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840553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71600" y="692696"/>
            <a:ext cx="7272808" cy="2592288"/>
          </a:xfrm>
        </p:spPr>
        <p:txBody>
          <a:bodyPr>
            <a:normAutofit lnSpcReduction="10000"/>
          </a:bodyPr>
          <a:lstStyle/>
          <a:p>
            <a:pPr algn="just"/>
            <a:r>
              <a:rPr lang="es-MX" sz="2800" dirty="0" smtClean="0">
                <a:latin typeface="AR JULIAN" panose="02000000000000000000" pitchFamily="2" charset="0"/>
              </a:rPr>
              <a:t>Las proporciones de sus diámetros </a:t>
            </a:r>
            <a:r>
              <a:rPr lang="es-MX" sz="2800" dirty="0" err="1" smtClean="0">
                <a:latin typeface="AR JULIAN" panose="02000000000000000000" pitchFamily="2" charset="0"/>
              </a:rPr>
              <a:t>bucolingual</a:t>
            </a:r>
            <a:r>
              <a:rPr lang="es-MX" sz="2800" dirty="0" smtClean="0">
                <a:latin typeface="AR JULIAN" panose="02000000000000000000" pitchFamily="2" charset="0"/>
              </a:rPr>
              <a:t> y </a:t>
            </a:r>
            <a:r>
              <a:rPr lang="es-MX" sz="2800" dirty="0" err="1" smtClean="0">
                <a:latin typeface="AR JULIAN" panose="02000000000000000000" pitchFamily="2" charset="0"/>
              </a:rPr>
              <a:t>mesiodistal</a:t>
            </a:r>
            <a:r>
              <a:rPr lang="es-MX" sz="2800" dirty="0" smtClean="0">
                <a:latin typeface="AR JULIAN" panose="02000000000000000000" pitchFamily="2" charset="0"/>
              </a:rPr>
              <a:t> son variables, por lo que:</a:t>
            </a:r>
          </a:p>
          <a:p>
            <a:pPr algn="just"/>
            <a:r>
              <a:rPr lang="es-MX" sz="2800" dirty="0" smtClean="0">
                <a:latin typeface="AR JULIAN" panose="02000000000000000000" pitchFamily="2" charset="0"/>
              </a:rPr>
              <a:t>1.- El diámetro </a:t>
            </a:r>
            <a:r>
              <a:rPr lang="es-MX" sz="2800" dirty="0" err="1" smtClean="0">
                <a:latin typeface="AR JULIAN" panose="02000000000000000000" pitchFamily="2" charset="0"/>
              </a:rPr>
              <a:t>bucolingual</a:t>
            </a:r>
            <a:r>
              <a:rPr lang="es-MX" sz="2800" dirty="0" smtClean="0">
                <a:latin typeface="AR JULIAN" panose="02000000000000000000" pitchFamily="2" charset="0"/>
              </a:rPr>
              <a:t> puede ser mayor que el </a:t>
            </a:r>
            <a:r>
              <a:rPr lang="es-MX" sz="2800" dirty="0" err="1" smtClean="0">
                <a:latin typeface="AR JULIAN" panose="02000000000000000000" pitchFamily="2" charset="0"/>
              </a:rPr>
              <a:t>mesiodistal</a:t>
            </a:r>
            <a:r>
              <a:rPr lang="es-MX" sz="2800" dirty="0" smtClean="0">
                <a:latin typeface="AR JULIAN" panose="02000000000000000000" pitchFamily="2" charset="0"/>
              </a:rPr>
              <a:t>.</a:t>
            </a:r>
          </a:p>
          <a:p>
            <a:pPr algn="just"/>
            <a:r>
              <a:rPr lang="es-MX" sz="2800" dirty="0" smtClean="0">
                <a:latin typeface="AR JULIAN" panose="02000000000000000000" pitchFamily="2" charset="0"/>
              </a:rPr>
              <a:t>2.- El diámetro </a:t>
            </a:r>
            <a:r>
              <a:rPr lang="es-MX" sz="2800" dirty="0" err="1" smtClean="0">
                <a:latin typeface="AR JULIAN" panose="02000000000000000000" pitchFamily="2" charset="0"/>
              </a:rPr>
              <a:t>bucolingual</a:t>
            </a:r>
            <a:r>
              <a:rPr lang="es-MX" sz="2800" dirty="0" smtClean="0">
                <a:latin typeface="AR JULIAN" panose="02000000000000000000" pitchFamily="2" charset="0"/>
              </a:rPr>
              <a:t> y </a:t>
            </a:r>
            <a:r>
              <a:rPr lang="es-MX" sz="2800" dirty="0" err="1" smtClean="0">
                <a:latin typeface="AR JULIAN" panose="02000000000000000000" pitchFamily="2" charset="0"/>
              </a:rPr>
              <a:t>mesiodistal</a:t>
            </a:r>
            <a:r>
              <a:rPr lang="es-MX" sz="2800" dirty="0" smtClean="0">
                <a:latin typeface="AR JULIAN" panose="02000000000000000000" pitchFamily="2" charset="0"/>
              </a:rPr>
              <a:t> pueden ser iguales.</a:t>
            </a:r>
          </a:p>
          <a:p>
            <a:pPr algn="just"/>
            <a:r>
              <a:rPr lang="es-MX" sz="2800" dirty="0" smtClean="0">
                <a:latin typeface="AR JULIAN" panose="02000000000000000000" pitchFamily="2" charset="0"/>
              </a:rPr>
              <a:t>3.- El diámetro </a:t>
            </a:r>
            <a:r>
              <a:rPr lang="es-MX" sz="2800" dirty="0" err="1" smtClean="0">
                <a:latin typeface="AR JULIAN" panose="02000000000000000000" pitchFamily="2" charset="0"/>
              </a:rPr>
              <a:t>bucolingual</a:t>
            </a:r>
            <a:r>
              <a:rPr lang="es-MX" sz="2800" dirty="0" smtClean="0">
                <a:latin typeface="AR JULIAN" panose="02000000000000000000" pitchFamily="2" charset="0"/>
              </a:rPr>
              <a:t> puede ser menor que el </a:t>
            </a:r>
            <a:r>
              <a:rPr lang="es-MX" sz="2800" dirty="0" err="1" smtClean="0">
                <a:latin typeface="AR JULIAN" panose="02000000000000000000" pitchFamily="2" charset="0"/>
              </a:rPr>
              <a:t>mesiodistal</a:t>
            </a:r>
            <a:r>
              <a:rPr lang="es-MX" sz="2800" dirty="0" smtClean="0">
                <a:latin typeface="AR JULIAN" panose="02000000000000000000" pitchFamily="2" charset="0"/>
              </a:rPr>
              <a:t>.</a:t>
            </a:r>
          </a:p>
          <a:p>
            <a:pPr algn="just"/>
            <a:endParaRPr lang="es-MX" dirty="0" smtClean="0">
              <a:latin typeface="AR DARLING" panose="02000000000000000000" pitchFamily="2" charset="0"/>
            </a:endParaRPr>
          </a:p>
          <a:p>
            <a:pPr algn="just"/>
            <a:endParaRPr lang="es-MX" dirty="0" smtClean="0"/>
          </a:p>
          <a:p>
            <a:pPr algn="just"/>
            <a:endParaRPr lang="es-MX" dirty="0"/>
          </a:p>
        </p:txBody>
      </p:sp>
      <p:pic>
        <p:nvPicPr>
          <p:cNvPr id="6146" name="Picture 2" descr="E:\29-09-15 (JL)\6.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714612" y="3214686"/>
            <a:ext cx="4071966" cy="314327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9010972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43608" y="908720"/>
            <a:ext cx="7344816" cy="2664296"/>
          </a:xfrm>
        </p:spPr>
        <p:txBody>
          <a:bodyPr>
            <a:noAutofit/>
          </a:bodyPr>
          <a:lstStyle/>
          <a:p>
            <a:pPr algn="just"/>
            <a:r>
              <a:rPr lang="es-MX" sz="2400" dirty="0" smtClean="0">
                <a:latin typeface="AR JULIAN" panose="02000000000000000000" pitchFamily="2" charset="0"/>
              </a:rPr>
              <a:t>Los diámetros </a:t>
            </a:r>
            <a:r>
              <a:rPr lang="es-MX" sz="2400" dirty="0" err="1" smtClean="0">
                <a:latin typeface="AR JULIAN" panose="02000000000000000000" pitchFamily="2" charset="0"/>
              </a:rPr>
              <a:t>mesiodistales</a:t>
            </a:r>
            <a:r>
              <a:rPr lang="es-MX" sz="2400" dirty="0" smtClean="0">
                <a:latin typeface="AR JULIAN" panose="02000000000000000000" pitchFamily="2" charset="0"/>
              </a:rPr>
              <a:t> pueden variar en sus caras bucal y lingual:</a:t>
            </a:r>
          </a:p>
          <a:p>
            <a:pPr algn="just"/>
            <a:r>
              <a:rPr lang="es-MX" sz="2400" dirty="0" smtClean="0">
                <a:latin typeface="AR JULIAN" panose="02000000000000000000" pitchFamily="2" charset="0"/>
              </a:rPr>
              <a:t>1.- Él diámetro </a:t>
            </a:r>
            <a:r>
              <a:rPr lang="es-MX" sz="2400" dirty="0" err="1" smtClean="0">
                <a:latin typeface="AR JULIAN" panose="02000000000000000000" pitchFamily="2" charset="0"/>
              </a:rPr>
              <a:t>mesiodistal</a:t>
            </a:r>
            <a:r>
              <a:rPr lang="es-MX" sz="2400" dirty="0" smtClean="0">
                <a:latin typeface="AR JULIAN" panose="02000000000000000000" pitchFamily="2" charset="0"/>
              </a:rPr>
              <a:t> puede ser mayor en a cara bucal que en la cara lingual.</a:t>
            </a:r>
          </a:p>
          <a:p>
            <a:pPr algn="just"/>
            <a:r>
              <a:rPr lang="es-MX" sz="2400" dirty="0" smtClean="0">
                <a:latin typeface="AR JULIAN" panose="02000000000000000000" pitchFamily="2" charset="0"/>
              </a:rPr>
              <a:t>2.- </a:t>
            </a:r>
            <a:r>
              <a:rPr lang="es-MX" sz="2400" dirty="0">
                <a:latin typeface="AR JULIAN" panose="02000000000000000000" pitchFamily="2" charset="0"/>
              </a:rPr>
              <a:t>E</a:t>
            </a:r>
            <a:r>
              <a:rPr lang="es-MX" sz="2400" dirty="0" smtClean="0">
                <a:latin typeface="AR JULIAN" panose="02000000000000000000" pitchFamily="2" charset="0"/>
              </a:rPr>
              <a:t>l diámetro </a:t>
            </a:r>
            <a:r>
              <a:rPr lang="es-MX" sz="2400" dirty="0" err="1" smtClean="0">
                <a:latin typeface="AR JULIAN" panose="02000000000000000000" pitchFamily="2" charset="0"/>
              </a:rPr>
              <a:t>mesiodistal</a:t>
            </a:r>
            <a:r>
              <a:rPr lang="es-MX" sz="2400" dirty="0" smtClean="0">
                <a:latin typeface="AR JULIAN" panose="02000000000000000000" pitchFamily="2" charset="0"/>
              </a:rPr>
              <a:t> puede ser igual en la cara bucal que en la lingual.</a:t>
            </a:r>
          </a:p>
          <a:p>
            <a:pPr algn="just"/>
            <a:r>
              <a:rPr lang="es-MX" sz="2400" dirty="0" smtClean="0">
                <a:latin typeface="AR JULIAN" panose="02000000000000000000" pitchFamily="2" charset="0"/>
              </a:rPr>
              <a:t>3.- El diámetro </a:t>
            </a:r>
            <a:r>
              <a:rPr lang="es-MX" sz="2400" dirty="0" err="1" smtClean="0">
                <a:latin typeface="AR JULIAN" panose="02000000000000000000" pitchFamily="2" charset="0"/>
              </a:rPr>
              <a:t>mesiodistal</a:t>
            </a:r>
            <a:r>
              <a:rPr lang="es-MX" sz="2400" dirty="0" smtClean="0">
                <a:latin typeface="AR JULIAN" panose="02000000000000000000" pitchFamily="2" charset="0"/>
              </a:rPr>
              <a:t> puede ser menor en la cara bucal que en la lingual.  </a:t>
            </a:r>
            <a:endParaRPr lang="es-MX" sz="2400" dirty="0">
              <a:latin typeface="AR JULIAN" panose="02000000000000000000" pitchFamily="2" charset="0"/>
            </a:endParaRPr>
          </a:p>
        </p:txBody>
      </p:sp>
      <p:pic>
        <p:nvPicPr>
          <p:cNvPr id="7170" name="Picture 2" descr="E:\29-09-15 (JL)\7.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347864" y="3789040"/>
            <a:ext cx="2186409" cy="247771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231927089"/>
      </p:ext>
    </p:extLst>
  </p:cSld>
  <p:clrMapOvr>
    <a:masterClrMapping/>
  </p:clrMapOvr>
  <p:timing>
    <p:tnLst>
      <p:par>
        <p:cTn id="1" dur="indefinite" restart="never" nodeType="tmRoot"/>
      </p:par>
    </p:tnLst>
  </p:timing>
</p:sld>
</file>

<file path=ppt/theme/theme1.xml><?xml version="1.0" encoding="utf-8"?>
<a:theme xmlns:a="http://schemas.openxmlformats.org/drawingml/2006/main" name="Transmisión de listas">
  <a:themeElements>
    <a:clrScheme name="Transmisión de listas">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Transmisión de listas">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ransmisión de listas">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1057</TotalTime>
  <Words>3993</Words>
  <Application>Microsoft Office PowerPoint</Application>
  <PresentationFormat>Presentación en pantalla (4:3)</PresentationFormat>
  <Paragraphs>348</Paragraphs>
  <Slides>46</Slides>
  <Notes>46</Notes>
  <HiddenSlides>0</HiddenSlides>
  <MMClips>0</MMClips>
  <ScaleCrop>false</ScaleCrop>
  <HeadingPairs>
    <vt:vector size="4" baseType="variant">
      <vt:variant>
        <vt:lpstr>Tema</vt:lpstr>
      </vt:variant>
      <vt:variant>
        <vt:i4>1</vt:i4>
      </vt:variant>
      <vt:variant>
        <vt:lpstr>Títulos de diapositiva</vt:lpstr>
      </vt:variant>
      <vt:variant>
        <vt:i4>46</vt:i4>
      </vt:variant>
    </vt:vector>
  </HeadingPairs>
  <TitlesOfParts>
    <vt:vector size="47" baseType="lpstr">
      <vt:lpstr>Transmisión de listas</vt:lpstr>
      <vt:lpstr>UNIVERSIDAD AUTÓNOMA DEL ESTADO DE MÉXICO  Facultad de Odontología  Área de docencia de Rehabilitación Odontológica  Unidad de Aprendizaje: Anatomía Bucodental Tema. Segundo premolar inferior  Autor: José Luis Silva Mendieta</vt:lpstr>
      <vt:lpstr>Segundo Premolar Inferior</vt:lpstr>
      <vt:lpstr>Estudio comparativo</vt:lpstr>
      <vt:lpstr>Lóbulos</vt:lpstr>
      <vt:lpstr>Diapositiva 5</vt:lpstr>
      <vt:lpstr>Diapositiva 6</vt:lpstr>
      <vt:lpstr>1. Características</vt:lpstr>
      <vt:lpstr>Diapositiva 8</vt:lpstr>
      <vt:lpstr>Diapositiva 9</vt:lpstr>
      <vt:lpstr>Generalidades </vt:lpstr>
      <vt:lpstr>2. Límites de la cara oclusal</vt:lpstr>
      <vt:lpstr>3.- Cúspides</vt:lpstr>
      <vt:lpstr>Cúspide bucal</vt:lpstr>
      <vt:lpstr>Límites de la cúspide bucal</vt:lpstr>
      <vt:lpstr>Planos de la cúspide bucal</vt:lpstr>
      <vt:lpstr>Plano mesial</vt:lpstr>
      <vt:lpstr>Plano distal</vt:lpstr>
      <vt:lpstr>Cúspides linguales</vt:lpstr>
      <vt:lpstr>Límites de la cúspide mesiolingual</vt:lpstr>
      <vt:lpstr>Límites de la cúspide distolingual</vt:lpstr>
      <vt:lpstr>Planos de las cúspides linguales </vt:lpstr>
      <vt:lpstr>Planos de la cúspide mesiolingual</vt:lpstr>
      <vt:lpstr>Diapositiva 23</vt:lpstr>
      <vt:lpstr>Planos de la cúspide distolingual</vt:lpstr>
      <vt:lpstr>Diapositiva 25</vt:lpstr>
      <vt:lpstr>5. Fosas triangulares características</vt:lpstr>
      <vt:lpstr>Límites</vt:lpstr>
      <vt:lpstr>Fosa triangular mesial</vt:lpstr>
      <vt:lpstr>Diapositiva 29</vt:lpstr>
      <vt:lpstr>6. Prominencias marginales</vt:lpstr>
      <vt:lpstr>Diapositiva 31</vt:lpstr>
      <vt:lpstr>7. Línea segmental central</vt:lpstr>
      <vt:lpstr>Diapositiva 33</vt:lpstr>
      <vt:lpstr>Cara bucal</vt:lpstr>
      <vt:lpstr>Diapositiva 35</vt:lpstr>
      <vt:lpstr>Diapositiva 36</vt:lpstr>
      <vt:lpstr>Diapositiva 37</vt:lpstr>
      <vt:lpstr>Cara mesial</vt:lpstr>
      <vt:lpstr>Cara distal</vt:lpstr>
      <vt:lpstr>Diapositiva 40</vt:lpstr>
      <vt:lpstr>Cara lingual</vt:lpstr>
      <vt:lpstr>Diapositiva 42</vt:lpstr>
      <vt:lpstr>Diapositiva 43</vt:lpstr>
      <vt:lpstr>Raíz</vt:lpstr>
      <vt:lpstr>Diapositiva 45</vt:lpstr>
      <vt:lpstr>Diapositiva 46</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Luisa Silva De Hoyos</dc:creator>
  <cp:lastModifiedBy>Jose Luis Silva</cp:lastModifiedBy>
  <cp:revision>129</cp:revision>
  <dcterms:created xsi:type="dcterms:W3CDTF">2015-09-29T23:01:08Z</dcterms:created>
  <dcterms:modified xsi:type="dcterms:W3CDTF">2015-10-01T12:22:10Z</dcterms:modified>
</cp:coreProperties>
</file>