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6"/>
  </p:notesMasterIdLst>
  <p:sldIdLst>
    <p:sldId id="292" r:id="rId2"/>
    <p:sldId id="293" r:id="rId3"/>
    <p:sldId id="294" r:id="rId4"/>
    <p:sldId id="295" r:id="rId5"/>
    <p:sldId id="296" r:id="rId6"/>
    <p:sldId id="297" r:id="rId7"/>
    <p:sldId id="298" r:id="rId8"/>
    <p:sldId id="299" r:id="rId9"/>
    <p:sldId id="256" r:id="rId10"/>
    <p:sldId id="266" r:id="rId11"/>
    <p:sldId id="286" r:id="rId12"/>
    <p:sldId id="267" r:id="rId13"/>
    <p:sldId id="287" r:id="rId14"/>
    <p:sldId id="268" r:id="rId15"/>
    <p:sldId id="288" r:id="rId16"/>
    <p:sldId id="269" r:id="rId17"/>
    <p:sldId id="289" r:id="rId18"/>
    <p:sldId id="270" r:id="rId19"/>
    <p:sldId id="290" r:id="rId20"/>
    <p:sldId id="271" r:id="rId21"/>
    <p:sldId id="291" r:id="rId22"/>
    <p:sldId id="272" r:id="rId23"/>
    <p:sldId id="280" r:id="rId24"/>
    <p:sldId id="273" r:id="rId25"/>
    <p:sldId id="274" r:id="rId26"/>
    <p:sldId id="281" r:id="rId27"/>
    <p:sldId id="275" r:id="rId28"/>
    <p:sldId id="282" r:id="rId29"/>
    <p:sldId id="276" r:id="rId30"/>
    <p:sldId id="283" r:id="rId31"/>
    <p:sldId id="277" r:id="rId32"/>
    <p:sldId id="284" r:id="rId33"/>
    <p:sldId id="278" r:id="rId34"/>
    <p:sldId id="285" r:id="rId35"/>
    <p:sldId id="279" r:id="rId36"/>
    <p:sldId id="257" r:id="rId37"/>
    <p:sldId id="258" r:id="rId38"/>
    <p:sldId id="260" r:id="rId39"/>
    <p:sldId id="259" r:id="rId40"/>
    <p:sldId id="261" r:id="rId41"/>
    <p:sldId id="263" r:id="rId42"/>
    <p:sldId id="264" r:id="rId43"/>
    <p:sldId id="265" r:id="rId44"/>
    <p:sldId id="262"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0" d="100"/>
          <a:sy n="50" d="100"/>
        </p:scale>
        <p:origin x="-63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A83832-B696-4FFF-BCFD-B2C1E221CB32}" type="datetimeFigureOut">
              <a:rPr lang="es-MX" smtClean="0"/>
              <a:t>27/09/2015</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149D72-BBD5-4C31-9BDF-E2FDF1292114}" type="slidenum">
              <a:rPr lang="es-MX" smtClean="0"/>
              <a:t>‹Nº›</a:t>
            </a:fld>
            <a:endParaRPr lang="es-MX"/>
          </a:p>
        </p:txBody>
      </p:sp>
    </p:spTree>
    <p:extLst>
      <p:ext uri="{BB962C8B-B14F-4D97-AF65-F5344CB8AC3E}">
        <p14:creationId xmlns:p14="http://schemas.microsoft.com/office/powerpoint/2010/main" val="3820929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E81E8F-7DA8-4594-A99F-44D1B0ECEF4B}" type="slidenum">
              <a:rPr lang="es-ES" altLang="es-MX" smtClean="0">
                <a:cs typeface="Arial" charset="0"/>
              </a:rPr>
              <a:pPr eaLnBrk="1" hangingPunct="1"/>
              <a:t>1</a:t>
            </a:fld>
            <a:endParaRPr lang="es-ES" altLang="es-MX" smtClean="0">
              <a:cs typeface="Arial" charset="0"/>
            </a:endParaRPr>
          </a:p>
        </p:txBody>
      </p:sp>
      <p:sp>
        <p:nvSpPr>
          <p:cNvPr id="4403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E734A4BD-CFD3-448C-9437-2616B58DF9D6}" type="slidenum">
              <a:rPr lang="es-MX" smtClean="0"/>
              <a:pPr/>
              <a:t>35</a:t>
            </a:fld>
            <a:endParaRPr lang="es-MX"/>
          </a:p>
        </p:txBody>
      </p:sp>
    </p:spTree>
    <p:extLst>
      <p:ext uri="{BB962C8B-B14F-4D97-AF65-F5344CB8AC3E}">
        <p14:creationId xmlns:p14="http://schemas.microsoft.com/office/powerpoint/2010/main" val="17741992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8" name="Title 1"/>
          <p:cNvSpPr>
            <a:spLocks noGrp="1"/>
          </p:cNvSpPr>
          <p:nvPr>
            <p:ph type="title"/>
          </p:nvPr>
        </p:nvSpPr>
        <p:spPr>
          <a:xfrm>
            <a:off x="685801" y="609600"/>
            <a:ext cx="10131425" cy="1456267"/>
          </a:xfrm>
        </p:spPr>
        <p:txBody>
          <a:bodyPr/>
          <a:lstStyle/>
          <a:p>
            <a:r>
              <a:rPr lang="es-ES" smtClean="0"/>
              <a:t>Haga clic para modificar el estilo de título del patrón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9/27/2015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6518" y="5203826"/>
            <a:ext cx="10363200" cy="1470025"/>
          </a:xfrm>
        </p:spPr>
        <p:txBody>
          <a:bodyPr>
            <a:normAutofit fontScale="90000"/>
          </a:bodyPr>
          <a:lstStyle/>
          <a:p>
            <a:pPr fontAlgn="auto">
              <a:spcAft>
                <a:spcPts val="0"/>
              </a:spcAft>
              <a:defRPr/>
            </a:pPr>
            <a:r>
              <a:rPr lang="es-MX" sz="2700" dirty="0">
                <a:latin typeface="Arial" pitchFamily="34" charset="0"/>
                <a:cs typeface="Arial" pitchFamily="34" charset="0"/>
              </a:rPr>
              <a:t>UNIDAD DE APRENDIZAJE: </a:t>
            </a:r>
            <a:br>
              <a:rPr lang="es-MX" sz="2700" dirty="0">
                <a:latin typeface="Arial" pitchFamily="34" charset="0"/>
                <a:cs typeface="Arial" pitchFamily="34" charset="0"/>
              </a:rPr>
            </a:br>
            <a:r>
              <a:rPr lang="es-MX" altLang="es-MX" sz="2700" dirty="0" smtClean="0">
                <a:latin typeface="Arial" pitchFamily="34" charset="0"/>
                <a:cs typeface="Arial" pitchFamily="34" charset="0"/>
              </a:rPr>
              <a:t>EQUIPAMIENTO URBANO</a:t>
            </a:r>
            <a:r>
              <a:rPr lang="es-MX" sz="2700" dirty="0">
                <a:latin typeface="Arial" pitchFamily="34" charset="0"/>
                <a:cs typeface="Arial" pitchFamily="34" charset="0"/>
              </a:rPr>
              <a:t/>
            </a:r>
            <a:br>
              <a:rPr lang="es-MX" sz="2700" dirty="0">
                <a:latin typeface="Arial" pitchFamily="34" charset="0"/>
                <a:cs typeface="Arial" pitchFamily="34" charset="0"/>
              </a:rPr>
            </a:br>
            <a:r>
              <a:rPr lang="es-MX" sz="2700" dirty="0">
                <a:latin typeface="Arial" pitchFamily="34" charset="0"/>
                <a:cs typeface="Arial" pitchFamily="34" charset="0"/>
              </a:rPr>
              <a:t/>
            </a:r>
            <a:br>
              <a:rPr lang="es-MX" sz="2700" dirty="0">
                <a:latin typeface="Arial" pitchFamily="34" charset="0"/>
                <a:cs typeface="Arial" pitchFamily="34" charset="0"/>
              </a:rPr>
            </a:br>
            <a:r>
              <a:rPr lang="es-MX" sz="2700" dirty="0">
                <a:latin typeface="Arial" pitchFamily="34" charset="0"/>
                <a:cs typeface="Arial" pitchFamily="34" charset="0"/>
              </a:rPr>
              <a:t>UNIDAD DE </a:t>
            </a:r>
            <a:r>
              <a:rPr lang="es-MX" sz="2700" dirty="0" smtClean="0">
                <a:latin typeface="Arial" pitchFamily="34" charset="0"/>
                <a:cs typeface="Arial" pitchFamily="34" charset="0"/>
              </a:rPr>
              <a:t>COMPETENCIA </a:t>
            </a:r>
            <a:r>
              <a:rPr lang="es-MX" sz="2700" dirty="0" smtClean="0">
                <a:latin typeface="Arial" pitchFamily="34" charset="0"/>
                <a:cs typeface="Arial" pitchFamily="34" charset="0"/>
              </a:rPr>
              <a:t>II:</a:t>
            </a:r>
            <a:r>
              <a:rPr lang="es-MX" sz="2700" dirty="0">
                <a:latin typeface="Arial" pitchFamily="34" charset="0"/>
                <a:cs typeface="Arial" pitchFamily="34" charset="0"/>
              </a:rPr>
              <a:t/>
            </a:r>
            <a:br>
              <a:rPr lang="es-MX" sz="2700" dirty="0">
                <a:latin typeface="Arial" pitchFamily="34" charset="0"/>
                <a:cs typeface="Arial" pitchFamily="34" charset="0"/>
              </a:rPr>
            </a:br>
            <a:r>
              <a:rPr lang="es-MX" sz="2200" dirty="0"/>
              <a:t>Tipología del Equipamiento Urbano: </a:t>
            </a:r>
            <a:r>
              <a:rPr lang="es-MX" sz="2200" dirty="0" smtClean="0"/>
              <a:t>Sistema DE CIUDADES</a:t>
            </a:r>
            <a:r>
              <a:rPr lang="es-ES" sz="2400" dirty="0" smtClean="0">
                <a:latin typeface="Arial" pitchFamily="34" charset="0"/>
                <a:cs typeface="Arial" pitchFamily="34" charset="0"/>
              </a:rPr>
              <a:t/>
            </a:r>
            <a:br>
              <a:rPr lang="es-ES" sz="2400" dirty="0" smtClean="0">
                <a:latin typeface="Arial" pitchFamily="34" charset="0"/>
                <a:cs typeface="Arial" pitchFamily="34" charset="0"/>
              </a:rPr>
            </a:br>
            <a:r>
              <a:rPr lang="es-MX" sz="2400" dirty="0">
                <a:latin typeface="Arial" pitchFamily="34" charset="0"/>
                <a:cs typeface="Arial" pitchFamily="34" charset="0"/>
              </a:rPr>
              <a:t/>
            </a:r>
            <a:br>
              <a:rPr lang="es-MX" sz="2400" dirty="0">
                <a:latin typeface="Arial" pitchFamily="34" charset="0"/>
                <a:cs typeface="Arial" pitchFamily="34" charset="0"/>
              </a:rPr>
            </a:br>
            <a:r>
              <a:rPr lang="es-MX" sz="2400" dirty="0">
                <a:latin typeface="Arial" pitchFamily="34" charset="0"/>
                <a:cs typeface="Arial" pitchFamily="34" charset="0"/>
              </a:rPr>
              <a:t>MATERIAL DIDÁCTICO:</a:t>
            </a:r>
            <a:br>
              <a:rPr lang="es-MX" sz="2400" dirty="0">
                <a:latin typeface="Arial" pitchFamily="34" charset="0"/>
                <a:cs typeface="Arial" pitchFamily="34" charset="0"/>
              </a:rPr>
            </a:br>
            <a:r>
              <a:rPr lang="es-MX" sz="2400" i="1" dirty="0" smtClean="0">
                <a:latin typeface="Arial" pitchFamily="34" charset="0"/>
                <a:cs typeface="Arial" pitchFamily="34" charset="0"/>
              </a:rPr>
              <a:t>Sólo visión </a:t>
            </a:r>
            <a:r>
              <a:rPr lang="es-MX" sz="2400" i="1" dirty="0">
                <a:latin typeface="Arial" pitchFamily="34" charset="0"/>
                <a:cs typeface="Arial" pitchFamily="34" charset="0"/>
              </a:rPr>
              <a:t>(</a:t>
            </a:r>
            <a:r>
              <a:rPr lang="es-MX" sz="2400" i="1" dirty="0" err="1">
                <a:latin typeface="Arial" pitchFamily="34" charset="0"/>
                <a:cs typeface="Arial" pitchFamily="34" charset="0"/>
              </a:rPr>
              <a:t>proyectable</a:t>
            </a:r>
            <a:r>
              <a:rPr lang="es-MX" sz="2400" i="1" dirty="0">
                <a:latin typeface="Arial" pitchFamily="34" charset="0"/>
                <a:cs typeface="Arial" pitchFamily="34" charset="0"/>
              </a:rPr>
              <a:t>)</a:t>
            </a:r>
            <a:r>
              <a:rPr lang="es-MX" sz="2400" dirty="0">
                <a:latin typeface="Arial" pitchFamily="34" charset="0"/>
                <a:cs typeface="Arial" pitchFamily="34" charset="0"/>
              </a:rPr>
              <a:t/>
            </a:r>
            <a:br>
              <a:rPr lang="es-MX" sz="2400" dirty="0">
                <a:latin typeface="Arial" pitchFamily="34" charset="0"/>
                <a:cs typeface="Arial" pitchFamily="34" charset="0"/>
              </a:rPr>
            </a:br>
            <a:r>
              <a:rPr lang="es-MX" sz="2400" dirty="0">
                <a:latin typeface="Arial" pitchFamily="34" charset="0"/>
                <a:cs typeface="Arial" pitchFamily="34" charset="0"/>
              </a:rPr>
              <a:t/>
            </a:r>
            <a:br>
              <a:rPr lang="es-MX" sz="2400" dirty="0">
                <a:latin typeface="Arial" pitchFamily="34" charset="0"/>
                <a:cs typeface="Arial" pitchFamily="34" charset="0"/>
              </a:rPr>
            </a:br>
            <a:r>
              <a:rPr lang="es-MX" sz="2400" dirty="0">
                <a:latin typeface="Arial" pitchFamily="34" charset="0"/>
                <a:cs typeface="Arial" pitchFamily="34" charset="0"/>
              </a:rPr>
              <a:t>AUTOR:</a:t>
            </a:r>
            <a:br>
              <a:rPr lang="es-MX" sz="2400" dirty="0">
                <a:latin typeface="Arial" pitchFamily="34" charset="0"/>
                <a:cs typeface="Arial" pitchFamily="34" charset="0"/>
              </a:rPr>
            </a:br>
            <a:r>
              <a:rPr lang="es-MX" sz="2400" dirty="0">
                <a:latin typeface="Arial" pitchFamily="34" charset="0"/>
                <a:cs typeface="Arial" pitchFamily="34" charset="0"/>
              </a:rPr>
              <a:t>M</a:t>
            </a:r>
            <a:r>
              <a:rPr lang="es-ES_tradnl" sz="2400" dirty="0">
                <a:latin typeface="Arial" pitchFamily="34" charset="0"/>
                <a:cs typeface="Arial" pitchFamily="34" charset="0"/>
              </a:rPr>
              <a:t>. en C. S. Adriana Soledad Espinosa </a:t>
            </a:r>
            <a:r>
              <a:rPr lang="es-ES_tradnl" sz="2400" dirty="0" smtClean="0">
                <a:latin typeface="Arial" pitchFamily="34" charset="0"/>
                <a:cs typeface="Arial" pitchFamily="34" charset="0"/>
              </a:rPr>
              <a:t>Flores</a:t>
            </a:r>
            <a:br>
              <a:rPr lang="es-ES_tradnl" sz="2400" dirty="0" smtClean="0">
                <a:latin typeface="Arial" pitchFamily="34" charset="0"/>
                <a:cs typeface="Arial" pitchFamily="34" charset="0"/>
              </a:rPr>
            </a:br>
            <a:r>
              <a:rPr lang="es-ES_tradnl" sz="2400" dirty="0" smtClean="0">
                <a:latin typeface="Arial" pitchFamily="34" charset="0"/>
                <a:cs typeface="Arial" pitchFamily="34" charset="0"/>
              </a:rPr>
              <a:t>Septiembre de 2015</a:t>
            </a:r>
            <a:r>
              <a:rPr lang="es-ES" dirty="0" smtClean="0">
                <a:latin typeface="Arial" pitchFamily="34" charset="0"/>
                <a:cs typeface="Arial" pitchFamily="34" charset="0"/>
              </a:rPr>
              <a:t> </a:t>
            </a:r>
            <a:r>
              <a:rPr lang="es-ES" dirty="0">
                <a:solidFill>
                  <a:schemeClr val="accent1">
                    <a:lumMod val="50000"/>
                  </a:schemeClr>
                </a:solidFill>
              </a:rPr>
              <a:t/>
            </a:r>
            <a:br>
              <a:rPr lang="es-ES" dirty="0">
                <a:solidFill>
                  <a:schemeClr val="accent1">
                    <a:lumMod val="50000"/>
                  </a:schemeClr>
                </a:solidFill>
              </a:rPr>
            </a:br>
            <a:endParaRPr lang="es-ES" sz="2400" dirty="0">
              <a:solidFill>
                <a:schemeClr val="accent1">
                  <a:lumMod val="50000"/>
                </a:schemeClr>
              </a:solidFill>
            </a:endParaRPr>
          </a:p>
        </p:txBody>
      </p:sp>
      <p:sp>
        <p:nvSpPr>
          <p:cNvPr id="2051" name="5 Marcador de número de diapositiva"/>
          <p:cNvSpPr>
            <a:spLocks noGrp="1"/>
          </p:cNvSpPr>
          <p:nvPr>
            <p:ph type="sldNum" sz="quarter" idx="10"/>
          </p:nvPr>
        </p:nvSpPr>
        <p:spPr bwMode="auto">
          <a:xfrm>
            <a:off x="6199718" y="5719764"/>
            <a:ext cx="857249" cy="365125"/>
          </a:xfrm>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C207C9CF-629A-43B8-AAF3-8239A360FA0D}" type="slidenum">
              <a:rPr lang="es-ES" altLang="es-MX" sz="2600">
                <a:solidFill>
                  <a:schemeClr val="accent1"/>
                </a:solidFill>
                <a:cs typeface="Arial" charset="0"/>
              </a:rPr>
              <a:pPr/>
              <a:t>1</a:t>
            </a:fld>
            <a:endParaRPr lang="es-ES" altLang="es-MX" sz="2600">
              <a:solidFill>
                <a:schemeClr val="accent1"/>
              </a:solidFill>
              <a:cs typeface="Arial" charset="0"/>
            </a:endParaRPr>
          </a:p>
        </p:txBody>
      </p:sp>
      <p:sp>
        <p:nvSpPr>
          <p:cNvPr id="2052" name="Line 4"/>
          <p:cNvSpPr>
            <a:spLocks noChangeShapeType="1"/>
          </p:cNvSpPr>
          <p:nvPr/>
        </p:nvSpPr>
        <p:spPr bwMode="auto">
          <a:xfrm>
            <a:off x="910167" y="1125538"/>
            <a:ext cx="1036955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077" name="Text Box 5"/>
          <p:cNvSpPr txBox="1">
            <a:spLocks noChangeArrowheads="1"/>
          </p:cNvSpPr>
          <p:nvPr/>
        </p:nvSpPr>
        <p:spPr bwMode="auto">
          <a:xfrm>
            <a:off x="2256367" y="49214"/>
            <a:ext cx="8544984"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charset="0"/>
              </a:defRPr>
            </a:lvl1pPr>
            <a:lvl2pPr>
              <a:defRPr sz="2400">
                <a:solidFill>
                  <a:schemeClr val="tx1"/>
                </a:solidFill>
                <a:latin typeface="Arial" charset="0"/>
              </a:defRPr>
            </a:lvl2pPr>
            <a:lvl3pPr>
              <a:defRPr sz="2000">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eaLnBrk="0" hangingPunct="0">
              <a:defRPr>
                <a:solidFill>
                  <a:schemeClr val="tx1"/>
                </a:solidFill>
                <a:latin typeface="Arial" charset="0"/>
              </a:defRPr>
            </a:lvl6pPr>
            <a:lvl7pPr eaLnBrk="0" hangingPunct="0">
              <a:defRPr>
                <a:solidFill>
                  <a:schemeClr val="tx1"/>
                </a:solidFill>
                <a:latin typeface="Arial" charset="0"/>
              </a:defRPr>
            </a:lvl7pPr>
            <a:lvl8pPr eaLnBrk="0" hangingPunct="0">
              <a:defRPr>
                <a:solidFill>
                  <a:schemeClr val="tx1"/>
                </a:solidFill>
                <a:latin typeface="Arial" charset="0"/>
              </a:defRPr>
            </a:lvl8pPr>
            <a:lvl9pPr eaLnBrk="0" hangingPunct="0">
              <a:defRPr>
                <a:solidFill>
                  <a:schemeClr val="tx1"/>
                </a:solidFill>
                <a:latin typeface="Arial" charset="0"/>
              </a:defRPr>
            </a:lvl9pPr>
          </a:lstStyle>
          <a:p>
            <a:pPr algn="ctr" eaLnBrk="1" hangingPunct="1">
              <a:spcBef>
                <a:spcPct val="50000"/>
              </a:spcBef>
              <a:defRPr/>
            </a:pPr>
            <a:r>
              <a:rPr lang="es-MX" altLang="es-MX" sz="1600" dirty="0" smtClean="0">
                <a:latin typeface="+mn-lt"/>
                <a:cs typeface="Aharoni" pitchFamily="2" charset="-79"/>
              </a:rPr>
              <a:t>UNIVERSIDAD AUTÓNOMA DEL ESTADO DE MÉXICO</a:t>
            </a:r>
          </a:p>
          <a:p>
            <a:pPr algn="ctr" eaLnBrk="1" hangingPunct="1">
              <a:spcBef>
                <a:spcPct val="50000"/>
              </a:spcBef>
              <a:defRPr/>
            </a:pPr>
            <a:r>
              <a:rPr lang="es-MX" altLang="es-MX" sz="1600" dirty="0" smtClean="0">
                <a:latin typeface="+mn-lt"/>
                <a:cs typeface="Aharoni" pitchFamily="2" charset="-79"/>
              </a:rPr>
              <a:t>FACULTAD DE ARQUITECTURA Y DISEÑO</a:t>
            </a:r>
          </a:p>
          <a:p>
            <a:pPr algn="ctr" eaLnBrk="1" hangingPunct="1">
              <a:spcBef>
                <a:spcPct val="50000"/>
              </a:spcBef>
              <a:defRPr/>
            </a:pPr>
            <a:r>
              <a:rPr lang="es-MX" altLang="es-MX" sz="1600" dirty="0" smtClean="0">
                <a:latin typeface="+mn-lt"/>
                <a:cs typeface="Aharoni" pitchFamily="2" charset="-79"/>
              </a:rPr>
              <a:t>APOU</a:t>
            </a:r>
            <a:endParaRPr lang="es-ES" altLang="es-MX" sz="1600" dirty="0" smtClean="0">
              <a:latin typeface="+mn-lt"/>
              <a:cs typeface="Aharoni" pitchFamily="2" charset="-79"/>
            </a:endParaRPr>
          </a:p>
        </p:txBody>
      </p:sp>
      <p:pic>
        <p:nvPicPr>
          <p:cNvPr id="2054" name="Picture 6" descr="ESCU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9200" y="373063"/>
            <a:ext cx="982133" cy="660400"/>
          </a:xfrm>
          <a:prstGeom prst="rect">
            <a:avLst/>
          </a:prstGeom>
          <a:noFill/>
          <a:ln>
            <a:noFill/>
          </a:ln>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rgbClr val="008000"/>
                </a:solidFill>
                <a:miter lim="800000"/>
                <a:headEnd/>
                <a:tailEnd/>
              </a14:hiddenLine>
            </a:ext>
          </a:extLst>
        </p:spPr>
      </p:pic>
      <p:pic>
        <p:nvPicPr>
          <p:cNvPr id="2055" name="Picture 7" descr="lgo nuevo de la fad"/>
          <p:cNvPicPr>
            <a:picLocks noChangeAspect="1" noChangeArrowheads="1"/>
          </p:cNvPicPr>
          <p:nvPr/>
        </p:nvPicPr>
        <p:blipFill>
          <a:blip r:embed="rId4">
            <a:extLst>
              <a:ext uri="{28A0092B-C50C-407E-A947-70E740481C1C}">
                <a14:useLocalDpi xmlns:a14="http://schemas.microsoft.com/office/drawing/2010/main" val="0"/>
              </a:ext>
            </a:extLst>
          </a:blip>
          <a:srcRect b="-6172"/>
          <a:stretch>
            <a:fillRect/>
          </a:stretch>
        </p:blipFill>
        <p:spPr bwMode="auto">
          <a:xfrm>
            <a:off x="912284" y="333376"/>
            <a:ext cx="1676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1646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Actividades de la población</a:t>
            </a:r>
            <a:endParaRPr lang="es-MX" b="1" dirty="0"/>
          </a:p>
        </p:txBody>
      </p:sp>
      <p:sp>
        <p:nvSpPr>
          <p:cNvPr id="5" name="4 Rectángulo"/>
          <p:cNvSpPr/>
          <p:nvPr/>
        </p:nvSpPr>
        <p:spPr>
          <a:xfrm>
            <a:off x="1066800" y="2967335"/>
            <a:ext cx="9601200" cy="2308324"/>
          </a:xfrm>
          <a:prstGeom prst="rect">
            <a:avLst/>
          </a:prstGeom>
        </p:spPr>
        <p:txBody>
          <a:bodyPr wrap="square">
            <a:spAutoFit/>
          </a:bodyPr>
          <a:lstStyle/>
          <a:p>
            <a:r>
              <a:rPr lang="es-MX" sz="3600" dirty="0">
                <a:latin typeface="Arial Narrow" pitchFamily="34" charset="0"/>
                <a:ea typeface="Calibri" pitchFamily="34" charset="0"/>
                <a:cs typeface="Times New Roman" pitchFamily="18" charset="0"/>
              </a:rPr>
              <a:t>Síntesis de todas las diversas acciones que los habitantes de una ciudad pueden realizar, tales como trabajar, recrearse, trasladarse, comerciar o hacer uso de servicios"</a:t>
            </a:r>
          </a:p>
        </p:txBody>
      </p:sp>
    </p:spTree>
    <p:extLst>
      <p:ext uri="{BB962C8B-B14F-4D97-AF65-F5344CB8AC3E}">
        <p14:creationId xmlns:p14="http://schemas.microsoft.com/office/powerpoint/2010/main" val="2440811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226" y="1828800"/>
            <a:ext cx="6847188"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depostalesurbanas.files.wordpress.com/2013/11/el-ateneo-grand-splendid-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8115" y="1085850"/>
            <a:ext cx="3595686" cy="5417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111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Aglomeración social</a:t>
            </a:r>
            <a:endParaRPr lang="es-MX" b="1" dirty="0"/>
          </a:p>
        </p:txBody>
      </p:sp>
      <p:sp>
        <p:nvSpPr>
          <p:cNvPr id="3" name="2 Marcador de contenido"/>
          <p:cNvSpPr>
            <a:spLocks noGrp="1"/>
          </p:cNvSpPr>
          <p:nvPr>
            <p:ph idx="1"/>
          </p:nvPr>
        </p:nvSpPr>
        <p:spPr/>
        <p:txBody>
          <a:bodyPr>
            <a:normAutofit/>
          </a:bodyPr>
          <a:lstStyle/>
          <a:p>
            <a:r>
              <a:rPr lang="es-MX" sz="3600" dirty="0">
                <a:latin typeface="Arial Narrow" pitchFamily="34" charset="0"/>
                <a:ea typeface="Calibri" pitchFamily="34" charset="0"/>
                <a:cs typeface="Times New Roman" pitchFamily="18" charset="0"/>
              </a:rPr>
              <a:t>Concentración y articulación de elementos </a:t>
            </a:r>
            <a:r>
              <a:rPr lang="es-MX" sz="3600" dirty="0" smtClean="0">
                <a:latin typeface="Arial Narrow" pitchFamily="34" charset="0"/>
                <a:ea typeface="Calibri" pitchFamily="34" charset="0"/>
                <a:cs typeface="Times New Roman" pitchFamily="18" charset="0"/>
              </a:rPr>
              <a:t>socio-físicos </a:t>
            </a:r>
            <a:r>
              <a:rPr lang="es-MX" sz="3600" dirty="0">
                <a:latin typeface="Arial Narrow" pitchFamily="34" charset="0"/>
                <a:ea typeface="Calibri" pitchFamily="34" charset="0"/>
                <a:cs typeface="Times New Roman" pitchFamily="18" charset="0"/>
              </a:rPr>
              <a:t>dentro de una unidad territorial</a:t>
            </a:r>
            <a:endParaRPr lang="es-MX" sz="3600" dirty="0"/>
          </a:p>
        </p:txBody>
      </p:sp>
    </p:spTree>
    <p:extLst>
      <p:ext uri="{BB962C8B-B14F-4D97-AF65-F5344CB8AC3E}">
        <p14:creationId xmlns:p14="http://schemas.microsoft.com/office/powerpoint/2010/main" val="2862851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033" y="628650"/>
            <a:ext cx="8461404" cy="565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9167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Asentamiento humano</a:t>
            </a:r>
            <a:endParaRPr lang="es-MX" b="1" dirty="0"/>
          </a:p>
        </p:txBody>
      </p:sp>
      <p:sp>
        <p:nvSpPr>
          <p:cNvPr id="3" name="2 Marcador de contenido"/>
          <p:cNvSpPr>
            <a:spLocks noGrp="1"/>
          </p:cNvSpPr>
          <p:nvPr>
            <p:ph idx="1"/>
          </p:nvPr>
        </p:nvSpPr>
        <p:spPr/>
        <p:txBody>
          <a:bodyPr>
            <a:normAutofit/>
          </a:bodyPr>
          <a:lstStyle/>
          <a:p>
            <a:r>
              <a:rPr lang="es-MX" sz="4000" dirty="0">
                <a:latin typeface="Arial Narrow" pitchFamily="34" charset="0"/>
                <a:ea typeface="Calibri" pitchFamily="34" charset="0"/>
                <a:cs typeface="Times New Roman" pitchFamily="18" charset="0"/>
              </a:rPr>
              <a:t>Espacio o territorio en el que una comunidad humana se desarrolla a través de su historia</a:t>
            </a:r>
            <a:endParaRPr lang="es-MX" sz="4000" dirty="0"/>
          </a:p>
        </p:txBody>
      </p:sp>
    </p:spTree>
    <p:extLst>
      <p:ext uri="{BB962C8B-B14F-4D97-AF65-F5344CB8AC3E}">
        <p14:creationId xmlns:p14="http://schemas.microsoft.com/office/powerpoint/2010/main" val="2844697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3550" y="685800"/>
            <a:ext cx="8306348" cy="5777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138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Localización del equipamiento</a:t>
            </a:r>
            <a:endParaRPr lang="es-MX" b="1" dirty="0"/>
          </a:p>
        </p:txBody>
      </p:sp>
      <p:sp>
        <p:nvSpPr>
          <p:cNvPr id="3" name="2 Marcador de contenido"/>
          <p:cNvSpPr>
            <a:spLocks noGrp="1"/>
          </p:cNvSpPr>
          <p:nvPr>
            <p:ph idx="1"/>
          </p:nvPr>
        </p:nvSpPr>
        <p:spPr/>
        <p:txBody>
          <a:bodyPr/>
          <a:lstStyle/>
          <a:p>
            <a:r>
              <a:rPr lang="es-MX" sz="4400" dirty="0"/>
              <a:t>La localización del equipamiento dentro de la ciudad está condicionada principalmente a dos aspectos: accesibilidad y oportunidad</a:t>
            </a:r>
          </a:p>
          <a:p>
            <a:endParaRPr lang="es-MX" dirty="0"/>
          </a:p>
        </p:txBody>
      </p:sp>
    </p:spTree>
    <p:extLst>
      <p:ext uri="{BB962C8B-B14F-4D97-AF65-F5344CB8AC3E}">
        <p14:creationId xmlns:p14="http://schemas.microsoft.com/office/powerpoint/2010/main" val="1545162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0" y="409575"/>
            <a:ext cx="8077200" cy="605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1417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0" y="214290"/>
            <a:ext cx="12192043" cy="400110"/>
          </a:xfrm>
          <a:prstGeom prst="rect">
            <a:avLst/>
          </a:prstGeom>
          <a:solidFill>
            <a:srgbClr val="637C8D">
              <a:alpha val="51765"/>
            </a:srgbClr>
          </a:solidFill>
        </p:spPr>
        <p:txBody>
          <a:bodyPr wrap="square" rtlCol="0">
            <a:spAutoFit/>
          </a:bodyPr>
          <a:lstStyle/>
          <a:p>
            <a:pPr algn="r"/>
            <a:r>
              <a:rPr lang="es-MX" sz="2000" b="1" dirty="0" smtClean="0">
                <a:solidFill>
                  <a:schemeClr val="bg1">
                    <a:lumMod val="95000"/>
                  </a:schemeClr>
                </a:solidFill>
              </a:rPr>
              <a:t>E Q U I P A M I E N T O  U R B A N O</a:t>
            </a:r>
            <a:endParaRPr lang="es-MX" sz="2000" b="1" dirty="0" smtClean="0">
              <a:solidFill>
                <a:schemeClr val="bg1"/>
              </a:solidFill>
            </a:endParaRPr>
          </a:p>
        </p:txBody>
      </p:sp>
      <p:sp>
        <p:nvSpPr>
          <p:cNvPr id="15" name="14 Rectángulo"/>
          <p:cNvSpPr/>
          <p:nvPr/>
        </p:nvSpPr>
        <p:spPr>
          <a:xfrm>
            <a:off x="944048" y="764705"/>
            <a:ext cx="5715026" cy="646331"/>
          </a:xfrm>
          <a:prstGeom prst="rect">
            <a:avLst/>
          </a:prstGeom>
        </p:spPr>
        <p:txBody>
          <a:bodyPr wrap="none">
            <a:spAutoFit/>
          </a:bodyPr>
          <a:lstStyle/>
          <a:p>
            <a:pPr marL="0" lvl="2"/>
            <a:r>
              <a:rPr lang="es-MX" sz="3600" b="1" dirty="0" smtClean="0">
                <a:latin typeface="Arial Narrow" pitchFamily="34" charset="0"/>
                <a:ea typeface="Calibri" pitchFamily="34" charset="0"/>
                <a:cs typeface="Times New Roman" pitchFamily="18" charset="0"/>
              </a:rPr>
              <a:t>Localización del Equipamiento</a:t>
            </a:r>
          </a:p>
        </p:txBody>
      </p:sp>
      <p:sp>
        <p:nvSpPr>
          <p:cNvPr id="2" name="1 Rectángulo"/>
          <p:cNvSpPr/>
          <p:nvPr/>
        </p:nvSpPr>
        <p:spPr>
          <a:xfrm>
            <a:off x="1229798" y="2669380"/>
            <a:ext cx="8809552" cy="2862322"/>
          </a:xfrm>
          <a:prstGeom prst="rect">
            <a:avLst/>
          </a:prstGeom>
        </p:spPr>
        <p:txBody>
          <a:bodyPr wrap="square">
            <a:spAutoFit/>
          </a:bodyPr>
          <a:lstStyle/>
          <a:p>
            <a:r>
              <a:rPr lang="es-MX" sz="3600" dirty="0">
                <a:latin typeface="Arial Narrow" pitchFamily="34" charset="0"/>
                <a:ea typeface="Calibri" pitchFamily="34" charset="0"/>
                <a:cs typeface="Times New Roman" pitchFamily="18" charset="0"/>
              </a:rPr>
              <a:t>Por </a:t>
            </a:r>
            <a:r>
              <a:rPr lang="es-MX" sz="3600" b="1" dirty="0">
                <a:latin typeface="Arial Narrow" pitchFamily="34" charset="0"/>
                <a:ea typeface="Calibri" pitchFamily="34" charset="0"/>
                <a:cs typeface="Times New Roman" pitchFamily="18" charset="0"/>
              </a:rPr>
              <a:t>accesibilidad</a:t>
            </a:r>
            <a:r>
              <a:rPr lang="es-MX" sz="3600" dirty="0">
                <a:latin typeface="Arial Narrow" pitchFamily="34" charset="0"/>
                <a:ea typeface="Calibri" pitchFamily="34" charset="0"/>
                <a:cs typeface="Times New Roman" pitchFamily="18" charset="0"/>
              </a:rPr>
              <a:t> entendemos el que las relaciones del equipamiento con la vialidad y transporte deben ser óptimas y que las distancias de recorrido que la población tenga que efectuar </a:t>
            </a:r>
            <a:r>
              <a:rPr lang="es-MX" sz="3600" dirty="0" smtClean="0">
                <a:latin typeface="Arial Narrow" pitchFamily="34" charset="0"/>
                <a:ea typeface="Calibri" pitchFamily="34" charset="0"/>
                <a:cs typeface="Times New Roman" pitchFamily="18" charset="0"/>
              </a:rPr>
              <a:t>sean </a:t>
            </a:r>
            <a:r>
              <a:rPr lang="es-MX" sz="3600" dirty="0">
                <a:latin typeface="Arial Narrow" pitchFamily="34" charset="0"/>
                <a:ea typeface="Calibri" pitchFamily="34" charset="0"/>
                <a:cs typeface="Times New Roman" pitchFamily="18" charset="0"/>
              </a:rPr>
              <a:t>mínimas</a:t>
            </a:r>
            <a:endParaRPr lang="es-MX" sz="3600" dirty="0"/>
          </a:p>
        </p:txBody>
      </p:sp>
    </p:spTree>
    <p:extLst>
      <p:ext uri="{BB962C8B-B14F-4D97-AF65-F5344CB8AC3E}">
        <p14:creationId xmlns:p14="http://schemas.microsoft.com/office/powerpoint/2010/main" val="2244232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773" y="666750"/>
            <a:ext cx="8370454"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0176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ctrTitle"/>
          </p:nvPr>
        </p:nvSpPr>
        <p:spPr>
          <a:xfrm>
            <a:off x="912284" y="1196975"/>
            <a:ext cx="10363200" cy="1470025"/>
          </a:xfrm>
        </p:spPr>
        <p:txBody>
          <a:bodyPr/>
          <a:lstStyle/>
          <a:p>
            <a:pPr fontAlgn="auto">
              <a:spcAft>
                <a:spcPts val="0"/>
              </a:spcAft>
              <a:defRPr/>
            </a:pPr>
            <a:r>
              <a:rPr lang="es-MX" altLang="es-MX" sz="4800" smtClean="0"/>
              <a:t>INTRODUCCIÓN</a:t>
            </a:r>
          </a:p>
        </p:txBody>
      </p:sp>
      <p:sp>
        <p:nvSpPr>
          <p:cNvPr id="4099" name="2 Subtítulo"/>
          <p:cNvSpPr>
            <a:spLocks noGrp="1"/>
          </p:cNvSpPr>
          <p:nvPr>
            <p:ph type="subTitle" idx="1"/>
          </p:nvPr>
        </p:nvSpPr>
        <p:spPr>
          <a:xfrm>
            <a:off x="7152218" y="5732464"/>
            <a:ext cx="4705349" cy="1125537"/>
          </a:xfrm>
        </p:spPr>
        <p:txBody>
          <a:bodyPr rtlCol="0"/>
          <a:lstStyle/>
          <a:p>
            <a:pPr fontAlgn="auto">
              <a:spcAft>
                <a:spcPts val="0"/>
              </a:spcAft>
              <a:defRPr/>
            </a:pPr>
            <a:endParaRPr lang="es-MX" altLang="es-MX" smtClean="0"/>
          </a:p>
        </p:txBody>
      </p:sp>
      <p:sp>
        <p:nvSpPr>
          <p:cNvPr id="3076" name="1 Marcador de número de diapositiva"/>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7CDBD98A-D539-4BD1-A278-9A9EE716712C}" type="slidenum">
              <a:rPr lang="es-ES" altLang="es-MX"/>
              <a:pPr/>
              <a:t>2</a:t>
            </a:fld>
            <a:endParaRPr lang="es-ES" altLang="es-MX"/>
          </a:p>
        </p:txBody>
      </p:sp>
    </p:spTree>
    <p:extLst>
      <p:ext uri="{BB962C8B-B14F-4D97-AF65-F5344CB8AC3E}">
        <p14:creationId xmlns:p14="http://schemas.microsoft.com/office/powerpoint/2010/main" val="616085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p:cNvSpPr/>
          <p:nvPr/>
        </p:nvSpPr>
        <p:spPr>
          <a:xfrm>
            <a:off x="1314411" y="764704"/>
            <a:ext cx="5715026" cy="646331"/>
          </a:xfrm>
          <a:prstGeom prst="rect">
            <a:avLst/>
          </a:prstGeom>
        </p:spPr>
        <p:txBody>
          <a:bodyPr wrap="none">
            <a:spAutoFit/>
          </a:bodyPr>
          <a:lstStyle/>
          <a:p>
            <a:pPr marL="0" lvl="2"/>
            <a:r>
              <a:rPr lang="es-MX" sz="3600" b="1" dirty="0" smtClean="0">
                <a:latin typeface="Arial Narrow" pitchFamily="34" charset="0"/>
                <a:ea typeface="Calibri" pitchFamily="34" charset="0"/>
                <a:cs typeface="Times New Roman" pitchFamily="18" charset="0"/>
              </a:rPr>
              <a:t>Localización del Equipamiento</a:t>
            </a:r>
          </a:p>
        </p:txBody>
      </p:sp>
      <p:sp>
        <p:nvSpPr>
          <p:cNvPr id="2" name="1 Rectángulo"/>
          <p:cNvSpPr/>
          <p:nvPr/>
        </p:nvSpPr>
        <p:spPr>
          <a:xfrm>
            <a:off x="1314411" y="2247542"/>
            <a:ext cx="8572538" cy="2862322"/>
          </a:xfrm>
          <a:prstGeom prst="rect">
            <a:avLst/>
          </a:prstGeom>
        </p:spPr>
        <p:txBody>
          <a:bodyPr wrap="square">
            <a:spAutoFit/>
          </a:bodyPr>
          <a:lstStyle/>
          <a:p>
            <a:r>
              <a:rPr lang="es-MX" sz="3600" dirty="0">
                <a:latin typeface="Arial Narrow" pitchFamily="34" charset="0"/>
                <a:ea typeface="Calibri" pitchFamily="34" charset="0"/>
                <a:cs typeface="Times New Roman" pitchFamily="18" charset="0"/>
              </a:rPr>
              <a:t>Por </a:t>
            </a:r>
            <a:r>
              <a:rPr lang="es-MX" sz="3600" b="1" dirty="0">
                <a:latin typeface="Arial Narrow" pitchFamily="34" charset="0"/>
                <a:ea typeface="Calibri" pitchFamily="34" charset="0"/>
                <a:cs typeface="Times New Roman" pitchFamily="18" charset="0"/>
              </a:rPr>
              <a:t>oportunidad</a:t>
            </a:r>
            <a:r>
              <a:rPr lang="es-MX" sz="3600" dirty="0">
                <a:latin typeface="Arial Narrow" pitchFamily="34" charset="0"/>
                <a:ea typeface="Calibri" pitchFamily="34" charset="0"/>
                <a:cs typeface="Times New Roman" pitchFamily="18" charset="0"/>
              </a:rPr>
              <a:t> nos referimos al hecho de que las relaciones con la estructura urbana deben ofrecer a los usuarios la posibilidad de acceder a varios servicios o actividades de forma inmediata y evitando desplazamientos constantes.</a:t>
            </a:r>
          </a:p>
        </p:txBody>
      </p:sp>
    </p:spTree>
    <p:extLst>
      <p:ext uri="{BB962C8B-B14F-4D97-AF65-F5344CB8AC3E}">
        <p14:creationId xmlns:p14="http://schemas.microsoft.com/office/powerpoint/2010/main" val="32091212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495300"/>
            <a:ext cx="8743950" cy="582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39943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76210" y="1666385"/>
            <a:ext cx="7467639" cy="3170099"/>
          </a:xfrm>
          <a:prstGeom prst="rect">
            <a:avLst/>
          </a:prstGeom>
        </p:spPr>
        <p:txBody>
          <a:bodyPr wrap="square">
            <a:spAutoFit/>
          </a:bodyPr>
          <a:lstStyle/>
          <a:p>
            <a:r>
              <a:rPr lang="es-MX" sz="4000" dirty="0">
                <a:solidFill>
                  <a:schemeClr val="bg2">
                    <a:lumMod val="60000"/>
                    <a:lumOff val="40000"/>
                  </a:schemeClr>
                </a:solidFill>
                <a:latin typeface="Arial Narrow" pitchFamily="34" charset="0"/>
                <a:ea typeface="Calibri" pitchFamily="34" charset="0"/>
                <a:cs typeface="Times New Roman" pitchFamily="18" charset="0"/>
              </a:rPr>
              <a:t>Equipamiento </a:t>
            </a:r>
            <a:r>
              <a:rPr lang="es-MX" sz="4000" dirty="0" smtClean="0">
                <a:solidFill>
                  <a:schemeClr val="bg2">
                    <a:lumMod val="60000"/>
                    <a:lumOff val="40000"/>
                  </a:schemeClr>
                </a:solidFill>
                <a:latin typeface="Arial Narrow" pitchFamily="34" charset="0"/>
                <a:ea typeface="Calibri" pitchFamily="34" charset="0"/>
                <a:cs typeface="Times New Roman" pitchFamily="18" charset="0"/>
              </a:rPr>
              <a:t>Centralizado</a:t>
            </a:r>
          </a:p>
          <a:p>
            <a:endParaRPr lang="es-MX" sz="4000" dirty="0">
              <a:solidFill>
                <a:srgbClr val="FF0000"/>
              </a:solidFill>
              <a:latin typeface="Arial Narrow" pitchFamily="34" charset="0"/>
              <a:ea typeface="Calibri" pitchFamily="34" charset="0"/>
              <a:cs typeface="Times New Roman" pitchFamily="18" charset="0"/>
            </a:endParaRPr>
          </a:p>
          <a:p>
            <a:r>
              <a:rPr lang="es-MX" sz="4000" dirty="0">
                <a:latin typeface="Arial Narrow" pitchFamily="34" charset="0"/>
                <a:ea typeface="Calibri" pitchFamily="34" charset="0"/>
                <a:cs typeface="Times New Roman" pitchFamily="18" charset="0"/>
              </a:rPr>
              <a:t>Es cuando el equipamiento se localiza en el centro de la ciudad en forma concentrada</a:t>
            </a:r>
          </a:p>
        </p:txBody>
      </p:sp>
      <p:sp>
        <p:nvSpPr>
          <p:cNvPr id="3" name="2 Rectángulo"/>
          <p:cNvSpPr/>
          <p:nvPr/>
        </p:nvSpPr>
        <p:spPr>
          <a:xfrm>
            <a:off x="476211" y="764705"/>
            <a:ext cx="9224000" cy="707886"/>
          </a:xfrm>
          <a:prstGeom prst="rect">
            <a:avLst/>
          </a:prstGeom>
        </p:spPr>
        <p:txBody>
          <a:bodyPr wrap="none">
            <a:spAutoFit/>
          </a:bodyPr>
          <a:lstStyle/>
          <a:p>
            <a:r>
              <a:rPr lang="es-MX" sz="4000" b="1" dirty="0" smtClean="0">
                <a:latin typeface="Arial Narrow" pitchFamily="34" charset="0"/>
                <a:ea typeface="Calibri" pitchFamily="34" charset="0"/>
                <a:cs typeface="Times New Roman" pitchFamily="18" charset="0"/>
              </a:rPr>
              <a:t>Agrupación </a:t>
            </a:r>
            <a:r>
              <a:rPr lang="es-MX" sz="4000" b="1" dirty="0">
                <a:latin typeface="Arial Narrow" pitchFamily="34" charset="0"/>
                <a:ea typeface="Calibri" pitchFamily="34" charset="0"/>
                <a:cs typeface="Times New Roman" pitchFamily="18" charset="0"/>
              </a:rPr>
              <a:t>del equipamiento a nivel ciudad. </a:t>
            </a:r>
          </a:p>
        </p:txBody>
      </p:sp>
    </p:spTree>
    <p:extLst>
      <p:ext uri="{BB962C8B-B14F-4D97-AF65-F5344CB8AC3E}">
        <p14:creationId xmlns:p14="http://schemas.microsoft.com/office/powerpoint/2010/main" val="1037150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14550" y="1990636"/>
            <a:ext cx="7620000" cy="3970318"/>
          </a:xfrm>
          <a:prstGeom prst="rect">
            <a:avLst/>
          </a:prstGeom>
        </p:spPr>
        <p:txBody>
          <a:bodyPr wrap="square">
            <a:spAutoFit/>
          </a:bodyPr>
          <a:lstStyle/>
          <a:p>
            <a:r>
              <a:rPr lang="es-MX" sz="3600" dirty="0">
                <a:solidFill>
                  <a:srgbClr val="00B0F0"/>
                </a:solidFill>
                <a:latin typeface="Arial Narrow" pitchFamily="34" charset="0"/>
                <a:ea typeface="Calibri" pitchFamily="34" charset="0"/>
                <a:cs typeface="Times New Roman" pitchFamily="18" charset="0"/>
              </a:rPr>
              <a:t>Cualidades:</a:t>
            </a: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refuerza el carácter del centro urbano de la </a:t>
            </a:r>
            <a:r>
              <a:rPr lang="es-MX" sz="3600" dirty="0" smtClean="0">
                <a:latin typeface="Arial Narrow" pitchFamily="34" charset="0"/>
                <a:ea typeface="Calibri" pitchFamily="34" charset="0"/>
                <a:cs typeface="Times New Roman" pitchFamily="18" charset="0"/>
              </a:rPr>
              <a:t>ciudad</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dan facilidades al usuario al poder utilizar alternativamente más de un servicio</a:t>
            </a:r>
          </a:p>
        </p:txBody>
      </p:sp>
    </p:spTree>
    <p:extLst>
      <p:ext uri="{BB962C8B-B14F-4D97-AF65-F5344CB8AC3E}">
        <p14:creationId xmlns:p14="http://schemas.microsoft.com/office/powerpoint/2010/main" val="2524521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85900" y="735732"/>
            <a:ext cx="7772361" cy="5632311"/>
          </a:xfrm>
          <a:prstGeom prst="rect">
            <a:avLst/>
          </a:prstGeom>
        </p:spPr>
        <p:txBody>
          <a:bodyPr wrap="square">
            <a:spAutoFit/>
          </a:bodyPr>
          <a:lstStyle/>
          <a:p>
            <a:pPr marL="571500" indent="-571500">
              <a:buFont typeface="Arial" pitchFamily="34" charset="0"/>
              <a:buChar char="•"/>
            </a:pPr>
            <a:r>
              <a:rPr lang="es-MX" sz="3600" dirty="0">
                <a:latin typeface="Arial Narrow" pitchFamily="34" charset="0"/>
                <a:ea typeface="Calibri" pitchFamily="34" charset="0"/>
                <a:cs typeface="Times New Roman" pitchFamily="18" charset="0"/>
              </a:rPr>
              <a:t>Se adecúa  fácilmente al transporte </a:t>
            </a:r>
            <a:r>
              <a:rPr lang="es-MX" sz="3600" dirty="0" smtClean="0">
                <a:latin typeface="Arial Narrow" pitchFamily="34" charset="0"/>
                <a:ea typeface="Calibri" pitchFamily="34" charset="0"/>
                <a:cs typeface="Times New Roman" pitchFamily="18" charset="0"/>
              </a:rPr>
              <a:t>público</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Es </a:t>
            </a:r>
            <a:r>
              <a:rPr lang="es-MX" sz="3600" dirty="0">
                <a:latin typeface="Arial Narrow" pitchFamily="34" charset="0"/>
                <a:ea typeface="Calibri" pitchFamily="34" charset="0"/>
                <a:cs typeface="Times New Roman" pitchFamily="18" charset="0"/>
              </a:rPr>
              <a:t>económica la introducción a redes de </a:t>
            </a:r>
            <a:r>
              <a:rPr lang="es-MX" sz="3600" dirty="0" smtClean="0">
                <a:latin typeface="Arial Narrow" pitchFamily="34" charset="0"/>
                <a:ea typeface="Calibri" pitchFamily="34" charset="0"/>
                <a:cs typeface="Times New Roman" pitchFamily="18" charset="0"/>
              </a:rPr>
              <a:t>infraestructura</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genera una vitalidad continua en el centro urbano en las distintas horas del día y de la noche, siempre y cuando no desplace al uso habitacional</a:t>
            </a:r>
            <a:endParaRPr lang="es-MX" sz="3600" dirty="0"/>
          </a:p>
        </p:txBody>
      </p:sp>
    </p:spTree>
    <p:extLst>
      <p:ext uri="{BB962C8B-B14F-4D97-AF65-F5344CB8AC3E}">
        <p14:creationId xmlns:p14="http://schemas.microsoft.com/office/powerpoint/2010/main" val="1262991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07132" y="1973660"/>
            <a:ext cx="9332218" cy="3785652"/>
          </a:xfrm>
          <a:prstGeom prst="rect">
            <a:avLst/>
          </a:prstGeom>
        </p:spPr>
        <p:txBody>
          <a:bodyPr wrap="square">
            <a:spAutoFit/>
          </a:bodyPr>
          <a:lstStyle/>
          <a:p>
            <a:r>
              <a:rPr lang="es-MX" sz="4000" dirty="0">
                <a:solidFill>
                  <a:schemeClr val="bg2">
                    <a:lumMod val="60000"/>
                    <a:lumOff val="40000"/>
                  </a:schemeClr>
                </a:solidFill>
                <a:latin typeface="Arial Narrow" pitchFamily="34" charset="0"/>
                <a:ea typeface="Calibri" pitchFamily="34" charset="0"/>
                <a:cs typeface="Times New Roman" pitchFamily="18" charset="0"/>
              </a:rPr>
              <a:t>Problemas:</a:t>
            </a:r>
          </a:p>
          <a:p>
            <a:pPr marL="571500" indent="-571500">
              <a:buFont typeface="Arial" pitchFamily="34" charset="0"/>
              <a:buChar char="•"/>
            </a:pPr>
            <a:r>
              <a:rPr lang="es-MX" sz="4000" dirty="0" smtClean="0">
                <a:latin typeface="Arial Narrow" pitchFamily="34" charset="0"/>
                <a:ea typeface="Calibri" pitchFamily="34" charset="0"/>
                <a:cs typeface="Times New Roman" pitchFamily="18" charset="0"/>
              </a:rPr>
              <a:t>Conforme </a:t>
            </a:r>
            <a:r>
              <a:rPr lang="es-MX" sz="4000" dirty="0">
                <a:latin typeface="Arial Narrow" pitchFamily="34" charset="0"/>
                <a:ea typeface="Calibri" pitchFamily="34" charset="0"/>
                <a:cs typeface="Times New Roman" pitchFamily="18" charset="0"/>
              </a:rPr>
              <a:t>crece la ciudad surgen la tendencia al congestionamiento de la vialidad y los problemas del estacionamiento, principalmente en ciudades de centro antiguo o con calles estrechas.</a:t>
            </a:r>
          </a:p>
        </p:txBody>
      </p:sp>
    </p:spTree>
    <p:extLst>
      <p:ext uri="{BB962C8B-B14F-4D97-AF65-F5344CB8AC3E}">
        <p14:creationId xmlns:p14="http://schemas.microsoft.com/office/powerpoint/2010/main" val="1295576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38300" y="1800136"/>
            <a:ext cx="8458200" cy="3785652"/>
          </a:xfrm>
          <a:prstGeom prst="rect">
            <a:avLst/>
          </a:prstGeom>
        </p:spPr>
        <p:txBody>
          <a:bodyPr wrap="square">
            <a:spAutoFit/>
          </a:bodyPr>
          <a:lstStyle/>
          <a:p>
            <a:pPr marL="571500" indent="-571500">
              <a:buFont typeface="Arial" pitchFamily="34" charset="0"/>
              <a:buChar char="•"/>
            </a:pPr>
            <a:r>
              <a:rPr lang="es-MX" sz="4000" dirty="0">
                <a:latin typeface="Arial Narrow" pitchFamily="34" charset="0"/>
                <a:ea typeface="Calibri" pitchFamily="34" charset="0"/>
                <a:cs typeface="Times New Roman" pitchFamily="18" charset="0"/>
              </a:rPr>
              <a:t>Las redes de infraestructura tienden a saturarse</a:t>
            </a:r>
          </a:p>
          <a:p>
            <a:pPr marL="571500" indent="-571500">
              <a:buFont typeface="Arial" pitchFamily="34" charset="0"/>
              <a:buChar char="•"/>
            </a:pPr>
            <a:endParaRPr lang="es-MX" sz="40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4000" dirty="0" smtClean="0">
                <a:latin typeface="Arial Narrow" pitchFamily="34" charset="0"/>
                <a:ea typeface="Calibri" pitchFamily="34" charset="0"/>
                <a:cs typeface="Times New Roman" pitchFamily="18" charset="0"/>
              </a:rPr>
              <a:t>Para </a:t>
            </a:r>
            <a:r>
              <a:rPr lang="es-MX" sz="4000" dirty="0">
                <a:latin typeface="Arial Narrow" pitchFamily="34" charset="0"/>
                <a:ea typeface="Calibri" pitchFamily="34" charset="0"/>
                <a:cs typeface="Times New Roman" pitchFamily="18" charset="0"/>
              </a:rPr>
              <a:t>ciudades medianas y grandes con tendencia al crecimiento horizontal, resulta lejano el acceso al centro</a:t>
            </a:r>
            <a:endParaRPr lang="es-MX" sz="4000" dirty="0"/>
          </a:p>
        </p:txBody>
      </p:sp>
    </p:spTree>
    <p:extLst>
      <p:ext uri="{BB962C8B-B14F-4D97-AF65-F5344CB8AC3E}">
        <p14:creationId xmlns:p14="http://schemas.microsoft.com/office/powerpoint/2010/main" val="2684741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76210" y="1810940"/>
            <a:ext cx="9201189" cy="3170099"/>
          </a:xfrm>
          <a:prstGeom prst="rect">
            <a:avLst/>
          </a:prstGeom>
        </p:spPr>
        <p:txBody>
          <a:bodyPr wrap="square">
            <a:spAutoFit/>
          </a:bodyPr>
          <a:lstStyle/>
          <a:p>
            <a:r>
              <a:rPr lang="es-MX" sz="4000" dirty="0">
                <a:solidFill>
                  <a:schemeClr val="bg2">
                    <a:lumMod val="60000"/>
                    <a:lumOff val="40000"/>
                  </a:schemeClr>
                </a:solidFill>
                <a:latin typeface="Arial Narrow" pitchFamily="34" charset="0"/>
                <a:ea typeface="Calibri" pitchFamily="34" charset="0"/>
                <a:cs typeface="Times New Roman" pitchFamily="18" charset="0"/>
              </a:rPr>
              <a:t>Equipamiento </a:t>
            </a:r>
            <a:r>
              <a:rPr lang="es-MX" sz="4000" dirty="0" smtClean="0">
                <a:solidFill>
                  <a:schemeClr val="bg2">
                    <a:lumMod val="60000"/>
                    <a:lumOff val="40000"/>
                  </a:schemeClr>
                </a:solidFill>
                <a:latin typeface="Arial Narrow" pitchFamily="34" charset="0"/>
                <a:ea typeface="Calibri" pitchFamily="34" charset="0"/>
                <a:cs typeface="Times New Roman" pitchFamily="18" charset="0"/>
              </a:rPr>
              <a:t>Disperso</a:t>
            </a:r>
          </a:p>
          <a:p>
            <a:endParaRPr lang="es-MX" sz="4000" dirty="0">
              <a:solidFill>
                <a:schemeClr val="bg2">
                  <a:lumMod val="60000"/>
                  <a:lumOff val="40000"/>
                </a:schemeClr>
              </a:solidFill>
              <a:latin typeface="Arial Narrow" pitchFamily="34" charset="0"/>
              <a:ea typeface="Calibri" pitchFamily="34" charset="0"/>
              <a:cs typeface="Times New Roman" pitchFamily="18" charset="0"/>
            </a:endParaRPr>
          </a:p>
          <a:p>
            <a:r>
              <a:rPr lang="es-MX" sz="4000" dirty="0">
                <a:latin typeface="Arial Narrow" pitchFamily="34" charset="0"/>
                <a:ea typeface="Calibri" pitchFamily="34" charset="0"/>
                <a:cs typeface="Times New Roman" pitchFamily="18" charset="0"/>
              </a:rPr>
              <a:t>Es cuando los edificios que conforman el equipamiento a nivel ciudad se localizan en forma aislada y distribuidos por toda la ciudad</a:t>
            </a:r>
            <a:r>
              <a:rPr lang="es-MX" sz="4000" dirty="0">
                <a:solidFill>
                  <a:srgbClr val="FFC000"/>
                </a:solidFill>
                <a:latin typeface="Arial Narrow" pitchFamily="34" charset="0"/>
                <a:ea typeface="Calibri" pitchFamily="34" charset="0"/>
                <a:cs typeface="Times New Roman" pitchFamily="18" charset="0"/>
              </a:rPr>
              <a:t>.</a:t>
            </a:r>
          </a:p>
        </p:txBody>
      </p:sp>
    </p:spTree>
    <p:extLst>
      <p:ext uri="{BB962C8B-B14F-4D97-AF65-F5344CB8AC3E}">
        <p14:creationId xmlns:p14="http://schemas.microsoft.com/office/powerpoint/2010/main" val="33254749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42950" y="1765638"/>
            <a:ext cx="9334500" cy="4031873"/>
          </a:xfrm>
          <a:prstGeom prst="rect">
            <a:avLst/>
          </a:prstGeom>
        </p:spPr>
        <p:txBody>
          <a:bodyPr wrap="square">
            <a:spAutoFit/>
          </a:bodyPr>
          <a:lstStyle/>
          <a:p>
            <a:r>
              <a:rPr lang="es-MX" sz="3200" dirty="0">
                <a:solidFill>
                  <a:schemeClr val="bg2">
                    <a:lumMod val="60000"/>
                    <a:lumOff val="40000"/>
                  </a:schemeClr>
                </a:solidFill>
                <a:latin typeface="Arial Narrow" pitchFamily="34" charset="0"/>
                <a:ea typeface="Calibri" pitchFamily="34" charset="0"/>
                <a:cs typeface="Times New Roman" pitchFamily="18" charset="0"/>
              </a:rPr>
              <a:t>Cualidades:</a:t>
            </a:r>
          </a:p>
          <a:p>
            <a:pPr marL="457200" indent="-457200">
              <a:buFont typeface="Arial" pitchFamily="34" charset="0"/>
              <a:buChar char="•"/>
            </a:pPr>
            <a:r>
              <a:rPr lang="es-MX" sz="3200" dirty="0" smtClean="0">
                <a:latin typeface="Arial Narrow" pitchFamily="34" charset="0"/>
                <a:ea typeface="Calibri" pitchFamily="34" charset="0"/>
                <a:cs typeface="Times New Roman" pitchFamily="18" charset="0"/>
              </a:rPr>
              <a:t>No </a:t>
            </a:r>
            <a:r>
              <a:rPr lang="es-MX" sz="3200" dirty="0">
                <a:latin typeface="Arial Narrow" pitchFamily="34" charset="0"/>
                <a:ea typeface="Calibri" pitchFamily="34" charset="0"/>
                <a:cs typeface="Times New Roman" pitchFamily="18" charset="0"/>
              </a:rPr>
              <a:t>propician congestionamientos de vialidad en grandes áreas de la ciudad (centros), ni la necesidad de grandes  áreas de estacionamiento. </a:t>
            </a:r>
          </a:p>
          <a:p>
            <a:pPr marL="457200" indent="-457200">
              <a:buFont typeface="Arial" pitchFamily="34" charset="0"/>
              <a:buChar char="•"/>
            </a:pPr>
            <a:endParaRPr lang="es-MX" sz="3200" dirty="0">
              <a:latin typeface="Arial Narrow" pitchFamily="34" charset="0"/>
              <a:ea typeface="Calibri" pitchFamily="34" charset="0"/>
              <a:cs typeface="Times New Roman" pitchFamily="18" charset="0"/>
            </a:endParaRPr>
          </a:p>
          <a:p>
            <a:pPr marL="457200" indent="-457200">
              <a:buFont typeface="Arial" pitchFamily="34" charset="0"/>
              <a:buChar char="•"/>
            </a:pPr>
            <a:r>
              <a:rPr lang="es-MX" sz="3200" dirty="0" smtClean="0">
                <a:latin typeface="Arial Narrow" pitchFamily="34" charset="0"/>
                <a:ea typeface="Calibri" pitchFamily="34" charset="0"/>
                <a:cs typeface="Times New Roman" pitchFamily="18" charset="0"/>
              </a:rPr>
              <a:t>Se </a:t>
            </a:r>
            <a:r>
              <a:rPr lang="es-MX" sz="3200" dirty="0">
                <a:latin typeface="Arial Narrow" pitchFamily="34" charset="0"/>
                <a:ea typeface="Calibri" pitchFamily="34" charset="0"/>
                <a:cs typeface="Times New Roman" pitchFamily="18" charset="0"/>
              </a:rPr>
              <a:t>crean puntos de referencia  dentro de la estructura física de la ciudad, creando una imagen más clara de la ciudad.</a:t>
            </a:r>
          </a:p>
        </p:txBody>
      </p:sp>
    </p:spTree>
    <p:extLst>
      <p:ext uri="{BB962C8B-B14F-4D97-AF65-F5344CB8AC3E}">
        <p14:creationId xmlns:p14="http://schemas.microsoft.com/office/powerpoint/2010/main" val="2790632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6522" y="1276740"/>
            <a:ext cx="8858977" cy="3785652"/>
          </a:xfrm>
          <a:prstGeom prst="rect">
            <a:avLst/>
          </a:prstGeom>
        </p:spPr>
        <p:txBody>
          <a:bodyPr wrap="square">
            <a:spAutoFit/>
          </a:bodyPr>
          <a:lstStyle/>
          <a:p>
            <a:r>
              <a:rPr lang="es-MX" sz="4000" dirty="0">
                <a:solidFill>
                  <a:schemeClr val="bg2">
                    <a:lumMod val="60000"/>
                    <a:lumOff val="40000"/>
                  </a:schemeClr>
                </a:solidFill>
                <a:latin typeface="Arial Narrow" pitchFamily="34" charset="0"/>
                <a:ea typeface="Calibri" pitchFamily="34" charset="0"/>
                <a:cs typeface="Times New Roman" pitchFamily="18" charset="0"/>
              </a:rPr>
              <a:t>Problemas:</a:t>
            </a:r>
          </a:p>
          <a:p>
            <a:pPr marL="571500" indent="-571500">
              <a:buFont typeface="Arial" pitchFamily="34" charset="0"/>
              <a:buChar char="•"/>
            </a:pPr>
            <a:r>
              <a:rPr lang="es-MX" sz="4000" dirty="0" smtClean="0">
                <a:latin typeface="Arial Narrow" pitchFamily="34" charset="0"/>
                <a:ea typeface="Calibri" pitchFamily="34" charset="0"/>
                <a:cs typeface="Times New Roman" pitchFamily="18" charset="0"/>
              </a:rPr>
              <a:t>No </a:t>
            </a:r>
            <a:r>
              <a:rPr lang="es-MX" sz="4000" dirty="0">
                <a:latin typeface="Arial Narrow" pitchFamily="34" charset="0"/>
                <a:ea typeface="Calibri" pitchFamily="34" charset="0"/>
                <a:cs typeface="Times New Roman" pitchFamily="18" charset="0"/>
              </a:rPr>
              <a:t>existe oportunidad de usar varios servicios al tiempo</a:t>
            </a:r>
          </a:p>
          <a:p>
            <a:pPr marL="571500" indent="-571500">
              <a:buFont typeface="Arial" pitchFamily="34" charset="0"/>
              <a:buChar char="•"/>
            </a:pPr>
            <a:endParaRPr lang="es-MX" sz="40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4000" dirty="0" smtClean="0">
                <a:latin typeface="Arial Narrow" pitchFamily="34" charset="0"/>
                <a:ea typeface="Calibri" pitchFamily="34" charset="0"/>
                <a:cs typeface="Times New Roman" pitchFamily="18" charset="0"/>
              </a:rPr>
              <a:t>Propicia </a:t>
            </a:r>
            <a:r>
              <a:rPr lang="es-MX" sz="4000" dirty="0">
                <a:latin typeface="Arial Narrow" pitchFamily="34" charset="0"/>
                <a:ea typeface="Calibri" pitchFamily="34" charset="0"/>
                <a:cs typeface="Times New Roman" pitchFamily="18" charset="0"/>
              </a:rPr>
              <a:t>el uso excesivo del automóvil particular.</a:t>
            </a:r>
          </a:p>
        </p:txBody>
      </p:sp>
    </p:spTree>
    <p:extLst>
      <p:ext uri="{BB962C8B-B14F-4D97-AF65-F5344CB8AC3E}">
        <p14:creationId xmlns:p14="http://schemas.microsoft.com/office/powerpoint/2010/main" val="135361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411818" y="333375"/>
            <a:ext cx="9368367" cy="1143000"/>
          </a:xfrm>
        </p:spPr>
        <p:txBody>
          <a:bodyPr>
            <a:normAutofit/>
          </a:bodyPr>
          <a:lstStyle/>
          <a:p>
            <a:pPr fontAlgn="auto">
              <a:spcAft>
                <a:spcPts val="0"/>
              </a:spcAft>
              <a:defRPr/>
            </a:pPr>
            <a:r>
              <a:rPr lang="es-MX" dirty="0" smtClean="0">
                <a:solidFill>
                  <a:schemeClr val="bg2">
                    <a:lumMod val="60000"/>
                    <a:lumOff val="40000"/>
                  </a:schemeClr>
                </a:solidFill>
              </a:rPr>
              <a:t>MAPA CURRICULAR APOU</a:t>
            </a:r>
            <a:endParaRPr lang="es-ES" dirty="0" smtClean="0">
              <a:solidFill>
                <a:schemeClr val="bg2">
                  <a:lumMod val="60000"/>
                  <a:lumOff val="40000"/>
                </a:schemeClr>
              </a:solidFill>
            </a:endParaRPr>
          </a:p>
        </p:txBody>
      </p:sp>
      <p:pic>
        <p:nvPicPr>
          <p:cNvPr id="409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51" y="1989139"/>
            <a:ext cx="10943167" cy="458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1 Marcador de número de diapositiva"/>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7A608E19-286A-4E24-B065-64070E621840}" type="slidenum">
              <a:rPr lang="es-ES" altLang="es-MX"/>
              <a:pPr/>
              <a:t>3</a:t>
            </a:fld>
            <a:endParaRPr lang="es-ES" altLang="es-MX"/>
          </a:p>
        </p:txBody>
      </p:sp>
    </p:spTree>
    <p:extLst>
      <p:ext uri="{BB962C8B-B14F-4D97-AF65-F5344CB8AC3E}">
        <p14:creationId xmlns:p14="http://schemas.microsoft.com/office/powerpoint/2010/main" val="8470072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19150" y="1875472"/>
            <a:ext cx="9220200" cy="3416320"/>
          </a:xfrm>
          <a:prstGeom prst="rect">
            <a:avLst/>
          </a:prstGeom>
        </p:spPr>
        <p:txBody>
          <a:bodyPr wrap="square">
            <a:spAutoFit/>
          </a:bodyPr>
          <a:lstStyle/>
          <a:p>
            <a:pPr marL="571500" indent="-571500">
              <a:buFont typeface="Arial" pitchFamily="34" charset="0"/>
              <a:buChar char="•"/>
            </a:pPr>
            <a:r>
              <a:rPr lang="es-MX" sz="3600" dirty="0">
                <a:latin typeface="Arial Narrow" pitchFamily="34" charset="0"/>
                <a:ea typeface="Calibri" pitchFamily="34" charset="0"/>
                <a:cs typeface="Times New Roman" pitchFamily="18" charset="0"/>
              </a:rPr>
              <a:t>Suele propiciar conflictos en las zonas cercanas a ciertos equipamientos.</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ocasionan altas demandas de infraestructura en diversos puntos de la ciudad, por lo que resulta muy costoso y complicado.</a:t>
            </a:r>
          </a:p>
        </p:txBody>
      </p:sp>
    </p:spTree>
    <p:extLst>
      <p:ext uri="{BB962C8B-B14F-4D97-AF65-F5344CB8AC3E}">
        <p14:creationId xmlns:p14="http://schemas.microsoft.com/office/powerpoint/2010/main" val="280735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7200" y="1878356"/>
            <a:ext cx="9886950" cy="3293209"/>
          </a:xfrm>
          <a:prstGeom prst="rect">
            <a:avLst/>
          </a:prstGeom>
        </p:spPr>
        <p:txBody>
          <a:bodyPr wrap="square">
            <a:spAutoFit/>
          </a:bodyPr>
          <a:lstStyle/>
          <a:p>
            <a:r>
              <a:rPr lang="es-MX" sz="4800" dirty="0">
                <a:solidFill>
                  <a:schemeClr val="bg2">
                    <a:lumMod val="60000"/>
                    <a:lumOff val="40000"/>
                  </a:schemeClr>
                </a:solidFill>
                <a:latin typeface="Arial Narrow" pitchFamily="34" charset="0"/>
                <a:ea typeface="Calibri" pitchFamily="34" charset="0"/>
                <a:cs typeface="Times New Roman" pitchFamily="18" charset="0"/>
              </a:rPr>
              <a:t>Equipamiento por </a:t>
            </a:r>
            <a:r>
              <a:rPr lang="es-MX" sz="4800" dirty="0" smtClean="0">
                <a:solidFill>
                  <a:schemeClr val="bg2">
                    <a:lumMod val="60000"/>
                    <a:lumOff val="40000"/>
                  </a:schemeClr>
                </a:solidFill>
                <a:latin typeface="Arial Narrow" pitchFamily="34" charset="0"/>
                <a:ea typeface="Calibri" pitchFamily="34" charset="0"/>
                <a:cs typeface="Times New Roman" pitchFamily="18" charset="0"/>
              </a:rPr>
              <a:t>sub-centros urbanos</a:t>
            </a:r>
          </a:p>
          <a:p>
            <a:endParaRPr lang="es-MX" sz="4000" dirty="0">
              <a:solidFill>
                <a:schemeClr val="bg2">
                  <a:lumMod val="60000"/>
                  <a:lumOff val="40000"/>
                </a:schemeClr>
              </a:solidFill>
              <a:latin typeface="Arial Narrow" pitchFamily="34" charset="0"/>
              <a:ea typeface="Calibri" pitchFamily="34" charset="0"/>
              <a:cs typeface="Times New Roman" pitchFamily="18" charset="0"/>
            </a:endParaRPr>
          </a:p>
          <a:p>
            <a:r>
              <a:rPr lang="es-MX" sz="4000" dirty="0" smtClean="0">
                <a:latin typeface="Arial Narrow" pitchFamily="34" charset="0"/>
                <a:ea typeface="Calibri" pitchFamily="34" charset="0"/>
                <a:cs typeface="Times New Roman" pitchFamily="18" charset="0"/>
              </a:rPr>
              <a:t>Este equipamiento </a:t>
            </a:r>
            <a:r>
              <a:rPr lang="es-MX" sz="4000" dirty="0">
                <a:latin typeface="Arial Narrow" pitchFamily="34" charset="0"/>
                <a:ea typeface="Calibri" pitchFamily="34" charset="0"/>
                <a:cs typeface="Times New Roman" pitchFamily="18" charset="0"/>
              </a:rPr>
              <a:t>a nivel ciudad se concentra en unos cuantos </a:t>
            </a:r>
            <a:r>
              <a:rPr lang="es-MX" sz="4000" dirty="0" smtClean="0">
                <a:latin typeface="Arial Narrow" pitchFamily="34" charset="0"/>
                <a:ea typeface="Calibri" pitchFamily="34" charset="0"/>
                <a:cs typeface="Times New Roman" pitchFamily="18" charset="0"/>
              </a:rPr>
              <a:t>núcleos </a:t>
            </a:r>
            <a:r>
              <a:rPr lang="es-MX" sz="4000" dirty="0">
                <a:latin typeface="Arial Narrow" pitchFamily="34" charset="0"/>
                <a:ea typeface="Calibri" pitchFamily="34" charset="0"/>
                <a:cs typeface="Times New Roman" pitchFamily="18" charset="0"/>
              </a:rPr>
              <a:t>de la ciudad (sin incluir el centro urbano principal).</a:t>
            </a:r>
          </a:p>
        </p:txBody>
      </p:sp>
    </p:spTree>
    <p:extLst>
      <p:ext uri="{BB962C8B-B14F-4D97-AF65-F5344CB8AC3E}">
        <p14:creationId xmlns:p14="http://schemas.microsoft.com/office/powerpoint/2010/main" val="6440335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550" y="1308438"/>
            <a:ext cx="9334500" cy="3970318"/>
          </a:xfrm>
          <a:prstGeom prst="rect">
            <a:avLst/>
          </a:prstGeom>
        </p:spPr>
        <p:txBody>
          <a:bodyPr wrap="square">
            <a:spAutoFit/>
          </a:bodyPr>
          <a:lstStyle/>
          <a:p>
            <a:r>
              <a:rPr lang="es-MX" sz="3600" dirty="0">
                <a:solidFill>
                  <a:schemeClr val="bg2">
                    <a:lumMod val="60000"/>
                    <a:lumOff val="40000"/>
                  </a:schemeClr>
                </a:solidFill>
                <a:latin typeface="Arial Narrow" pitchFamily="34" charset="0"/>
                <a:ea typeface="Calibri" pitchFamily="34" charset="0"/>
                <a:cs typeface="Times New Roman" pitchFamily="18" charset="0"/>
              </a:rPr>
              <a:t>Cualidades:</a:t>
            </a: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En </a:t>
            </a:r>
            <a:r>
              <a:rPr lang="es-MX" sz="3600" dirty="0">
                <a:latin typeface="Arial Narrow" pitchFamily="34" charset="0"/>
                <a:ea typeface="Calibri" pitchFamily="34" charset="0"/>
                <a:cs typeface="Times New Roman" pitchFamily="18" charset="0"/>
              </a:rPr>
              <a:t>ciudades medianas y grandes ayuda a descongestionar el centro histórico.</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da oportunidad  a la población de utilizar varios servicios al mismo tiempo y de contar con alternativas de selección entre diferentes centros. </a:t>
            </a:r>
          </a:p>
        </p:txBody>
      </p:sp>
    </p:spTree>
    <p:extLst>
      <p:ext uri="{BB962C8B-B14F-4D97-AF65-F5344CB8AC3E}">
        <p14:creationId xmlns:p14="http://schemas.microsoft.com/office/powerpoint/2010/main" val="681791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14360" y="2515494"/>
            <a:ext cx="9486939" cy="1938992"/>
          </a:xfrm>
          <a:prstGeom prst="rect">
            <a:avLst/>
          </a:prstGeom>
        </p:spPr>
        <p:txBody>
          <a:bodyPr wrap="square">
            <a:spAutoFit/>
          </a:bodyPr>
          <a:lstStyle/>
          <a:p>
            <a:pPr marL="285750" indent="-285750">
              <a:buFont typeface="Arial" pitchFamily="34" charset="0"/>
              <a:buChar char="•"/>
            </a:pPr>
            <a:r>
              <a:rPr lang="es-MX" sz="4000" dirty="0" smtClean="0">
                <a:latin typeface="Arial Narrow" pitchFamily="34" charset="0"/>
                <a:ea typeface="Calibri" pitchFamily="34" charset="0"/>
                <a:cs typeface="Times New Roman" pitchFamily="18" charset="0"/>
              </a:rPr>
              <a:t>Ayuda </a:t>
            </a:r>
            <a:r>
              <a:rPr lang="es-MX" sz="4000" dirty="0">
                <a:latin typeface="Arial Narrow" pitchFamily="34" charset="0"/>
                <a:ea typeface="Calibri" pitchFamily="34" charset="0"/>
                <a:cs typeface="Times New Roman" pitchFamily="18" charset="0"/>
              </a:rPr>
              <a:t>a clarificar y ordenar la estructura urbana, pues organiza el transporte público y privado, la infraestructura, la vialidad y la imagen urbana. </a:t>
            </a:r>
          </a:p>
        </p:txBody>
      </p:sp>
    </p:spTree>
    <p:extLst>
      <p:ext uri="{BB962C8B-B14F-4D97-AF65-F5344CB8AC3E}">
        <p14:creationId xmlns:p14="http://schemas.microsoft.com/office/powerpoint/2010/main" val="1841843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85850" y="1003638"/>
            <a:ext cx="9201150" cy="5078313"/>
          </a:xfrm>
          <a:prstGeom prst="rect">
            <a:avLst/>
          </a:prstGeom>
        </p:spPr>
        <p:txBody>
          <a:bodyPr wrap="square">
            <a:spAutoFit/>
          </a:bodyPr>
          <a:lstStyle/>
          <a:p>
            <a:r>
              <a:rPr lang="es-MX" sz="3600" dirty="0">
                <a:solidFill>
                  <a:schemeClr val="bg2">
                    <a:lumMod val="60000"/>
                    <a:lumOff val="40000"/>
                  </a:schemeClr>
                </a:solidFill>
                <a:latin typeface="Arial Narrow" pitchFamily="34" charset="0"/>
                <a:ea typeface="Calibri" pitchFamily="34" charset="0"/>
                <a:cs typeface="Times New Roman" pitchFamily="18" charset="0"/>
              </a:rPr>
              <a:t>Problemas:</a:t>
            </a: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Su </a:t>
            </a:r>
            <a:r>
              <a:rPr lang="es-MX" sz="3600" dirty="0">
                <a:latin typeface="Arial Narrow" pitchFamily="34" charset="0"/>
                <a:ea typeface="Calibri" pitchFamily="34" charset="0"/>
                <a:cs typeface="Times New Roman" pitchFamily="18" charset="0"/>
              </a:rPr>
              <a:t>localización deberá estar bien planeada para evitar que se unan dos o más </a:t>
            </a:r>
            <a:r>
              <a:rPr lang="es-MX" sz="3600" dirty="0" smtClean="0">
                <a:latin typeface="Arial Narrow" pitchFamily="34" charset="0"/>
                <a:ea typeface="Calibri" pitchFamily="34" charset="0"/>
                <a:cs typeface="Times New Roman" pitchFamily="18" charset="0"/>
              </a:rPr>
              <a:t>sub-centros </a:t>
            </a:r>
            <a:r>
              <a:rPr lang="es-MX" sz="3600" dirty="0">
                <a:latin typeface="Arial Narrow" pitchFamily="34" charset="0"/>
                <a:ea typeface="Calibri" pitchFamily="34" charset="0"/>
                <a:cs typeface="Times New Roman" pitchFamily="18" charset="0"/>
              </a:rPr>
              <a:t>convirtiéndose en uno solo.</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Se </a:t>
            </a:r>
            <a:r>
              <a:rPr lang="es-MX" sz="3600" dirty="0">
                <a:latin typeface="Arial Narrow" pitchFamily="34" charset="0"/>
                <a:ea typeface="Calibri" pitchFamily="34" charset="0"/>
                <a:cs typeface="Times New Roman" pitchFamily="18" charset="0"/>
              </a:rPr>
              <a:t>debe evitar que los </a:t>
            </a:r>
            <a:r>
              <a:rPr lang="es-MX" sz="3600" dirty="0" smtClean="0">
                <a:latin typeface="Arial Narrow" pitchFamily="34" charset="0"/>
                <a:ea typeface="Calibri" pitchFamily="34" charset="0"/>
                <a:cs typeface="Times New Roman" pitchFamily="18" charset="0"/>
              </a:rPr>
              <a:t>sub-centros </a:t>
            </a:r>
            <a:r>
              <a:rPr lang="es-MX" sz="3600" dirty="0">
                <a:latin typeface="Arial Narrow" pitchFamily="34" charset="0"/>
                <a:ea typeface="Calibri" pitchFamily="34" charset="0"/>
                <a:cs typeface="Times New Roman" pitchFamily="18" charset="0"/>
              </a:rPr>
              <a:t>estén demasiado aislados y carezcan del número de usuarios suficientes para </a:t>
            </a:r>
            <a:r>
              <a:rPr lang="es-MX" sz="3600" dirty="0" smtClean="0">
                <a:latin typeface="Arial Narrow" pitchFamily="34" charset="0"/>
                <a:ea typeface="Calibri" pitchFamily="34" charset="0"/>
                <a:cs typeface="Times New Roman" pitchFamily="18" charset="0"/>
              </a:rPr>
              <a:t>asegurarse de que sea costeable.</a:t>
            </a:r>
            <a:endParaRPr lang="es-MX" sz="3600" dirty="0">
              <a:latin typeface="Arial Narrow" pitchFamily="34" charset="0"/>
              <a:ea typeface="Calibri" pitchFamily="34" charset="0"/>
              <a:cs typeface="Times New Roman" pitchFamily="18" charset="0"/>
            </a:endParaRPr>
          </a:p>
        </p:txBody>
      </p:sp>
    </p:spTree>
    <p:extLst>
      <p:ext uri="{BB962C8B-B14F-4D97-AF65-F5344CB8AC3E}">
        <p14:creationId xmlns:p14="http://schemas.microsoft.com/office/powerpoint/2010/main" val="1624539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19100" y="1531334"/>
            <a:ext cx="10344150" cy="4524315"/>
          </a:xfrm>
          <a:prstGeom prst="rect">
            <a:avLst/>
          </a:prstGeom>
        </p:spPr>
        <p:txBody>
          <a:bodyPr wrap="square">
            <a:spAutoFit/>
          </a:bodyPr>
          <a:lstStyle/>
          <a:p>
            <a:pPr marL="571500" indent="-571500">
              <a:buFont typeface="Arial" pitchFamily="34" charset="0"/>
              <a:buChar char="•"/>
            </a:pPr>
            <a:r>
              <a:rPr lang="es-MX" sz="3600" dirty="0">
                <a:latin typeface="Arial Narrow" pitchFamily="34" charset="0"/>
                <a:ea typeface="Calibri" pitchFamily="34" charset="0"/>
                <a:cs typeface="Times New Roman" pitchFamily="18" charset="0"/>
              </a:rPr>
              <a:t>Los </a:t>
            </a:r>
            <a:r>
              <a:rPr lang="es-MX" sz="3600" dirty="0" smtClean="0">
                <a:latin typeface="Arial Narrow" pitchFamily="34" charset="0"/>
                <a:ea typeface="Calibri" pitchFamily="34" charset="0"/>
                <a:cs typeface="Times New Roman" pitchFamily="18" charset="0"/>
              </a:rPr>
              <a:t>sub-centros </a:t>
            </a:r>
            <a:r>
              <a:rPr lang="es-MX" sz="3600" dirty="0">
                <a:latin typeface="Arial Narrow" pitchFamily="34" charset="0"/>
                <a:ea typeface="Calibri" pitchFamily="34" charset="0"/>
                <a:cs typeface="Times New Roman" pitchFamily="18" charset="0"/>
              </a:rPr>
              <a:t>deben estar directamente ligados al transporte público y a la estructura vial primaria, de lo contrario, generan conflictos de tránsito y estacionamiento. </a:t>
            </a:r>
          </a:p>
          <a:p>
            <a:pPr marL="571500" indent="-571500">
              <a:buFont typeface="Arial" pitchFamily="34" charset="0"/>
              <a:buChar char="•"/>
            </a:pPr>
            <a:endParaRPr lang="es-MX" sz="3600" dirty="0">
              <a:latin typeface="Arial Narrow" pitchFamily="34" charset="0"/>
              <a:ea typeface="Calibri" pitchFamily="34" charset="0"/>
              <a:cs typeface="Times New Roman" pitchFamily="18" charset="0"/>
            </a:endParaRPr>
          </a:p>
          <a:p>
            <a:pPr marL="571500" indent="-571500">
              <a:buFont typeface="Arial" pitchFamily="34" charset="0"/>
              <a:buChar char="•"/>
            </a:pPr>
            <a:r>
              <a:rPr lang="es-MX" sz="3600" dirty="0" smtClean="0">
                <a:latin typeface="Arial Narrow" pitchFamily="34" charset="0"/>
                <a:ea typeface="Calibri" pitchFamily="34" charset="0"/>
                <a:cs typeface="Times New Roman" pitchFamily="18" charset="0"/>
              </a:rPr>
              <a:t>Su </a:t>
            </a:r>
            <a:r>
              <a:rPr lang="es-MX" sz="3600" dirty="0">
                <a:latin typeface="Arial Narrow" pitchFamily="34" charset="0"/>
                <a:ea typeface="Calibri" pitchFamily="34" charset="0"/>
                <a:cs typeface="Times New Roman" pitchFamily="18" charset="0"/>
              </a:rPr>
              <a:t>dimensión y área deberá delimitarse claramente para evitar que se desborde sobre zonas habitacionales vecinas, causando deterioro.</a:t>
            </a:r>
          </a:p>
        </p:txBody>
      </p:sp>
    </p:spTree>
    <p:extLst>
      <p:ext uri="{BB962C8B-B14F-4D97-AF65-F5344CB8AC3E}">
        <p14:creationId xmlns:p14="http://schemas.microsoft.com/office/powerpoint/2010/main" val="28018273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URBANO</a:t>
            </a:r>
            <a:endParaRPr lang="es-MX" dirty="0"/>
          </a:p>
        </p:txBody>
      </p:sp>
      <p:sp>
        <p:nvSpPr>
          <p:cNvPr id="3" name="Marcador de contenido 2"/>
          <p:cNvSpPr>
            <a:spLocks noGrp="1"/>
          </p:cNvSpPr>
          <p:nvPr>
            <p:ph idx="1"/>
          </p:nvPr>
        </p:nvSpPr>
        <p:spPr>
          <a:xfrm>
            <a:off x="6658377" y="1068944"/>
            <a:ext cx="4623515" cy="5357611"/>
          </a:xfrm>
        </p:spPr>
        <p:txBody>
          <a:bodyPr>
            <a:normAutofit/>
          </a:bodyPr>
          <a:lstStyle/>
          <a:p>
            <a:pPr marL="0" indent="0">
              <a:buNone/>
            </a:pPr>
            <a:r>
              <a:rPr lang="es-MX" sz="2800" dirty="0" smtClean="0"/>
              <a:t>CONJUNTO DE ASENTAMIENTOS AL QUE CORRESPONDEN FUNCIONES SUPRALOCALES EN UN ESPACIO UNITARIO. DICHAS FUNCIONES ATRAEN O GENERAN FLUJOS QUE REBASAN LOS LÍMITES ADMINISTRATIVOS LOCALES DE CADA ELEMENTO DEL SISTEMA.</a:t>
            </a:r>
            <a:endParaRPr lang="es-MX" sz="2800" dirty="0"/>
          </a:p>
        </p:txBody>
      </p:sp>
      <p:pic>
        <p:nvPicPr>
          <p:cNvPr id="5" name="Imagen 4"/>
          <p:cNvPicPr>
            <a:picLocks noChangeAspect="1"/>
          </p:cNvPicPr>
          <p:nvPr/>
        </p:nvPicPr>
        <p:blipFill>
          <a:blip r:embed="rId2"/>
          <a:stretch>
            <a:fillRect/>
          </a:stretch>
        </p:blipFill>
        <p:spPr>
          <a:xfrm>
            <a:off x="330557" y="1714163"/>
            <a:ext cx="6096000" cy="4067175"/>
          </a:xfrm>
          <a:prstGeom prst="rect">
            <a:avLst/>
          </a:prstGeom>
        </p:spPr>
      </p:pic>
    </p:spTree>
    <p:extLst>
      <p:ext uri="{BB962C8B-B14F-4D97-AF65-F5344CB8AC3E}">
        <p14:creationId xmlns:p14="http://schemas.microsoft.com/office/powerpoint/2010/main" val="16824731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DE CIUDADES</a:t>
            </a:r>
            <a:endParaRPr lang="es-MX" dirty="0"/>
          </a:p>
        </p:txBody>
      </p:sp>
      <p:sp>
        <p:nvSpPr>
          <p:cNvPr id="3" name="Marcador de contenido 2"/>
          <p:cNvSpPr>
            <a:spLocks noGrp="1"/>
          </p:cNvSpPr>
          <p:nvPr>
            <p:ph idx="1"/>
          </p:nvPr>
        </p:nvSpPr>
        <p:spPr>
          <a:xfrm>
            <a:off x="6697014" y="2142067"/>
            <a:ext cx="4120212" cy="3649133"/>
          </a:xfrm>
        </p:spPr>
        <p:txBody>
          <a:bodyPr>
            <a:noAutofit/>
          </a:bodyPr>
          <a:lstStyle/>
          <a:p>
            <a:pPr marL="0" indent="0">
              <a:buNone/>
            </a:pPr>
            <a:r>
              <a:rPr lang="es-MX" sz="2400" dirty="0" smtClean="0"/>
              <a:t>PARTE DEL SISTEMA URBANO PARA REALIZAR POLÍTICAS DE ORDENACIÓN DEL TERRITORIO, COMO LA LOCALIZACIÓN PREFERENTE DE SERVICIOS PÚBLICOS O DE DOTACIONES PRODUCTIVAS QUE ESTIMULEN UN DESARROLLO ECONÓMICO TERRITORIALMENTE EQUILIBRADO.</a:t>
            </a:r>
            <a:endParaRPr lang="es-MX" sz="2400" dirty="0"/>
          </a:p>
        </p:txBody>
      </p:sp>
      <p:pic>
        <p:nvPicPr>
          <p:cNvPr id="4" name="Imagen 3"/>
          <p:cNvPicPr>
            <a:picLocks noChangeAspect="1"/>
          </p:cNvPicPr>
          <p:nvPr/>
        </p:nvPicPr>
        <p:blipFill>
          <a:blip r:embed="rId2"/>
          <a:stretch>
            <a:fillRect/>
          </a:stretch>
        </p:blipFill>
        <p:spPr>
          <a:xfrm>
            <a:off x="685801" y="1780500"/>
            <a:ext cx="5490880" cy="4710452"/>
          </a:xfrm>
          <a:prstGeom prst="rect">
            <a:avLst/>
          </a:prstGeom>
        </p:spPr>
      </p:pic>
    </p:spTree>
    <p:extLst>
      <p:ext uri="{BB962C8B-B14F-4D97-AF65-F5344CB8AC3E}">
        <p14:creationId xmlns:p14="http://schemas.microsoft.com/office/powerpoint/2010/main" val="3188795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DEL LUGAR CENTRAL</a:t>
            </a:r>
            <a:endParaRPr lang="es-MX" dirty="0"/>
          </a:p>
        </p:txBody>
      </p:sp>
      <p:sp>
        <p:nvSpPr>
          <p:cNvPr id="3" name="Marcador de contenido 2"/>
          <p:cNvSpPr>
            <a:spLocks noGrp="1"/>
          </p:cNvSpPr>
          <p:nvPr>
            <p:ph idx="1"/>
          </p:nvPr>
        </p:nvSpPr>
        <p:spPr>
          <a:xfrm>
            <a:off x="6555348" y="1541471"/>
            <a:ext cx="5202037" cy="4651657"/>
          </a:xfrm>
        </p:spPr>
        <p:txBody>
          <a:bodyPr>
            <a:normAutofit/>
          </a:bodyPr>
          <a:lstStyle/>
          <a:p>
            <a:pPr marL="0" indent="0">
              <a:buNone/>
            </a:pPr>
            <a:r>
              <a:rPr lang="es-MX" sz="2800" dirty="0" smtClean="0"/>
              <a:t>ZONA QUE CONCENTRA Y CENTRALIZA ACTIVIDADES ECONÓMICAS DIRIGIDAS A LA POBLACIÓN QUE HABITA TANTO EN ESA ÁREA COMO AQUELLA QUE SE UBICA DENTRO DE SU RANGO DE INFLUENCIA.</a:t>
            </a:r>
          </a:p>
          <a:p>
            <a:pPr marL="0" indent="0">
              <a:buNone/>
            </a:pPr>
            <a:r>
              <a:rPr lang="es-MX" sz="2800" dirty="0" smtClean="0"/>
              <a:t>WALTER CHRISTALLER</a:t>
            </a:r>
            <a:endParaRPr lang="es-MX" sz="2800" dirty="0"/>
          </a:p>
        </p:txBody>
      </p:sp>
      <p:pic>
        <p:nvPicPr>
          <p:cNvPr id="4" name="Imagen 3"/>
          <p:cNvPicPr>
            <a:picLocks noChangeAspect="1"/>
          </p:cNvPicPr>
          <p:nvPr/>
        </p:nvPicPr>
        <p:blipFill>
          <a:blip r:embed="rId2"/>
          <a:stretch>
            <a:fillRect/>
          </a:stretch>
        </p:blipFill>
        <p:spPr>
          <a:xfrm>
            <a:off x="750196" y="1846240"/>
            <a:ext cx="5473114" cy="3822492"/>
          </a:xfrm>
          <a:prstGeom prst="rect">
            <a:avLst/>
          </a:prstGeom>
        </p:spPr>
      </p:pic>
    </p:spTree>
    <p:extLst>
      <p:ext uri="{BB962C8B-B14F-4D97-AF65-F5344CB8AC3E}">
        <p14:creationId xmlns:p14="http://schemas.microsoft.com/office/powerpoint/2010/main" val="7386745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Jerarquía del lugar central</a:t>
            </a:r>
            <a:br>
              <a:rPr lang="es-MX" dirty="0" smtClean="0"/>
            </a:br>
            <a:r>
              <a:rPr lang="es-MX" dirty="0" err="1" smtClean="0"/>
              <a:t>méxico</a:t>
            </a:r>
            <a:endParaRPr lang="es-MX" dirty="0"/>
          </a:p>
        </p:txBody>
      </p:sp>
      <p:pic>
        <p:nvPicPr>
          <p:cNvPr id="4" name="Marcador de contenido 3"/>
          <p:cNvPicPr>
            <a:picLocks noGrp="1" noChangeAspect="1"/>
          </p:cNvPicPr>
          <p:nvPr>
            <p:ph idx="1"/>
          </p:nvPr>
        </p:nvPicPr>
        <p:blipFill>
          <a:blip r:embed="rId2"/>
          <a:stretch>
            <a:fillRect/>
          </a:stretch>
        </p:blipFill>
        <p:spPr>
          <a:xfrm>
            <a:off x="1929169" y="2065867"/>
            <a:ext cx="8078986" cy="4328028"/>
          </a:xfrm>
          <a:prstGeom prst="rect">
            <a:avLst/>
          </a:prstGeom>
        </p:spPr>
      </p:pic>
    </p:spTree>
    <p:extLst>
      <p:ext uri="{BB962C8B-B14F-4D97-AF65-F5344CB8AC3E}">
        <p14:creationId xmlns:p14="http://schemas.microsoft.com/office/powerpoint/2010/main" val="518314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1 Título"/>
          <p:cNvSpPr>
            <a:spLocks noGrp="1"/>
          </p:cNvSpPr>
          <p:nvPr>
            <p:ph type="title"/>
          </p:nvPr>
        </p:nvSpPr>
        <p:spPr/>
        <p:txBody>
          <a:bodyPr/>
          <a:lstStyle/>
          <a:p>
            <a:pPr fontAlgn="auto">
              <a:spcAft>
                <a:spcPts val="0"/>
              </a:spcAft>
              <a:defRPr/>
            </a:pPr>
            <a:r>
              <a:rPr lang="es-MX" altLang="es-MX" sz="3200" b="1" dirty="0" smtClean="0">
                <a:solidFill>
                  <a:schemeClr val="bg2">
                    <a:lumMod val="60000"/>
                    <a:lumOff val="40000"/>
                  </a:schemeClr>
                </a:solidFill>
              </a:rPr>
              <a:t>VETAJAS Y LIMITACIONES DEL RECURSO DIDÁCTICO: </a:t>
            </a:r>
          </a:p>
        </p:txBody>
      </p:sp>
      <p:sp>
        <p:nvSpPr>
          <p:cNvPr id="5123" name="2 Marcador de contenido"/>
          <p:cNvSpPr>
            <a:spLocks noGrp="1"/>
          </p:cNvSpPr>
          <p:nvPr>
            <p:ph idx="1"/>
          </p:nvPr>
        </p:nvSpPr>
        <p:spPr>
          <a:xfrm>
            <a:off x="527051" y="2082800"/>
            <a:ext cx="10160000" cy="3938588"/>
          </a:xfrm>
        </p:spPr>
        <p:txBody>
          <a:bodyPr/>
          <a:lstStyle/>
          <a:p>
            <a:pPr marL="0" indent="0">
              <a:buFont typeface="Wingdings 2" pitchFamily="18" charset="2"/>
              <a:buNone/>
            </a:pPr>
            <a:r>
              <a:rPr lang="es-MX" altLang="es-MX" sz="2800" dirty="0" smtClean="0"/>
              <a:t>Las ventajas que ofrece este material es que proporciona tanto al profesor como al alumno un apoyo visual para identificar y entender ejemplos de los diversos elementos de la estructura urbana.</a:t>
            </a:r>
            <a:br>
              <a:rPr lang="es-MX" altLang="es-MX" sz="2800" dirty="0" smtClean="0"/>
            </a:br>
            <a:r>
              <a:rPr lang="es-MX" altLang="es-MX" sz="2800" dirty="0" smtClean="0"/>
              <a:t>Sus limitaciones estriban en la pericia del docente para utilizar este medio como apoyo a su conocimiento previo sobre el tema.</a:t>
            </a:r>
          </a:p>
        </p:txBody>
      </p:sp>
      <p:sp>
        <p:nvSpPr>
          <p:cNvPr id="5124" name="1 Marcador de número de diapositiva"/>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49ACDACE-10CE-46ED-9709-24223885EAE9}" type="slidenum">
              <a:rPr lang="es-ES" altLang="es-MX"/>
              <a:pPr/>
              <a:t>4</a:t>
            </a:fld>
            <a:endParaRPr lang="es-ES" altLang="es-MX"/>
          </a:p>
        </p:txBody>
      </p:sp>
    </p:spTree>
    <p:extLst>
      <p:ext uri="{BB962C8B-B14F-4D97-AF65-F5344CB8AC3E}">
        <p14:creationId xmlns:p14="http://schemas.microsoft.com/office/powerpoint/2010/main" val="38590562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SISTEMA URBANO NACIONAL</a:t>
            </a:r>
          </a:p>
        </p:txBody>
      </p:sp>
      <p:sp>
        <p:nvSpPr>
          <p:cNvPr id="3" name="Marcador de contenido 2"/>
          <p:cNvSpPr>
            <a:spLocks noGrp="1"/>
          </p:cNvSpPr>
          <p:nvPr>
            <p:ph idx="1"/>
          </p:nvPr>
        </p:nvSpPr>
        <p:spPr>
          <a:xfrm>
            <a:off x="5847008" y="2032478"/>
            <a:ext cx="5240674" cy="4387522"/>
          </a:xfrm>
        </p:spPr>
        <p:txBody>
          <a:bodyPr>
            <a:normAutofit/>
          </a:bodyPr>
          <a:lstStyle/>
          <a:p>
            <a:pPr marL="0" indent="0">
              <a:buNone/>
            </a:pPr>
            <a:r>
              <a:rPr lang="es-MX" sz="2800" dirty="0" smtClean="0"/>
              <a:t>ES EL CONJUNTO DE CIUDADES DE 15 MIL Y MÁS HABITANTES, QUE SE ENCUENTRAN RELACIONADAS FUNCIONALMENTE, Y CUALQUIER CAMBIO SIGNIFICATIVO EN ALGUNA DE ELLAS PROPICIA, EN MAYOR O MENOR MEDIDA, ALTERACIONES EN LAS OTRAS.</a:t>
            </a:r>
          </a:p>
          <a:p>
            <a:pPr marL="0" indent="0">
              <a:buNone/>
            </a:pPr>
            <a:r>
              <a:rPr lang="es-MX" sz="2400" dirty="0" smtClean="0"/>
              <a:t>(CONAPO; 2012: 11)</a:t>
            </a:r>
            <a:endParaRPr lang="es-MX" sz="2400" dirty="0"/>
          </a:p>
        </p:txBody>
      </p:sp>
      <p:pic>
        <p:nvPicPr>
          <p:cNvPr id="4" name="Imagen 3"/>
          <p:cNvPicPr>
            <a:picLocks noChangeAspect="1"/>
          </p:cNvPicPr>
          <p:nvPr/>
        </p:nvPicPr>
        <p:blipFill>
          <a:blip r:embed="rId2"/>
          <a:stretch>
            <a:fillRect/>
          </a:stretch>
        </p:blipFill>
        <p:spPr>
          <a:xfrm>
            <a:off x="369238" y="2428635"/>
            <a:ext cx="5096785" cy="3160796"/>
          </a:xfrm>
          <a:prstGeom prst="rect">
            <a:avLst/>
          </a:prstGeom>
        </p:spPr>
      </p:pic>
    </p:spTree>
    <p:extLst>
      <p:ext uri="{BB962C8B-B14F-4D97-AF65-F5344CB8AC3E}">
        <p14:creationId xmlns:p14="http://schemas.microsoft.com/office/powerpoint/2010/main" val="24913365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DEL SISTEMA URBANO NACIONAL</a:t>
            </a:r>
            <a:endParaRPr lang="es-MX" dirty="0"/>
          </a:p>
        </p:txBody>
      </p:sp>
      <p:sp>
        <p:nvSpPr>
          <p:cNvPr id="3" name="Marcador de contenido 2"/>
          <p:cNvSpPr>
            <a:spLocks noGrp="1"/>
          </p:cNvSpPr>
          <p:nvPr>
            <p:ph idx="1"/>
          </p:nvPr>
        </p:nvSpPr>
        <p:spPr/>
        <p:txBody>
          <a:bodyPr>
            <a:normAutofit/>
          </a:bodyPr>
          <a:lstStyle/>
          <a:p>
            <a:r>
              <a:rPr lang="es-MX" sz="3600" dirty="0" smtClean="0"/>
              <a:t>CENTROS URBANOS</a:t>
            </a:r>
          </a:p>
          <a:p>
            <a:r>
              <a:rPr lang="es-MX" sz="3600" dirty="0" smtClean="0"/>
              <a:t>CONURBACIÓN</a:t>
            </a:r>
          </a:p>
          <a:p>
            <a:r>
              <a:rPr lang="es-MX" sz="3600" dirty="0" smtClean="0"/>
              <a:t>ZONA METROPOLITANA</a:t>
            </a:r>
            <a:endParaRPr lang="es-MX" sz="3600" dirty="0"/>
          </a:p>
        </p:txBody>
      </p:sp>
    </p:spTree>
    <p:extLst>
      <p:ext uri="{BB962C8B-B14F-4D97-AF65-F5344CB8AC3E}">
        <p14:creationId xmlns:p14="http://schemas.microsoft.com/office/powerpoint/2010/main" val="34378385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JERARQUÍA URBANA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27667272"/>
              </p:ext>
            </p:extLst>
          </p:nvPr>
        </p:nvGraphicFramePr>
        <p:xfrm>
          <a:off x="685800" y="2141538"/>
          <a:ext cx="10131426" cy="2103120"/>
        </p:xfrm>
        <a:graphic>
          <a:graphicData uri="http://schemas.openxmlformats.org/drawingml/2006/table">
            <a:tbl>
              <a:tblPr firstRow="1" bandRow="1">
                <a:tableStyleId>{5C22544A-7EE6-4342-B048-85BDC9FD1C3A}</a:tableStyleId>
              </a:tblPr>
              <a:tblGrid>
                <a:gridCol w="1688571"/>
                <a:gridCol w="1688571"/>
                <a:gridCol w="1688571"/>
                <a:gridCol w="1688571"/>
                <a:gridCol w="1688571"/>
                <a:gridCol w="1688571"/>
              </a:tblGrid>
              <a:tr h="370840">
                <a:tc>
                  <a:txBody>
                    <a:bodyPr/>
                    <a:lstStyle/>
                    <a:p>
                      <a:pPr algn="ctr"/>
                      <a:r>
                        <a:rPr lang="es-MX" dirty="0" smtClean="0"/>
                        <a:t>REGIONAL</a:t>
                      </a:r>
                      <a:endParaRPr lang="es-MX" dirty="0"/>
                    </a:p>
                  </a:txBody>
                  <a:tcPr/>
                </a:tc>
                <a:tc>
                  <a:txBody>
                    <a:bodyPr/>
                    <a:lstStyle/>
                    <a:p>
                      <a:pPr algn="ctr"/>
                      <a:r>
                        <a:rPr lang="es-MX" dirty="0" smtClean="0"/>
                        <a:t>ESTATAL</a:t>
                      </a:r>
                      <a:endParaRPr lang="es-MX" dirty="0"/>
                    </a:p>
                  </a:txBody>
                  <a:tcPr/>
                </a:tc>
                <a:tc>
                  <a:txBody>
                    <a:bodyPr/>
                    <a:lstStyle/>
                    <a:p>
                      <a:pPr algn="ctr"/>
                      <a:r>
                        <a:rPr lang="es-MX" dirty="0" smtClean="0"/>
                        <a:t>INTERMEDIO</a:t>
                      </a:r>
                      <a:endParaRPr lang="es-MX" dirty="0"/>
                    </a:p>
                  </a:txBody>
                  <a:tcPr/>
                </a:tc>
                <a:tc>
                  <a:txBody>
                    <a:bodyPr/>
                    <a:lstStyle/>
                    <a:p>
                      <a:pPr algn="ctr"/>
                      <a:r>
                        <a:rPr lang="es-MX" dirty="0" smtClean="0"/>
                        <a:t>MEDIO</a:t>
                      </a:r>
                      <a:endParaRPr lang="es-MX" dirty="0"/>
                    </a:p>
                  </a:txBody>
                  <a:tcPr/>
                </a:tc>
                <a:tc>
                  <a:txBody>
                    <a:bodyPr/>
                    <a:lstStyle/>
                    <a:p>
                      <a:pPr algn="ctr"/>
                      <a:r>
                        <a:rPr lang="es-MX" dirty="0" smtClean="0"/>
                        <a:t>BÁSICO</a:t>
                      </a:r>
                      <a:endParaRPr lang="es-MX" dirty="0"/>
                    </a:p>
                  </a:txBody>
                  <a:tcPr/>
                </a:tc>
                <a:tc>
                  <a:txBody>
                    <a:bodyPr/>
                    <a:lstStyle/>
                    <a:p>
                      <a:pPr algn="ctr"/>
                      <a:r>
                        <a:rPr lang="es-MX" dirty="0" smtClean="0"/>
                        <a:t>CONCENTRA-CIÓN RURAL</a:t>
                      </a:r>
                    </a:p>
                    <a:p>
                      <a:pPr algn="ctr"/>
                      <a:endParaRPr lang="es-MX" dirty="0"/>
                    </a:p>
                  </a:txBody>
                  <a:tcPr/>
                </a:tc>
              </a:tr>
              <a:tr h="370840">
                <a:tc>
                  <a:txBody>
                    <a:bodyPr/>
                    <a:lstStyle/>
                    <a:p>
                      <a:r>
                        <a:rPr lang="es-MX" dirty="0" smtClean="0"/>
                        <a:t>Más de 500,000 habitantes</a:t>
                      </a:r>
                      <a:endParaRPr lang="es-MX" dirty="0"/>
                    </a:p>
                  </a:txBody>
                  <a:tcPr/>
                </a:tc>
                <a:tc>
                  <a:txBody>
                    <a:bodyPr/>
                    <a:lstStyle/>
                    <a:p>
                      <a:r>
                        <a:rPr lang="es-MX" dirty="0" smtClean="0"/>
                        <a:t>100,001 a 500,000 habitantes</a:t>
                      </a:r>
                      <a:endParaRPr lang="es-MX" dirty="0"/>
                    </a:p>
                  </a:txBody>
                  <a:tcPr/>
                </a:tc>
                <a:tc>
                  <a:txBody>
                    <a:bodyPr/>
                    <a:lstStyle/>
                    <a:p>
                      <a:r>
                        <a:rPr lang="es-MX" dirty="0" smtClean="0"/>
                        <a:t>50,001 a 100,000 habitantes</a:t>
                      </a:r>
                    </a:p>
                    <a:p>
                      <a:endParaRPr lang="es-MX" dirty="0"/>
                    </a:p>
                  </a:txBody>
                  <a:tcPr/>
                </a:tc>
                <a:tc>
                  <a:txBody>
                    <a:bodyPr/>
                    <a:lstStyle/>
                    <a:p>
                      <a:r>
                        <a:rPr lang="es-MX" dirty="0" smtClean="0"/>
                        <a:t>10,001 a 50,000 habitantes</a:t>
                      </a:r>
                      <a:endParaRPr lang="es-MX" dirty="0"/>
                    </a:p>
                  </a:txBody>
                  <a:tcPr/>
                </a:tc>
                <a:tc>
                  <a:txBody>
                    <a:bodyPr/>
                    <a:lstStyle/>
                    <a:p>
                      <a:r>
                        <a:rPr lang="es-MX" dirty="0" smtClean="0"/>
                        <a:t>5,001 a 10,000 habitantes</a:t>
                      </a:r>
                      <a:endParaRPr lang="es-MX" dirty="0"/>
                    </a:p>
                  </a:txBody>
                  <a:tcPr/>
                </a:tc>
                <a:tc>
                  <a:txBody>
                    <a:bodyPr/>
                    <a:lstStyle/>
                    <a:p>
                      <a:r>
                        <a:rPr lang="es-MX" smtClean="0"/>
                        <a:t>2,500 a 5,000 </a:t>
                      </a:r>
                      <a:r>
                        <a:rPr lang="es-MX" dirty="0" smtClean="0"/>
                        <a:t>habitantes</a:t>
                      </a:r>
                      <a:endParaRPr lang="es-MX" dirty="0"/>
                    </a:p>
                  </a:txBody>
                  <a:tcPr/>
                </a:tc>
              </a:tr>
            </a:tbl>
          </a:graphicData>
        </a:graphic>
      </p:graphicFrame>
    </p:spTree>
    <p:extLst>
      <p:ext uri="{BB962C8B-B14F-4D97-AF65-F5344CB8AC3E}">
        <p14:creationId xmlns:p14="http://schemas.microsoft.com/office/powerpoint/2010/main" val="11862869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de jerarquización de equipamiento</a:t>
            </a:r>
            <a:endParaRPr lang="es-MX" dirty="0"/>
          </a:p>
        </p:txBody>
      </p:sp>
      <p:pic>
        <p:nvPicPr>
          <p:cNvPr id="4" name="Marcador de contenido 3"/>
          <p:cNvPicPr>
            <a:picLocks noGrp="1" noChangeAspect="1"/>
          </p:cNvPicPr>
          <p:nvPr>
            <p:ph idx="1"/>
          </p:nvPr>
        </p:nvPicPr>
        <p:blipFill>
          <a:blip r:embed="rId2"/>
          <a:stretch>
            <a:fillRect/>
          </a:stretch>
        </p:blipFill>
        <p:spPr>
          <a:xfrm>
            <a:off x="2600864" y="1725770"/>
            <a:ext cx="7019653" cy="4992064"/>
          </a:xfrm>
          <a:prstGeom prst="rect">
            <a:avLst/>
          </a:prstGeom>
        </p:spPr>
      </p:pic>
      <p:pic>
        <p:nvPicPr>
          <p:cNvPr id="5" name="Imagen 4"/>
          <p:cNvPicPr>
            <a:picLocks noChangeAspect="1"/>
          </p:cNvPicPr>
          <p:nvPr/>
        </p:nvPicPr>
        <p:blipFill>
          <a:blip r:embed="rId3"/>
          <a:stretch>
            <a:fillRect/>
          </a:stretch>
        </p:blipFill>
        <p:spPr>
          <a:xfrm>
            <a:off x="5550794" y="3698578"/>
            <a:ext cx="1075386" cy="1081496"/>
          </a:xfrm>
          <a:prstGeom prst="rect">
            <a:avLst/>
          </a:prstGeom>
        </p:spPr>
      </p:pic>
      <p:pic>
        <p:nvPicPr>
          <p:cNvPr id="6" name="Imagen 5"/>
          <p:cNvPicPr>
            <a:picLocks noChangeAspect="1"/>
          </p:cNvPicPr>
          <p:nvPr/>
        </p:nvPicPr>
        <p:blipFill>
          <a:blip r:embed="rId4"/>
          <a:stretch>
            <a:fillRect/>
          </a:stretch>
        </p:blipFill>
        <p:spPr>
          <a:xfrm>
            <a:off x="8179078" y="2817808"/>
            <a:ext cx="724330" cy="728457"/>
          </a:xfrm>
          <a:prstGeom prst="rect">
            <a:avLst/>
          </a:prstGeom>
        </p:spPr>
      </p:pic>
      <p:pic>
        <p:nvPicPr>
          <p:cNvPr id="7" name="Imagen 6"/>
          <p:cNvPicPr>
            <a:picLocks noChangeAspect="1"/>
          </p:cNvPicPr>
          <p:nvPr/>
        </p:nvPicPr>
        <p:blipFill>
          <a:blip r:embed="rId4"/>
          <a:stretch>
            <a:fillRect/>
          </a:stretch>
        </p:blipFill>
        <p:spPr>
          <a:xfrm>
            <a:off x="3979571" y="2505764"/>
            <a:ext cx="748651" cy="752917"/>
          </a:xfrm>
          <a:prstGeom prst="rect">
            <a:avLst/>
          </a:prstGeom>
        </p:spPr>
      </p:pic>
      <p:pic>
        <p:nvPicPr>
          <p:cNvPr id="8" name="Imagen 7"/>
          <p:cNvPicPr>
            <a:picLocks noChangeAspect="1"/>
          </p:cNvPicPr>
          <p:nvPr/>
        </p:nvPicPr>
        <p:blipFill>
          <a:blip r:embed="rId4"/>
          <a:stretch>
            <a:fillRect/>
          </a:stretch>
        </p:blipFill>
        <p:spPr>
          <a:xfrm>
            <a:off x="3696237" y="5297403"/>
            <a:ext cx="748651" cy="752917"/>
          </a:xfrm>
          <a:prstGeom prst="rect">
            <a:avLst/>
          </a:prstGeom>
        </p:spPr>
      </p:pic>
      <p:pic>
        <p:nvPicPr>
          <p:cNvPr id="9" name="Imagen 8"/>
          <p:cNvPicPr>
            <a:picLocks noChangeAspect="1"/>
          </p:cNvPicPr>
          <p:nvPr/>
        </p:nvPicPr>
        <p:blipFill>
          <a:blip r:embed="rId5"/>
          <a:stretch>
            <a:fillRect/>
          </a:stretch>
        </p:blipFill>
        <p:spPr>
          <a:xfrm>
            <a:off x="8744755" y="4219029"/>
            <a:ext cx="605241" cy="608680"/>
          </a:xfrm>
          <a:prstGeom prst="rect">
            <a:avLst/>
          </a:prstGeom>
        </p:spPr>
      </p:pic>
      <p:pic>
        <p:nvPicPr>
          <p:cNvPr id="10" name="Imagen 9"/>
          <p:cNvPicPr>
            <a:picLocks noChangeAspect="1"/>
          </p:cNvPicPr>
          <p:nvPr/>
        </p:nvPicPr>
        <p:blipFill>
          <a:blip r:embed="rId6"/>
          <a:stretch>
            <a:fillRect/>
          </a:stretch>
        </p:blipFill>
        <p:spPr>
          <a:xfrm>
            <a:off x="5698380" y="1980989"/>
            <a:ext cx="603556" cy="609653"/>
          </a:xfrm>
          <a:prstGeom prst="rect">
            <a:avLst/>
          </a:prstGeom>
        </p:spPr>
      </p:pic>
      <p:pic>
        <p:nvPicPr>
          <p:cNvPr id="11" name="Imagen 10"/>
          <p:cNvPicPr>
            <a:picLocks noChangeAspect="1"/>
          </p:cNvPicPr>
          <p:nvPr/>
        </p:nvPicPr>
        <p:blipFill>
          <a:blip r:embed="rId6"/>
          <a:stretch>
            <a:fillRect/>
          </a:stretch>
        </p:blipFill>
        <p:spPr>
          <a:xfrm>
            <a:off x="3060483" y="1830196"/>
            <a:ext cx="603556" cy="609653"/>
          </a:xfrm>
          <a:prstGeom prst="rect">
            <a:avLst/>
          </a:prstGeom>
        </p:spPr>
      </p:pic>
      <p:pic>
        <p:nvPicPr>
          <p:cNvPr id="12" name="Imagen 11"/>
          <p:cNvPicPr>
            <a:picLocks noChangeAspect="1"/>
          </p:cNvPicPr>
          <p:nvPr/>
        </p:nvPicPr>
        <p:blipFill>
          <a:blip r:embed="rId6"/>
          <a:stretch>
            <a:fillRect/>
          </a:stretch>
        </p:blipFill>
        <p:spPr>
          <a:xfrm>
            <a:off x="3130441" y="4055617"/>
            <a:ext cx="603556" cy="609653"/>
          </a:xfrm>
          <a:prstGeom prst="rect">
            <a:avLst/>
          </a:prstGeom>
        </p:spPr>
      </p:pic>
      <p:pic>
        <p:nvPicPr>
          <p:cNvPr id="13" name="Imagen 12"/>
          <p:cNvPicPr>
            <a:picLocks noChangeAspect="1"/>
          </p:cNvPicPr>
          <p:nvPr/>
        </p:nvPicPr>
        <p:blipFill>
          <a:blip r:embed="rId6"/>
          <a:stretch>
            <a:fillRect/>
          </a:stretch>
        </p:blipFill>
        <p:spPr>
          <a:xfrm>
            <a:off x="7825738" y="1980989"/>
            <a:ext cx="603556" cy="609653"/>
          </a:xfrm>
          <a:prstGeom prst="rect">
            <a:avLst/>
          </a:prstGeom>
        </p:spPr>
      </p:pic>
      <p:pic>
        <p:nvPicPr>
          <p:cNvPr id="14" name="Imagen 13"/>
          <p:cNvPicPr>
            <a:picLocks noChangeAspect="1"/>
          </p:cNvPicPr>
          <p:nvPr/>
        </p:nvPicPr>
        <p:blipFill>
          <a:blip r:embed="rId6"/>
          <a:stretch>
            <a:fillRect/>
          </a:stretch>
        </p:blipFill>
        <p:spPr>
          <a:xfrm>
            <a:off x="4877341" y="6050320"/>
            <a:ext cx="603556" cy="609653"/>
          </a:xfrm>
          <a:prstGeom prst="rect">
            <a:avLst/>
          </a:prstGeom>
        </p:spPr>
      </p:pic>
      <p:pic>
        <p:nvPicPr>
          <p:cNvPr id="15" name="Imagen 14"/>
          <p:cNvPicPr>
            <a:picLocks noChangeAspect="1"/>
          </p:cNvPicPr>
          <p:nvPr/>
        </p:nvPicPr>
        <p:blipFill>
          <a:blip r:embed="rId6"/>
          <a:stretch>
            <a:fillRect/>
          </a:stretch>
        </p:blipFill>
        <p:spPr>
          <a:xfrm>
            <a:off x="6136650" y="5896244"/>
            <a:ext cx="603556" cy="609653"/>
          </a:xfrm>
          <a:prstGeom prst="rect">
            <a:avLst/>
          </a:prstGeom>
        </p:spPr>
      </p:pic>
    </p:spTree>
    <p:extLst>
      <p:ext uri="{BB962C8B-B14F-4D97-AF65-F5344CB8AC3E}">
        <p14:creationId xmlns:p14="http://schemas.microsoft.com/office/powerpoint/2010/main" val="24358957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normAutofit/>
          </a:bodyPr>
          <a:lstStyle/>
          <a:p>
            <a:r>
              <a:rPr lang="es-MX" sz="2400" dirty="0" err="1" smtClean="0"/>
              <a:t>Asuad</a:t>
            </a:r>
            <a:r>
              <a:rPr lang="es-MX" sz="2400" dirty="0" smtClean="0"/>
              <a:t>, Norman (2014). </a:t>
            </a:r>
            <a:r>
              <a:rPr lang="es-MX" sz="2400" i="1" dirty="0" smtClean="0"/>
              <a:t>Teorías de la distribución espacial de las actividades económicas</a:t>
            </a:r>
            <a:r>
              <a:rPr lang="es-MX" sz="2400" dirty="0" smtClean="0"/>
              <a:t>, UNAM, México, en </a:t>
            </a:r>
            <a:r>
              <a:rPr lang="es-MX" sz="2400" dirty="0"/>
              <a:t>página web: http://www.economia.unam.mx/cedrus/descargas/Teorasdistribucionespacial.pdf </a:t>
            </a:r>
            <a:r>
              <a:rPr lang="es-MX" sz="2400" dirty="0" smtClean="0"/>
              <a:t>(consulta: 2 de septiembre de 2015)</a:t>
            </a:r>
          </a:p>
          <a:p>
            <a:r>
              <a:rPr lang="es-MX" sz="2400" dirty="0" smtClean="0"/>
              <a:t>Secretaría de Desarrollo Social (2012). </a:t>
            </a:r>
            <a:r>
              <a:rPr lang="es-MX" sz="2400" i="1" dirty="0" smtClean="0"/>
              <a:t>Catálogo. Sistema Urbano Nacional 2012</a:t>
            </a:r>
            <a:r>
              <a:rPr lang="es-MX" sz="2400" dirty="0" smtClean="0"/>
              <a:t>, Ed. Consejo Nacional de Población, D.F., México.</a:t>
            </a:r>
          </a:p>
          <a:p>
            <a:r>
              <a:rPr lang="es-MX" sz="2400" dirty="0" err="1" smtClean="0"/>
              <a:t>Zoido</a:t>
            </a:r>
            <a:r>
              <a:rPr lang="es-MX" sz="2400" dirty="0" smtClean="0"/>
              <a:t>, Florencio, et al. (2013). </a:t>
            </a:r>
            <a:r>
              <a:rPr lang="es-MX" sz="2400" i="1" dirty="0" smtClean="0"/>
              <a:t>Diccionario de urbanismo</a:t>
            </a:r>
            <a:r>
              <a:rPr lang="es-MX" sz="2400" dirty="0" smtClean="0"/>
              <a:t>, Ed. Cátedra, Madrid, España</a:t>
            </a:r>
            <a:endParaRPr lang="es-MX" sz="2400" dirty="0"/>
          </a:p>
        </p:txBody>
      </p:sp>
    </p:spTree>
    <p:extLst>
      <p:ext uri="{BB962C8B-B14F-4D97-AF65-F5344CB8AC3E}">
        <p14:creationId xmlns:p14="http://schemas.microsoft.com/office/powerpoint/2010/main" val="35408220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fontAlgn="auto">
              <a:spcAft>
                <a:spcPts val="0"/>
              </a:spcAft>
              <a:defRPr/>
            </a:pPr>
            <a:r>
              <a:rPr lang="es-MX" b="1" dirty="0" smtClean="0">
                <a:solidFill>
                  <a:schemeClr val="bg2">
                    <a:lumMod val="60000"/>
                    <a:lumOff val="40000"/>
                  </a:schemeClr>
                </a:solidFill>
              </a:rPr>
              <a:t>Propósito de la Unidad de Aprendizaje</a:t>
            </a:r>
            <a:endParaRPr lang="es-MX" b="1" dirty="0">
              <a:solidFill>
                <a:schemeClr val="bg2">
                  <a:lumMod val="60000"/>
                  <a:lumOff val="40000"/>
                </a:schemeClr>
              </a:solidFill>
            </a:endParaRPr>
          </a:p>
        </p:txBody>
      </p:sp>
      <p:sp>
        <p:nvSpPr>
          <p:cNvPr id="6147" name="2 Marcador de contenido"/>
          <p:cNvSpPr>
            <a:spLocks noGrp="1"/>
          </p:cNvSpPr>
          <p:nvPr>
            <p:ph idx="1"/>
          </p:nvPr>
        </p:nvSpPr>
        <p:spPr/>
        <p:txBody>
          <a:bodyPr/>
          <a:lstStyle/>
          <a:p>
            <a:r>
              <a:rPr lang="es-MX" altLang="es-MX" sz="2800" dirty="0"/>
              <a:t>Comprender la importancia del Equipamiento Urbano como componente de la estructura urbana a  partir del diagnóstico de la situación mundial, nacional y estatal así como del conocimiento de la tipología y la legislación para tener una visión prospectiva y detectar la problemática urbana de su contexto que sirvan para que las propuestas integrales que genere sean completas, efectivas y económicas.</a:t>
            </a:r>
            <a:endParaRPr lang="es-MX" altLang="es-MX" sz="2800" dirty="0" smtClean="0"/>
          </a:p>
        </p:txBody>
      </p:sp>
      <p:sp>
        <p:nvSpPr>
          <p:cNvPr id="6148" name="2 Marcador de número de diapositiva"/>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9CFD559F-F9D9-40F1-BA4C-A3468BE42800}" type="slidenum">
              <a:rPr lang="es-ES" altLang="es-MX"/>
              <a:pPr/>
              <a:t>5</a:t>
            </a:fld>
            <a:endParaRPr lang="es-ES" altLang="es-MX"/>
          </a:p>
        </p:txBody>
      </p:sp>
    </p:spTree>
    <p:extLst>
      <p:ext uri="{BB962C8B-B14F-4D97-AF65-F5344CB8AC3E}">
        <p14:creationId xmlns:p14="http://schemas.microsoft.com/office/powerpoint/2010/main" val="3204863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fontAlgn="auto">
              <a:spcAft>
                <a:spcPts val="0"/>
              </a:spcAft>
              <a:defRPr/>
            </a:pPr>
            <a:r>
              <a:rPr lang="es-MX" b="1" dirty="0" smtClean="0">
                <a:solidFill>
                  <a:schemeClr val="bg2">
                    <a:lumMod val="60000"/>
                    <a:lumOff val="40000"/>
                  </a:schemeClr>
                </a:solidFill>
              </a:rPr>
              <a:t>Contenido de la Unidad de Competencia </a:t>
            </a:r>
            <a:r>
              <a:rPr lang="es-MX" b="1" dirty="0" smtClean="0">
                <a:solidFill>
                  <a:schemeClr val="bg2">
                    <a:lumMod val="60000"/>
                    <a:lumOff val="40000"/>
                  </a:schemeClr>
                </a:solidFill>
              </a:rPr>
              <a:t>II</a:t>
            </a:r>
            <a:endParaRPr lang="es-MX" b="1" dirty="0">
              <a:solidFill>
                <a:schemeClr val="bg2">
                  <a:lumMod val="60000"/>
                  <a:lumOff val="40000"/>
                </a:schemeClr>
              </a:solidFill>
            </a:endParaRPr>
          </a:p>
        </p:txBody>
      </p:sp>
      <p:sp>
        <p:nvSpPr>
          <p:cNvPr id="7171" name="2 Marcador de contenido"/>
          <p:cNvSpPr>
            <a:spLocks noGrp="1"/>
          </p:cNvSpPr>
          <p:nvPr>
            <p:ph idx="1"/>
          </p:nvPr>
        </p:nvSpPr>
        <p:spPr>
          <a:xfrm>
            <a:off x="624417" y="2349500"/>
            <a:ext cx="10160000" cy="4800600"/>
          </a:xfrm>
        </p:spPr>
        <p:txBody>
          <a:bodyPr/>
          <a:lstStyle/>
          <a:p>
            <a:pPr marL="0" indent="0" algn="ctr">
              <a:buFont typeface="Wingdings" pitchFamily="2" charset="2"/>
              <a:buNone/>
            </a:pPr>
            <a:r>
              <a:rPr lang="es-MX" sz="2800" dirty="0"/>
              <a:t>Identificar las características particulares de los sistemas y subsistemas de equipamiento urbano así como la compatibilidad con los usos del suelo y la red vial.</a:t>
            </a:r>
            <a:endParaRPr lang="es-MX" sz="2800" dirty="0" smtClean="0"/>
          </a:p>
        </p:txBody>
      </p:sp>
      <p:sp>
        <p:nvSpPr>
          <p:cNvPr id="7172" name="2 Marcador de número de diapositiva"/>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D169074D-3AB4-4AF1-8CCB-D72DC84C68E2}" type="slidenum">
              <a:rPr lang="es-ES" altLang="es-MX"/>
              <a:pPr/>
              <a:t>6</a:t>
            </a:fld>
            <a:endParaRPr lang="es-ES" altLang="es-MX"/>
          </a:p>
        </p:txBody>
      </p:sp>
    </p:spTree>
    <p:extLst>
      <p:ext uri="{BB962C8B-B14F-4D97-AF65-F5344CB8AC3E}">
        <p14:creationId xmlns:p14="http://schemas.microsoft.com/office/powerpoint/2010/main" val="1368563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390651" y="5013326"/>
            <a:ext cx="8930216" cy="1470025"/>
          </a:xfrm>
        </p:spPr>
        <p:txBody>
          <a:bodyPr>
            <a:normAutofit fontScale="90000"/>
          </a:bodyPr>
          <a:lstStyle/>
          <a:p>
            <a:pPr fontAlgn="auto">
              <a:spcAft>
                <a:spcPts val="0"/>
              </a:spcAft>
              <a:defRPr/>
            </a:pPr>
            <a:r>
              <a:rPr lang="es-MX" altLang="es-MX" sz="3100" dirty="0"/>
              <a:t>SUGERENCIAS DE MOMENTO Y USO: </a:t>
            </a:r>
            <a:br>
              <a:rPr lang="es-MX" altLang="es-MX" sz="3100" dirty="0"/>
            </a:br>
            <a:r>
              <a:rPr lang="es-MX" altLang="es-MX" sz="3100" dirty="0" smtClean="0"/>
              <a:t/>
            </a:r>
            <a:br>
              <a:rPr lang="es-MX" altLang="es-MX" sz="3100" dirty="0" smtClean="0"/>
            </a:br>
            <a:r>
              <a:rPr lang="es-MX" altLang="es-MX" sz="3100" dirty="0"/>
              <a:t/>
            </a:r>
            <a:br>
              <a:rPr lang="es-MX" altLang="es-MX" sz="3100" dirty="0"/>
            </a:br>
            <a:r>
              <a:rPr lang="es-MX" altLang="es-MX" sz="3100" cap="none" dirty="0" smtClean="0"/>
              <a:t>En la SEGUNDA parte de la unidad de aprendizaje el estudiante realizará un análisis del proceso de urbanización visto desde el punto legislativo, para lo cual se sugiere el uso de este material como soporte</a:t>
            </a:r>
            <a:r>
              <a:rPr lang="es-MX" altLang="es-MX" sz="3100" dirty="0" smtClean="0"/>
              <a:t>.</a:t>
            </a:r>
            <a:r>
              <a:rPr lang="es-MX" altLang="es-MX" sz="3100" dirty="0"/>
              <a:t/>
            </a:r>
            <a:br>
              <a:rPr lang="es-MX" altLang="es-MX" sz="3100" dirty="0"/>
            </a:br>
            <a:r>
              <a:rPr lang="es-MX" altLang="es-MX" sz="3100" dirty="0" smtClean="0"/>
              <a:t/>
            </a:r>
            <a:br>
              <a:rPr lang="es-MX" altLang="es-MX" sz="3100" dirty="0" smtClean="0"/>
            </a:br>
            <a:r>
              <a:rPr lang="es-MX" altLang="es-MX" sz="3100" dirty="0"/>
              <a:t/>
            </a:r>
            <a:br>
              <a:rPr lang="es-MX" altLang="es-MX" sz="3100" dirty="0"/>
            </a:br>
            <a:r>
              <a:rPr lang="es-MX" altLang="es-MX" sz="3100" dirty="0"/>
              <a:t>Unidad de Competencia </a:t>
            </a:r>
            <a:r>
              <a:rPr lang="es-MX" altLang="es-MX" sz="3100" dirty="0" smtClean="0"/>
              <a:t>II:</a:t>
            </a:r>
            <a:r>
              <a:rPr lang="es-MX" altLang="es-MX" sz="3100" dirty="0" smtClean="0"/>
              <a:t/>
            </a:r>
            <a:br>
              <a:rPr lang="es-MX" altLang="es-MX" sz="3100" dirty="0" smtClean="0"/>
            </a:br>
            <a:r>
              <a:rPr lang="es-MX" altLang="es-MX" sz="3100" dirty="0"/>
              <a:t/>
            </a:r>
            <a:br>
              <a:rPr lang="es-MX" altLang="es-MX" sz="3100" dirty="0"/>
            </a:br>
            <a:r>
              <a:rPr lang="es-MX" altLang="es-MX" sz="3100" dirty="0"/>
              <a:t/>
            </a:r>
            <a:br>
              <a:rPr lang="es-MX" altLang="es-MX" sz="3100" dirty="0"/>
            </a:br>
            <a:r>
              <a:rPr lang="es-MX" altLang="es-MX" sz="3100" cap="none" dirty="0" smtClean="0"/>
              <a:t>Tipología del equipamiento urbano. Sistemas y subsistemas</a:t>
            </a:r>
            <a:r>
              <a:rPr lang="es-ES" altLang="es-MX" sz="2400" cap="none" dirty="0" smtClean="0"/>
              <a:t>.</a:t>
            </a:r>
            <a:endParaRPr lang="es-ES" altLang="es-MX" sz="2400" cap="none" dirty="0"/>
          </a:p>
        </p:txBody>
      </p:sp>
      <p:sp>
        <p:nvSpPr>
          <p:cNvPr id="8195" name="5 Marcador de número de diapositiva"/>
          <p:cNvSpPr>
            <a:spLocks noGrp="1"/>
          </p:cNvSpPr>
          <p:nvPr>
            <p:ph type="sldNum" sz="quarter" idx="10"/>
          </p:nvPr>
        </p:nvSpPr>
        <p:spPr bwMode="auto">
          <a:xfrm>
            <a:off x="8284634" y="5357814"/>
            <a:ext cx="738717" cy="365125"/>
          </a:xfrm>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8EB1D057-E9B2-4ED8-9353-7EEABB9D360B}" type="slidenum">
              <a:rPr lang="es-ES" altLang="es-MX" sz="2600">
                <a:solidFill>
                  <a:schemeClr val="tx2"/>
                </a:solidFill>
                <a:latin typeface="Rage Italic" pitchFamily="66" charset="0"/>
                <a:cs typeface="Arial" charset="0"/>
              </a:rPr>
              <a:pPr/>
              <a:t>7</a:t>
            </a:fld>
            <a:endParaRPr lang="es-ES" altLang="es-MX" sz="2600">
              <a:solidFill>
                <a:schemeClr val="tx2"/>
              </a:solidFill>
              <a:latin typeface="Rage Italic" pitchFamily="66" charset="0"/>
              <a:cs typeface="Arial" charset="0"/>
            </a:endParaRPr>
          </a:p>
        </p:txBody>
      </p:sp>
      <p:sp>
        <p:nvSpPr>
          <p:cNvPr id="8196" name="Line 3"/>
          <p:cNvSpPr>
            <a:spLocks noChangeShapeType="1"/>
          </p:cNvSpPr>
          <p:nvPr/>
        </p:nvSpPr>
        <p:spPr bwMode="auto">
          <a:xfrm>
            <a:off x="910167" y="1773238"/>
            <a:ext cx="1036955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3376447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ctrTitle"/>
          </p:nvPr>
        </p:nvSpPr>
        <p:spPr>
          <a:xfrm>
            <a:off x="914400" y="2997201"/>
            <a:ext cx="10363200" cy="1470025"/>
          </a:xfrm>
        </p:spPr>
        <p:txBody>
          <a:bodyPr/>
          <a:lstStyle/>
          <a:p>
            <a:pPr fontAlgn="auto">
              <a:spcAft>
                <a:spcPts val="0"/>
              </a:spcAft>
              <a:defRPr/>
            </a:pPr>
            <a:r>
              <a:rPr lang="es-MX" altLang="es-MX" sz="2400" smtClean="0"/>
              <a:t>RECURSO DIDÁCTICO: </a:t>
            </a:r>
            <a:br>
              <a:rPr lang="es-MX" altLang="es-MX" sz="2400" smtClean="0"/>
            </a:br>
            <a:r>
              <a:rPr lang="es-MX" altLang="es-MX" sz="2400" smtClean="0"/>
              <a:t/>
            </a:r>
            <a:br>
              <a:rPr lang="es-MX" altLang="es-MX" sz="2400" smtClean="0"/>
            </a:br>
            <a:endParaRPr lang="es-ES" altLang="es-MX" sz="2400" smtClean="0"/>
          </a:p>
        </p:txBody>
      </p:sp>
      <p:sp>
        <p:nvSpPr>
          <p:cNvPr id="9219" name="5 Marcador de número de diapositiva"/>
          <p:cNvSpPr>
            <a:spLocks noGrp="1"/>
          </p:cNvSpPr>
          <p:nvPr>
            <p:ph type="sldNum" sz="quarter" idx="10"/>
          </p:nvPr>
        </p:nvSpPr>
        <p:spPr bwMode="auto">
          <a:xfrm>
            <a:off x="8284634" y="5357814"/>
            <a:ext cx="738717" cy="365125"/>
          </a:xfrm>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p>
            <a:fld id="{BF321237-AE25-4A66-9601-DEFD41DA426F}" type="slidenum">
              <a:rPr lang="es-ES" altLang="es-MX" sz="2600">
                <a:solidFill>
                  <a:schemeClr val="tx2"/>
                </a:solidFill>
                <a:latin typeface="Rage Italic" pitchFamily="66" charset="0"/>
                <a:cs typeface="Arial" charset="0"/>
              </a:rPr>
              <a:pPr/>
              <a:t>8</a:t>
            </a:fld>
            <a:endParaRPr lang="es-ES" altLang="es-MX" sz="2600">
              <a:solidFill>
                <a:schemeClr val="tx2"/>
              </a:solidFill>
              <a:latin typeface="Rage Italic" pitchFamily="66" charset="0"/>
              <a:cs typeface="Arial" charset="0"/>
            </a:endParaRPr>
          </a:p>
        </p:txBody>
      </p:sp>
      <p:sp>
        <p:nvSpPr>
          <p:cNvPr id="9220" name="Line 3"/>
          <p:cNvSpPr>
            <a:spLocks noChangeShapeType="1"/>
          </p:cNvSpPr>
          <p:nvPr/>
        </p:nvSpPr>
        <p:spPr bwMode="auto">
          <a:xfrm>
            <a:off x="910167" y="1557338"/>
            <a:ext cx="1036955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4424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SISTEMA DE CIUDADES</a:t>
            </a: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35808215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Celestial</Template>
  <TotalTime>401</TotalTime>
  <Words>1100</Words>
  <Application>Microsoft Office PowerPoint</Application>
  <PresentationFormat>Personalizado</PresentationFormat>
  <Paragraphs>118</Paragraphs>
  <Slides>44</Slides>
  <Notes>2</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Celestial</vt:lpstr>
      <vt:lpstr>UNIDAD DE APRENDIZAJE:  EQUIPAMIENTO URBANO  UNIDAD DE COMPETENCIA II: Tipología del Equipamiento Urbano: Sistema DE CIUDADES  MATERIAL DIDÁCTICO: Sólo visión (proyectable)  AUTOR: M. en C. S. Adriana Soledad Espinosa Flores Septiembre de 2015  </vt:lpstr>
      <vt:lpstr>INTRODUCCIÓN</vt:lpstr>
      <vt:lpstr>MAPA CURRICULAR APOU</vt:lpstr>
      <vt:lpstr>VETAJAS Y LIMITACIONES DEL RECURSO DIDÁCTICO: </vt:lpstr>
      <vt:lpstr>Propósito de la Unidad de Aprendizaje</vt:lpstr>
      <vt:lpstr>Contenido de la Unidad de Competencia II</vt:lpstr>
      <vt:lpstr>SUGERENCIAS DE MOMENTO Y USO:    En la SEGUNDA parte de la unidad de aprendizaje el estudiante realizará un análisis del proceso de urbanización visto desde el punto legislativo, para lo cual se sugiere el uso de este material como soporte.   Unidad de Competencia II:   Tipología del equipamiento urbano. Sistemas y subsistemas.</vt:lpstr>
      <vt:lpstr>RECURSO DIDÁCTICO:   </vt:lpstr>
      <vt:lpstr>SISTEMA DE CIUDADES</vt:lpstr>
      <vt:lpstr>Actividades de la población</vt:lpstr>
      <vt:lpstr>Presentación de PowerPoint</vt:lpstr>
      <vt:lpstr>Aglomeración social</vt:lpstr>
      <vt:lpstr>Presentación de PowerPoint</vt:lpstr>
      <vt:lpstr>Asentamiento humano</vt:lpstr>
      <vt:lpstr>Presentación de PowerPoint</vt:lpstr>
      <vt:lpstr>Localización del equipamiento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SISTEMA URBANO</vt:lpstr>
      <vt:lpstr>SISTEMA DE CIUDADES</vt:lpstr>
      <vt:lpstr>TEORÍA DEL LUGAR CENTRAL</vt:lpstr>
      <vt:lpstr>Jerarquía del lugar central méxico</vt:lpstr>
      <vt:lpstr>SISTEMA URBANO NACIONAL</vt:lpstr>
      <vt:lpstr>CLASIFICACIÓN DEL SISTEMA URBANO NACIONAL</vt:lpstr>
      <vt:lpstr>JERARQUÍA URBANA</vt:lpstr>
      <vt:lpstr>Ejemplo de jerarquización de equipamiento</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CIUDADES</dc:title>
  <dc:creator>Ady</dc:creator>
  <cp:lastModifiedBy>Usuario</cp:lastModifiedBy>
  <cp:revision>19</cp:revision>
  <dcterms:created xsi:type="dcterms:W3CDTF">2015-09-02T23:23:28Z</dcterms:created>
  <dcterms:modified xsi:type="dcterms:W3CDTF">2015-09-27T06:18:03Z</dcterms:modified>
</cp:coreProperties>
</file>