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9" r:id="rId2"/>
    <p:sldId id="258" r:id="rId3"/>
    <p:sldId id="260" r:id="rId4"/>
    <p:sldId id="261" r:id="rId5"/>
    <p:sldId id="262" r:id="rId6"/>
    <p:sldId id="263" r:id="rId7"/>
    <p:sldId id="264" r:id="rId8"/>
    <p:sldId id="291" r:id="rId9"/>
    <p:sldId id="292" r:id="rId10"/>
    <p:sldId id="269" r:id="rId11"/>
    <p:sldId id="277" r:id="rId12"/>
    <p:sldId id="275" r:id="rId13"/>
    <p:sldId id="280" r:id="rId14"/>
    <p:sldId id="281" r:id="rId15"/>
    <p:sldId id="278" r:id="rId16"/>
    <p:sldId id="273" r:id="rId17"/>
    <p:sldId id="283" r:id="rId18"/>
    <p:sldId id="293" r:id="rId19"/>
    <p:sldId id="270" r:id="rId20"/>
    <p:sldId id="271" r:id="rId21"/>
    <p:sldId id="284" r:id="rId22"/>
    <p:sldId id="294" r:id="rId23"/>
    <p:sldId id="285" r:id="rId24"/>
    <p:sldId id="286" r:id="rId25"/>
    <p:sldId id="272" r:id="rId26"/>
    <p:sldId id="274" r:id="rId27"/>
    <p:sldId id="282" r:id="rId28"/>
    <p:sldId id="276" r:id="rId29"/>
    <p:sldId id="295" r:id="rId30"/>
    <p:sldId id="287" r:id="rId31"/>
    <p:sldId id="279" r:id="rId32"/>
    <p:sldId id="296" r:id="rId33"/>
    <p:sldId id="288" r:id="rId34"/>
    <p:sldId id="289" r:id="rId35"/>
    <p:sldId id="290" r:id="rId36"/>
    <p:sldId id="267" r:id="rId37"/>
    <p:sldId id="268" r:id="rId38"/>
    <p:sldId id="265" r:id="rId39"/>
    <p:sldId id="266"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108" y="-6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D21602-8C61-4ECD-91C3-CA45215900EA}" type="datetimeFigureOut">
              <a:rPr lang="es-MX" smtClean="0"/>
              <a:t>25/09/2015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21DFC-8A74-4218-97A0-728A7BE20733}" type="slidenum">
              <a:rPr lang="es-MX" smtClean="0"/>
              <a:t>‹Nº›</a:t>
            </a:fld>
            <a:endParaRPr lang="es-MX"/>
          </a:p>
        </p:txBody>
      </p:sp>
    </p:spTree>
    <p:extLst>
      <p:ext uri="{BB962C8B-B14F-4D97-AF65-F5344CB8AC3E}">
        <p14:creationId xmlns:p14="http://schemas.microsoft.com/office/powerpoint/2010/main" val="1429988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C8CE74B-D372-496D-981A-61672DA565CB}"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60DC703-7AEA-41B4-A32C-4DF128937427}"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1E6D72E-B0A8-425F-A7A0-0C3D89411164}"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7A035E8-A284-4A87-BB01-4C60F86C684C}"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BDF1540-9790-4DC1-8CFF-EE7FB9AA44CE}" type="datetime1">
              <a:rPr lang="es-MX" smtClean="0"/>
              <a:t>25/09/2015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7CC55EA-F5C4-4C9D-A47C-54FFADE3A91E}" type="datetime1">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49744859-C76B-4EAC-A940-028411729256}" type="datetime1">
              <a:rPr lang="es-MX" smtClean="0"/>
              <a:t>25/09/2015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5499E47-8459-4E5B-8BC8-3C95A33D5DBD}" type="datetime1">
              <a:rPr lang="es-MX" smtClean="0"/>
              <a:t>25/09/2015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164EBB-5106-4ABB-B8A0-B11EDC36064C}" type="datetime1">
              <a:rPr lang="es-MX" smtClean="0"/>
              <a:t>25/09/2015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15BE9C4-263A-469D-9838-B1C8D98E8B4F}"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35C7A90-87A5-4C0C-8524-76C5AF638255}" type="datetime1">
              <a:rPr lang="es-MX" smtClean="0"/>
              <a:t>25/09/2015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15BE9C4-263A-469D-9838-B1C8D98E8B4F}" type="slidenum">
              <a:rPr lang="es-MX" smtClean="0"/>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4A4E4613-3C7F-4809-92AC-5DC2A3EA8069}" type="datetime1">
              <a:rPr lang="es-MX" smtClean="0"/>
              <a:t>25/09/2015</a:t>
            </a:fld>
            <a:endParaRPr lang="es-MX"/>
          </a:p>
        </p:txBody>
      </p:sp>
      <p:sp>
        <p:nvSpPr>
          <p:cNvPr id="9" name="Slide Number Placeholder 8"/>
          <p:cNvSpPr>
            <a:spLocks noGrp="1"/>
          </p:cNvSpPr>
          <p:nvPr>
            <p:ph type="sldNum" sz="quarter" idx="11"/>
          </p:nvPr>
        </p:nvSpPr>
        <p:spPr/>
        <p:txBody>
          <a:bodyPr/>
          <a:lstStyle/>
          <a:p>
            <a:fld id="{E15BE9C4-263A-469D-9838-B1C8D98E8B4F}"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15BE9C4-263A-469D-9838-B1C8D98E8B4F}" type="slidenum">
              <a:rPr lang="es-MX" smtClean="0"/>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F8B2530-B0E7-4353-8842-D53916A2FCB1}" type="datetime1">
              <a:rPr lang="es-MX" smtClean="0"/>
              <a:t>25/09/2015</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755650" y="355600"/>
            <a:ext cx="3240088" cy="2928938"/>
          </a:xfrm>
          <a:prstGeom prst="rect">
            <a:avLst/>
          </a:prstGeom>
          <a:solidFill>
            <a:schemeClr val="accent2"/>
          </a:solidFill>
          <a:ln w="57150">
            <a:solidFill>
              <a:schemeClr val="accent1"/>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5148064" y="3212976"/>
            <a:ext cx="3073400" cy="3240088"/>
          </a:xfrm>
          <a:prstGeom prst="rect">
            <a:avLst/>
          </a:prstGeom>
          <a:noFill/>
          <a:ln w="57150">
            <a:solidFill>
              <a:schemeClr val="accent1"/>
            </a:solidFill>
            <a:miter lim="800000"/>
            <a:headEnd/>
            <a:tailEnd/>
          </a:ln>
        </p:spPr>
      </p:pic>
      <p:sp>
        <p:nvSpPr>
          <p:cNvPr id="4" name="3 Marcador de número de diapositiva"/>
          <p:cNvSpPr>
            <a:spLocks noGrp="1"/>
          </p:cNvSpPr>
          <p:nvPr>
            <p:ph type="sldNum" sz="quarter" idx="12"/>
          </p:nvPr>
        </p:nvSpPr>
        <p:spPr>
          <a:xfrm>
            <a:off x="4283968" y="6056824"/>
            <a:ext cx="548640" cy="396240"/>
          </a:xfrm>
          <a:prstGeom prst="bracketPair">
            <a:avLst>
              <a:gd name="adj" fmla="val 42240"/>
            </a:avLst>
          </a:prstGeom>
        </p:spPr>
        <p:txBody>
          <a:bodyPr/>
          <a:lstStyle/>
          <a:p>
            <a:fld id="{6D3F354B-F5C5-4EF2-87BA-04594DF4B743}" type="slidenum">
              <a:rPr lang="es-MX" smtClean="0">
                <a:solidFill>
                  <a:schemeClr val="bg1"/>
                </a:solidFill>
              </a:rPr>
              <a:t>1</a:t>
            </a:fld>
            <a:endParaRPr lang="es-MX" dirty="0">
              <a:solidFill>
                <a:schemeClr val="bg1"/>
              </a:solidFill>
            </a:endParaRPr>
          </a:p>
        </p:txBody>
      </p:sp>
    </p:spTree>
    <p:extLst>
      <p:ext uri="{BB962C8B-B14F-4D97-AF65-F5344CB8AC3E}">
        <p14:creationId xmlns:p14="http://schemas.microsoft.com/office/powerpoint/2010/main" val="238545967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3068960"/>
            <a:ext cx="7776864" cy="3240359"/>
          </a:xfrm>
          <a:solidFill>
            <a:schemeClr val="bg2"/>
          </a:solidFill>
          <a:ln w="38100">
            <a:solidFill>
              <a:schemeClr val="accent1">
                <a:lumMod val="75000"/>
              </a:schemeClr>
            </a:solidFill>
          </a:ln>
        </p:spPr>
        <p:txBody>
          <a:bodyPr>
            <a:normAutofit fontScale="25000" lnSpcReduction="20000"/>
          </a:bodyPr>
          <a:lstStyle/>
          <a:p>
            <a:pPr marL="0" indent="0">
              <a:buNone/>
            </a:pPr>
            <a:endParaRPr lang="es-MX" sz="1800" dirty="0" smtClean="0">
              <a:latin typeface="+mn-lt"/>
            </a:endParaRPr>
          </a:p>
          <a:p>
            <a:pPr marL="109728" lvl="0" indent="0" algn="just">
              <a:lnSpc>
                <a:spcPct val="120000"/>
              </a:lnSpc>
              <a:spcBef>
                <a:spcPts val="300"/>
              </a:spcBef>
              <a:buClr>
                <a:srgbClr val="0BD0D9"/>
              </a:buClr>
              <a:buNone/>
            </a:pPr>
            <a:r>
              <a:rPr lang="es-MX" sz="8000" dirty="0">
                <a:solidFill>
                  <a:prstClr val="black"/>
                </a:solidFill>
              </a:rPr>
              <a:t>Este concepto corresponde una estimación de la “siniestralidad esperada” calculada mediante los índices de reclamaciones pagadas, tomando en cuenta la experiencia de la compañía y la experiencia del mercado. A este respecto la circular F-6.6, que establece los procedimientos de cálculo de las reservas de fianzas, indica lo siguiente en la regla séptima: </a:t>
            </a:r>
          </a:p>
          <a:p>
            <a:pPr marL="365760" lvl="0" indent="-256032" algn="just">
              <a:lnSpc>
                <a:spcPct val="120000"/>
              </a:lnSpc>
              <a:spcBef>
                <a:spcPts val="300"/>
              </a:spcBef>
              <a:buClr>
                <a:srgbClr val="0BD0D9"/>
              </a:buClr>
              <a:buFont typeface="Georgia"/>
              <a:buChar char="•"/>
            </a:pPr>
            <a:endParaRPr lang="es-MX" sz="8000" dirty="0">
              <a:solidFill>
                <a:prstClr val="black"/>
              </a:solidFill>
            </a:endParaRPr>
          </a:p>
          <a:p>
            <a:pPr marL="109728" lvl="0" indent="0" algn="just">
              <a:lnSpc>
                <a:spcPct val="120000"/>
              </a:lnSpc>
              <a:spcBef>
                <a:spcPts val="300"/>
              </a:spcBef>
              <a:buClr>
                <a:srgbClr val="0BD0D9"/>
              </a:buClr>
              <a:buNone/>
            </a:pPr>
            <a:r>
              <a:rPr lang="es-MX" sz="8000" dirty="0" smtClean="0">
                <a:solidFill>
                  <a:prstClr val="black"/>
                </a:solidFill>
              </a:rPr>
              <a:t>La </a:t>
            </a:r>
            <a:r>
              <a:rPr lang="es-MX" sz="8000" dirty="0">
                <a:solidFill>
                  <a:prstClr val="black"/>
                </a:solidFill>
              </a:rPr>
              <a:t>prima de reservas P</a:t>
            </a:r>
            <a:r>
              <a:rPr lang="es-MX" sz="8000" baseline="-25000" dirty="0">
                <a:solidFill>
                  <a:prstClr val="black"/>
                </a:solidFill>
              </a:rPr>
              <a:t>R</a:t>
            </a:r>
            <a:r>
              <a:rPr lang="es-MX" sz="8000" dirty="0">
                <a:solidFill>
                  <a:prstClr val="black"/>
                </a:solidFill>
              </a:rPr>
              <a:t> a la que se refiere la Regla Sexta anterior, se calculará de acuerdo a los siguientes procedimientos: </a:t>
            </a:r>
          </a:p>
          <a:p>
            <a:pPr marL="365760" lvl="0" indent="-256032">
              <a:spcBef>
                <a:spcPts val="300"/>
              </a:spcBef>
              <a:buClr>
                <a:srgbClr val="0BD0D9"/>
              </a:buClr>
              <a:buFont typeface="Georgia"/>
              <a:buChar char="•"/>
            </a:pPr>
            <a:endParaRPr lang="es-MX" sz="8000" dirty="0">
              <a:solidFill>
                <a:prstClr val="black"/>
              </a:solidFill>
              <a:latin typeface="Georgia"/>
            </a:endParaRPr>
          </a:p>
          <a:p>
            <a:pPr marL="0" indent="0">
              <a:buNone/>
            </a:pPr>
            <a:endParaRPr lang="es-MX" sz="7200" dirty="0"/>
          </a:p>
          <a:p>
            <a:pPr marL="0" indent="0">
              <a:buNone/>
            </a:pPr>
            <a:endParaRPr lang="es-MX" sz="7200" dirty="0">
              <a:latin typeface="+mn-lt"/>
            </a:endParaRPr>
          </a:p>
          <a:p>
            <a:endParaRPr lang="es-MX" sz="7200" dirty="0" smtClean="0">
              <a:solidFill>
                <a:schemeClr val="tx1"/>
              </a:solidFill>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t>10</a:t>
            </a:fld>
            <a:endParaRPr lang="es-MX"/>
          </a:p>
        </p:txBody>
      </p:sp>
      <p:sp>
        <p:nvSpPr>
          <p:cNvPr id="6" name="5 Rectángulo"/>
          <p:cNvSpPr/>
          <p:nvPr/>
        </p:nvSpPr>
        <p:spPr>
          <a:xfrm>
            <a:off x="539552" y="1484784"/>
            <a:ext cx="7776864" cy="1369606"/>
          </a:xfrm>
          <a:prstGeom prst="rect">
            <a:avLst/>
          </a:prstGeom>
          <a:solidFill>
            <a:schemeClr val="bg2">
              <a:lumMod val="90000"/>
            </a:schemeClr>
          </a:solidFill>
          <a:ln w="38100">
            <a:solidFill>
              <a:schemeClr val="accent1">
                <a:lumMod val="75000"/>
              </a:schemeClr>
            </a:solidFill>
          </a:ln>
        </p:spPr>
        <p:txBody>
          <a:bodyPr wrap="square">
            <a:spAutoFit/>
          </a:bodyPr>
          <a:lstStyle/>
          <a:p>
            <a:pPr marL="109728" lvl="0" algn="just">
              <a:spcBef>
                <a:spcPts val="300"/>
              </a:spcBef>
              <a:buClr>
                <a:srgbClr val="0BD0D9"/>
              </a:buClr>
            </a:pPr>
            <a:endParaRPr lang="es-MX" sz="2000" dirty="0" smtClean="0">
              <a:solidFill>
                <a:prstClr val="black"/>
              </a:solidFill>
            </a:endParaRPr>
          </a:p>
          <a:p>
            <a:pPr marL="109728" lvl="0" algn="just">
              <a:spcBef>
                <a:spcPts val="300"/>
              </a:spcBef>
              <a:buClr>
                <a:srgbClr val="0BD0D9"/>
              </a:buClr>
            </a:pPr>
            <a:r>
              <a:rPr lang="es-MX" sz="2000" dirty="0" smtClean="0">
                <a:solidFill>
                  <a:prstClr val="black"/>
                </a:solidFill>
              </a:rPr>
              <a:t>Las </a:t>
            </a:r>
            <a:r>
              <a:rPr lang="es-MX" sz="2000" dirty="0">
                <a:solidFill>
                  <a:prstClr val="black"/>
                </a:solidFill>
              </a:rPr>
              <a:t>reservas técnicas de Fianzas, conforme a la regulación mexicana, se constituyen partiendo de un concepto denominado “Prima de Reserva</a:t>
            </a:r>
            <a:r>
              <a:rPr lang="es-MX" sz="2000" dirty="0" smtClean="0">
                <a:solidFill>
                  <a:prstClr val="black"/>
                </a:solidFill>
              </a:rPr>
              <a:t>”.</a:t>
            </a:r>
            <a:endParaRPr lang="es-MX" sz="2000" dirty="0">
              <a:solidFill>
                <a:prstClr val="black"/>
              </a:solidFill>
            </a:endParaRPr>
          </a:p>
          <a:p>
            <a:pPr marL="109728" lvl="0" algn="just">
              <a:spcBef>
                <a:spcPts val="300"/>
              </a:spcBef>
              <a:buClr>
                <a:srgbClr val="0BD0D9"/>
              </a:buClr>
            </a:pPr>
            <a:endParaRPr lang="es-MX" dirty="0"/>
          </a:p>
        </p:txBody>
      </p:sp>
      <p:sp>
        <p:nvSpPr>
          <p:cNvPr id="8" name="1 Título"/>
          <p:cNvSpPr txBox="1">
            <a:spLocks/>
          </p:cNvSpPr>
          <p:nvPr/>
        </p:nvSpPr>
        <p:spPr>
          <a:xfrm>
            <a:off x="1835696" y="400843"/>
            <a:ext cx="5616624" cy="795909"/>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a:solidFill>
                  <a:schemeClr val="accent1">
                    <a:lumMod val="75000"/>
                  </a:schemeClr>
                </a:solidFill>
              </a:rPr>
              <a:t>La prima de </a:t>
            </a:r>
            <a:r>
              <a:rPr lang="es-MX" sz="4000" b="1" dirty="0" smtClean="0">
                <a:solidFill>
                  <a:schemeClr val="accent1">
                    <a:lumMod val="75000"/>
                  </a:schemeClr>
                </a:solidFill>
              </a:rPr>
              <a:t>reserva.</a:t>
            </a:r>
            <a:endParaRPr lang="es-MX" sz="4000" b="1" i="1" dirty="0">
              <a:solidFill>
                <a:schemeClr val="accent1">
                  <a:lumMod val="75000"/>
                </a:schemeClr>
              </a:solidFill>
            </a:endParaRPr>
          </a:p>
        </p:txBody>
      </p:sp>
    </p:spTree>
    <p:extLst>
      <p:ext uri="{BB962C8B-B14F-4D97-AF65-F5344CB8AC3E}">
        <p14:creationId xmlns:p14="http://schemas.microsoft.com/office/powerpoint/2010/main" val="172775402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1179760"/>
            <a:ext cx="7848872" cy="4193456"/>
          </a:xfrm>
          <a:prstGeom prst="rect">
            <a:avLst/>
          </a:prstGeom>
          <a:solidFill>
            <a:schemeClr val="accent1">
              <a:lumMod val="60000"/>
              <a:lumOff val="40000"/>
            </a:schemeClr>
          </a:solidFill>
          <a:ln w="28575">
            <a:solidFill>
              <a:schemeClr val="accent1">
                <a:lumMod val="75000"/>
              </a:schemeClr>
            </a:solidFill>
          </a:ln>
        </p:spPr>
        <p:txBody>
          <a:bodyPr wrap="square" rtlCol="0">
            <a:spAutoFit/>
          </a:bodyPr>
          <a:lstStyle/>
          <a:p>
            <a:r>
              <a:rPr lang="es-MX" sz="1600" b="1" dirty="0"/>
              <a:t> </a:t>
            </a:r>
            <a:endParaRPr lang="es-MX" sz="1600" dirty="0"/>
          </a:p>
          <a:p>
            <a:pPr marL="365760" lvl="0" indent="-256032" algn="just">
              <a:spcBef>
                <a:spcPts val="300"/>
              </a:spcBef>
              <a:buClr>
                <a:srgbClr val="0BD0D9"/>
              </a:buClr>
            </a:pPr>
            <a:r>
              <a:rPr lang="es-MX" sz="2000" dirty="0">
                <a:solidFill>
                  <a:prstClr val="black"/>
                </a:solidFill>
              </a:rPr>
              <a:t>a).- En el caso de las fianzas de fidelidad y las fianzas judiciales que amparen a los conductores de automóviles, la prima de reservas P</a:t>
            </a:r>
            <a:r>
              <a:rPr lang="es-MX" sz="2000" baseline="30000" dirty="0">
                <a:solidFill>
                  <a:prstClr val="black"/>
                </a:solidFill>
              </a:rPr>
              <a:t>FA </a:t>
            </a:r>
            <a:r>
              <a:rPr lang="es-MX" sz="2000" baseline="-25000" dirty="0">
                <a:solidFill>
                  <a:prstClr val="black"/>
                </a:solidFill>
              </a:rPr>
              <a:t>R</a:t>
            </a:r>
            <a:r>
              <a:rPr lang="es-MX" sz="2000" dirty="0">
                <a:solidFill>
                  <a:prstClr val="black"/>
                </a:solidFill>
              </a:rPr>
              <a:t> , con la cual se determinarán las reservas técnicas de fianzas en vigor y de contingencia, se calculará como el índice anual de reclamaciones pagadas esperadas de la compañía (</a:t>
            </a:r>
            <a:r>
              <a:rPr lang="es-MX" sz="2000" dirty="0" err="1">
                <a:solidFill>
                  <a:prstClr val="black"/>
                </a:solidFill>
              </a:rPr>
              <a:t>ω</a:t>
            </a:r>
            <a:r>
              <a:rPr lang="es-MX" sz="2000" baseline="-25000" dirty="0" err="1">
                <a:solidFill>
                  <a:prstClr val="black"/>
                </a:solidFill>
              </a:rPr>
              <a:t>Ci</a:t>
            </a:r>
            <a:r>
              <a:rPr lang="es-MX" sz="2000" dirty="0">
                <a:solidFill>
                  <a:prstClr val="black"/>
                </a:solidFill>
              </a:rPr>
              <a:t>), multiplicado por la parte retenida del monto afianzado suscrito (MARS </a:t>
            </a:r>
            <a:r>
              <a:rPr lang="es-MX" sz="2000" dirty="0" smtClean="0">
                <a:solidFill>
                  <a:prstClr val="black"/>
                </a:solidFill>
              </a:rPr>
              <a:t>)</a:t>
            </a:r>
          </a:p>
          <a:p>
            <a:pPr marL="365760" lvl="0" indent="-256032" algn="just">
              <a:spcBef>
                <a:spcPts val="300"/>
              </a:spcBef>
              <a:buClr>
                <a:srgbClr val="0BD0D9"/>
              </a:buClr>
            </a:pPr>
            <a:endParaRPr lang="es-MX" sz="2000" dirty="0">
              <a:solidFill>
                <a:prstClr val="black"/>
              </a:solidFill>
            </a:endParaRPr>
          </a:p>
          <a:p>
            <a:pPr marL="365760" lvl="0" indent="-256032" algn="just">
              <a:spcBef>
                <a:spcPts val="300"/>
              </a:spcBef>
              <a:buClr>
                <a:srgbClr val="0BD0D9"/>
              </a:buClr>
            </a:pPr>
            <a:endParaRPr lang="es-MX" sz="2000" dirty="0" smtClean="0">
              <a:solidFill>
                <a:prstClr val="black"/>
              </a:solidFill>
            </a:endParaRPr>
          </a:p>
          <a:p>
            <a:pPr marL="365760" lvl="0" indent="-256032" algn="just">
              <a:spcBef>
                <a:spcPts val="300"/>
              </a:spcBef>
              <a:buClr>
                <a:srgbClr val="0BD0D9"/>
              </a:buClr>
            </a:pPr>
            <a:endParaRPr lang="es-MX" sz="2000" dirty="0">
              <a:solidFill>
                <a:prstClr val="black"/>
              </a:solidFill>
            </a:endParaRPr>
          </a:p>
          <a:p>
            <a:pPr marL="365760" lvl="0" indent="-256032" algn="just">
              <a:spcBef>
                <a:spcPts val="300"/>
              </a:spcBef>
              <a:buClr>
                <a:srgbClr val="0BD0D9"/>
              </a:buClr>
            </a:pPr>
            <a:endParaRPr lang="es-MX" sz="2000" dirty="0">
              <a:solidFill>
                <a:prstClr val="black"/>
              </a:solidFill>
            </a:endParaRPr>
          </a:p>
          <a:p>
            <a:endParaRPr lang="es-MX" sz="2000" dirty="0"/>
          </a:p>
          <a:p>
            <a:endParaRPr lang="es-MX" dirty="0"/>
          </a:p>
        </p:txBody>
      </p:sp>
      <p:sp>
        <p:nvSpPr>
          <p:cNvPr id="3" name="2 Marcador de número de diapositiva"/>
          <p:cNvSpPr>
            <a:spLocks noGrp="1"/>
          </p:cNvSpPr>
          <p:nvPr>
            <p:ph type="sldNum" sz="quarter" idx="12"/>
          </p:nvPr>
        </p:nvSpPr>
        <p:spPr/>
        <p:txBody>
          <a:bodyPr/>
          <a:lstStyle/>
          <a:p>
            <a:fld id="{6D3F354B-F5C5-4EF2-87BA-04594DF4B743}" type="slidenum">
              <a:rPr lang="es-MX" smtClean="0"/>
              <a:t>11</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4400" y="3642593"/>
            <a:ext cx="4773613"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21554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332656"/>
            <a:ext cx="7773044" cy="6124754"/>
          </a:xfrm>
          <a:prstGeom prst="rect">
            <a:avLst/>
          </a:prstGeom>
          <a:solidFill>
            <a:schemeClr val="bg2"/>
          </a:solidFill>
          <a:ln w="28575">
            <a:solidFill>
              <a:schemeClr val="accent1">
                <a:lumMod val="75000"/>
              </a:schemeClr>
            </a:solidFill>
          </a:ln>
        </p:spPr>
        <p:txBody>
          <a:bodyPr wrap="square">
            <a:spAutoFit/>
          </a:bodyPr>
          <a:lstStyle/>
          <a:p>
            <a:pPr algn="just"/>
            <a:endParaRPr lang="es-MX" sz="2000" dirty="0" smtClean="0"/>
          </a:p>
          <a:p>
            <a:pPr marL="109728" lvl="0" algn="just">
              <a:spcBef>
                <a:spcPts val="300"/>
              </a:spcBef>
              <a:buClr>
                <a:srgbClr val="0BD0D9"/>
              </a:buClr>
            </a:pPr>
            <a:r>
              <a:rPr lang="es-MX" dirty="0">
                <a:solidFill>
                  <a:prstClr val="black"/>
                </a:solidFill>
              </a:rPr>
              <a:t>b).- Tratándose de los demás tipos de fianzas, la prima de reservas P </a:t>
            </a:r>
            <a:r>
              <a:rPr lang="es-MX" baseline="-25000" dirty="0">
                <a:solidFill>
                  <a:prstClr val="black"/>
                </a:solidFill>
              </a:rPr>
              <a:t>R</a:t>
            </a:r>
            <a:r>
              <a:rPr lang="es-MX" dirty="0">
                <a:solidFill>
                  <a:prstClr val="black"/>
                </a:solidFill>
              </a:rPr>
              <a:t> </a:t>
            </a:r>
            <a:r>
              <a:rPr lang="es-MX" baseline="30000" dirty="0">
                <a:solidFill>
                  <a:prstClr val="black"/>
                </a:solidFill>
              </a:rPr>
              <a:t>JAC </a:t>
            </a:r>
            <a:r>
              <a:rPr lang="es-MX" dirty="0">
                <a:solidFill>
                  <a:prstClr val="black"/>
                </a:solidFill>
              </a:rPr>
              <a:t>, con la cual se determinarán las reservas técnicas de fianzas en vigor y de contingencia, será el resultado de multiplicar la parte retenida del monto afianzado suscrito (MAR</a:t>
            </a:r>
            <a:r>
              <a:rPr lang="es-MX" baseline="-25000" dirty="0">
                <a:solidFill>
                  <a:prstClr val="black"/>
                </a:solidFill>
              </a:rPr>
              <a:t>S </a:t>
            </a:r>
            <a:r>
              <a:rPr lang="es-MX" dirty="0">
                <a:solidFill>
                  <a:prstClr val="black"/>
                </a:solidFill>
              </a:rPr>
              <a:t>), por el respectivo índice de reclamaciones pagadas esperadas por ramo de fianza, correspondiente a la afianzadora de que se trate (ω </a:t>
            </a:r>
            <a:r>
              <a:rPr lang="es-MX" baseline="-25000" dirty="0">
                <a:solidFill>
                  <a:prstClr val="black"/>
                </a:solidFill>
              </a:rPr>
              <a:t>Ci</a:t>
            </a:r>
            <a:r>
              <a:rPr lang="es-MX" dirty="0">
                <a:solidFill>
                  <a:prstClr val="black"/>
                </a:solidFill>
              </a:rPr>
              <a:t>), siempre que dicho índice sea mayor o igual al correspondiente índice de reclamaciones pagadas esperadas por ramo del mercado (ω </a:t>
            </a:r>
            <a:r>
              <a:rPr lang="es-MX" baseline="-25000" dirty="0">
                <a:solidFill>
                  <a:prstClr val="black"/>
                </a:solidFill>
              </a:rPr>
              <a:t>Mi</a:t>
            </a:r>
            <a:r>
              <a:rPr lang="es-MX" dirty="0">
                <a:solidFill>
                  <a:prstClr val="black"/>
                </a:solidFill>
              </a:rPr>
              <a:t>). Para los casos en que el índice de la compañía (ω </a:t>
            </a:r>
            <a:r>
              <a:rPr lang="es-MX" baseline="-25000" dirty="0">
                <a:solidFill>
                  <a:prstClr val="black"/>
                </a:solidFill>
              </a:rPr>
              <a:t>Ci</a:t>
            </a:r>
            <a:r>
              <a:rPr lang="es-MX" dirty="0">
                <a:solidFill>
                  <a:prstClr val="black"/>
                </a:solidFill>
              </a:rPr>
              <a:t>), sea inferior al índice del mercado (ω </a:t>
            </a:r>
            <a:r>
              <a:rPr lang="es-MX" baseline="-25000" dirty="0">
                <a:solidFill>
                  <a:prstClr val="black"/>
                </a:solidFill>
              </a:rPr>
              <a:t>Mi</a:t>
            </a:r>
            <a:r>
              <a:rPr lang="es-MX" dirty="0">
                <a:solidFill>
                  <a:prstClr val="black"/>
                </a:solidFill>
              </a:rPr>
              <a:t>), la prima de reservas se deberá determinar con el índice que resulte del promedio ponderado del índice propio y del mercado (ω </a:t>
            </a:r>
            <a:r>
              <a:rPr lang="es-MX" baseline="-25000" dirty="0">
                <a:solidFill>
                  <a:prstClr val="black"/>
                </a:solidFill>
              </a:rPr>
              <a:t>Pi</a:t>
            </a:r>
            <a:r>
              <a:rPr lang="es-MX" dirty="0">
                <a:solidFill>
                  <a:prstClr val="black"/>
                </a:solidFill>
              </a:rPr>
              <a:t>), el cual deberá multiplicarse por la parte retenida del monto afianzado suscrito (MAR</a:t>
            </a:r>
            <a:r>
              <a:rPr lang="es-MX" baseline="-25000" dirty="0">
                <a:solidFill>
                  <a:prstClr val="black"/>
                </a:solidFill>
              </a:rPr>
              <a:t>S</a:t>
            </a:r>
            <a:r>
              <a:rPr lang="es-MX" dirty="0">
                <a:solidFill>
                  <a:prstClr val="black"/>
                </a:solidFill>
              </a:rPr>
              <a:t> </a:t>
            </a:r>
            <a:r>
              <a:rPr lang="es-MX" dirty="0" smtClean="0">
                <a:solidFill>
                  <a:prstClr val="black"/>
                </a:solidFill>
              </a:rPr>
              <a:t>).</a:t>
            </a:r>
          </a:p>
          <a:p>
            <a:pPr marL="109728" lvl="0" algn="just">
              <a:spcBef>
                <a:spcPts val="300"/>
              </a:spcBef>
              <a:buClr>
                <a:srgbClr val="0BD0D9"/>
              </a:buClr>
            </a:pPr>
            <a:endParaRPr lang="es-MX" dirty="0">
              <a:solidFill>
                <a:prstClr val="black"/>
              </a:solidFill>
            </a:endParaRPr>
          </a:p>
          <a:p>
            <a:pPr marL="109728" lvl="0">
              <a:spcBef>
                <a:spcPts val="300"/>
              </a:spcBef>
              <a:buClr>
                <a:srgbClr val="0BD0D9"/>
              </a:buClr>
            </a:pPr>
            <a:r>
              <a:rPr lang="es-MX" sz="1600" dirty="0" smtClean="0">
                <a:solidFill>
                  <a:prstClr val="black"/>
                </a:solidFill>
                <a:latin typeface="Georgia"/>
              </a:rPr>
              <a:t>                                                            </a:t>
            </a:r>
            <a:r>
              <a:rPr lang="es-MX" sz="1100" dirty="0" smtClean="0">
                <a:solidFill>
                  <a:prstClr val="black"/>
                </a:solidFill>
                <a:latin typeface="Georgia"/>
              </a:rPr>
              <a:t> </a:t>
            </a:r>
            <a:r>
              <a:rPr lang="es-MX" sz="1100" dirty="0" err="1">
                <a:solidFill>
                  <a:prstClr val="black"/>
                </a:solidFill>
                <a:latin typeface="Georgia"/>
              </a:rPr>
              <a:t>MARs</a:t>
            </a:r>
            <a:r>
              <a:rPr lang="es-MX" sz="1100" dirty="0">
                <a:solidFill>
                  <a:prstClr val="black"/>
                </a:solidFill>
                <a:latin typeface="Georgia"/>
              </a:rPr>
              <a:t>  * ω </a:t>
            </a:r>
            <a:r>
              <a:rPr lang="es-MX" sz="1100" baseline="-25000" dirty="0">
                <a:solidFill>
                  <a:prstClr val="black"/>
                </a:solidFill>
                <a:latin typeface="Georgia"/>
              </a:rPr>
              <a:t>Ci                </a:t>
            </a:r>
            <a:r>
              <a:rPr lang="es-MX" sz="1100" dirty="0">
                <a:solidFill>
                  <a:prstClr val="black"/>
                </a:solidFill>
                <a:latin typeface="Georgia"/>
              </a:rPr>
              <a:t>SI       ω </a:t>
            </a:r>
            <a:r>
              <a:rPr lang="es-MX" sz="1100" baseline="-25000" dirty="0">
                <a:solidFill>
                  <a:prstClr val="black"/>
                </a:solidFill>
                <a:latin typeface="Georgia"/>
              </a:rPr>
              <a:t>Ci   </a:t>
            </a:r>
            <a:r>
              <a:rPr lang="es-MX" sz="1100" dirty="0">
                <a:solidFill>
                  <a:prstClr val="black"/>
                </a:solidFill>
                <a:latin typeface="Georgia"/>
              </a:rPr>
              <a:t>&gt; ω </a:t>
            </a:r>
            <a:r>
              <a:rPr lang="es-MX" sz="1100" baseline="-25000" dirty="0">
                <a:solidFill>
                  <a:prstClr val="black"/>
                </a:solidFill>
                <a:latin typeface="Georgia"/>
              </a:rPr>
              <a:t>Mi</a:t>
            </a:r>
            <a:r>
              <a:rPr lang="es-MX" sz="1100" dirty="0">
                <a:solidFill>
                  <a:prstClr val="black"/>
                </a:solidFill>
                <a:latin typeface="Georgia"/>
              </a:rPr>
              <a:t> </a:t>
            </a:r>
            <a:r>
              <a:rPr lang="es-MX" sz="1600" dirty="0" smtClean="0">
                <a:solidFill>
                  <a:prstClr val="black"/>
                </a:solidFill>
                <a:latin typeface="Georgia"/>
              </a:rPr>
              <a:t> </a:t>
            </a:r>
            <a:endParaRPr lang="es-MX" sz="1600" dirty="0">
              <a:solidFill>
                <a:prstClr val="black"/>
              </a:solidFill>
              <a:latin typeface="Georgia"/>
            </a:endParaRPr>
          </a:p>
          <a:p>
            <a:pPr marL="109728" lvl="0">
              <a:spcBef>
                <a:spcPts val="300"/>
              </a:spcBef>
              <a:buClr>
                <a:srgbClr val="0BD0D9"/>
              </a:buClr>
            </a:pPr>
            <a:r>
              <a:rPr lang="es-MX" sz="1600" dirty="0">
                <a:solidFill>
                  <a:prstClr val="black"/>
                </a:solidFill>
                <a:latin typeface="Georgia"/>
              </a:rPr>
              <a:t>                                         P </a:t>
            </a:r>
            <a:r>
              <a:rPr lang="es-MX" sz="1600" baseline="-25000" dirty="0">
                <a:solidFill>
                  <a:prstClr val="black"/>
                </a:solidFill>
                <a:latin typeface="Georgia"/>
              </a:rPr>
              <a:t>R</a:t>
            </a:r>
            <a:r>
              <a:rPr lang="es-MX" sz="1600" dirty="0">
                <a:solidFill>
                  <a:prstClr val="black"/>
                </a:solidFill>
                <a:latin typeface="Georgia"/>
              </a:rPr>
              <a:t> </a:t>
            </a:r>
            <a:r>
              <a:rPr lang="es-MX" sz="1600" baseline="30000" dirty="0">
                <a:solidFill>
                  <a:prstClr val="black"/>
                </a:solidFill>
                <a:latin typeface="Georgia"/>
              </a:rPr>
              <a:t>JAC  </a:t>
            </a:r>
          </a:p>
          <a:p>
            <a:pPr marL="109728" lvl="0">
              <a:spcBef>
                <a:spcPts val="300"/>
              </a:spcBef>
              <a:buClr>
                <a:srgbClr val="0BD0D9"/>
              </a:buClr>
            </a:pPr>
            <a:r>
              <a:rPr lang="es-MX" sz="1600" dirty="0">
                <a:solidFill>
                  <a:prstClr val="black"/>
                </a:solidFill>
                <a:latin typeface="Georgia"/>
              </a:rPr>
              <a:t>		</a:t>
            </a:r>
            <a:r>
              <a:rPr lang="es-MX" sz="1100" dirty="0">
                <a:solidFill>
                  <a:prstClr val="black"/>
                </a:solidFill>
                <a:latin typeface="Georgia"/>
              </a:rPr>
              <a:t>	         </a:t>
            </a:r>
            <a:r>
              <a:rPr lang="es-MX" sz="1100" dirty="0" smtClean="0">
                <a:solidFill>
                  <a:prstClr val="black"/>
                </a:solidFill>
                <a:latin typeface="Georgia"/>
              </a:rPr>
              <a:t>  </a:t>
            </a:r>
            <a:r>
              <a:rPr lang="es-MX" sz="1100" dirty="0" err="1">
                <a:solidFill>
                  <a:prstClr val="black"/>
                </a:solidFill>
                <a:latin typeface="Georgia"/>
              </a:rPr>
              <a:t>MARs</a:t>
            </a:r>
            <a:r>
              <a:rPr lang="es-MX" sz="1100" dirty="0">
                <a:solidFill>
                  <a:prstClr val="black"/>
                </a:solidFill>
                <a:latin typeface="Georgia"/>
              </a:rPr>
              <a:t>  * ω </a:t>
            </a:r>
            <a:r>
              <a:rPr lang="es-MX" sz="1100" baseline="-25000" dirty="0">
                <a:solidFill>
                  <a:prstClr val="black"/>
                </a:solidFill>
                <a:latin typeface="Georgia"/>
              </a:rPr>
              <a:t>Mi               </a:t>
            </a:r>
            <a:r>
              <a:rPr lang="es-MX" sz="1100" dirty="0">
                <a:solidFill>
                  <a:prstClr val="black"/>
                </a:solidFill>
                <a:latin typeface="Georgia"/>
              </a:rPr>
              <a:t>SI       ω </a:t>
            </a:r>
            <a:r>
              <a:rPr lang="es-MX" sz="1100" baseline="-25000" dirty="0">
                <a:solidFill>
                  <a:prstClr val="black"/>
                </a:solidFill>
                <a:latin typeface="Georgia"/>
              </a:rPr>
              <a:t>Ci   </a:t>
            </a:r>
            <a:r>
              <a:rPr lang="es-MX" sz="1100" dirty="0">
                <a:solidFill>
                  <a:prstClr val="black"/>
                </a:solidFill>
                <a:latin typeface="Georgia"/>
              </a:rPr>
              <a:t>&lt; ω </a:t>
            </a:r>
            <a:r>
              <a:rPr lang="es-MX" sz="1100" baseline="-25000" dirty="0">
                <a:solidFill>
                  <a:prstClr val="black"/>
                </a:solidFill>
                <a:latin typeface="Georgia"/>
              </a:rPr>
              <a:t>Mi</a:t>
            </a:r>
            <a:r>
              <a:rPr lang="es-MX" sz="1100" dirty="0">
                <a:solidFill>
                  <a:prstClr val="black"/>
                </a:solidFill>
                <a:latin typeface="Georgia"/>
              </a:rPr>
              <a:t> </a:t>
            </a:r>
            <a:endParaRPr lang="el-GR" sz="1100" dirty="0">
              <a:solidFill>
                <a:prstClr val="black"/>
              </a:solidFill>
              <a:latin typeface="Georgia"/>
            </a:endParaRPr>
          </a:p>
          <a:p>
            <a:pPr algn="just"/>
            <a:endParaRPr lang="es-MX" sz="2000" dirty="0"/>
          </a:p>
          <a:p>
            <a:pPr marL="109728" lvl="0">
              <a:spcBef>
                <a:spcPts val="300"/>
              </a:spcBef>
              <a:buClr>
                <a:srgbClr val="0BD0D9"/>
              </a:buClr>
            </a:pPr>
            <a:r>
              <a:rPr lang="es-MX" sz="1600" dirty="0">
                <a:solidFill>
                  <a:prstClr val="black"/>
                </a:solidFill>
                <a:latin typeface="Georgia"/>
              </a:rPr>
              <a:t>Donde </a:t>
            </a:r>
          </a:p>
          <a:p>
            <a:pPr marL="109728" lvl="0">
              <a:spcBef>
                <a:spcPts val="300"/>
              </a:spcBef>
              <a:buClr>
                <a:srgbClr val="0BD0D9"/>
              </a:buClr>
            </a:pPr>
            <a:endParaRPr lang="es-MX" sz="1600" dirty="0">
              <a:solidFill>
                <a:prstClr val="black"/>
              </a:solidFill>
              <a:latin typeface="Georgia"/>
            </a:endParaRPr>
          </a:p>
          <a:p>
            <a:pPr marL="109728" lvl="0">
              <a:spcBef>
                <a:spcPts val="300"/>
              </a:spcBef>
              <a:buClr>
                <a:srgbClr val="0BD0D9"/>
              </a:buClr>
            </a:pPr>
            <a:r>
              <a:rPr lang="es-MX" sz="1600" dirty="0">
                <a:solidFill>
                  <a:prstClr val="black"/>
                </a:solidFill>
                <a:latin typeface="Georgia"/>
              </a:rPr>
              <a:t>   			</a:t>
            </a:r>
            <a:r>
              <a:rPr lang="el-GR" sz="1600" dirty="0">
                <a:solidFill>
                  <a:prstClr val="black"/>
                </a:solidFill>
                <a:latin typeface="Georgia"/>
              </a:rPr>
              <a:t> ω</a:t>
            </a:r>
            <a:r>
              <a:rPr lang="es-MX" sz="1600" dirty="0">
                <a:solidFill>
                  <a:prstClr val="black"/>
                </a:solidFill>
                <a:latin typeface="Georgia"/>
              </a:rPr>
              <a:t> </a:t>
            </a:r>
            <a:r>
              <a:rPr lang="es-MX" sz="1600" baseline="-25000" dirty="0">
                <a:solidFill>
                  <a:prstClr val="black"/>
                </a:solidFill>
                <a:latin typeface="Georgia"/>
              </a:rPr>
              <a:t>P</a:t>
            </a:r>
            <a:r>
              <a:rPr lang="es-MX" sz="1600" dirty="0">
                <a:solidFill>
                  <a:prstClr val="black"/>
                </a:solidFill>
                <a:latin typeface="Georgia"/>
              </a:rPr>
              <a:t>i= (f1 * ω </a:t>
            </a:r>
            <a:r>
              <a:rPr lang="es-MX" sz="1600" baseline="-25000" dirty="0">
                <a:solidFill>
                  <a:prstClr val="black"/>
                </a:solidFill>
                <a:latin typeface="Georgia"/>
              </a:rPr>
              <a:t>Ci  </a:t>
            </a:r>
            <a:r>
              <a:rPr lang="el-GR" sz="1600" dirty="0">
                <a:solidFill>
                  <a:prstClr val="black"/>
                </a:solidFill>
                <a:latin typeface="Georgia"/>
              </a:rPr>
              <a:t>+ </a:t>
            </a:r>
            <a:r>
              <a:rPr lang="es-MX" sz="1600" dirty="0">
                <a:solidFill>
                  <a:prstClr val="black"/>
                </a:solidFill>
                <a:latin typeface="Georgia"/>
              </a:rPr>
              <a:t>f2 ∗</a:t>
            </a:r>
            <a:r>
              <a:rPr lang="el-GR" sz="1600" dirty="0">
                <a:solidFill>
                  <a:prstClr val="black"/>
                </a:solidFill>
                <a:latin typeface="Georgia"/>
              </a:rPr>
              <a:t>ω </a:t>
            </a:r>
            <a:r>
              <a:rPr lang="es-MX" sz="1600" baseline="-25000" dirty="0">
                <a:solidFill>
                  <a:prstClr val="black"/>
                </a:solidFill>
                <a:latin typeface="Georgia"/>
              </a:rPr>
              <a:t>Mi  </a:t>
            </a:r>
            <a:r>
              <a:rPr lang="es-MX" sz="1600" dirty="0">
                <a:solidFill>
                  <a:prstClr val="black"/>
                </a:solidFill>
                <a:latin typeface="Georgia"/>
              </a:rPr>
              <a:t>) </a:t>
            </a:r>
            <a:r>
              <a:rPr lang="es-MX" sz="1600" baseline="-25000" dirty="0">
                <a:solidFill>
                  <a:prstClr val="black"/>
                </a:solidFill>
                <a:latin typeface="Georgia"/>
              </a:rPr>
              <a:t> </a:t>
            </a:r>
            <a:endParaRPr lang="el-GR" sz="1600" dirty="0">
              <a:solidFill>
                <a:prstClr val="black"/>
              </a:solidFill>
              <a:latin typeface="Georgia"/>
            </a:endParaRPr>
          </a:p>
          <a:p>
            <a:pPr algn="just"/>
            <a:endParaRPr lang="es-MX" sz="2000" dirty="0"/>
          </a:p>
        </p:txBody>
      </p:sp>
      <p:sp>
        <p:nvSpPr>
          <p:cNvPr id="4" name="3 Marcador de número de diapositiva"/>
          <p:cNvSpPr>
            <a:spLocks noGrp="1"/>
          </p:cNvSpPr>
          <p:nvPr>
            <p:ph type="sldNum" sz="quarter" idx="12"/>
          </p:nvPr>
        </p:nvSpPr>
        <p:spPr/>
        <p:txBody>
          <a:bodyPr/>
          <a:lstStyle/>
          <a:p>
            <a:fld id="{6D3F354B-F5C5-4EF2-87BA-04594DF4B743}" type="slidenum">
              <a:rPr lang="es-MX" smtClean="0"/>
              <a:t>12</a:t>
            </a:fld>
            <a:endParaRPr lang="es-MX"/>
          </a:p>
        </p:txBody>
      </p:sp>
      <p:sp>
        <p:nvSpPr>
          <p:cNvPr id="5" name="4 Abrir llave"/>
          <p:cNvSpPr/>
          <p:nvPr/>
        </p:nvSpPr>
        <p:spPr>
          <a:xfrm>
            <a:off x="3347864" y="4005064"/>
            <a:ext cx="284612" cy="1069860"/>
          </a:xfrm>
          <a:prstGeom prst="leftBrace">
            <a:avLst/>
          </a:prstGeom>
          <a:solidFill>
            <a:schemeClr val="bg1"/>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37047445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568952" cy="1515800"/>
          </a:xfrm>
          <a:prstGeom prst="rect">
            <a:avLst/>
          </a:prstGeom>
          <a:solidFill>
            <a:schemeClr val="bg2"/>
          </a:solidFill>
          <a:ln w="28575">
            <a:solidFill>
              <a:schemeClr val="accent1">
                <a:lumMod val="75000"/>
              </a:schemeClr>
            </a:solidFill>
          </a:ln>
        </p:spPr>
        <p:txBody>
          <a:bodyPr wrap="square" rtlCol="0">
            <a:spAutoFit/>
          </a:bodyPr>
          <a:lstStyle/>
          <a:p>
            <a:pPr marL="109728" lvl="0" algn="just">
              <a:spcBef>
                <a:spcPts val="300"/>
              </a:spcBef>
              <a:buClr>
                <a:srgbClr val="0BD0D9"/>
              </a:buClr>
            </a:pPr>
            <a:r>
              <a:rPr lang="es-MX" dirty="0">
                <a:solidFill>
                  <a:prstClr val="black"/>
                </a:solidFill>
              </a:rPr>
              <a:t>Los ponderadores f1 y f2 , aplicables a los referidos índices de reclamaciones pagadas para determinar la prima de reservas, se aplicarán en función de la diferencia porcentual (D) entre el índice de mercado y el de la compañía, conforme a los valores que se indican en la siguiente tabla.   </a:t>
            </a:r>
            <a:r>
              <a:rPr lang="es-MX" sz="2000" dirty="0">
                <a:solidFill>
                  <a:prstClr val="black"/>
                </a:solidFill>
              </a:rPr>
              <a:t>    </a:t>
            </a:r>
            <a:r>
              <a:rPr lang="es-MX" sz="2000" dirty="0" smtClean="0">
                <a:solidFill>
                  <a:prstClr val="black"/>
                </a:solidFill>
              </a:rPr>
              <a:t>                                            </a:t>
            </a:r>
            <a:endParaRPr lang="es-MX" sz="2000" dirty="0">
              <a:solidFill>
                <a:prstClr val="black"/>
              </a:solidFill>
            </a:endParaRPr>
          </a:p>
          <a:p>
            <a:pPr marL="109728" lvl="0" algn="ctr">
              <a:spcBef>
                <a:spcPts val="300"/>
              </a:spcBef>
              <a:buClr>
                <a:srgbClr val="0BD0D9"/>
              </a:buClr>
            </a:pPr>
            <a:r>
              <a:rPr lang="es-MX" sz="1600" dirty="0">
                <a:solidFill>
                  <a:prstClr val="black"/>
                </a:solidFill>
                <a:latin typeface="Georgia"/>
              </a:rPr>
              <a:t>D=1- ( ω </a:t>
            </a:r>
            <a:r>
              <a:rPr lang="es-MX" sz="1600" baseline="-25000" dirty="0">
                <a:solidFill>
                  <a:prstClr val="black"/>
                </a:solidFill>
                <a:latin typeface="Georgia"/>
              </a:rPr>
              <a:t>Ci   /</a:t>
            </a:r>
            <a:r>
              <a:rPr lang="es-MX" sz="1600" dirty="0">
                <a:solidFill>
                  <a:prstClr val="black"/>
                </a:solidFill>
                <a:latin typeface="Georgia"/>
              </a:rPr>
              <a:t> ω </a:t>
            </a:r>
            <a:r>
              <a:rPr lang="es-MX" sz="1600" baseline="-25000" dirty="0">
                <a:solidFill>
                  <a:prstClr val="black"/>
                </a:solidFill>
                <a:latin typeface="Georgia"/>
              </a:rPr>
              <a:t>Mi</a:t>
            </a:r>
            <a:r>
              <a:rPr lang="es-MX" sz="1600" dirty="0">
                <a:solidFill>
                  <a:prstClr val="black"/>
                </a:solidFill>
                <a:latin typeface="Georgia"/>
              </a:rPr>
              <a:t> </a:t>
            </a:r>
            <a:r>
              <a:rPr lang="es-MX" sz="1600" dirty="0" smtClean="0">
                <a:solidFill>
                  <a:prstClr val="black"/>
                </a:solidFill>
                <a:latin typeface="Georgia"/>
              </a:rPr>
              <a:t>)</a:t>
            </a:r>
            <a:endParaRPr lang="es-MX" sz="1600" dirty="0">
              <a:solidFill>
                <a:prstClr val="black"/>
              </a:solidFill>
              <a:latin typeface="Georgia"/>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13</a:t>
            </a:fld>
            <a:endParaRPr lang="es-MX"/>
          </a:p>
        </p:txBody>
      </p:sp>
      <p:graphicFrame>
        <p:nvGraphicFramePr>
          <p:cNvPr id="5" name="4 Tabla"/>
          <p:cNvGraphicFramePr>
            <a:graphicFrameLocks noGrp="1"/>
          </p:cNvGraphicFramePr>
          <p:nvPr>
            <p:extLst>
              <p:ext uri="{D42A27DB-BD31-4B8C-83A1-F6EECF244321}">
                <p14:modId xmlns:p14="http://schemas.microsoft.com/office/powerpoint/2010/main" val="2012072952"/>
              </p:ext>
            </p:extLst>
          </p:nvPr>
        </p:nvGraphicFramePr>
        <p:xfrm>
          <a:off x="1043608" y="1844824"/>
          <a:ext cx="7215238" cy="4680518"/>
        </p:xfrm>
        <a:graphic>
          <a:graphicData uri="http://schemas.openxmlformats.org/drawingml/2006/table">
            <a:tbl>
              <a:tblPr firstRow="1" bandRow="1">
                <a:tableStyleId>{5C22544A-7EE6-4342-B048-85BDC9FD1C3A}</a:tableStyleId>
              </a:tblPr>
              <a:tblGrid>
                <a:gridCol w="1714512"/>
                <a:gridCol w="1714512"/>
                <a:gridCol w="1928826"/>
                <a:gridCol w="1857388"/>
              </a:tblGrid>
              <a:tr h="290515">
                <a:tc>
                  <a:txBody>
                    <a:bodyPr/>
                    <a:lstStyle/>
                    <a:p>
                      <a:pPr algn="ctr"/>
                      <a:r>
                        <a:rPr lang="es-MX" sz="1200" dirty="0" smtClean="0"/>
                        <a:t>Diferencias </a:t>
                      </a:r>
                      <a:endParaRPr lang="es-MX" sz="1200" dirty="0"/>
                    </a:p>
                  </a:txBody>
                  <a:tcPr/>
                </a:tc>
                <a:tc>
                  <a:txBody>
                    <a:bodyPr/>
                    <a:lstStyle/>
                    <a:p>
                      <a:pPr algn="ctr"/>
                      <a:r>
                        <a:rPr lang="es-MX" sz="1200" dirty="0" smtClean="0"/>
                        <a:t>  (D)</a:t>
                      </a:r>
                      <a:endParaRPr lang="es-MX" sz="1200" dirty="0"/>
                    </a:p>
                  </a:txBody>
                  <a:tcPr/>
                </a:tc>
                <a:tc>
                  <a:txBody>
                    <a:bodyPr/>
                    <a:lstStyle/>
                    <a:p>
                      <a:pPr algn="ctr"/>
                      <a:r>
                        <a:rPr lang="es-MX" sz="1200" dirty="0" smtClean="0"/>
                        <a:t>Ponderadores</a:t>
                      </a:r>
                      <a:endParaRPr lang="es-MX" sz="1200" dirty="0"/>
                    </a:p>
                  </a:txBody>
                  <a:tcPr/>
                </a:tc>
                <a:tc>
                  <a:txBody>
                    <a:bodyPr/>
                    <a:lstStyle/>
                    <a:p>
                      <a:pPr algn="ctr"/>
                      <a:endParaRPr lang="es-MX" sz="1200" dirty="0"/>
                    </a:p>
                  </a:txBody>
                  <a:tcPr/>
                </a:tc>
              </a:tr>
              <a:tr h="392733">
                <a:tc>
                  <a:txBody>
                    <a:bodyPr/>
                    <a:lstStyle/>
                    <a:p>
                      <a:pPr algn="ctr"/>
                      <a:r>
                        <a:rPr lang="es-MX" sz="1200" dirty="0" smtClean="0"/>
                        <a:t>Mayor que :</a:t>
                      </a:r>
                      <a:endParaRPr lang="es-MX" sz="1200" dirty="0"/>
                    </a:p>
                  </a:txBody>
                  <a:tcPr/>
                </a:tc>
                <a:tc>
                  <a:txBody>
                    <a:bodyPr/>
                    <a:lstStyle/>
                    <a:p>
                      <a:pPr algn="ctr"/>
                      <a:r>
                        <a:rPr lang="es-MX" sz="1200" dirty="0" smtClean="0"/>
                        <a:t>Hasta:</a:t>
                      </a:r>
                      <a:endParaRPr lang="es-MX" sz="1200" dirty="0"/>
                    </a:p>
                  </a:txBody>
                  <a:tcPr/>
                </a:tc>
                <a:tc>
                  <a:txBody>
                    <a:bodyPr/>
                    <a:lstStyle/>
                    <a:p>
                      <a:pPr algn="ctr"/>
                      <a:r>
                        <a:rPr lang="es-MX" sz="1200" dirty="0" smtClean="0"/>
                        <a:t>  f1</a:t>
                      </a:r>
                      <a:endParaRPr lang="es-MX" sz="1200" dirty="0"/>
                    </a:p>
                  </a:txBody>
                  <a:tcPr/>
                </a:tc>
                <a:tc>
                  <a:txBody>
                    <a:bodyPr/>
                    <a:lstStyle/>
                    <a:p>
                      <a:pPr algn="ctr"/>
                      <a:r>
                        <a:rPr lang="es-MX" sz="1200" dirty="0" smtClean="0"/>
                        <a:t>    f2</a:t>
                      </a:r>
                      <a:endParaRPr lang="es-MX" sz="1200" dirty="0"/>
                    </a:p>
                  </a:txBody>
                  <a:tcPr/>
                </a:tc>
              </a:tr>
              <a:tr h="290515">
                <a:tc>
                  <a:txBody>
                    <a:bodyPr/>
                    <a:lstStyle/>
                    <a:p>
                      <a:pPr algn="ctr"/>
                      <a:r>
                        <a:rPr lang="es-MX" sz="1200" dirty="0" smtClean="0"/>
                        <a:t>0%</a:t>
                      </a:r>
                      <a:endParaRPr lang="es-MX" sz="1200" dirty="0"/>
                    </a:p>
                  </a:txBody>
                  <a:tcPr/>
                </a:tc>
                <a:tc>
                  <a:txBody>
                    <a:bodyPr/>
                    <a:lstStyle/>
                    <a:p>
                      <a:pPr algn="ctr"/>
                      <a:r>
                        <a:rPr lang="es-MX" sz="1200" dirty="0" smtClean="0"/>
                        <a:t>5%</a:t>
                      </a:r>
                    </a:p>
                  </a:txBody>
                  <a:tcPr/>
                </a:tc>
                <a:tc>
                  <a:txBody>
                    <a:bodyPr/>
                    <a:lstStyle/>
                    <a:p>
                      <a:pPr algn="ctr"/>
                      <a:r>
                        <a:rPr lang="es-MX" sz="1200" dirty="0" smtClean="0"/>
                        <a:t>1.0000  </a:t>
                      </a:r>
                    </a:p>
                  </a:txBody>
                  <a:tcPr/>
                </a:tc>
                <a:tc>
                  <a:txBody>
                    <a:bodyPr/>
                    <a:lstStyle/>
                    <a:p>
                      <a:pPr algn="ctr"/>
                      <a:r>
                        <a:rPr lang="es-MX" sz="1200" dirty="0" smtClean="0"/>
                        <a:t>0</a:t>
                      </a:r>
                      <a:endParaRPr lang="es-MX" sz="1200" dirty="0"/>
                    </a:p>
                  </a:txBody>
                  <a:tcPr/>
                </a:tc>
              </a:tr>
              <a:tr h="290515">
                <a:tc>
                  <a:txBody>
                    <a:bodyPr/>
                    <a:lstStyle/>
                    <a:p>
                      <a:pPr algn="ctr"/>
                      <a:r>
                        <a:rPr lang="es-MX" sz="1200" dirty="0" smtClean="0"/>
                        <a:t>5%</a:t>
                      </a:r>
                    </a:p>
                  </a:txBody>
                  <a:tcPr/>
                </a:tc>
                <a:tc>
                  <a:txBody>
                    <a:bodyPr/>
                    <a:lstStyle/>
                    <a:p>
                      <a:pPr algn="ctr"/>
                      <a:r>
                        <a:rPr lang="es-MX" sz="1200" dirty="0" smtClean="0"/>
                        <a:t>10%</a:t>
                      </a:r>
                      <a:endParaRPr lang="es-MX" sz="1200" dirty="0"/>
                    </a:p>
                  </a:txBody>
                  <a:tcPr/>
                </a:tc>
                <a:tc>
                  <a:txBody>
                    <a:bodyPr/>
                    <a:lstStyle/>
                    <a:p>
                      <a:pPr algn="ctr"/>
                      <a:r>
                        <a:rPr lang="es-MX" sz="1200" dirty="0" smtClean="0"/>
                        <a:t>0.9144</a:t>
                      </a:r>
                      <a:endParaRPr lang="es-MX" sz="1200" dirty="0"/>
                    </a:p>
                  </a:txBody>
                  <a:tcPr/>
                </a:tc>
                <a:tc>
                  <a:txBody>
                    <a:bodyPr/>
                    <a:lstStyle/>
                    <a:p>
                      <a:pPr algn="ctr"/>
                      <a:r>
                        <a:rPr lang="es-MX" sz="1200" dirty="0" smtClean="0"/>
                        <a:t>0.0856</a:t>
                      </a:r>
                      <a:endParaRPr lang="es-MX" sz="1200" dirty="0"/>
                    </a:p>
                  </a:txBody>
                  <a:tcPr/>
                </a:tc>
              </a:tr>
              <a:tr h="290515">
                <a:tc>
                  <a:txBody>
                    <a:bodyPr/>
                    <a:lstStyle/>
                    <a:p>
                      <a:pPr algn="ctr"/>
                      <a:r>
                        <a:rPr lang="es-MX" sz="1200" dirty="0" smtClean="0"/>
                        <a:t>10%</a:t>
                      </a:r>
                      <a:endParaRPr lang="es-MX" sz="1200" dirty="0"/>
                    </a:p>
                  </a:txBody>
                  <a:tcPr/>
                </a:tc>
                <a:tc>
                  <a:txBody>
                    <a:bodyPr/>
                    <a:lstStyle/>
                    <a:p>
                      <a:pPr algn="ctr"/>
                      <a:r>
                        <a:rPr lang="es-MX" sz="1200" dirty="0" smtClean="0"/>
                        <a:t>15%</a:t>
                      </a:r>
                    </a:p>
                  </a:txBody>
                  <a:tcPr/>
                </a:tc>
                <a:tc>
                  <a:txBody>
                    <a:bodyPr/>
                    <a:lstStyle/>
                    <a:p>
                      <a:pPr algn="ctr"/>
                      <a:r>
                        <a:rPr lang="es-MX" sz="1200" dirty="0" smtClean="0"/>
                        <a:t>0.8374</a:t>
                      </a:r>
                      <a:endParaRPr lang="es-MX" sz="1200" dirty="0"/>
                    </a:p>
                  </a:txBody>
                  <a:tcPr/>
                </a:tc>
                <a:tc>
                  <a:txBody>
                    <a:bodyPr/>
                    <a:lstStyle/>
                    <a:p>
                      <a:pPr algn="ctr"/>
                      <a:r>
                        <a:rPr lang="es-MX" sz="1200" dirty="0" smtClean="0"/>
                        <a:t>0.1626</a:t>
                      </a:r>
                      <a:endParaRPr lang="es-MX" sz="1200" dirty="0"/>
                    </a:p>
                  </a:txBody>
                  <a:tcPr/>
                </a:tc>
              </a:tr>
              <a:tr h="290515">
                <a:tc>
                  <a:txBody>
                    <a:bodyPr/>
                    <a:lstStyle/>
                    <a:p>
                      <a:pPr algn="ctr"/>
                      <a:r>
                        <a:rPr lang="es-MX" sz="1200" dirty="0" smtClean="0"/>
                        <a:t>15%</a:t>
                      </a:r>
                    </a:p>
                  </a:txBody>
                  <a:tcPr/>
                </a:tc>
                <a:tc>
                  <a:txBody>
                    <a:bodyPr/>
                    <a:lstStyle/>
                    <a:p>
                      <a:pPr algn="ctr"/>
                      <a:r>
                        <a:rPr lang="es-MX" sz="1200" dirty="0" smtClean="0"/>
                        <a:t>20%</a:t>
                      </a:r>
                      <a:endParaRPr lang="es-MX" sz="1200" dirty="0"/>
                    </a:p>
                  </a:txBody>
                  <a:tcPr/>
                </a:tc>
                <a:tc>
                  <a:txBody>
                    <a:bodyPr/>
                    <a:lstStyle/>
                    <a:p>
                      <a:pPr algn="ctr"/>
                      <a:r>
                        <a:rPr lang="es-MX" sz="1200" dirty="0" smtClean="0"/>
                        <a:t>0.7685</a:t>
                      </a:r>
                      <a:endParaRPr lang="es-MX" sz="1200" dirty="0"/>
                    </a:p>
                  </a:txBody>
                  <a:tcPr/>
                </a:tc>
                <a:tc>
                  <a:txBody>
                    <a:bodyPr/>
                    <a:lstStyle/>
                    <a:p>
                      <a:pPr algn="ctr"/>
                      <a:r>
                        <a:rPr lang="es-MX" sz="1200" dirty="0" smtClean="0"/>
                        <a:t>0.2315</a:t>
                      </a:r>
                      <a:endParaRPr lang="es-MX" sz="1200" dirty="0"/>
                    </a:p>
                  </a:txBody>
                  <a:tcPr/>
                </a:tc>
              </a:tr>
              <a:tr h="290515">
                <a:tc>
                  <a:txBody>
                    <a:bodyPr/>
                    <a:lstStyle/>
                    <a:p>
                      <a:pPr algn="ctr"/>
                      <a:r>
                        <a:rPr lang="es-MX" sz="1200" dirty="0" smtClean="0"/>
                        <a:t>20%</a:t>
                      </a:r>
                      <a:endParaRPr lang="es-MX" sz="1200" dirty="0"/>
                    </a:p>
                  </a:txBody>
                  <a:tcPr/>
                </a:tc>
                <a:tc>
                  <a:txBody>
                    <a:bodyPr/>
                    <a:lstStyle/>
                    <a:p>
                      <a:pPr algn="ctr"/>
                      <a:r>
                        <a:rPr lang="es-MX" sz="1200" dirty="0" smtClean="0"/>
                        <a:t>25%</a:t>
                      </a:r>
                      <a:endParaRPr lang="es-MX" sz="1200" dirty="0"/>
                    </a:p>
                  </a:txBody>
                  <a:tcPr/>
                </a:tc>
                <a:tc>
                  <a:txBody>
                    <a:bodyPr/>
                    <a:lstStyle/>
                    <a:p>
                      <a:pPr algn="ctr"/>
                      <a:r>
                        <a:rPr lang="es-MX" sz="1200" dirty="0" smtClean="0"/>
                        <a:t>0.7072</a:t>
                      </a:r>
                      <a:endParaRPr lang="es-MX" sz="1200" dirty="0"/>
                    </a:p>
                  </a:txBody>
                  <a:tcPr/>
                </a:tc>
                <a:tc>
                  <a:txBody>
                    <a:bodyPr/>
                    <a:lstStyle/>
                    <a:p>
                      <a:pPr algn="ctr"/>
                      <a:r>
                        <a:rPr lang="es-MX" sz="1200" dirty="0" smtClean="0"/>
                        <a:t>0.2928</a:t>
                      </a:r>
                      <a:endParaRPr lang="es-MX" sz="1200" dirty="0"/>
                    </a:p>
                  </a:txBody>
                  <a:tcPr/>
                </a:tc>
              </a:tr>
              <a:tr h="290515">
                <a:tc>
                  <a:txBody>
                    <a:bodyPr/>
                    <a:lstStyle/>
                    <a:p>
                      <a:pPr algn="ctr"/>
                      <a:r>
                        <a:rPr lang="es-MX" sz="1200" dirty="0" smtClean="0"/>
                        <a:t>25%</a:t>
                      </a:r>
                      <a:endParaRPr lang="es-MX" sz="1200" dirty="0"/>
                    </a:p>
                  </a:txBody>
                  <a:tcPr/>
                </a:tc>
                <a:tc>
                  <a:txBody>
                    <a:bodyPr/>
                    <a:lstStyle/>
                    <a:p>
                      <a:pPr algn="ctr"/>
                      <a:r>
                        <a:rPr lang="es-MX" sz="1200" dirty="0" smtClean="0"/>
                        <a:t>30%</a:t>
                      </a:r>
                      <a:endParaRPr lang="es-MX" sz="1200" dirty="0"/>
                    </a:p>
                  </a:txBody>
                  <a:tcPr/>
                </a:tc>
                <a:tc>
                  <a:txBody>
                    <a:bodyPr/>
                    <a:lstStyle/>
                    <a:p>
                      <a:pPr algn="ctr"/>
                      <a:r>
                        <a:rPr lang="es-MX" sz="1200" dirty="0" smtClean="0"/>
                        <a:t>0.6531</a:t>
                      </a:r>
                      <a:endParaRPr lang="es-MX" sz="1200" dirty="0"/>
                    </a:p>
                  </a:txBody>
                  <a:tcPr/>
                </a:tc>
                <a:tc>
                  <a:txBody>
                    <a:bodyPr/>
                    <a:lstStyle/>
                    <a:p>
                      <a:pPr algn="ctr"/>
                      <a:r>
                        <a:rPr lang="es-MX" sz="1200" dirty="0" smtClean="0"/>
                        <a:t>0.3469</a:t>
                      </a:r>
                      <a:endParaRPr lang="es-MX" sz="1200" dirty="0"/>
                    </a:p>
                  </a:txBody>
                  <a:tcPr/>
                </a:tc>
              </a:tr>
              <a:tr h="290515">
                <a:tc>
                  <a:txBody>
                    <a:bodyPr/>
                    <a:lstStyle/>
                    <a:p>
                      <a:pPr algn="ctr"/>
                      <a:r>
                        <a:rPr lang="es-MX" sz="1200" dirty="0" smtClean="0"/>
                        <a:t>30%</a:t>
                      </a:r>
                      <a:endParaRPr lang="es-MX" sz="1200" dirty="0"/>
                    </a:p>
                  </a:txBody>
                  <a:tcPr/>
                </a:tc>
                <a:tc>
                  <a:txBody>
                    <a:bodyPr/>
                    <a:lstStyle/>
                    <a:p>
                      <a:pPr algn="ctr"/>
                      <a:r>
                        <a:rPr lang="es-MX" sz="1200" dirty="0" smtClean="0"/>
                        <a:t>35%</a:t>
                      </a:r>
                      <a:endParaRPr lang="es-MX" sz="1200" dirty="0"/>
                    </a:p>
                  </a:txBody>
                  <a:tcPr/>
                </a:tc>
                <a:tc>
                  <a:txBody>
                    <a:bodyPr/>
                    <a:lstStyle/>
                    <a:p>
                      <a:pPr algn="ctr"/>
                      <a:r>
                        <a:rPr lang="es-MX" sz="1200" dirty="0" smtClean="0"/>
                        <a:t>0.6058</a:t>
                      </a:r>
                    </a:p>
                  </a:txBody>
                  <a:tcPr/>
                </a:tc>
                <a:tc>
                  <a:txBody>
                    <a:bodyPr/>
                    <a:lstStyle/>
                    <a:p>
                      <a:pPr algn="ctr"/>
                      <a:r>
                        <a:rPr lang="es-MX" sz="1200" dirty="0" smtClean="0"/>
                        <a:t>0.3942</a:t>
                      </a:r>
                      <a:endParaRPr lang="es-MX" sz="1200" dirty="0"/>
                    </a:p>
                  </a:txBody>
                  <a:tcPr/>
                </a:tc>
              </a:tr>
              <a:tr h="392733">
                <a:tc>
                  <a:txBody>
                    <a:bodyPr/>
                    <a:lstStyle/>
                    <a:p>
                      <a:pPr algn="ctr"/>
                      <a:r>
                        <a:rPr lang="es-MX" sz="1200" dirty="0" smtClean="0"/>
                        <a:t>35%</a:t>
                      </a:r>
                      <a:endParaRPr lang="es-MX" sz="1200" dirty="0"/>
                    </a:p>
                  </a:txBody>
                  <a:tcPr/>
                </a:tc>
                <a:tc>
                  <a:txBody>
                    <a:bodyPr/>
                    <a:lstStyle/>
                    <a:p>
                      <a:pPr algn="ctr"/>
                      <a:r>
                        <a:rPr lang="es-MX" sz="1200" dirty="0" smtClean="0"/>
                        <a:t>40%</a:t>
                      </a:r>
                      <a:endParaRPr lang="es-MX" sz="1200" dirty="0"/>
                    </a:p>
                  </a:txBody>
                  <a:tcPr/>
                </a:tc>
                <a:tc>
                  <a:txBody>
                    <a:bodyPr/>
                    <a:lstStyle/>
                    <a:p>
                      <a:pPr algn="ctr"/>
                      <a:r>
                        <a:rPr lang="es-MX" sz="1200" dirty="0" smtClean="0"/>
                        <a:t>0.5648</a:t>
                      </a:r>
                      <a:endParaRPr lang="es-MX" sz="1200" dirty="0"/>
                    </a:p>
                  </a:txBody>
                  <a:tcPr/>
                </a:tc>
                <a:tc>
                  <a:txBody>
                    <a:bodyPr/>
                    <a:lstStyle/>
                    <a:p>
                      <a:pPr algn="ctr"/>
                      <a:r>
                        <a:rPr lang="es-MX" sz="1200" dirty="0" smtClean="0"/>
                        <a:t>0.4352</a:t>
                      </a:r>
                      <a:endParaRPr lang="es-MX" sz="1200" dirty="0"/>
                    </a:p>
                  </a:txBody>
                  <a:tcPr/>
                </a:tc>
              </a:tr>
              <a:tr h="392733">
                <a:tc>
                  <a:txBody>
                    <a:bodyPr/>
                    <a:lstStyle/>
                    <a:p>
                      <a:pPr algn="ctr"/>
                      <a:r>
                        <a:rPr lang="es-MX" sz="1200" dirty="0" smtClean="0"/>
                        <a:t>40%</a:t>
                      </a:r>
                      <a:endParaRPr lang="es-MX" sz="1200" dirty="0"/>
                    </a:p>
                  </a:txBody>
                  <a:tcPr/>
                </a:tc>
                <a:tc>
                  <a:txBody>
                    <a:bodyPr/>
                    <a:lstStyle/>
                    <a:p>
                      <a:pPr algn="ctr"/>
                      <a:r>
                        <a:rPr lang="es-MX" sz="1200" dirty="0" smtClean="0"/>
                        <a:t>45%</a:t>
                      </a:r>
                      <a:endParaRPr lang="es-MX" sz="1200" dirty="0"/>
                    </a:p>
                  </a:txBody>
                  <a:tcPr/>
                </a:tc>
                <a:tc>
                  <a:txBody>
                    <a:bodyPr/>
                    <a:lstStyle/>
                    <a:p>
                      <a:pPr algn="ctr"/>
                      <a:r>
                        <a:rPr lang="es-MX" sz="1200" dirty="0" smtClean="0"/>
                        <a:t>0.5296</a:t>
                      </a:r>
                      <a:endParaRPr lang="es-MX" sz="1200" dirty="0"/>
                    </a:p>
                  </a:txBody>
                  <a:tcPr/>
                </a:tc>
                <a:tc>
                  <a:txBody>
                    <a:bodyPr/>
                    <a:lstStyle/>
                    <a:p>
                      <a:pPr algn="ctr"/>
                      <a:r>
                        <a:rPr lang="es-MX" sz="1200" dirty="0" smtClean="0"/>
                        <a:t>0.4704</a:t>
                      </a:r>
                      <a:endParaRPr lang="es-MX" sz="1200" dirty="0"/>
                    </a:p>
                  </a:txBody>
                  <a:tcPr/>
                </a:tc>
              </a:tr>
              <a:tr h="392733">
                <a:tc>
                  <a:txBody>
                    <a:bodyPr/>
                    <a:lstStyle/>
                    <a:p>
                      <a:pPr algn="ctr"/>
                      <a:r>
                        <a:rPr lang="es-MX" sz="1200" dirty="0" smtClean="0"/>
                        <a:t>45%</a:t>
                      </a:r>
                      <a:endParaRPr lang="es-MX" sz="1200" dirty="0"/>
                    </a:p>
                  </a:txBody>
                  <a:tcPr/>
                </a:tc>
                <a:tc>
                  <a:txBody>
                    <a:bodyPr/>
                    <a:lstStyle/>
                    <a:p>
                      <a:pPr algn="ctr"/>
                      <a:r>
                        <a:rPr lang="es-MX" sz="1200" dirty="0" smtClean="0"/>
                        <a:t>50%</a:t>
                      </a:r>
                      <a:endParaRPr lang="es-MX" sz="1200" dirty="0"/>
                    </a:p>
                  </a:txBody>
                  <a:tcPr/>
                </a:tc>
                <a:tc>
                  <a:txBody>
                    <a:bodyPr/>
                    <a:lstStyle/>
                    <a:p>
                      <a:pPr algn="ctr"/>
                      <a:r>
                        <a:rPr lang="es-MX" sz="1200" dirty="0" smtClean="0"/>
                        <a:t>0.4998</a:t>
                      </a:r>
                      <a:endParaRPr lang="es-MX" sz="1200" dirty="0"/>
                    </a:p>
                  </a:txBody>
                  <a:tcPr/>
                </a:tc>
                <a:tc>
                  <a:txBody>
                    <a:bodyPr/>
                    <a:lstStyle/>
                    <a:p>
                      <a:pPr algn="ctr"/>
                      <a:r>
                        <a:rPr lang="es-MX" sz="1200" dirty="0" smtClean="0"/>
                        <a:t>0.5002</a:t>
                      </a:r>
                      <a:endParaRPr lang="es-MX" sz="1200" dirty="0"/>
                    </a:p>
                  </a:txBody>
                  <a:tcPr/>
                </a:tc>
              </a:tr>
              <a:tr h="392733">
                <a:tc>
                  <a:txBody>
                    <a:bodyPr/>
                    <a:lstStyle/>
                    <a:p>
                      <a:pPr algn="ctr"/>
                      <a:r>
                        <a:rPr lang="es-MX" sz="1200" dirty="0" smtClean="0"/>
                        <a:t>50%</a:t>
                      </a:r>
                      <a:endParaRPr lang="es-MX" sz="1200" dirty="0"/>
                    </a:p>
                  </a:txBody>
                  <a:tcPr/>
                </a:tc>
                <a:tc>
                  <a:txBody>
                    <a:bodyPr/>
                    <a:lstStyle/>
                    <a:p>
                      <a:pPr algn="ctr"/>
                      <a:r>
                        <a:rPr lang="es-MX" sz="1200" dirty="0" smtClean="0"/>
                        <a:t>55%</a:t>
                      </a:r>
                      <a:endParaRPr lang="es-MX" sz="1200" dirty="0"/>
                    </a:p>
                  </a:txBody>
                  <a:tcPr/>
                </a:tc>
                <a:tc>
                  <a:txBody>
                    <a:bodyPr/>
                    <a:lstStyle/>
                    <a:p>
                      <a:pPr algn="ctr"/>
                      <a:r>
                        <a:rPr lang="es-MX" sz="1200" dirty="0" smtClean="0"/>
                        <a:t>0.4750</a:t>
                      </a:r>
                      <a:endParaRPr lang="es-MX" sz="1200" dirty="0"/>
                    </a:p>
                  </a:txBody>
                  <a:tcPr/>
                </a:tc>
                <a:tc>
                  <a:txBody>
                    <a:bodyPr/>
                    <a:lstStyle/>
                    <a:p>
                      <a:pPr algn="ctr"/>
                      <a:r>
                        <a:rPr lang="es-MX" sz="1200" dirty="0" smtClean="0"/>
                        <a:t>0.5250</a:t>
                      </a:r>
                      <a:endParaRPr lang="es-MX" sz="1200" dirty="0"/>
                    </a:p>
                  </a:txBody>
                  <a:tcPr/>
                </a:tc>
              </a:tr>
              <a:tr h="392733">
                <a:tc>
                  <a:txBody>
                    <a:bodyPr/>
                    <a:lstStyle/>
                    <a:p>
                      <a:pPr algn="ctr"/>
                      <a:r>
                        <a:rPr lang="es-MX" sz="1200" dirty="0" smtClean="0"/>
                        <a:t>55%</a:t>
                      </a:r>
                      <a:endParaRPr lang="es-MX" sz="1200" dirty="0"/>
                    </a:p>
                  </a:txBody>
                  <a:tcPr/>
                </a:tc>
                <a:tc>
                  <a:txBody>
                    <a:bodyPr/>
                    <a:lstStyle/>
                    <a:p>
                      <a:pPr algn="ctr"/>
                      <a:r>
                        <a:rPr lang="es-MX" sz="1200" dirty="0" smtClean="0"/>
                        <a:t>60%</a:t>
                      </a:r>
                      <a:endParaRPr lang="es-MX" sz="1200" dirty="0"/>
                    </a:p>
                  </a:txBody>
                  <a:tcPr/>
                </a:tc>
                <a:tc>
                  <a:txBody>
                    <a:bodyPr/>
                    <a:lstStyle/>
                    <a:p>
                      <a:pPr algn="ctr"/>
                      <a:r>
                        <a:rPr lang="es-MX" sz="1200" dirty="0" smtClean="0"/>
                        <a:t>0.4547</a:t>
                      </a:r>
                      <a:endParaRPr lang="es-MX" sz="1200" dirty="0"/>
                    </a:p>
                  </a:txBody>
                  <a:tcPr/>
                </a:tc>
                <a:tc>
                  <a:txBody>
                    <a:bodyPr/>
                    <a:lstStyle/>
                    <a:p>
                      <a:pPr algn="ctr"/>
                      <a:r>
                        <a:rPr lang="es-MX" sz="1200" dirty="0" smtClean="0"/>
                        <a:t>0.5453</a:t>
                      </a:r>
                      <a:endParaRPr lang="es-MX" sz="1200" dirty="0"/>
                    </a:p>
                  </a:txBody>
                  <a:tcPr/>
                </a:tc>
              </a:tr>
            </a:tbl>
          </a:graphicData>
        </a:graphic>
      </p:graphicFrame>
    </p:spTree>
    <p:extLst>
      <p:ext uri="{BB962C8B-B14F-4D97-AF65-F5344CB8AC3E}">
        <p14:creationId xmlns:p14="http://schemas.microsoft.com/office/powerpoint/2010/main" val="3920409720"/>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836712"/>
            <a:ext cx="7797552" cy="3384376"/>
          </a:xfrm>
          <a:solidFill>
            <a:schemeClr val="accent1">
              <a:lumMod val="40000"/>
              <a:lumOff val="60000"/>
            </a:schemeClr>
          </a:solidFill>
          <a:ln w="28575">
            <a:solidFill>
              <a:schemeClr val="accent1">
                <a:lumMod val="75000"/>
              </a:schemeClr>
            </a:solidFill>
          </a:ln>
        </p:spPr>
        <p:txBody>
          <a:bodyPr>
            <a:noAutofit/>
          </a:bodyPr>
          <a:lstStyle/>
          <a:p>
            <a:pPr algn="just">
              <a:lnSpc>
                <a:spcPct val="100000"/>
              </a:lnSpc>
            </a:pPr>
            <a:r>
              <a:rPr lang="es-MX" sz="2000" dirty="0">
                <a:solidFill>
                  <a:prstClr val="black"/>
                </a:solidFill>
                <a:latin typeface="+mn-lt"/>
                <a:ea typeface="+mn-ea"/>
                <a:cs typeface="+mn-cs"/>
              </a:rPr>
              <a:t>Se obtendrá el índice de severidad correspondiente al mes </a:t>
            </a:r>
            <a:r>
              <a:rPr lang="es-MX" sz="2000" i="1" dirty="0">
                <a:solidFill>
                  <a:prstClr val="black"/>
                </a:solidFill>
                <a:latin typeface="+mn-lt"/>
                <a:ea typeface="+mn-ea"/>
                <a:cs typeface="+mn-cs"/>
              </a:rPr>
              <a:t>i (</a:t>
            </a:r>
            <a:r>
              <a:rPr lang="es-MX" sz="2000" i="1" dirty="0" err="1">
                <a:solidFill>
                  <a:prstClr val="black"/>
                </a:solidFill>
                <a:latin typeface="+mn-lt"/>
                <a:ea typeface="+mn-ea"/>
                <a:cs typeface="+mn-cs"/>
              </a:rPr>
              <a:t>ρi</a:t>
            </a:r>
            <a:r>
              <a:rPr lang="es-MX" sz="2000" i="1" dirty="0">
                <a:solidFill>
                  <a:prstClr val="black"/>
                </a:solidFill>
                <a:latin typeface="+mn-lt"/>
                <a:ea typeface="+mn-ea"/>
                <a:cs typeface="+mn-cs"/>
              </a:rPr>
              <a:t>) </a:t>
            </a:r>
            <a:r>
              <a:rPr lang="es-MX" sz="2000" dirty="0">
                <a:solidFill>
                  <a:prstClr val="black"/>
                </a:solidFill>
                <a:latin typeface="+mn-lt"/>
                <a:ea typeface="+mn-ea"/>
                <a:cs typeface="+mn-cs"/>
              </a:rPr>
              <a:t>como el cociente que resulte de dividir la suma de los montos de las reclamaciones pagadas totales en cada mes del período de desarrollo </a:t>
            </a:r>
            <a:r>
              <a:rPr lang="es-MX" sz="2000" i="1" dirty="0">
                <a:solidFill>
                  <a:prstClr val="black"/>
                </a:solidFill>
                <a:latin typeface="+mn-lt"/>
                <a:ea typeface="+mn-ea"/>
                <a:cs typeface="+mn-cs"/>
              </a:rPr>
              <a:t>i (</a:t>
            </a:r>
            <a:r>
              <a:rPr lang="es-MX" sz="2000" i="1" dirty="0" err="1">
                <a:solidFill>
                  <a:prstClr val="black"/>
                </a:solidFill>
                <a:latin typeface="+mn-lt"/>
                <a:ea typeface="+mn-ea"/>
                <a:cs typeface="+mn-cs"/>
              </a:rPr>
              <a:t>RPj,i</a:t>
            </a:r>
            <a:r>
              <a:rPr lang="es-MX" sz="2000" i="1" dirty="0">
                <a:solidFill>
                  <a:prstClr val="black"/>
                </a:solidFill>
                <a:latin typeface="+mn-lt"/>
                <a:ea typeface="+mn-ea"/>
                <a:cs typeface="+mn-cs"/>
              </a:rPr>
              <a:t>), </a:t>
            </a:r>
            <a:r>
              <a:rPr lang="es-MX" sz="2000" dirty="0">
                <a:solidFill>
                  <a:prstClr val="black"/>
                </a:solidFill>
                <a:latin typeface="+mn-lt"/>
                <a:ea typeface="+mn-ea"/>
                <a:cs typeface="+mn-cs"/>
              </a:rPr>
              <a:t>entre el monto de las responsabilidades totales de las pólizas de fianzas en vigor al inicio de dicho período </a:t>
            </a:r>
            <a:r>
              <a:rPr lang="es-MX" sz="2000" i="1" dirty="0">
                <a:solidFill>
                  <a:prstClr val="black"/>
                </a:solidFill>
                <a:latin typeface="+mn-lt"/>
                <a:ea typeface="+mn-ea"/>
                <a:cs typeface="+mn-cs"/>
              </a:rPr>
              <a:t>(</a:t>
            </a:r>
            <a:r>
              <a:rPr lang="es-MX" sz="2000" i="1" dirty="0" smtClean="0">
                <a:solidFill>
                  <a:prstClr val="black"/>
                </a:solidFill>
                <a:latin typeface="+mn-lt"/>
                <a:ea typeface="+mn-ea"/>
                <a:cs typeface="+mn-cs"/>
              </a:rPr>
              <a:t>RFVT0,</a:t>
            </a:r>
            <a:r>
              <a:rPr lang="es-MX" sz="1600" i="1" dirty="0" smtClean="0">
                <a:solidFill>
                  <a:prstClr val="black"/>
                </a:solidFill>
                <a:latin typeface="+mn-lt"/>
                <a:ea typeface="+mn-ea"/>
                <a:cs typeface="+mn-cs"/>
              </a:rPr>
              <a:t>i</a:t>
            </a:r>
            <a:r>
              <a:rPr lang="es-MX" sz="2000" i="1" dirty="0" smtClean="0">
                <a:solidFill>
                  <a:prstClr val="black"/>
                </a:solidFill>
                <a:latin typeface="+mn-lt"/>
                <a:ea typeface="+mn-ea"/>
                <a:cs typeface="+mn-cs"/>
              </a:rPr>
              <a:t>). .</a:t>
            </a:r>
            <a:br>
              <a:rPr lang="es-MX" sz="2000" i="1" dirty="0" smtClean="0">
                <a:solidFill>
                  <a:prstClr val="black"/>
                </a:solidFill>
                <a:latin typeface="+mn-lt"/>
                <a:ea typeface="+mn-ea"/>
                <a:cs typeface="+mn-cs"/>
              </a:rPr>
            </a:br>
            <a:r>
              <a:rPr lang="es-MX" sz="2000" i="1" dirty="0" smtClean="0">
                <a:solidFill>
                  <a:prstClr val="black"/>
                </a:solidFill>
                <a:latin typeface="+mn-lt"/>
                <a:ea typeface="+mn-ea"/>
                <a:cs typeface="+mn-cs"/>
              </a:rPr>
              <a:t> </a:t>
            </a:r>
            <a:br>
              <a:rPr lang="es-MX" sz="2000" i="1" dirty="0" smtClean="0">
                <a:solidFill>
                  <a:prstClr val="black"/>
                </a:solidFill>
                <a:latin typeface="+mn-lt"/>
                <a:ea typeface="+mn-ea"/>
                <a:cs typeface="+mn-cs"/>
              </a:rPr>
            </a:br>
            <a:r>
              <a:rPr lang="es-MX" sz="2000" dirty="0" smtClean="0">
                <a:solidFill>
                  <a:prstClr val="black"/>
                </a:solidFill>
                <a:latin typeface="+mn-lt"/>
                <a:ea typeface="+mn-ea"/>
                <a:cs typeface="+mn-cs"/>
              </a:rPr>
              <a:t>Se </a:t>
            </a:r>
            <a:r>
              <a:rPr lang="es-MX" sz="2000" dirty="0">
                <a:solidFill>
                  <a:prstClr val="black"/>
                </a:solidFill>
                <a:latin typeface="+mn-lt"/>
                <a:ea typeface="+mn-ea"/>
                <a:cs typeface="+mn-cs"/>
              </a:rPr>
              <a:t>entenderá como período de desarrollo </a:t>
            </a:r>
            <a:r>
              <a:rPr lang="es-MX" sz="2000" i="1" dirty="0">
                <a:solidFill>
                  <a:prstClr val="black"/>
                </a:solidFill>
                <a:latin typeface="+mn-lt"/>
                <a:ea typeface="+mn-ea"/>
                <a:cs typeface="+mn-cs"/>
              </a:rPr>
              <a:t>i</a:t>
            </a:r>
            <a:r>
              <a:rPr lang="es-MX" sz="2000" dirty="0">
                <a:solidFill>
                  <a:prstClr val="black"/>
                </a:solidFill>
                <a:latin typeface="+mn-lt"/>
                <a:ea typeface="+mn-ea"/>
                <a:cs typeface="+mn-cs"/>
              </a:rPr>
              <a:t> de las reclamaciones, el período de tiempo integrado por el mes </a:t>
            </a:r>
            <a:r>
              <a:rPr lang="es-MX" sz="2000" i="1" dirty="0">
                <a:solidFill>
                  <a:prstClr val="black"/>
                </a:solidFill>
                <a:latin typeface="+mn-lt"/>
                <a:ea typeface="+mn-ea"/>
                <a:cs typeface="+mn-cs"/>
              </a:rPr>
              <a:t>i</a:t>
            </a:r>
            <a:r>
              <a:rPr lang="es-MX" sz="2000" dirty="0">
                <a:solidFill>
                  <a:prstClr val="black"/>
                </a:solidFill>
                <a:latin typeface="+mn-lt"/>
                <a:ea typeface="+mn-ea"/>
                <a:cs typeface="+mn-cs"/>
              </a:rPr>
              <a:t> y los </a:t>
            </a:r>
            <a:r>
              <a:rPr lang="es-MX" sz="2000" i="1" dirty="0">
                <a:solidFill>
                  <a:prstClr val="black"/>
                </a:solidFill>
                <a:latin typeface="+mn-lt"/>
                <a:ea typeface="+mn-ea"/>
                <a:cs typeface="+mn-cs"/>
              </a:rPr>
              <a:t>n-</a:t>
            </a:r>
            <a:r>
              <a:rPr lang="es-MX" sz="2000" dirty="0">
                <a:solidFill>
                  <a:prstClr val="black"/>
                </a:solidFill>
                <a:latin typeface="+mn-lt"/>
                <a:ea typeface="+mn-ea"/>
                <a:cs typeface="+mn-cs"/>
              </a:rPr>
              <a:t>1 meses anteriores a éste, durante el cual se pagan las reclamaciones derivadas de las responsabilidades totales de fianzas que estuvieron en vigor al inicio de dicho </a:t>
            </a:r>
            <a:r>
              <a:rPr lang="es-MX" sz="2000" dirty="0" smtClean="0">
                <a:solidFill>
                  <a:prstClr val="black"/>
                </a:solidFill>
                <a:latin typeface="+mn-lt"/>
                <a:ea typeface="+mn-ea"/>
                <a:cs typeface="+mn-cs"/>
              </a:rPr>
              <a:t>período </a:t>
            </a:r>
            <a:r>
              <a:rPr lang="es-MX" sz="2000" i="1" dirty="0" smtClean="0">
                <a:solidFill>
                  <a:prstClr val="black"/>
                </a:solidFill>
                <a:latin typeface="+mn-lt"/>
                <a:ea typeface="+mn-ea"/>
                <a:cs typeface="+mn-cs"/>
              </a:rPr>
              <a:t>RFVT0,</a:t>
            </a:r>
            <a:r>
              <a:rPr lang="es-MX" sz="1600" i="1" dirty="0" smtClean="0">
                <a:solidFill>
                  <a:prstClr val="black"/>
                </a:solidFill>
                <a:latin typeface="+mn-lt"/>
                <a:ea typeface="+mn-ea"/>
                <a:cs typeface="+mn-cs"/>
              </a:rPr>
              <a:t>i</a:t>
            </a:r>
            <a:r>
              <a:rPr lang="es-MX" sz="1600" dirty="0" smtClean="0">
                <a:solidFill>
                  <a:prstClr val="black"/>
                </a:solidFill>
                <a:latin typeface="+mn-lt"/>
                <a:ea typeface="+mn-ea"/>
                <a:cs typeface="+mn-cs"/>
              </a:rPr>
              <a:t> </a:t>
            </a:r>
            <a:r>
              <a:rPr lang="es-MX" sz="2000" dirty="0">
                <a:solidFill>
                  <a:prstClr val="black"/>
                </a:solidFill>
                <a:latin typeface="+mn-lt"/>
                <a:ea typeface="+mn-ea"/>
                <a:cs typeface="+mn-cs"/>
              </a:rPr>
              <a:t>.</a:t>
            </a:r>
            <a:endParaRPr lang="es-MX" sz="3200" dirty="0">
              <a:latin typeface="+mn-lt"/>
            </a:endParaRPr>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0952" y="4509120"/>
            <a:ext cx="4249280" cy="1286367"/>
          </a:xfrm>
          <a:prstGeom prst="rect">
            <a:avLst/>
          </a:prstGeom>
          <a:noFill/>
          <a:ln w="28575">
            <a:solidFill>
              <a:schemeClr val="tx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p:txBody>
          <a:bodyPr/>
          <a:lstStyle/>
          <a:p>
            <a:fld id="{6D3F354B-F5C5-4EF2-87BA-04594DF4B743}" type="slidenum">
              <a:rPr lang="es-MX" smtClean="0"/>
              <a:t>14</a:t>
            </a:fld>
            <a:endParaRPr lang="es-MX"/>
          </a:p>
        </p:txBody>
      </p:sp>
    </p:spTree>
    <p:extLst>
      <p:ext uri="{BB962C8B-B14F-4D97-AF65-F5344CB8AC3E}">
        <p14:creationId xmlns:p14="http://schemas.microsoft.com/office/powerpoint/2010/main" val="24401440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116027"/>
            <a:ext cx="7848872" cy="4401205"/>
          </a:xfrm>
          <a:prstGeom prst="rect">
            <a:avLst/>
          </a:prstGeom>
          <a:solidFill>
            <a:schemeClr val="tx2">
              <a:lumMod val="20000"/>
              <a:lumOff val="80000"/>
            </a:schemeClr>
          </a:solidFill>
          <a:ln w="28575">
            <a:solidFill>
              <a:schemeClr val="accent1">
                <a:lumMod val="75000"/>
              </a:schemeClr>
            </a:solidFill>
          </a:ln>
        </p:spPr>
        <p:txBody>
          <a:bodyPr wrap="square" rtlCol="0">
            <a:spAutoFit/>
          </a:bodyPr>
          <a:lstStyle/>
          <a:p>
            <a:pPr marL="624078" indent="-514350" algn="just">
              <a:buFont typeface="+mj-lt"/>
              <a:buAutoNum type="romanLcPeriod"/>
            </a:pPr>
            <a:r>
              <a:rPr lang="es-MX" sz="2000" dirty="0" smtClean="0"/>
              <a:t>El número de meses </a:t>
            </a:r>
            <a:r>
              <a:rPr lang="es-MX" sz="2000" i="1" dirty="0" smtClean="0"/>
              <a:t>(n ), </a:t>
            </a:r>
            <a:r>
              <a:rPr lang="es-MX" sz="2000" dirty="0" smtClean="0"/>
              <a:t>que integran el período de desarrollo, que se utilizará para estos efectos, será el que establezca la Comisión, mediante disposiciones de carácter administrativo, de acuerdo con la vigencia promedio de las pólizas de cada ramo. </a:t>
            </a:r>
          </a:p>
          <a:p>
            <a:pPr marL="681228" indent="-571500" algn="just">
              <a:buFont typeface="+mj-lt"/>
              <a:buAutoNum type="romanLcPeriod"/>
            </a:pPr>
            <a:endParaRPr lang="es-MX" sz="2000" dirty="0" smtClean="0"/>
          </a:p>
          <a:p>
            <a:pPr marL="514350" indent="-514350" algn="just">
              <a:buFont typeface="+mj-lt"/>
              <a:buAutoNum type="romanLcPeriod"/>
            </a:pPr>
            <a:r>
              <a:rPr lang="es-MX" sz="2000" dirty="0" smtClean="0"/>
              <a:t>Se calculará el índice de severidad promedio </a:t>
            </a:r>
            <a:r>
              <a:rPr lang="es-MX" sz="2000" i="1" dirty="0" smtClean="0"/>
              <a:t>(ρ ), </a:t>
            </a:r>
            <a:r>
              <a:rPr lang="es-MX" sz="2000" dirty="0" smtClean="0"/>
              <a:t>como el promedio de los índices de severidad </a:t>
            </a:r>
            <a:r>
              <a:rPr lang="es-MX" sz="2000" i="1" dirty="0" err="1" smtClean="0"/>
              <a:t>ρi</a:t>
            </a:r>
            <a:r>
              <a:rPr lang="es-MX" sz="2000" dirty="0" smtClean="0"/>
              <a:t> de los últimos 24 </a:t>
            </a:r>
            <a:r>
              <a:rPr lang="es-MX" sz="2000" dirty="0"/>
              <a:t>m</a:t>
            </a:r>
            <a:r>
              <a:rPr lang="es-MX" sz="2000" dirty="0" smtClean="0"/>
              <a:t>eses, como se muestra en la siguiente fórmula:</a:t>
            </a:r>
          </a:p>
          <a:p>
            <a:pPr marL="514350" indent="-514350" algn="just">
              <a:buFont typeface="+mj-lt"/>
              <a:buAutoNum type="romanLcPeriod"/>
            </a:pPr>
            <a:endParaRPr lang="es-MX" sz="2000" b="1" dirty="0">
              <a:solidFill>
                <a:schemeClr val="accent1"/>
              </a:solidFill>
            </a:endParaRPr>
          </a:p>
          <a:p>
            <a:pPr marL="514350" indent="-514350" algn="just">
              <a:buFont typeface="+mj-lt"/>
              <a:buAutoNum type="romanLcPeriod"/>
            </a:pPr>
            <a:endParaRPr lang="es-MX" sz="2000" b="1" dirty="0" smtClean="0">
              <a:solidFill>
                <a:schemeClr val="accent1"/>
              </a:solidFill>
            </a:endParaRPr>
          </a:p>
          <a:p>
            <a:pPr marL="514350" indent="-514350" algn="just">
              <a:buFont typeface="+mj-lt"/>
              <a:buAutoNum type="romanLcPeriod"/>
            </a:pPr>
            <a:endParaRPr lang="es-MX" sz="2000" b="1" dirty="0" smtClean="0">
              <a:solidFill>
                <a:schemeClr val="accent1"/>
              </a:solidFill>
            </a:endParaRPr>
          </a:p>
          <a:p>
            <a:pPr algn="ctr"/>
            <a:r>
              <a:rPr lang="es-MX" sz="2400" b="1" dirty="0" smtClean="0">
                <a:solidFill>
                  <a:schemeClr val="accent1"/>
                </a:solidFill>
              </a:rPr>
              <a:t> </a:t>
            </a:r>
          </a:p>
          <a:p>
            <a:endParaRPr lang="es-MX" dirty="0"/>
          </a:p>
          <a:p>
            <a:endParaRPr lang="es-MX" dirty="0"/>
          </a:p>
        </p:txBody>
      </p:sp>
      <p:sp>
        <p:nvSpPr>
          <p:cNvPr id="4" name="3 Marcador de número de diapositiva"/>
          <p:cNvSpPr>
            <a:spLocks noGrp="1"/>
          </p:cNvSpPr>
          <p:nvPr>
            <p:ph type="sldNum" sz="quarter" idx="12"/>
          </p:nvPr>
        </p:nvSpPr>
        <p:spPr/>
        <p:txBody>
          <a:bodyPr/>
          <a:lstStyle/>
          <a:p>
            <a:fld id="{6D3F354B-F5C5-4EF2-87BA-04594DF4B743}" type="slidenum">
              <a:rPr lang="es-MX" smtClean="0"/>
              <a:t>15</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7375" y="3843883"/>
            <a:ext cx="288925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32852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8864" y="332656"/>
            <a:ext cx="7797552" cy="2376264"/>
          </a:xfrm>
          <a:solidFill>
            <a:schemeClr val="accent1">
              <a:lumMod val="40000"/>
              <a:lumOff val="60000"/>
            </a:schemeClr>
          </a:solidFill>
          <a:ln w="28575">
            <a:solidFill>
              <a:schemeClr val="accent1">
                <a:lumMod val="75000"/>
              </a:schemeClr>
            </a:solidFill>
          </a:ln>
        </p:spPr>
        <p:txBody>
          <a:bodyPr>
            <a:noAutofit/>
          </a:bodyPr>
          <a:lstStyle/>
          <a:p>
            <a:pPr marL="624078" lvl="0" indent="-514350" algn="just">
              <a:spcBef>
                <a:spcPts val="300"/>
              </a:spcBef>
              <a:buFont typeface="+mj-lt"/>
              <a:buAutoNum type="romanLcPeriod"/>
            </a:pPr>
            <a:r>
              <a:rPr lang="es-MX" sz="2000" dirty="0" smtClean="0">
                <a:solidFill>
                  <a:prstClr val="black"/>
                </a:solidFill>
                <a:latin typeface="+mn-lt"/>
                <a:ea typeface="+mn-ea"/>
                <a:cs typeface="+mn-cs"/>
              </a:rPr>
              <a:t/>
            </a:r>
            <a:br>
              <a:rPr lang="es-MX" sz="2000" dirty="0" smtClean="0">
                <a:solidFill>
                  <a:prstClr val="black"/>
                </a:solidFill>
                <a:latin typeface="+mn-lt"/>
                <a:ea typeface="+mn-ea"/>
                <a:cs typeface="+mn-cs"/>
              </a:rPr>
            </a:br>
            <a:r>
              <a:rPr lang="es-MX" sz="2000" dirty="0">
                <a:solidFill>
                  <a:prstClr val="black"/>
                </a:solidFill>
                <a:latin typeface="+mn-lt"/>
                <a:ea typeface="+mn-ea"/>
                <a:cs typeface="+mn-cs"/>
              </a:rPr>
              <a:t/>
            </a:r>
            <a:br>
              <a:rPr lang="es-MX" sz="2000" dirty="0">
                <a:solidFill>
                  <a:prstClr val="black"/>
                </a:solidFill>
                <a:latin typeface="+mn-lt"/>
                <a:ea typeface="+mn-ea"/>
                <a:cs typeface="+mn-cs"/>
              </a:rPr>
            </a:br>
            <a:r>
              <a:rPr lang="es-MX" sz="2000" dirty="0" smtClean="0">
                <a:solidFill>
                  <a:prstClr val="black"/>
                </a:solidFill>
                <a:latin typeface="+mn-lt"/>
                <a:ea typeface="+mn-ea"/>
                <a:cs typeface="+mn-cs"/>
              </a:rPr>
              <a:t/>
            </a:r>
            <a:br>
              <a:rPr lang="es-MX" sz="2000" dirty="0" smtClean="0">
                <a:solidFill>
                  <a:prstClr val="black"/>
                </a:solidFill>
                <a:latin typeface="+mn-lt"/>
                <a:ea typeface="+mn-ea"/>
                <a:cs typeface="+mn-cs"/>
              </a:rPr>
            </a:br>
            <a:r>
              <a:rPr lang="es-MX" sz="2000" dirty="0">
                <a:solidFill>
                  <a:prstClr val="black"/>
                </a:solidFill>
                <a:latin typeface="+mn-lt"/>
                <a:ea typeface="+mn-ea"/>
                <a:cs typeface="+mn-cs"/>
              </a:rPr>
              <a:t/>
            </a:r>
            <a:br>
              <a:rPr lang="es-MX" sz="2000" dirty="0">
                <a:solidFill>
                  <a:prstClr val="black"/>
                </a:solidFill>
                <a:latin typeface="+mn-lt"/>
                <a:ea typeface="+mn-ea"/>
                <a:cs typeface="+mn-cs"/>
              </a:rPr>
            </a:br>
            <a:r>
              <a:rPr lang="es-MX" sz="2000" dirty="0" smtClean="0">
                <a:solidFill>
                  <a:prstClr val="black"/>
                </a:solidFill>
                <a:latin typeface="+mn-lt"/>
                <a:ea typeface="+mn-ea"/>
                <a:cs typeface="+mn-cs"/>
              </a:rPr>
              <a:t>iii. A </a:t>
            </a:r>
            <a:r>
              <a:rPr lang="es-MX" sz="2000" dirty="0">
                <a:solidFill>
                  <a:prstClr val="black"/>
                </a:solidFill>
                <a:latin typeface="+mn-lt"/>
                <a:ea typeface="+mn-ea"/>
                <a:cs typeface="+mn-cs"/>
              </a:rPr>
              <a:t>dicho índice se le agregarán dos desviaciones estándar; </a:t>
            </a:r>
            <a:r>
              <a:rPr lang="es-MX" sz="2000" dirty="0" smtClean="0">
                <a:solidFill>
                  <a:prstClr val="black"/>
                </a:solidFill>
                <a:latin typeface="+mn-lt"/>
                <a:ea typeface="+mn-ea"/>
                <a:cs typeface="+mn-cs"/>
              </a:rPr>
              <a:t>la desviación </a:t>
            </a:r>
            <a:r>
              <a:rPr lang="es-MX" sz="2000" dirty="0">
                <a:solidFill>
                  <a:prstClr val="black"/>
                </a:solidFill>
                <a:latin typeface="+mn-lt"/>
                <a:ea typeface="+mn-ea"/>
                <a:cs typeface="+mn-cs"/>
              </a:rPr>
              <a:t>estándar se calcula con la siguiente </a:t>
            </a:r>
            <a:r>
              <a:rPr lang="es-MX" sz="2000" dirty="0" smtClean="0">
                <a:solidFill>
                  <a:prstClr val="black"/>
                </a:solidFill>
                <a:latin typeface="+mn-lt"/>
                <a:ea typeface="+mn-ea"/>
                <a:cs typeface="+mn-cs"/>
              </a:rPr>
              <a:t>fórmula:  </a:t>
            </a:r>
            <a:br>
              <a:rPr lang="es-MX" sz="2000" dirty="0" smtClean="0">
                <a:solidFill>
                  <a:prstClr val="black"/>
                </a:solidFill>
                <a:latin typeface="+mn-lt"/>
                <a:ea typeface="+mn-ea"/>
                <a:cs typeface="+mn-cs"/>
              </a:rPr>
            </a:br>
            <a:r>
              <a:rPr lang="es-MX" sz="2000" dirty="0">
                <a:solidFill>
                  <a:prstClr val="black"/>
                </a:solidFill>
                <a:latin typeface="+mn-lt"/>
                <a:ea typeface="+mn-ea"/>
                <a:cs typeface="+mn-cs"/>
              </a:rPr>
              <a:t/>
            </a:r>
            <a:br>
              <a:rPr lang="es-MX" sz="2000" dirty="0">
                <a:solidFill>
                  <a:prstClr val="black"/>
                </a:solidFill>
                <a:latin typeface="+mn-lt"/>
                <a:ea typeface="+mn-ea"/>
                <a:cs typeface="+mn-cs"/>
              </a:rPr>
            </a:br>
            <a:r>
              <a:rPr lang="es-MX" sz="2000" dirty="0" smtClean="0">
                <a:solidFill>
                  <a:prstClr val="black"/>
                </a:solidFill>
                <a:latin typeface="+mn-lt"/>
                <a:ea typeface="+mn-ea"/>
                <a:cs typeface="+mn-cs"/>
              </a:rPr>
              <a:t/>
            </a:r>
            <a:br>
              <a:rPr lang="es-MX" sz="2000" dirty="0" smtClean="0">
                <a:solidFill>
                  <a:prstClr val="black"/>
                </a:solidFill>
                <a:latin typeface="+mn-lt"/>
                <a:ea typeface="+mn-ea"/>
                <a:cs typeface="+mn-cs"/>
              </a:rPr>
            </a:br>
            <a:r>
              <a:rPr lang="es-MX" sz="2000" dirty="0" smtClean="0">
                <a:solidFill>
                  <a:prstClr val="black"/>
                </a:solidFill>
                <a:latin typeface="+mn-lt"/>
                <a:ea typeface="+mn-ea"/>
                <a:cs typeface="+mn-cs"/>
              </a:rPr>
              <a:t/>
            </a:r>
            <a:br>
              <a:rPr lang="es-MX" sz="2000" dirty="0" smtClean="0">
                <a:solidFill>
                  <a:prstClr val="black"/>
                </a:solidFill>
                <a:latin typeface="+mn-lt"/>
                <a:ea typeface="+mn-ea"/>
                <a:cs typeface="+mn-cs"/>
              </a:rPr>
            </a:br>
            <a:r>
              <a:rPr lang="es-MX" sz="2000" dirty="0">
                <a:solidFill>
                  <a:prstClr val="black"/>
                </a:solidFill>
                <a:latin typeface="+mn-lt"/>
                <a:ea typeface="+mn-ea"/>
                <a:cs typeface="+mn-cs"/>
              </a:rPr>
              <a:t/>
            </a:r>
            <a:br>
              <a:rPr lang="es-MX" sz="2000" dirty="0">
                <a:solidFill>
                  <a:prstClr val="black"/>
                </a:solidFill>
                <a:latin typeface="+mn-lt"/>
                <a:ea typeface="+mn-ea"/>
                <a:cs typeface="+mn-cs"/>
              </a:rPr>
            </a:br>
            <a:r>
              <a:rPr lang="es-MX" sz="2000" dirty="0">
                <a:solidFill>
                  <a:prstClr val="black"/>
                </a:solidFill>
                <a:latin typeface="+mn-lt"/>
                <a:ea typeface="+mn-ea"/>
                <a:cs typeface="+mn-cs"/>
              </a:rPr>
              <a:t/>
            </a:r>
            <a:br>
              <a:rPr lang="es-MX" sz="2000" dirty="0">
                <a:solidFill>
                  <a:prstClr val="black"/>
                </a:solidFill>
                <a:latin typeface="+mn-lt"/>
                <a:ea typeface="+mn-ea"/>
                <a:cs typeface="+mn-cs"/>
              </a:rPr>
            </a:br>
            <a:r>
              <a:rPr lang="es-MX" sz="2000" dirty="0" smtClean="0">
                <a:solidFill>
                  <a:prstClr val="black"/>
                </a:solidFill>
                <a:latin typeface="+mn-lt"/>
                <a:ea typeface="+mn-ea"/>
                <a:cs typeface="+mn-cs"/>
              </a:rPr>
              <a:t> </a:t>
            </a:r>
            <a:endParaRPr lang="es-MX" sz="2800" dirty="0">
              <a:latin typeface="+mn-lt"/>
            </a:endParaRPr>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539552" y="2852936"/>
                <a:ext cx="7776864" cy="3456383"/>
              </a:xfrm>
              <a:solidFill>
                <a:schemeClr val="bg2"/>
              </a:solidFill>
              <a:ln>
                <a:solidFill>
                  <a:schemeClr val="accent1">
                    <a:lumMod val="75000"/>
                  </a:schemeClr>
                </a:solidFill>
              </a:ln>
            </p:spPr>
            <p:txBody>
              <a:bodyPr>
                <a:normAutofit/>
              </a:bodyPr>
              <a:lstStyle/>
              <a:p>
                <a:pPr marL="109728" lvl="0" indent="0">
                  <a:spcBef>
                    <a:spcPts val="300"/>
                  </a:spcBef>
                  <a:buClr>
                    <a:srgbClr val="0BD0D9"/>
                  </a:buClr>
                  <a:buNone/>
                </a:pPr>
                <a:r>
                  <a:rPr lang="es-MX" sz="2000" dirty="0">
                    <a:solidFill>
                      <a:prstClr val="black"/>
                    </a:solidFill>
                  </a:rPr>
                  <a:t>Donde</a:t>
                </a:r>
                <a:r>
                  <a:rPr lang="es-MX" sz="2000" dirty="0" smtClean="0">
                    <a:solidFill>
                      <a:prstClr val="black"/>
                    </a:solidFill>
                  </a:rPr>
                  <a:t>:</a:t>
                </a:r>
              </a:p>
              <a:p>
                <a:pPr marL="109728" lvl="0" indent="0">
                  <a:spcBef>
                    <a:spcPts val="300"/>
                  </a:spcBef>
                  <a:buClr>
                    <a:srgbClr val="0BD0D9"/>
                  </a:buClr>
                  <a:buNone/>
                </a:pPr>
                <a:endParaRPr lang="es-MX" sz="2000" dirty="0">
                  <a:solidFill>
                    <a:prstClr val="black"/>
                  </a:solidFill>
                </a:endParaRPr>
              </a:p>
              <a:p>
                <a:pPr marL="452628" lvl="0">
                  <a:spcBef>
                    <a:spcPts val="300"/>
                  </a:spcBef>
                  <a:buClr>
                    <a:srgbClr val="0BD0D9"/>
                  </a:buClr>
                </a:pPr>
                <a:r>
                  <a:rPr lang="es-MX" sz="2000" i="1" dirty="0" err="1">
                    <a:solidFill>
                      <a:prstClr val="black"/>
                    </a:solidFill>
                  </a:rPr>
                  <a:t>Sp</a:t>
                </a:r>
                <a:r>
                  <a:rPr lang="es-MX" sz="2000" dirty="0" smtClean="0">
                    <a:solidFill>
                      <a:prstClr val="black"/>
                    </a:solidFill>
                  </a:rPr>
                  <a:t>= desviación </a:t>
                </a:r>
                <a:r>
                  <a:rPr lang="es-MX" sz="2000" dirty="0">
                    <a:solidFill>
                      <a:prstClr val="black"/>
                    </a:solidFill>
                  </a:rPr>
                  <a:t>estándar del índice de severidad</a:t>
                </a:r>
              </a:p>
              <a:p>
                <a:pPr marL="452628" lvl="0">
                  <a:spcBef>
                    <a:spcPts val="300"/>
                  </a:spcBef>
                  <a:buClr>
                    <a:srgbClr val="0BD0D9"/>
                  </a:buClr>
                </a:pPr>
                <a:r>
                  <a:rPr lang="es-MX" sz="2000" i="1" dirty="0">
                    <a:solidFill>
                      <a:prstClr val="black"/>
                    </a:solidFill>
                  </a:rPr>
                  <a:t>Pi=</a:t>
                </a:r>
                <a:r>
                  <a:rPr lang="es-MX" sz="2000" dirty="0">
                    <a:solidFill>
                      <a:prstClr val="black"/>
                    </a:solidFill>
                  </a:rPr>
                  <a:t> índice de severidad  para el periodo de desarrollo i.</a:t>
                </a:r>
              </a:p>
              <a:p>
                <a:pPr marL="452628" lvl="0">
                  <a:spcBef>
                    <a:spcPts val="300"/>
                  </a:spcBef>
                  <a:buClr>
                    <a:srgbClr val="0BD0D9"/>
                  </a:buClr>
                </a:pPr>
                <a:r>
                  <a:rPr lang="es-MX" sz="2000" i="1" dirty="0">
                    <a:solidFill>
                      <a:prstClr val="black"/>
                    </a:solidFill>
                  </a:rPr>
                  <a:t>P= </a:t>
                </a:r>
                <a:r>
                  <a:rPr lang="es-MX" sz="2000" dirty="0">
                    <a:solidFill>
                      <a:prstClr val="black"/>
                    </a:solidFill>
                  </a:rPr>
                  <a:t>índice de severidad promedio</a:t>
                </a:r>
              </a:p>
              <a:p>
                <a:pPr marL="109728" lvl="0" indent="0">
                  <a:spcBef>
                    <a:spcPts val="300"/>
                  </a:spcBef>
                  <a:buClr>
                    <a:srgbClr val="0BD0D9"/>
                  </a:buClr>
                  <a:buNone/>
                </a:pPr>
                <a:endParaRPr lang="es-MX" sz="2000" dirty="0" smtClean="0">
                  <a:solidFill>
                    <a:prstClr val="black"/>
                  </a:solidFill>
                </a:endParaRPr>
              </a:p>
              <a:p>
                <a:pPr marL="109728" lvl="0" indent="0">
                  <a:spcBef>
                    <a:spcPts val="300"/>
                  </a:spcBef>
                  <a:buClr>
                    <a:srgbClr val="0BD0D9"/>
                  </a:buClr>
                  <a:buNone/>
                </a:pPr>
                <a:r>
                  <a:rPr lang="es-MX" sz="2000" dirty="0" smtClean="0">
                    <a:solidFill>
                      <a:prstClr val="black"/>
                    </a:solidFill>
                  </a:rPr>
                  <a:t>A </a:t>
                </a:r>
                <a:r>
                  <a:rPr lang="es-MX" sz="2000" dirty="0">
                    <a:solidFill>
                      <a:prstClr val="black"/>
                    </a:solidFill>
                  </a:rPr>
                  <a:t>partir de los datos anteriores se obtendrá el índice de reclamaciones pagadas esperadas (</a:t>
                </a:r>
                <a:r>
                  <a:rPr lang="es-MX" sz="2000" dirty="0">
                    <a:solidFill>
                      <a:prstClr val="black"/>
                    </a:solidFill>
                    <a:sym typeface="Symbol"/>
                  </a:rPr>
                  <a:t>ci) tal y como se indica en la siguiente formula</a:t>
                </a:r>
                <a:r>
                  <a:rPr lang="es-MX" sz="2000" dirty="0" smtClean="0">
                    <a:solidFill>
                      <a:prstClr val="black"/>
                    </a:solidFill>
                    <a:sym typeface="Symbol"/>
                  </a:rPr>
                  <a:t>:</a:t>
                </a:r>
              </a:p>
              <a:p>
                <a:pPr marL="109728" lvl="0" indent="0">
                  <a:spcBef>
                    <a:spcPts val="300"/>
                  </a:spcBef>
                  <a:buClr>
                    <a:srgbClr val="0BD0D9"/>
                  </a:buClr>
                  <a:buNone/>
                </a:pPr>
                <a:endParaRPr lang="es-MX" sz="2000" b="1" i="1" dirty="0" smtClean="0">
                  <a:solidFill>
                    <a:srgbClr val="009DD9">
                      <a:lumMod val="50000"/>
                    </a:srgbClr>
                  </a:solidFill>
                  <a:latin typeface="Cambria Math"/>
                </a:endParaRPr>
              </a:p>
              <a:p>
                <a:pPr marL="109728" lvl="0" indent="0">
                  <a:spcBef>
                    <a:spcPts val="300"/>
                  </a:spcBef>
                  <a:buClr>
                    <a:srgbClr val="0BD0D9"/>
                  </a:buClr>
                  <a:buNone/>
                </a:pPr>
                <a14:m>
                  <m:oMathPara xmlns:m="http://schemas.openxmlformats.org/officeDocument/2006/math">
                    <m:oMathParaPr>
                      <m:jc m:val="centerGroup"/>
                    </m:oMathParaPr>
                    <m:oMath xmlns:m="http://schemas.openxmlformats.org/officeDocument/2006/math">
                      <m:sSub>
                        <m:sSubPr>
                          <m:ctrlPr>
                            <a:rPr lang="es-MX" sz="2000" b="1" i="1">
                              <a:solidFill>
                                <a:srgbClr val="009DD9">
                                  <a:lumMod val="50000"/>
                                </a:srgbClr>
                              </a:solidFill>
                              <a:latin typeface="Cambria Math"/>
                            </a:rPr>
                          </m:ctrlPr>
                        </m:sSubPr>
                        <m:e>
                          <m:r>
                            <a:rPr lang="es-MX" sz="2000" b="1" i="1">
                              <a:solidFill>
                                <a:srgbClr val="009DD9">
                                  <a:lumMod val="50000"/>
                                </a:srgbClr>
                              </a:solidFill>
                              <a:latin typeface="Cambria Math"/>
                              <a:ea typeface="Cambria Math"/>
                            </a:rPr>
                            <m:t>𝝎</m:t>
                          </m:r>
                        </m:e>
                        <m:sub>
                          <m:r>
                            <a:rPr lang="es-MX" sz="2000" b="1" i="1">
                              <a:solidFill>
                                <a:srgbClr val="009DD9">
                                  <a:lumMod val="50000"/>
                                </a:srgbClr>
                              </a:solidFill>
                              <a:latin typeface="Cambria Math"/>
                            </a:rPr>
                            <m:t>𝒄𝒊</m:t>
                          </m:r>
                        </m:sub>
                      </m:sSub>
                      <m:r>
                        <a:rPr lang="es-MX" sz="2000" b="1" i="1">
                          <a:solidFill>
                            <a:srgbClr val="009DD9">
                              <a:lumMod val="50000"/>
                            </a:srgbClr>
                          </a:solidFill>
                          <a:latin typeface="Cambria Math"/>
                        </a:rPr>
                        <m:t>=</m:t>
                      </m:r>
                      <m:acc>
                        <m:accPr>
                          <m:chr m:val="̅"/>
                          <m:ctrlPr>
                            <a:rPr lang="es-MX" sz="2000" b="1" i="1">
                              <a:solidFill>
                                <a:srgbClr val="009DD9">
                                  <a:lumMod val="50000"/>
                                </a:srgbClr>
                              </a:solidFill>
                              <a:latin typeface="Cambria Math"/>
                            </a:rPr>
                          </m:ctrlPr>
                        </m:accPr>
                        <m:e>
                          <m:r>
                            <a:rPr lang="es-MX" sz="2000" b="1" i="1">
                              <a:solidFill>
                                <a:srgbClr val="009DD9">
                                  <a:lumMod val="50000"/>
                                </a:srgbClr>
                              </a:solidFill>
                              <a:latin typeface="Cambria Math"/>
                            </a:rPr>
                            <m:t>𝒑</m:t>
                          </m:r>
                        </m:e>
                      </m:acc>
                      <m:r>
                        <a:rPr lang="es-MX" sz="2000" b="1" i="1">
                          <a:solidFill>
                            <a:srgbClr val="009DD9">
                              <a:lumMod val="50000"/>
                            </a:srgbClr>
                          </a:solidFill>
                          <a:latin typeface="Cambria Math"/>
                        </a:rPr>
                        <m:t>+</m:t>
                      </m:r>
                      <m:r>
                        <a:rPr lang="es-MX" sz="2000" b="1" i="1">
                          <a:solidFill>
                            <a:srgbClr val="009DD9">
                              <a:lumMod val="50000"/>
                            </a:srgbClr>
                          </a:solidFill>
                          <a:latin typeface="Cambria Math"/>
                        </a:rPr>
                        <m:t>𝟐</m:t>
                      </m:r>
                      <m:r>
                        <a:rPr lang="es-MX" sz="2000" b="1" i="1">
                          <a:solidFill>
                            <a:srgbClr val="009DD9">
                              <a:lumMod val="50000"/>
                            </a:srgbClr>
                          </a:solidFill>
                          <a:latin typeface="Cambria Math"/>
                        </a:rPr>
                        <m:t>𝑺𝒑</m:t>
                      </m:r>
                    </m:oMath>
                  </m:oMathPara>
                </a14:m>
                <a:endParaRPr lang="es-MX" sz="2300" dirty="0" smtClean="0">
                  <a:solidFill>
                    <a:prstClr val="black"/>
                  </a:solidFill>
                  <a:sym typeface="Symbol"/>
                </a:endParaRPr>
              </a:p>
              <a:p>
                <a:pPr marL="109728" lvl="0" indent="0">
                  <a:spcBef>
                    <a:spcPts val="300"/>
                  </a:spcBef>
                  <a:buClr>
                    <a:srgbClr val="0BD0D9"/>
                  </a:buClr>
                  <a:buNone/>
                </a:pPr>
                <a:endParaRPr lang="es-MX" sz="2300" dirty="0" smtClean="0">
                  <a:solidFill>
                    <a:prstClr val="black"/>
                  </a:solidFill>
                  <a:sym typeface="Symbol"/>
                </a:endParaRPr>
              </a:p>
              <a:p>
                <a:pPr marL="109728" lvl="0" indent="0">
                  <a:spcBef>
                    <a:spcPts val="300"/>
                  </a:spcBef>
                  <a:buClr>
                    <a:srgbClr val="0BD0D9"/>
                  </a:buClr>
                  <a:buNone/>
                </a:pPr>
                <a:endParaRPr lang="es-MX" sz="2300" dirty="0">
                  <a:solidFill>
                    <a:prstClr val="black"/>
                  </a:solidFill>
                  <a:sym typeface="Symbol"/>
                </a:endParaRPr>
              </a:p>
              <a:p>
                <a:pPr marL="109728" lvl="0" indent="0">
                  <a:spcBef>
                    <a:spcPts val="300"/>
                  </a:spcBef>
                  <a:buClr>
                    <a:srgbClr val="0BD0D9"/>
                  </a:buClr>
                  <a:buNone/>
                </a:pPr>
                <a:endParaRPr lang="es-MX" sz="2300" dirty="0" smtClean="0">
                  <a:solidFill>
                    <a:prstClr val="black"/>
                  </a:solidFill>
                  <a:sym typeface="Symbol"/>
                </a:endParaRPr>
              </a:p>
              <a:p>
                <a:pPr marL="109728" lvl="0" indent="0">
                  <a:spcBef>
                    <a:spcPts val="300"/>
                  </a:spcBef>
                  <a:buClr>
                    <a:srgbClr val="0BD0D9"/>
                  </a:buClr>
                  <a:buNone/>
                </a:pPr>
                <a:endParaRPr lang="es-MX" sz="2300" dirty="0">
                  <a:solidFill>
                    <a:prstClr val="black"/>
                  </a:solidFill>
                  <a:sym typeface="Symbol"/>
                </a:endParaRPr>
              </a:p>
              <a:p>
                <a:pPr marL="0" indent="0">
                  <a:buNone/>
                </a:pPr>
                <a:endParaRPr lang="es-MX" sz="1800" dirty="0" smtClean="0">
                  <a:solidFill>
                    <a:schemeClr val="tx1"/>
                  </a:solidFill>
                  <a:latin typeface="+mn-lt"/>
                </a:endParaRP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539552" y="2852936"/>
                <a:ext cx="7776864" cy="3456383"/>
              </a:xfrm>
              <a:blipFill rotWithShape="1">
                <a:blip r:embed="rId2"/>
                <a:stretch>
                  <a:fillRect l="-626" t="-703" b="-55536"/>
                </a:stretch>
              </a:blipFill>
              <a:ln>
                <a:solidFill>
                  <a:schemeClr val="accent1">
                    <a:lumMod val="75000"/>
                  </a:schemeClr>
                </a:solidFill>
              </a:ln>
            </p:spPr>
            <p:txBody>
              <a:bodyPr/>
              <a:lstStyle/>
              <a:p>
                <a:r>
                  <a:rPr lang="es-MX">
                    <a:noFill/>
                  </a:rPr>
                  <a:t> </a:t>
                </a:r>
              </a:p>
            </p:txBody>
          </p:sp>
        </mc:Fallback>
      </mc:AlternateContent>
      <p:sp>
        <p:nvSpPr>
          <p:cNvPr id="5" name="4 Marcador de número de diapositiva"/>
          <p:cNvSpPr>
            <a:spLocks noGrp="1"/>
          </p:cNvSpPr>
          <p:nvPr>
            <p:ph type="sldNum" sz="quarter" idx="12"/>
          </p:nvPr>
        </p:nvSpPr>
        <p:spPr/>
        <p:txBody>
          <a:bodyPr/>
          <a:lstStyle/>
          <a:p>
            <a:fld id="{6D3F354B-F5C5-4EF2-87BA-04594DF4B743}" type="slidenum">
              <a:rPr lang="es-MX" smtClean="0"/>
              <a:t>16</a:t>
            </a:fld>
            <a:endParaRPr lang="es-MX"/>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2275" y="1834083"/>
            <a:ext cx="3219450" cy="658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14139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3068960"/>
            <a:ext cx="7776864" cy="3085803"/>
          </a:xfrm>
          <a:solidFill>
            <a:schemeClr val="bg2"/>
          </a:solidFill>
          <a:ln w="38100">
            <a:solidFill>
              <a:schemeClr val="accent1">
                <a:lumMod val="75000"/>
              </a:schemeClr>
            </a:solidFill>
          </a:ln>
        </p:spPr>
        <p:txBody>
          <a:bodyPr>
            <a:normAutofit lnSpcReduction="10000"/>
          </a:bodyPr>
          <a:lstStyle/>
          <a:p>
            <a:pPr marL="0" indent="0">
              <a:buNone/>
            </a:pPr>
            <a:endParaRPr lang="es-MX" sz="1800" dirty="0" smtClean="0">
              <a:latin typeface="+mn-lt"/>
            </a:endParaRPr>
          </a:p>
          <a:p>
            <a:pPr marL="0" indent="0" algn="just">
              <a:buNone/>
            </a:pPr>
            <a:r>
              <a:rPr lang="es-MX" sz="2000" dirty="0" smtClean="0"/>
              <a:t>Es probable que en el futuro este esquema llegue a tomar en cuenta en un grado mayor la experiencia de la compañía. También es probable que cambie la forma de cálculo del índice de reclamaciones pagadas esperadas, el cual debe calcularse con base en la “siniestralidad última” de la compañía si se tiene la estadística suficiente para calcular este concepto. </a:t>
            </a:r>
            <a:r>
              <a:rPr lang="es-MX" sz="1600" i="1" dirty="0" smtClean="0"/>
              <a:t>(1)</a:t>
            </a:r>
            <a:endParaRPr lang="es-MX" sz="2000" i="1" dirty="0" smtClean="0"/>
          </a:p>
          <a:p>
            <a:pPr marL="0" indent="0">
              <a:buNone/>
            </a:pPr>
            <a:endParaRPr lang="es-MX" sz="2000" b="1" dirty="0" smtClean="0">
              <a:solidFill>
                <a:schemeClr val="tx1"/>
              </a:solidFill>
            </a:endParaRPr>
          </a:p>
          <a:p>
            <a:pPr marL="0" indent="0" algn="just">
              <a:buNone/>
            </a:pPr>
            <a:r>
              <a:rPr lang="en-US" sz="1600" dirty="0" smtClean="0">
                <a:solidFill>
                  <a:schemeClr val="tx2"/>
                </a:solidFill>
              </a:rPr>
              <a:t>(1) </a:t>
            </a:r>
            <a:r>
              <a:rPr lang="es-MX" sz="1600" dirty="0" smtClean="0">
                <a:solidFill>
                  <a:schemeClr val="tx2"/>
                </a:solidFill>
              </a:rPr>
              <a:t>Véase: </a:t>
            </a:r>
            <a:r>
              <a:rPr lang="es-MX" sz="1600" dirty="0" err="1" smtClean="0">
                <a:solidFill>
                  <a:schemeClr val="tx2"/>
                </a:solidFill>
              </a:rPr>
              <a:t>Introductory</a:t>
            </a:r>
            <a:r>
              <a:rPr lang="es-MX" sz="1600" dirty="0" smtClean="0">
                <a:solidFill>
                  <a:schemeClr val="tx2"/>
                </a:solidFill>
              </a:rPr>
              <a:t> </a:t>
            </a:r>
            <a:r>
              <a:rPr lang="es-MX" sz="1600" dirty="0" err="1" smtClean="0">
                <a:solidFill>
                  <a:schemeClr val="tx2"/>
                </a:solidFill>
              </a:rPr>
              <a:t>Statistics</a:t>
            </a:r>
            <a:r>
              <a:rPr lang="es-MX" sz="1600" dirty="0" smtClean="0">
                <a:solidFill>
                  <a:schemeClr val="tx2"/>
                </a:solidFill>
              </a:rPr>
              <a:t> </a:t>
            </a:r>
            <a:r>
              <a:rPr lang="es-MX" sz="1600" dirty="0" err="1" smtClean="0">
                <a:solidFill>
                  <a:schemeClr val="tx2"/>
                </a:solidFill>
              </a:rPr>
              <a:t>with</a:t>
            </a:r>
            <a:r>
              <a:rPr lang="es-MX" sz="1600" dirty="0" smtClean="0">
                <a:solidFill>
                  <a:schemeClr val="tx2"/>
                </a:solidFill>
              </a:rPr>
              <a:t> </a:t>
            </a:r>
            <a:r>
              <a:rPr lang="es-MX" sz="1600" dirty="0" err="1" smtClean="0">
                <a:solidFill>
                  <a:schemeClr val="tx2"/>
                </a:solidFill>
              </a:rPr>
              <a:t>Aplications</a:t>
            </a:r>
            <a:r>
              <a:rPr lang="es-MX" sz="1600" dirty="0" smtClean="0">
                <a:solidFill>
                  <a:schemeClr val="tx2"/>
                </a:solidFill>
              </a:rPr>
              <a:t> in General </a:t>
            </a:r>
            <a:r>
              <a:rPr lang="es-MX" sz="1600" dirty="0" err="1" smtClean="0">
                <a:solidFill>
                  <a:schemeClr val="tx2"/>
                </a:solidFill>
              </a:rPr>
              <a:t>Insurance</a:t>
            </a:r>
            <a:r>
              <a:rPr lang="es-MX" sz="1600" dirty="0" smtClean="0">
                <a:solidFill>
                  <a:schemeClr val="tx2"/>
                </a:solidFill>
              </a:rPr>
              <a:t> de I. B. </a:t>
            </a:r>
            <a:r>
              <a:rPr lang="es-MX" sz="1600" dirty="0" err="1" smtClean="0">
                <a:solidFill>
                  <a:schemeClr val="tx2"/>
                </a:solidFill>
              </a:rPr>
              <a:t>Hossack</a:t>
            </a:r>
            <a:r>
              <a:rPr lang="es-MX" sz="1600" dirty="0" smtClean="0">
                <a:solidFill>
                  <a:schemeClr val="tx2"/>
                </a:solidFill>
              </a:rPr>
              <a:t>, J. H. </a:t>
            </a:r>
            <a:r>
              <a:rPr lang="es-MX" sz="1600" dirty="0" err="1" smtClean="0">
                <a:solidFill>
                  <a:schemeClr val="tx2"/>
                </a:solidFill>
              </a:rPr>
              <a:t>Pollard</a:t>
            </a:r>
            <a:r>
              <a:rPr lang="es-MX" sz="1600" dirty="0" smtClean="0">
                <a:solidFill>
                  <a:schemeClr val="tx2"/>
                </a:solidFill>
              </a:rPr>
              <a:t>, </a:t>
            </a:r>
            <a:r>
              <a:rPr lang="es-MX" sz="1600" dirty="0" err="1" smtClean="0">
                <a:solidFill>
                  <a:schemeClr val="tx2"/>
                </a:solidFill>
              </a:rPr>
              <a:t>Bzehnwirth</a:t>
            </a:r>
            <a:r>
              <a:rPr lang="en-US" sz="1800" dirty="0">
                <a:solidFill>
                  <a:schemeClr val="accent2">
                    <a:lumMod val="50000"/>
                  </a:schemeClr>
                </a:solidFill>
              </a:rPr>
              <a:t>.</a:t>
            </a:r>
            <a:endParaRPr lang="es-MX" sz="1800" dirty="0" smtClean="0">
              <a:solidFill>
                <a:schemeClr val="accent2">
                  <a:lumMod val="50000"/>
                </a:schemeClr>
              </a:solidFill>
            </a:endParaRPr>
          </a:p>
          <a:p>
            <a:pPr marL="0" indent="0">
              <a:buNone/>
            </a:pPr>
            <a:endParaRPr lang="es-MX" sz="1800" b="1" dirty="0" smtClean="0">
              <a:solidFill>
                <a:schemeClr val="tx1"/>
              </a:solidFill>
            </a:endParaRPr>
          </a:p>
          <a:p>
            <a:pPr marL="0" indent="0">
              <a:buNone/>
            </a:pPr>
            <a:endParaRPr lang="es-MX" sz="1800" b="1" dirty="0">
              <a:solidFill>
                <a:schemeClr val="tx1"/>
              </a:solidFill>
            </a:endParaRPr>
          </a:p>
          <a:p>
            <a:pPr marL="0" indent="0">
              <a:buNone/>
            </a:pPr>
            <a:endParaRPr lang="es-MX" sz="1800" b="1" dirty="0" smtClean="0">
              <a:solidFill>
                <a:schemeClr val="tx1"/>
              </a:solidFill>
            </a:endParaRPr>
          </a:p>
          <a:p>
            <a:pPr marL="0" indent="0">
              <a:buNone/>
            </a:pPr>
            <a:endParaRPr lang="es-MX" sz="1800" dirty="0">
              <a:solidFill>
                <a:schemeClr val="tx1"/>
              </a:solidFill>
            </a:endParaRPr>
          </a:p>
          <a:p>
            <a:pPr marL="0" indent="0">
              <a:buNone/>
            </a:pPr>
            <a:endParaRPr lang="es-MX" sz="1800" dirty="0">
              <a:latin typeface="+mn-lt"/>
            </a:endParaRPr>
          </a:p>
          <a:p>
            <a:endParaRPr lang="es-MX" sz="1400" dirty="0" smtClean="0">
              <a:solidFill>
                <a:schemeClr val="tx1"/>
              </a:solidFill>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t>17</a:t>
            </a:fld>
            <a:endParaRPr lang="es-MX"/>
          </a:p>
        </p:txBody>
      </p:sp>
      <p:sp>
        <p:nvSpPr>
          <p:cNvPr id="6" name="5 Rectángulo"/>
          <p:cNvSpPr/>
          <p:nvPr/>
        </p:nvSpPr>
        <p:spPr>
          <a:xfrm>
            <a:off x="467544" y="764704"/>
            <a:ext cx="7848872" cy="1915909"/>
          </a:xfrm>
          <a:prstGeom prst="rect">
            <a:avLst/>
          </a:prstGeom>
          <a:solidFill>
            <a:schemeClr val="bg2">
              <a:lumMod val="90000"/>
            </a:schemeClr>
          </a:solidFill>
          <a:ln w="38100">
            <a:solidFill>
              <a:schemeClr val="accent1">
                <a:lumMod val="75000"/>
              </a:schemeClr>
            </a:solidFill>
          </a:ln>
        </p:spPr>
        <p:txBody>
          <a:bodyPr wrap="square">
            <a:spAutoFit/>
          </a:bodyPr>
          <a:lstStyle/>
          <a:p>
            <a:pPr algn="just"/>
            <a:endParaRPr lang="es-MX" dirty="0" smtClean="0"/>
          </a:p>
          <a:p>
            <a:pPr marL="365760" lvl="0" indent="-256032" algn="just">
              <a:spcBef>
                <a:spcPts val="300"/>
              </a:spcBef>
              <a:buClr>
                <a:srgbClr val="0BD0D9"/>
              </a:buClr>
            </a:pPr>
            <a:r>
              <a:rPr lang="es-MX" sz="2000" dirty="0">
                <a:solidFill>
                  <a:prstClr val="black"/>
                </a:solidFill>
              </a:rPr>
              <a:t>Sabemos que, este índice se puede calcular mediante su función de probabilidad, cuando se cuente con ésta, tomando como índice, un valor de la variable aleatoria asociada a éste, de tal forma que la probabilidad de excedencia de dicha variable no sea superior a 0.025.</a:t>
            </a:r>
          </a:p>
          <a:p>
            <a:pPr algn="just"/>
            <a:endParaRPr lang="es-MX" dirty="0"/>
          </a:p>
        </p:txBody>
      </p:sp>
    </p:spTree>
    <p:extLst>
      <p:ext uri="{BB962C8B-B14F-4D97-AF65-F5344CB8AC3E}">
        <p14:creationId xmlns:p14="http://schemas.microsoft.com/office/powerpoint/2010/main" val="2099239465"/>
      </p:ext>
    </p:extLst>
  </p:cSld>
  <p:clrMapOvr>
    <a:masterClrMapping/>
  </p:clrMapOvr>
  <p:transition spd="slow">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835696" y="2129035"/>
            <a:ext cx="5616624" cy="1587997"/>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smtClean="0">
                <a:solidFill>
                  <a:schemeClr val="accent1">
                    <a:lumMod val="75000"/>
                  </a:schemeClr>
                </a:solidFill>
              </a:rPr>
              <a:t>Reserva de fianzas en vigor.</a:t>
            </a:r>
            <a:endParaRPr lang="es-MX" sz="4000" b="1" i="1" dirty="0">
              <a:solidFill>
                <a:schemeClr val="accent1">
                  <a:lumMod val="75000"/>
                </a:schemeClr>
              </a:solidFill>
            </a:endParaRPr>
          </a:p>
        </p:txBody>
      </p:sp>
      <p:sp>
        <p:nvSpPr>
          <p:cNvPr id="4" name="3 Marcador de número de diapositiva"/>
          <p:cNvSpPr>
            <a:spLocks noGrp="1"/>
          </p:cNvSpPr>
          <p:nvPr>
            <p:ph type="sldNum" sz="quarter" idx="12"/>
          </p:nvPr>
        </p:nvSpPr>
        <p:spPr/>
        <p:txBody>
          <a:bodyPr/>
          <a:lstStyle/>
          <a:p>
            <a:fld id="{E15BE9C4-263A-469D-9838-B1C8D98E8B4F}" type="slidenum">
              <a:rPr lang="es-MX" smtClean="0"/>
              <a:t>18</a:t>
            </a:fld>
            <a:endParaRPr lang="es-MX"/>
          </a:p>
        </p:txBody>
      </p:sp>
    </p:spTree>
    <p:extLst>
      <p:ext uri="{BB962C8B-B14F-4D97-AF65-F5344CB8AC3E}">
        <p14:creationId xmlns:p14="http://schemas.microsoft.com/office/powerpoint/2010/main" val="31105729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92034" y="1574939"/>
            <a:ext cx="4412014" cy="4647426"/>
          </a:xfrm>
          <a:prstGeom prst="rect">
            <a:avLst/>
          </a:prstGeom>
          <a:solidFill>
            <a:schemeClr val="accent1">
              <a:lumMod val="60000"/>
              <a:lumOff val="40000"/>
            </a:schemeClr>
          </a:solidFill>
          <a:ln w="28575">
            <a:solidFill>
              <a:schemeClr val="accent1">
                <a:lumMod val="75000"/>
              </a:schemeClr>
            </a:solidFill>
          </a:ln>
        </p:spPr>
        <p:txBody>
          <a:bodyPr wrap="square" rtlCol="0">
            <a:spAutoFit/>
          </a:bodyPr>
          <a:lstStyle/>
          <a:p>
            <a:pPr algn="just"/>
            <a:r>
              <a:rPr lang="es-MX" sz="2000" dirty="0" smtClean="0"/>
              <a:t>Las reservas de fianzas en vigor, hasta diciembre de 1998, se calculaban como el 50% de la prima inicial retenida, que era la prima pactada entre la afianzadora y el cliente. Esta forma de calcular la reserva resultó ser deficiente debido a que en situaciones de alta competencia la disminución de tarifas produjo primas insuficientes que se reflejaba directamente en la reserva. </a:t>
            </a:r>
            <a:r>
              <a:rPr lang="es-MX" sz="1600" i="1" dirty="0" smtClean="0"/>
              <a:t>(2)</a:t>
            </a:r>
            <a:r>
              <a:rPr lang="es-MX" sz="2000" dirty="0" smtClean="0"/>
              <a:t> </a:t>
            </a:r>
          </a:p>
          <a:p>
            <a:endParaRPr lang="es-MX" sz="1600" dirty="0"/>
          </a:p>
          <a:p>
            <a:endParaRPr lang="es-MX" sz="1600" dirty="0" smtClean="0"/>
          </a:p>
          <a:p>
            <a:pPr algn="just"/>
            <a:r>
              <a:rPr lang="es-MX" sz="1600" dirty="0" smtClean="0">
                <a:solidFill>
                  <a:schemeClr val="tx2"/>
                </a:solidFill>
              </a:rPr>
              <a:t>(2) Véanse reglas séptima, novena y décima de la circular F-6.6 del 9 de abril de 2002, publicada en Diario Oficial de la Federación el 19 de abril del 2002.</a:t>
            </a:r>
            <a:endParaRPr lang="es-MX" sz="1600" dirty="0" smtClean="0"/>
          </a:p>
        </p:txBody>
      </p:sp>
      <p:sp>
        <p:nvSpPr>
          <p:cNvPr id="3" name="2 Marcador de número de diapositiva"/>
          <p:cNvSpPr>
            <a:spLocks noGrp="1"/>
          </p:cNvSpPr>
          <p:nvPr>
            <p:ph type="sldNum" sz="quarter" idx="12"/>
          </p:nvPr>
        </p:nvSpPr>
        <p:spPr/>
        <p:txBody>
          <a:bodyPr/>
          <a:lstStyle/>
          <a:p>
            <a:fld id="{6D3F354B-F5C5-4EF2-87BA-04594DF4B743}" type="slidenum">
              <a:rPr lang="es-MX" smtClean="0"/>
              <a:t>19</a:t>
            </a:fld>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456" y="2276872"/>
            <a:ext cx="3246263"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456" y="4557619"/>
            <a:ext cx="3246264" cy="727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1 Título"/>
          <p:cNvSpPr txBox="1">
            <a:spLocks/>
          </p:cNvSpPr>
          <p:nvPr/>
        </p:nvSpPr>
        <p:spPr>
          <a:xfrm>
            <a:off x="1475656" y="476672"/>
            <a:ext cx="6408712" cy="795909"/>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smtClean="0">
                <a:solidFill>
                  <a:schemeClr val="accent1">
                    <a:lumMod val="75000"/>
                  </a:schemeClr>
                </a:solidFill>
              </a:rPr>
              <a:t>Reserva de fianzas en vigor.</a:t>
            </a:r>
            <a:endParaRPr lang="es-MX" sz="4000" b="1" i="1" dirty="0">
              <a:solidFill>
                <a:schemeClr val="accent1">
                  <a:lumMod val="75000"/>
                </a:schemeClr>
              </a:solidFill>
            </a:endParaRPr>
          </a:p>
        </p:txBody>
      </p:sp>
    </p:spTree>
    <p:extLst>
      <p:ext uri="{BB962C8B-B14F-4D97-AF65-F5344CB8AC3E}">
        <p14:creationId xmlns:p14="http://schemas.microsoft.com/office/powerpoint/2010/main" val="13825500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266576" y="285750"/>
            <a:ext cx="8697912" cy="1323439"/>
          </a:xfrm>
          <a:prstGeom prst="rect">
            <a:avLst/>
          </a:prstGeom>
          <a:solidFill>
            <a:schemeClr val="accent1">
              <a:lumMod val="40000"/>
              <a:lumOff val="60000"/>
            </a:schemeClr>
          </a:solidFill>
          <a:ln w="9525">
            <a:noFill/>
            <a:miter lim="800000"/>
            <a:headEnd/>
            <a:tailEnd/>
          </a:ln>
        </p:spPr>
        <p:txBody>
          <a:bodyPr wrap="square">
            <a:spAutoFit/>
          </a:bodyPr>
          <a:lstStyle/>
          <a:p>
            <a:pPr algn="ctr"/>
            <a:r>
              <a:rPr lang="es-MX" sz="2000" b="1" dirty="0">
                <a:solidFill>
                  <a:srgbClr val="2F2B20"/>
                </a:solidFill>
              </a:rPr>
              <a:t>Universidad   Autónoma   del  Estado de México</a:t>
            </a:r>
          </a:p>
          <a:p>
            <a:pPr algn="ctr"/>
            <a:r>
              <a:rPr lang="es-MX" sz="2000" b="1" dirty="0">
                <a:solidFill>
                  <a:srgbClr val="2F2B20"/>
                </a:solidFill>
              </a:rPr>
              <a:t>Facultad de Economía.</a:t>
            </a:r>
          </a:p>
          <a:p>
            <a:pPr algn="ctr"/>
            <a:endParaRPr lang="es-MX" sz="2000" dirty="0">
              <a:solidFill>
                <a:srgbClr val="2F2B20"/>
              </a:solidFill>
            </a:endParaRPr>
          </a:p>
          <a:p>
            <a:pPr algn="ctr"/>
            <a:r>
              <a:rPr lang="es-MX" sz="2000" dirty="0">
                <a:solidFill>
                  <a:srgbClr val="2F2B20"/>
                </a:solidFill>
              </a:rPr>
              <a:t>Licenciatura </a:t>
            </a:r>
            <a:r>
              <a:rPr lang="es-MX" sz="2000" dirty="0" smtClean="0">
                <a:solidFill>
                  <a:srgbClr val="2F2B20"/>
                </a:solidFill>
              </a:rPr>
              <a:t>en Actuaría.</a:t>
            </a:r>
            <a:endParaRPr lang="es-MX" sz="2000" dirty="0">
              <a:solidFill>
                <a:srgbClr val="2F2B20"/>
              </a:solidFill>
            </a:endParaRPr>
          </a:p>
        </p:txBody>
      </p:sp>
      <p:pic>
        <p:nvPicPr>
          <p:cNvPr id="2050" name="Picture 2" descr="Uaemex"/>
          <p:cNvPicPr>
            <a:picLocks noChangeAspect="1" noChangeArrowheads="1"/>
          </p:cNvPicPr>
          <p:nvPr/>
        </p:nvPicPr>
        <p:blipFill>
          <a:blip r:embed="rId2"/>
          <a:srcRect/>
          <a:stretch>
            <a:fillRect/>
          </a:stretch>
        </p:blipFill>
        <p:spPr bwMode="auto">
          <a:xfrm>
            <a:off x="107504" y="279996"/>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7545834" y="273199"/>
            <a:ext cx="1490662" cy="1335991"/>
          </a:xfrm>
          <a:prstGeom prst="rect">
            <a:avLst/>
          </a:prstGeom>
          <a:noFill/>
          <a:ln w="9525">
            <a:solidFill>
              <a:schemeClr val="accent1"/>
            </a:solidFill>
            <a:miter lim="800000"/>
            <a:headEnd/>
            <a:tailEnd/>
          </a:ln>
        </p:spPr>
      </p:pic>
      <p:sp>
        <p:nvSpPr>
          <p:cNvPr id="3" name="2 Rectángulo"/>
          <p:cNvSpPr/>
          <p:nvPr/>
        </p:nvSpPr>
        <p:spPr>
          <a:xfrm>
            <a:off x="1000125" y="2132856"/>
            <a:ext cx="7028259" cy="3384376"/>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b="1" dirty="0" smtClean="0">
                <a:solidFill>
                  <a:srgbClr val="FFFFFF"/>
                </a:solidFill>
              </a:rPr>
              <a:t>F I A N Z A S.</a:t>
            </a:r>
          </a:p>
          <a:p>
            <a:pPr algn="ctr"/>
            <a:r>
              <a:rPr lang="es-MX" sz="2400" dirty="0" smtClean="0">
                <a:solidFill>
                  <a:srgbClr val="FFFFFF"/>
                </a:solidFill>
              </a:rPr>
              <a:t>Núcleo Optativo (6 Créditos)</a:t>
            </a:r>
          </a:p>
          <a:p>
            <a:pPr algn="ctr"/>
            <a:endParaRPr lang="es-MX" sz="2400" b="1" dirty="0">
              <a:solidFill>
                <a:srgbClr val="FFFFFF"/>
              </a:solidFill>
            </a:endParaRPr>
          </a:p>
          <a:p>
            <a:pPr algn="ctr"/>
            <a:r>
              <a:rPr lang="es-MX" sz="2400" b="1" dirty="0" smtClean="0">
                <a:solidFill>
                  <a:srgbClr val="FFFFFF"/>
                </a:solidFill>
              </a:rPr>
              <a:t>Tema: </a:t>
            </a:r>
            <a:r>
              <a:rPr lang="es-MX" sz="3200" b="1" dirty="0" smtClean="0">
                <a:solidFill>
                  <a:srgbClr val="FFFFFF"/>
                </a:solidFill>
              </a:rPr>
              <a:t> Aspectos técnicos del marco normativo de </a:t>
            </a:r>
            <a:r>
              <a:rPr lang="es-MX" sz="3200" b="1" dirty="0">
                <a:solidFill>
                  <a:srgbClr val="FFFFFF"/>
                </a:solidFill>
              </a:rPr>
              <a:t>r</a:t>
            </a:r>
            <a:r>
              <a:rPr lang="es-MX" sz="3200" b="1" dirty="0" smtClean="0">
                <a:solidFill>
                  <a:srgbClr val="FFFFFF"/>
                </a:solidFill>
              </a:rPr>
              <a:t>eservas.</a:t>
            </a:r>
          </a:p>
          <a:p>
            <a:pPr algn="ctr"/>
            <a:endParaRPr lang="es-MX" sz="3200" b="1" dirty="0">
              <a:solidFill>
                <a:srgbClr val="FFFFFF"/>
              </a:solidFill>
            </a:endParaRPr>
          </a:p>
          <a:p>
            <a:pPr algn="ctr"/>
            <a:r>
              <a:rPr lang="es-MX" sz="2400" b="1" dirty="0" smtClean="0">
                <a:solidFill>
                  <a:srgbClr val="FFFFFF"/>
                </a:solidFill>
              </a:rPr>
              <a:t>Elaboró: M</a:t>
            </a:r>
            <a:r>
              <a:rPr lang="es-MX" sz="2400" b="1" dirty="0">
                <a:solidFill>
                  <a:srgbClr val="FFFFFF"/>
                </a:solidFill>
              </a:rPr>
              <a:t>. en A. Gabriela Margarita Pérez Vargas.</a:t>
            </a:r>
          </a:p>
        </p:txBody>
      </p:sp>
      <p:sp>
        <p:nvSpPr>
          <p:cNvPr id="7" name="6 Rectángulo"/>
          <p:cNvSpPr/>
          <p:nvPr/>
        </p:nvSpPr>
        <p:spPr>
          <a:xfrm>
            <a:off x="5364088" y="5805264"/>
            <a:ext cx="2808312" cy="36004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smtClean="0">
                <a:solidFill>
                  <a:srgbClr val="FFFFFF"/>
                </a:solidFill>
              </a:rPr>
              <a:t>Septiembre de 2015.</a:t>
            </a:r>
            <a:endParaRPr lang="es-MX" b="1" dirty="0">
              <a:solidFill>
                <a:srgbClr val="FFFFFF"/>
              </a:solidFill>
            </a:endParaRPr>
          </a:p>
        </p:txBody>
      </p:sp>
    </p:spTree>
    <p:extLst>
      <p:ext uri="{BB962C8B-B14F-4D97-AF65-F5344CB8AC3E}">
        <p14:creationId xmlns:p14="http://schemas.microsoft.com/office/powerpoint/2010/main" val="142946002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548680"/>
            <a:ext cx="4932040" cy="3631763"/>
          </a:xfrm>
          <a:prstGeom prst="rect">
            <a:avLst/>
          </a:prstGeom>
          <a:solidFill>
            <a:schemeClr val="accent1">
              <a:lumMod val="20000"/>
              <a:lumOff val="80000"/>
            </a:schemeClr>
          </a:solidFill>
          <a:ln w="38100">
            <a:solidFill>
              <a:schemeClr val="accent1">
                <a:lumMod val="75000"/>
              </a:schemeClr>
            </a:solidFill>
          </a:ln>
        </p:spPr>
        <p:txBody>
          <a:bodyPr wrap="square">
            <a:spAutoFit/>
          </a:bodyPr>
          <a:lstStyle/>
          <a:p>
            <a:pPr algn="just"/>
            <a:endParaRPr lang="es-MX" sz="1600" dirty="0"/>
          </a:p>
          <a:p>
            <a:pPr algn="just"/>
            <a:r>
              <a:rPr lang="es-MX" b="1" dirty="0" smtClean="0"/>
              <a:t>Principio 1</a:t>
            </a:r>
            <a:r>
              <a:rPr lang="es-MX" dirty="0" smtClean="0"/>
              <a:t>.- La reserva de fianzas en vigor debe ser la cantidad suficiente para financiar el pago del monto esperado, sin considerar desviaciones, correspondiente a las obligaciones por concepto de pagos futuros y, en su caso, los costos de administración y margen de utilidad de reclamaciones que se deriven de las fianzas en vigor al momento de la valuación, ya sea de aquellas reclamaciones que a la fecha de valuación ya son conocidas por la institución, o de aquellas que se estime que ocurrirán en el futuro. </a:t>
            </a:r>
            <a:endParaRPr lang="es-MX" dirty="0"/>
          </a:p>
          <a:p>
            <a:pPr algn="just"/>
            <a:endParaRPr lang="es-MX" sz="1600" dirty="0" smtClean="0"/>
          </a:p>
        </p:txBody>
      </p:sp>
      <p:sp>
        <p:nvSpPr>
          <p:cNvPr id="5" name="4 Rectángulo"/>
          <p:cNvSpPr/>
          <p:nvPr/>
        </p:nvSpPr>
        <p:spPr>
          <a:xfrm>
            <a:off x="4427984" y="3682186"/>
            <a:ext cx="3960440" cy="2339102"/>
          </a:xfrm>
          <a:prstGeom prst="rect">
            <a:avLst/>
          </a:prstGeom>
          <a:solidFill>
            <a:schemeClr val="accent1">
              <a:lumMod val="20000"/>
              <a:lumOff val="80000"/>
            </a:schemeClr>
          </a:solidFill>
          <a:ln w="38100">
            <a:solidFill>
              <a:schemeClr val="accent1">
                <a:lumMod val="75000"/>
              </a:schemeClr>
            </a:solidFill>
          </a:ln>
        </p:spPr>
        <p:txBody>
          <a:bodyPr wrap="square">
            <a:spAutoFit/>
          </a:bodyPr>
          <a:lstStyle/>
          <a:p>
            <a:pPr algn="just"/>
            <a:r>
              <a:rPr lang="es-MX" dirty="0" smtClean="0"/>
              <a:t>En el caso de fianzas de fidelidad, así como las judiciales que amparan a los conductores de automóviles, y otras de naturaleza análoga, la reserva de fianzas en vigor deberá contemplar también la parte no devengada de los costos de administración y margen de utilidad considerados en la prima de tarifa</a:t>
            </a:r>
            <a:r>
              <a:rPr lang="es-MX" sz="2000" dirty="0" smtClean="0"/>
              <a:t>.</a:t>
            </a:r>
            <a:endParaRPr lang="es-MX" sz="2000" dirty="0"/>
          </a:p>
        </p:txBody>
      </p:sp>
      <p:sp>
        <p:nvSpPr>
          <p:cNvPr id="6" name="5 Rectángulo"/>
          <p:cNvSpPr/>
          <p:nvPr/>
        </p:nvSpPr>
        <p:spPr>
          <a:xfrm>
            <a:off x="5796136" y="529516"/>
            <a:ext cx="2376264" cy="523220"/>
          </a:xfrm>
          <a:prstGeom prst="rect">
            <a:avLst/>
          </a:prstGeom>
          <a:solidFill>
            <a:schemeClr val="accent1"/>
          </a:solidFill>
          <a:ln w="38100">
            <a:solidFill>
              <a:schemeClr val="accent1">
                <a:lumMod val="50000"/>
              </a:schemeClr>
            </a:solidFill>
          </a:ln>
        </p:spPr>
        <p:txBody>
          <a:bodyPr wrap="square">
            <a:spAutoFit/>
          </a:bodyPr>
          <a:lstStyle/>
          <a:p>
            <a:pPr algn="ctr"/>
            <a:r>
              <a:rPr lang="es-MX" sz="2800" b="1" dirty="0" smtClean="0"/>
              <a:t> Principios</a:t>
            </a:r>
            <a:endParaRPr lang="es-MX" sz="28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883868"/>
            <a:ext cx="2724150" cy="2857500"/>
          </a:xfrm>
          <a:prstGeom prst="rect">
            <a:avLst/>
          </a:prstGeom>
          <a:noFill/>
          <a:ln w="38100">
            <a:solidFill>
              <a:schemeClr val="accent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 name="2 Marcador de número de diapositiva"/>
          <p:cNvSpPr>
            <a:spLocks noGrp="1"/>
          </p:cNvSpPr>
          <p:nvPr>
            <p:ph type="sldNum" sz="quarter" idx="12"/>
          </p:nvPr>
        </p:nvSpPr>
        <p:spPr/>
        <p:txBody>
          <a:bodyPr/>
          <a:lstStyle/>
          <a:p>
            <a:fld id="{6D3F354B-F5C5-4EF2-87BA-04594DF4B743}" type="slidenum">
              <a:rPr lang="es-MX" smtClean="0"/>
              <a:t>20</a:t>
            </a:fld>
            <a:endParaRPr lang="es-MX"/>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484784"/>
            <a:ext cx="3362325" cy="1362075"/>
          </a:xfrm>
          <a:prstGeom prst="rect">
            <a:avLst/>
          </a:prstGeom>
          <a:noFill/>
          <a:ln w="38100">
            <a:solidFill>
              <a:schemeClr val="accent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54165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476672"/>
            <a:ext cx="7848872" cy="5878532"/>
          </a:xfrm>
          <a:prstGeom prst="rect">
            <a:avLst/>
          </a:prstGeom>
          <a:solidFill>
            <a:schemeClr val="accent1">
              <a:lumMod val="75000"/>
            </a:schemeClr>
          </a:solidFill>
        </p:spPr>
        <p:txBody>
          <a:bodyPr wrap="square" rtlCol="0">
            <a:spAutoFit/>
          </a:bodyPr>
          <a:lstStyle/>
          <a:p>
            <a:endParaRPr lang="es-MX" i="1" dirty="0" smtClean="0">
              <a:solidFill>
                <a:schemeClr val="bg1"/>
              </a:solidFill>
              <a:latin typeface="Cambria Math"/>
            </a:endParaRPr>
          </a:p>
          <a:p>
            <a:pPr algn="just"/>
            <a:r>
              <a:rPr lang="es-MX" sz="2000" b="1" dirty="0" smtClean="0">
                <a:solidFill>
                  <a:schemeClr val="bg1"/>
                </a:solidFill>
              </a:rPr>
              <a:t>Principio 2</a:t>
            </a:r>
            <a:r>
              <a:rPr lang="es-MX" sz="2000" dirty="0" smtClean="0">
                <a:solidFill>
                  <a:schemeClr val="bg1"/>
                </a:solidFill>
              </a:rPr>
              <a:t>.- La reserva de contingencia debe corresponder a la acumulación de recursos adicionales para hacer frente a desviaciones desfavorables respecto del monto esperado de pagos futuros de reclamaciones por la cartera de fianzas, considerando la experiencia estadística de las desviaciones observadas en el pago de reclamaciones.  </a:t>
            </a:r>
          </a:p>
          <a:p>
            <a:pPr algn="just"/>
            <a:endParaRPr lang="es-MX" sz="2000" dirty="0" smtClean="0">
              <a:solidFill>
                <a:schemeClr val="bg1"/>
              </a:solidFill>
            </a:endParaRPr>
          </a:p>
          <a:p>
            <a:pPr algn="just"/>
            <a:r>
              <a:rPr lang="es-MX" sz="2000" b="1" dirty="0" smtClean="0">
                <a:solidFill>
                  <a:schemeClr val="bg1"/>
                </a:solidFill>
              </a:rPr>
              <a:t>Principio 3</a:t>
            </a:r>
            <a:r>
              <a:rPr lang="es-MX" sz="2000" dirty="0" smtClean="0">
                <a:solidFill>
                  <a:schemeClr val="bg1"/>
                </a:solidFill>
              </a:rPr>
              <a:t>.- Las reservas de fianzas en vigor y de contingencia deben basarse en una estimación del comportamiento futuro de las reclamaciones, por lo que se debe tomar en cuenta la experiencia particular de la institución y la del mercado, ponderando ambas experiencias con la finalidad de dar mayor solidez a los parámetros del cálculo. </a:t>
            </a:r>
          </a:p>
          <a:p>
            <a:pPr algn="just"/>
            <a:endParaRPr lang="es-MX" sz="2000" dirty="0" smtClean="0">
              <a:solidFill>
                <a:schemeClr val="bg1"/>
              </a:solidFill>
            </a:endParaRPr>
          </a:p>
          <a:p>
            <a:pPr algn="just"/>
            <a:r>
              <a:rPr lang="es-MX" sz="2000" b="1" dirty="0" smtClean="0">
                <a:solidFill>
                  <a:schemeClr val="bg1"/>
                </a:solidFill>
              </a:rPr>
              <a:t>Principio 4</a:t>
            </a:r>
            <a:r>
              <a:rPr lang="es-MX" sz="2000" dirty="0" smtClean="0">
                <a:solidFill>
                  <a:schemeClr val="bg1"/>
                </a:solidFill>
              </a:rPr>
              <a:t>.- La experiencia histórica de las reclamaciones derivadas de las obligaciones asumidas en los contratos de fianzas debe proporcionar una base útil y confiable para desarrollar una proyección razonable del comportamiento futuro de las reclamaciones. </a:t>
            </a:r>
          </a:p>
          <a:p>
            <a:endParaRPr lang="es-MX" sz="2000" dirty="0"/>
          </a:p>
        </p:txBody>
      </p:sp>
      <p:sp>
        <p:nvSpPr>
          <p:cNvPr id="4" name="3 Marcador de número de diapositiva"/>
          <p:cNvSpPr>
            <a:spLocks noGrp="1"/>
          </p:cNvSpPr>
          <p:nvPr>
            <p:ph type="sldNum" sz="quarter" idx="12"/>
          </p:nvPr>
        </p:nvSpPr>
        <p:spPr/>
        <p:txBody>
          <a:bodyPr/>
          <a:lstStyle/>
          <a:p>
            <a:fld id="{6D3F354B-F5C5-4EF2-87BA-04594DF4B743}" type="slidenum">
              <a:rPr lang="es-MX" smtClean="0"/>
              <a:t>21</a:t>
            </a:fld>
            <a:endParaRPr lang="es-MX"/>
          </a:p>
        </p:txBody>
      </p:sp>
    </p:spTree>
    <p:extLst>
      <p:ext uri="{BB962C8B-B14F-4D97-AF65-F5344CB8AC3E}">
        <p14:creationId xmlns:p14="http://schemas.microsoft.com/office/powerpoint/2010/main" val="27055034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835696" y="2060848"/>
            <a:ext cx="5616624" cy="2236069"/>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smtClean="0">
                <a:solidFill>
                  <a:schemeClr val="accent1">
                    <a:lumMod val="75000"/>
                  </a:schemeClr>
                </a:solidFill>
              </a:rPr>
              <a:t>Reserva de fianzas en vigor para fianzas de fidelidad.</a:t>
            </a:r>
            <a:endParaRPr lang="es-MX" sz="4000" b="1" i="1" dirty="0">
              <a:solidFill>
                <a:schemeClr val="accent1">
                  <a:lumMod val="75000"/>
                </a:schemeClr>
              </a:solidFill>
            </a:endParaRPr>
          </a:p>
        </p:txBody>
      </p:sp>
      <p:sp>
        <p:nvSpPr>
          <p:cNvPr id="3" name="2 Marcador de número de diapositiva"/>
          <p:cNvSpPr>
            <a:spLocks noGrp="1"/>
          </p:cNvSpPr>
          <p:nvPr>
            <p:ph type="sldNum" sz="quarter" idx="12"/>
          </p:nvPr>
        </p:nvSpPr>
        <p:spPr/>
        <p:txBody>
          <a:bodyPr/>
          <a:lstStyle/>
          <a:p>
            <a:fld id="{E15BE9C4-263A-469D-9838-B1C8D98E8B4F}" type="slidenum">
              <a:rPr lang="es-MX" smtClean="0"/>
              <a:t>22</a:t>
            </a:fld>
            <a:endParaRPr lang="es-MX"/>
          </a:p>
        </p:txBody>
      </p:sp>
    </p:spTree>
    <p:extLst>
      <p:ext uri="{BB962C8B-B14F-4D97-AF65-F5344CB8AC3E}">
        <p14:creationId xmlns:p14="http://schemas.microsoft.com/office/powerpoint/2010/main" val="5611677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D3F354B-F5C5-4EF2-87BA-04594DF4B743}" type="slidenum">
              <a:rPr lang="es-MX" smtClean="0"/>
              <a:t>23</a:t>
            </a:fld>
            <a:endParaRPr lang="es-MX"/>
          </a:p>
        </p:txBody>
      </p:sp>
      <p:sp>
        <p:nvSpPr>
          <p:cNvPr id="6" name="5 Rectángulo"/>
          <p:cNvSpPr/>
          <p:nvPr/>
        </p:nvSpPr>
        <p:spPr>
          <a:xfrm>
            <a:off x="539552" y="2327389"/>
            <a:ext cx="7776864" cy="3477875"/>
          </a:xfrm>
          <a:prstGeom prst="rect">
            <a:avLst/>
          </a:prstGeom>
          <a:solidFill>
            <a:schemeClr val="bg2">
              <a:lumMod val="90000"/>
            </a:schemeClr>
          </a:solidFill>
          <a:ln w="38100">
            <a:solidFill>
              <a:schemeClr val="accent1">
                <a:lumMod val="75000"/>
              </a:schemeClr>
            </a:solidFill>
          </a:ln>
        </p:spPr>
        <p:txBody>
          <a:bodyPr wrap="square">
            <a:spAutoFit/>
          </a:bodyPr>
          <a:lstStyle/>
          <a:p>
            <a:pPr marL="109728" algn="just">
              <a:spcBef>
                <a:spcPts val="300"/>
              </a:spcBef>
              <a:buClr>
                <a:srgbClr val="0BD0D9"/>
              </a:buClr>
            </a:pPr>
            <a:r>
              <a:rPr lang="es-MX" sz="2000" dirty="0" smtClean="0"/>
              <a:t>La reserva de fianzas en vigor de las fianzas de fidelidad y de conductores de automóviles, se calcula con el método de </a:t>
            </a:r>
            <a:r>
              <a:rPr lang="es-MX" sz="2000" b="1" dirty="0" smtClean="0"/>
              <a:t>prima no devengada</a:t>
            </a:r>
            <a:r>
              <a:rPr lang="es-MX" sz="2000" dirty="0" smtClean="0"/>
              <a:t>, que consiste en constituir la reserva a partir de la prima e irla disminuyendo en forma proporcional al tiempo transcurrido. La aplicación de este esquema de constitución de reserva, se aplica cuando existen plazos finitos de vigencia de la obligación y bajo la hipótesis de que las obligaciones de la compañía irán disminuyendo de manera proporcional con el tiempo, debido a una distribución uniforme de siniestros. Este esquema de constitución de reservas parte del supuesto de que la prima es suficiente, por lo que de no cumplirse tal condición, la reserva sería insuficiente en consecuencia. </a:t>
            </a:r>
            <a:endParaRPr lang="es-MX" dirty="0"/>
          </a:p>
        </p:txBody>
      </p:sp>
      <p:sp>
        <p:nvSpPr>
          <p:cNvPr id="8" name="1 Título"/>
          <p:cNvSpPr txBox="1">
            <a:spLocks/>
          </p:cNvSpPr>
          <p:nvPr/>
        </p:nvSpPr>
        <p:spPr>
          <a:xfrm>
            <a:off x="1115616" y="476672"/>
            <a:ext cx="6984776" cy="1440160"/>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smtClean="0">
                <a:solidFill>
                  <a:schemeClr val="accent1">
                    <a:lumMod val="75000"/>
                  </a:schemeClr>
                </a:solidFill>
              </a:rPr>
              <a:t>Reserva de fianzas en vigor para fianzas de fidelidad.</a:t>
            </a:r>
            <a:endParaRPr lang="es-MX" sz="4000" b="1" i="1" dirty="0">
              <a:solidFill>
                <a:schemeClr val="accent1">
                  <a:lumMod val="75000"/>
                </a:schemeClr>
              </a:solidFill>
            </a:endParaRPr>
          </a:p>
        </p:txBody>
      </p:sp>
    </p:spTree>
    <p:extLst>
      <p:ext uri="{BB962C8B-B14F-4D97-AF65-F5344CB8AC3E}">
        <p14:creationId xmlns:p14="http://schemas.microsoft.com/office/powerpoint/2010/main" val="291930926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476672"/>
            <a:ext cx="7632848" cy="1323439"/>
          </a:xfrm>
          <a:prstGeom prst="rect">
            <a:avLst/>
          </a:prstGeom>
          <a:solidFill>
            <a:schemeClr val="tx2">
              <a:lumMod val="20000"/>
              <a:lumOff val="80000"/>
            </a:schemeClr>
          </a:solidFill>
          <a:ln w="28575">
            <a:solidFill>
              <a:schemeClr val="accent1">
                <a:lumMod val="75000"/>
              </a:schemeClr>
            </a:solidFill>
          </a:ln>
        </p:spPr>
        <p:txBody>
          <a:bodyPr wrap="square" rtlCol="0">
            <a:spAutoFit/>
          </a:bodyPr>
          <a:lstStyle/>
          <a:p>
            <a:pPr algn="just"/>
            <a:r>
              <a:rPr lang="es-MX" sz="2000" dirty="0"/>
              <a:t>La reserva de fianzas en vigor </a:t>
            </a:r>
            <a:r>
              <a:rPr lang="es-MX" sz="2000" i="1" dirty="0"/>
              <a:t>( FA RFV ), </a:t>
            </a:r>
            <a:r>
              <a:rPr lang="es-MX" sz="2000" dirty="0"/>
              <a:t>conforme a la normativa vigente27, se debe calcular como la prima no devengada de retención </a:t>
            </a:r>
            <a:r>
              <a:rPr lang="es-MX" sz="2000" i="1" dirty="0"/>
              <a:t>(PNDR ) </a:t>
            </a:r>
            <a:r>
              <a:rPr lang="es-MX" sz="2000" dirty="0"/>
              <a:t>a la fecha de valuación, correspondiente a las pólizas en vigor, es </a:t>
            </a:r>
            <a:r>
              <a:rPr lang="es-MX" sz="2000" dirty="0" smtClean="0"/>
              <a:t>decir:</a:t>
            </a:r>
            <a:r>
              <a:rPr lang="es-MX" sz="2000" b="1" dirty="0" smtClean="0"/>
              <a:t> </a:t>
            </a: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24</a:t>
            </a:fld>
            <a:endParaRPr lang="es-MX"/>
          </a:p>
        </p:txBody>
      </p:sp>
      <mc:AlternateContent xmlns:mc="http://schemas.openxmlformats.org/markup-compatibility/2006" xmlns:a14="http://schemas.microsoft.com/office/drawing/2010/main">
        <mc:Choice Requires="a14">
          <p:sp>
            <p:nvSpPr>
              <p:cNvPr id="5" name="4 CuadroTexto"/>
              <p:cNvSpPr txBox="1"/>
              <p:nvPr/>
            </p:nvSpPr>
            <p:spPr>
              <a:xfrm>
                <a:off x="1115616" y="3801234"/>
                <a:ext cx="6840760" cy="2616101"/>
              </a:xfrm>
              <a:prstGeom prst="rect">
                <a:avLst/>
              </a:prstGeom>
              <a:solidFill>
                <a:schemeClr val="bg2"/>
              </a:solidFill>
              <a:ln w="28575">
                <a:solidFill>
                  <a:schemeClr val="accent1">
                    <a:lumMod val="75000"/>
                  </a:schemeClr>
                </a:solidFill>
              </a:ln>
            </p:spPr>
            <p:txBody>
              <a:bodyPr wrap="square" rtlCol="0">
                <a:spAutoFit/>
              </a:bodyPr>
              <a:lstStyle/>
              <a:p>
                <a:pPr lvl="0"/>
                <a:r>
                  <a:rPr lang="es-MX" dirty="0">
                    <a:solidFill>
                      <a:prstClr val="black"/>
                    </a:solidFill>
                    <a:latin typeface="Georgia"/>
                  </a:rPr>
                  <a:t>DONDE:</a:t>
                </a:r>
                <a:endParaRPr lang="es-MX" i="1" dirty="0">
                  <a:solidFill>
                    <a:prstClr val="black"/>
                  </a:solidFill>
                  <a:latin typeface="Cambria Math"/>
                </a:endParaRPr>
              </a:p>
              <a:p>
                <a:pPr lvl="0"/>
                <a14:m>
                  <m:oMathPara xmlns:m="http://schemas.openxmlformats.org/officeDocument/2006/math">
                    <m:oMathParaPr>
                      <m:jc m:val="left"/>
                    </m:oMathParaPr>
                    <m:oMath xmlns:m="http://schemas.openxmlformats.org/officeDocument/2006/math">
                      <m:sSub>
                        <m:sSubPr>
                          <m:ctrlPr>
                            <a:rPr lang="es-MX" i="1">
                              <a:solidFill>
                                <a:prstClr val="black"/>
                              </a:solidFill>
                              <a:latin typeface="Cambria Math"/>
                            </a:rPr>
                          </m:ctrlPr>
                        </m:sSubPr>
                        <m:e>
                          <m:r>
                            <a:rPr lang="es-MX" i="1">
                              <a:solidFill>
                                <a:prstClr val="black"/>
                              </a:solidFill>
                              <a:latin typeface="Cambria Math"/>
                            </a:rPr>
                            <m:t>𝐹</m:t>
                          </m:r>
                        </m:e>
                        <m:sub>
                          <m:r>
                            <a:rPr lang="es-MX" i="1">
                              <a:solidFill>
                                <a:prstClr val="black"/>
                              </a:solidFill>
                              <a:latin typeface="Cambria Math"/>
                            </a:rPr>
                            <m:t>𝐷</m:t>
                          </m:r>
                        </m:sub>
                      </m:sSub>
                      <m:r>
                        <a:rPr lang="es-MX" i="1">
                          <a:solidFill>
                            <a:prstClr val="black"/>
                          </a:solidFill>
                          <a:latin typeface="Cambria Math"/>
                        </a:rPr>
                        <m:t>=</m:t>
                      </m:r>
                      <m:r>
                        <m:rPr>
                          <m:sty m:val="p"/>
                        </m:rPr>
                        <a:rPr lang="es-MX">
                          <a:solidFill>
                            <a:prstClr val="black"/>
                          </a:solidFill>
                          <a:latin typeface="Cambria Math"/>
                        </a:rPr>
                        <m:t>Factor</m:t>
                      </m:r>
                      <m:r>
                        <a:rPr lang="es-MX">
                          <a:solidFill>
                            <a:prstClr val="black"/>
                          </a:solidFill>
                          <a:latin typeface="Cambria Math"/>
                        </a:rPr>
                        <m:t> </m:t>
                      </m:r>
                      <m:r>
                        <m:rPr>
                          <m:sty m:val="p"/>
                        </m:rPr>
                        <a:rPr lang="es-MX">
                          <a:solidFill>
                            <a:prstClr val="black"/>
                          </a:solidFill>
                          <a:latin typeface="Cambria Math"/>
                        </a:rPr>
                        <m:t>de</m:t>
                      </m:r>
                      <m:r>
                        <a:rPr lang="es-MX">
                          <a:solidFill>
                            <a:prstClr val="black"/>
                          </a:solidFill>
                          <a:latin typeface="Cambria Math"/>
                        </a:rPr>
                        <m:t> </m:t>
                      </m:r>
                      <m:r>
                        <m:rPr>
                          <m:sty m:val="p"/>
                        </m:rPr>
                        <a:rPr lang="es-MX">
                          <a:solidFill>
                            <a:prstClr val="black"/>
                          </a:solidFill>
                          <a:latin typeface="Cambria Math"/>
                        </a:rPr>
                        <m:t>devengamiento</m:t>
                      </m:r>
                    </m:oMath>
                  </m:oMathPara>
                </a14:m>
                <a:endParaRPr lang="es-MX" dirty="0">
                  <a:solidFill>
                    <a:prstClr val="black"/>
                  </a:solidFill>
                  <a:latin typeface="Georgia"/>
                </a:endParaRPr>
              </a:p>
              <a:p>
                <a:pPr lvl="0"/>
                <a14:m>
                  <m:oMath xmlns:m="http://schemas.openxmlformats.org/officeDocument/2006/math">
                    <m:sSub>
                      <m:sSubPr>
                        <m:ctrlPr>
                          <a:rPr lang="es-MX" i="1">
                            <a:solidFill>
                              <a:prstClr val="black"/>
                            </a:solidFill>
                            <a:latin typeface="Cambria Math"/>
                          </a:rPr>
                        </m:ctrlPr>
                      </m:sSubPr>
                      <m:e>
                        <m:r>
                          <a:rPr lang="es-MX" i="1">
                            <a:solidFill>
                              <a:prstClr val="black"/>
                            </a:solidFill>
                            <a:latin typeface="Cambria Math"/>
                          </a:rPr>
                          <m:t>𝐷</m:t>
                        </m:r>
                      </m:e>
                      <m:sub>
                        <m:r>
                          <a:rPr lang="es-MX" i="1">
                            <a:solidFill>
                              <a:prstClr val="black"/>
                            </a:solidFill>
                            <a:latin typeface="Cambria Math"/>
                          </a:rPr>
                          <m:t>𝑉</m:t>
                        </m:r>
                      </m:sub>
                    </m:sSub>
                  </m:oMath>
                </a14:m>
                <a:r>
                  <a:rPr lang="es-MX" dirty="0">
                    <a:solidFill>
                      <a:prstClr val="black"/>
                    </a:solidFill>
                    <a:latin typeface="Georgia"/>
                  </a:rPr>
                  <a:t>= Días de vigencia de la póliza</a:t>
                </a:r>
              </a:p>
              <a:p>
                <a:pPr lvl="0"/>
                <a14:m>
                  <m:oMath xmlns:m="http://schemas.openxmlformats.org/officeDocument/2006/math">
                    <m:sSub>
                      <m:sSubPr>
                        <m:ctrlPr>
                          <a:rPr lang="es-MX" i="1">
                            <a:solidFill>
                              <a:prstClr val="black"/>
                            </a:solidFill>
                            <a:latin typeface="Cambria Math"/>
                          </a:rPr>
                        </m:ctrlPr>
                      </m:sSubPr>
                      <m:e>
                        <m:r>
                          <a:rPr lang="es-MX" i="1">
                            <a:solidFill>
                              <a:prstClr val="black"/>
                            </a:solidFill>
                            <a:latin typeface="Cambria Math"/>
                          </a:rPr>
                          <m:t>𝐷</m:t>
                        </m:r>
                      </m:e>
                      <m:sub>
                        <m:r>
                          <a:rPr lang="es-MX" i="1">
                            <a:solidFill>
                              <a:prstClr val="black"/>
                            </a:solidFill>
                            <a:latin typeface="Cambria Math"/>
                          </a:rPr>
                          <m:t>𝑇</m:t>
                        </m:r>
                      </m:sub>
                    </m:sSub>
                  </m:oMath>
                </a14:m>
                <a:r>
                  <a:rPr lang="es-MX" dirty="0">
                    <a:solidFill>
                      <a:prstClr val="black"/>
                    </a:solidFill>
                    <a:latin typeface="Georgia"/>
                  </a:rPr>
                  <a:t>= Días transcurridos desde el inicio de vigencia de la póliza</a:t>
                </a:r>
              </a:p>
              <a:p>
                <a:pPr lvl="0"/>
                <a:endParaRPr lang="es-MX" dirty="0">
                  <a:solidFill>
                    <a:prstClr val="black"/>
                  </a:solidFill>
                  <a:latin typeface="Georgia"/>
                </a:endParaRPr>
              </a:p>
              <a:p>
                <a:pPr lvl="0" algn="just"/>
                <a:r>
                  <a:rPr lang="es-MX" dirty="0">
                    <a:solidFill>
                      <a:prstClr val="black"/>
                    </a:solidFill>
                    <a:latin typeface="Georgia"/>
                  </a:rPr>
                  <a:t>El factor de devengamiento siempre es menor que 1 y va disminuyendo hasta llegar a ser cero cuando termina la vigencia de la póliza.</a:t>
                </a:r>
              </a:p>
              <a:p>
                <a:pPr algn="just"/>
                <a:endParaRPr lang="es-MX" sz="2000" i="1" dirty="0" smtClean="0">
                  <a:latin typeface="Cambria Math"/>
                </a:endParaRPr>
              </a:p>
            </p:txBody>
          </p:sp>
        </mc:Choice>
        <mc:Fallback xmlns="">
          <p:sp>
            <p:nvSpPr>
              <p:cNvPr id="5" name="4 CuadroTexto"/>
              <p:cNvSpPr txBox="1">
                <a:spLocks noRot="1" noChangeAspect="1" noMove="1" noResize="1" noEditPoints="1" noAdjustHandles="1" noChangeArrowheads="1" noChangeShapeType="1" noTextEdit="1"/>
              </p:cNvSpPr>
              <p:nvPr/>
            </p:nvSpPr>
            <p:spPr>
              <a:xfrm>
                <a:off x="1115616" y="3801234"/>
                <a:ext cx="6840760" cy="2616101"/>
              </a:xfrm>
              <a:prstGeom prst="rect">
                <a:avLst/>
              </a:prstGeom>
              <a:blipFill rotWithShape="1">
                <a:blip r:embed="rId2"/>
                <a:stretch>
                  <a:fillRect l="-710" t="-922" r="-1331" b="-2535"/>
                </a:stretch>
              </a:blipFill>
              <a:ln w="28575">
                <a:solidFill>
                  <a:schemeClr val="accent1">
                    <a:lumMod val="75000"/>
                  </a:schemeClr>
                </a:solidFill>
              </a:ln>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CuadroTexto"/>
              <p:cNvSpPr txBox="1"/>
              <p:nvPr/>
            </p:nvSpPr>
            <p:spPr>
              <a:xfrm>
                <a:off x="2267744" y="2218101"/>
                <a:ext cx="4582665" cy="1210781"/>
              </a:xfrm>
              <a:prstGeom prst="rect">
                <a:avLst/>
              </a:prstGeom>
              <a:solidFill>
                <a:schemeClr val="bg2"/>
              </a:solidFill>
              <a:ln>
                <a:solidFill>
                  <a:schemeClr val="accent1">
                    <a:lumMod val="75000"/>
                  </a:schemeClr>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𝑷</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𝑵𝑫𝑹</m:t>
                          </m:r>
                        </m:sub>
                      </m:sSub>
                      <m:r>
                        <a:rPr kumimoji="0" lang="es-MX" sz="1800" b="1" i="1" u="none" strike="noStrike" kern="0" cap="none" spc="0" normalizeH="0" baseline="0" noProof="0" smtClean="0">
                          <a:ln>
                            <a:noFill/>
                          </a:ln>
                          <a:solidFill>
                            <a:srgbClr val="009DD9">
                              <a:lumMod val="50000"/>
                            </a:srgbClr>
                          </a:solidFill>
                          <a:effectLst/>
                          <a:uLnTx/>
                          <a:uFillTx/>
                          <a:latin typeface="Cambria Math"/>
                        </a:rPr>
                        <m:t>=</m:t>
                      </m:r>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𝑭</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𝑫</m:t>
                          </m:r>
                        </m:sub>
                      </m:sSub>
                      <m:d>
                        <m:dPr>
                          <m:begChr m:val="["/>
                          <m:endChr m:val="]"/>
                          <m:ctrlPr>
                            <a:rPr kumimoji="0" lang="es-MX" sz="1800" b="1" i="1" u="none" strike="noStrike" kern="0" cap="none" spc="0" normalizeH="0" baseline="0" noProof="0" smtClean="0">
                              <a:ln>
                                <a:noFill/>
                              </a:ln>
                              <a:solidFill>
                                <a:srgbClr val="009DD9">
                                  <a:lumMod val="50000"/>
                                </a:srgbClr>
                              </a:solidFill>
                              <a:effectLst/>
                              <a:uLnTx/>
                              <a:uFillTx/>
                              <a:latin typeface="Cambria Math"/>
                            </a:rPr>
                          </m:ctrlPr>
                        </m:dPr>
                        <m:e>
                          <m:d>
                            <m:d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dPr>
                            <m:e>
                              <m:r>
                                <a:rPr kumimoji="0" lang="es-MX" sz="1800" b="1" i="1" u="none" strike="noStrike" kern="0" cap="none" spc="0" normalizeH="0" baseline="0" noProof="0" smtClean="0">
                                  <a:ln>
                                    <a:noFill/>
                                  </a:ln>
                                  <a:solidFill>
                                    <a:srgbClr val="009DD9">
                                      <a:lumMod val="50000"/>
                                    </a:srgbClr>
                                  </a:solidFill>
                                  <a:effectLst/>
                                  <a:uLnTx/>
                                  <a:uFillTx/>
                                  <a:latin typeface="Cambria Math"/>
                                </a:rPr>
                                <m:t>𝟎</m:t>
                              </m:r>
                              <m:r>
                                <a:rPr kumimoji="0" lang="es-MX" sz="1800" b="1" i="1" u="none" strike="noStrike" kern="0" cap="none" spc="0" normalizeH="0" baseline="0" noProof="0" smtClean="0">
                                  <a:ln>
                                    <a:noFill/>
                                  </a:ln>
                                  <a:solidFill>
                                    <a:srgbClr val="009DD9">
                                      <a:lumMod val="50000"/>
                                    </a:srgbClr>
                                  </a:solidFill>
                                  <a:effectLst/>
                                  <a:uLnTx/>
                                  <a:uFillTx/>
                                  <a:latin typeface="Cambria Math"/>
                                </a:rPr>
                                <m:t>.</m:t>
                              </m:r>
                              <m:r>
                                <a:rPr kumimoji="0" lang="es-MX" sz="1800" b="1" i="1" u="none" strike="noStrike" kern="0" cap="none" spc="0" normalizeH="0" baseline="0" noProof="0" smtClean="0">
                                  <a:ln>
                                    <a:noFill/>
                                  </a:ln>
                                  <a:solidFill>
                                    <a:srgbClr val="009DD9">
                                      <a:lumMod val="50000"/>
                                    </a:srgbClr>
                                  </a:solidFill>
                                  <a:effectLst/>
                                  <a:uLnTx/>
                                  <a:uFillTx/>
                                  <a:latin typeface="Cambria Math"/>
                                </a:rPr>
                                <m:t>𝟖𝟕</m:t>
                              </m:r>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𝑷</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𝑺</m:t>
                                  </m:r>
                                </m:sub>
                              </m:sSub>
                            </m:e>
                          </m:d>
                          <m:r>
                            <a:rPr kumimoji="0" lang="es-MX" sz="1800" b="1" i="1" u="none" strike="noStrike" kern="0" cap="none" spc="0" normalizeH="0" baseline="0" noProof="0" smtClean="0">
                              <a:ln>
                                <a:noFill/>
                              </a:ln>
                              <a:solidFill>
                                <a:srgbClr val="009DD9">
                                  <a:lumMod val="50000"/>
                                </a:srgbClr>
                              </a:solidFill>
                              <a:effectLst/>
                              <a:uLnTx/>
                              <a:uFillTx/>
                              <a:latin typeface="Cambria Math"/>
                            </a:rPr>
                            <m:t>+</m:t>
                          </m:r>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𝑷</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𝑻</m:t>
                              </m:r>
                            </m:sub>
                          </m:sSub>
                          <m:d>
                            <m:d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dPr>
                            <m:e>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𝑮</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𝑨𝑫𝑴</m:t>
                                  </m:r>
                                </m:sub>
                              </m:sSub>
                              <m:r>
                                <a:rPr kumimoji="0" lang="es-MX" sz="1800" b="1" i="1" u="none" strike="noStrike" kern="0" cap="none" spc="0" normalizeH="0" baseline="0" noProof="0" smtClean="0">
                                  <a:ln>
                                    <a:noFill/>
                                  </a:ln>
                                  <a:solidFill>
                                    <a:srgbClr val="009DD9">
                                      <a:lumMod val="50000"/>
                                    </a:srgbClr>
                                  </a:solidFill>
                                  <a:effectLst/>
                                  <a:uLnTx/>
                                  <a:uFillTx/>
                                  <a:latin typeface="Cambria Math"/>
                                </a:rPr>
                                <m:t>+</m:t>
                              </m:r>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𝑴</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𝑼𝑻𝑰</m:t>
                                  </m:r>
                                </m:sub>
                              </m:sSub>
                            </m:e>
                          </m:d>
                        </m:e>
                      </m:d>
                    </m:oMath>
                  </m:oMathPara>
                </a14:m>
                <a:endParaRPr kumimoji="0" lang="es-MX" sz="1800" b="1" i="0" u="none" strike="noStrike" kern="0" cap="none" spc="0" normalizeH="0" baseline="0" noProof="0" dirty="0" smtClean="0">
                  <a:ln>
                    <a:noFill/>
                  </a:ln>
                  <a:solidFill>
                    <a:srgbClr val="009DD9">
                      <a:lumMod val="50000"/>
                    </a:srgb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s-MX" sz="1800" b="1" i="0" u="none" strike="noStrike" kern="0" cap="none" spc="0" normalizeH="0" baseline="0" noProof="0" dirty="0" smtClean="0">
                  <a:ln>
                    <a:noFill/>
                  </a:ln>
                  <a:solidFill>
                    <a:srgbClr val="009DD9">
                      <a:lumMod val="50000"/>
                    </a:srgb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𝑭</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𝑫</m:t>
                          </m:r>
                        </m:sub>
                      </m:sSub>
                      <m:r>
                        <a:rPr kumimoji="0" lang="es-MX" sz="1800" b="1" i="1" u="none" strike="noStrike" kern="0" cap="none" spc="0" normalizeH="0" baseline="0" noProof="0" smtClean="0">
                          <a:ln>
                            <a:noFill/>
                          </a:ln>
                          <a:solidFill>
                            <a:srgbClr val="009DD9">
                              <a:lumMod val="50000"/>
                            </a:srgbClr>
                          </a:solidFill>
                          <a:effectLst/>
                          <a:uLnTx/>
                          <a:uFillTx/>
                          <a:latin typeface="Cambria Math"/>
                        </a:rPr>
                        <m:t>=</m:t>
                      </m:r>
                      <m:f>
                        <m:f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fPr>
                        <m:num>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𝑫</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𝑽</m:t>
                              </m:r>
                            </m:sub>
                          </m:sSub>
                          <m:r>
                            <a:rPr kumimoji="0" lang="es-MX" sz="1800" b="1" i="1" u="none" strike="noStrike" kern="0" cap="none" spc="0" normalizeH="0" baseline="0" noProof="0" smtClean="0">
                              <a:ln>
                                <a:noFill/>
                              </a:ln>
                              <a:solidFill>
                                <a:srgbClr val="009DD9">
                                  <a:lumMod val="50000"/>
                                </a:srgbClr>
                              </a:solidFill>
                              <a:effectLst/>
                              <a:uLnTx/>
                              <a:uFillTx/>
                              <a:latin typeface="Cambria Math"/>
                            </a:rPr>
                            <m:t>−</m:t>
                          </m:r>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𝑫</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𝑻</m:t>
                              </m:r>
                            </m:sub>
                          </m:sSub>
                        </m:num>
                        <m:den>
                          <m:sSub>
                            <m:sSubPr>
                              <m:ctrlPr>
                                <a:rPr kumimoji="0" lang="es-MX" sz="1800" b="1" i="1" u="none" strike="noStrike" kern="0" cap="none" spc="0" normalizeH="0" baseline="0" noProof="0" smtClean="0">
                                  <a:ln>
                                    <a:noFill/>
                                  </a:ln>
                                  <a:solidFill>
                                    <a:srgbClr val="009DD9">
                                      <a:lumMod val="50000"/>
                                    </a:srgbClr>
                                  </a:solidFill>
                                  <a:effectLst/>
                                  <a:uLnTx/>
                                  <a:uFillTx/>
                                  <a:latin typeface="Cambria Math"/>
                                </a:rPr>
                              </m:ctrlPr>
                            </m:sSubPr>
                            <m:e>
                              <m:r>
                                <a:rPr kumimoji="0" lang="es-MX" sz="1800" b="1" i="1" u="none" strike="noStrike" kern="0" cap="none" spc="0" normalizeH="0" baseline="0" noProof="0" smtClean="0">
                                  <a:ln>
                                    <a:noFill/>
                                  </a:ln>
                                  <a:solidFill>
                                    <a:srgbClr val="009DD9">
                                      <a:lumMod val="50000"/>
                                    </a:srgbClr>
                                  </a:solidFill>
                                  <a:effectLst/>
                                  <a:uLnTx/>
                                  <a:uFillTx/>
                                  <a:latin typeface="Cambria Math"/>
                                </a:rPr>
                                <m:t>𝑫</m:t>
                              </m:r>
                            </m:e>
                            <m:sub>
                              <m:r>
                                <a:rPr kumimoji="0" lang="es-MX" sz="1800" b="1" i="1" u="none" strike="noStrike" kern="0" cap="none" spc="0" normalizeH="0" baseline="0" noProof="0" smtClean="0">
                                  <a:ln>
                                    <a:noFill/>
                                  </a:ln>
                                  <a:solidFill>
                                    <a:srgbClr val="009DD9">
                                      <a:lumMod val="50000"/>
                                    </a:srgbClr>
                                  </a:solidFill>
                                  <a:effectLst/>
                                  <a:uLnTx/>
                                  <a:uFillTx/>
                                  <a:latin typeface="Cambria Math"/>
                                </a:rPr>
                                <m:t>𝑽</m:t>
                              </m:r>
                            </m:sub>
                          </m:sSub>
                        </m:den>
                      </m:f>
                    </m:oMath>
                  </m:oMathPara>
                </a14:m>
                <a:endParaRPr kumimoji="0" lang="es-MX" sz="1800" b="1" i="0" u="none" strike="noStrike" kern="0" cap="none" spc="0" normalizeH="0" baseline="0" noProof="0" dirty="0">
                  <a:ln>
                    <a:noFill/>
                  </a:ln>
                  <a:solidFill>
                    <a:sysClr val="windowText" lastClr="000000"/>
                  </a:solidFill>
                  <a:effectLst/>
                  <a:uLnTx/>
                  <a:uFillTx/>
                </a:endParaRPr>
              </a:p>
            </p:txBody>
          </p:sp>
        </mc:Choice>
        <mc:Fallback xmlns="">
          <p:sp>
            <p:nvSpPr>
              <p:cNvPr id="6" name="5 CuadroTexto"/>
              <p:cNvSpPr txBox="1">
                <a:spLocks noRot="1" noChangeAspect="1" noMove="1" noResize="1" noEditPoints="1" noAdjustHandles="1" noChangeArrowheads="1" noChangeShapeType="1" noTextEdit="1"/>
              </p:cNvSpPr>
              <p:nvPr/>
            </p:nvSpPr>
            <p:spPr>
              <a:xfrm>
                <a:off x="2267744" y="2218101"/>
                <a:ext cx="4582665" cy="1210781"/>
              </a:xfrm>
              <a:prstGeom prst="rect">
                <a:avLst/>
              </a:prstGeom>
              <a:blipFill rotWithShape="1">
                <a:blip r:embed="rId3"/>
                <a:stretch>
                  <a:fillRect l="-928" t="-2000" r="-1061"/>
                </a:stretch>
              </a:blipFill>
              <a:ln>
                <a:solidFill>
                  <a:schemeClr val="accent1">
                    <a:lumMod val="75000"/>
                  </a:schemeClr>
                </a:solidFill>
              </a:ln>
            </p:spPr>
            <p:txBody>
              <a:bodyPr/>
              <a:lstStyle/>
              <a:p>
                <a:r>
                  <a:rPr lang="es-MX">
                    <a:noFill/>
                  </a:rPr>
                  <a:t> </a:t>
                </a:r>
              </a:p>
            </p:txBody>
          </p:sp>
        </mc:Fallback>
      </mc:AlternateContent>
    </p:spTree>
    <p:extLst>
      <p:ext uri="{BB962C8B-B14F-4D97-AF65-F5344CB8AC3E}">
        <p14:creationId xmlns:p14="http://schemas.microsoft.com/office/powerpoint/2010/main" val="1881510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539552" y="3284984"/>
                <a:ext cx="7704856" cy="2592288"/>
              </a:xfrm>
              <a:solidFill>
                <a:schemeClr val="bg2"/>
              </a:solidFill>
              <a:ln w="38100">
                <a:solidFill>
                  <a:schemeClr val="accent1">
                    <a:lumMod val="75000"/>
                  </a:schemeClr>
                </a:solidFill>
              </a:ln>
            </p:spPr>
            <p:txBody>
              <a:bodyPr>
                <a:normAutofit/>
              </a:bodyPr>
              <a:lstStyle/>
              <a:p>
                <a:pPr marL="0" indent="0">
                  <a:buNone/>
                </a:pPr>
                <a:endParaRPr lang="es-MX" sz="1800" dirty="0" smtClean="0">
                  <a:latin typeface="+mn-lt"/>
                </a:endParaRPr>
              </a:p>
              <a:p>
                <a:pPr marL="285750" lvl="0" indent="-285750" algn="just">
                  <a:spcBef>
                    <a:spcPts val="0"/>
                  </a:spcBef>
                </a:pPr>
                <a:r>
                  <a:rPr lang="es-MX" sz="2000" dirty="0">
                    <a:solidFill>
                      <a:prstClr val="black"/>
                    </a:solidFill>
                  </a:rPr>
                  <a:t>Donde </a:t>
                </a:r>
                <a14:m>
                  <m:oMath xmlns:m="http://schemas.openxmlformats.org/officeDocument/2006/math">
                    <m:acc>
                      <m:accPr>
                        <m:chr m:val="̅"/>
                        <m:ctrlPr>
                          <a:rPr lang="es-MX" sz="2000" b="1" i="1">
                            <a:solidFill>
                              <a:prstClr val="black"/>
                            </a:solidFill>
                            <a:latin typeface="Cambria Math"/>
                          </a:rPr>
                        </m:ctrlPr>
                      </m:accPr>
                      <m:e>
                        <m:r>
                          <a:rPr lang="es-MX" sz="2000" b="1" i="1">
                            <a:solidFill>
                              <a:prstClr val="black"/>
                            </a:solidFill>
                            <a:latin typeface="Cambria Math"/>
                          </a:rPr>
                          <m:t>𝒑</m:t>
                        </m:r>
                      </m:e>
                    </m:acc>
                  </m:oMath>
                </a14:m>
                <a:r>
                  <a:rPr lang="es-MX" sz="2000" dirty="0">
                    <a:solidFill>
                      <a:prstClr val="black"/>
                    </a:solidFill>
                  </a:rPr>
                  <a:t> es la media y </a:t>
                </a:r>
                <a:r>
                  <a:rPr lang="es-MX" sz="2000" b="1" i="1" dirty="0" err="1">
                    <a:solidFill>
                      <a:prstClr val="black"/>
                    </a:solidFill>
                  </a:rPr>
                  <a:t>Sp</a:t>
                </a:r>
                <a:r>
                  <a:rPr lang="es-MX" sz="2000" dirty="0">
                    <a:solidFill>
                      <a:prstClr val="black"/>
                    </a:solidFill>
                  </a:rPr>
                  <a:t> es la desviación estándar del índice de reclamaciones. Esta prima debe ser suficiente para constituir tanto la reserva de fianzas en vigor como la reserva  de contingencia. </a:t>
                </a:r>
                <a:endParaRPr lang="es-MX" sz="2000" dirty="0" smtClean="0">
                  <a:solidFill>
                    <a:prstClr val="black"/>
                  </a:solidFill>
                </a:endParaRPr>
              </a:p>
              <a:p>
                <a:pPr marL="285750" lvl="0" indent="-285750" algn="just">
                  <a:spcBef>
                    <a:spcPts val="0"/>
                  </a:spcBef>
                </a:pPr>
                <a:r>
                  <a:rPr lang="es-MX" sz="2000" dirty="0" smtClean="0">
                    <a:solidFill>
                      <a:prstClr val="black"/>
                    </a:solidFill>
                  </a:rPr>
                  <a:t>Con </a:t>
                </a:r>
                <a:r>
                  <a:rPr lang="es-MX" sz="2000" dirty="0">
                    <a:solidFill>
                      <a:prstClr val="black"/>
                    </a:solidFill>
                  </a:rPr>
                  <a:t>esta base se puede interpretar que la prima esta estructurada por dos partes la media </a:t>
                </a:r>
                <a:r>
                  <a:rPr lang="es-MX" sz="2000" i="1" dirty="0">
                    <a:solidFill>
                      <a:prstClr val="black"/>
                    </a:solidFill>
                  </a:rPr>
                  <a:t>(</a:t>
                </a:r>
                <a14:m>
                  <m:oMath xmlns:m="http://schemas.openxmlformats.org/officeDocument/2006/math">
                    <m:acc>
                      <m:accPr>
                        <m:chr m:val="̅"/>
                        <m:ctrlPr>
                          <a:rPr lang="es-MX" sz="2000" b="1" i="1">
                            <a:solidFill>
                              <a:prstClr val="black"/>
                            </a:solidFill>
                            <a:latin typeface="Cambria Math"/>
                          </a:rPr>
                        </m:ctrlPr>
                      </m:accPr>
                      <m:e>
                        <m:r>
                          <a:rPr lang="es-MX" sz="2000" b="1" i="1">
                            <a:solidFill>
                              <a:prstClr val="black"/>
                            </a:solidFill>
                            <a:latin typeface="Cambria Math"/>
                          </a:rPr>
                          <m:t>𝒑</m:t>
                        </m:r>
                      </m:e>
                    </m:acc>
                  </m:oMath>
                </a14:m>
                <a:r>
                  <a:rPr lang="es-MX" sz="2000" i="1" dirty="0">
                    <a:solidFill>
                      <a:prstClr val="black"/>
                    </a:solidFill>
                  </a:rPr>
                  <a:t>) </a:t>
                </a:r>
                <a:r>
                  <a:rPr lang="es-MX" sz="2000" dirty="0">
                    <a:solidFill>
                      <a:prstClr val="black"/>
                    </a:solidFill>
                  </a:rPr>
                  <a:t>y un margen de seguridad constituido por dos desviaciones estándar</a:t>
                </a:r>
                <a:r>
                  <a:rPr lang="es-MX" sz="2000" i="1" dirty="0">
                    <a:solidFill>
                      <a:prstClr val="black"/>
                    </a:solidFill>
                  </a:rPr>
                  <a:t> (</a:t>
                </a:r>
                <a14:m>
                  <m:oMath xmlns:m="http://schemas.openxmlformats.org/officeDocument/2006/math">
                    <m:r>
                      <a:rPr lang="es-MX" sz="2000" b="1" i="1">
                        <a:solidFill>
                          <a:prstClr val="black"/>
                        </a:solidFill>
                        <a:latin typeface="Cambria Math"/>
                      </a:rPr>
                      <m:t>𝟐</m:t>
                    </m:r>
                    <m:r>
                      <a:rPr lang="es-MX" sz="2000" b="1" i="1">
                        <a:solidFill>
                          <a:prstClr val="black"/>
                        </a:solidFill>
                        <a:latin typeface="Cambria Math"/>
                      </a:rPr>
                      <m:t>𝑺𝒑</m:t>
                    </m:r>
                  </m:oMath>
                </a14:m>
                <a:r>
                  <a:rPr lang="es-MX" sz="2000" b="1" i="1" dirty="0" smtClean="0">
                    <a:solidFill>
                      <a:srgbClr val="009DD9">
                        <a:lumMod val="50000"/>
                      </a:srgbClr>
                    </a:solidFill>
                  </a:rPr>
                  <a:t>)</a:t>
                </a:r>
                <a:endParaRPr lang="es-MX" sz="1800" i="1" dirty="0">
                  <a:solidFill>
                    <a:schemeClr val="tx1"/>
                  </a:solidFill>
                </a:endParaRPr>
              </a:p>
              <a:p>
                <a:pPr marL="0" indent="0">
                  <a:buNone/>
                </a:pPr>
                <a:endParaRPr lang="es-MX" sz="1800" dirty="0">
                  <a:latin typeface="+mn-lt"/>
                </a:endParaRPr>
              </a:p>
              <a:p>
                <a:endParaRPr lang="es-MX" sz="1400" dirty="0" smtClean="0">
                  <a:solidFill>
                    <a:schemeClr val="tx1"/>
                  </a:solidFill>
                </a:endParaRP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539552" y="3284984"/>
                <a:ext cx="7704856" cy="2592288"/>
              </a:xfrm>
              <a:blipFill rotWithShape="1">
                <a:blip r:embed="rId2"/>
                <a:stretch>
                  <a:fillRect l="-473" t="-464" r="-1340" b="-8817"/>
                </a:stretch>
              </a:blipFill>
              <a:ln w="38100">
                <a:solidFill>
                  <a:schemeClr val="accent1">
                    <a:lumMod val="75000"/>
                  </a:schemeClr>
                </a:solidFill>
              </a:ln>
            </p:spPr>
            <p:txBody>
              <a:bodyPr/>
              <a:lstStyle/>
              <a:p>
                <a:r>
                  <a:rPr lang="es-MX">
                    <a:noFill/>
                  </a:rPr>
                  <a:t> </a:t>
                </a:r>
              </a:p>
            </p:txBody>
          </p:sp>
        </mc:Fallback>
      </mc:AlternateContent>
      <p:sp>
        <p:nvSpPr>
          <p:cNvPr id="5" name="4 Marcador de número de diapositiva"/>
          <p:cNvSpPr>
            <a:spLocks noGrp="1"/>
          </p:cNvSpPr>
          <p:nvPr>
            <p:ph type="sldNum" sz="quarter" idx="12"/>
          </p:nvPr>
        </p:nvSpPr>
        <p:spPr/>
        <p:txBody>
          <a:bodyPr/>
          <a:lstStyle/>
          <a:p>
            <a:fld id="{6D3F354B-F5C5-4EF2-87BA-04594DF4B743}" type="slidenum">
              <a:rPr lang="es-MX" smtClean="0"/>
              <a:t>25</a:t>
            </a:fld>
            <a:endParaRPr lang="es-MX"/>
          </a:p>
        </p:txBody>
      </p:sp>
      <mc:AlternateContent xmlns:mc="http://schemas.openxmlformats.org/markup-compatibility/2006" xmlns:a14="http://schemas.microsoft.com/office/drawing/2010/main">
        <mc:Choice Requires="a14">
          <p:sp>
            <p:nvSpPr>
              <p:cNvPr id="6" name="5 Rectángulo"/>
              <p:cNvSpPr/>
              <p:nvPr/>
            </p:nvSpPr>
            <p:spPr>
              <a:xfrm>
                <a:off x="539552" y="764704"/>
                <a:ext cx="7704856" cy="2246769"/>
              </a:xfrm>
              <a:prstGeom prst="rect">
                <a:avLst/>
              </a:prstGeom>
              <a:solidFill>
                <a:schemeClr val="bg2">
                  <a:lumMod val="90000"/>
                </a:schemeClr>
              </a:solidFill>
              <a:ln w="38100">
                <a:solidFill>
                  <a:schemeClr val="accent1">
                    <a:lumMod val="75000"/>
                  </a:schemeClr>
                </a:solidFill>
              </a:ln>
            </p:spPr>
            <p:txBody>
              <a:bodyPr wrap="square">
                <a:spAutoFit/>
              </a:bodyPr>
              <a:lstStyle/>
              <a:p>
                <a:pPr marL="285750" lvl="0" indent="-285750" algn="just">
                  <a:buFont typeface="Arial" pitchFamily="34" charset="0"/>
                  <a:buChar char="•"/>
                </a:pPr>
                <a:r>
                  <a:rPr lang="es-MX" sz="2000" dirty="0">
                    <a:solidFill>
                      <a:prstClr val="black"/>
                    </a:solidFill>
                  </a:rPr>
                  <a:t>Es necesario explicar con mayor detalle la formula de calculo de la reserva de fianzas en vigor, para una mejor comprensión de sus fundamentos técnicos. Para ello recordemos que la prima base se puede calcular como</a:t>
                </a:r>
                <a:r>
                  <a:rPr lang="es-MX" sz="2000" dirty="0" smtClean="0">
                    <a:solidFill>
                      <a:prstClr val="black"/>
                    </a:solidFill>
                  </a:rPr>
                  <a:t>:</a:t>
                </a:r>
              </a:p>
              <a:p>
                <a:pPr marL="285750" lvl="0" indent="-285750" algn="just">
                  <a:buFont typeface="Arial" pitchFamily="34" charset="0"/>
                  <a:buChar char="•"/>
                </a:pPr>
                <a:endParaRPr lang="es-MX" sz="2000" dirty="0">
                  <a:solidFill>
                    <a:prstClr val="black"/>
                  </a:solidFill>
                </a:endParaRPr>
              </a:p>
              <a:p>
                <a:pPr lvl="0"/>
                <a14:m>
                  <m:oMathPara xmlns:m="http://schemas.openxmlformats.org/officeDocument/2006/math">
                    <m:oMathParaPr>
                      <m:jc m:val="centerGroup"/>
                    </m:oMathParaPr>
                    <m:oMath xmlns:m="http://schemas.openxmlformats.org/officeDocument/2006/math">
                      <m:sSub>
                        <m:sSubPr>
                          <m:ctrlPr>
                            <a:rPr lang="es-MX" sz="2000" b="1" i="1">
                              <a:solidFill>
                                <a:srgbClr val="009DD9">
                                  <a:lumMod val="50000"/>
                                </a:srgbClr>
                              </a:solidFill>
                              <a:latin typeface="Cambria Math"/>
                            </a:rPr>
                          </m:ctrlPr>
                        </m:sSubPr>
                        <m:e>
                          <m:r>
                            <a:rPr lang="es-MX" sz="2000" b="1" i="1">
                              <a:solidFill>
                                <a:srgbClr val="009DD9">
                                  <a:lumMod val="50000"/>
                                </a:srgbClr>
                              </a:solidFill>
                              <a:latin typeface="Cambria Math"/>
                              <a:ea typeface="Cambria Math"/>
                            </a:rPr>
                            <m:t>𝝎</m:t>
                          </m:r>
                        </m:e>
                        <m:sub>
                          <m:r>
                            <a:rPr lang="es-MX" sz="2000" b="1" i="1">
                              <a:solidFill>
                                <a:srgbClr val="009DD9">
                                  <a:lumMod val="50000"/>
                                </a:srgbClr>
                              </a:solidFill>
                              <a:latin typeface="Cambria Math"/>
                            </a:rPr>
                            <m:t>𝒄𝒊</m:t>
                          </m:r>
                        </m:sub>
                      </m:sSub>
                      <m:r>
                        <a:rPr lang="es-MX" sz="2000" b="1" i="1">
                          <a:solidFill>
                            <a:srgbClr val="009DD9">
                              <a:lumMod val="50000"/>
                            </a:srgbClr>
                          </a:solidFill>
                          <a:latin typeface="Cambria Math"/>
                        </a:rPr>
                        <m:t>=</m:t>
                      </m:r>
                      <m:acc>
                        <m:accPr>
                          <m:chr m:val="̅"/>
                          <m:ctrlPr>
                            <a:rPr lang="es-MX" sz="2000" b="1" i="1">
                              <a:solidFill>
                                <a:srgbClr val="009DD9">
                                  <a:lumMod val="50000"/>
                                </a:srgbClr>
                              </a:solidFill>
                              <a:latin typeface="Cambria Math"/>
                            </a:rPr>
                          </m:ctrlPr>
                        </m:accPr>
                        <m:e>
                          <m:r>
                            <a:rPr lang="es-MX" sz="2000" b="1" i="1">
                              <a:solidFill>
                                <a:srgbClr val="009DD9">
                                  <a:lumMod val="50000"/>
                                </a:srgbClr>
                              </a:solidFill>
                              <a:latin typeface="Cambria Math"/>
                            </a:rPr>
                            <m:t>𝒑</m:t>
                          </m:r>
                        </m:e>
                      </m:acc>
                      <m:r>
                        <a:rPr lang="es-MX" sz="2000" b="1" i="1">
                          <a:solidFill>
                            <a:srgbClr val="009DD9">
                              <a:lumMod val="50000"/>
                            </a:srgbClr>
                          </a:solidFill>
                          <a:latin typeface="Cambria Math"/>
                        </a:rPr>
                        <m:t>+</m:t>
                      </m:r>
                      <m:r>
                        <a:rPr lang="es-MX" sz="2000" b="1" i="1">
                          <a:solidFill>
                            <a:srgbClr val="009DD9">
                              <a:lumMod val="50000"/>
                            </a:srgbClr>
                          </a:solidFill>
                          <a:latin typeface="Cambria Math"/>
                        </a:rPr>
                        <m:t>𝟐</m:t>
                      </m:r>
                      <m:r>
                        <a:rPr lang="es-MX" sz="2000" b="1" i="1">
                          <a:solidFill>
                            <a:srgbClr val="009DD9">
                              <a:lumMod val="50000"/>
                            </a:srgbClr>
                          </a:solidFill>
                          <a:latin typeface="Cambria Math"/>
                        </a:rPr>
                        <m:t>𝑺𝒑</m:t>
                      </m:r>
                    </m:oMath>
                  </m:oMathPara>
                </a14:m>
                <a:endParaRPr lang="es-MX" sz="2000" dirty="0" smtClean="0">
                  <a:solidFill>
                    <a:prstClr val="black"/>
                  </a:solidFill>
                </a:endParaRPr>
              </a:p>
              <a:p>
                <a:pPr marL="285750" lvl="0" indent="-285750" algn="just">
                  <a:buFont typeface="Arial" pitchFamily="34" charset="0"/>
                  <a:buChar char="•"/>
                </a:pPr>
                <a:endParaRPr lang="es-MX" sz="2000" dirty="0">
                  <a:solidFill>
                    <a:prstClr val="black"/>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539552" y="764704"/>
                <a:ext cx="7704856" cy="2246769"/>
              </a:xfrm>
              <a:prstGeom prst="rect">
                <a:avLst/>
              </a:prstGeom>
              <a:blipFill rotWithShape="1">
                <a:blip r:embed="rId3"/>
                <a:stretch>
                  <a:fillRect l="-473" t="-533" r="-1340" b="-2933"/>
                </a:stretch>
              </a:blipFill>
              <a:ln w="38100">
                <a:solidFill>
                  <a:schemeClr val="accent1">
                    <a:lumMod val="75000"/>
                  </a:schemeClr>
                </a:solidFill>
              </a:ln>
            </p:spPr>
            <p:txBody>
              <a:bodyPr/>
              <a:lstStyle/>
              <a:p>
                <a:r>
                  <a:rPr lang="es-MX">
                    <a:noFill/>
                  </a:rPr>
                  <a:t> </a:t>
                </a:r>
              </a:p>
            </p:txBody>
          </p:sp>
        </mc:Fallback>
      </mc:AlternateContent>
    </p:spTree>
    <p:extLst>
      <p:ext uri="{BB962C8B-B14F-4D97-AF65-F5344CB8AC3E}">
        <p14:creationId xmlns:p14="http://schemas.microsoft.com/office/powerpoint/2010/main" val="1392904836"/>
      </p:ext>
    </p:extLst>
  </p:cSld>
  <p:clrMapOvr>
    <a:masterClrMapping/>
  </p:clrMapOvr>
  <p:transition spd="slow">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Rectángulo"/>
              <p:cNvSpPr/>
              <p:nvPr/>
            </p:nvSpPr>
            <p:spPr>
              <a:xfrm>
                <a:off x="683568" y="743303"/>
                <a:ext cx="7560840" cy="5308248"/>
              </a:xfrm>
              <a:prstGeom prst="rect">
                <a:avLst/>
              </a:prstGeom>
              <a:solidFill>
                <a:schemeClr val="bg2"/>
              </a:solidFill>
              <a:ln w="28575">
                <a:solidFill>
                  <a:schemeClr val="accent1">
                    <a:lumMod val="75000"/>
                  </a:schemeClr>
                </a:solidFill>
              </a:ln>
            </p:spPr>
            <p:txBody>
              <a:bodyPr wrap="square">
                <a:spAutoFit/>
              </a:bodyPr>
              <a:lstStyle/>
              <a:p>
                <a:pPr algn="just"/>
                <a:r>
                  <a:rPr lang="es-MX" sz="2000" dirty="0" smtClean="0"/>
                  <a:t>En los estudios estadísticos de mercado realizados por la CNSF, se realizaron estimaciones que en términos promedio dieron como resultado que el margen de seguridad de la prima base es aproximadamente el 13% de ésta, es decir: </a:t>
                </a:r>
              </a:p>
              <a:p>
                <a:pPr marL="109728" indent="0" algn="just">
                  <a:buNone/>
                </a:pPr>
                <a:endParaRPr lang="es-MX" sz="2000" i="1" dirty="0" smtClean="0"/>
              </a:p>
              <a:p>
                <a:pPr marL="109728" indent="0" algn="just">
                  <a:buNone/>
                </a:pPr>
                <a:endParaRPr lang="es-MX" sz="2000" i="1" dirty="0"/>
              </a:p>
              <a:p>
                <a:pPr marL="109728" indent="0" algn="just">
                  <a:buNone/>
                </a:pPr>
                <a14:m>
                  <m:oMathPara xmlns:m="http://schemas.openxmlformats.org/officeDocument/2006/math">
                    <m:oMathParaPr>
                      <m:jc m:val="centerGroup"/>
                    </m:oMathParaPr>
                    <m:oMath xmlns:m="http://schemas.openxmlformats.org/officeDocument/2006/math">
                      <m:f>
                        <m:fPr>
                          <m:ctrlPr>
                            <a:rPr lang="es-MX" sz="2000" i="1" smtClean="0">
                              <a:latin typeface="Cambria Math"/>
                            </a:rPr>
                          </m:ctrlPr>
                        </m:fPr>
                        <m:num>
                          <m:r>
                            <a:rPr lang="es-MX" sz="2000" b="0" i="1" smtClean="0">
                              <a:latin typeface="Cambria Math"/>
                            </a:rPr>
                            <m:t>2</m:t>
                          </m:r>
                          <m:r>
                            <a:rPr lang="es-MX" sz="2000" b="0" i="1" smtClean="0">
                              <a:latin typeface="Cambria Math"/>
                            </a:rPr>
                            <m:t>𝑆𝑝</m:t>
                          </m:r>
                        </m:num>
                        <m:den>
                          <m:bar>
                            <m:barPr>
                              <m:pos m:val="top"/>
                              <m:ctrlPr>
                                <a:rPr lang="es-MX" sz="2000" i="1" smtClean="0">
                                  <a:latin typeface="Cambria Math"/>
                                </a:rPr>
                              </m:ctrlPr>
                            </m:barPr>
                            <m:e>
                              <m:r>
                                <a:rPr lang="es-MX" sz="2000" b="0" i="1" smtClean="0">
                                  <a:latin typeface="Cambria Math"/>
                                </a:rPr>
                                <m:t>𝑝</m:t>
                              </m:r>
                            </m:e>
                          </m:bar>
                          <m:r>
                            <a:rPr lang="es-MX" sz="2000" b="0" i="1" smtClean="0">
                              <a:latin typeface="Cambria Math"/>
                            </a:rPr>
                            <m:t>+2</m:t>
                          </m:r>
                          <m:r>
                            <a:rPr lang="es-MX" sz="2000" b="0" i="1" smtClean="0">
                              <a:latin typeface="Cambria Math"/>
                            </a:rPr>
                            <m:t>𝑆𝑝</m:t>
                          </m:r>
                        </m:den>
                      </m:f>
                      <m:r>
                        <a:rPr lang="es-MX" sz="2000" b="0" i="1" smtClean="0">
                          <a:latin typeface="Cambria Math"/>
                        </a:rPr>
                        <m:t>=0.13</m:t>
                      </m:r>
                    </m:oMath>
                  </m:oMathPara>
                </a14:m>
                <a:endParaRPr lang="es-MX" sz="2000" dirty="0" smtClean="0"/>
              </a:p>
              <a:p>
                <a:pPr marL="109728" indent="0" algn="just">
                  <a:buNone/>
                </a:pPr>
                <a:endParaRPr lang="es-MX" sz="2000" dirty="0" smtClean="0"/>
              </a:p>
              <a:p>
                <a:pPr algn="just"/>
                <a:endParaRPr lang="es-MX" sz="2000" dirty="0" smtClean="0"/>
              </a:p>
              <a:p>
                <a:pPr algn="just"/>
                <a:r>
                  <a:rPr lang="es-MX" sz="2000" dirty="0" smtClean="0"/>
                  <a:t>Por lo anterior, la media (ρ) es el 87% de dicha prima. Debido a esto, se estableció que la reserva de fianzas en vigor se constituyera con el 87% de la prima base más los recargos. Esta reserva es para enfrentar las reclamaciones promedio esperadas y el 13% será destinado a la constitución de la reserva de contingencia, la cual se utiliza sólo en caso de desviaciones.</a:t>
                </a:r>
              </a:p>
              <a:p>
                <a:pPr algn="just"/>
                <a:endParaRPr lang="es-MX" dirty="0"/>
              </a:p>
            </p:txBody>
          </p:sp>
        </mc:Choice>
        <mc:Fallback xmlns="">
          <p:sp>
            <p:nvSpPr>
              <p:cNvPr id="2" name="1 Rectángulo"/>
              <p:cNvSpPr>
                <a:spLocks noRot="1" noChangeAspect="1" noMove="1" noResize="1" noEditPoints="1" noAdjustHandles="1" noChangeArrowheads="1" noChangeShapeType="1" noTextEdit="1"/>
              </p:cNvSpPr>
              <p:nvPr/>
            </p:nvSpPr>
            <p:spPr>
              <a:xfrm>
                <a:off x="683568" y="743303"/>
                <a:ext cx="7560840" cy="5308248"/>
              </a:xfrm>
              <a:prstGeom prst="rect">
                <a:avLst/>
              </a:prstGeom>
              <a:blipFill rotWithShape="1">
                <a:blip r:embed="rId2"/>
                <a:stretch>
                  <a:fillRect l="-643" t="-342" r="-1365" b="-457"/>
                </a:stretch>
              </a:blipFill>
              <a:ln w="28575">
                <a:solidFill>
                  <a:schemeClr val="accent1">
                    <a:lumMod val="75000"/>
                  </a:schemeClr>
                </a:solidFill>
              </a:ln>
            </p:spPr>
            <p:txBody>
              <a:bodyPr/>
              <a:lstStyle/>
              <a:p>
                <a:r>
                  <a:rPr lang="es-MX">
                    <a:noFill/>
                  </a:rPr>
                  <a:t> </a:t>
                </a:r>
              </a:p>
            </p:txBody>
          </p:sp>
        </mc:Fallback>
      </mc:AlternateContent>
      <p:sp>
        <p:nvSpPr>
          <p:cNvPr id="4" name="3 Marcador de número de diapositiva"/>
          <p:cNvSpPr>
            <a:spLocks noGrp="1"/>
          </p:cNvSpPr>
          <p:nvPr>
            <p:ph type="sldNum" sz="quarter" idx="12"/>
          </p:nvPr>
        </p:nvSpPr>
        <p:spPr/>
        <p:txBody>
          <a:bodyPr/>
          <a:lstStyle/>
          <a:p>
            <a:fld id="{6D3F354B-F5C5-4EF2-87BA-04594DF4B743}" type="slidenum">
              <a:rPr lang="es-MX" smtClean="0"/>
              <a:t>26</a:t>
            </a:fld>
            <a:endParaRPr lang="es-MX"/>
          </a:p>
        </p:txBody>
      </p:sp>
    </p:spTree>
    <p:extLst>
      <p:ext uri="{BB962C8B-B14F-4D97-AF65-F5344CB8AC3E}">
        <p14:creationId xmlns:p14="http://schemas.microsoft.com/office/powerpoint/2010/main" val="1674185396"/>
      </p:ext>
    </p:extLst>
  </p:cSld>
  <p:clrMapOvr>
    <a:masterClrMapping/>
  </p:clrMapOvr>
  <p:transition spd="slow">
    <p:wheel spokes="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15616" y="476672"/>
            <a:ext cx="6984776" cy="707886"/>
          </a:xfrm>
          <a:prstGeom prst="rect">
            <a:avLst/>
          </a:prstGeom>
          <a:solidFill>
            <a:schemeClr val="tx2">
              <a:lumMod val="20000"/>
              <a:lumOff val="80000"/>
            </a:schemeClr>
          </a:solidFill>
          <a:ln w="28575">
            <a:solidFill>
              <a:schemeClr val="accent1">
                <a:lumMod val="75000"/>
              </a:schemeClr>
            </a:solidFill>
          </a:ln>
        </p:spPr>
        <p:txBody>
          <a:bodyPr wrap="square" rtlCol="0">
            <a:spAutoFit/>
          </a:bodyPr>
          <a:lstStyle/>
          <a:p>
            <a:r>
              <a:rPr lang="es-MX" sz="2000" b="1" dirty="0" smtClean="0"/>
              <a:t>En el caso de pólizas multianuales, la normativa establece lo siguiente: </a:t>
            </a: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27</a:t>
            </a:fld>
            <a:endParaRPr lang="es-MX"/>
          </a:p>
        </p:txBody>
      </p:sp>
      <p:sp>
        <p:nvSpPr>
          <p:cNvPr id="5" name="4 CuadroTexto"/>
          <p:cNvSpPr txBox="1"/>
          <p:nvPr/>
        </p:nvSpPr>
        <p:spPr>
          <a:xfrm>
            <a:off x="1115616" y="1371540"/>
            <a:ext cx="6840760" cy="3785652"/>
          </a:xfrm>
          <a:prstGeom prst="rect">
            <a:avLst/>
          </a:prstGeom>
          <a:solidFill>
            <a:schemeClr val="bg2"/>
          </a:solidFill>
          <a:ln w="28575">
            <a:solidFill>
              <a:schemeClr val="accent1">
                <a:lumMod val="75000"/>
              </a:schemeClr>
            </a:solidFill>
          </a:ln>
        </p:spPr>
        <p:txBody>
          <a:bodyPr wrap="square" rtlCol="0">
            <a:spAutoFit/>
          </a:bodyPr>
          <a:lstStyle/>
          <a:p>
            <a:pPr algn="just"/>
            <a:r>
              <a:rPr lang="es-MX" sz="2000" dirty="0" smtClean="0"/>
              <a:t>DÉCIMA PRIMERA.- Para las fianzas de fidelidad y las fianzas judiciales que amparen a los conductores de automóviles con vigencia superior a un año, el procedimiento señalado en las Reglas Novena y Décima anteriores deberá aplicarse sólo a la parte de la prima, calculada a prorrata, que corresponda al año de vigencia, en tanto que la prima correspondiente a las posteriores anualidades deberá reservarse en su totalidad. En este último caso, las instituciones deberán incrementar la reserva correspondiente a las primas de las anualidades posteriores, considerando mensualmente el rendimiento de las mismas, de acuerdo a lo registrado en la nota técnica.”</a:t>
            </a:r>
          </a:p>
          <a:p>
            <a:pPr algn="just"/>
            <a:endParaRPr lang="es-MX" sz="2000" i="1" dirty="0" smtClean="0">
              <a:latin typeface="Cambria Math"/>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797152"/>
            <a:ext cx="2514600" cy="1819275"/>
          </a:xfrm>
          <a:prstGeom prst="rect">
            <a:avLst/>
          </a:prstGeom>
          <a:noFill/>
          <a:ln w="28575">
            <a:solidFill>
              <a:schemeClr val="accent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70734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1 CuadroTexto"/>
              <p:cNvSpPr txBox="1"/>
              <p:nvPr/>
            </p:nvSpPr>
            <p:spPr>
              <a:xfrm>
                <a:off x="467544" y="404664"/>
                <a:ext cx="7848872" cy="6159378"/>
              </a:xfrm>
              <a:prstGeom prst="rect">
                <a:avLst/>
              </a:prstGeom>
              <a:solidFill>
                <a:schemeClr val="bg2"/>
              </a:solidFill>
              <a:ln w="28575">
                <a:solidFill>
                  <a:schemeClr val="accent1">
                    <a:lumMod val="75000"/>
                  </a:schemeClr>
                </a:solidFill>
              </a:ln>
            </p:spPr>
            <p:txBody>
              <a:bodyPr wrap="square" rtlCol="0">
                <a:spAutoFit/>
              </a:bodyPr>
              <a:lstStyle/>
              <a:p>
                <a:pPr algn="just"/>
                <a:r>
                  <a:rPr lang="es-MX" sz="2000" dirty="0"/>
                  <a:t>Si la tarifa corresponde al caso donde la </a:t>
                </a:r>
                <a:r>
                  <a:rPr lang="es-MX" sz="2000" dirty="0" smtClean="0"/>
                  <a:t>institución </a:t>
                </a:r>
                <a:r>
                  <a:rPr lang="es-MX" sz="2000" dirty="0"/>
                  <a:t>no </a:t>
                </a:r>
                <a:r>
                  <a:rPr lang="es-MX" sz="2000" dirty="0" smtClean="0"/>
                  <a:t>hará </a:t>
                </a:r>
                <a:r>
                  <a:rPr lang="es-MX" sz="2000" dirty="0"/>
                  <a:t>mas cobros futuros por concepto de gastos, la prima de tarifa corresponde a fianzas que cubre un periodo de </a:t>
                </a:r>
                <a:r>
                  <a:rPr lang="es-MX" sz="2000" i="1" dirty="0"/>
                  <a:t>n</a:t>
                </a:r>
                <a:r>
                  <a:rPr lang="es-MX" sz="2000" dirty="0"/>
                  <a:t> años es decir</a:t>
                </a:r>
                <a:r>
                  <a:rPr lang="es-MX" sz="2000" dirty="0" smtClean="0"/>
                  <a:t>: </a:t>
                </a:r>
              </a:p>
              <a:p>
                <a:pPr algn="just"/>
                <a:endParaRPr lang="es-MX" sz="2000" dirty="0"/>
              </a:p>
              <a:p>
                <a:pPr algn="just"/>
                <a14:m>
                  <m:oMathPara xmlns:m="http://schemas.openxmlformats.org/officeDocument/2006/math">
                    <m:oMathParaPr>
                      <m:jc m:val="centerGroup"/>
                    </m:oMathParaPr>
                    <m:oMath xmlns:m="http://schemas.openxmlformats.org/officeDocument/2006/math">
                      <m:sSubSup>
                        <m:sSubSupPr>
                          <m:ctrlPr>
                            <a:rPr lang="es-MX" sz="2000" b="1" i="1">
                              <a:solidFill>
                                <a:srgbClr val="009DD9">
                                  <a:lumMod val="50000"/>
                                </a:srgbClr>
                              </a:solidFill>
                              <a:latin typeface="Cambria Math"/>
                            </a:rPr>
                          </m:ctrlPr>
                        </m:sSubSupPr>
                        <m:e>
                          <m:r>
                            <a:rPr lang="es-MX" sz="2000" b="1" i="1">
                              <a:solidFill>
                                <a:srgbClr val="009DD9">
                                  <a:lumMod val="50000"/>
                                </a:srgbClr>
                              </a:solidFill>
                              <a:latin typeface="Cambria Math"/>
                            </a:rPr>
                            <m:t>𝑷</m:t>
                          </m:r>
                        </m:e>
                        <m:sub>
                          <m:r>
                            <a:rPr lang="es-MX" sz="2000" b="1" i="1">
                              <a:solidFill>
                                <a:srgbClr val="009DD9">
                                  <a:lumMod val="50000"/>
                                </a:srgbClr>
                              </a:solidFill>
                              <a:latin typeface="Cambria Math"/>
                            </a:rPr>
                            <m:t>𝑻</m:t>
                          </m:r>
                        </m:sub>
                        <m:sup>
                          <m:r>
                            <a:rPr lang="es-MX" sz="2000" b="1" i="1">
                              <a:solidFill>
                                <a:srgbClr val="009DD9">
                                  <a:lumMod val="50000"/>
                                </a:srgbClr>
                              </a:solidFill>
                              <a:latin typeface="Cambria Math"/>
                            </a:rPr>
                            <m:t>𝑼</m:t>
                          </m:r>
                        </m:sup>
                      </m:sSubSup>
                      <m:r>
                        <a:rPr lang="es-MX" sz="2000" b="1" i="1">
                          <a:solidFill>
                            <a:srgbClr val="009DD9">
                              <a:lumMod val="50000"/>
                            </a:srgbClr>
                          </a:solidFill>
                          <a:latin typeface="Cambria Math"/>
                        </a:rPr>
                        <m:t>=</m:t>
                      </m:r>
                      <m:f>
                        <m:fPr>
                          <m:ctrlPr>
                            <a:rPr lang="es-MX" sz="2000" b="1" i="1">
                              <a:solidFill>
                                <a:srgbClr val="009DD9">
                                  <a:lumMod val="50000"/>
                                </a:srgbClr>
                              </a:solidFill>
                              <a:latin typeface="Cambria Math"/>
                            </a:rPr>
                          </m:ctrlPr>
                        </m:fPr>
                        <m:num>
                          <m:sSubSup>
                            <m:sSubSupPr>
                              <m:ctrlPr>
                                <a:rPr lang="es-MX" sz="2000" b="1" i="1">
                                  <a:solidFill>
                                    <a:srgbClr val="009DD9">
                                      <a:lumMod val="50000"/>
                                    </a:srgbClr>
                                  </a:solidFill>
                                  <a:latin typeface="Cambria Math"/>
                                </a:rPr>
                              </m:ctrlPr>
                            </m:sSubSupPr>
                            <m:e>
                              <m:r>
                                <a:rPr lang="es-MX" sz="2000" b="1" i="1">
                                  <a:solidFill>
                                    <a:srgbClr val="009DD9">
                                      <a:lumMod val="50000"/>
                                    </a:srgbClr>
                                  </a:solidFill>
                                  <a:latin typeface="Cambria Math"/>
                                </a:rPr>
                                <m:t>𝑷</m:t>
                              </m:r>
                            </m:e>
                            <m:sub>
                              <m:r>
                                <a:rPr lang="es-MX" sz="2000" b="1" i="1">
                                  <a:solidFill>
                                    <a:srgbClr val="009DD9">
                                      <a:lumMod val="50000"/>
                                    </a:srgbClr>
                                  </a:solidFill>
                                  <a:latin typeface="Cambria Math"/>
                                </a:rPr>
                                <m:t>𝑩</m:t>
                              </m:r>
                            </m:sub>
                            <m:sup>
                              <m:r>
                                <a:rPr lang="es-MX" sz="2000" b="1" i="1">
                                  <a:solidFill>
                                    <a:srgbClr val="009DD9">
                                      <a:lumMod val="50000"/>
                                    </a:srgbClr>
                                  </a:solidFill>
                                  <a:latin typeface="Cambria Math"/>
                                </a:rPr>
                                <m:t>𝑼</m:t>
                              </m:r>
                            </m:sup>
                          </m:sSubSup>
                        </m:num>
                        <m:den>
                          <m:r>
                            <a:rPr lang="es-MX" sz="2000" b="1" i="1">
                              <a:solidFill>
                                <a:srgbClr val="009DD9">
                                  <a:lumMod val="50000"/>
                                </a:srgbClr>
                              </a:solidFill>
                              <a:latin typeface="Cambria Math"/>
                            </a:rPr>
                            <m:t>𝟏</m:t>
                          </m:r>
                          <m:r>
                            <a:rPr lang="es-MX" sz="2000" b="1" i="1">
                              <a:solidFill>
                                <a:srgbClr val="009DD9">
                                  <a:lumMod val="50000"/>
                                </a:srgbClr>
                              </a:solidFill>
                              <a:latin typeface="Cambria Math"/>
                            </a:rPr>
                            <m:t>−</m:t>
                          </m:r>
                          <m:r>
                            <a:rPr lang="es-MX" sz="2000" b="1" i="1">
                              <a:solidFill>
                                <a:srgbClr val="009DD9">
                                  <a:lumMod val="50000"/>
                                </a:srgbClr>
                              </a:solidFill>
                              <a:latin typeface="Cambria Math"/>
                              <a:ea typeface="Cambria Math"/>
                            </a:rPr>
                            <m:t>𝜶</m:t>
                          </m:r>
                          <m:r>
                            <a:rPr lang="es-MX" sz="2000" b="1" i="1">
                              <a:solidFill>
                                <a:srgbClr val="009DD9">
                                  <a:lumMod val="50000"/>
                                </a:srgbClr>
                              </a:solidFill>
                              <a:latin typeface="Cambria Math"/>
                              <a:ea typeface="Cambria Math"/>
                            </a:rPr>
                            <m:t>−</m:t>
                          </m:r>
                          <m:r>
                            <a:rPr lang="es-MX" sz="2000" b="1" i="1">
                              <a:solidFill>
                                <a:srgbClr val="009DD9">
                                  <a:lumMod val="50000"/>
                                </a:srgbClr>
                              </a:solidFill>
                              <a:latin typeface="Cambria Math"/>
                              <a:ea typeface="Cambria Math"/>
                            </a:rPr>
                            <m:t>𝜷</m:t>
                          </m:r>
                          <m:r>
                            <a:rPr lang="es-MX" sz="2000" b="1" i="1">
                              <a:solidFill>
                                <a:srgbClr val="009DD9">
                                  <a:lumMod val="50000"/>
                                </a:srgbClr>
                              </a:solidFill>
                              <a:latin typeface="Cambria Math"/>
                              <a:ea typeface="Cambria Math"/>
                            </a:rPr>
                            <m:t>−</m:t>
                          </m:r>
                          <m:r>
                            <a:rPr lang="es-MX" sz="2000" b="1" i="1">
                              <a:solidFill>
                                <a:srgbClr val="009DD9">
                                  <a:lumMod val="50000"/>
                                </a:srgbClr>
                              </a:solidFill>
                              <a:latin typeface="Cambria Math"/>
                              <a:ea typeface="Cambria Math"/>
                            </a:rPr>
                            <m:t>𝜸</m:t>
                          </m:r>
                        </m:den>
                      </m:f>
                      <m:r>
                        <a:rPr lang="es-MX" sz="2000" b="1" i="1">
                          <a:solidFill>
                            <a:srgbClr val="009DD9">
                              <a:lumMod val="50000"/>
                            </a:srgbClr>
                          </a:solidFill>
                          <a:latin typeface="Cambria Math"/>
                        </a:rPr>
                        <m:t>=</m:t>
                      </m:r>
                      <m:f>
                        <m:fPr>
                          <m:ctrlPr>
                            <a:rPr lang="es-MX" sz="2000" b="1" i="1">
                              <a:solidFill>
                                <a:srgbClr val="009DD9">
                                  <a:lumMod val="50000"/>
                                </a:srgbClr>
                              </a:solidFill>
                              <a:latin typeface="Cambria Math"/>
                            </a:rPr>
                          </m:ctrlPr>
                        </m:fPr>
                        <m:num>
                          <m:sSubSup>
                            <m:sSubSupPr>
                              <m:ctrlPr>
                                <a:rPr lang="es-MX" sz="2000" b="1" i="1">
                                  <a:solidFill>
                                    <a:srgbClr val="009DD9">
                                      <a:lumMod val="50000"/>
                                    </a:srgbClr>
                                  </a:solidFill>
                                  <a:latin typeface="Cambria Math"/>
                                </a:rPr>
                              </m:ctrlPr>
                            </m:sSubSupPr>
                            <m:e>
                              <m:r>
                                <a:rPr lang="es-MX" sz="2000" b="1" i="1">
                                  <a:solidFill>
                                    <a:srgbClr val="009DD9">
                                      <a:lumMod val="50000"/>
                                    </a:srgbClr>
                                  </a:solidFill>
                                  <a:latin typeface="Cambria Math"/>
                                </a:rPr>
                                <m:t>𝑷</m:t>
                              </m:r>
                            </m:e>
                            <m:sub>
                              <m:r>
                                <a:rPr lang="es-MX" sz="2000" b="1" i="1">
                                  <a:solidFill>
                                    <a:srgbClr val="009DD9">
                                      <a:lumMod val="50000"/>
                                    </a:srgbClr>
                                  </a:solidFill>
                                  <a:latin typeface="Cambria Math"/>
                                </a:rPr>
                                <m:t>𝑩</m:t>
                              </m:r>
                            </m:sub>
                            <m:sup>
                              <m:r>
                                <a:rPr lang="es-MX" sz="2000" b="1" i="1">
                                  <a:solidFill>
                                    <a:srgbClr val="009DD9">
                                      <a:lumMod val="50000"/>
                                    </a:srgbClr>
                                  </a:solidFill>
                                  <a:latin typeface="Cambria Math"/>
                                </a:rPr>
                                <m:t>𝑼</m:t>
                              </m:r>
                            </m:sup>
                          </m:sSubSup>
                          <m:r>
                            <a:rPr lang="es-MX" sz="2000" b="1" i="1">
                              <a:solidFill>
                                <a:srgbClr val="009DD9">
                                  <a:lumMod val="50000"/>
                                </a:srgbClr>
                              </a:solidFill>
                              <a:latin typeface="Cambria Math"/>
                            </a:rPr>
                            <m:t>. </m:t>
                          </m:r>
                          <m:acc>
                            <m:accPr>
                              <m:chr m:val="̈"/>
                              <m:ctrlPr>
                                <a:rPr lang="es-MX" sz="2000" b="1" i="1">
                                  <a:solidFill>
                                    <a:srgbClr val="009DD9">
                                      <a:lumMod val="50000"/>
                                    </a:srgbClr>
                                  </a:solidFill>
                                  <a:latin typeface="Cambria Math"/>
                                </a:rPr>
                              </m:ctrlPr>
                            </m:accPr>
                            <m:e>
                              <m:sSub>
                                <m:sSubPr>
                                  <m:ctrlPr>
                                    <a:rPr lang="es-MX" sz="2000" b="1" i="1">
                                      <a:solidFill>
                                        <a:srgbClr val="009DD9">
                                          <a:lumMod val="50000"/>
                                        </a:srgbClr>
                                      </a:solidFill>
                                      <a:latin typeface="Cambria Math"/>
                                    </a:rPr>
                                  </m:ctrlPr>
                                </m:sSubPr>
                                <m:e>
                                  <m:r>
                                    <a:rPr lang="es-MX" sz="2000" b="1" i="1">
                                      <a:solidFill>
                                        <a:srgbClr val="009DD9">
                                          <a:lumMod val="50000"/>
                                        </a:srgbClr>
                                      </a:solidFill>
                                      <a:latin typeface="Cambria Math"/>
                                    </a:rPr>
                                    <m:t>𝒂</m:t>
                                  </m:r>
                                </m:e>
                                <m:sub>
                                  <m:bar>
                                    <m:barPr>
                                      <m:pos m:val="top"/>
                                      <m:ctrlPr>
                                        <a:rPr lang="es-MX" sz="2000" b="1" i="1">
                                          <a:solidFill>
                                            <a:srgbClr val="009DD9">
                                              <a:lumMod val="50000"/>
                                            </a:srgbClr>
                                          </a:solidFill>
                                          <a:latin typeface="Cambria Math"/>
                                        </a:rPr>
                                      </m:ctrlPr>
                                    </m:barPr>
                                    <m:e>
                                      <m:r>
                                        <a:rPr lang="es-MX" sz="2000" b="1" i="1">
                                          <a:solidFill>
                                            <a:srgbClr val="009DD9">
                                              <a:lumMod val="50000"/>
                                            </a:srgbClr>
                                          </a:solidFill>
                                          <a:latin typeface="Cambria Math"/>
                                        </a:rPr>
                                        <m:t>𝒏</m:t>
                                      </m:r>
                                    </m:e>
                                  </m:bar>
                                </m:sub>
                              </m:sSub>
                            </m:e>
                          </m:acc>
                        </m:num>
                        <m:den>
                          <m:r>
                            <a:rPr lang="es-MX" sz="2000" b="1" i="1">
                              <a:solidFill>
                                <a:srgbClr val="009DD9">
                                  <a:lumMod val="50000"/>
                                </a:srgbClr>
                              </a:solidFill>
                              <a:latin typeface="Cambria Math"/>
                            </a:rPr>
                            <m:t>𝟏</m:t>
                          </m:r>
                          <m:r>
                            <a:rPr lang="es-MX" sz="2000" b="1" i="1">
                              <a:solidFill>
                                <a:srgbClr val="009DD9">
                                  <a:lumMod val="50000"/>
                                </a:srgbClr>
                              </a:solidFill>
                              <a:latin typeface="Cambria Math"/>
                            </a:rPr>
                            <m:t>−</m:t>
                          </m:r>
                          <m:r>
                            <a:rPr lang="es-MX" sz="2000" b="1" i="1">
                              <a:solidFill>
                                <a:srgbClr val="009DD9">
                                  <a:lumMod val="50000"/>
                                </a:srgbClr>
                              </a:solidFill>
                              <a:latin typeface="Cambria Math"/>
                              <a:ea typeface="Cambria Math"/>
                            </a:rPr>
                            <m:t>𝜶</m:t>
                          </m:r>
                          <m:r>
                            <a:rPr lang="es-MX" sz="2000" b="1" i="1">
                              <a:solidFill>
                                <a:srgbClr val="009DD9">
                                  <a:lumMod val="50000"/>
                                </a:srgbClr>
                              </a:solidFill>
                              <a:latin typeface="Cambria Math"/>
                              <a:ea typeface="Cambria Math"/>
                            </a:rPr>
                            <m:t>−</m:t>
                          </m:r>
                          <m:r>
                            <a:rPr lang="es-MX" sz="2000" b="1" i="1">
                              <a:solidFill>
                                <a:srgbClr val="009DD9">
                                  <a:lumMod val="50000"/>
                                </a:srgbClr>
                              </a:solidFill>
                              <a:latin typeface="Cambria Math"/>
                              <a:ea typeface="Cambria Math"/>
                            </a:rPr>
                            <m:t>𝜷</m:t>
                          </m:r>
                          <m:r>
                            <a:rPr lang="es-MX" sz="2000" b="1" i="1">
                              <a:solidFill>
                                <a:srgbClr val="009DD9">
                                  <a:lumMod val="50000"/>
                                </a:srgbClr>
                              </a:solidFill>
                              <a:latin typeface="Cambria Math"/>
                              <a:ea typeface="Cambria Math"/>
                            </a:rPr>
                            <m:t>−</m:t>
                          </m:r>
                          <m:r>
                            <a:rPr lang="es-MX" sz="2000" b="1" i="1">
                              <a:solidFill>
                                <a:srgbClr val="009DD9">
                                  <a:lumMod val="50000"/>
                                </a:srgbClr>
                              </a:solidFill>
                              <a:latin typeface="Cambria Math"/>
                              <a:ea typeface="Cambria Math"/>
                            </a:rPr>
                            <m:t>𝜸</m:t>
                          </m:r>
                        </m:den>
                      </m:f>
                    </m:oMath>
                  </m:oMathPara>
                </a14:m>
                <a:endParaRPr lang="es-MX" dirty="0" smtClean="0"/>
              </a:p>
              <a:p>
                <a:pPr algn="just"/>
                <a:endParaRPr lang="es-MX" dirty="0"/>
              </a:p>
              <a:p>
                <a:pPr algn="just"/>
                <a:endParaRPr lang="es-MX" sz="2000" dirty="0" smtClean="0"/>
              </a:p>
              <a:p>
                <a:r>
                  <a:rPr lang="es-MX" sz="2000" dirty="0"/>
                  <a:t>Donde:</a:t>
                </a:r>
              </a:p>
              <a:p>
                <a14:m>
                  <m:oMath xmlns:m="http://schemas.openxmlformats.org/officeDocument/2006/math">
                    <m:sSubSup>
                      <m:sSubSupPr>
                        <m:ctrlPr>
                          <a:rPr lang="es-MX" sz="2000" i="1">
                            <a:latin typeface="Cambria Math"/>
                          </a:rPr>
                        </m:ctrlPr>
                      </m:sSubSupPr>
                      <m:e>
                        <m:r>
                          <a:rPr lang="es-MX" sz="2000" i="1">
                            <a:latin typeface="Cambria Math"/>
                          </a:rPr>
                          <m:t>𝑃</m:t>
                        </m:r>
                      </m:e>
                      <m:sub>
                        <m:r>
                          <a:rPr lang="es-MX" sz="2000" i="1">
                            <a:latin typeface="Cambria Math"/>
                          </a:rPr>
                          <m:t>𝑇</m:t>
                        </m:r>
                      </m:sub>
                      <m:sup>
                        <m:r>
                          <a:rPr lang="es-MX" sz="2000" i="1">
                            <a:latin typeface="Cambria Math"/>
                          </a:rPr>
                          <m:t>𝑈</m:t>
                        </m:r>
                      </m:sup>
                    </m:sSubSup>
                  </m:oMath>
                </a14:m>
                <a:r>
                  <a:rPr lang="es-MX" sz="2000" dirty="0"/>
                  <a:t>=representa la prima de tarifa </a:t>
                </a:r>
                <a:r>
                  <a:rPr lang="es-MX" sz="2000" dirty="0" smtClean="0"/>
                  <a:t>única</a:t>
                </a:r>
                <a:endParaRPr lang="es-MX" sz="2000" dirty="0"/>
              </a:p>
              <a:p>
                <a14:m>
                  <m:oMath xmlns:m="http://schemas.openxmlformats.org/officeDocument/2006/math">
                    <m:sSubSup>
                      <m:sSubSupPr>
                        <m:ctrlPr>
                          <a:rPr lang="es-MX" sz="2000" i="1">
                            <a:latin typeface="Cambria Math"/>
                          </a:rPr>
                        </m:ctrlPr>
                      </m:sSubSupPr>
                      <m:e>
                        <m:r>
                          <a:rPr lang="es-MX" sz="2000" i="1">
                            <a:latin typeface="Cambria Math"/>
                          </a:rPr>
                          <m:t>𝑃</m:t>
                        </m:r>
                      </m:e>
                      <m:sub>
                        <m:r>
                          <a:rPr lang="es-MX" sz="2000" i="1">
                            <a:latin typeface="Cambria Math"/>
                          </a:rPr>
                          <m:t>𝐵</m:t>
                        </m:r>
                      </m:sub>
                      <m:sup>
                        <m:r>
                          <a:rPr lang="es-MX" sz="2000" i="1">
                            <a:latin typeface="Cambria Math"/>
                          </a:rPr>
                          <m:t>𝑈</m:t>
                        </m:r>
                      </m:sup>
                    </m:sSubSup>
                  </m:oMath>
                </a14:m>
                <a:r>
                  <a:rPr lang="es-MX" sz="2000" dirty="0"/>
                  <a:t>=representa la prima base </a:t>
                </a:r>
                <a:r>
                  <a:rPr lang="es-MX" sz="2000" dirty="0" smtClean="0"/>
                  <a:t>única</a:t>
                </a:r>
              </a:p>
              <a:p>
                <a:endParaRPr lang="es-MX" sz="2000" dirty="0"/>
              </a:p>
              <a:p>
                <a:pPr algn="just"/>
                <a:r>
                  <a:rPr lang="es-MX" sz="2000" dirty="0"/>
                  <a:t>Generalizando, el procedimiento del cálculo para en el año k y mes m, (al cierre) la reserva será</a:t>
                </a:r>
                <a:r>
                  <a:rPr lang="es-MX" sz="2000" dirty="0" smtClean="0"/>
                  <a:t>:</a:t>
                </a:r>
              </a:p>
              <a:p>
                <a:pPr algn="just"/>
                <a:endParaRPr lang="es-MX" sz="2000" dirty="0"/>
              </a:p>
              <a:p>
                <a:pPr algn="just"/>
                <a:endParaRPr lang="es-MX" sz="2000" dirty="0"/>
              </a:p>
              <a:p>
                <a:pPr algn="just"/>
                <a:endParaRPr lang="es-MX" sz="2000" dirty="0" smtClean="0"/>
              </a:p>
              <a:p>
                <a:pPr algn="just"/>
                <a:endParaRPr lang="es-MX" sz="2000" dirty="0" smtClean="0"/>
              </a:p>
              <a:p>
                <a:pPr algn="just"/>
                <a:endParaRPr lang="es-MX" sz="2000" dirty="0"/>
              </a:p>
            </p:txBody>
          </p:sp>
        </mc:Choice>
        <mc:Fallback xmlns="">
          <p:sp>
            <p:nvSpPr>
              <p:cNvPr id="2" name="1 CuadroTexto"/>
              <p:cNvSpPr txBox="1">
                <a:spLocks noRot="1" noChangeAspect="1" noMove="1" noResize="1" noEditPoints="1" noAdjustHandles="1" noChangeArrowheads="1" noChangeShapeType="1" noTextEdit="1"/>
              </p:cNvSpPr>
              <p:nvPr/>
            </p:nvSpPr>
            <p:spPr>
              <a:xfrm>
                <a:off x="467544" y="404664"/>
                <a:ext cx="7848872" cy="6159378"/>
              </a:xfrm>
              <a:prstGeom prst="rect">
                <a:avLst/>
              </a:prstGeom>
              <a:blipFill rotWithShape="1">
                <a:blip r:embed="rId2"/>
                <a:stretch>
                  <a:fillRect l="-697" t="-295" r="-1238"/>
                </a:stretch>
              </a:blipFill>
              <a:ln w="28575">
                <a:solidFill>
                  <a:schemeClr val="accent1">
                    <a:lumMod val="75000"/>
                  </a:schemeClr>
                </a:solidFill>
              </a:ln>
            </p:spPr>
            <p:txBody>
              <a:bodyPr/>
              <a:lstStyle/>
              <a:p>
                <a:r>
                  <a:rPr lang="es-MX">
                    <a:noFill/>
                  </a:rPr>
                  <a:t> </a:t>
                </a:r>
              </a:p>
            </p:txBody>
          </p:sp>
        </mc:Fallback>
      </mc:AlternateContent>
      <p:sp>
        <p:nvSpPr>
          <p:cNvPr id="4" name="3 Marcador de número de diapositiva"/>
          <p:cNvSpPr>
            <a:spLocks noGrp="1"/>
          </p:cNvSpPr>
          <p:nvPr>
            <p:ph type="sldNum" sz="quarter" idx="12"/>
          </p:nvPr>
        </p:nvSpPr>
        <p:spPr/>
        <p:txBody>
          <a:bodyPr/>
          <a:lstStyle/>
          <a:p>
            <a:fld id="{6D3F354B-F5C5-4EF2-87BA-04594DF4B743}" type="slidenum">
              <a:rPr lang="es-MX" smtClean="0"/>
              <a:t>28</a:t>
            </a:fld>
            <a:endParaRPr lang="es-MX"/>
          </a:p>
        </p:txBody>
      </p:sp>
      <p:pic>
        <p:nvPicPr>
          <p:cNvPr id="5" name="Picture 2"/>
          <p:cNvPicPr>
            <a:picLocks noChangeAspect="1" noChangeArrowheads="1"/>
          </p:cNvPicPr>
          <p:nvPr/>
        </p:nvPicPr>
        <p:blipFill rotWithShape="1">
          <a:blip r:embed="rId3"/>
          <a:srcRect l="19025" t="75792" r="22598" b="9948"/>
          <a:stretch/>
        </p:blipFill>
        <p:spPr bwMode="auto">
          <a:xfrm>
            <a:off x="900554" y="5013176"/>
            <a:ext cx="7127830" cy="1305924"/>
          </a:xfrm>
          <a:prstGeom prst="rect">
            <a:avLst/>
          </a:prstGeom>
          <a:noFill/>
          <a:ln w="9525">
            <a:noFill/>
            <a:miter lim="800000"/>
            <a:headEnd/>
            <a:tailEnd/>
          </a:ln>
          <a:effectLst/>
        </p:spPr>
      </p:pic>
    </p:spTree>
    <p:extLst>
      <p:ext uri="{BB962C8B-B14F-4D97-AF65-F5344CB8AC3E}">
        <p14:creationId xmlns:p14="http://schemas.microsoft.com/office/powerpoint/2010/main" val="1097175265"/>
      </p:ext>
    </p:extLst>
  </p:cSld>
  <p:clrMapOvr>
    <a:masterClrMapping/>
  </p:clrMapOvr>
  <p:transition spd="slow">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835696" y="1913011"/>
            <a:ext cx="5616624" cy="2308077"/>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smtClean="0">
                <a:solidFill>
                  <a:schemeClr val="accent1">
                    <a:lumMod val="75000"/>
                  </a:schemeClr>
                </a:solidFill>
              </a:rPr>
              <a:t>Reserva de fianzas en vigor para los demás tipos de fianzas.</a:t>
            </a:r>
            <a:endParaRPr lang="es-MX" sz="4000" b="1" i="1" dirty="0">
              <a:solidFill>
                <a:schemeClr val="accent1">
                  <a:lumMod val="75000"/>
                </a:schemeClr>
              </a:solidFill>
            </a:endParaRPr>
          </a:p>
        </p:txBody>
      </p:sp>
      <p:sp>
        <p:nvSpPr>
          <p:cNvPr id="3" name="2 Marcador de número de diapositiva"/>
          <p:cNvSpPr>
            <a:spLocks noGrp="1"/>
          </p:cNvSpPr>
          <p:nvPr>
            <p:ph type="sldNum" sz="quarter" idx="12"/>
          </p:nvPr>
        </p:nvSpPr>
        <p:spPr/>
        <p:txBody>
          <a:bodyPr/>
          <a:lstStyle/>
          <a:p>
            <a:fld id="{E15BE9C4-263A-469D-9838-B1C8D98E8B4F}" type="slidenum">
              <a:rPr lang="es-MX" smtClean="0"/>
              <a:t>29</a:t>
            </a:fld>
            <a:endParaRPr lang="es-MX"/>
          </a:p>
        </p:txBody>
      </p:sp>
    </p:spTree>
    <p:extLst>
      <p:ext uri="{BB962C8B-B14F-4D97-AF65-F5344CB8AC3E}">
        <p14:creationId xmlns:p14="http://schemas.microsoft.com/office/powerpoint/2010/main" val="34342037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7956376" y="188640"/>
            <a:ext cx="767078" cy="687487"/>
          </a:xfrm>
          <a:prstGeom prst="rect">
            <a:avLst/>
          </a:prstGeom>
          <a:noFill/>
          <a:ln w="9525">
            <a:solidFill>
              <a:schemeClr val="accent1">
                <a:lumMod val="75000"/>
              </a:schemeClr>
            </a:solidFill>
            <a:miter lim="800000"/>
            <a:headEnd/>
            <a:tailEnd/>
          </a:ln>
        </p:spPr>
      </p:pic>
      <p:sp>
        <p:nvSpPr>
          <p:cNvPr id="5" name="4 CuadroTexto"/>
          <p:cNvSpPr txBox="1"/>
          <p:nvPr/>
        </p:nvSpPr>
        <p:spPr>
          <a:xfrm>
            <a:off x="5868144" y="1044025"/>
            <a:ext cx="2880320" cy="584775"/>
          </a:xfrm>
          <a:prstGeom prst="rect">
            <a:avLst/>
          </a:prstGeom>
          <a:solidFill>
            <a:schemeClr val="accent1">
              <a:lumMod val="75000"/>
            </a:schemeClr>
          </a:solidFill>
          <a:ln>
            <a:solidFill>
              <a:schemeClr val="tx1"/>
            </a:solidFill>
          </a:ln>
        </p:spPr>
        <p:txBody>
          <a:bodyPr wrap="square" rtlCol="0">
            <a:spAutoFit/>
          </a:bodyPr>
          <a:lstStyle/>
          <a:p>
            <a:pPr algn="ct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8 Marcador de número de diapositiva"/>
          <p:cNvSpPr>
            <a:spLocks noGrp="1"/>
          </p:cNvSpPr>
          <p:nvPr>
            <p:ph type="sldNum" sz="quarter" idx="12"/>
          </p:nvPr>
        </p:nvSpPr>
        <p:spPr>
          <a:xfrm>
            <a:off x="6759664" y="5877272"/>
            <a:ext cx="548640" cy="432048"/>
          </a:xfrm>
        </p:spPr>
        <p:txBody>
          <a:bodyPr/>
          <a:lstStyle/>
          <a:p>
            <a:fld id="{6D3F354B-F5C5-4EF2-87BA-04594DF4B743}" type="slidenum">
              <a:rPr lang="es-MX" smtClean="0"/>
              <a:t>3</a:t>
            </a:fld>
            <a:endParaRPr lang="es-MX" dirty="0"/>
          </a:p>
        </p:txBody>
      </p:sp>
      <p:graphicFrame>
        <p:nvGraphicFramePr>
          <p:cNvPr id="6" name="5 Tabla"/>
          <p:cNvGraphicFramePr>
            <a:graphicFrameLocks noGrp="1"/>
          </p:cNvGraphicFramePr>
          <p:nvPr>
            <p:extLst>
              <p:ext uri="{D42A27DB-BD31-4B8C-83A1-F6EECF244321}">
                <p14:modId xmlns:p14="http://schemas.microsoft.com/office/powerpoint/2010/main" val="2514592927"/>
              </p:ext>
            </p:extLst>
          </p:nvPr>
        </p:nvGraphicFramePr>
        <p:xfrm>
          <a:off x="467544" y="1978496"/>
          <a:ext cx="8208912" cy="4114800"/>
        </p:xfrm>
        <a:graphic>
          <a:graphicData uri="http://schemas.openxmlformats.org/drawingml/2006/table">
            <a:tbl>
              <a:tblPr firstRow="1" bandRow="1">
                <a:tableStyleId>{EB344D84-9AFB-497E-A393-DC336BA19D2E}</a:tableStyleId>
              </a:tblPr>
              <a:tblGrid>
                <a:gridCol w="7632848"/>
                <a:gridCol w="576064"/>
              </a:tblGrid>
              <a:tr h="2952328">
                <a:tc>
                  <a:txBody>
                    <a:bodyPr/>
                    <a:lstStyle/>
                    <a:p>
                      <a:pPr algn="r"/>
                      <a:r>
                        <a:rPr lang="es-MX" sz="2200" dirty="0" smtClean="0">
                          <a:solidFill>
                            <a:schemeClr val="accent1">
                              <a:lumMod val="50000"/>
                            </a:schemeClr>
                          </a:solidFill>
                        </a:rPr>
                        <a:t>Guión</a:t>
                      </a:r>
                      <a:r>
                        <a:rPr lang="es-MX" sz="2200" baseline="0" dirty="0" smtClean="0">
                          <a:solidFill>
                            <a:schemeClr val="accent1">
                              <a:lumMod val="50000"/>
                            </a:schemeClr>
                          </a:solidFill>
                        </a:rPr>
                        <a:t> Explicativo</a:t>
                      </a:r>
                    </a:p>
                    <a:p>
                      <a:pPr algn="r"/>
                      <a:endParaRPr lang="es-MX" sz="2200" dirty="0" smtClean="0">
                        <a:solidFill>
                          <a:schemeClr val="accent1">
                            <a:lumMod val="50000"/>
                          </a:schemeClr>
                        </a:solidFill>
                      </a:endParaRPr>
                    </a:p>
                    <a:p>
                      <a:pPr algn="r"/>
                      <a:r>
                        <a:rPr lang="es-MX" sz="2200" dirty="0" smtClean="0">
                          <a:solidFill>
                            <a:schemeClr val="accent1">
                              <a:lumMod val="50000"/>
                            </a:schemeClr>
                          </a:solidFill>
                        </a:rPr>
                        <a:t>ASPECTOS TÉCNICOS DEL MARCO NORMATIVO DE RESERVAS</a:t>
                      </a:r>
                      <a:endParaRPr lang="es-MX" sz="2200" baseline="0" dirty="0" smtClean="0">
                        <a:solidFill>
                          <a:schemeClr val="accent1">
                            <a:lumMod val="50000"/>
                          </a:schemeClr>
                        </a:solidFill>
                      </a:endParaRPr>
                    </a:p>
                    <a:p>
                      <a:pPr algn="r"/>
                      <a:r>
                        <a:rPr lang="es-MX" sz="2200" baseline="0" dirty="0" smtClean="0">
                          <a:solidFill>
                            <a:schemeClr val="accent1">
                              <a:lumMod val="50000"/>
                            </a:schemeClr>
                          </a:solidFill>
                        </a:rPr>
                        <a:t> </a:t>
                      </a:r>
                      <a:endParaRPr lang="es-MX" sz="2200" dirty="0" smtClean="0">
                        <a:solidFill>
                          <a:schemeClr val="accent1">
                            <a:lumMod val="50000"/>
                          </a:schemeClr>
                        </a:solidFill>
                      </a:endParaRPr>
                    </a:p>
                    <a:p>
                      <a:pPr algn="r"/>
                      <a:r>
                        <a:rPr lang="es-ES" sz="2200" baseline="0" dirty="0" smtClean="0">
                          <a:solidFill>
                            <a:schemeClr val="accent1">
                              <a:lumMod val="50000"/>
                            </a:schemeClr>
                          </a:solidFill>
                        </a:rPr>
                        <a:t>La Prima de Reserva</a:t>
                      </a:r>
                    </a:p>
                    <a:p>
                      <a:pPr algn="r"/>
                      <a:r>
                        <a:rPr lang="es-ES" sz="2200" baseline="0" dirty="0" smtClean="0">
                          <a:solidFill>
                            <a:schemeClr val="accent1">
                              <a:lumMod val="50000"/>
                            </a:schemeClr>
                          </a:solidFill>
                        </a:rPr>
                        <a:t>Reserva de fianzas en vigor</a:t>
                      </a:r>
                    </a:p>
                    <a:p>
                      <a:pPr algn="r"/>
                      <a:r>
                        <a:rPr lang="es-ES" sz="2200" baseline="0" dirty="0" smtClean="0">
                          <a:solidFill>
                            <a:schemeClr val="accent1">
                              <a:lumMod val="50000"/>
                            </a:schemeClr>
                          </a:solidFill>
                        </a:rPr>
                        <a:t>Reserva de fianzas en vigor para fianzas de fidelidad</a:t>
                      </a:r>
                    </a:p>
                    <a:p>
                      <a:pPr algn="r"/>
                      <a:r>
                        <a:rPr lang="es-MX" sz="2200" baseline="0" dirty="0" smtClean="0">
                          <a:solidFill>
                            <a:schemeClr val="accent1">
                              <a:lumMod val="50000"/>
                            </a:schemeClr>
                          </a:solidFill>
                        </a:rPr>
                        <a:t>Reserva de fianzas en vigor para los demás tipos de fianzas</a:t>
                      </a:r>
                    </a:p>
                    <a:p>
                      <a:pPr algn="r"/>
                      <a:r>
                        <a:rPr lang="es-MX" sz="2200" baseline="0" dirty="0" smtClean="0">
                          <a:solidFill>
                            <a:schemeClr val="accent1">
                              <a:lumMod val="50000"/>
                            </a:schemeClr>
                          </a:solidFill>
                        </a:rPr>
                        <a:t>Reserva de contingencia</a:t>
                      </a:r>
                    </a:p>
                    <a:p>
                      <a:pPr algn="r"/>
                      <a:endParaRPr lang="es-MX" sz="2200" dirty="0" smtClean="0">
                        <a:solidFill>
                          <a:schemeClr val="accent1">
                            <a:lumMod val="50000"/>
                          </a:schemeClr>
                        </a:solidFill>
                      </a:endParaRPr>
                    </a:p>
                    <a:p>
                      <a:pPr algn="r"/>
                      <a:r>
                        <a:rPr lang="es-MX" sz="2200" dirty="0" smtClean="0">
                          <a:solidFill>
                            <a:schemeClr val="accent1">
                              <a:lumMod val="50000"/>
                            </a:schemeClr>
                          </a:solidFill>
                        </a:rPr>
                        <a:t>Conclusiones</a:t>
                      </a:r>
                    </a:p>
                    <a:p>
                      <a:pPr algn="r"/>
                      <a:r>
                        <a:rPr lang="es-MX" sz="2200" dirty="0" smtClean="0">
                          <a:solidFill>
                            <a:schemeClr val="accent1">
                              <a:lumMod val="50000"/>
                            </a:schemeClr>
                          </a:solidFill>
                        </a:rPr>
                        <a:t>Referencias</a:t>
                      </a:r>
                      <a:endParaRPr lang="es-MX" sz="2200" dirty="0">
                        <a:solidFill>
                          <a:schemeClr val="accent1">
                            <a:lumMod val="50000"/>
                          </a:schemeClr>
                        </a:solidFill>
                      </a:endParaRPr>
                    </a:p>
                  </a:txBody>
                  <a:tcPr>
                    <a:solidFill>
                      <a:schemeClr val="tx2">
                        <a:lumMod val="20000"/>
                        <a:lumOff val="80000"/>
                      </a:schemeClr>
                    </a:solidFill>
                  </a:tcPr>
                </a:tc>
                <a:tc>
                  <a:txBody>
                    <a:bodyPr/>
                    <a:lstStyle/>
                    <a:p>
                      <a:pPr algn="r"/>
                      <a:r>
                        <a:rPr lang="es-MX" sz="2200" dirty="0" smtClean="0">
                          <a:solidFill>
                            <a:schemeClr val="accent1">
                              <a:lumMod val="50000"/>
                            </a:schemeClr>
                          </a:solidFill>
                        </a:rPr>
                        <a:t>4</a:t>
                      </a:r>
                    </a:p>
                    <a:p>
                      <a:pPr algn="r"/>
                      <a:endParaRPr lang="es-MX" sz="2200" dirty="0" smtClean="0">
                        <a:solidFill>
                          <a:schemeClr val="accent1">
                            <a:lumMod val="50000"/>
                          </a:schemeClr>
                        </a:solidFill>
                      </a:endParaRPr>
                    </a:p>
                    <a:p>
                      <a:pPr algn="r"/>
                      <a:r>
                        <a:rPr lang="es-MX" sz="2200" dirty="0" smtClean="0">
                          <a:solidFill>
                            <a:schemeClr val="accent1">
                              <a:lumMod val="50000"/>
                            </a:schemeClr>
                          </a:solidFill>
                        </a:rPr>
                        <a:t>7</a:t>
                      </a:r>
                    </a:p>
                    <a:p>
                      <a:pPr algn="r"/>
                      <a:endParaRPr lang="es-MX" sz="2200" dirty="0" smtClean="0">
                        <a:solidFill>
                          <a:schemeClr val="accent1">
                            <a:lumMod val="50000"/>
                          </a:schemeClr>
                        </a:solidFill>
                      </a:endParaRPr>
                    </a:p>
                    <a:p>
                      <a:pPr algn="r"/>
                      <a:r>
                        <a:rPr lang="es-MX" sz="2200" dirty="0" smtClean="0">
                          <a:solidFill>
                            <a:schemeClr val="accent1">
                              <a:lumMod val="50000"/>
                            </a:schemeClr>
                          </a:solidFill>
                        </a:rPr>
                        <a:t>9</a:t>
                      </a:r>
                    </a:p>
                    <a:p>
                      <a:pPr algn="r"/>
                      <a:r>
                        <a:rPr lang="es-MX" sz="2200" dirty="0" smtClean="0">
                          <a:solidFill>
                            <a:schemeClr val="accent1">
                              <a:lumMod val="50000"/>
                            </a:schemeClr>
                          </a:solidFill>
                        </a:rPr>
                        <a:t>18</a:t>
                      </a:r>
                    </a:p>
                    <a:p>
                      <a:pPr algn="r"/>
                      <a:r>
                        <a:rPr lang="es-MX" sz="2200" dirty="0" smtClean="0">
                          <a:solidFill>
                            <a:schemeClr val="accent1">
                              <a:lumMod val="50000"/>
                            </a:schemeClr>
                          </a:solidFill>
                        </a:rPr>
                        <a:t>22</a:t>
                      </a:r>
                    </a:p>
                    <a:p>
                      <a:pPr algn="r"/>
                      <a:r>
                        <a:rPr lang="es-MX" sz="2200" dirty="0" smtClean="0">
                          <a:solidFill>
                            <a:schemeClr val="accent1">
                              <a:lumMod val="50000"/>
                            </a:schemeClr>
                          </a:solidFill>
                        </a:rPr>
                        <a:t>29</a:t>
                      </a:r>
                    </a:p>
                    <a:p>
                      <a:pPr algn="r"/>
                      <a:r>
                        <a:rPr lang="es-MX" sz="2200" dirty="0" smtClean="0">
                          <a:solidFill>
                            <a:schemeClr val="accent1">
                              <a:lumMod val="50000"/>
                            </a:schemeClr>
                          </a:solidFill>
                        </a:rPr>
                        <a:t>32</a:t>
                      </a:r>
                    </a:p>
                    <a:p>
                      <a:pPr algn="r"/>
                      <a:endParaRPr lang="es-MX" sz="2200" dirty="0" smtClean="0">
                        <a:solidFill>
                          <a:schemeClr val="accent1">
                            <a:lumMod val="50000"/>
                          </a:schemeClr>
                        </a:solidFill>
                      </a:endParaRPr>
                    </a:p>
                    <a:p>
                      <a:pPr algn="r"/>
                      <a:r>
                        <a:rPr lang="es-MX" sz="2200" dirty="0" smtClean="0">
                          <a:solidFill>
                            <a:schemeClr val="accent1">
                              <a:lumMod val="50000"/>
                            </a:schemeClr>
                          </a:solidFill>
                        </a:rPr>
                        <a:t>36</a:t>
                      </a:r>
                    </a:p>
                    <a:p>
                      <a:pPr algn="r"/>
                      <a:r>
                        <a:rPr lang="es-MX" sz="2200" dirty="0" smtClean="0">
                          <a:solidFill>
                            <a:schemeClr val="accent1">
                              <a:lumMod val="50000"/>
                            </a:schemeClr>
                          </a:solidFill>
                        </a:rPr>
                        <a:t>38</a:t>
                      </a:r>
                      <a:endParaRPr lang="es-MX" sz="2200" dirty="0">
                        <a:solidFill>
                          <a:schemeClr val="accent1">
                            <a:lumMod val="50000"/>
                          </a:schemeClr>
                        </a:solidFill>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740027156"/>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D3F354B-F5C5-4EF2-87BA-04594DF4B743}" type="slidenum">
              <a:rPr lang="es-MX" smtClean="0"/>
              <a:t>30</a:t>
            </a:fld>
            <a:endParaRPr lang="es-MX"/>
          </a:p>
        </p:txBody>
      </p:sp>
      <p:sp>
        <p:nvSpPr>
          <p:cNvPr id="6" name="5 Rectángulo"/>
          <p:cNvSpPr/>
          <p:nvPr/>
        </p:nvSpPr>
        <p:spPr>
          <a:xfrm>
            <a:off x="539552" y="2204864"/>
            <a:ext cx="7776864" cy="4016484"/>
          </a:xfrm>
          <a:prstGeom prst="rect">
            <a:avLst/>
          </a:prstGeom>
          <a:solidFill>
            <a:schemeClr val="bg2">
              <a:lumMod val="90000"/>
            </a:schemeClr>
          </a:solidFill>
          <a:ln w="38100">
            <a:solidFill>
              <a:schemeClr val="accent1">
                <a:lumMod val="75000"/>
              </a:schemeClr>
            </a:solidFill>
          </a:ln>
        </p:spPr>
        <p:txBody>
          <a:bodyPr wrap="square">
            <a:spAutoFit/>
          </a:bodyPr>
          <a:lstStyle/>
          <a:p>
            <a:pPr marL="109728" algn="just">
              <a:spcBef>
                <a:spcPts val="300"/>
              </a:spcBef>
              <a:buClr>
                <a:srgbClr val="0BD0D9"/>
              </a:buClr>
            </a:pPr>
            <a:r>
              <a:rPr lang="es-MX" sz="2000" dirty="0"/>
              <a:t>Conforme a la regulación, la reserva de fianzas en vigor será igual al resultado de aplicar un factor de 0.87 a la prima de reserva correspondiente a la vigencia de la fianza, esto es: </a:t>
            </a:r>
            <a:endParaRPr lang="es-MX" sz="2000" dirty="0" smtClean="0"/>
          </a:p>
          <a:p>
            <a:pPr marL="109728" algn="just">
              <a:spcBef>
                <a:spcPts val="300"/>
              </a:spcBef>
              <a:buClr>
                <a:srgbClr val="0BD0D9"/>
              </a:buClr>
            </a:pPr>
            <a:endParaRPr lang="es-MX" sz="2000" dirty="0"/>
          </a:p>
          <a:p>
            <a:pPr marL="109728" algn="just">
              <a:spcBef>
                <a:spcPts val="300"/>
              </a:spcBef>
              <a:buClr>
                <a:srgbClr val="0BD0D9"/>
              </a:buClr>
            </a:pPr>
            <a:endParaRPr lang="es-MX" sz="2000" dirty="0" smtClean="0"/>
          </a:p>
          <a:p>
            <a:pPr marL="109728" algn="just">
              <a:spcBef>
                <a:spcPts val="300"/>
              </a:spcBef>
              <a:buClr>
                <a:srgbClr val="0BD0D9"/>
              </a:buClr>
            </a:pPr>
            <a:endParaRPr lang="es-MX" sz="2000" dirty="0"/>
          </a:p>
          <a:p>
            <a:pPr marL="109728" algn="just">
              <a:spcBef>
                <a:spcPts val="300"/>
              </a:spcBef>
              <a:buClr>
                <a:srgbClr val="0BD0D9"/>
              </a:buClr>
            </a:pPr>
            <a:endParaRPr lang="es-MX" sz="2000" dirty="0" smtClean="0"/>
          </a:p>
          <a:p>
            <a:pPr marL="109728" algn="just">
              <a:spcBef>
                <a:spcPts val="300"/>
              </a:spcBef>
              <a:buClr>
                <a:srgbClr val="0BD0D9"/>
              </a:buClr>
            </a:pPr>
            <a:endParaRPr lang="es-MX" sz="2000" dirty="0"/>
          </a:p>
          <a:p>
            <a:pPr marL="109728" algn="just">
              <a:spcBef>
                <a:spcPts val="300"/>
              </a:spcBef>
              <a:buClr>
                <a:srgbClr val="0BD0D9"/>
              </a:buClr>
            </a:pPr>
            <a:r>
              <a:rPr lang="es-MX" sz="2000" dirty="0"/>
              <a:t>La reserva de fianzas en vigor para estas fianzas, debe permanecer constituida hasta que las fianzas sean debidamente canceladas por la extinción de las obligaciones garantizadas o por el pago de las reclamaciones correspondientes</a:t>
            </a:r>
            <a:r>
              <a:rPr lang="es-MX" sz="2000" dirty="0" smtClean="0"/>
              <a:t>. </a:t>
            </a:r>
            <a:endParaRPr lang="es-MX" dirty="0"/>
          </a:p>
        </p:txBody>
      </p:sp>
      <p:pic>
        <p:nvPicPr>
          <p:cNvPr id="8" name="Picture 2"/>
          <p:cNvPicPr>
            <a:picLocks noChangeAspect="1" noChangeArrowheads="1"/>
          </p:cNvPicPr>
          <p:nvPr/>
        </p:nvPicPr>
        <p:blipFill>
          <a:blip r:embed="rId2"/>
          <a:srcRect l="38849" t="40492" r="41327" b="52900"/>
          <a:stretch>
            <a:fillRect/>
          </a:stretch>
        </p:blipFill>
        <p:spPr bwMode="auto">
          <a:xfrm>
            <a:off x="2143108" y="3429000"/>
            <a:ext cx="4286280" cy="1071570"/>
          </a:xfrm>
          <a:prstGeom prst="rect">
            <a:avLst/>
          </a:prstGeom>
          <a:noFill/>
          <a:ln w="9525">
            <a:noFill/>
            <a:miter lim="800000"/>
            <a:headEnd/>
            <a:tailEnd/>
          </a:ln>
          <a:effectLst/>
        </p:spPr>
      </p:pic>
      <p:sp>
        <p:nvSpPr>
          <p:cNvPr id="9" name="1 Título"/>
          <p:cNvSpPr txBox="1">
            <a:spLocks/>
          </p:cNvSpPr>
          <p:nvPr/>
        </p:nvSpPr>
        <p:spPr>
          <a:xfrm>
            <a:off x="971600" y="400843"/>
            <a:ext cx="6912768" cy="1587997"/>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smtClean="0">
                <a:solidFill>
                  <a:schemeClr val="accent1">
                    <a:lumMod val="75000"/>
                  </a:schemeClr>
                </a:solidFill>
              </a:rPr>
              <a:t>Reserva de fianzas en vigor para los demás tipos de fianzas.</a:t>
            </a:r>
            <a:endParaRPr lang="es-MX" sz="4000" b="1" i="1" dirty="0">
              <a:solidFill>
                <a:schemeClr val="accent1">
                  <a:lumMod val="75000"/>
                </a:schemeClr>
              </a:solidFill>
            </a:endParaRPr>
          </a:p>
        </p:txBody>
      </p:sp>
    </p:spTree>
    <p:extLst>
      <p:ext uri="{BB962C8B-B14F-4D97-AF65-F5344CB8AC3E}">
        <p14:creationId xmlns:p14="http://schemas.microsoft.com/office/powerpoint/2010/main" val="24922042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7" y="260648"/>
            <a:ext cx="7848871" cy="6124754"/>
          </a:xfrm>
          <a:prstGeom prst="rect">
            <a:avLst/>
          </a:prstGeom>
          <a:solidFill>
            <a:schemeClr val="accent1">
              <a:lumMod val="75000"/>
            </a:schemeClr>
          </a:solidFill>
        </p:spPr>
        <p:txBody>
          <a:bodyPr wrap="square" rtlCol="0">
            <a:spAutoFit/>
          </a:bodyPr>
          <a:lstStyle/>
          <a:p>
            <a:endParaRPr lang="es-MX" i="1" dirty="0" smtClean="0">
              <a:solidFill>
                <a:schemeClr val="bg1"/>
              </a:solidFill>
              <a:latin typeface="Cambria Math"/>
            </a:endParaRPr>
          </a:p>
          <a:p>
            <a:pPr algn="just"/>
            <a:r>
              <a:rPr lang="es-MX" sz="2000" b="1" dirty="0">
                <a:solidFill>
                  <a:schemeClr val="bg1"/>
                </a:solidFill>
              </a:rPr>
              <a:t>Es necesario aclarar que la prima de reserva debe ser suficiente para el tiempo que en promedio esté vigente la fianza. La hipótesis anterior significa que se tomó en cuenta para el cálculo de la prima base, las obligaciones que se observaron durante un período que fue representativo del promedio de tiempo que está vigente la fianza. Es así, que dependiendo de cada tipo de fianza, se utilizaron diferentes períodos de vigencia de la misma. </a:t>
            </a:r>
            <a:endParaRPr lang="es-MX" sz="2000" b="1" dirty="0" smtClean="0">
              <a:solidFill>
                <a:schemeClr val="bg1"/>
              </a:solidFill>
            </a:endParaRPr>
          </a:p>
          <a:p>
            <a:pPr algn="just"/>
            <a:endParaRPr lang="es-MX" sz="2000" b="1" dirty="0">
              <a:solidFill>
                <a:schemeClr val="bg1"/>
              </a:solidFill>
            </a:endParaRPr>
          </a:p>
          <a:p>
            <a:pPr algn="just"/>
            <a:r>
              <a:rPr lang="es-MX" sz="2000" b="1" i="1" dirty="0">
                <a:solidFill>
                  <a:schemeClr val="bg1"/>
                </a:solidFill>
                <a:effectLst>
                  <a:outerShdw blurRad="38100" dist="38100" dir="2700000" algn="tl">
                    <a:srgbClr val="000000">
                      <a:alpha val="43137"/>
                    </a:srgbClr>
                  </a:outerShdw>
                </a:effectLst>
              </a:rPr>
              <a:t>Ejemplo</a:t>
            </a:r>
            <a:r>
              <a:rPr lang="es-MX" sz="2000" b="1" dirty="0">
                <a:solidFill>
                  <a:schemeClr val="bg1"/>
                </a:solidFill>
              </a:rPr>
              <a:t> de Reserva de Fianzas en Vigor para los demás tipos de </a:t>
            </a:r>
            <a:r>
              <a:rPr lang="es-MX" sz="2000" b="1" dirty="0" smtClean="0">
                <a:solidFill>
                  <a:schemeClr val="bg1"/>
                </a:solidFill>
              </a:rPr>
              <a:t>fianzas</a:t>
            </a:r>
          </a:p>
          <a:p>
            <a:pPr algn="just"/>
            <a:endParaRPr lang="es-MX" sz="2000" b="1" dirty="0">
              <a:solidFill>
                <a:schemeClr val="bg1"/>
              </a:solidFill>
            </a:endParaRPr>
          </a:p>
          <a:p>
            <a:pPr algn="just"/>
            <a:r>
              <a:rPr lang="es-MX" sz="2000" b="1" dirty="0">
                <a:solidFill>
                  <a:schemeClr val="bg1"/>
                </a:solidFill>
              </a:rPr>
              <a:t>La prima base de una fianza del </a:t>
            </a:r>
            <a:r>
              <a:rPr lang="es-MX" sz="2000" b="1" dirty="0" err="1">
                <a:solidFill>
                  <a:schemeClr val="bg1"/>
                </a:solidFill>
              </a:rPr>
              <a:t>subramo</a:t>
            </a:r>
            <a:r>
              <a:rPr lang="es-MX" sz="2000" b="1" dirty="0">
                <a:solidFill>
                  <a:schemeClr val="bg1"/>
                </a:solidFill>
              </a:rPr>
              <a:t> fianzas financieras es de 0.0359. se quiere calcular la reserva de fianzas en vigor correspondiente a esta fianza.</a:t>
            </a:r>
          </a:p>
          <a:p>
            <a:pPr algn="just"/>
            <a:endParaRPr lang="es-MX" sz="2000" b="1" dirty="0" smtClean="0">
              <a:solidFill>
                <a:schemeClr val="bg1"/>
              </a:solidFill>
            </a:endParaRPr>
          </a:p>
          <a:p>
            <a:pPr algn="just"/>
            <a:r>
              <a:rPr lang="es-MX" sz="2000" b="1" i="1" dirty="0" smtClean="0">
                <a:solidFill>
                  <a:schemeClr val="bg1"/>
                </a:solidFill>
                <a:effectLst>
                  <a:outerShdw blurRad="38100" dist="38100" dir="2700000" algn="tl">
                    <a:srgbClr val="000000">
                      <a:alpha val="43137"/>
                    </a:srgbClr>
                  </a:outerShdw>
                </a:effectLst>
              </a:rPr>
              <a:t>Solución:</a:t>
            </a:r>
          </a:p>
          <a:p>
            <a:endParaRPr lang="es-MX" sz="2000" b="1" dirty="0">
              <a:solidFill>
                <a:schemeClr val="bg1"/>
              </a:solidFill>
            </a:endParaRPr>
          </a:p>
          <a:p>
            <a:endParaRPr lang="es-MX" b="1" dirty="0" smtClean="0">
              <a:solidFill>
                <a:schemeClr val="bg1"/>
              </a:solidFill>
            </a:endParaRPr>
          </a:p>
          <a:p>
            <a:endParaRPr lang="es-MX" b="1" dirty="0">
              <a:solidFill>
                <a:schemeClr val="bg1"/>
              </a:solidFill>
            </a:endParaRPr>
          </a:p>
          <a:p>
            <a:endParaRPr lang="es-MX" dirty="0"/>
          </a:p>
        </p:txBody>
      </p:sp>
      <p:sp>
        <p:nvSpPr>
          <p:cNvPr id="4" name="3 Marcador de número de diapositiva"/>
          <p:cNvSpPr>
            <a:spLocks noGrp="1"/>
          </p:cNvSpPr>
          <p:nvPr>
            <p:ph type="sldNum" sz="quarter" idx="12"/>
          </p:nvPr>
        </p:nvSpPr>
        <p:spPr/>
        <p:txBody>
          <a:bodyPr/>
          <a:lstStyle/>
          <a:p>
            <a:fld id="{6D3F354B-F5C5-4EF2-87BA-04594DF4B743}" type="slidenum">
              <a:rPr lang="es-MX" smtClean="0"/>
              <a:t>31</a:t>
            </a:fld>
            <a:endParaRPr lang="es-MX"/>
          </a:p>
        </p:txBody>
      </p:sp>
      <p:pic>
        <p:nvPicPr>
          <p:cNvPr id="5" name="Picture 2"/>
          <p:cNvPicPr>
            <a:picLocks noChangeAspect="1" noChangeArrowheads="1"/>
          </p:cNvPicPr>
          <p:nvPr/>
        </p:nvPicPr>
        <p:blipFill>
          <a:blip r:embed="rId2"/>
          <a:srcRect l="37610" t="70228" r="36371" b="19860"/>
          <a:stretch>
            <a:fillRect/>
          </a:stretch>
        </p:blipFill>
        <p:spPr bwMode="auto">
          <a:xfrm>
            <a:off x="2195736" y="5157192"/>
            <a:ext cx="4320480" cy="1067578"/>
          </a:xfrm>
          <a:prstGeom prst="rect">
            <a:avLst/>
          </a:prstGeom>
          <a:noFill/>
          <a:ln w="9525">
            <a:noFill/>
            <a:miter lim="800000"/>
            <a:headEnd/>
            <a:tailEnd/>
          </a:ln>
          <a:effectLst/>
        </p:spPr>
      </p:pic>
    </p:spTree>
    <p:extLst>
      <p:ext uri="{BB962C8B-B14F-4D97-AF65-F5344CB8AC3E}">
        <p14:creationId xmlns:p14="http://schemas.microsoft.com/office/powerpoint/2010/main" val="51014170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835696" y="2492896"/>
            <a:ext cx="5616624" cy="795909"/>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smtClean="0">
                <a:solidFill>
                  <a:schemeClr val="accent1">
                    <a:lumMod val="75000"/>
                  </a:schemeClr>
                </a:solidFill>
              </a:rPr>
              <a:t>Reserva de contingencia.</a:t>
            </a:r>
            <a:endParaRPr lang="es-MX" sz="4000" b="1" i="1" dirty="0">
              <a:solidFill>
                <a:schemeClr val="accent1">
                  <a:lumMod val="75000"/>
                </a:schemeClr>
              </a:solidFill>
            </a:endParaRPr>
          </a:p>
        </p:txBody>
      </p:sp>
      <p:sp>
        <p:nvSpPr>
          <p:cNvPr id="3" name="2 Marcador de número de diapositiva"/>
          <p:cNvSpPr>
            <a:spLocks noGrp="1"/>
          </p:cNvSpPr>
          <p:nvPr>
            <p:ph type="sldNum" sz="quarter" idx="12"/>
          </p:nvPr>
        </p:nvSpPr>
        <p:spPr/>
        <p:txBody>
          <a:bodyPr/>
          <a:lstStyle/>
          <a:p>
            <a:fld id="{E15BE9C4-263A-469D-9838-B1C8D98E8B4F}" type="slidenum">
              <a:rPr lang="es-MX" smtClean="0"/>
              <a:t>32</a:t>
            </a:fld>
            <a:endParaRPr lang="es-MX"/>
          </a:p>
        </p:txBody>
      </p:sp>
    </p:spTree>
    <p:extLst>
      <p:ext uri="{BB962C8B-B14F-4D97-AF65-F5344CB8AC3E}">
        <p14:creationId xmlns:p14="http://schemas.microsoft.com/office/powerpoint/2010/main" val="8259646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D3F354B-F5C5-4EF2-87BA-04594DF4B743}" type="slidenum">
              <a:rPr lang="es-MX" smtClean="0"/>
              <a:t>33</a:t>
            </a:fld>
            <a:endParaRPr lang="es-MX"/>
          </a:p>
        </p:txBody>
      </p:sp>
      <p:sp>
        <p:nvSpPr>
          <p:cNvPr id="6" name="5 Rectángulo"/>
          <p:cNvSpPr/>
          <p:nvPr/>
        </p:nvSpPr>
        <p:spPr>
          <a:xfrm>
            <a:off x="539552" y="1916832"/>
            <a:ext cx="7848872" cy="4208844"/>
          </a:xfrm>
          <a:prstGeom prst="rect">
            <a:avLst/>
          </a:prstGeom>
          <a:solidFill>
            <a:schemeClr val="bg2">
              <a:lumMod val="90000"/>
            </a:schemeClr>
          </a:solidFill>
          <a:ln w="38100">
            <a:solidFill>
              <a:schemeClr val="accent1">
                <a:lumMod val="75000"/>
              </a:schemeClr>
            </a:solidFill>
          </a:ln>
        </p:spPr>
        <p:txBody>
          <a:bodyPr wrap="square">
            <a:spAutoFit/>
          </a:bodyPr>
          <a:lstStyle/>
          <a:p>
            <a:pPr marL="109728" algn="just">
              <a:spcBef>
                <a:spcPts val="300"/>
              </a:spcBef>
              <a:buClr>
                <a:srgbClr val="0BD0D9"/>
              </a:buClr>
            </a:pPr>
            <a:r>
              <a:rPr lang="es-MX" sz="2000" dirty="0"/>
              <a:t>La reserva de contingencia tiene como objeto dotar a las instituciones de fianzas con recursos para hacer frente al financiamiento de posibles desviaciones derivadas del pago de reclamaciones. Esta reserva deberá constituirse con la parte de las primas retenidas, tanto de la operación directa como del </a:t>
            </a:r>
            <a:r>
              <a:rPr lang="es-MX" sz="2000" dirty="0" err="1"/>
              <a:t>reafianzamiento</a:t>
            </a:r>
            <a:r>
              <a:rPr lang="es-MX" sz="2000" dirty="0"/>
              <a:t> tomado. La reserva de contingencia será acumulativa y sólo podrá dejar de incrementarse cuando así lo determine la SHCP. En consecuencia, el monto de dicha reserva, en un determinado ejercicio </a:t>
            </a:r>
            <a:r>
              <a:rPr lang="es-MX" sz="2000" i="1" dirty="0"/>
              <a:t>t</a:t>
            </a:r>
            <a:r>
              <a:rPr lang="es-MX" sz="2000" dirty="0"/>
              <a:t>, se puede expresar en términos del saldo al cierre del ejercicio inmediato anterior más el 13% de las primas retenidas, es decir:</a:t>
            </a:r>
          </a:p>
          <a:p>
            <a:pPr marL="109728" algn="just">
              <a:spcBef>
                <a:spcPts val="300"/>
              </a:spcBef>
              <a:buClr>
                <a:srgbClr val="0BD0D9"/>
              </a:buClr>
            </a:pPr>
            <a:endParaRPr lang="es-MX" sz="2000" dirty="0" smtClean="0"/>
          </a:p>
          <a:p>
            <a:pPr marL="109728" algn="just">
              <a:spcBef>
                <a:spcPts val="300"/>
              </a:spcBef>
              <a:buClr>
                <a:srgbClr val="0BD0D9"/>
              </a:buClr>
            </a:pPr>
            <a:endParaRPr lang="es-MX" sz="2000" dirty="0"/>
          </a:p>
          <a:p>
            <a:pPr marL="109728" algn="just">
              <a:spcBef>
                <a:spcPts val="300"/>
              </a:spcBef>
              <a:buClr>
                <a:srgbClr val="0BD0D9"/>
              </a:buClr>
            </a:pPr>
            <a:r>
              <a:rPr lang="es-MX" sz="2000" dirty="0" smtClean="0"/>
              <a:t> </a:t>
            </a:r>
            <a:endParaRPr lang="es-MX" dirty="0"/>
          </a:p>
        </p:txBody>
      </p:sp>
      <p:pic>
        <p:nvPicPr>
          <p:cNvPr id="9" name="Picture 2"/>
          <p:cNvPicPr/>
          <p:nvPr/>
        </p:nvPicPr>
        <p:blipFill rotWithShape="1">
          <a:blip r:embed="rId2"/>
          <a:srcRect l="38288" t="41503" r="40404" b="50272"/>
          <a:stretch/>
        </p:blipFill>
        <p:spPr bwMode="auto">
          <a:xfrm>
            <a:off x="3118470" y="4927823"/>
            <a:ext cx="2677666" cy="877441"/>
          </a:xfrm>
          <a:prstGeom prst="rect">
            <a:avLst/>
          </a:prstGeom>
          <a:noFill/>
          <a:ln>
            <a:noFill/>
          </a:ln>
          <a:effectLst/>
          <a:extLst>
            <a:ext uri="{53640926-AAD7-44D8-BBD7-CCE9431645EC}">
              <a14:shadowObscured xmlns:a14="http://schemas.microsoft.com/office/drawing/2010/main"/>
            </a:ext>
          </a:extLst>
        </p:spPr>
      </p:pic>
      <p:sp>
        <p:nvSpPr>
          <p:cNvPr id="10" name="1 Título"/>
          <p:cNvSpPr txBox="1">
            <a:spLocks/>
          </p:cNvSpPr>
          <p:nvPr/>
        </p:nvSpPr>
        <p:spPr>
          <a:xfrm>
            <a:off x="1691680" y="616867"/>
            <a:ext cx="5832648" cy="795909"/>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smtClean="0">
                <a:solidFill>
                  <a:schemeClr val="accent1">
                    <a:lumMod val="75000"/>
                  </a:schemeClr>
                </a:solidFill>
              </a:rPr>
              <a:t>Reserva de contingencia.</a:t>
            </a:r>
            <a:endParaRPr lang="es-MX" sz="4000" b="1" i="1" dirty="0">
              <a:solidFill>
                <a:schemeClr val="accent1">
                  <a:lumMod val="75000"/>
                </a:schemeClr>
              </a:solidFill>
            </a:endParaRPr>
          </a:p>
        </p:txBody>
      </p:sp>
    </p:spTree>
    <p:extLst>
      <p:ext uri="{BB962C8B-B14F-4D97-AF65-F5344CB8AC3E}">
        <p14:creationId xmlns:p14="http://schemas.microsoft.com/office/powerpoint/2010/main" val="356405763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7" y="481890"/>
            <a:ext cx="7848871" cy="5755422"/>
          </a:xfrm>
          <a:prstGeom prst="rect">
            <a:avLst/>
          </a:prstGeom>
          <a:solidFill>
            <a:schemeClr val="accent1">
              <a:lumMod val="75000"/>
            </a:schemeClr>
          </a:solidFill>
        </p:spPr>
        <p:txBody>
          <a:bodyPr wrap="square" rtlCol="0">
            <a:spAutoFit/>
          </a:bodyPr>
          <a:lstStyle/>
          <a:p>
            <a:r>
              <a:rPr lang="es-MX" sz="2000" b="1" i="1" dirty="0">
                <a:solidFill>
                  <a:schemeClr val="bg1"/>
                </a:solidFill>
              </a:rPr>
              <a:t>Donde</a:t>
            </a:r>
            <a:r>
              <a:rPr lang="es-MX" sz="2000" b="1" i="1" dirty="0" smtClean="0">
                <a:solidFill>
                  <a:schemeClr val="bg1"/>
                </a:solidFill>
              </a:rPr>
              <a:t>:</a:t>
            </a:r>
          </a:p>
          <a:p>
            <a:endParaRPr lang="es-MX" sz="2000" i="1" dirty="0">
              <a:solidFill>
                <a:schemeClr val="bg1"/>
              </a:solidFill>
            </a:endParaRPr>
          </a:p>
          <a:p>
            <a:r>
              <a:rPr lang="es-MX" sz="2000" i="1" dirty="0" err="1">
                <a:solidFill>
                  <a:schemeClr val="bg1"/>
                </a:solidFill>
              </a:rPr>
              <a:t>RC</a:t>
            </a:r>
            <a:r>
              <a:rPr lang="es-MX" sz="1600" i="1" dirty="0" err="1">
                <a:solidFill>
                  <a:schemeClr val="bg1"/>
                </a:solidFill>
              </a:rPr>
              <a:t>t</a:t>
            </a:r>
            <a:r>
              <a:rPr lang="es-MX" sz="2000" i="1" dirty="0">
                <a:solidFill>
                  <a:schemeClr val="bg1"/>
                </a:solidFill>
              </a:rPr>
              <a:t>: </a:t>
            </a:r>
            <a:r>
              <a:rPr lang="es-MX" sz="2000" i="1" dirty="0" smtClean="0">
                <a:solidFill>
                  <a:schemeClr val="bg1"/>
                </a:solidFill>
              </a:rPr>
              <a:t>      Reserva </a:t>
            </a:r>
            <a:r>
              <a:rPr lang="es-MX" sz="2000" i="1" dirty="0">
                <a:solidFill>
                  <a:schemeClr val="bg1"/>
                </a:solidFill>
              </a:rPr>
              <a:t>de contingencia en el ejercicio t.</a:t>
            </a:r>
          </a:p>
          <a:p>
            <a:r>
              <a:rPr lang="es-MX" sz="2000" i="1" dirty="0" smtClean="0">
                <a:solidFill>
                  <a:schemeClr val="bg1"/>
                </a:solidFill>
              </a:rPr>
              <a:t>RC</a:t>
            </a:r>
            <a:r>
              <a:rPr lang="es-MX" sz="1200" i="1" dirty="0" smtClean="0">
                <a:solidFill>
                  <a:schemeClr val="bg1"/>
                </a:solidFill>
              </a:rPr>
              <a:t>t-1</a:t>
            </a:r>
            <a:r>
              <a:rPr lang="es-MX" sz="2000" i="1" dirty="0">
                <a:solidFill>
                  <a:schemeClr val="bg1"/>
                </a:solidFill>
              </a:rPr>
              <a:t>: </a:t>
            </a:r>
            <a:r>
              <a:rPr lang="es-MX" sz="2000" i="1" dirty="0" smtClean="0">
                <a:solidFill>
                  <a:schemeClr val="bg1"/>
                </a:solidFill>
              </a:rPr>
              <a:t>  Reserva </a:t>
            </a:r>
            <a:r>
              <a:rPr lang="es-MX" sz="2000" i="1" dirty="0">
                <a:solidFill>
                  <a:schemeClr val="bg1"/>
                </a:solidFill>
              </a:rPr>
              <a:t>de contingencia del ejercicio inmediato anterior.</a:t>
            </a:r>
          </a:p>
          <a:p>
            <a:r>
              <a:rPr lang="es-MX" sz="2000" i="1" dirty="0" err="1">
                <a:solidFill>
                  <a:schemeClr val="bg1"/>
                </a:solidFill>
              </a:rPr>
              <a:t>PR</a:t>
            </a:r>
            <a:r>
              <a:rPr lang="es-MX" sz="1400" i="1" dirty="0" err="1">
                <a:solidFill>
                  <a:schemeClr val="bg1"/>
                </a:solidFill>
              </a:rPr>
              <a:t>Bt</a:t>
            </a:r>
            <a:r>
              <a:rPr lang="es-MX" sz="2000" i="1" dirty="0">
                <a:solidFill>
                  <a:schemeClr val="bg1"/>
                </a:solidFill>
              </a:rPr>
              <a:t>:  </a:t>
            </a:r>
            <a:r>
              <a:rPr lang="es-MX" sz="2000" i="1" dirty="0" smtClean="0">
                <a:solidFill>
                  <a:schemeClr val="bg1"/>
                </a:solidFill>
              </a:rPr>
              <a:t>  Prima </a:t>
            </a:r>
            <a:r>
              <a:rPr lang="es-MX" sz="2000" i="1" dirty="0">
                <a:solidFill>
                  <a:schemeClr val="bg1"/>
                </a:solidFill>
              </a:rPr>
              <a:t>base retenida en el </a:t>
            </a:r>
            <a:r>
              <a:rPr lang="es-MX" sz="2000" i="1" dirty="0" smtClean="0">
                <a:solidFill>
                  <a:schemeClr val="bg1"/>
                </a:solidFill>
              </a:rPr>
              <a:t>ejercicio t.</a:t>
            </a:r>
          </a:p>
          <a:p>
            <a:endParaRPr lang="es-MX" sz="2000" i="1" dirty="0">
              <a:solidFill>
                <a:schemeClr val="bg1"/>
              </a:solidFill>
            </a:endParaRPr>
          </a:p>
          <a:p>
            <a:r>
              <a:rPr lang="es-MX" sz="2000" b="1" i="1" dirty="0">
                <a:solidFill>
                  <a:schemeClr val="bg1"/>
                </a:solidFill>
              </a:rPr>
              <a:t>Ejemplo de Reserva de </a:t>
            </a:r>
            <a:r>
              <a:rPr lang="es-MX" sz="2000" b="1" i="1" dirty="0" smtClean="0">
                <a:solidFill>
                  <a:schemeClr val="bg1"/>
                </a:solidFill>
              </a:rPr>
              <a:t>contingencia:</a:t>
            </a:r>
          </a:p>
          <a:p>
            <a:endParaRPr lang="es-MX" sz="2000" i="1" dirty="0" smtClean="0">
              <a:solidFill>
                <a:schemeClr val="bg1"/>
              </a:solidFill>
            </a:endParaRPr>
          </a:p>
          <a:p>
            <a:r>
              <a:rPr lang="es-MX" sz="2000" i="1" dirty="0">
                <a:solidFill>
                  <a:schemeClr val="bg1"/>
                </a:solidFill>
              </a:rPr>
              <a:t>Se quiere determinar la porción de prima base destinada a la reserva de contingencia, para la fianza de fidelidad y la fianza del </a:t>
            </a:r>
            <a:r>
              <a:rPr lang="es-MX" sz="2000" i="1" dirty="0" err="1">
                <a:solidFill>
                  <a:schemeClr val="bg1"/>
                </a:solidFill>
              </a:rPr>
              <a:t>subramo</a:t>
            </a:r>
            <a:r>
              <a:rPr lang="es-MX" sz="2000" i="1" dirty="0">
                <a:solidFill>
                  <a:schemeClr val="bg1"/>
                </a:solidFill>
              </a:rPr>
              <a:t> de fianzas administrativas (tratadas en los ejemplos anteriores), al inicio de vigencia de la póliza, respectivamente.</a:t>
            </a:r>
          </a:p>
          <a:p>
            <a:endParaRPr lang="es-MX" sz="2000" i="1" dirty="0">
              <a:solidFill>
                <a:schemeClr val="bg1"/>
              </a:solidFill>
            </a:endParaRPr>
          </a:p>
          <a:p>
            <a:r>
              <a:rPr lang="es-MX" sz="2000" b="1" i="1" dirty="0">
                <a:solidFill>
                  <a:schemeClr val="bg1"/>
                </a:solidFill>
              </a:rPr>
              <a:t>Solución</a:t>
            </a:r>
            <a:r>
              <a:rPr lang="es-MX" sz="2000" b="1" i="1" dirty="0" smtClean="0">
                <a:solidFill>
                  <a:schemeClr val="bg1"/>
                </a:solidFill>
              </a:rPr>
              <a:t>:</a:t>
            </a:r>
            <a:r>
              <a:rPr lang="es-MX" sz="2000" i="1" dirty="0" smtClean="0">
                <a:solidFill>
                  <a:schemeClr val="bg1"/>
                </a:solidFill>
              </a:rPr>
              <a:t>   Para </a:t>
            </a:r>
            <a:r>
              <a:rPr lang="es-MX" sz="2000" i="1" dirty="0">
                <a:solidFill>
                  <a:schemeClr val="bg1"/>
                </a:solidFill>
              </a:rPr>
              <a:t>la fianza de fidelidad la reserva de contingencia será</a:t>
            </a:r>
            <a:r>
              <a:rPr lang="es-MX" sz="2000" i="1" dirty="0" smtClean="0">
                <a:solidFill>
                  <a:schemeClr val="bg1"/>
                </a:solidFill>
              </a:rPr>
              <a:t>:</a:t>
            </a:r>
          </a:p>
          <a:p>
            <a:r>
              <a:rPr lang="es-MX" sz="2000" i="1" dirty="0" smtClean="0">
                <a:solidFill>
                  <a:schemeClr val="bg1"/>
                </a:solidFill>
              </a:rPr>
              <a:t>                                                                  </a:t>
            </a:r>
            <a:endParaRPr lang="es-MX" sz="2000" i="1" dirty="0">
              <a:solidFill>
                <a:schemeClr val="bg1"/>
              </a:solidFill>
            </a:endParaRPr>
          </a:p>
          <a:p>
            <a:r>
              <a:rPr lang="es-MX" sz="3200" i="1" dirty="0" smtClean="0">
                <a:solidFill>
                  <a:schemeClr val="bg1"/>
                </a:solidFill>
              </a:rPr>
              <a:t>                                          </a:t>
            </a:r>
            <a:r>
              <a:rPr lang="es-MX" dirty="0" smtClean="0">
                <a:solidFill>
                  <a:schemeClr val="bg1"/>
                </a:solidFill>
                <a:latin typeface="Georgia"/>
              </a:rPr>
              <a:t>RC=0.13</a:t>
            </a:r>
            <a:r>
              <a:rPr lang="es-MX" dirty="0">
                <a:solidFill>
                  <a:schemeClr val="bg1"/>
                </a:solidFill>
                <a:latin typeface="Georgia"/>
              </a:rPr>
              <a:t>*(0.0091)=</a:t>
            </a:r>
            <a:r>
              <a:rPr lang="es-MX" dirty="0" smtClean="0">
                <a:solidFill>
                  <a:schemeClr val="bg1"/>
                </a:solidFill>
                <a:latin typeface="Georgia"/>
              </a:rPr>
              <a:t>0.001183</a:t>
            </a:r>
            <a:endParaRPr lang="es-MX" i="1" dirty="0">
              <a:solidFill>
                <a:schemeClr val="bg1"/>
              </a:solidFill>
              <a:latin typeface="Cambria Math"/>
            </a:endParaRPr>
          </a:p>
          <a:p>
            <a:endParaRPr lang="es-MX" i="1" dirty="0">
              <a:solidFill>
                <a:schemeClr val="bg1"/>
              </a:solidFill>
              <a:latin typeface="Cambria Math"/>
            </a:endParaRPr>
          </a:p>
          <a:p>
            <a:endParaRPr lang="es-MX" i="1" dirty="0">
              <a:solidFill>
                <a:schemeClr val="bg1"/>
              </a:solidFill>
              <a:latin typeface="Cambria Math"/>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34</a:t>
            </a:fld>
            <a:endParaRPr lang="es-MX"/>
          </a:p>
        </p:txBody>
      </p:sp>
      <p:pic>
        <p:nvPicPr>
          <p:cNvPr id="6" name="Picture 3"/>
          <p:cNvPicPr/>
          <p:nvPr/>
        </p:nvPicPr>
        <p:blipFill rotWithShape="1">
          <a:blip r:embed="rId2"/>
          <a:srcRect l="36729" t="38942" r="41196" b="53700"/>
          <a:stretch/>
        </p:blipFill>
        <p:spPr bwMode="auto">
          <a:xfrm>
            <a:off x="1115616" y="4887441"/>
            <a:ext cx="2304256" cy="485775"/>
          </a:xfrm>
          <a:prstGeom prst="rect">
            <a:avLst/>
          </a:prstGeom>
          <a:noFill/>
          <a:ln>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84043847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7" y="441826"/>
            <a:ext cx="7848871" cy="2616101"/>
          </a:xfrm>
          <a:prstGeom prst="rect">
            <a:avLst/>
          </a:prstGeom>
          <a:solidFill>
            <a:schemeClr val="accent1">
              <a:lumMod val="75000"/>
            </a:schemeClr>
          </a:solidFill>
        </p:spPr>
        <p:txBody>
          <a:bodyPr wrap="square" rtlCol="0">
            <a:spAutoFit/>
          </a:bodyPr>
          <a:lstStyle/>
          <a:p>
            <a:endParaRPr lang="es-MX" sz="2000" i="1" dirty="0">
              <a:solidFill>
                <a:schemeClr val="bg1"/>
              </a:solidFill>
            </a:endParaRPr>
          </a:p>
          <a:p>
            <a:r>
              <a:rPr lang="es-MX" i="1" dirty="0">
                <a:solidFill>
                  <a:schemeClr val="bg1"/>
                </a:solidFill>
                <a:latin typeface="Cambria Math"/>
              </a:rPr>
              <a:t>Por otra parte, la reserva de contingencia correspondiente a la fianza del </a:t>
            </a:r>
            <a:r>
              <a:rPr lang="es-MX" i="1" dirty="0" err="1">
                <a:solidFill>
                  <a:schemeClr val="bg1"/>
                </a:solidFill>
                <a:latin typeface="Cambria Math"/>
              </a:rPr>
              <a:t>subramo</a:t>
            </a:r>
            <a:r>
              <a:rPr lang="es-MX" i="1" dirty="0">
                <a:solidFill>
                  <a:schemeClr val="bg1"/>
                </a:solidFill>
                <a:latin typeface="Cambria Math"/>
              </a:rPr>
              <a:t> de fianzas administrativas es de</a:t>
            </a:r>
            <a:r>
              <a:rPr lang="es-MX" i="1" dirty="0" smtClean="0">
                <a:solidFill>
                  <a:schemeClr val="bg1"/>
                </a:solidFill>
                <a:latin typeface="Cambria Math"/>
              </a:rPr>
              <a:t>:</a:t>
            </a:r>
          </a:p>
          <a:p>
            <a:endParaRPr lang="es-MX" i="1" dirty="0">
              <a:solidFill>
                <a:schemeClr val="bg1"/>
              </a:solidFill>
              <a:latin typeface="Cambria Math"/>
            </a:endParaRPr>
          </a:p>
          <a:p>
            <a:endParaRPr lang="es-MX" i="1" dirty="0" smtClean="0">
              <a:solidFill>
                <a:schemeClr val="bg1"/>
              </a:solidFill>
              <a:latin typeface="Cambria Math"/>
            </a:endParaRPr>
          </a:p>
          <a:p>
            <a:endParaRPr lang="es-MX" i="1" dirty="0">
              <a:solidFill>
                <a:schemeClr val="bg1"/>
              </a:solidFill>
              <a:latin typeface="Cambria Math"/>
            </a:endParaRPr>
          </a:p>
          <a:p>
            <a:endParaRPr lang="es-MX" i="1" dirty="0" smtClean="0">
              <a:solidFill>
                <a:schemeClr val="bg1"/>
              </a:solidFill>
              <a:latin typeface="Cambria Math"/>
            </a:endParaRPr>
          </a:p>
          <a:p>
            <a:endParaRPr lang="es-MX" i="1" dirty="0">
              <a:solidFill>
                <a:schemeClr val="bg1"/>
              </a:solidFill>
              <a:latin typeface="Cambria Math"/>
            </a:endParaRPr>
          </a:p>
          <a:p>
            <a:endParaRPr lang="es-MX" i="1" dirty="0">
              <a:solidFill>
                <a:schemeClr val="bg1"/>
              </a:solidFill>
              <a:latin typeface="Cambria Math"/>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35</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163" y="1564779"/>
            <a:ext cx="5780087"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1 Título"/>
          <p:cNvSpPr txBox="1">
            <a:spLocks/>
          </p:cNvSpPr>
          <p:nvPr/>
        </p:nvSpPr>
        <p:spPr>
          <a:xfrm>
            <a:off x="467543" y="3356992"/>
            <a:ext cx="7776865" cy="2376264"/>
          </a:xfrm>
          <a:prstGeom prst="rect">
            <a:avLst/>
          </a:prstGeom>
          <a:solidFill>
            <a:schemeClr val="accent1">
              <a:lumMod val="40000"/>
              <a:lumOff val="60000"/>
            </a:schemeClr>
          </a:solidFill>
          <a:ln w="28575">
            <a:solidFill>
              <a:schemeClr val="accent1">
                <a:lumMod val="75000"/>
              </a:schemeClr>
            </a:solidFill>
          </a:ln>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000" b="1" dirty="0"/>
              <a:t>Reservas de gastos</a:t>
            </a:r>
            <a:endParaRPr lang="es-MX" sz="2000" dirty="0"/>
          </a:p>
          <a:p>
            <a:endParaRPr lang="es-MX" sz="2000" dirty="0"/>
          </a:p>
          <a:p>
            <a:r>
              <a:rPr lang="es-MX" sz="2000" dirty="0">
                <a:latin typeface="+mn-lt"/>
              </a:rPr>
              <a:t>Algunos países establecen que las reservas deben alcanzar no sólo para pagar las indemnizaciones sino también para hacer frente a los gastos propios de la operación hasta terminar de liquidar los compromisos pendientes.</a:t>
            </a:r>
          </a:p>
          <a:p>
            <a:pPr marL="109728" algn="just">
              <a:spcBef>
                <a:spcPts val="300"/>
              </a:spcBef>
            </a:pPr>
            <a:r>
              <a:rPr lang="es-MX" sz="2000" dirty="0" smtClean="0">
                <a:solidFill>
                  <a:prstClr val="black"/>
                </a:solidFill>
                <a:latin typeface="+mn-lt"/>
                <a:ea typeface="+mn-ea"/>
                <a:cs typeface="+mn-cs"/>
              </a:rPr>
              <a:t/>
            </a:r>
            <a:br>
              <a:rPr lang="es-MX" sz="2000" dirty="0" smtClean="0">
                <a:solidFill>
                  <a:prstClr val="black"/>
                </a:solidFill>
                <a:latin typeface="+mn-lt"/>
                <a:ea typeface="+mn-ea"/>
                <a:cs typeface="+mn-cs"/>
              </a:rPr>
            </a:br>
            <a:r>
              <a:rPr lang="es-MX" sz="2000" dirty="0" smtClean="0">
                <a:solidFill>
                  <a:prstClr val="black"/>
                </a:solidFill>
                <a:latin typeface="+mn-lt"/>
                <a:ea typeface="+mn-ea"/>
                <a:cs typeface="+mn-cs"/>
              </a:rPr>
              <a:t/>
            </a:r>
            <a:br>
              <a:rPr lang="es-MX" sz="2000" dirty="0" smtClean="0">
                <a:solidFill>
                  <a:prstClr val="black"/>
                </a:solidFill>
                <a:latin typeface="+mn-lt"/>
                <a:ea typeface="+mn-ea"/>
                <a:cs typeface="+mn-cs"/>
              </a:rPr>
            </a:br>
            <a:r>
              <a:rPr lang="es-MX" sz="2000" dirty="0" smtClean="0">
                <a:solidFill>
                  <a:prstClr val="black"/>
                </a:solidFill>
                <a:latin typeface="+mn-lt"/>
                <a:ea typeface="+mn-ea"/>
                <a:cs typeface="+mn-cs"/>
              </a:rPr>
              <a:t/>
            </a:r>
            <a:br>
              <a:rPr lang="es-MX" sz="2000" dirty="0" smtClean="0">
                <a:solidFill>
                  <a:prstClr val="black"/>
                </a:solidFill>
                <a:latin typeface="+mn-lt"/>
                <a:ea typeface="+mn-ea"/>
                <a:cs typeface="+mn-cs"/>
              </a:rPr>
            </a:br>
            <a:r>
              <a:rPr lang="es-MX" sz="2000" dirty="0" smtClean="0">
                <a:solidFill>
                  <a:prstClr val="black"/>
                </a:solidFill>
                <a:latin typeface="+mn-lt"/>
                <a:ea typeface="+mn-ea"/>
                <a:cs typeface="+mn-cs"/>
              </a:rPr>
              <a:t/>
            </a:r>
            <a:br>
              <a:rPr lang="es-MX" sz="2000" dirty="0" smtClean="0">
                <a:solidFill>
                  <a:prstClr val="black"/>
                </a:solidFill>
                <a:latin typeface="+mn-lt"/>
                <a:ea typeface="+mn-ea"/>
                <a:cs typeface="+mn-cs"/>
              </a:rPr>
            </a:br>
            <a:r>
              <a:rPr lang="es-MX" sz="2000" dirty="0" smtClean="0">
                <a:solidFill>
                  <a:prstClr val="black"/>
                </a:solidFill>
                <a:latin typeface="+mn-lt"/>
                <a:ea typeface="+mn-ea"/>
                <a:cs typeface="+mn-cs"/>
              </a:rPr>
              <a:t> </a:t>
            </a:r>
            <a:endParaRPr lang="es-MX" sz="2800" dirty="0">
              <a:latin typeface="+mn-lt"/>
            </a:endParaRPr>
          </a:p>
        </p:txBody>
      </p:sp>
    </p:spTree>
    <p:extLst>
      <p:ext uri="{BB962C8B-B14F-4D97-AF65-F5344CB8AC3E}">
        <p14:creationId xmlns:p14="http://schemas.microsoft.com/office/powerpoint/2010/main" val="110261700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43608" y="620688"/>
            <a:ext cx="7024744" cy="745152"/>
          </a:xfrm>
          <a:solidFill>
            <a:schemeClr val="accent1">
              <a:lumMod val="75000"/>
            </a:schemeClr>
          </a:solidFill>
          <a:ln w="38100">
            <a:solidFill>
              <a:schemeClr val="bg2">
                <a:lumMod val="75000"/>
              </a:schemeClr>
            </a:solidFill>
          </a:ln>
        </p:spPr>
        <p:txBody>
          <a:bodyPr>
            <a:normAutofit/>
          </a:bodyPr>
          <a:lstStyle/>
          <a:p>
            <a:r>
              <a:rPr lang="es-MX" sz="3600" b="1" dirty="0" smtClean="0">
                <a:solidFill>
                  <a:schemeClr val="bg1"/>
                </a:solidFill>
              </a:rPr>
              <a:t>Conclusiones</a:t>
            </a:r>
            <a:endParaRPr lang="es-MX" sz="3600" b="1" dirty="0">
              <a:solidFill>
                <a:schemeClr val="bg1"/>
              </a:solidFill>
            </a:endParaRPr>
          </a:p>
        </p:txBody>
      </p:sp>
      <p:sp>
        <p:nvSpPr>
          <p:cNvPr id="4" name="3 Marcador de contenido"/>
          <p:cNvSpPr>
            <a:spLocks noGrp="1"/>
          </p:cNvSpPr>
          <p:nvPr>
            <p:ph idx="1"/>
          </p:nvPr>
        </p:nvSpPr>
        <p:spPr>
          <a:xfrm>
            <a:off x="611560" y="1628800"/>
            <a:ext cx="7560840" cy="4824536"/>
          </a:xfrm>
          <a:solidFill>
            <a:schemeClr val="tx2">
              <a:lumMod val="20000"/>
              <a:lumOff val="80000"/>
            </a:schemeClr>
          </a:solidFill>
          <a:ln w="38100">
            <a:solidFill>
              <a:schemeClr val="accent1">
                <a:lumMod val="75000"/>
              </a:schemeClr>
            </a:solidFill>
          </a:ln>
        </p:spPr>
        <p:txBody>
          <a:bodyPr>
            <a:normAutofit fontScale="25000" lnSpcReduction="20000"/>
          </a:bodyPr>
          <a:lstStyle/>
          <a:p>
            <a:pPr marL="68580" indent="0" algn="just">
              <a:buNone/>
            </a:pPr>
            <a:endParaRPr lang="es-MX" sz="1900" dirty="0" smtClean="0">
              <a:solidFill>
                <a:schemeClr val="tx1"/>
              </a:solidFill>
            </a:endParaRPr>
          </a:p>
          <a:p>
            <a:pPr marL="68580" indent="0" algn="just">
              <a:lnSpc>
                <a:spcPct val="120000"/>
              </a:lnSpc>
              <a:buNone/>
            </a:pPr>
            <a:r>
              <a:rPr lang="es-MX" sz="7200" b="1" dirty="0" smtClean="0">
                <a:solidFill>
                  <a:schemeClr val="tx1"/>
                </a:solidFill>
                <a:latin typeface="+mn-lt"/>
              </a:rPr>
              <a:t>Las </a:t>
            </a:r>
            <a:r>
              <a:rPr lang="es-MX" sz="7200" b="1" dirty="0">
                <a:solidFill>
                  <a:schemeClr val="tx1"/>
                </a:solidFill>
                <a:latin typeface="+mn-lt"/>
              </a:rPr>
              <a:t>reservas </a:t>
            </a:r>
            <a:r>
              <a:rPr lang="es-MX" sz="7200" dirty="0">
                <a:solidFill>
                  <a:schemeClr val="tx1"/>
                </a:solidFill>
                <a:latin typeface="+mn-lt"/>
              </a:rPr>
              <a:t>que se constituyen en cada una de las instituciones de fianzas tienen un objetivo específico y cumplen con una obligación en particular. </a:t>
            </a:r>
            <a:endParaRPr lang="es-MX" sz="7200" dirty="0" smtClean="0">
              <a:solidFill>
                <a:schemeClr val="tx1"/>
              </a:solidFill>
              <a:latin typeface="+mn-lt"/>
            </a:endParaRPr>
          </a:p>
          <a:p>
            <a:pPr marL="68580" indent="0" algn="just">
              <a:lnSpc>
                <a:spcPct val="120000"/>
              </a:lnSpc>
              <a:buNone/>
            </a:pPr>
            <a:endParaRPr lang="es-MX" sz="7200" dirty="0" smtClean="0">
              <a:solidFill>
                <a:schemeClr val="tx1"/>
              </a:solidFill>
              <a:latin typeface="+mn-lt"/>
            </a:endParaRPr>
          </a:p>
          <a:p>
            <a:pPr marL="68580" indent="0" algn="just">
              <a:lnSpc>
                <a:spcPct val="120000"/>
              </a:lnSpc>
              <a:buNone/>
            </a:pPr>
            <a:r>
              <a:rPr lang="es-MX" sz="7200" b="1" dirty="0" smtClean="0">
                <a:solidFill>
                  <a:schemeClr val="tx1"/>
                </a:solidFill>
                <a:latin typeface="+mn-lt"/>
              </a:rPr>
              <a:t>Las reservas técnicas de fianzas</a:t>
            </a:r>
            <a:r>
              <a:rPr lang="es-MX" sz="7200" dirty="0" smtClean="0">
                <a:solidFill>
                  <a:schemeClr val="tx1"/>
                </a:solidFill>
                <a:latin typeface="+mn-lt"/>
              </a:rPr>
              <a:t>, </a:t>
            </a:r>
            <a:r>
              <a:rPr lang="es-MX" sz="7200" dirty="0"/>
              <a:t>conforme a la regulación mexicana, se constituyen partiendo de un concepto denominado “Prima de Reserva”. Este concepto corresponde una estimación de la “siniestralidad esperada” calculada mediante los índices de reclamaciones pagadas, tomando en cuenta la experiencia de la compañía y la experiencia del mercado. </a:t>
            </a:r>
          </a:p>
          <a:p>
            <a:pPr marL="68580" indent="0" algn="just">
              <a:lnSpc>
                <a:spcPct val="120000"/>
              </a:lnSpc>
              <a:buNone/>
            </a:pPr>
            <a:endParaRPr lang="es-MX" sz="7200" dirty="0">
              <a:solidFill>
                <a:schemeClr val="tx1"/>
              </a:solidFill>
              <a:latin typeface="+mn-lt"/>
            </a:endParaRPr>
          </a:p>
          <a:p>
            <a:pPr marL="68580" indent="0" algn="just">
              <a:lnSpc>
                <a:spcPct val="120000"/>
              </a:lnSpc>
              <a:buNone/>
            </a:pPr>
            <a:r>
              <a:rPr lang="es-MX" sz="7200" b="1" dirty="0" smtClean="0">
                <a:solidFill>
                  <a:schemeClr val="tx1"/>
                </a:solidFill>
                <a:latin typeface="+mn-lt"/>
              </a:rPr>
              <a:t>La </a:t>
            </a:r>
            <a:r>
              <a:rPr lang="es-MX" sz="7200" b="1" dirty="0">
                <a:solidFill>
                  <a:schemeClr val="tx1"/>
                </a:solidFill>
                <a:latin typeface="+mn-lt"/>
              </a:rPr>
              <a:t>reserva de </a:t>
            </a:r>
            <a:r>
              <a:rPr lang="es-MX" sz="7200" b="1" dirty="0" smtClean="0">
                <a:solidFill>
                  <a:schemeClr val="tx1"/>
                </a:solidFill>
                <a:latin typeface="+mn-lt"/>
              </a:rPr>
              <a:t>fianzas en vigor, </a:t>
            </a:r>
            <a:r>
              <a:rPr lang="es-MX" sz="7200" dirty="0" smtClean="0"/>
              <a:t>la </a:t>
            </a:r>
            <a:r>
              <a:rPr lang="es-MX" sz="7200" dirty="0"/>
              <a:t>SHCP, a través de la CNSF emitió una serie de reglas para que a partir de enero de 1999, las afianzadoras constituyeran la reserva de fianzas en vigor bajo un esquema de procedimientos técnicos que permitieran que dichas reservas se constituyeran en función de los niveles de siniestralidad de cada institución y del mercado, para cada uno de los ramos de fianzas. </a:t>
            </a:r>
            <a:endParaRPr lang="es-MX" sz="7200" dirty="0" smtClean="0"/>
          </a:p>
          <a:p>
            <a:pPr marL="68580" indent="0" algn="just">
              <a:lnSpc>
                <a:spcPct val="120000"/>
              </a:lnSpc>
              <a:buNone/>
            </a:pPr>
            <a:endParaRPr lang="es-MX" sz="7200" dirty="0" smtClean="0"/>
          </a:p>
          <a:p>
            <a:pPr marL="68580" indent="0" algn="just">
              <a:lnSpc>
                <a:spcPct val="120000"/>
              </a:lnSpc>
              <a:buNone/>
            </a:pPr>
            <a:endParaRPr lang="es-MX" sz="7200" dirty="0"/>
          </a:p>
          <a:p>
            <a:pPr marL="68580" indent="0" algn="just">
              <a:lnSpc>
                <a:spcPct val="120000"/>
              </a:lnSpc>
              <a:buNone/>
            </a:pPr>
            <a:endParaRPr lang="es-MX" sz="7200" dirty="0" smtClean="0">
              <a:solidFill>
                <a:schemeClr val="tx1"/>
              </a:solidFill>
              <a:latin typeface="+mn-lt"/>
            </a:endParaRPr>
          </a:p>
          <a:p>
            <a:pPr marL="68580" indent="0" algn="just">
              <a:lnSpc>
                <a:spcPct val="120000"/>
              </a:lnSpc>
              <a:buNone/>
            </a:pPr>
            <a:endParaRPr lang="es-MX" sz="7200" dirty="0">
              <a:solidFill>
                <a:schemeClr val="tx1"/>
              </a:solidFill>
              <a:latin typeface="+mn-lt"/>
            </a:endParaRPr>
          </a:p>
          <a:p>
            <a:pPr marL="68580" indent="0" algn="just">
              <a:lnSpc>
                <a:spcPct val="120000"/>
              </a:lnSpc>
              <a:buNone/>
            </a:pPr>
            <a:endParaRPr lang="es-MX" sz="7200" dirty="0">
              <a:solidFill>
                <a:schemeClr val="tx1"/>
              </a:solidFill>
              <a:latin typeface="+mn-lt"/>
            </a:endParaRPr>
          </a:p>
          <a:p>
            <a:pPr marL="68580" indent="0">
              <a:buNone/>
            </a:pPr>
            <a:r>
              <a:rPr lang="es-MX" sz="7200" dirty="0">
                <a:latin typeface="+mn-lt"/>
              </a:rPr>
              <a:t/>
            </a:r>
            <a:br>
              <a:rPr lang="es-MX" sz="7200" dirty="0">
                <a:latin typeface="+mn-lt"/>
              </a:rPr>
            </a:br>
            <a:r>
              <a:rPr lang="es-MX" sz="5200" dirty="0"/>
              <a:t/>
            </a:r>
            <a:br>
              <a:rPr lang="es-MX" sz="5200" dirty="0"/>
            </a:br>
            <a:endParaRPr lang="es-MX" sz="5200" dirty="0"/>
          </a:p>
          <a:p>
            <a:pPr marL="68580" indent="0">
              <a:buNone/>
            </a:pPr>
            <a:endParaRPr lang="es-MX" sz="5200" dirty="0"/>
          </a:p>
        </p:txBody>
      </p:sp>
      <p:sp>
        <p:nvSpPr>
          <p:cNvPr id="5" name="4 Marcador de número de diapositiva"/>
          <p:cNvSpPr>
            <a:spLocks noGrp="1"/>
          </p:cNvSpPr>
          <p:nvPr>
            <p:ph type="sldNum" sz="quarter" idx="12"/>
          </p:nvPr>
        </p:nvSpPr>
        <p:spPr/>
        <p:txBody>
          <a:bodyPr/>
          <a:lstStyle/>
          <a:p>
            <a:fld id="{6D3F354B-F5C5-4EF2-87BA-04594DF4B743}" type="slidenum">
              <a:rPr lang="es-MX" smtClean="0"/>
              <a:t>36</a:t>
            </a:fld>
            <a:endParaRPr lang="es-MX"/>
          </a:p>
        </p:txBody>
      </p:sp>
    </p:spTree>
    <p:extLst>
      <p:ext uri="{BB962C8B-B14F-4D97-AF65-F5344CB8AC3E}">
        <p14:creationId xmlns:p14="http://schemas.microsoft.com/office/powerpoint/2010/main" val="39027858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571602"/>
            <a:ext cx="7632848" cy="4953742"/>
          </a:xfrm>
          <a:solidFill>
            <a:schemeClr val="accent1">
              <a:lumMod val="20000"/>
              <a:lumOff val="80000"/>
            </a:schemeClr>
          </a:solidFill>
          <a:ln w="38100">
            <a:solidFill>
              <a:schemeClr val="accent1">
                <a:lumMod val="75000"/>
              </a:schemeClr>
            </a:solidFill>
          </a:ln>
        </p:spPr>
        <p:txBody>
          <a:bodyPr>
            <a:normAutofit fontScale="92500" lnSpcReduction="20000"/>
          </a:bodyPr>
          <a:lstStyle/>
          <a:p>
            <a:pPr marL="0" indent="0" algn="just">
              <a:buNone/>
            </a:pPr>
            <a:endParaRPr lang="es-MX" sz="1800" dirty="0" smtClean="0">
              <a:solidFill>
                <a:schemeClr val="bg2">
                  <a:lumMod val="10000"/>
                </a:schemeClr>
              </a:solidFill>
              <a:latin typeface="+mn-lt"/>
            </a:endParaRPr>
          </a:p>
          <a:p>
            <a:pPr marL="0" indent="0" algn="just">
              <a:buNone/>
            </a:pPr>
            <a:r>
              <a:rPr lang="es-MX" sz="1900" b="1" dirty="0" smtClean="0">
                <a:solidFill>
                  <a:schemeClr val="tx1"/>
                </a:solidFill>
              </a:rPr>
              <a:t>La reserva de fianzas en vigor para las fianzas de fidelidad </a:t>
            </a:r>
            <a:r>
              <a:rPr lang="es-MX" sz="1900" dirty="0"/>
              <a:t>y de conductores de automóviles, se calcula con el método de prima no devengada, que consiste en constituir la reserva a partir de la prima e irla disminuyendo en forma proporcional al tiempo transcurrido. </a:t>
            </a:r>
          </a:p>
          <a:p>
            <a:pPr marL="0" indent="0" algn="just">
              <a:buNone/>
            </a:pPr>
            <a:endParaRPr lang="es-MX" sz="1900" b="1" dirty="0"/>
          </a:p>
          <a:p>
            <a:pPr marL="0" indent="0" algn="just">
              <a:buNone/>
            </a:pPr>
            <a:r>
              <a:rPr lang="es-MX" sz="1900" b="1" dirty="0" smtClean="0"/>
              <a:t>La </a:t>
            </a:r>
            <a:r>
              <a:rPr lang="es-MX" sz="1900" b="1" dirty="0"/>
              <a:t>reserva de fianzas en vigor </a:t>
            </a:r>
            <a:r>
              <a:rPr lang="es-MX" sz="1900" b="1" dirty="0" smtClean="0"/>
              <a:t>para los demás tipos de fianzas </a:t>
            </a:r>
            <a:r>
              <a:rPr lang="es-MX" sz="1900" dirty="0"/>
              <a:t>Conforme a la regulación, la reserva de fianzas en vigor será igual al resultado de aplicar un factor de 0.87 a la prima de reserva correspondiente a la vigencia de la </a:t>
            </a:r>
            <a:r>
              <a:rPr lang="es-MX" sz="1900" dirty="0" smtClean="0"/>
              <a:t>fianza.</a:t>
            </a:r>
          </a:p>
          <a:p>
            <a:pPr marL="0" indent="0" algn="just">
              <a:buNone/>
            </a:pPr>
            <a:endParaRPr lang="es-MX" sz="1900" dirty="0" smtClean="0"/>
          </a:p>
          <a:p>
            <a:pPr marL="0" indent="0" algn="just">
              <a:buNone/>
            </a:pPr>
            <a:r>
              <a:rPr lang="es-MX" sz="1900" b="1" dirty="0" smtClean="0"/>
              <a:t>La </a:t>
            </a:r>
            <a:r>
              <a:rPr lang="es-MX" sz="1900" b="1" dirty="0"/>
              <a:t>reserva de contingencia </a:t>
            </a:r>
            <a:r>
              <a:rPr lang="es-MX" sz="1900" dirty="0"/>
              <a:t>tiene como objeto dotar a las instituciones de fianzas con recursos para hacer frente al financiamiento de posibles desviaciones derivadas del pago de reclamaciones.</a:t>
            </a:r>
            <a:endParaRPr lang="es-MX" sz="1900" dirty="0">
              <a:solidFill>
                <a:schemeClr val="tx1"/>
              </a:solidFill>
            </a:endParaRPr>
          </a:p>
          <a:p>
            <a:pPr marL="0" indent="0" algn="just">
              <a:buNone/>
            </a:pPr>
            <a:endParaRPr lang="es-MX" sz="1900" dirty="0" smtClean="0">
              <a:solidFill>
                <a:schemeClr val="tx1"/>
              </a:solidFill>
            </a:endParaRPr>
          </a:p>
          <a:p>
            <a:pPr marL="0" indent="0" algn="just">
              <a:buNone/>
            </a:pPr>
            <a:r>
              <a:rPr lang="es-MX" sz="1900" dirty="0" smtClean="0">
                <a:solidFill>
                  <a:schemeClr val="tx1"/>
                </a:solidFill>
              </a:rPr>
              <a:t>El </a:t>
            </a:r>
            <a:r>
              <a:rPr lang="es-MX" sz="1900" dirty="0">
                <a:solidFill>
                  <a:schemeClr val="tx1"/>
                </a:solidFill>
              </a:rPr>
              <a:t>estudio de las reservas, tanto la parte teórica como la parte práctica se basa en supuestos que en la práctica pocas veces se </a:t>
            </a:r>
            <a:r>
              <a:rPr lang="es-MX" sz="1900" dirty="0" smtClean="0">
                <a:solidFill>
                  <a:schemeClr val="tx1"/>
                </a:solidFill>
              </a:rPr>
              <a:t>cumplen; </a:t>
            </a:r>
            <a:r>
              <a:rPr lang="es-MX" sz="1900" dirty="0">
                <a:solidFill>
                  <a:schemeClr val="tx1"/>
                </a:solidFill>
              </a:rPr>
              <a:t>sin embargo, </a:t>
            </a:r>
            <a:r>
              <a:rPr lang="es-MX" sz="1900" dirty="0" smtClean="0">
                <a:solidFill>
                  <a:schemeClr val="tx1"/>
                </a:solidFill>
              </a:rPr>
              <a:t>el </a:t>
            </a:r>
            <a:r>
              <a:rPr lang="es-MX" sz="1900" dirty="0">
                <a:solidFill>
                  <a:schemeClr val="tx1"/>
                </a:solidFill>
              </a:rPr>
              <a:t>poder tener un concepto </a:t>
            </a:r>
            <a:r>
              <a:rPr lang="es-MX" sz="1900" dirty="0" smtClean="0">
                <a:solidFill>
                  <a:schemeClr val="tx1"/>
                </a:solidFill>
              </a:rPr>
              <a:t>extenso </a:t>
            </a:r>
            <a:r>
              <a:rPr lang="es-MX" sz="1900" dirty="0">
                <a:solidFill>
                  <a:schemeClr val="tx1"/>
                </a:solidFill>
              </a:rPr>
              <a:t>de lo que representan y el objetivo con el cual se constituyen permite tener un panorama más amplio para adecuar modelos y técnicas para su fácil obtención.</a:t>
            </a:r>
          </a:p>
        </p:txBody>
      </p:sp>
      <p:sp>
        <p:nvSpPr>
          <p:cNvPr id="5" name="4 Marcador de número de diapositiva"/>
          <p:cNvSpPr>
            <a:spLocks noGrp="1"/>
          </p:cNvSpPr>
          <p:nvPr>
            <p:ph type="sldNum" sz="quarter" idx="12"/>
          </p:nvPr>
        </p:nvSpPr>
        <p:spPr/>
        <p:txBody>
          <a:bodyPr/>
          <a:lstStyle/>
          <a:p>
            <a:fld id="{6D3F354B-F5C5-4EF2-87BA-04594DF4B743}" type="slidenum">
              <a:rPr lang="es-MX" smtClean="0"/>
              <a:t>37</a:t>
            </a:fld>
            <a:endParaRPr lang="es-MX"/>
          </a:p>
        </p:txBody>
      </p:sp>
      <p:sp>
        <p:nvSpPr>
          <p:cNvPr id="6" name="2 Título"/>
          <p:cNvSpPr>
            <a:spLocks noGrp="1"/>
          </p:cNvSpPr>
          <p:nvPr>
            <p:ph type="title"/>
          </p:nvPr>
        </p:nvSpPr>
        <p:spPr>
          <a:xfrm>
            <a:off x="1043608" y="476672"/>
            <a:ext cx="7200800" cy="745152"/>
          </a:xfrm>
          <a:solidFill>
            <a:schemeClr val="accent1">
              <a:lumMod val="75000"/>
            </a:schemeClr>
          </a:solidFill>
          <a:ln w="38100">
            <a:solidFill>
              <a:schemeClr val="bg2">
                <a:lumMod val="75000"/>
              </a:schemeClr>
            </a:solidFill>
          </a:ln>
        </p:spPr>
        <p:txBody>
          <a:bodyPr>
            <a:normAutofit/>
          </a:bodyPr>
          <a:lstStyle/>
          <a:p>
            <a:r>
              <a:rPr lang="es-MX" sz="3600" b="1" dirty="0" smtClean="0">
                <a:solidFill>
                  <a:schemeClr val="bg1"/>
                </a:solidFill>
              </a:rPr>
              <a:t>Conclusiones</a:t>
            </a:r>
            <a:endParaRPr lang="es-MX" sz="3600" b="1" dirty="0">
              <a:solidFill>
                <a:schemeClr val="bg1"/>
              </a:solidFill>
            </a:endParaRPr>
          </a:p>
        </p:txBody>
      </p:sp>
    </p:spTree>
    <p:extLst>
      <p:ext uri="{BB962C8B-B14F-4D97-AF65-F5344CB8AC3E}">
        <p14:creationId xmlns:p14="http://schemas.microsoft.com/office/powerpoint/2010/main" val="151358341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5"/>
          <p:cNvPicPr>
            <a:picLocks noChangeAspect="1" noChangeArrowheads="1"/>
          </p:cNvPicPr>
          <p:nvPr/>
        </p:nvPicPr>
        <p:blipFill>
          <a:blip r:embed="rId2">
            <a:extLst>
              <a:ext uri="{28A0092B-C50C-407E-A947-70E740481C1C}">
                <a14:useLocalDpi xmlns:a14="http://schemas.microsoft.com/office/drawing/2010/main" val="0"/>
              </a:ext>
            </a:extLst>
          </a:blip>
          <a:srcRect l="10785" r="23817" b="18127"/>
          <a:stretch>
            <a:fillRect/>
          </a:stretch>
        </p:blipFill>
        <p:spPr bwMode="auto">
          <a:xfrm>
            <a:off x="6588125" y="4284663"/>
            <a:ext cx="1800225" cy="240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Marcador de número de diapositiva"/>
          <p:cNvSpPr>
            <a:spLocks noGrp="1"/>
          </p:cNvSpPr>
          <p:nvPr>
            <p:ph type="sldNum" sz="quarter" idx="12"/>
          </p:nvPr>
        </p:nvSpPr>
        <p:spPr/>
        <p:txBody>
          <a:bodyPr/>
          <a:lstStyle/>
          <a:p>
            <a:fld id="{6D3F354B-F5C5-4EF2-87BA-04594DF4B743}" type="slidenum">
              <a:rPr lang="es-MX" smtClean="0"/>
              <a:t>38</a:t>
            </a:fld>
            <a:endParaRPr lang="es-MX"/>
          </a:p>
        </p:txBody>
      </p:sp>
      <p:sp>
        <p:nvSpPr>
          <p:cNvPr id="35843" name="Rectangle 3"/>
          <p:cNvSpPr>
            <a:spLocks noGrp="1" noChangeArrowheads="1"/>
          </p:cNvSpPr>
          <p:nvPr>
            <p:ph idx="4294967295"/>
          </p:nvPr>
        </p:nvSpPr>
        <p:spPr>
          <a:xfrm>
            <a:off x="230832" y="1341438"/>
            <a:ext cx="8229600" cy="5111750"/>
          </a:xfrm>
          <a:gradFill rotWithShape="1">
            <a:gsLst>
              <a:gs pos="0">
                <a:srgbClr val="767676"/>
              </a:gs>
              <a:gs pos="100000">
                <a:srgbClr val="FFFFFF">
                  <a:alpha val="42998"/>
                </a:srgbClr>
              </a:gs>
            </a:gsLst>
            <a:path path="shape">
              <a:fillToRect l="50000" t="50000" r="50000" b="50000"/>
            </a:path>
          </a:gradFill>
          <a:ln>
            <a:miter lim="800000"/>
            <a:headEnd/>
            <a:tailEnd/>
          </a:ln>
        </p:spPr>
        <p:txBody>
          <a:bodyPr rtlCol="0">
            <a:normAutofit/>
          </a:bodyPr>
          <a:lstStyle/>
          <a:p>
            <a:pPr marL="274320" indent="-274320" algn="ctr" eaLnBrk="1" fontAlgn="auto" hangingPunct="1">
              <a:lnSpc>
                <a:spcPct val="80000"/>
              </a:lnSpc>
              <a:spcAft>
                <a:spcPts val="0"/>
              </a:spcAft>
              <a:buFontTx/>
              <a:buNone/>
              <a:defRPr/>
            </a:pPr>
            <a:r>
              <a:rPr lang="es-ES" sz="1600" dirty="0" smtClean="0"/>
              <a:t>	</a:t>
            </a:r>
          </a:p>
          <a:p>
            <a:pPr marL="274320" indent="-274320" eaLnBrk="1" fontAlgn="auto" hangingPunct="1">
              <a:spcAft>
                <a:spcPts val="0"/>
              </a:spcAft>
              <a:buFont typeface="Arial" pitchFamily="34" charset="0"/>
              <a:buChar char="•"/>
              <a:defRPr/>
            </a:pPr>
            <a:r>
              <a:rPr lang="es-MX" sz="1800" b="1" dirty="0" smtClean="0">
                <a:solidFill>
                  <a:schemeClr val="tx2">
                    <a:lumMod val="50000"/>
                  </a:schemeClr>
                </a:solidFill>
              </a:rPr>
              <a:t>Aguilar</a:t>
            </a:r>
            <a:r>
              <a:rPr lang="es-MX" sz="1800" b="1" dirty="0">
                <a:solidFill>
                  <a:schemeClr val="tx2">
                    <a:lumMod val="50000"/>
                  </a:schemeClr>
                </a:solidFill>
              </a:rPr>
              <a:t>, P. (2007) Fundamentos actuariales de primas y reservas de fianzas. Fundación Mapfre. España.</a:t>
            </a:r>
          </a:p>
          <a:p>
            <a:pPr marL="274320" indent="-274320" eaLnBrk="1" fontAlgn="auto" hangingPunct="1">
              <a:spcAft>
                <a:spcPts val="0"/>
              </a:spcAft>
              <a:buFont typeface="Arial" pitchFamily="34" charset="0"/>
              <a:buChar char="•"/>
              <a:defRPr/>
            </a:pPr>
            <a:r>
              <a:rPr lang="es-ES" sz="1800" b="1" dirty="0">
                <a:solidFill>
                  <a:schemeClr val="tx2">
                    <a:lumMod val="50000"/>
                  </a:schemeClr>
                </a:solidFill>
              </a:rPr>
              <a:t>Colas, A. (2007) Efectos Del Contrato De Fianza: Relaciones Entre Acreedor, Deudor Principal Y Fiador. Editorial Aranzadi, S.A.</a:t>
            </a:r>
            <a:endParaRPr lang="es-MX" sz="1800" b="1" dirty="0">
              <a:solidFill>
                <a:schemeClr val="tx2">
                  <a:lumMod val="50000"/>
                </a:schemeClr>
              </a:solidFill>
            </a:endParaRPr>
          </a:p>
          <a:p>
            <a:pPr marL="274320" indent="-274320">
              <a:defRPr/>
            </a:pPr>
            <a:r>
              <a:rPr lang="es-MX" sz="1800" b="1" dirty="0" smtClean="0">
                <a:solidFill>
                  <a:schemeClr val="tx2">
                    <a:lumMod val="50000"/>
                  </a:schemeClr>
                </a:solidFill>
              </a:rPr>
              <a:t>Estándares </a:t>
            </a:r>
            <a:r>
              <a:rPr lang="es-MX" sz="1800" b="1" dirty="0">
                <a:solidFill>
                  <a:schemeClr val="tx2">
                    <a:lumMod val="50000"/>
                  </a:schemeClr>
                </a:solidFill>
              </a:rPr>
              <a:t>de Práctica Actuarial </a:t>
            </a:r>
            <a:r>
              <a:rPr lang="es-MX" sz="1800" b="1" dirty="0" smtClean="0">
                <a:solidFill>
                  <a:schemeClr val="tx2">
                    <a:lumMod val="50000"/>
                  </a:schemeClr>
                </a:solidFill>
              </a:rPr>
              <a:t>. Fundamentos </a:t>
            </a:r>
            <a:r>
              <a:rPr lang="es-MX" sz="1800" b="1" dirty="0">
                <a:solidFill>
                  <a:schemeClr val="tx2">
                    <a:lumMod val="50000"/>
                  </a:schemeClr>
                </a:solidFill>
              </a:rPr>
              <a:t>Actuariales para el cálculo de reservas técnicas de </a:t>
            </a:r>
            <a:r>
              <a:rPr lang="es-MX" sz="1800" b="1" dirty="0" smtClean="0">
                <a:solidFill>
                  <a:schemeClr val="tx2">
                    <a:lumMod val="50000"/>
                  </a:schemeClr>
                </a:solidFill>
              </a:rPr>
              <a:t>fianzas. http</a:t>
            </a:r>
            <a:r>
              <a:rPr lang="es-MX" sz="1800" b="1" dirty="0">
                <a:solidFill>
                  <a:schemeClr val="tx2">
                    <a:lumMod val="50000"/>
                  </a:schemeClr>
                </a:solidFill>
              </a:rPr>
              <a:t>://</a:t>
            </a:r>
            <a:r>
              <a:rPr lang="es-MX" sz="1800" b="1" dirty="0" smtClean="0">
                <a:solidFill>
                  <a:schemeClr val="tx2">
                    <a:lumMod val="50000"/>
                  </a:schemeClr>
                </a:solidFill>
              </a:rPr>
              <a:t>www.conac.org.mx/estandares/6.pdf</a:t>
            </a:r>
            <a:endParaRPr lang="es-MX" sz="1800" b="1" dirty="0">
              <a:solidFill>
                <a:schemeClr val="tx2">
                  <a:lumMod val="50000"/>
                </a:schemeClr>
              </a:solidFill>
            </a:endParaRPr>
          </a:p>
          <a:p>
            <a:pPr marL="274320" indent="-274320" eaLnBrk="1" fontAlgn="auto" hangingPunct="1">
              <a:spcAft>
                <a:spcPts val="0"/>
              </a:spcAft>
              <a:buFont typeface="Arial" pitchFamily="34" charset="0"/>
              <a:buChar char="•"/>
              <a:defRPr/>
            </a:pPr>
            <a:r>
              <a:rPr lang="es-MX" sz="1800" b="1" dirty="0">
                <a:solidFill>
                  <a:schemeClr val="tx2">
                    <a:lumMod val="50000"/>
                  </a:schemeClr>
                </a:solidFill>
              </a:rPr>
              <a:t>Ley Federal de Instituciones de Fianzas.</a:t>
            </a:r>
          </a:p>
          <a:p>
            <a:pPr marL="274320" indent="-274320" eaLnBrk="1" fontAlgn="auto" hangingPunct="1">
              <a:spcAft>
                <a:spcPts val="0"/>
              </a:spcAft>
              <a:buFont typeface="Arial" pitchFamily="34" charset="0"/>
              <a:buChar char="•"/>
              <a:defRPr/>
            </a:pPr>
            <a:r>
              <a:rPr lang="es-MX" sz="1800" b="1" dirty="0" smtClean="0">
                <a:solidFill>
                  <a:schemeClr val="tx2">
                    <a:lumMod val="50000"/>
                  </a:schemeClr>
                </a:solidFill>
              </a:rPr>
              <a:t>Manchado</a:t>
            </a:r>
            <a:r>
              <a:rPr lang="es-MX" sz="1800" b="1" dirty="0">
                <a:solidFill>
                  <a:schemeClr val="tx2">
                    <a:lumMod val="50000"/>
                  </a:schemeClr>
                </a:solidFill>
              </a:rPr>
              <a:t>, J. (2001) Convenio concursal y fianza. Librería Tirant lo Blanch. España. </a:t>
            </a:r>
          </a:p>
          <a:p>
            <a:pPr marL="274320" indent="-274320" eaLnBrk="1" fontAlgn="auto" hangingPunct="1">
              <a:spcAft>
                <a:spcPts val="0"/>
              </a:spcAft>
              <a:buFont typeface="Arial" pitchFamily="34" charset="0"/>
              <a:buChar char="•"/>
              <a:defRPr/>
            </a:pPr>
            <a:r>
              <a:rPr lang="es-ES" sz="1800" b="1" dirty="0">
                <a:solidFill>
                  <a:schemeClr val="tx2">
                    <a:lumMod val="50000"/>
                  </a:schemeClr>
                </a:solidFill>
              </a:rPr>
              <a:t>Ruiz, L. (2007) El Contrato de Seguro. Editorial Porrúa. México. </a:t>
            </a:r>
            <a:endParaRPr lang="es-MX" sz="1800" b="1" dirty="0">
              <a:solidFill>
                <a:schemeClr val="tx2">
                  <a:lumMod val="50000"/>
                </a:schemeClr>
              </a:solidFill>
            </a:endParaRPr>
          </a:p>
          <a:p>
            <a:pPr marL="274320" indent="-274320" eaLnBrk="1" fontAlgn="auto" hangingPunct="1">
              <a:spcAft>
                <a:spcPts val="0"/>
              </a:spcAft>
              <a:buFont typeface="Arial" pitchFamily="34" charset="0"/>
              <a:buChar char="•"/>
              <a:defRPr/>
            </a:pPr>
            <a:r>
              <a:rPr lang="es-ES" sz="1800" b="1" dirty="0">
                <a:solidFill>
                  <a:schemeClr val="tx2">
                    <a:lumMod val="50000"/>
                  </a:schemeClr>
                </a:solidFill>
              </a:rPr>
              <a:t>San Juan Colunga, F. (1911) Tratado sobre fianzas. Librería de E. Miranda. España</a:t>
            </a:r>
            <a:r>
              <a:rPr lang="es-ES" sz="1800" b="1" dirty="0" smtClean="0">
                <a:solidFill>
                  <a:schemeClr val="tx2">
                    <a:lumMod val="50000"/>
                  </a:schemeClr>
                </a:solidFill>
              </a:rPr>
              <a:t>.</a:t>
            </a:r>
          </a:p>
          <a:p>
            <a:pPr marL="274320" indent="-274320">
              <a:defRPr/>
            </a:pPr>
            <a:r>
              <a:rPr lang="es-ES" sz="1800" b="1" dirty="0" smtClean="0">
                <a:solidFill>
                  <a:schemeClr val="tx2">
                    <a:lumMod val="50000"/>
                  </a:schemeClr>
                </a:solidFill>
              </a:rPr>
              <a:t>Secretaría de Hacienda y </a:t>
            </a:r>
            <a:r>
              <a:rPr lang="es-ES" sz="1800" b="1" dirty="0">
                <a:solidFill>
                  <a:schemeClr val="tx2">
                    <a:lumMod val="50000"/>
                  </a:schemeClr>
                </a:solidFill>
              </a:rPr>
              <a:t>Crédito Público. http://www.shcp.gob.mx/LASHCP/MarcoJuridico/documentosDOF/archivos_shcp_dof/circulares/c_f6_6_4.pdf</a:t>
            </a:r>
          </a:p>
          <a:p>
            <a:pPr marL="274320" indent="-274320" eaLnBrk="1" fontAlgn="auto" hangingPunct="1">
              <a:spcAft>
                <a:spcPts val="0"/>
              </a:spcAft>
              <a:buFont typeface="Arial" pitchFamily="34" charset="0"/>
              <a:buChar char="•"/>
              <a:defRPr/>
            </a:pPr>
            <a:r>
              <a:rPr lang="es-MX" sz="1800" b="1" dirty="0" smtClean="0">
                <a:solidFill>
                  <a:schemeClr val="tx2">
                    <a:lumMod val="50000"/>
                  </a:schemeClr>
                </a:solidFill>
              </a:rPr>
              <a:t>Torres</a:t>
            </a:r>
            <a:r>
              <a:rPr lang="es-MX" sz="1800" b="1" dirty="0">
                <a:solidFill>
                  <a:schemeClr val="tx2">
                    <a:lumMod val="50000"/>
                  </a:schemeClr>
                </a:solidFill>
              </a:rPr>
              <a:t>, H. (2007)  Elementos Fundamentales de Derecho Bancario. Mc Graw </a:t>
            </a:r>
            <a:r>
              <a:rPr lang="es-MX" sz="1800" b="1" dirty="0" smtClean="0">
                <a:solidFill>
                  <a:schemeClr val="tx2">
                    <a:lumMod val="50000"/>
                  </a:schemeClr>
                </a:solidFill>
              </a:rPr>
              <a:t>Hill. </a:t>
            </a:r>
          </a:p>
          <a:p>
            <a:pPr marL="274320" indent="-274320">
              <a:defRPr/>
            </a:pPr>
            <a:r>
              <a:rPr lang="es-MX" sz="1800" b="1" dirty="0" smtClean="0">
                <a:solidFill>
                  <a:schemeClr val="tx2">
                    <a:lumMod val="50000"/>
                  </a:schemeClr>
                </a:solidFill>
              </a:rPr>
              <a:t>UNAM. http</a:t>
            </a:r>
            <a:r>
              <a:rPr lang="es-MX" sz="1800" b="1" dirty="0">
                <a:solidFill>
                  <a:schemeClr val="tx2">
                    <a:lumMod val="50000"/>
                  </a:schemeClr>
                </a:solidFill>
              </a:rPr>
              <a:t>://www.redmat.unam.mx/foro/volumenes/vol020/actuariales.pdf</a:t>
            </a:r>
          </a:p>
          <a:p>
            <a:pPr marL="274320" indent="-274320" eaLnBrk="1" fontAlgn="auto" hangingPunct="1">
              <a:spcAft>
                <a:spcPts val="0"/>
              </a:spcAft>
              <a:buFont typeface="Arial" pitchFamily="34" charset="0"/>
              <a:buChar char="•"/>
              <a:defRPr/>
            </a:pPr>
            <a:endParaRPr lang="es-MX" sz="1800" b="1" dirty="0" smtClean="0">
              <a:solidFill>
                <a:schemeClr val="tx2">
                  <a:lumMod val="50000"/>
                </a:schemeClr>
              </a:solidFill>
            </a:endParaRPr>
          </a:p>
          <a:p>
            <a:pPr marL="274320" indent="-274320" algn="just" eaLnBrk="1" fontAlgn="auto" hangingPunct="1">
              <a:lnSpc>
                <a:spcPct val="80000"/>
              </a:lnSpc>
              <a:spcAft>
                <a:spcPts val="0"/>
              </a:spcAft>
              <a:buFont typeface="Arial" pitchFamily="34" charset="0"/>
              <a:buChar char="•"/>
              <a:defRPr/>
            </a:pPr>
            <a:endParaRPr lang="es-MX" sz="2600" dirty="0" smtClean="0"/>
          </a:p>
        </p:txBody>
      </p:sp>
      <p:sp>
        <p:nvSpPr>
          <p:cNvPr id="2" name="1 CuadroTexto"/>
          <p:cNvSpPr txBox="1"/>
          <p:nvPr/>
        </p:nvSpPr>
        <p:spPr>
          <a:xfrm>
            <a:off x="2555776" y="548680"/>
            <a:ext cx="3816423" cy="584775"/>
          </a:xfrm>
          <a:prstGeom prst="rect">
            <a:avLst/>
          </a:prstGeom>
          <a:solidFill>
            <a:schemeClr val="tx2">
              <a:lumMod val="75000"/>
            </a:schemeClr>
          </a:solidFill>
          <a:ln w="28575">
            <a:solidFill>
              <a:schemeClr val="accent1">
                <a:lumMod val="75000"/>
              </a:schemeClr>
            </a:solidFill>
          </a:ln>
        </p:spPr>
        <p:txBody>
          <a:bodyPr wrap="square" rtlCol="0">
            <a:spAutoFit/>
          </a:bodyPr>
          <a:lstStyle/>
          <a:p>
            <a:pPr algn="ctr"/>
            <a:r>
              <a:rPr lang="es-MX" sz="3200" dirty="0" smtClean="0">
                <a:solidFill>
                  <a:schemeClr val="bg1"/>
                </a:solidFill>
              </a:rPr>
              <a:t>Referencias</a:t>
            </a:r>
            <a:endParaRPr lang="es-MX" dirty="0">
              <a:solidFill>
                <a:schemeClr val="bg1"/>
              </a:solidFill>
            </a:endParaRPr>
          </a:p>
        </p:txBody>
      </p:sp>
    </p:spTree>
    <p:extLst>
      <p:ext uri="{BB962C8B-B14F-4D97-AF65-F5344CB8AC3E}">
        <p14:creationId xmlns:p14="http://schemas.microsoft.com/office/powerpoint/2010/main" val="29339019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02" name="Picture 2" descr="Uaemex"/>
          <p:cNvPicPr>
            <a:picLocks noChangeAspect="1" noChangeArrowheads="1"/>
          </p:cNvPicPr>
          <p:nvPr/>
        </p:nvPicPr>
        <p:blipFill>
          <a:blip r:embed="rId2"/>
          <a:srcRect/>
          <a:stretch>
            <a:fillRect/>
          </a:stretch>
        </p:blipFill>
        <p:spPr bwMode="auto">
          <a:xfrm>
            <a:off x="1042988" y="476250"/>
            <a:ext cx="3168972" cy="2865705"/>
          </a:xfrm>
          <a:prstGeom prst="rect">
            <a:avLst/>
          </a:prstGeom>
          <a:noFill/>
          <a:ln w="28575">
            <a:solidFill>
              <a:schemeClr val="accent1">
                <a:lumMod val="75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51203" name="Picture 3"/>
          <p:cNvPicPr>
            <a:picLocks noChangeAspect="1" noChangeArrowheads="1"/>
          </p:cNvPicPr>
          <p:nvPr/>
        </p:nvPicPr>
        <p:blipFill>
          <a:blip r:embed="rId3"/>
          <a:srcRect/>
          <a:stretch>
            <a:fillRect/>
          </a:stretch>
        </p:blipFill>
        <p:spPr bwMode="auto">
          <a:xfrm>
            <a:off x="5364088" y="2924944"/>
            <a:ext cx="3049588" cy="3214687"/>
          </a:xfrm>
          <a:prstGeom prst="rect">
            <a:avLst/>
          </a:prstGeom>
          <a:noFill/>
          <a:ln w="28575">
            <a:solidFill>
              <a:schemeClr val="accent1">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4" name="3 Marcador de número de diapositiva"/>
          <p:cNvSpPr>
            <a:spLocks noGrp="1"/>
          </p:cNvSpPr>
          <p:nvPr>
            <p:ph type="sldNum" sz="quarter" idx="12"/>
          </p:nvPr>
        </p:nvSpPr>
        <p:spPr/>
        <p:txBody>
          <a:bodyPr/>
          <a:lstStyle/>
          <a:p>
            <a:fld id="{6D3F354B-F5C5-4EF2-87BA-04594DF4B743}" type="slidenum">
              <a:rPr lang="es-MX" smtClean="0"/>
              <a:t>39</a:t>
            </a:fld>
            <a:endParaRPr lang="es-MX"/>
          </a:p>
        </p:txBody>
      </p:sp>
    </p:spTree>
    <p:extLst>
      <p:ext uri="{BB962C8B-B14F-4D97-AF65-F5344CB8AC3E}">
        <p14:creationId xmlns:p14="http://schemas.microsoft.com/office/powerpoint/2010/main" val="665234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19250" y="2174230"/>
            <a:ext cx="5900738" cy="1974850"/>
          </a:xfrm>
          <a:solidFill>
            <a:schemeClr val="bg2"/>
          </a:solidFill>
          <a:ln w="38100">
            <a:solidFill>
              <a:schemeClr val="accent1">
                <a:lumMod val="75000"/>
              </a:schemeClr>
            </a:solidFill>
          </a:ln>
        </p:spPr>
        <p:txBody>
          <a:bodyPr/>
          <a:lstStyle/>
          <a:p>
            <a:pPr algn="ctr" eaLnBrk="1" hangingPunct="1"/>
            <a:r>
              <a:rPr lang="es-ES" sz="4000" b="1" dirty="0" smtClean="0">
                <a:solidFill>
                  <a:schemeClr val="accent1">
                    <a:lumMod val="75000"/>
                  </a:schemeClr>
                </a:solidFill>
                <a:effectLst>
                  <a:outerShdw blurRad="38100" dist="38100" dir="2700000" algn="tl">
                    <a:srgbClr val="000000">
                      <a:alpha val="43137"/>
                    </a:srgbClr>
                  </a:outerShdw>
                </a:effectLst>
              </a:rPr>
              <a:t>GUIÓN EXPLICATIVO</a:t>
            </a:r>
            <a:br>
              <a:rPr lang="es-ES" sz="4000" b="1" dirty="0" smtClean="0">
                <a:solidFill>
                  <a:schemeClr val="accent1">
                    <a:lumMod val="75000"/>
                  </a:schemeClr>
                </a:solidFill>
                <a:effectLst>
                  <a:outerShdw blurRad="38100" dist="38100" dir="2700000" algn="tl">
                    <a:srgbClr val="000000">
                      <a:alpha val="43137"/>
                    </a:srgbClr>
                  </a:outerShdw>
                </a:effectLst>
              </a:rPr>
            </a:br>
            <a:r>
              <a:rPr lang="es-ES" sz="2400" b="1" dirty="0" smtClean="0">
                <a:solidFill>
                  <a:schemeClr val="accent1">
                    <a:lumMod val="75000"/>
                  </a:schemeClr>
                </a:solidFill>
                <a:effectLst>
                  <a:outerShdw blurRad="38100" dist="38100" dir="2700000" algn="tl">
                    <a:srgbClr val="000000">
                      <a:alpha val="43137"/>
                    </a:srgbClr>
                  </a:outerShdw>
                </a:effectLst>
              </a:rPr>
              <a:t/>
            </a:r>
            <a:br>
              <a:rPr lang="es-ES" sz="2400" b="1" dirty="0" smtClean="0">
                <a:solidFill>
                  <a:schemeClr val="accent1">
                    <a:lumMod val="75000"/>
                  </a:schemeClr>
                </a:solidFill>
                <a:effectLst>
                  <a:outerShdw blurRad="38100" dist="38100" dir="2700000" algn="tl">
                    <a:srgbClr val="000000">
                      <a:alpha val="43137"/>
                    </a:srgbClr>
                  </a:outerShdw>
                </a:effectLst>
              </a:rPr>
            </a:br>
            <a:r>
              <a:rPr lang="es-ES" sz="2400" b="1" dirty="0" smtClean="0">
                <a:solidFill>
                  <a:schemeClr val="accent1">
                    <a:lumMod val="75000"/>
                  </a:schemeClr>
                </a:solidFill>
                <a:effectLst>
                  <a:outerShdw blurRad="38100" dist="38100" dir="2700000" algn="tl">
                    <a:srgbClr val="000000">
                      <a:alpha val="43137"/>
                    </a:srgbClr>
                  </a:outerShdw>
                </a:effectLst>
              </a:rPr>
              <a:t>Propósitos</a:t>
            </a:r>
            <a:br>
              <a:rPr lang="es-ES" sz="2400" b="1" dirty="0" smtClean="0">
                <a:solidFill>
                  <a:schemeClr val="accent1">
                    <a:lumMod val="75000"/>
                  </a:schemeClr>
                </a:solidFill>
                <a:effectLst>
                  <a:outerShdw blurRad="38100" dist="38100" dir="2700000" algn="tl">
                    <a:srgbClr val="000000">
                      <a:alpha val="43137"/>
                    </a:srgbClr>
                  </a:outerShdw>
                </a:effectLst>
              </a:rPr>
            </a:br>
            <a:r>
              <a:rPr lang="es-ES" sz="2400" b="1" dirty="0" smtClean="0">
                <a:solidFill>
                  <a:schemeClr val="accent1">
                    <a:lumMod val="75000"/>
                  </a:schemeClr>
                </a:solidFill>
                <a:effectLst>
                  <a:outerShdw blurRad="38100" dist="38100" dir="2700000" algn="tl">
                    <a:srgbClr val="000000">
                      <a:alpha val="43137"/>
                    </a:srgbClr>
                  </a:outerShdw>
                </a:effectLst>
              </a:rPr>
              <a:t>Estructura Metodológica </a:t>
            </a:r>
            <a:endParaRPr lang="es-ES" sz="4000" b="1" dirty="0" smtClean="0">
              <a:solidFill>
                <a:schemeClr val="accent1">
                  <a:lumMod val="75000"/>
                </a:schemeClr>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2"/>
          </p:nvPr>
        </p:nvSpPr>
        <p:spPr/>
        <p:txBody>
          <a:bodyPr/>
          <a:lstStyle/>
          <a:p>
            <a:fld id="{6D3F354B-F5C5-4EF2-87BA-04594DF4B743}" type="slidenum">
              <a:rPr lang="es-MX" smtClean="0"/>
              <a:t>4</a:t>
            </a:fld>
            <a:endParaRPr lang="es-MX"/>
          </a:p>
        </p:txBody>
      </p:sp>
      <p:pic>
        <p:nvPicPr>
          <p:cNvPr id="5" name="Picture 3"/>
          <p:cNvPicPr>
            <a:picLocks noChangeAspect="1" noChangeArrowheads="1"/>
          </p:cNvPicPr>
          <p:nvPr/>
        </p:nvPicPr>
        <p:blipFill>
          <a:blip r:embed="rId2"/>
          <a:srcRect/>
          <a:stretch>
            <a:fillRect/>
          </a:stretch>
        </p:blipFill>
        <p:spPr bwMode="auto">
          <a:xfrm>
            <a:off x="7956376" y="188640"/>
            <a:ext cx="767078" cy="687487"/>
          </a:xfrm>
          <a:prstGeom prst="rect">
            <a:avLst/>
          </a:prstGeom>
          <a:noFill/>
          <a:ln w="9525">
            <a:solidFill>
              <a:schemeClr val="accent1">
                <a:lumMod val="75000"/>
              </a:schemeClr>
            </a:solidFill>
            <a:miter lim="800000"/>
            <a:headEnd/>
            <a:tailEnd/>
          </a:ln>
        </p:spPr>
      </p:pic>
    </p:spTree>
    <p:extLst>
      <p:ext uri="{BB962C8B-B14F-4D97-AF65-F5344CB8AC3E}">
        <p14:creationId xmlns:p14="http://schemas.microsoft.com/office/powerpoint/2010/main" val="570113692"/>
      </p:ext>
    </p:extLst>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8521427" y="116632"/>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467544" y="836712"/>
            <a:ext cx="7854760" cy="2893100"/>
          </a:xfrm>
          <a:prstGeom prst="rect">
            <a:avLst/>
          </a:prstGeom>
          <a:solidFill>
            <a:schemeClr val="accent1">
              <a:lumMod val="20000"/>
              <a:lumOff val="80000"/>
            </a:schemeClr>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s-MX" sz="2400" b="1" dirty="0" smtClean="0">
                <a:ln>
                  <a:solidFill>
                    <a:schemeClr val="tx1">
                      <a:lumMod val="65000"/>
                      <a:lumOff val="35000"/>
                    </a:schemeClr>
                  </a:solidFill>
                </a:ln>
                <a:solidFill>
                  <a:schemeClr val="accent1"/>
                </a:solidFill>
                <a:latin typeface="Verdana" pitchFamily="34" charset="0"/>
                <a:ea typeface="Times New Roman" pitchFamily="18" charset="0"/>
                <a:cs typeface="Times New Roman" pitchFamily="18" charset="0"/>
              </a:rPr>
              <a:t>GUIÓN EXPLICATIVO.</a:t>
            </a:r>
          </a:p>
          <a:p>
            <a:pPr marL="0" marR="0" lvl="0" indent="0" algn="l" defTabSz="914400" rtl="0" eaLnBrk="1" fontAlgn="base" latinLnBrk="0" hangingPunct="1">
              <a:lnSpc>
                <a:spcPct val="100000"/>
              </a:lnSpc>
              <a:spcBef>
                <a:spcPct val="0"/>
              </a:spcBef>
              <a:spcAft>
                <a:spcPct val="0"/>
              </a:spcAft>
              <a:buClrTx/>
              <a:buSzTx/>
              <a:buFontTx/>
              <a:buNone/>
              <a:tabLst/>
            </a:pPr>
            <a:endParaRPr lang="es-MX" sz="2400" b="1" dirty="0">
              <a:ln>
                <a:solidFill>
                  <a:schemeClr val="tx1">
                    <a:lumMod val="65000"/>
                    <a:lumOff val="35000"/>
                  </a:schemeClr>
                </a:solidFill>
              </a:ln>
              <a:solidFill>
                <a:schemeClr val="accent1"/>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2400" b="1" dirty="0" smtClean="0">
                <a:ln>
                  <a:solidFill>
                    <a:schemeClr val="tx1">
                      <a:lumMod val="65000"/>
                      <a:lumOff val="35000"/>
                    </a:schemeClr>
                  </a:solidFill>
                </a:ln>
                <a:solidFill>
                  <a:schemeClr val="accent1"/>
                </a:solidFill>
                <a:latin typeface="Verdana" pitchFamily="34" charset="0"/>
                <a:ea typeface="Times New Roman" pitchFamily="18" charset="0"/>
                <a:cs typeface="Times New Roman" pitchFamily="18" charset="0"/>
              </a:rPr>
              <a:t>Propósito de la Unidad de Aprendizaje</a:t>
            </a:r>
            <a:r>
              <a:rPr kumimoji="0" lang="es-MX" sz="2400" b="1" i="0" strike="noStrike" cap="none" normalizeH="0" dirty="0" smtClean="0">
                <a:ln>
                  <a:solidFill>
                    <a:schemeClr val="tx1">
                      <a:lumMod val="65000"/>
                      <a:lumOff val="35000"/>
                    </a:schemeClr>
                  </a:solidFill>
                </a:ln>
                <a:solidFill>
                  <a:schemeClr val="accent1"/>
                </a:solidFill>
                <a:effectLst/>
                <a:latin typeface="Verdana" pitchFamily="34" charset="0"/>
                <a:ea typeface="Times New Roman" pitchFamily="18" charset="0"/>
                <a:cs typeface="Times New Roman" pitchFamily="18" charset="0"/>
              </a:rPr>
              <a:t>.</a:t>
            </a:r>
            <a:endParaRPr kumimoji="0" lang="es-MX" sz="1600" b="1" i="0" strike="noStrike" cap="none" normalizeH="0" dirty="0" smtClean="0">
              <a:ln>
                <a:solidFill>
                  <a:schemeClr val="tx1">
                    <a:lumMod val="65000"/>
                    <a:lumOff val="35000"/>
                  </a:schemeClr>
                </a:solidFill>
              </a:ln>
              <a:solidFill>
                <a:schemeClr val="accent1"/>
              </a:solidFill>
              <a:effectLst/>
              <a:latin typeface="Verdana" pitchFamily="34" charset="0"/>
              <a:ea typeface="Times New Roman" pitchFamily="18" charset="0"/>
              <a:cs typeface="Times New Roman" pitchFamily="18" charset="0"/>
            </a:endParaRPr>
          </a:p>
          <a:p>
            <a:pPr algn="just" fontAlgn="base">
              <a:spcBef>
                <a:spcPct val="0"/>
              </a:spcBef>
              <a:spcAft>
                <a:spcPct val="0"/>
              </a:spcAft>
            </a:pPr>
            <a:r>
              <a:rPr kumimoji="0" lang="es-MX" sz="1000" b="1" i="0" u="none" strike="noStrike" cap="none" normalizeH="0" baseline="0" dirty="0" smtClean="0">
                <a:ln>
                  <a:noFill/>
                </a:ln>
                <a:solidFill>
                  <a:schemeClr val="accent1">
                    <a:lumMod val="50000"/>
                  </a:schemeClr>
                </a:solidFill>
                <a:effectLst/>
                <a:latin typeface="Verdana" pitchFamily="34" charset="0"/>
                <a:ea typeface="Times New Roman" pitchFamily="18" charset="0"/>
                <a:cs typeface="Arial" pitchFamily="34" charset="0"/>
              </a:rPr>
              <a:t>.</a:t>
            </a:r>
            <a:r>
              <a:rPr kumimoji="0" lang="es-MX" sz="2400" b="1" i="0" u="none" strike="noStrike" cap="none" normalizeH="0" baseline="0" dirty="0" smtClean="0">
                <a:ln>
                  <a:noFill/>
                </a:ln>
                <a:solidFill>
                  <a:schemeClr val="accent1">
                    <a:lumMod val="50000"/>
                  </a:schemeClr>
                </a:solidFill>
                <a:effectLst/>
                <a:latin typeface="Verdana" pitchFamily="34" charset="0"/>
                <a:ea typeface="Times New Roman" pitchFamily="18" charset="0"/>
                <a:cs typeface="Arial" pitchFamily="34" charset="0"/>
              </a:rPr>
              <a:t/>
            </a:r>
            <a:br>
              <a:rPr kumimoji="0" lang="es-MX" sz="2400" b="1" i="0" u="none" strike="noStrike" cap="none" normalizeH="0" baseline="0" dirty="0" smtClean="0">
                <a:ln>
                  <a:noFill/>
                </a:ln>
                <a:solidFill>
                  <a:schemeClr val="accent1">
                    <a:lumMod val="50000"/>
                  </a:schemeClr>
                </a:solidFill>
                <a:effectLst/>
                <a:latin typeface="Verdana" pitchFamily="34" charset="0"/>
                <a:ea typeface="Times New Roman" pitchFamily="18" charset="0"/>
                <a:cs typeface="Arial" pitchFamily="34" charset="0"/>
              </a:rPr>
            </a:br>
            <a:r>
              <a:rPr lang="es-MX" sz="2000" dirty="0"/>
              <a:t>Analizar  las operaciones fundamentales de las compañías afianzadoras, identificando su actividad financiera, desempeño, aspectos técnicos </a:t>
            </a:r>
            <a:r>
              <a:rPr lang="es-MX" sz="2000" dirty="0" smtClean="0"/>
              <a:t>operacionales</a:t>
            </a:r>
            <a:r>
              <a:rPr lang="es-MX" sz="2000" dirty="0"/>
              <a:t>, así como sus efectos en la economía; con la finalidad de que el estudiante sea capaz de  valorar los principios financieros que rigen el sistema de fianzas en nuestro </a:t>
            </a:r>
            <a:r>
              <a:rPr lang="es-MX" sz="2000" dirty="0" smtClean="0"/>
              <a:t>país.</a:t>
            </a:r>
            <a:endParaRPr kumimoji="0" lang="es-MX"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395536" y="4005064"/>
            <a:ext cx="5766528" cy="2095789"/>
          </a:xfrm>
          <a:prstGeom prst="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es-MX" sz="2000" dirty="0">
                <a:solidFill>
                  <a:schemeClr val="bg1"/>
                </a:solidFill>
                <a:latin typeface="Arial" pitchFamily="34" charset="0"/>
                <a:cs typeface="Arial" pitchFamily="34" charset="0"/>
              </a:rPr>
              <a:t>Este </a:t>
            </a:r>
            <a:r>
              <a:rPr lang="es-MX" sz="2000" dirty="0" smtClean="0">
                <a:solidFill>
                  <a:schemeClr val="bg1"/>
                </a:solidFill>
                <a:latin typeface="Arial" pitchFamily="34" charset="0"/>
                <a:cs typeface="Arial" pitchFamily="34" charset="0"/>
              </a:rPr>
              <a:t>propósito </a:t>
            </a:r>
            <a:r>
              <a:rPr lang="es-MX" sz="2000" dirty="0">
                <a:solidFill>
                  <a:schemeClr val="bg1"/>
                </a:solidFill>
                <a:latin typeface="Arial" pitchFamily="34" charset="0"/>
                <a:cs typeface="Arial" pitchFamily="34" charset="0"/>
              </a:rPr>
              <a:t>hace referencia </a:t>
            </a:r>
            <a:r>
              <a:rPr lang="es-MX" sz="2000" dirty="0" smtClean="0">
                <a:solidFill>
                  <a:schemeClr val="bg1"/>
                </a:solidFill>
                <a:latin typeface="Arial" pitchFamily="34" charset="0"/>
                <a:cs typeface="Arial" pitchFamily="34" charset="0"/>
              </a:rPr>
              <a:t>a la Unidad de Aprendizaje de </a:t>
            </a:r>
            <a:r>
              <a:rPr lang="es-MX" sz="2000" b="1" dirty="0">
                <a:solidFill>
                  <a:schemeClr val="bg1"/>
                </a:solidFill>
                <a:latin typeface="Arial" pitchFamily="34" charset="0"/>
                <a:cs typeface="Arial" pitchFamily="34" charset="0"/>
              </a:rPr>
              <a:t>“Fianzas” </a:t>
            </a:r>
            <a:r>
              <a:rPr lang="es-MX" sz="2000" dirty="0">
                <a:solidFill>
                  <a:schemeClr val="bg1"/>
                </a:solidFill>
                <a:latin typeface="Arial" pitchFamily="34" charset="0"/>
                <a:cs typeface="Arial" pitchFamily="34" charset="0"/>
              </a:rPr>
              <a:t>que se oferta en la licenciatura de Actuaría, dentro del núcleo de formación integral, con carácter optativo y un valor de 6 créditos. </a:t>
            </a:r>
          </a:p>
        </p:txBody>
      </p:sp>
      <p:sp>
        <p:nvSpPr>
          <p:cNvPr id="9" name="8 Marcador de número de diapositiva"/>
          <p:cNvSpPr>
            <a:spLocks noGrp="1"/>
          </p:cNvSpPr>
          <p:nvPr>
            <p:ph type="sldNum" sz="quarter" idx="12"/>
          </p:nvPr>
        </p:nvSpPr>
        <p:spPr/>
        <p:txBody>
          <a:bodyPr/>
          <a:lstStyle/>
          <a:p>
            <a:fld id="{6D3F354B-F5C5-4EF2-87BA-04594DF4B743}" type="slidenum">
              <a:rPr lang="es-MX" smtClean="0"/>
              <a:t>5</a:t>
            </a:fld>
            <a:endParaRPr lang="es-MX"/>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4149080"/>
            <a:ext cx="2260171" cy="1692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3181210"/>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7632848" cy="2088232"/>
          </a:xfrm>
          <a:solidFill>
            <a:schemeClr val="accent1">
              <a:lumMod val="60000"/>
              <a:lumOff val="4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marL="0" indent="0" algn="just">
              <a:buNone/>
            </a:pPr>
            <a:r>
              <a:rPr lang="es-ES" sz="3300" b="1" dirty="0" smtClean="0">
                <a:ln w="12700">
                  <a:solidFill>
                    <a:schemeClr val="tx2">
                      <a:satMod val="155000"/>
                    </a:schemeClr>
                  </a:solidFill>
                  <a:prstDash val="solid"/>
                </a:ln>
                <a:solidFill>
                  <a:schemeClr val="bg2">
                    <a:lumMod val="25000"/>
                  </a:schemeClr>
                </a:solidFill>
                <a:effectLst>
                  <a:outerShdw blurRad="41275" dist="20320" dir="1800000" algn="tl" rotWithShape="0">
                    <a:srgbClr val="000000">
                      <a:alpha val="40000"/>
                    </a:srgbClr>
                  </a:outerShdw>
                </a:effectLst>
              </a:rPr>
              <a:t>PROPÓSITO DE LA UNIDAD DE COMPETENCIA</a:t>
            </a:r>
          </a:p>
          <a:p>
            <a:pPr marL="0" indent="0" algn="just">
              <a:buNone/>
            </a:pPr>
            <a:r>
              <a:rPr lang="es-MX" sz="3000" dirty="0"/>
              <a:t>Analizar las implicaciones financieras y económicas de las Instituciones de fianzas, a través de los fundamentos actuariales  de primas y reservas, como recursos </a:t>
            </a:r>
            <a:r>
              <a:rPr lang="es-MX" sz="3000" dirty="0" smtClean="0"/>
              <a:t>para que </a:t>
            </a:r>
            <a:r>
              <a:rPr lang="es-MX" sz="3000" dirty="0"/>
              <a:t>las afianzadoras </a:t>
            </a:r>
            <a:r>
              <a:rPr lang="es-MX" sz="3000" dirty="0" smtClean="0"/>
              <a:t>puedan </a:t>
            </a:r>
            <a:r>
              <a:rPr lang="es-MX" sz="3000" dirty="0"/>
              <a:t>invertir en operaciones activas de </a:t>
            </a:r>
            <a:r>
              <a:rPr lang="es-MX" sz="3000" dirty="0" smtClean="0"/>
              <a:t>crédito.</a:t>
            </a:r>
            <a:endParaRPr lang="es-ES" sz="2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10 Marcador de número de diapositiva"/>
          <p:cNvSpPr>
            <a:spLocks noGrp="1"/>
          </p:cNvSpPr>
          <p:nvPr>
            <p:ph type="sldNum" sz="quarter" idx="12"/>
          </p:nvPr>
        </p:nvSpPr>
        <p:spPr/>
        <p:txBody>
          <a:bodyPr/>
          <a:lstStyle/>
          <a:p>
            <a:fld id="{6D3F354B-F5C5-4EF2-87BA-04594DF4B743}" type="slidenum">
              <a:rPr lang="es-MX" smtClean="0"/>
              <a:t>6</a:t>
            </a:fld>
            <a:endParaRPr lang="es-MX"/>
          </a:p>
        </p:txBody>
      </p:sp>
      <p:sp>
        <p:nvSpPr>
          <p:cNvPr id="9" name="8 Rectángulo"/>
          <p:cNvSpPr/>
          <p:nvPr/>
        </p:nvSpPr>
        <p:spPr>
          <a:xfrm>
            <a:off x="1757800" y="2996953"/>
            <a:ext cx="5478496" cy="1368151"/>
          </a:xfrm>
          <a:prstGeom prst="rect">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solidFill>
                  <a:schemeClr val="accent1">
                    <a:lumMod val="50000"/>
                  </a:schemeClr>
                </a:solidFill>
              </a:rPr>
              <a:t>Este </a:t>
            </a:r>
            <a:r>
              <a:rPr lang="es-ES" sz="2000" dirty="0" smtClean="0">
                <a:solidFill>
                  <a:schemeClr val="accent1">
                    <a:lumMod val="50000"/>
                  </a:schemeClr>
                </a:solidFill>
              </a:rPr>
              <a:t>propósito refiere </a:t>
            </a:r>
            <a:r>
              <a:rPr lang="es-ES" sz="2000" dirty="0">
                <a:solidFill>
                  <a:schemeClr val="accent1">
                    <a:lumMod val="50000"/>
                  </a:schemeClr>
                </a:solidFill>
              </a:rPr>
              <a:t>la unidad de competencia </a:t>
            </a:r>
            <a:r>
              <a:rPr lang="es-ES" sz="2000" dirty="0" smtClean="0">
                <a:solidFill>
                  <a:schemeClr val="accent1">
                    <a:lumMod val="50000"/>
                  </a:schemeClr>
                </a:solidFill>
              </a:rPr>
              <a:t>6: </a:t>
            </a:r>
            <a:r>
              <a:rPr lang="es-MX" sz="2000" b="1" dirty="0" smtClean="0">
                <a:solidFill>
                  <a:schemeClr val="accent1">
                    <a:lumMod val="50000"/>
                  </a:schemeClr>
                </a:solidFill>
              </a:rPr>
              <a:t>“Fundamentos Actuariales de Primas y Reservas de Fianzas</a:t>
            </a:r>
            <a:r>
              <a:rPr lang="es-MX" sz="2000" dirty="0" smtClean="0">
                <a:solidFill>
                  <a:schemeClr val="accent1">
                    <a:lumMod val="50000"/>
                  </a:schemeClr>
                </a:solidFill>
              </a:rPr>
              <a:t>”</a:t>
            </a:r>
            <a:r>
              <a:rPr lang="es-MX" sz="2000" b="1" dirty="0" smtClean="0">
                <a:solidFill>
                  <a:schemeClr val="accent1">
                    <a:lumMod val="50000"/>
                  </a:schemeClr>
                </a:solidFill>
              </a:rPr>
              <a:t>. </a:t>
            </a:r>
            <a:r>
              <a:rPr lang="es-MX" sz="2000" dirty="0" smtClean="0">
                <a:solidFill>
                  <a:schemeClr val="accent1">
                    <a:lumMod val="50000"/>
                  </a:schemeClr>
                </a:solidFill>
              </a:rPr>
              <a:t> </a:t>
            </a:r>
            <a:r>
              <a:rPr lang="es-MX" sz="2000" dirty="0">
                <a:solidFill>
                  <a:schemeClr val="accent1">
                    <a:lumMod val="50000"/>
                  </a:schemeClr>
                </a:solidFill>
              </a:rPr>
              <a:t>El tiempo destinado para desarrollar el presente tema en el aula es de 3</a:t>
            </a:r>
            <a:r>
              <a:rPr lang="es-MX" sz="2000" dirty="0" smtClean="0">
                <a:solidFill>
                  <a:schemeClr val="accent1">
                    <a:lumMod val="50000"/>
                  </a:schemeClr>
                </a:solidFill>
              </a:rPr>
              <a:t>  clases.</a:t>
            </a:r>
            <a:endParaRPr lang="es-MX" sz="2000" dirty="0">
              <a:solidFill>
                <a:schemeClr val="accent1">
                  <a:lumMod val="50000"/>
                </a:schemeClr>
              </a:solidFill>
            </a:endParaRPr>
          </a:p>
        </p:txBody>
      </p:sp>
      <p:sp>
        <p:nvSpPr>
          <p:cNvPr id="6" name="5 Rectángulo"/>
          <p:cNvSpPr/>
          <p:nvPr/>
        </p:nvSpPr>
        <p:spPr>
          <a:xfrm>
            <a:off x="755576" y="4365104"/>
            <a:ext cx="7344816" cy="1872208"/>
          </a:xfrm>
          <a:prstGeom prst="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s-MX" sz="2000" b="1" dirty="0">
                <a:solidFill>
                  <a:schemeClr val="bg1"/>
                </a:solidFill>
              </a:rPr>
              <a:t>Estructura metodológica:</a:t>
            </a:r>
            <a:r>
              <a:rPr lang="es-MX" sz="2000" dirty="0">
                <a:solidFill>
                  <a:schemeClr val="bg1"/>
                </a:solidFill>
              </a:rPr>
              <a:t> este material </a:t>
            </a:r>
            <a:r>
              <a:rPr lang="es-ES" sz="2000" dirty="0">
                <a:solidFill>
                  <a:schemeClr val="bg1"/>
                </a:solidFill>
              </a:rPr>
              <a:t>cuenta con un sistema de almacenaje con dimensiones y materiales adecuados: </a:t>
            </a:r>
            <a:r>
              <a:rPr lang="es-ES" sz="2000" b="1" dirty="0">
                <a:solidFill>
                  <a:schemeClr val="bg1"/>
                </a:solidFill>
              </a:rPr>
              <a:t>Microsoft PowerPoint 2010. </a:t>
            </a:r>
            <a:r>
              <a:rPr lang="es-ES" sz="2000" dirty="0">
                <a:solidFill>
                  <a:schemeClr val="bg1"/>
                </a:solidFill>
              </a:rPr>
              <a:t>Está</a:t>
            </a:r>
            <a:r>
              <a:rPr lang="es-MX" sz="2000" dirty="0">
                <a:solidFill>
                  <a:schemeClr val="bg1"/>
                </a:solidFill>
              </a:rPr>
              <a:t> diseñado en forma clara y </a:t>
            </a:r>
            <a:r>
              <a:rPr lang="es-MX" sz="2000" dirty="0" smtClean="0">
                <a:solidFill>
                  <a:schemeClr val="bg1"/>
                </a:solidFill>
              </a:rPr>
              <a:t>sencilla; </a:t>
            </a:r>
            <a:r>
              <a:rPr lang="es-MX" sz="2000" dirty="0">
                <a:solidFill>
                  <a:schemeClr val="bg1"/>
                </a:solidFill>
              </a:rPr>
              <a:t>y presenta lo más sobresaliente respecto </a:t>
            </a:r>
            <a:r>
              <a:rPr lang="es-MX" sz="2000" dirty="0" smtClean="0">
                <a:solidFill>
                  <a:schemeClr val="bg1"/>
                </a:solidFill>
              </a:rPr>
              <a:t>al tema </a:t>
            </a:r>
            <a:r>
              <a:rPr lang="es-MX" sz="2400" b="1" dirty="0" smtClean="0">
                <a:solidFill>
                  <a:schemeClr val="bg1"/>
                </a:solidFill>
              </a:rPr>
              <a:t>6.3. Aspectos técnicos del marco normativo de reservas.</a:t>
            </a:r>
            <a:endParaRPr lang="es-MX" sz="2000" b="1" dirty="0">
              <a:solidFill>
                <a:schemeClr val="bg1"/>
              </a:solidFill>
            </a:endParaRPr>
          </a:p>
        </p:txBody>
      </p:sp>
      <p:pic>
        <p:nvPicPr>
          <p:cNvPr id="7" name="Picture 3"/>
          <p:cNvPicPr>
            <a:picLocks noChangeAspect="1" noChangeArrowheads="1"/>
          </p:cNvPicPr>
          <p:nvPr/>
        </p:nvPicPr>
        <p:blipFill>
          <a:blip r:embed="rId2"/>
          <a:srcRect/>
          <a:stretch>
            <a:fillRect/>
          </a:stretch>
        </p:blipFill>
        <p:spPr bwMode="auto">
          <a:xfrm>
            <a:off x="8521427" y="116632"/>
            <a:ext cx="587077" cy="648072"/>
          </a:xfrm>
          <a:prstGeom prst="rect">
            <a:avLst/>
          </a:prstGeom>
          <a:noFill/>
          <a:ln w="9525">
            <a:solidFill>
              <a:schemeClr val="accent1">
                <a:lumMod val="75000"/>
              </a:schemeClr>
            </a:solidFill>
            <a:miter lim="800000"/>
            <a:headEnd/>
            <a:tailEnd/>
          </a:ln>
        </p:spPr>
      </p:pic>
      <p:sp>
        <p:nvSpPr>
          <p:cNvPr id="5" name="4 CuadroTexto"/>
          <p:cNvSpPr txBox="1"/>
          <p:nvPr/>
        </p:nvSpPr>
        <p:spPr>
          <a:xfrm>
            <a:off x="539552" y="283295"/>
            <a:ext cx="5090240" cy="707886"/>
          </a:xfrm>
          <a:prstGeom prst="rect">
            <a:avLst/>
          </a:prstGeom>
          <a:noFill/>
        </p:spPr>
        <p:txBody>
          <a:bodyPr wrap="none" rtlCol="0">
            <a:spAutoFit/>
          </a:bodyPr>
          <a:lstStyle/>
          <a:p>
            <a:r>
              <a:rPr lang="es-MX" sz="4000" dirty="0" smtClean="0">
                <a:solidFill>
                  <a:schemeClr val="accent1">
                    <a:lumMod val="75000"/>
                  </a:schemeClr>
                </a:solidFill>
                <a:latin typeface="Arial Black" pitchFamily="34" charset="0"/>
                <a:cs typeface="Aharoni" pitchFamily="2" charset="-79"/>
              </a:rPr>
              <a:t>Guión Explicativo</a:t>
            </a:r>
            <a:endParaRPr lang="es-MX" sz="4000" dirty="0">
              <a:solidFill>
                <a:schemeClr val="accent1">
                  <a:lumMod val="75000"/>
                </a:schemeClr>
              </a:solidFill>
              <a:latin typeface="Arial Black" pitchFamily="34" charset="0"/>
              <a:cs typeface="Aharoni" pitchFamily="2" charset="-79"/>
            </a:endParaRPr>
          </a:p>
        </p:txBody>
      </p:sp>
    </p:spTree>
    <p:extLst>
      <p:ext uri="{BB962C8B-B14F-4D97-AF65-F5344CB8AC3E}">
        <p14:creationId xmlns:p14="http://schemas.microsoft.com/office/powerpoint/2010/main" val="3414172339"/>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916832"/>
            <a:ext cx="7416824" cy="2095873"/>
          </a:xfrm>
          <a:solidFill>
            <a:schemeClr val="accent1">
              <a:lumMod val="20000"/>
              <a:lumOff val="80000"/>
            </a:schemeClr>
          </a:solidFill>
          <a:ln w="38100">
            <a:solidFill>
              <a:schemeClr val="accent1">
                <a:lumMod val="75000"/>
              </a:schemeClr>
            </a:solidFill>
          </a:ln>
          <a:effectLst>
            <a:outerShdw blurRad="63500" sx="102000" sy="102000" algn="ctr"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es-MX" sz="4000" b="1" dirty="0" smtClean="0">
                <a:solidFill>
                  <a:schemeClr val="accent1">
                    <a:lumMod val="75000"/>
                  </a:schemeClr>
                </a:solidFill>
                <a:effectLst>
                  <a:outerShdw blurRad="38100" dist="38100" dir="2700000" algn="tl">
                    <a:srgbClr val="000000">
                      <a:alpha val="43137"/>
                    </a:srgbClr>
                  </a:outerShdw>
                </a:effectLst>
              </a:rPr>
              <a:t>Aspectos técnicos del marco normativo de reservas.</a:t>
            </a:r>
            <a:br>
              <a:rPr lang="es-MX" sz="4000" b="1" dirty="0" smtClean="0">
                <a:solidFill>
                  <a:schemeClr val="accent1">
                    <a:lumMod val="75000"/>
                  </a:schemeClr>
                </a:solidFill>
                <a:effectLst>
                  <a:outerShdw blurRad="38100" dist="38100" dir="2700000" algn="tl">
                    <a:srgbClr val="000000">
                      <a:alpha val="43137"/>
                    </a:srgbClr>
                  </a:outerShdw>
                </a:effectLst>
              </a:rPr>
            </a:br>
            <a:endParaRPr lang="es-MX" sz="4000" b="1" i="1" dirty="0">
              <a:solidFill>
                <a:schemeClr val="accent1">
                  <a:lumMod val="75000"/>
                </a:schemeClr>
              </a:solidFill>
              <a:effectLst>
                <a:outerShdw blurRad="38100" dist="38100" dir="2700000" algn="tl">
                  <a:srgbClr val="000000">
                    <a:alpha val="43137"/>
                  </a:srgbClr>
                </a:outerShdw>
              </a:effectLst>
            </a:endParaRPr>
          </a:p>
        </p:txBody>
      </p:sp>
      <p:sp>
        <p:nvSpPr>
          <p:cNvPr id="5" name="4 Marcador de número de diapositiva"/>
          <p:cNvSpPr>
            <a:spLocks noGrp="1"/>
          </p:cNvSpPr>
          <p:nvPr>
            <p:ph type="sldNum" sz="quarter" idx="12"/>
          </p:nvPr>
        </p:nvSpPr>
        <p:spPr/>
        <p:txBody>
          <a:bodyPr/>
          <a:lstStyle/>
          <a:p>
            <a:fld id="{6D3F354B-F5C5-4EF2-87BA-04594DF4B743}" type="slidenum">
              <a:rPr lang="es-MX" smtClean="0"/>
              <a:t>7</a:t>
            </a:fld>
            <a:endParaRPr lang="es-MX"/>
          </a:p>
        </p:txBody>
      </p:sp>
    </p:spTree>
    <p:extLst>
      <p:ext uri="{BB962C8B-B14F-4D97-AF65-F5344CB8AC3E}">
        <p14:creationId xmlns:p14="http://schemas.microsoft.com/office/powerpoint/2010/main" val="27418958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92034" y="2164794"/>
            <a:ext cx="4412014" cy="3477875"/>
          </a:xfrm>
          <a:prstGeom prst="rect">
            <a:avLst/>
          </a:prstGeom>
          <a:solidFill>
            <a:schemeClr val="accent1">
              <a:lumMod val="60000"/>
              <a:lumOff val="40000"/>
            </a:schemeClr>
          </a:solidFill>
          <a:ln w="28575">
            <a:solidFill>
              <a:schemeClr val="accent1">
                <a:lumMod val="75000"/>
              </a:schemeClr>
            </a:solidFill>
          </a:ln>
        </p:spPr>
        <p:txBody>
          <a:bodyPr wrap="square" rtlCol="0">
            <a:spAutoFit/>
          </a:bodyPr>
          <a:lstStyle/>
          <a:p>
            <a:pPr algn="just"/>
            <a:r>
              <a:rPr lang="es-MX" sz="2000" dirty="0"/>
              <a:t>Las </a:t>
            </a:r>
            <a:r>
              <a:rPr lang="es-MX" sz="2000" dirty="0" smtClean="0"/>
              <a:t>Instituciones de fianzas </a:t>
            </a:r>
            <a:r>
              <a:rPr lang="es-MX" sz="2000" dirty="0"/>
              <a:t>deben identificar y cuantificar cuáles son las obligaciones derivadas de los contratos de </a:t>
            </a:r>
            <a:r>
              <a:rPr lang="es-MX" sz="2000" dirty="0" smtClean="0"/>
              <a:t>fianzas </a:t>
            </a:r>
            <a:r>
              <a:rPr lang="es-MX" sz="2000" dirty="0"/>
              <a:t>que suscriben y deben asignar las partidas necesarias para garantizar el pago o reconocimiento futuro de esas obligaciones. Las reservas técnicas representan el compromiso que mantiene la </a:t>
            </a:r>
            <a:r>
              <a:rPr lang="es-MX" sz="2000" dirty="0" smtClean="0"/>
              <a:t>afianzadora </a:t>
            </a:r>
            <a:r>
              <a:rPr lang="es-MX" sz="2000" dirty="0"/>
              <a:t>hacia </a:t>
            </a:r>
            <a:r>
              <a:rPr lang="es-MX" sz="2000" dirty="0" smtClean="0"/>
              <a:t>sus clientes afianzados. </a:t>
            </a:r>
            <a:endParaRPr lang="es-MX" sz="2000" dirty="0"/>
          </a:p>
          <a:p>
            <a:pPr algn="just"/>
            <a:endParaRPr lang="es-MX" sz="1600" dirty="0" smtClean="0"/>
          </a:p>
        </p:txBody>
      </p:sp>
      <p:sp>
        <p:nvSpPr>
          <p:cNvPr id="3" name="2 Marcador de número de diapositiva"/>
          <p:cNvSpPr>
            <a:spLocks noGrp="1"/>
          </p:cNvSpPr>
          <p:nvPr>
            <p:ph type="sldNum" sz="quarter" idx="12"/>
          </p:nvPr>
        </p:nvSpPr>
        <p:spPr/>
        <p:txBody>
          <a:bodyPr/>
          <a:lstStyle/>
          <a:p>
            <a:fld id="{6D3F354B-F5C5-4EF2-87BA-04594DF4B743}" type="slidenum">
              <a:rPr lang="es-MX" smtClean="0"/>
              <a:t>8</a:t>
            </a:fld>
            <a:endParaRPr lang="es-MX"/>
          </a:p>
        </p:txBody>
      </p:sp>
      <p:sp>
        <p:nvSpPr>
          <p:cNvPr id="5" name="1 Título"/>
          <p:cNvSpPr txBox="1">
            <a:spLocks/>
          </p:cNvSpPr>
          <p:nvPr/>
        </p:nvSpPr>
        <p:spPr>
          <a:xfrm>
            <a:off x="539552" y="404664"/>
            <a:ext cx="7916416" cy="1544106"/>
          </a:xfrm>
          <a:prstGeom prst="rect">
            <a:avLst/>
          </a:prstGeom>
          <a:solidFill>
            <a:schemeClr val="accent1">
              <a:lumMod val="20000"/>
              <a:lumOff val="80000"/>
            </a:schemeClr>
          </a:solidFill>
          <a:ln w="38100" cap="flat" cmpd="sng" algn="ctr">
            <a:solidFill>
              <a:schemeClr val="accent1">
                <a:lumMod val="75000"/>
              </a:schemeClr>
            </a:solidFill>
            <a:prstDash val="solid"/>
          </a:ln>
          <a:scene3d>
            <a:camera prst="perspectiveFront"/>
            <a:lightRig rig="threePt" dir="t"/>
          </a:scene3d>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a:solidFill>
                  <a:srgbClr val="4F81BD">
                    <a:lumMod val="75000"/>
                  </a:srgbClr>
                </a:solidFill>
                <a:effectLst>
                  <a:outerShdw blurRad="38100" dist="38100" dir="2700000" algn="tl">
                    <a:srgbClr val="000000">
                      <a:alpha val="43137"/>
                    </a:srgbClr>
                  </a:outerShdw>
                </a:effectLst>
              </a:rPr>
              <a:t>Aspectos técnicos del marco normativo de reservas</a:t>
            </a:r>
            <a:endParaRPr lang="es-MX" sz="3200" b="1" i="1" dirty="0">
              <a:solidFill>
                <a:schemeClr val="accent1">
                  <a:lumMod val="75000"/>
                </a:schemeClr>
              </a:solidFill>
              <a:effectLst>
                <a:outerShdw blurRad="38100" dist="38100" dir="2700000" algn="tl">
                  <a:srgbClr val="000000">
                    <a:alpha val="43137"/>
                  </a:srgbClr>
                </a:outerShdw>
              </a:effectLst>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456" y="4557619"/>
            <a:ext cx="3246264" cy="727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464" y="2354471"/>
            <a:ext cx="3023944" cy="2010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21946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835696" y="2492895"/>
            <a:ext cx="5616624" cy="795909"/>
          </a:xfrm>
          <a:prstGeom prst="rect">
            <a:avLst/>
          </a:prstGeom>
          <a:ln/>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lt1"/>
                </a:solidFill>
                <a:effectLst>
                  <a:outerShdw blurRad="63500" dist="38100" dir="5400000" algn="t" rotWithShape="0">
                    <a:prstClr val="black">
                      <a:alpha val="25000"/>
                    </a:prstClr>
                  </a:outerShdw>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s-MX" sz="4000" b="1" dirty="0">
                <a:solidFill>
                  <a:schemeClr val="accent1">
                    <a:lumMod val="75000"/>
                  </a:schemeClr>
                </a:solidFill>
              </a:rPr>
              <a:t>La prima de </a:t>
            </a:r>
            <a:r>
              <a:rPr lang="es-MX" sz="4000" b="1" dirty="0" smtClean="0">
                <a:solidFill>
                  <a:schemeClr val="accent1">
                    <a:lumMod val="75000"/>
                  </a:schemeClr>
                </a:solidFill>
              </a:rPr>
              <a:t>reserva.</a:t>
            </a:r>
            <a:endParaRPr lang="es-MX" sz="4000" b="1" i="1" dirty="0">
              <a:solidFill>
                <a:schemeClr val="accent1">
                  <a:lumMod val="75000"/>
                </a:schemeClr>
              </a:solidFill>
            </a:endParaRPr>
          </a:p>
        </p:txBody>
      </p:sp>
      <p:sp>
        <p:nvSpPr>
          <p:cNvPr id="3" name="2 Marcador de número de diapositiva"/>
          <p:cNvSpPr>
            <a:spLocks noGrp="1"/>
          </p:cNvSpPr>
          <p:nvPr>
            <p:ph type="sldNum" sz="quarter" idx="12"/>
          </p:nvPr>
        </p:nvSpPr>
        <p:spPr/>
        <p:txBody>
          <a:bodyPr/>
          <a:lstStyle/>
          <a:p>
            <a:fld id="{E15BE9C4-263A-469D-9838-B1C8D98E8B4F}" type="slidenum">
              <a:rPr lang="es-MX" smtClean="0"/>
              <a:t>9</a:t>
            </a:fld>
            <a:endParaRPr lang="es-MX"/>
          </a:p>
        </p:txBody>
      </p:sp>
    </p:spTree>
    <p:extLst>
      <p:ext uri="{BB962C8B-B14F-4D97-AF65-F5344CB8AC3E}">
        <p14:creationId xmlns:p14="http://schemas.microsoft.com/office/powerpoint/2010/main" val="1580906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459</TotalTime>
  <Words>3253</Words>
  <Application>Microsoft Office PowerPoint</Application>
  <PresentationFormat>Presentación en pantalla (4:3)</PresentationFormat>
  <Paragraphs>341</Paragraphs>
  <Slides>39</Slides>
  <Notes>0</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Adyacencia</vt:lpstr>
      <vt:lpstr>Presentación de PowerPoint</vt:lpstr>
      <vt:lpstr>Presentación de PowerPoint</vt:lpstr>
      <vt:lpstr>Presentación de PowerPoint</vt:lpstr>
      <vt:lpstr>GUIÓN EXPLICATIVO  Propósitos Estructura Metodológica </vt:lpstr>
      <vt:lpstr>Presentación de PowerPoint</vt:lpstr>
      <vt:lpstr>Presentación de PowerPoint</vt:lpstr>
      <vt:lpstr>Aspectos técnicos del marco normativo de reservas. </vt:lpstr>
      <vt:lpstr>Presentación de PowerPoint</vt:lpstr>
      <vt:lpstr>Presentación de PowerPoint</vt:lpstr>
      <vt:lpstr>Presentación de PowerPoint</vt:lpstr>
      <vt:lpstr>Presentación de PowerPoint</vt:lpstr>
      <vt:lpstr>Presentación de PowerPoint</vt:lpstr>
      <vt:lpstr>Presentación de PowerPoint</vt:lpstr>
      <vt:lpstr>Se obtendrá el índice de severidad correspondiente al mes i (ρi) como el cociente que resulte de dividir la suma de los montos de las reclamaciones pagadas totales en cada mes del período de desarrollo i (RPj,i), entre el monto de las responsabilidades totales de las pólizas de fianzas en vigor al inicio de dicho período (RFVT0,i). .   Se entenderá como período de desarrollo i de las reclamaciones, el período de tiempo integrado por el mes i y los n-1 meses anteriores a éste, durante el cual se pagan las reclamaciones derivadas de las responsabilidades totales de fianzas que estuvieron en vigor al inicio de dicho período RFVT0,i .</vt:lpstr>
      <vt:lpstr>Presentación de PowerPoint</vt:lpstr>
      <vt:lpstr>    iii. A dicho índice se le agregarán dos desviaciones estándar; la desviación estándar se calcula con la siguiente fórmula: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Conclusiones</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PEREZ VARGAS</dc:creator>
  <cp:lastModifiedBy>GABRIELA PEREZ VARGAS</cp:lastModifiedBy>
  <cp:revision>30</cp:revision>
  <dcterms:created xsi:type="dcterms:W3CDTF">2015-08-30T20:01:58Z</dcterms:created>
  <dcterms:modified xsi:type="dcterms:W3CDTF">2015-09-25T17:57:55Z</dcterms:modified>
</cp:coreProperties>
</file>