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3"/>
  </p:notesMasterIdLst>
  <p:sldIdLst>
    <p:sldId id="257" r:id="rId2"/>
    <p:sldId id="258" r:id="rId3"/>
    <p:sldId id="259" r:id="rId4"/>
    <p:sldId id="260" r:id="rId5"/>
    <p:sldId id="261" r:id="rId6"/>
    <p:sldId id="262" r:id="rId7"/>
    <p:sldId id="289" r:id="rId8"/>
    <p:sldId id="263" r:id="rId9"/>
    <p:sldId id="292" r:id="rId10"/>
    <p:sldId id="264" r:id="rId11"/>
    <p:sldId id="293" r:id="rId12"/>
    <p:sldId id="265" r:id="rId13"/>
    <p:sldId id="296" r:id="rId14"/>
    <p:sldId id="294" r:id="rId15"/>
    <p:sldId id="266" r:id="rId16"/>
    <p:sldId id="288" r:id="rId17"/>
    <p:sldId id="268" r:id="rId18"/>
    <p:sldId id="269" r:id="rId19"/>
    <p:sldId id="270" r:id="rId20"/>
    <p:sldId id="271" r:id="rId21"/>
    <p:sldId id="272" r:id="rId22"/>
    <p:sldId id="273" r:id="rId23"/>
    <p:sldId id="274" r:id="rId24"/>
    <p:sldId id="275" r:id="rId25"/>
    <p:sldId id="276" r:id="rId26"/>
    <p:sldId id="277" r:id="rId27"/>
    <p:sldId id="295" r:id="rId28"/>
    <p:sldId id="297" r:id="rId29"/>
    <p:sldId id="278" r:id="rId30"/>
    <p:sldId id="279" r:id="rId31"/>
    <p:sldId id="280" r:id="rId32"/>
    <p:sldId id="281" r:id="rId33"/>
    <p:sldId id="282" r:id="rId34"/>
    <p:sldId id="286" r:id="rId35"/>
    <p:sldId id="283" r:id="rId36"/>
    <p:sldId id="287" r:id="rId37"/>
    <p:sldId id="284" r:id="rId38"/>
    <p:sldId id="290" r:id="rId39"/>
    <p:sldId id="285" r:id="rId40"/>
    <p:sldId id="291" r:id="rId41"/>
    <p:sldId id="256"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7" d="100"/>
          <a:sy n="107" d="100"/>
        </p:scale>
        <p:origin x="-163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28E808-DDD4-4714-B87F-D87D63AD0926}" type="datetimeFigureOut">
              <a:rPr lang="es-MX" smtClean="0"/>
              <a:t>28/09/2015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F39182-5280-49C9-8FAB-54BB5CD8E5BD}" type="slidenum">
              <a:rPr lang="es-MX" smtClean="0"/>
              <a:t>‹Nº›</a:t>
            </a:fld>
            <a:endParaRPr lang="es-MX"/>
          </a:p>
        </p:txBody>
      </p:sp>
    </p:spTree>
    <p:extLst>
      <p:ext uri="{BB962C8B-B14F-4D97-AF65-F5344CB8AC3E}">
        <p14:creationId xmlns:p14="http://schemas.microsoft.com/office/powerpoint/2010/main" val="468035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B4EAF135-1836-44C7-B03A-9483E15B2E26}" type="datetime1">
              <a:rPr lang="es-MX" smtClean="0"/>
              <a:t>28/09/2015</a:t>
            </a:fld>
            <a:endParaRPr lang="es-MX"/>
          </a:p>
        </p:txBody>
      </p:sp>
      <p:sp>
        <p:nvSpPr>
          <p:cNvPr id="17" name="16 Marcador de pie de página"/>
          <p:cNvSpPr>
            <a:spLocks noGrp="1"/>
          </p:cNvSpPr>
          <p:nvPr>
            <p:ph type="ftr" sz="quarter" idx="11"/>
          </p:nvPr>
        </p:nvSpPr>
        <p:spPr>
          <a:xfrm>
            <a:off x="5410200" y="4205288"/>
            <a:ext cx="1295400" cy="457200"/>
          </a:xfrm>
        </p:spPr>
        <p:txBody>
          <a:bodyPr/>
          <a:lstStyle/>
          <a:p>
            <a:endParaRPr lang="es-MX"/>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5B056D9-3ADE-4984-8B2B-841EB29F60BE}" type="datetime1">
              <a:rPr lang="es-MX" smtClean="0"/>
              <a:t>28/09/2015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80F54EE-97C8-4DAF-B28A-C15196A7E5E0}" type="datetime1">
              <a:rPr lang="es-MX" smtClean="0"/>
              <a:t>28/09/2015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A7D2104-D38E-4AB6-9551-401DBF1F4DE8}" type="datetime1">
              <a:rPr lang="es-MX" smtClean="0"/>
              <a:t>28/09/2015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5E890AE3-B880-49D1-8146-B8C5882E3A93}" type="datetime1">
              <a:rPr lang="es-MX" smtClean="0"/>
              <a:t>28/09/2015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3BF17B5-574F-4DB2-99FC-B5602F8C2A57}" type="datetime1">
              <a:rPr lang="es-MX" smtClean="0"/>
              <a:t>28/09/2015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6739D35A-59EC-460F-AD4D-11AF50DE74FD}" type="datetime1">
              <a:rPr lang="es-MX" smtClean="0"/>
              <a:t>28/09/2015</a:t>
            </a:fld>
            <a:endParaRPr lang="es-MX"/>
          </a:p>
        </p:txBody>
      </p:sp>
      <p:sp>
        <p:nvSpPr>
          <p:cNvPr id="27" name="26 Marcador de número de diapositiva"/>
          <p:cNvSpPr>
            <a:spLocks noGrp="1"/>
          </p:cNvSpPr>
          <p:nvPr>
            <p:ph type="sldNum" sz="quarter" idx="11"/>
          </p:nvPr>
        </p:nvSpPr>
        <p:spPr/>
        <p:txBody>
          <a:bodyPr rtlCol="0"/>
          <a:lstStyle/>
          <a:p>
            <a:fld id="{C633FE4C-B262-4131-A7C9-F3AD1CF70585}" type="slidenum">
              <a:rPr lang="es-MX" smtClean="0"/>
              <a:t>‹Nº›</a:t>
            </a:fld>
            <a:endParaRPr lang="es-MX"/>
          </a:p>
        </p:txBody>
      </p:sp>
      <p:sp>
        <p:nvSpPr>
          <p:cNvPr id="28" name="27 Marcador de pie de página"/>
          <p:cNvSpPr>
            <a:spLocks noGrp="1"/>
          </p:cNvSpPr>
          <p:nvPr>
            <p:ph type="ftr" sz="quarter" idx="12"/>
          </p:nvPr>
        </p:nvSpPr>
        <p:spPr/>
        <p:txBody>
          <a:bodyPr rtlCol="0"/>
          <a:lstStyle/>
          <a:p>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BAE0BB1F-BB46-412C-B20D-F3F6E198554E}" type="datetime1">
              <a:rPr lang="es-MX" smtClean="0"/>
              <a:t>28/09/2015</a:t>
            </a:fld>
            <a:endParaRPr lang="es-MX"/>
          </a:p>
        </p:txBody>
      </p:sp>
      <p:sp>
        <p:nvSpPr>
          <p:cNvPr id="4" name="3 Marcador de pie de página"/>
          <p:cNvSpPr>
            <a:spLocks noGrp="1"/>
          </p:cNvSpPr>
          <p:nvPr>
            <p:ph type="ftr" sz="quarter" idx="11"/>
          </p:nvPr>
        </p:nvSpPr>
        <p:spPr>
          <a:xfrm>
            <a:off x="5257800" y="612648"/>
            <a:ext cx="1325880" cy="457200"/>
          </a:xfrm>
        </p:spPr>
        <p:txBody>
          <a:bodyPr/>
          <a:lstStyle/>
          <a:p>
            <a:endParaRPr lang="es-MX"/>
          </a:p>
        </p:txBody>
      </p:sp>
      <p:sp>
        <p:nvSpPr>
          <p:cNvPr id="5" name="4 Marcador de número de diapositiva"/>
          <p:cNvSpPr>
            <a:spLocks noGrp="1"/>
          </p:cNvSpPr>
          <p:nvPr>
            <p:ph type="sldNum" sz="quarter" idx="12"/>
          </p:nvPr>
        </p:nvSpPr>
        <p:spPr>
          <a:xfrm>
            <a:off x="8174736" y="2272"/>
            <a:ext cx="762000" cy="365760"/>
          </a:xfrm>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DE35F-FD1C-4631-B6B2-505306EEBE0F}" type="datetime1">
              <a:rPr lang="es-MX" smtClean="0"/>
              <a:t>28/09/2015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BFFD8AC-9522-4FA6-98D0-4306FC59E470}" type="datetime1">
              <a:rPr lang="es-MX" smtClean="0"/>
              <a:t>28/09/2015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833D922-5695-4348-B32D-39A5A86B1B38}" type="datetime1">
              <a:rPr lang="es-MX" smtClean="0"/>
              <a:t>28/09/2015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633FE4C-B262-4131-A7C9-F3AD1CF70585}"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3202F00-67CD-43DE-A542-28B915A50086}" type="datetime1">
              <a:rPr lang="es-MX" smtClean="0"/>
              <a:t>28/09/2015</a:t>
            </a:fld>
            <a:endParaRPr lang="es-MX"/>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MX"/>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C633FE4C-B262-4131-A7C9-F3AD1CF70585}"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package" Target="../embeddings/Hoja_de_c_lculo_de_Microsoft_Excel1.xlsx"/><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package" Target="../embeddings/Hoja_de_c_lculo_de_Microsoft_Excel2.xlsx"/></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2.emf"/><Relationship Id="rId5" Type="http://schemas.openxmlformats.org/officeDocument/2006/relationships/package" Target="../embeddings/Hoja_de_c_lculo_de_Microsoft_Excel3.xlsx"/><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5.emf"/><Relationship Id="rId4" Type="http://schemas.openxmlformats.org/officeDocument/2006/relationships/package" Target="../embeddings/Hoja_de_c_lculo_de_Microsoft_Excel4.xlsx"/></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6.e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package" Target="../embeddings/Hoja_de_c_lculo_de_Microsoft_Excel5.xlsx"/><Relationship Id="rId5" Type="http://schemas.openxmlformats.org/officeDocument/2006/relationships/oleObject" Target="../embeddings/oleObject5.bin"/><Relationship Id="rId4" Type="http://schemas.openxmlformats.org/officeDocument/2006/relationships/image" Target="../media/image17.emf"/></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21.png"/><Relationship Id="rId5" Type="http://schemas.openxmlformats.org/officeDocument/2006/relationships/image" Target="../media/image19.emf"/><Relationship Id="rId4" Type="http://schemas.openxmlformats.org/officeDocument/2006/relationships/package" Target="../embeddings/Hoja_de_c_lculo_de_Microsoft_Excel6.xlsx"/></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red-mat.unam.mx/foro/volumenes/vol025/FundamentosActuarialesDePrimasDeFianzas-1.pdf" TargetMode="External"/><Relationship Id="rId2" Type="http://schemas.openxmlformats.org/officeDocument/2006/relationships/hyperlink" Target="http://www.shcp.gob.mx/LASHCP/MarcoJuridico/documentosDOF/archivos_shcp_dof/circulares/c_f16_1.htm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971600" y="695274"/>
            <a:ext cx="3024138" cy="2733726"/>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5220072" y="3454893"/>
            <a:ext cx="2952328" cy="2998443"/>
          </a:xfrm>
          <a:prstGeom prst="rect">
            <a:avLst/>
          </a:prstGeom>
          <a:noFill/>
          <a:ln w="57150">
            <a:solidFill>
              <a:schemeClr val="accent2"/>
            </a:solidFill>
            <a:miter lim="800000"/>
            <a:headEnd/>
            <a:tailEnd/>
          </a:ln>
        </p:spPr>
      </p:pic>
      <p:sp>
        <p:nvSpPr>
          <p:cNvPr id="4" name="3 Marcador de número de diapositiva"/>
          <p:cNvSpPr>
            <a:spLocks noGrp="1"/>
          </p:cNvSpPr>
          <p:nvPr>
            <p:ph type="sldNum" sz="quarter" idx="12"/>
          </p:nvPr>
        </p:nvSpPr>
        <p:spPr>
          <a:xfrm>
            <a:off x="4283968" y="6056824"/>
            <a:ext cx="548640" cy="396240"/>
          </a:xfrm>
          <a:prstGeom prst="bracketPair">
            <a:avLst>
              <a:gd name="adj" fmla="val 42240"/>
            </a:avLst>
          </a:prstGeom>
        </p:spPr>
        <p:txBody>
          <a:bodyPr>
            <a:normAutofit fontScale="85000" lnSpcReduction="10000"/>
          </a:bodyPr>
          <a:lstStyle/>
          <a:p>
            <a:fld id="{6D3F354B-F5C5-4EF2-87BA-04594DF4B743}" type="slidenum">
              <a:rPr lang="es-MX" smtClean="0">
                <a:solidFill>
                  <a:schemeClr val="bg1"/>
                </a:solidFill>
              </a:rPr>
              <a:t>1</a:t>
            </a:fld>
            <a:endParaRPr lang="es-MX" dirty="0">
              <a:solidFill>
                <a:schemeClr val="bg1"/>
              </a:solidFill>
            </a:endParaRPr>
          </a:p>
        </p:txBody>
      </p:sp>
    </p:spTree>
    <p:extLst>
      <p:ext uri="{BB962C8B-B14F-4D97-AF65-F5344CB8AC3E}">
        <p14:creationId xmlns:p14="http://schemas.microsoft.com/office/powerpoint/2010/main" val="170354582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475656" y="926976"/>
            <a:ext cx="6275040" cy="629816"/>
          </a:xfrm>
          <a:prstGeom prst="rect">
            <a:avLst/>
          </a:prstGeom>
          <a:solidFill>
            <a:schemeClr val="accent2">
              <a:lumMod val="20000"/>
              <a:lumOff val="80000"/>
            </a:schemeClr>
          </a:solidFill>
          <a:ln w="28575">
            <a:solidFill>
              <a:schemeClr val="accent2">
                <a:lumMod val="75000"/>
              </a:schemeClr>
            </a:solidFill>
          </a:ln>
        </p:spPr>
        <p:txBody>
          <a:bodyPr>
            <a:normAutofit fontScale="900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smtClean="0">
                <a:solidFill>
                  <a:schemeClr val="accent2">
                    <a:lumMod val="75000"/>
                  </a:schemeClr>
                </a:solidFill>
                <a:effectLst>
                  <a:outerShdw blurRad="38100" dist="38100" dir="2700000" algn="tl">
                    <a:srgbClr val="000000">
                      <a:alpha val="43137"/>
                    </a:srgbClr>
                  </a:outerShdw>
                </a:effectLst>
              </a:rPr>
              <a:t>PRIMA BASE</a:t>
            </a:r>
            <a:endParaRPr lang="es-MX" b="1" dirty="0">
              <a:solidFill>
                <a:schemeClr val="accent2">
                  <a:lumMod val="75000"/>
                </a:schemeClr>
              </a:solidFill>
              <a:effectLst>
                <a:outerShdw blurRad="38100" dist="38100" dir="2700000" algn="tl">
                  <a:srgbClr val="000000">
                    <a:alpha val="43137"/>
                  </a:srgbClr>
                </a:outerShdw>
              </a:effectLst>
            </a:endParaRPr>
          </a:p>
        </p:txBody>
      </p:sp>
      <p:sp>
        <p:nvSpPr>
          <p:cNvPr id="3" name="2 CuadroTexto"/>
          <p:cNvSpPr txBox="1"/>
          <p:nvPr/>
        </p:nvSpPr>
        <p:spPr>
          <a:xfrm>
            <a:off x="539552" y="1958496"/>
            <a:ext cx="7992888" cy="3139321"/>
          </a:xfrm>
          <a:prstGeom prst="rect">
            <a:avLst/>
          </a:prstGeom>
          <a:solidFill>
            <a:schemeClr val="accent2">
              <a:lumMod val="75000"/>
            </a:schemeClr>
          </a:solidFill>
        </p:spPr>
        <p:txBody>
          <a:bodyPr wrap="square" rtlCol="0">
            <a:spAutoFit/>
          </a:bodyPr>
          <a:lstStyle/>
          <a:p>
            <a:pPr algn="just"/>
            <a:r>
              <a:rPr lang="es-MX" sz="2200" dirty="0" smtClean="0">
                <a:solidFill>
                  <a:schemeClr val="bg1">
                    <a:lumMod val="95000"/>
                  </a:schemeClr>
                </a:solidFill>
                <a:latin typeface="Arial" pitchFamily="34" charset="0"/>
                <a:cs typeface="Arial" pitchFamily="34" charset="0"/>
              </a:rPr>
              <a:t>En México</a:t>
            </a:r>
            <a:r>
              <a:rPr lang="es-MX" sz="2200" dirty="0">
                <a:solidFill>
                  <a:schemeClr val="bg1">
                    <a:lumMod val="95000"/>
                  </a:schemeClr>
                </a:solidFill>
                <a:latin typeface="Arial" pitchFamily="34" charset="0"/>
                <a:cs typeface="Arial" pitchFamily="34" charset="0"/>
              </a:rPr>
              <a:t>, se le da por nombre “prima base” a aquella que corresponde actuarialmente a la “prima de riesgo o prima </a:t>
            </a:r>
            <a:r>
              <a:rPr lang="es-MX" sz="2200" dirty="0" smtClean="0">
                <a:solidFill>
                  <a:schemeClr val="bg1">
                    <a:lumMod val="95000"/>
                  </a:schemeClr>
                </a:solidFill>
                <a:latin typeface="Arial" pitchFamily="34" charset="0"/>
                <a:cs typeface="Arial" pitchFamily="34" charset="0"/>
              </a:rPr>
              <a:t>neta</a:t>
            </a:r>
            <a:r>
              <a:rPr lang="es-MX" sz="2200" dirty="0">
                <a:solidFill>
                  <a:schemeClr val="bg1">
                    <a:lumMod val="95000"/>
                  </a:schemeClr>
                </a:solidFill>
                <a:latin typeface="Arial" pitchFamily="34" charset="0"/>
                <a:cs typeface="Arial" pitchFamily="34" charset="0"/>
              </a:rPr>
              <a:t>”. </a:t>
            </a:r>
            <a:r>
              <a:rPr lang="es-MX" sz="2200" dirty="0" smtClean="0">
                <a:solidFill>
                  <a:schemeClr val="bg1">
                    <a:lumMod val="95000"/>
                  </a:schemeClr>
                </a:solidFill>
                <a:latin typeface="Arial" pitchFamily="34" charset="0"/>
                <a:cs typeface="Arial" pitchFamily="34" charset="0"/>
              </a:rPr>
              <a:t>Por </a:t>
            </a:r>
            <a:r>
              <a:rPr lang="es-MX" sz="2200" dirty="0">
                <a:solidFill>
                  <a:schemeClr val="bg1">
                    <a:lumMod val="95000"/>
                  </a:schemeClr>
                </a:solidFill>
                <a:latin typeface="Arial" pitchFamily="34" charset="0"/>
                <a:cs typeface="Arial" pitchFamily="34" charset="0"/>
              </a:rPr>
              <a:t>otro lado  a la prima que contiene los costos de administración adquisición y margen de utilidad se le llama igual que en seguros “prima de tarifa”. </a:t>
            </a:r>
            <a:endParaRPr lang="es-MX" sz="2200" dirty="0" smtClean="0">
              <a:solidFill>
                <a:schemeClr val="bg1">
                  <a:lumMod val="95000"/>
                </a:schemeClr>
              </a:solidFill>
              <a:latin typeface="Arial" pitchFamily="34" charset="0"/>
              <a:cs typeface="Arial" pitchFamily="34" charset="0"/>
            </a:endParaRPr>
          </a:p>
          <a:p>
            <a:pPr algn="just"/>
            <a:endParaRPr lang="es-MX" sz="2200" dirty="0">
              <a:solidFill>
                <a:schemeClr val="bg1">
                  <a:lumMod val="95000"/>
                </a:schemeClr>
              </a:solidFill>
              <a:latin typeface="Arial" pitchFamily="34" charset="0"/>
              <a:cs typeface="Arial" pitchFamily="34" charset="0"/>
            </a:endParaRPr>
          </a:p>
          <a:p>
            <a:pPr algn="just"/>
            <a:r>
              <a:rPr lang="es-MX" sz="2200" dirty="0">
                <a:solidFill>
                  <a:schemeClr val="bg1">
                    <a:lumMod val="95000"/>
                  </a:schemeClr>
                </a:solidFill>
                <a:latin typeface="Arial" pitchFamily="34" charset="0"/>
                <a:cs typeface="Arial" pitchFamily="34" charset="0"/>
              </a:rPr>
              <a:t>La Comisión Nacional de Seguros y Fianzas, establece en la circular F-16.1 que las instituciones deberán determinar la prima base de cada uno de los productos que operen, </a:t>
            </a:r>
            <a:r>
              <a:rPr lang="es-MX" sz="2200" dirty="0" smtClean="0">
                <a:solidFill>
                  <a:schemeClr val="bg1">
                    <a:lumMod val="95000"/>
                  </a:schemeClr>
                </a:solidFill>
                <a:latin typeface="Arial" pitchFamily="34" charset="0"/>
                <a:cs typeface="Arial" pitchFamily="34" charset="0"/>
              </a:rPr>
              <a:t>como:</a:t>
            </a:r>
          </a:p>
        </p:txBody>
      </p:sp>
      <mc:AlternateContent xmlns:mc="http://schemas.openxmlformats.org/markup-compatibility/2006" xmlns:a14="http://schemas.microsoft.com/office/drawing/2010/main">
        <mc:Choice Requires="a14">
          <p:sp>
            <p:nvSpPr>
              <p:cNvPr id="4" name="3 Rectángulo"/>
              <p:cNvSpPr/>
              <p:nvPr/>
            </p:nvSpPr>
            <p:spPr>
              <a:xfrm>
                <a:off x="683568" y="5507940"/>
                <a:ext cx="7776864" cy="369332"/>
              </a:xfrm>
              <a:prstGeom prst="rect">
                <a:avLst/>
              </a:prstGeom>
              <a:solidFill>
                <a:schemeClr val="accent1">
                  <a:lumMod val="40000"/>
                  <a:lumOff val="6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b="1" i="1" smtClean="0">
                          <a:solidFill>
                            <a:schemeClr val="accent2">
                              <a:lumMod val="50000"/>
                            </a:schemeClr>
                          </a:solidFill>
                          <a:latin typeface="Cambria Math" panose="02040503050406030204" pitchFamily="18" charset="0"/>
                        </a:rPr>
                        <m:t>𝑷𝒓𝒊𝒎𝒂</m:t>
                      </m:r>
                      <m:r>
                        <a:rPr lang="es-MX" b="1" i="1" smtClean="0">
                          <a:solidFill>
                            <a:schemeClr val="accent2">
                              <a:lumMod val="50000"/>
                            </a:schemeClr>
                          </a:solidFill>
                          <a:latin typeface="Cambria Math" panose="02040503050406030204" pitchFamily="18" charset="0"/>
                        </a:rPr>
                        <m:t> </m:t>
                      </m:r>
                      <m:r>
                        <a:rPr lang="es-MX" b="1" i="1" smtClean="0">
                          <a:solidFill>
                            <a:schemeClr val="accent2">
                              <a:lumMod val="50000"/>
                            </a:schemeClr>
                          </a:solidFill>
                          <a:latin typeface="Cambria Math" panose="02040503050406030204" pitchFamily="18" charset="0"/>
                        </a:rPr>
                        <m:t>𝑩𝒂𝒔𝒆</m:t>
                      </m:r>
                      <m:r>
                        <a:rPr lang="es-MX" b="1" i="1" smtClean="0">
                          <a:solidFill>
                            <a:schemeClr val="accent2">
                              <a:lumMod val="50000"/>
                            </a:schemeClr>
                          </a:solidFill>
                          <a:latin typeface="Cambria Math" panose="02040503050406030204" pitchFamily="18" charset="0"/>
                        </a:rPr>
                        <m:t>=</m:t>
                      </m:r>
                      <m:r>
                        <a:rPr lang="es-MX" b="1" i="1" smtClean="0">
                          <a:solidFill>
                            <a:schemeClr val="accent2">
                              <a:lumMod val="50000"/>
                            </a:schemeClr>
                          </a:solidFill>
                          <a:latin typeface="Cambria Math" panose="02040503050406030204" pitchFamily="18" charset="0"/>
                        </a:rPr>
                        <m:t>𝑰𝒏𝒅𝒊𝒄𝒆</m:t>
                      </m:r>
                      <m:r>
                        <a:rPr lang="es-MX" b="1" i="1" smtClean="0">
                          <a:solidFill>
                            <a:schemeClr val="accent2">
                              <a:lumMod val="50000"/>
                            </a:schemeClr>
                          </a:solidFill>
                          <a:latin typeface="Cambria Math" panose="02040503050406030204" pitchFamily="18" charset="0"/>
                        </a:rPr>
                        <m:t> </m:t>
                      </m:r>
                      <m:r>
                        <a:rPr lang="es-MX" b="1" i="1" smtClean="0">
                          <a:solidFill>
                            <a:schemeClr val="accent2">
                              <a:lumMod val="50000"/>
                            </a:schemeClr>
                          </a:solidFill>
                          <a:latin typeface="Cambria Math" panose="02040503050406030204" pitchFamily="18" charset="0"/>
                        </a:rPr>
                        <m:t>𝒅𝒆</m:t>
                      </m:r>
                      <m:r>
                        <a:rPr lang="es-MX" b="1" i="1" smtClean="0">
                          <a:solidFill>
                            <a:schemeClr val="accent2">
                              <a:lumMod val="50000"/>
                            </a:schemeClr>
                          </a:solidFill>
                          <a:latin typeface="Cambria Math" panose="02040503050406030204" pitchFamily="18" charset="0"/>
                        </a:rPr>
                        <m:t> </m:t>
                      </m:r>
                      <m:r>
                        <a:rPr lang="es-MX" b="1" i="1" smtClean="0">
                          <a:solidFill>
                            <a:schemeClr val="accent2">
                              <a:lumMod val="50000"/>
                            </a:schemeClr>
                          </a:solidFill>
                          <a:latin typeface="Cambria Math" panose="02040503050406030204" pitchFamily="18" charset="0"/>
                        </a:rPr>
                        <m:t>𝒓𝒆𝒄𝒍𝒂𝒎𝒂𝒄𝒊𝒐𝒏𝒆𝒔</m:t>
                      </m:r>
                      <m:r>
                        <a:rPr lang="es-MX" b="1" i="1" smtClean="0">
                          <a:solidFill>
                            <a:schemeClr val="accent2">
                              <a:lumMod val="50000"/>
                            </a:schemeClr>
                          </a:solidFill>
                          <a:latin typeface="Cambria Math" panose="02040503050406030204" pitchFamily="18" charset="0"/>
                        </a:rPr>
                        <m:t> </m:t>
                      </m:r>
                      <m:r>
                        <a:rPr lang="es-MX" b="1" i="1" smtClean="0">
                          <a:solidFill>
                            <a:schemeClr val="accent2">
                              <a:lumMod val="50000"/>
                            </a:schemeClr>
                          </a:solidFill>
                          <a:latin typeface="Cambria Math" panose="02040503050406030204" pitchFamily="18" charset="0"/>
                        </a:rPr>
                        <m:t>𝒑𝒂𝒈𝒂𝒅𝒂𝒔</m:t>
                      </m:r>
                      <m:r>
                        <a:rPr lang="es-MX" b="1" i="1" smtClean="0">
                          <a:solidFill>
                            <a:schemeClr val="accent2">
                              <a:lumMod val="50000"/>
                            </a:schemeClr>
                          </a:solidFill>
                          <a:latin typeface="Cambria Math" panose="02040503050406030204" pitchFamily="18" charset="0"/>
                        </a:rPr>
                        <m:t>∗</m:t>
                      </m:r>
                      <m:r>
                        <a:rPr lang="es-MX" b="1" i="1" smtClean="0">
                          <a:solidFill>
                            <a:schemeClr val="accent2">
                              <a:lumMod val="50000"/>
                            </a:schemeClr>
                          </a:solidFill>
                          <a:latin typeface="Cambria Math" panose="02040503050406030204" pitchFamily="18" charset="0"/>
                        </a:rPr>
                        <m:t>𝑴𝒐𝒏𝒕𝒐</m:t>
                      </m:r>
                      <m:r>
                        <a:rPr lang="es-MX" b="1" i="1" smtClean="0">
                          <a:solidFill>
                            <a:schemeClr val="accent2">
                              <a:lumMod val="50000"/>
                            </a:schemeClr>
                          </a:solidFill>
                          <a:latin typeface="Cambria Math" panose="02040503050406030204" pitchFamily="18" charset="0"/>
                        </a:rPr>
                        <m:t> </m:t>
                      </m:r>
                      <m:r>
                        <a:rPr lang="es-MX" b="1" i="1" smtClean="0">
                          <a:solidFill>
                            <a:schemeClr val="accent2">
                              <a:lumMod val="50000"/>
                            </a:schemeClr>
                          </a:solidFill>
                          <a:latin typeface="Cambria Math" panose="02040503050406030204" pitchFamily="18" charset="0"/>
                        </a:rPr>
                        <m:t>𝑨𝒇𝒊𝒂𝒏𝒛𝒂𝒅𝒐</m:t>
                      </m:r>
                    </m:oMath>
                  </m:oMathPara>
                </a14:m>
                <a:endParaRPr lang="es-MX" b="1" dirty="0">
                  <a:solidFill>
                    <a:schemeClr val="accent2">
                      <a:lumMod val="50000"/>
                    </a:schemeClr>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683568" y="5507940"/>
                <a:ext cx="7776864" cy="369332"/>
              </a:xfrm>
              <a:prstGeom prst="rect">
                <a:avLst/>
              </a:prstGeom>
              <a:blipFill rotWithShape="1">
                <a:blip r:embed="rId2"/>
                <a:stretch>
                  <a:fillRect t="-8333" r="-1332" b="-26667"/>
                </a:stretch>
              </a:blipFill>
            </p:spPr>
            <p:txBody>
              <a:bodyPr/>
              <a:lstStyle/>
              <a:p>
                <a:r>
                  <a:rPr lang="es-MX">
                    <a:noFill/>
                  </a:rPr>
                  <a:t> </a:t>
                </a:r>
              </a:p>
            </p:txBody>
          </p:sp>
        </mc:Fallback>
      </mc:AlternateContent>
      <p:sp>
        <p:nvSpPr>
          <p:cNvPr id="5" name="4 Marcador de número de diapositiva"/>
          <p:cNvSpPr>
            <a:spLocks noGrp="1"/>
          </p:cNvSpPr>
          <p:nvPr>
            <p:ph type="sldNum" sz="quarter" idx="12"/>
          </p:nvPr>
        </p:nvSpPr>
        <p:spPr/>
        <p:txBody>
          <a:bodyPr/>
          <a:lstStyle/>
          <a:p>
            <a:fld id="{C633FE4C-B262-4131-A7C9-F3AD1CF70585}" type="slidenum">
              <a:rPr lang="es-MX" smtClean="0"/>
              <a:t>10</a:t>
            </a:fld>
            <a:endParaRPr lang="es-MX"/>
          </a:p>
        </p:txBody>
      </p:sp>
    </p:spTree>
    <p:extLst>
      <p:ext uri="{BB962C8B-B14F-4D97-AF65-F5344CB8AC3E}">
        <p14:creationId xmlns:p14="http://schemas.microsoft.com/office/powerpoint/2010/main" val="218349393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19250" y="2276872"/>
            <a:ext cx="5900738" cy="2304256"/>
          </a:xfrm>
          <a:solidFill>
            <a:schemeClr val="bg2"/>
          </a:solidFill>
          <a:ln w="38100">
            <a:solidFill>
              <a:schemeClr val="accent2"/>
            </a:solidFill>
          </a:ln>
        </p:spPr>
        <p:txBody>
          <a:bodyPr>
            <a:normAutofit/>
          </a:bodyPr>
          <a:lstStyle/>
          <a:p>
            <a:pPr algn="ctr" eaLnBrk="1" hangingPunct="1"/>
            <a:r>
              <a:rPr lang="es-ES" sz="4000" b="1" dirty="0" smtClean="0">
                <a:solidFill>
                  <a:schemeClr val="accent1">
                    <a:lumMod val="75000"/>
                  </a:schemeClr>
                </a:solidFill>
                <a:effectLst>
                  <a:outerShdw blurRad="38100" dist="38100" dir="2700000" algn="tl">
                    <a:srgbClr val="000000">
                      <a:alpha val="43137"/>
                    </a:srgbClr>
                  </a:outerShdw>
                </a:effectLst>
              </a:rPr>
              <a:t>ÍNDICE DE RECLAMACIONES PAGADAS</a:t>
            </a:r>
            <a:r>
              <a:rPr lang="es-ES" sz="2400" b="1" dirty="0" smtClean="0">
                <a:solidFill>
                  <a:schemeClr val="accent1">
                    <a:lumMod val="75000"/>
                  </a:schemeClr>
                </a:solidFill>
                <a:effectLst>
                  <a:outerShdw blurRad="38100" dist="38100" dir="2700000" algn="tl">
                    <a:srgbClr val="000000">
                      <a:alpha val="43137"/>
                    </a:srgbClr>
                  </a:outerShdw>
                </a:effectLst>
              </a:rPr>
              <a:t> </a:t>
            </a:r>
            <a:endParaRPr lang="es-ES" sz="4000" b="1" dirty="0" smtClean="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11</a:t>
            </a:fld>
            <a:endParaRPr lang="es-MX"/>
          </a:p>
        </p:txBody>
      </p:sp>
      <p:pic>
        <p:nvPicPr>
          <p:cNvPr id="5" name="Picture 3"/>
          <p:cNvPicPr>
            <a:picLocks noChangeAspect="1" noChangeArrowheads="1"/>
          </p:cNvPicPr>
          <p:nvPr/>
        </p:nvPicPr>
        <p:blipFill>
          <a:blip r:embed="rId2"/>
          <a:srcRect/>
          <a:stretch>
            <a:fillRect/>
          </a:stretch>
        </p:blipFill>
        <p:spPr bwMode="auto">
          <a:xfrm>
            <a:off x="467544" y="260648"/>
            <a:ext cx="767078" cy="687487"/>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116936051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608" y="692696"/>
            <a:ext cx="7056784" cy="936104"/>
          </a:xfrm>
          <a:prstGeom prst="rect">
            <a:avLst/>
          </a:prstGeom>
          <a:solidFill>
            <a:schemeClr val="tx2">
              <a:lumMod val="90000"/>
              <a:lumOff val="10000"/>
            </a:schemeClr>
          </a:solidFill>
        </p:spPr>
        <p:txBody>
          <a:bodyPr>
            <a:normAutofit fontScale="30000" lnSpcReduction="2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endParaRPr lang="es-MX" b="1" dirty="0" smtClean="0">
              <a:solidFill>
                <a:schemeClr val="bg1">
                  <a:lumMod val="95000"/>
                </a:schemeClr>
              </a:solidFill>
              <a:effectLst>
                <a:outerShdw blurRad="38100" dist="38100" dir="2700000" algn="tl">
                  <a:srgbClr val="000000">
                    <a:alpha val="43137"/>
                  </a:srgbClr>
                </a:outerShdw>
              </a:effectLst>
            </a:endParaRPr>
          </a:p>
          <a:p>
            <a:pPr algn="ctr"/>
            <a:r>
              <a:rPr lang="es-MX" sz="93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ÍNDICE DE RECLAMACIONES PAGADAS</a:t>
            </a:r>
            <a:endParaRPr lang="es-MX" sz="93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uadroTexto 2"/>
          <p:cNvSpPr txBox="1"/>
          <p:nvPr/>
        </p:nvSpPr>
        <p:spPr>
          <a:xfrm>
            <a:off x="827584" y="1988840"/>
            <a:ext cx="7488832" cy="2215991"/>
          </a:xfrm>
          <a:prstGeom prst="rect">
            <a:avLst/>
          </a:prstGeom>
          <a:solidFill>
            <a:schemeClr val="tx2">
              <a:lumMod val="25000"/>
              <a:lumOff val="75000"/>
            </a:schemeClr>
          </a:solidFill>
          <a:ln>
            <a:solidFill>
              <a:schemeClr val="accent2">
                <a:lumMod val="75000"/>
              </a:schemeClr>
            </a:solidFill>
          </a:ln>
        </p:spPr>
        <p:txBody>
          <a:bodyPr wrap="square" rtlCol="0">
            <a:spAutoFit/>
          </a:bodyPr>
          <a:lstStyle/>
          <a:p>
            <a:pPr algn="just"/>
            <a:r>
              <a:rPr lang="es-MX" sz="2400" dirty="0">
                <a:solidFill>
                  <a:schemeClr val="accent3">
                    <a:lumMod val="75000"/>
                  </a:schemeClr>
                </a:solidFill>
                <a:latin typeface="Arial" pitchFamily="34" charset="0"/>
                <a:cs typeface="Arial" pitchFamily="34" charset="0"/>
              </a:rPr>
              <a:t>Conforme a la CNSF para construir el índice de reclamaciones pagadas es necesario contar con las reclamaciones de un determinado tipo de fianza, provenientes de las fianzas suscritas en un determinado año de operación de la compañía.   </a:t>
            </a:r>
          </a:p>
          <a:p>
            <a:endParaRPr lang="es-MX" dirty="0"/>
          </a:p>
        </p:txBody>
      </p:sp>
      <mc:AlternateContent xmlns:mc="http://schemas.openxmlformats.org/markup-compatibility/2006" xmlns:a14="http://schemas.microsoft.com/office/drawing/2010/main">
        <mc:Choice Requires="a14">
          <p:sp>
            <p:nvSpPr>
              <p:cNvPr id="4" name="4 Rectángulo"/>
              <p:cNvSpPr/>
              <p:nvPr/>
            </p:nvSpPr>
            <p:spPr>
              <a:xfrm>
                <a:off x="395536" y="4437112"/>
                <a:ext cx="8285332" cy="1499193"/>
              </a:xfrm>
              <a:prstGeom prst="rect">
                <a:avLst/>
              </a:prstGeom>
              <a:solidFill>
                <a:schemeClr val="accent2">
                  <a:lumMod val="20000"/>
                  <a:lumOff val="8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b="1" i="1" smtClean="0">
                          <a:solidFill>
                            <a:schemeClr val="accent2">
                              <a:lumMod val="75000"/>
                            </a:schemeClr>
                          </a:solidFill>
                          <a:latin typeface="Cambria Math" panose="02040503050406030204" pitchFamily="18" charset="0"/>
                        </a:rPr>
                        <m:t>𝑰𝒏𝒅𝒊𝒄𝒆</m:t>
                      </m:r>
                      <m:r>
                        <a:rPr lang="es-MX" b="1" i="1" smtClean="0">
                          <a:solidFill>
                            <a:schemeClr val="accent2">
                              <a:lumMod val="75000"/>
                            </a:schemeClr>
                          </a:solidFill>
                          <a:latin typeface="Cambria Math" panose="02040503050406030204" pitchFamily="18" charset="0"/>
                        </a:rPr>
                        <m:t> </m:t>
                      </m:r>
                      <m:r>
                        <a:rPr lang="es-MX" b="1" i="1" smtClean="0">
                          <a:solidFill>
                            <a:schemeClr val="accent2">
                              <a:lumMod val="75000"/>
                            </a:schemeClr>
                          </a:solidFill>
                          <a:latin typeface="Cambria Math" panose="02040503050406030204" pitchFamily="18" charset="0"/>
                        </a:rPr>
                        <m:t>𝒅𝒆</m:t>
                      </m:r>
                      <m:r>
                        <a:rPr lang="es-MX" b="1" i="1" smtClean="0">
                          <a:solidFill>
                            <a:schemeClr val="accent2">
                              <a:lumMod val="75000"/>
                            </a:schemeClr>
                          </a:solidFill>
                          <a:latin typeface="Cambria Math" panose="02040503050406030204" pitchFamily="18" charset="0"/>
                        </a:rPr>
                        <m:t> </m:t>
                      </m:r>
                      <m:r>
                        <a:rPr lang="es-MX" b="1" i="1" smtClean="0">
                          <a:solidFill>
                            <a:schemeClr val="accent2">
                              <a:lumMod val="75000"/>
                            </a:schemeClr>
                          </a:solidFill>
                          <a:latin typeface="Cambria Math" panose="02040503050406030204" pitchFamily="18" charset="0"/>
                        </a:rPr>
                        <m:t>𝒓𝒆𝒄𝒍𝒂𝒎𝒂𝒄𝒊𝒐𝒏𝒆𝒔</m:t>
                      </m:r>
                      <m:r>
                        <a:rPr lang="es-MX" b="1" i="1" smtClean="0">
                          <a:solidFill>
                            <a:schemeClr val="accent2">
                              <a:lumMod val="75000"/>
                            </a:schemeClr>
                          </a:solidFill>
                          <a:latin typeface="Cambria Math" panose="02040503050406030204" pitchFamily="18" charset="0"/>
                        </a:rPr>
                        <m:t> </m:t>
                      </m:r>
                      <m:r>
                        <a:rPr lang="es-MX" b="1" i="1" smtClean="0">
                          <a:solidFill>
                            <a:schemeClr val="accent2">
                              <a:lumMod val="75000"/>
                            </a:schemeClr>
                          </a:solidFill>
                          <a:latin typeface="Cambria Math" panose="02040503050406030204" pitchFamily="18" charset="0"/>
                        </a:rPr>
                        <m:t>𝒑𝒂𝒈𝒂𝒅𝒂𝒔</m:t>
                      </m:r>
                      <m:r>
                        <a:rPr lang="es-MX" b="1" i="1" smtClean="0">
                          <a:solidFill>
                            <a:schemeClr val="accent2">
                              <a:lumMod val="75000"/>
                            </a:schemeClr>
                          </a:solidFill>
                          <a:latin typeface="Cambria Math"/>
                        </a:rPr>
                        <m:t>=</m:t>
                      </m:r>
                    </m:oMath>
                  </m:oMathPara>
                </a14:m>
                <a:endParaRPr lang="es-MX" b="1" i="1" dirty="0" smtClean="0">
                  <a:solidFill>
                    <a:schemeClr val="accent2">
                      <a:lumMod val="75000"/>
                    </a:schemeClr>
                  </a:solidFill>
                  <a:latin typeface="Cambria Math"/>
                </a:endParaRPr>
              </a:p>
              <a:p>
                <a:endParaRPr lang="es-MX" b="1" i="1" dirty="0" smtClean="0">
                  <a:solidFill>
                    <a:schemeClr val="accent2">
                      <a:lumMod val="75000"/>
                    </a:schemeClr>
                  </a:solidFill>
                </a:endParaRPr>
              </a:p>
              <a:p>
                <a:pPr/>
                <a14:m>
                  <m:oMathPara xmlns:m="http://schemas.openxmlformats.org/officeDocument/2006/math">
                    <m:oMathParaPr>
                      <m:jc m:val="centerGroup"/>
                    </m:oMathParaPr>
                    <m:oMath xmlns:m="http://schemas.openxmlformats.org/officeDocument/2006/math">
                      <m:f>
                        <m:fPr>
                          <m:ctrlPr>
                            <a:rPr lang="es-MX" b="1" i="1">
                              <a:solidFill>
                                <a:schemeClr val="accent2">
                                  <a:lumMod val="75000"/>
                                </a:schemeClr>
                              </a:solidFill>
                              <a:latin typeface="Cambria Math"/>
                            </a:rPr>
                          </m:ctrlPr>
                        </m:fPr>
                        <m:num>
                          <m:r>
                            <a:rPr lang="es-MX" b="1" i="1">
                              <a:solidFill>
                                <a:schemeClr val="accent2">
                                  <a:lumMod val="75000"/>
                                </a:schemeClr>
                              </a:solidFill>
                              <a:latin typeface="Cambria Math" panose="02040503050406030204" pitchFamily="18" charset="0"/>
                            </a:rPr>
                            <m:t>𝑹𝒆𝒄𝒍𝒂𝒎𝒂𝒄𝒊𝒐𝒏𝒆𝒔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𝒑𝒂𝒈𝒂𝒅𝒂𝒔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𝒅𝒆</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𝒍𝒂𝒔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𝒑</m:t>
                          </m:r>
                          <m:r>
                            <a:rPr lang="es-MX" b="1" i="1">
                              <a:solidFill>
                                <a:schemeClr val="accent2">
                                  <a:lumMod val="75000"/>
                                </a:schemeClr>
                              </a:solidFill>
                              <a:latin typeface="Cambria Math" panose="02040503050406030204" pitchFamily="18" charset="0"/>
                            </a:rPr>
                            <m:t>ó</m:t>
                          </m:r>
                          <m:r>
                            <a:rPr lang="es-MX" b="1" i="1">
                              <a:solidFill>
                                <a:schemeClr val="accent2">
                                  <a:lumMod val="75000"/>
                                </a:schemeClr>
                              </a:solidFill>
                              <a:latin typeface="Cambria Math" panose="02040503050406030204" pitchFamily="18" charset="0"/>
                            </a:rPr>
                            <m:t>𝒍𝒊𝒛𝒂𝒔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𝒔𝒖𝒄𝒓𝒊𝒕𝒂𝒔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𝒆𝒏</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𝒖𝒏</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𝒅𝒆𝒕𝒆𝒓𝒎𝒊𝒏𝒂𝒅𝒐</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𝒂</m:t>
                          </m:r>
                          <m:r>
                            <a:rPr lang="es-MX" b="1" i="1">
                              <a:solidFill>
                                <a:schemeClr val="accent2">
                                  <a:lumMod val="75000"/>
                                </a:schemeClr>
                              </a:solidFill>
                              <a:latin typeface="Cambria Math" panose="02040503050406030204" pitchFamily="18" charset="0"/>
                            </a:rPr>
                            <m:t>ñ</m:t>
                          </m:r>
                          <m:r>
                            <a:rPr lang="es-MX" b="1" i="1">
                              <a:solidFill>
                                <a:schemeClr val="accent2">
                                  <a:lumMod val="75000"/>
                                </a:schemeClr>
                              </a:solidFill>
                              <a:latin typeface="Cambria Math" panose="02040503050406030204" pitchFamily="18" charset="0"/>
                            </a:rPr>
                            <m:t>𝒐</m:t>
                          </m:r>
                        </m:num>
                        <m:den>
                          <m:r>
                            <a:rPr lang="es-MX" b="1" i="1">
                              <a:solidFill>
                                <a:schemeClr val="accent2">
                                  <a:lumMod val="75000"/>
                                </a:schemeClr>
                              </a:solidFill>
                              <a:latin typeface="Cambria Math" panose="02040503050406030204" pitchFamily="18" charset="0"/>
                            </a:rPr>
                            <m:t>𝑴𝒐𝒏𝒕𝒐</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𝑨𝒇𝒊𝒂𝒏𝒛𝒂𝒅𝒐</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𝒅𝒆</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𝒍𝒂𝒔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𝒑</m:t>
                          </m:r>
                          <m:r>
                            <a:rPr lang="es-MX" b="1" i="1">
                              <a:solidFill>
                                <a:schemeClr val="accent2">
                                  <a:lumMod val="75000"/>
                                </a:schemeClr>
                              </a:solidFill>
                              <a:latin typeface="Cambria Math" panose="02040503050406030204" pitchFamily="18" charset="0"/>
                            </a:rPr>
                            <m:t>ó</m:t>
                          </m:r>
                          <m:r>
                            <a:rPr lang="es-MX" b="1" i="1">
                              <a:solidFill>
                                <a:schemeClr val="accent2">
                                  <a:lumMod val="75000"/>
                                </a:schemeClr>
                              </a:solidFill>
                              <a:latin typeface="Cambria Math" panose="02040503050406030204" pitchFamily="18" charset="0"/>
                            </a:rPr>
                            <m:t>𝒍𝒊𝒛𝒂𝒔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𝒔𝒖𝒔𝒄𝒓𝒊𝒕𝒂𝒔</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𝒅𝒆𝒍</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𝒎𝒊𝒔𝒎𝒐</m:t>
                          </m:r>
                          <m:r>
                            <a:rPr lang="es-MX" b="1" i="1">
                              <a:solidFill>
                                <a:schemeClr val="accent2">
                                  <a:lumMod val="75000"/>
                                </a:schemeClr>
                              </a:solidFill>
                              <a:latin typeface="Cambria Math" panose="02040503050406030204" pitchFamily="18" charset="0"/>
                            </a:rPr>
                            <m:t> </m:t>
                          </m:r>
                          <m:r>
                            <a:rPr lang="es-MX" b="1" i="1">
                              <a:solidFill>
                                <a:schemeClr val="accent2">
                                  <a:lumMod val="75000"/>
                                </a:schemeClr>
                              </a:solidFill>
                              <a:latin typeface="Cambria Math" panose="02040503050406030204" pitchFamily="18" charset="0"/>
                            </a:rPr>
                            <m:t>𝒂</m:t>
                          </m:r>
                          <m:r>
                            <a:rPr lang="es-MX" b="1" i="1">
                              <a:solidFill>
                                <a:schemeClr val="accent2">
                                  <a:lumMod val="75000"/>
                                </a:schemeClr>
                              </a:solidFill>
                              <a:latin typeface="Cambria Math" panose="02040503050406030204" pitchFamily="18" charset="0"/>
                            </a:rPr>
                            <m:t>ñ</m:t>
                          </m:r>
                          <m:r>
                            <a:rPr lang="es-MX" b="1" i="1">
                              <a:solidFill>
                                <a:schemeClr val="accent2">
                                  <a:lumMod val="75000"/>
                                </a:schemeClr>
                              </a:solidFill>
                              <a:latin typeface="Cambria Math" panose="02040503050406030204" pitchFamily="18" charset="0"/>
                            </a:rPr>
                            <m:t>𝒐</m:t>
                          </m:r>
                        </m:den>
                      </m:f>
                    </m:oMath>
                  </m:oMathPara>
                </a14:m>
                <a:endParaRPr lang="es-MX" b="1" dirty="0" smtClean="0"/>
              </a:p>
              <a:p>
                <a:endParaRPr lang="es-MX" b="1" dirty="0"/>
              </a:p>
            </p:txBody>
          </p:sp>
        </mc:Choice>
        <mc:Fallback xmlns="">
          <p:sp>
            <p:nvSpPr>
              <p:cNvPr id="4" name="4 Rectángulo"/>
              <p:cNvSpPr>
                <a:spLocks noRot="1" noChangeAspect="1" noMove="1" noResize="1" noEditPoints="1" noAdjustHandles="1" noChangeArrowheads="1" noChangeShapeType="1" noTextEdit="1"/>
              </p:cNvSpPr>
              <p:nvPr/>
            </p:nvSpPr>
            <p:spPr>
              <a:xfrm>
                <a:off x="395536" y="4437112"/>
                <a:ext cx="8285332" cy="1499193"/>
              </a:xfrm>
              <a:prstGeom prst="rect">
                <a:avLst/>
              </a:prstGeom>
              <a:blipFill rotWithShape="1">
                <a:blip r:embed="rId2"/>
                <a:stretch>
                  <a:fillRect l="-662" t="-2439" r="-294" b="-5691"/>
                </a:stretch>
              </a:blipFill>
            </p:spPr>
            <p:txBody>
              <a:bodyPr/>
              <a:lstStyle/>
              <a:p>
                <a:r>
                  <a:rPr lang="es-MX">
                    <a:noFill/>
                  </a:rPr>
                  <a:t> </a:t>
                </a:r>
              </a:p>
            </p:txBody>
          </p:sp>
        </mc:Fallback>
      </mc:AlternateContent>
      <p:sp>
        <p:nvSpPr>
          <p:cNvPr id="5" name="4 Marcador de número de diapositiva"/>
          <p:cNvSpPr>
            <a:spLocks noGrp="1"/>
          </p:cNvSpPr>
          <p:nvPr>
            <p:ph type="sldNum" sz="quarter" idx="12"/>
          </p:nvPr>
        </p:nvSpPr>
        <p:spPr/>
        <p:txBody>
          <a:bodyPr/>
          <a:lstStyle/>
          <a:p>
            <a:fld id="{C633FE4C-B262-4131-A7C9-F3AD1CF70585}" type="slidenum">
              <a:rPr lang="es-MX" smtClean="0"/>
              <a:t>12</a:t>
            </a:fld>
            <a:endParaRPr lang="es-MX"/>
          </a:p>
        </p:txBody>
      </p:sp>
    </p:spTree>
    <p:extLst>
      <p:ext uri="{BB962C8B-B14F-4D97-AF65-F5344CB8AC3E}">
        <p14:creationId xmlns:p14="http://schemas.microsoft.com/office/powerpoint/2010/main" val="253762681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608" y="692696"/>
            <a:ext cx="7056784" cy="936104"/>
          </a:xfrm>
          <a:prstGeom prst="rect">
            <a:avLst/>
          </a:prstGeom>
          <a:solidFill>
            <a:schemeClr val="tx2">
              <a:lumMod val="90000"/>
              <a:lumOff val="10000"/>
            </a:schemeClr>
          </a:solidFill>
        </p:spPr>
        <p:txBody>
          <a:bodyPr>
            <a:normAutofit fontScale="30000" lnSpcReduction="2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endParaRPr lang="es-MX" b="1" dirty="0" smtClean="0">
              <a:solidFill>
                <a:schemeClr val="bg1">
                  <a:lumMod val="95000"/>
                </a:schemeClr>
              </a:solidFill>
              <a:effectLst>
                <a:outerShdw blurRad="38100" dist="38100" dir="2700000" algn="tl">
                  <a:srgbClr val="000000">
                    <a:alpha val="43137"/>
                  </a:srgbClr>
                </a:outerShdw>
              </a:effectLst>
            </a:endParaRPr>
          </a:p>
          <a:p>
            <a:pPr algn="ctr"/>
            <a:r>
              <a:rPr lang="es-MX" sz="93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ÍNDICE DE RECLAMACIONES PAGADAS</a:t>
            </a:r>
            <a:endParaRPr lang="es-MX" sz="93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uadroTexto 2"/>
          <p:cNvSpPr txBox="1"/>
          <p:nvPr/>
        </p:nvSpPr>
        <p:spPr>
          <a:xfrm>
            <a:off x="827584" y="1988840"/>
            <a:ext cx="7488832" cy="3416320"/>
          </a:xfrm>
          <a:prstGeom prst="rect">
            <a:avLst/>
          </a:prstGeom>
          <a:solidFill>
            <a:schemeClr val="tx2">
              <a:lumMod val="25000"/>
              <a:lumOff val="75000"/>
            </a:schemeClr>
          </a:solidFill>
          <a:ln>
            <a:solidFill>
              <a:schemeClr val="accent2">
                <a:lumMod val="75000"/>
              </a:schemeClr>
            </a:solidFill>
          </a:ln>
        </p:spPr>
        <p:txBody>
          <a:bodyPr wrap="square" rtlCol="0">
            <a:spAutoFit/>
          </a:bodyPr>
          <a:lstStyle/>
          <a:p>
            <a:pPr algn="just"/>
            <a:r>
              <a:rPr lang="es-MX" sz="2400" dirty="0">
                <a:latin typeface="Arial" pitchFamily="34" charset="0"/>
                <a:cs typeface="Arial" pitchFamily="34" charset="0"/>
              </a:rPr>
              <a:t>El monto de reclamaciones, en el ámbito actuarial se puede considerar como índice de “siniestralidad última”. Para calcular el índice de “siniestralidad última”, es necesario tener estadísticas de todas las reclamaciones registradas derivadas de las fianzas suscritas en un determinado año, y que se han registrado desde el año en que se suscribieron, hasta la extinción del vigor de todas las fianzas suscritas en dicho año.   </a:t>
            </a:r>
          </a:p>
        </p:txBody>
      </p:sp>
      <p:sp>
        <p:nvSpPr>
          <p:cNvPr id="5" name="4 Marcador de número de diapositiva"/>
          <p:cNvSpPr>
            <a:spLocks noGrp="1"/>
          </p:cNvSpPr>
          <p:nvPr>
            <p:ph type="sldNum" sz="quarter" idx="12"/>
          </p:nvPr>
        </p:nvSpPr>
        <p:spPr/>
        <p:txBody>
          <a:bodyPr/>
          <a:lstStyle/>
          <a:p>
            <a:fld id="{C633FE4C-B262-4131-A7C9-F3AD1CF70585}" type="slidenum">
              <a:rPr lang="es-MX" smtClean="0"/>
              <a:t>13</a:t>
            </a:fld>
            <a:endParaRPr lang="es-MX"/>
          </a:p>
        </p:txBody>
      </p:sp>
    </p:spTree>
    <p:extLst>
      <p:ext uri="{BB962C8B-B14F-4D97-AF65-F5344CB8AC3E}">
        <p14:creationId xmlns:p14="http://schemas.microsoft.com/office/powerpoint/2010/main" val="80055000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19250" y="2636912"/>
            <a:ext cx="5900738" cy="1656184"/>
          </a:xfrm>
          <a:solidFill>
            <a:schemeClr val="bg2"/>
          </a:solidFill>
          <a:ln w="38100">
            <a:solidFill>
              <a:schemeClr val="accent2"/>
            </a:solidFill>
          </a:ln>
        </p:spPr>
        <p:txBody>
          <a:bodyPr>
            <a:normAutofit/>
          </a:bodyPr>
          <a:lstStyle/>
          <a:p>
            <a:pPr algn="ctr" eaLnBrk="1" hangingPunct="1"/>
            <a:r>
              <a:rPr lang="es-ES" sz="4000" b="1" dirty="0" smtClean="0">
                <a:solidFill>
                  <a:schemeClr val="accent1">
                    <a:lumMod val="75000"/>
                  </a:schemeClr>
                </a:solidFill>
                <a:effectLst>
                  <a:outerShdw blurRad="38100" dist="38100" dir="2700000" algn="tl">
                    <a:srgbClr val="000000">
                      <a:alpha val="43137"/>
                    </a:srgbClr>
                  </a:outerShdw>
                </a:effectLst>
              </a:rPr>
              <a:t>SINIESTRALIDAD ÚLTIMA</a:t>
            </a:r>
            <a:br>
              <a:rPr lang="es-ES" sz="4000" b="1" dirty="0" smtClean="0">
                <a:solidFill>
                  <a:schemeClr val="accent1">
                    <a:lumMod val="75000"/>
                  </a:schemeClr>
                </a:solidFill>
                <a:effectLst>
                  <a:outerShdw blurRad="38100" dist="38100" dir="2700000" algn="tl">
                    <a:srgbClr val="000000">
                      <a:alpha val="43137"/>
                    </a:srgbClr>
                  </a:outerShdw>
                </a:effectLst>
              </a:rPr>
            </a:br>
            <a:r>
              <a:rPr lang="es-ES" sz="4000" b="1" dirty="0" smtClean="0">
                <a:solidFill>
                  <a:schemeClr val="accent1">
                    <a:lumMod val="75000"/>
                  </a:schemeClr>
                </a:solidFill>
                <a:effectLst>
                  <a:outerShdw blurRad="38100" dist="38100" dir="2700000" algn="tl">
                    <a:srgbClr val="000000">
                      <a:alpha val="43137"/>
                    </a:srgbClr>
                  </a:outerShdw>
                </a:effectLst>
              </a:rPr>
              <a:t> </a:t>
            </a: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14</a:t>
            </a:fld>
            <a:endParaRPr lang="es-MX"/>
          </a:p>
        </p:txBody>
      </p:sp>
      <p:pic>
        <p:nvPicPr>
          <p:cNvPr id="5" name="Picture 3"/>
          <p:cNvPicPr>
            <a:picLocks noChangeAspect="1" noChangeArrowheads="1"/>
          </p:cNvPicPr>
          <p:nvPr/>
        </p:nvPicPr>
        <p:blipFill>
          <a:blip r:embed="rId2"/>
          <a:srcRect/>
          <a:stretch>
            <a:fillRect/>
          </a:stretch>
        </p:blipFill>
        <p:spPr bwMode="auto">
          <a:xfrm>
            <a:off x="323528" y="260648"/>
            <a:ext cx="767078" cy="687487"/>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116936051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115616" y="836712"/>
            <a:ext cx="7056784" cy="629816"/>
          </a:xfrm>
          <a:prstGeom prst="rect">
            <a:avLst/>
          </a:prstGeom>
          <a:solidFill>
            <a:schemeClr val="accent2"/>
          </a:solidFill>
        </p:spPr>
        <p:txBody>
          <a:bodyPr>
            <a:normAutofit fontScale="900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SINIESTRALIDAD ÚLTIMA</a:t>
            </a:r>
            <a:endParaRPr lang="es-MX"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3" name="CuadroTexto 2"/>
              <p:cNvSpPr txBox="1"/>
              <p:nvPr/>
            </p:nvSpPr>
            <p:spPr>
              <a:xfrm>
                <a:off x="683568" y="1628800"/>
                <a:ext cx="7704856" cy="2862322"/>
              </a:xfrm>
              <a:prstGeom prst="rect">
                <a:avLst/>
              </a:prstGeom>
              <a:noFill/>
            </p:spPr>
            <p:txBody>
              <a:bodyPr wrap="square" rtlCol="0">
                <a:spAutoFit/>
              </a:bodyPr>
              <a:lstStyle/>
              <a:p>
                <a:pPr algn="just"/>
                <a:r>
                  <a:rPr lang="es-MX" sz="2000" dirty="0">
                    <a:latin typeface="Arial" pitchFamily="34" charset="0"/>
                    <a:cs typeface="Arial" pitchFamily="34" charset="0"/>
                  </a:rPr>
                  <a:t>Para poder calcular el índice de siniestralidad última partiremos de que existe un momento del tiempo en el cual se ha suscrito un determinado número de contratos de fianzas del mismo tipo, a ese momento le llamaremos año de origen. Supondremos que durante el año de origen </a:t>
                </a:r>
                <a14:m>
                  <m:oMath xmlns:m="http://schemas.openxmlformats.org/officeDocument/2006/math">
                    <m:sSub>
                      <m:sSubPr>
                        <m:ctrlPr>
                          <a:rPr lang="es-MX" sz="2000" i="1">
                            <a:latin typeface="Cambria Math"/>
                          </a:rPr>
                        </m:ctrlPr>
                      </m:sSubPr>
                      <m:e>
                        <m:r>
                          <a:rPr lang="es-MX" sz="2000" i="1">
                            <a:latin typeface="Cambria Math" panose="02040503050406030204" pitchFamily="18" charset="0"/>
                          </a:rPr>
                          <m:t>𝑡</m:t>
                        </m:r>
                      </m:e>
                      <m:sub>
                        <m:r>
                          <a:rPr lang="es-MX" sz="2000" i="1">
                            <a:latin typeface="Cambria Math" panose="02040503050406030204" pitchFamily="18" charset="0"/>
                          </a:rPr>
                          <m:t>0</m:t>
                        </m:r>
                      </m:sub>
                    </m:sSub>
                    <m:r>
                      <a:rPr lang="es-MX" sz="2000" i="1">
                        <a:latin typeface="Cambria Math" panose="02040503050406030204" pitchFamily="18" charset="0"/>
                      </a:rPr>
                      <m:t>=</m:t>
                    </m:r>
                  </m:oMath>
                </a14:m>
                <a:r>
                  <a:rPr lang="es-MX" sz="2000" dirty="0">
                    <a:latin typeface="Arial" pitchFamily="34" charset="0"/>
                    <a:cs typeface="Arial" pitchFamily="34" charset="0"/>
                  </a:rPr>
                  <a:t> se suscribieron N pólizas de fianza, las cuales han tenido un monto afianzado es MA.   </a:t>
                </a:r>
              </a:p>
              <a:p>
                <a:pPr algn="just"/>
                <a:r>
                  <a:rPr lang="es-MX" sz="2000" dirty="0">
                    <a:latin typeface="Arial" pitchFamily="34" charset="0"/>
                    <a:cs typeface="Arial" pitchFamily="34" charset="0"/>
                  </a:rPr>
                  <a:t>Las reclamaciones pagadas correspondientes a las fianzas suscritas pueden estar distribuidas a lo largo del año calendario en que se suscribieron y extenderse dentro de un periodo de </a:t>
                </a:r>
                <a:r>
                  <a:rPr lang="es-MX" sz="2000" i="1" dirty="0">
                    <a:latin typeface="Arial" pitchFamily="34" charset="0"/>
                    <a:cs typeface="Arial" pitchFamily="34" charset="0"/>
                  </a:rPr>
                  <a:t>m</a:t>
                </a:r>
                <a:r>
                  <a:rPr lang="es-MX" sz="2000" dirty="0">
                    <a:latin typeface="Arial" pitchFamily="34" charset="0"/>
                    <a:cs typeface="Arial" pitchFamily="34" charset="0"/>
                  </a:rPr>
                  <a:t> años. </a:t>
                </a:r>
              </a:p>
            </p:txBody>
          </p:sp>
        </mc:Choice>
        <mc:Fallback xmlns="">
          <p:sp>
            <p:nvSpPr>
              <p:cNvPr id="3" name="CuadroTexto 2"/>
              <p:cNvSpPr txBox="1">
                <a:spLocks noRot="1" noChangeAspect="1" noMove="1" noResize="1" noEditPoints="1" noAdjustHandles="1" noChangeArrowheads="1" noChangeShapeType="1" noTextEdit="1"/>
              </p:cNvSpPr>
              <p:nvPr/>
            </p:nvSpPr>
            <p:spPr>
              <a:xfrm>
                <a:off x="683568" y="1628800"/>
                <a:ext cx="7704856" cy="2862322"/>
              </a:xfrm>
              <a:prstGeom prst="rect">
                <a:avLst/>
              </a:prstGeom>
              <a:blipFill rotWithShape="1">
                <a:blip r:embed="rId2"/>
                <a:stretch>
                  <a:fillRect l="-791" t="-851" r="-1899" b="-2979"/>
                </a:stretch>
              </a:blipFill>
            </p:spPr>
            <p:txBody>
              <a:bodyPr/>
              <a:lstStyle/>
              <a:p>
                <a:r>
                  <a:rPr lang="es-MX">
                    <a:noFill/>
                  </a:rPr>
                  <a:t> </a:t>
                </a:r>
              </a:p>
            </p:txBody>
          </p:sp>
        </mc:Fallback>
      </mc:AlternateContent>
      <p:pic>
        <p:nvPicPr>
          <p:cNvPr id="4" name="Imagen 3"/>
          <p:cNvPicPr/>
          <p:nvPr/>
        </p:nvPicPr>
        <p:blipFill rotWithShape="1">
          <a:blip r:embed="rId3"/>
          <a:srcRect l="15767" t="25785" r="8783" b="49370"/>
          <a:stretch/>
        </p:blipFill>
        <p:spPr bwMode="auto">
          <a:xfrm>
            <a:off x="1475656" y="4653136"/>
            <a:ext cx="6192688" cy="1656184"/>
          </a:xfrm>
          <a:prstGeom prst="rect">
            <a:avLst/>
          </a:prstGeom>
          <a:ln>
            <a:noFill/>
          </a:ln>
          <a:extLst>
            <a:ext uri="{53640926-AAD7-44D8-BBD7-CCE9431645EC}">
              <a14:shadowObscured xmlns:a14="http://schemas.microsoft.com/office/drawing/2010/main"/>
            </a:ext>
          </a:extLst>
        </p:spPr>
      </p:pic>
      <p:sp>
        <p:nvSpPr>
          <p:cNvPr id="5" name="4 Marcador de número de diapositiva"/>
          <p:cNvSpPr>
            <a:spLocks noGrp="1"/>
          </p:cNvSpPr>
          <p:nvPr>
            <p:ph type="sldNum" sz="quarter" idx="12"/>
          </p:nvPr>
        </p:nvSpPr>
        <p:spPr/>
        <p:txBody>
          <a:bodyPr/>
          <a:lstStyle/>
          <a:p>
            <a:fld id="{C633FE4C-B262-4131-A7C9-F3AD1CF70585}" type="slidenum">
              <a:rPr lang="es-MX" smtClean="0"/>
              <a:t>15</a:t>
            </a:fld>
            <a:endParaRPr lang="es-MX"/>
          </a:p>
        </p:txBody>
      </p:sp>
    </p:spTree>
    <p:extLst>
      <p:ext uri="{BB962C8B-B14F-4D97-AF65-F5344CB8AC3E}">
        <p14:creationId xmlns:p14="http://schemas.microsoft.com/office/powerpoint/2010/main" val="41188058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C633FE4C-B262-4131-A7C9-F3AD1CF70585}" type="slidenum">
              <a:rPr lang="es-MX" smtClean="0"/>
              <a:t>16</a:t>
            </a:fld>
            <a:endParaRPr lang="es-MX"/>
          </a:p>
        </p:txBody>
      </p:sp>
      <mc:AlternateContent xmlns:mc="http://schemas.openxmlformats.org/markup-compatibility/2006" xmlns:a14="http://schemas.microsoft.com/office/drawing/2010/main">
        <mc:Choice Requires="a14">
          <p:sp>
            <p:nvSpPr>
              <p:cNvPr id="3" name="Rectángulo 1"/>
              <p:cNvSpPr/>
              <p:nvPr/>
            </p:nvSpPr>
            <p:spPr>
              <a:xfrm>
                <a:off x="1331640" y="2276861"/>
                <a:ext cx="6408712" cy="3456395"/>
              </a:xfrm>
              <a:prstGeom prst="rect">
                <a:avLst/>
              </a:prstGeom>
            </p:spPr>
            <p:txBody>
              <a:bodyPr wrap="square">
                <a:spAutoFit/>
              </a:bodyPr>
              <a:lstStyle/>
              <a:p>
                <a:pPr>
                  <a:lnSpc>
                    <a:spcPct val="115000"/>
                  </a:lnSpc>
                  <a:spcAft>
                    <a:spcPts val="800"/>
                  </a:spcAft>
                </a:pPr>
                <a14:m>
                  <m:oMathPara xmlns:m="http://schemas.openxmlformats.org/officeDocument/2006/math">
                    <m:oMathParaPr>
                      <m:jc m:val="centerGroup"/>
                    </m:oMathParaPr>
                    <m:oMath xmlns:m="http://schemas.openxmlformats.org/officeDocument/2006/math">
                      <m:sSub>
                        <m:sSubPr>
                          <m:ctrlPr>
                            <a:rPr lang="es-MX" i="1">
                              <a:solidFill>
                                <a:srgbClr val="000000"/>
                              </a:solidFill>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s-MX" i="1">
                              <a:solidFill>
                                <a:srgbClr val="000000"/>
                              </a:solidFill>
                              <a:effectLst/>
                              <a:latin typeface="Cambria Math"/>
                              <a:ea typeface="Calibri" panose="020F0502020204030204" pitchFamily="34" charset="0"/>
                              <a:cs typeface="Times New Roman" panose="02020603050405020304" pitchFamily="18" charset="0"/>
                            </a:rPr>
                          </m:ctrlPr>
                        </m:fPr>
                        <m:num>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𝑅𝑃</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𝑅𝑃</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𝑅𝑃</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𝑅𝑃</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sub>
                          </m:sSub>
                        </m:num>
                        <m:den>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𝑀𝐴</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den>
                      </m:f>
                    </m:oMath>
                  </m:oMathPara>
                </a14:m>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800"/>
                  </a:spcAft>
                </a:pPr>
                <a14:m>
                  <m:oMathPara xmlns:m="http://schemas.openxmlformats.org/officeDocument/2006/math">
                    <m:oMathParaPr>
                      <m:jc m:val="centerGroup"/>
                    </m:oMathParaPr>
                    <m:oMath xmlns:m="http://schemas.openxmlformats.org/officeDocument/2006/math">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s-MX" i="1">
                              <a:solidFill>
                                <a:srgbClr val="000000"/>
                              </a:solidFill>
                              <a:effectLst/>
                              <a:latin typeface="Cambria Math"/>
                              <a:ea typeface="Times New Roman" panose="02020603050405020304" pitchFamily="18" charset="0"/>
                              <a:cs typeface="Times New Roman" panose="02020603050405020304" pitchFamily="18" charset="0"/>
                            </a:rPr>
                          </m:ctrlPr>
                        </m:fPr>
                        <m:num>
                          <m:nary>
                            <m:naryPr>
                              <m:chr m:val="∑"/>
                              <m:limLoc m:val="undOvr"/>
                              <m:ctrlPr>
                                <a:rPr lang="es-MX" i="1">
                                  <a:solidFill>
                                    <a:srgbClr val="000000"/>
                                  </a:solidFill>
                                  <a:effectLst/>
                                  <a:latin typeface="Cambria Math"/>
                                  <a:ea typeface="Times New Roman" panose="02020603050405020304" pitchFamily="18" charset="0"/>
                                  <a:cs typeface="Times New Roman" panose="02020603050405020304" pitchFamily="18" charset="0"/>
                                </a:rPr>
                              </m:ctrlPr>
                            </m:naryPr>
                            <m:sub>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𝑖</m:t>
                              </m:r>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𝑡</m:t>
                              </m:r>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𝑚</m:t>
                              </m:r>
                            </m:sup>
                            <m:e>
                              <m:sSub>
                                <m:sSubPr>
                                  <m:ctrlPr>
                                    <a:rPr lang="es-MX" i="1">
                                      <a:solidFill>
                                        <a:srgbClr val="000000"/>
                                      </a:solidFill>
                                      <a:effectLst/>
                                      <a:latin typeface="Cambria Math"/>
                                      <a:ea typeface="Times New Roman" panose="02020603050405020304" pitchFamily="18" charset="0"/>
                                      <a:cs typeface="Times New Roman" panose="02020603050405020304" pitchFamily="18" charset="0"/>
                                    </a:rPr>
                                  </m:ctrlPr>
                                </m:sSubPr>
                                <m:e>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𝑅𝑃</m:t>
                                  </m:r>
                                </m:e>
                                <m:sub>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𝑖</m:t>
                                  </m:r>
                                </m:sub>
                              </m:sSub>
                            </m:e>
                          </m:nary>
                        </m:num>
                        <m:den>
                          <m:sSub>
                            <m:sSubPr>
                              <m:ctrlPr>
                                <a:rPr lang="es-MX" i="1">
                                  <a:solidFill>
                                    <a:srgbClr val="000000"/>
                                  </a:solidFill>
                                  <a:effectLst/>
                                  <a:latin typeface="Cambria Math"/>
                                  <a:ea typeface="Times New Roman" panose="02020603050405020304" pitchFamily="18" charset="0"/>
                                  <a:cs typeface="Times New Roman" panose="02020603050405020304" pitchFamily="18" charset="0"/>
                                </a:rPr>
                              </m:ctrlPr>
                            </m:sSubPr>
                            <m:e>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𝑀𝐴</m:t>
                              </m:r>
                            </m:e>
                            <m:sub>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𝑡</m:t>
                              </m:r>
                            </m:sub>
                          </m:sSub>
                        </m:den>
                      </m:f>
                    </m:oMath>
                  </m:oMathPara>
                </a14:m>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800"/>
                  </a:spcAft>
                </a:pPr>
                <a:r>
                  <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800"/>
                  </a:spcAft>
                </a:pPr>
                <a:r>
                  <a:rPr lang="es-MX"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Donde</a:t>
                </a:r>
                <a:r>
                  <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15000"/>
                  </a:lnSpc>
                  <a:spcAft>
                    <a:spcPts val="0"/>
                  </a:spcAft>
                  <a:buFont typeface="Symbol" panose="05050102010706020507" pitchFamily="18" charset="2"/>
                  <a:buChar char=""/>
                </a:pPr>
                <a14:m>
                  <m:oMath xmlns:m="http://schemas.openxmlformats.org/officeDocument/2006/math">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effectLst/>
                            <a:latin typeface="Cambria Math" panose="02040503050406030204" pitchFamily="18" charset="0"/>
                            <a:ea typeface="Calibri" panose="020F0502020204030204" pitchFamily="34" charset="0"/>
                            <a:cs typeface="Times New Roman" panose="02020603050405020304" pitchFamily="18" charset="0"/>
                          </a:rPr>
                          <m:t>𝐼</m:t>
                        </m:r>
                      </m:e>
                      <m:sub>
                        <m:r>
                          <a:rPr lang="es-MX" i="1">
                            <a:effectLst/>
                            <a:latin typeface="Cambria Math" panose="02040503050406030204" pitchFamily="18" charset="0"/>
                            <a:ea typeface="Calibri" panose="020F0502020204030204" pitchFamily="34" charset="0"/>
                            <a:cs typeface="Times New Roman" panose="02020603050405020304" pitchFamily="18" charset="0"/>
                          </a:rPr>
                          <m:t>𝑡</m:t>
                        </m:r>
                      </m:sub>
                    </m:sSub>
                    <m:r>
                      <a:rPr lang="es-MX" i="1">
                        <a:effectLst/>
                        <a:latin typeface="Cambria Math" panose="02040503050406030204" pitchFamily="18" charset="0"/>
                        <a:ea typeface="Calibri" panose="020F0502020204030204" pitchFamily="34" charset="0"/>
                        <a:cs typeface="Times New Roman" panose="02020603050405020304" pitchFamily="18" charset="0"/>
                      </a:rPr>
                      <m:t>→Í</m:t>
                    </m:r>
                    <m:r>
                      <a:rPr lang="es-MX" i="1">
                        <a:effectLst/>
                        <a:latin typeface="Cambria Math" panose="02040503050406030204" pitchFamily="18" charset="0"/>
                        <a:ea typeface="Calibri" panose="020F0502020204030204" pitchFamily="34" charset="0"/>
                        <a:cs typeface="Times New Roman" panose="02020603050405020304" pitchFamily="18" charset="0"/>
                      </a:rPr>
                      <m:t>𝑛𝑑𝑖𝑐𝑒</m:t>
                    </m:r>
                    <m:r>
                      <a:rPr lang="es-MX" i="1">
                        <a:effectLst/>
                        <a:latin typeface="Cambria Math" panose="02040503050406030204" pitchFamily="18" charset="0"/>
                        <a:ea typeface="Calibri" panose="020F0502020204030204" pitchFamily="34" charset="0"/>
                        <a:cs typeface="Times New Roman" panose="02020603050405020304" pitchFamily="18" charset="0"/>
                      </a:rPr>
                      <m:t> </m:t>
                    </m:r>
                    <m:r>
                      <a:rPr lang="es-MX" i="1">
                        <a:effectLst/>
                        <a:latin typeface="Cambria Math" panose="02040503050406030204" pitchFamily="18" charset="0"/>
                        <a:ea typeface="Calibri" panose="020F0502020204030204" pitchFamily="34" charset="0"/>
                        <a:cs typeface="Times New Roman" panose="02020603050405020304" pitchFamily="18" charset="0"/>
                      </a:rPr>
                      <m:t>𝑑𝑒</m:t>
                    </m:r>
                    <m:r>
                      <a:rPr lang="es-MX" i="1">
                        <a:effectLst/>
                        <a:latin typeface="Cambria Math" panose="02040503050406030204" pitchFamily="18" charset="0"/>
                        <a:ea typeface="Calibri" panose="020F0502020204030204" pitchFamily="34" charset="0"/>
                        <a:cs typeface="Times New Roman" panose="02020603050405020304" pitchFamily="18" charset="0"/>
                      </a:rPr>
                      <m:t> </m:t>
                    </m:r>
                    <m:r>
                      <a:rPr lang="es-MX" i="1">
                        <a:effectLst/>
                        <a:latin typeface="Cambria Math" panose="02040503050406030204" pitchFamily="18" charset="0"/>
                        <a:ea typeface="Calibri" panose="020F0502020204030204" pitchFamily="34" charset="0"/>
                        <a:cs typeface="Times New Roman" panose="02020603050405020304" pitchFamily="18" charset="0"/>
                      </a:rPr>
                      <m:t>𝑟𝑒𝑐𝑙𝑎𝑚𝑎𝑐𝑖𝑜𝑛𝑒𝑠</m:t>
                    </m:r>
                    <m:r>
                      <a:rPr lang="es-MX" i="1">
                        <a:effectLst/>
                        <a:latin typeface="Cambria Math" panose="02040503050406030204" pitchFamily="18" charset="0"/>
                        <a:ea typeface="Calibri" panose="020F0502020204030204" pitchFamily="34" charset="0"/>
                        <a:cs typeface="Times New Roman" panose="02020603050405020304" pitchFamily="18" charset="0"/>
                      </a:rPr>
                      <m:t> </m:t>
                    </m:r>
                    <m:r>
                      <a:rPr lang="es-MX" i="1">
                        <a:effectLst/>
                        <a:latin typeface="Cambria Math" panose="02040503050406030204" pitchFamily="18" charset="0"/>
                        <a:ea typeface="Calibri" panose="020F0502020204030204" pitchFamily="34" charset="0"/>
                        <a:cs typeface="Times New Roman" panose="02020603050405020304" pitchFamily="18" charset="0"/>
                      </a:rPr>
                      <m:t>𝑝𝑎𝑔𝑎𝑑𝑎𝑠</m:t>
                    </m:r>
                    <m:r>
                      <a:rPr lang="es-MX" i="1">
                        <a:effectLst/>
                        <a:latin typeface="Cambria Math" panose="02040503050406030204" pitchFamily="18" charset="0"/>
                        <a:ea typeface="Calibri" panose="020F0502020204030204" pitchFamily="34" charset="0"/>
                        <a:cs typeface="Times New Roman" panose="02020603050405020304" pitchFamily="18" charset="0"/>
                      </a:rPr>
                      <m:t> </m:t>
                    </m:r>
                    <m:r>
                      <a:rPr lang="es-MX" i="1">
                        <a:effectLst/>
                        <a:latin typeface="Cambria Math" panose="02040503050406030204" pitchFamily="18" charset="0"/>
                        <a:ea typeface="Calibri" panose="020F0502020204030204" pitchFamily="34" charset="0"/>
                        <a:cs typeface="Times New Roman" panose="02020603050405020304" pitchFamily="18" charset="0"/>
                      </a:rPr>
                      <m:t>𝑒𝑛</m:t>
                    </m:r>
                    <m:r>
                      <a:rPr lang="es-MX" i="1">
                        <a:effectLst/>
                        <a:latin typeface="Cambria Math" panose="02040503050406030204" pitchFamily="18" charset="0"/>
                        <a:ea typeface="Calibri" panose="020F0502020204030204" pitchFamily="34" charset="0"/>
                        <a:cs typeface="Times New Roman" panose="02020603050405020304" pitchFamily="18" charset="0"/>
                      </a:rPr>
                      <m:t> </m:t>
                    </m:r>
                    <m:r>
                      <a:rPr lang="es-MX" i="1">
                        <a:effectLst/>
                        <a:latin typeface="Cambria Math" panose="02040503050406030204" pitchFamily="18" charset="0"/>
                        <a:ea typeface="Calibri" panose="020F0502020204030204" pitchFamily="34" charset="0"/>
                        <a:cs typeface="Times New Roman" panose="02020603050405020304" pitchFamily="18" charset="0"/>
                      </a:rPr>
                      <m:t>𝑒𝑙</m:t>
                    </m:r>
                    <m:r>
                      <a:rPr lang="es-MX" i="1">
                        <a:effectLst/>
                        <a:latin typeface="Cambria Math" panose="02040503050406030204" pitchFamily="18" charset="0"/>
                        <a:ea typeface="Calibri" panose="020F0502020204030204" pitchFamily="34" charset="0"/>
                        <a:cs typeface="Times New Roman" panose="02020603050405020304" pitchFamily="18" charset="0"/>
                      </a:rPr>
                      <m:t> </m:t>
                    </m:r>
                    <m:r>
                      <a:rPr lang="es-MX" i="1">
                        <a:effectLst/>
                        <a:latin typeface="Cambria Math" panose="02040503050406030204" pitchFamily="18" charset="0"/>
                        <a:ea typeface="Calibri" panose="020F0502020204030204" pitchFamily="34" charset="0"/>
                        <a:cs typeface="Times New Roman" panose="02020603050405020304" pitchFamily="18" charset="0"/>
                      </a:rPr>
                      <m:t>𝑡𝑖𝑒𝑚𝑝𝑜</m:t>
                    </m:r>
                    <m:r>
                      <a:rPr lang="es-MX" i="1">
                        <a:effectLst/>
                        <a:latin typeface="Cambria Math" panose="02040503050406030204" pitchFamily="18" charset="0"/>
                        <a:ea typeface="Calibri" panose="020F0502020204030204" pitchFamily="34" charset="0"/>
                        <a:cs typeface="Times New Roman" panose="02020603050405020304" pitchFamily="18" charset="0"/>
                      </a:rPr>
                      <m:t> </m:t>
                    </m:r>
                    <m:r>
                      <a:rPr lang="es-MX" i="1">
                        <a:effectLst/>
                        <a:latin typeface="Cambria Math" panose="02040503050406030204" pitchFamily="18" charset="0"/>
                        <a:ea typeface="Calibri" panose="020F0502020204030204" pitchFamily="34" charset="0"/>
                        <a:cs typeface="Times New Roman" panose="02020603050405020304" pitchFamily="18" charset="0"/>
                      </a:rPr>
                      <m:t>𝑡</m:t>
                    </m:r>
                  </m:oMath>
                </a14:m>
                <a:endParaRPr lang="es-MX"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14:m>
                  <m:oMath xmlns:m="http://schemas.openxmlformats.org/officeDocument/2006/math">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effectLst/>
                            <a:latin typeface="Cambria Math" panose="02040503050406030204" pitchFamily="18" charset="0"/>
                            <a:ea typeface="Calibri" panose="020F0502020204030204" pitchFamily="34" charset="0"/>
                            <a:cs typeface="Times New Roman" panose="02020603050405020304" pitchFamily="18" charset="0"/>
                          </a:rPr>
                          <m:t>𝑅𝑃</m:t>
                        </m:r>
                      </m:e>
                      <m:sub>
                        <m:r>
                          <a:rPr lang="es-MX" i="1">
                            <a:effectLst/>
                            <a:latin typeface="Cambria Math" panose="02040503050406030204" pitchFamily="18" charset="0"/>
                            <a:ea typeface="Calibri" panose="020F0502020204030204" pitchFamily="34" charset="0"/>
                            <a:cs typeface="Times New Roman" panose="02020603050405020304" pitchFamily="18" charset="0"/>
                          </a:rPr>
                          <m:t>𝑡</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𝑅𝑒𝑐𝑙𝑎𝑚𝑎𝑐𝑖𝑜𝑛𝑒𝑠</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𝑝𝑎𝑔𝑎𝑑𝑎𝑠</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𝑒𝑛</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𝑒𝑙</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𝑡𝑖𝑒𝑚𝑝𝑜</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oMath>
                </a14:m>
                <a:endParaRPr lang="es-MX"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14:m>
                  <m:oMath xmlns:m="http://schemas.openxmlformats.org/officeDocument/2006/math">
                    <m:sSub>
                      <m:sSubPr>
                        <m:ctrlPr>
                          <a:rPr lang="es-MX" i="1">
                            <a:solidFill>
                              <a:srgbClr val="000000"/>
                            </a:solidFill>
                            <a:effectLst/>
                            <a:latin typeface="Cambria Math"/>
                            <a:ea typeface="Times New Roman" panose="02020603050405020304" pitchFamily="18" charset="0"/>
                            <a:cs typeface="Times New Roman" panose="02020603050405020304" pitchFamily="18" charset="0"/>
                          </a:rPr>
                        </m:ctrlPr>
                      </m:sSubPr>
                      <m:e>
                        <m:r>
                          <a:rPr lang="es-MX" i="1">
                            <a:effectLst/>
                            <a:latin typeface="Cambria Math" panose="02040503050406030204" pitchFamily="18" charset="0"/>
                            <a:ea typeface="Times New Roman" panose="02020603050405020304" pitchFamily="18" charset="0"/>
                            <a:cs typeface="Times New Roman" panose="02020603050405020304" pitchFamily="18" charset="0"/>
                          </a:rPr>
                          <m:t>𝑀𝐴</m:t>
                        </m:r>
                      </m:e>
                      <m:sub>
                        <m:r>
                          <a:rPr lang="es-MX" i="1">
                            <a:effectLst/>
                            <a:latin typeface="Cambria Math" panose="02040503050406030204" pitchFamily="18" charset="0"/>
                            <a:ea typeface="Times New Roman" panose="02020603050405020304" pitchFamily="18" charset="0"/>
                            <a:cs typeface="Times New Roman" panose="02020603050405020304" pitchFamily="18" charset="0"/>
                          </a:rPr>
                          <m:t>𝑡</m:t>
                        </m:r>
                      </m:sub>
                    </m:sSub>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𝑀𝑜𝑛𝑡𝑜</m:t>
                    </m:r>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𝑎𝑓𝑖𝑎𝑛𝑧𝑎𝑑𝑜</m:t>
                    </m:r>
                    <m:r>
                      <a:rPr lang="es-MX"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3" name="Rectángulo 1"/>
              <p:cNvSpPr>
                <a:spLocks noRot="1" noChangeAspect="1" noMove="1" noResize="1" noEditPoints="1" noAdjustHandles="1" noChangeArrowheads="1" noChangeShapeType="1" noTextEdit="1"/>
              </p:cNvSpPr>
              <p:nvPr/>
            </p:nvSpPr>
            <p:spPr>
              <a:xfrm>
                <a:off x="1331640" y="2276861"/>
                <a:ext cx="6408712" cy="3456395"/>
              </a:xfrm>
              <a:prstGeom prst="rect">
                <a:avLst/>
              </a:prstGeom>
              <a:blipFill rotWithShape="1">
                <a:blip r:embed="rId2"/>
                <a:stretch>
                  <a:fillRect l="-760" b="-1413"/>
                </a:stretch>
              </a:blipFill>
            </p:spPr>
            <p:txBody>
              <a:bodyPr/>
              <a:lstStyle/>
              <a:p>
                <a:r>
                  <a:rPr lang="es-MX">
                    <a:noFill/>
                  </a:rPr>
                  <a:t> </a:t>
                </a:r>
              </a:p>
            </p:txBody>
          </p:sp>
        </mc:Fallback>
      </mc:AlternateContent>
      <p:sp>
        <p:nvSpPr>
          <p:cNvPr id="4" name="CuadroTexto 2"/>
          <p:cNvSpPr txBox="1"/>
          <p:nvPr/>
        </p:nvSpPr>
        <p:spPr>
          <a:xfrm>
            <a:off x="1043608" y="1052736"/>
            <a:ext cx="7056784" cy="400110"/>
          </a:xfrm>
          <a:prstGeom prst="rect">
            <a:avLst/>
          </a:prstGeom>
          <a:noFill/>
        </p:spPr>
        <p:txBody>
          <a:bodyPr wrap="square" rtlCol="0">
            <a:spAutoFit/>
          </a:bodyPr>
          <a:lstStyle/>
          <a:p>
            <a:r>
              <a:rPr lang="es-MX" sz="2000" dirty="0">
                <a:latin typeface="Arial" pitchFamily="34" charset="0"/>
                <a:cs typeface="Arial" pitchFamily="34" charset="0"/>
              </a:rPr>
              <a:t>Entonces  el índice de reclamaciones en el tiempo (t), será </a:t>
            </a:r>
            <a:r>
              <a:rPr lang="es-MX" sz="2000" dirty="0" smtClean="0">
                <a:latin typeface="Arial" pitchFamily="34" charset="0"/>
                <a:cs typeface="Arial" pitchFamily="34" charset="0"/>
              </a:rPr>
              <a:t>:</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49991595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9552" y="620688"/>
            <a:ext cx="8136904" cy="1610697"/>
          </a:xfrm>
          <a:prstGeom prst="rect">
            <a:avLst/>
          </a:prstGeom>
        </p:spPr>
        <p:txBody>
          <a:bodyPr wrap="square">
            <a:spAutoFit/>
          </a:bodyPr>
          <a:lstStyle/>
          <a:p>
            <a:pPr algn="just">
              <a:lnSpc>
                <a:spcPct val="115000"/>
              </a:lnSpc>
              <a:spcAft>
                <a:spcPts val="800"/>
              </a:spcAft>
            </a:pPr>
            <a:r>
              <a:rPr lang="es-MX" sz="2000" b="1" dirty="0">
                <a:solidFill>
                  <a:schemeClr val="accent2">
                    <a:lumMod val="50000"/>
                  </a:schemeClr>
                </a:solidFill>
                <a:latin typeface="Arial" pitchFamily="34" charset="0"/>
                <a:ea typeface="Times New Roman" panose="02020603050405020304" pitchFamily="18" charset="0"/>
                <a:cs typeface="Arial" pitchFamily="34" charset="0"/>
              </a:rPr>
              <a:t>Ejemplo:</a:t>
            </a:r>
            <a:endParaRPr lang="es-MX" sz="2000" dirty="0">
              <a:solidFill>
                <a:schemeClr val="accent2">
                  <a:lumMod val="50000"/>
                </a:schemeClr>
              </a:solidFill>
              <a:latin typeface="Arial" pitchFamily="34" charset="0"/>
              <a:ea typeface="Calibri" panose="020F0502020204030204" pitchFamily="34" charset="0"/>
              <a:cs typeface="Arial" pitchFamily="34" charset="0"/>
            </a:endParaRPr>
          </a:p>
          <a:p>
            <a:pPr algn="just">
              <a:lnSpc>
                <a:spcPct val="115000"/>
              </a:lnSpc>
              <a:spcAft>
                <a:spcPts val="800"/>
              </a:spcAft>
            </a:pPr>
            <a:r>
              <a:rPr lang="es-MX" sz="2000" dirty="0">
                <a:solidFill>
                  <a:srgbClr val="000000"/>
                </a:solidFill>
                <a:latin typeface="Arial" pitchFamily="34" charset="0"/>
                <a:ea typeface="Calibri" panose="020F0502020204030204" pitchFamily="34" charset="0"/>
                <a:cs typeface="Arial" pitchFamily="34" charset="0"/>
              </a:rPr>
              <a:t> Supongamos que para un determinado tipo de fianzas suscritas en 2008, con un monto afianzado total de $ 28,354,000 y se presentaron durante los cinco años posteriores las siguientes reclamaciones:   </a:t>
            </a:r>
            <a:endParaRPr lang="es-MX" sz="2000" dirty="0">
              <a:solidFill>
                <a:srgbClr val="000000"/>
              </a:solidFill>
              <a:effectLst/>
              <a:latin typeface="Arial" pitchFamily="34" charset="0"/>
              <a:ea typeface="Calibri" panose="020F0502020204030204" pitchFamily="34" charset="0"/>
              <a:cs typeface="Arial" pitchFamily="34" charset="0"/>
            </a:endParaRPr>
          </a:p>
        </p:txBody>
      </p:sp>
      <mc:AlternateContent xmlns:mc="http://schemas.openxmlformats.org/markup-compatibility/2006" xmlns:a14="http://schemas.microsoft.com/office/drawing/2010/main">
        <mc:Choice Requires="a14">
          <p:sp>
            <p:nvSpPr>
              <p:cNvPr id="3" name="Rectángulo 2"/>
              <p:cNvSpPr/>
              <p:nvPr/>
            </p:nvSpPr>
            <p:spPr>
              <a:xfrm>
                <a:off x="539552" y="2522594"/>
                <a:ext cx="8046640" cy="61837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MX" i="1">
                              <a:latin typeface="Cambria Math"/>
                            </a:rPr>
                          </m:ctrlPr>
                        </m:sSubPr>
                        <m:e>
                          <m:r>
                            <a:rPr lang="es-MX" i="1">
                              <a:latin typeface="Cambria Math" panose="02040503050406030204" pitchFamily="18" charset="0"/>
                            </a:rPr>
                            <m:t>𝐼</m:t>
                          </m:r>
                        </m:e>
                        <m:sub>
                          <m:r>
                            <a:rPr lang="es-MX" i="0">
                              <a:latin typeface="Cambria Math" panose="02040503050406030204" pitchFamily="18" charset="0"/>
                            </a:rPr>
                            <m:t>2008</m:t>
                          </m:r>
                        </m:sub>
                      </m:sSub>
                      <m:r>
                        <a:rPr lang="es-MX" i="0">
                          <a:latin typeface="Cambria Math" panose="02040503050406030204" pitchFamily="18" charset="0"/>
                        </a:rPr>
                        <m:t>=</m:t>
                      </m:r>
                      <m:f>
                        <m:fPr>
                          <m:ctrlPr>
                            <a:rPr lang="es-MX" i="1">
                              <a:latin typeface="Cambria Math"/>
                            </a:rPr>
                          </m:ctrlPr>
                        </m:fPr>
                        <m:num>
                          <m:r>
                            <a:rPr lang="es-MX" i="0">
                              <a:latin typeface="Cambria Math" panose="02040503050406030204" pitchFamily="18" charset="0"/>
                            </a:rPr>
                            <m:t>195380+64901+48573+30576+11384</m:t>
                          </m:r>
                        </m:num>
                        <m:den>
                          <m:r>
                            <a:rPr lang="es-MX" i="0">
                              <a:latin typeface="Cambria Math" panose="02040503050406030204" pitchFamily="18" charset="0"/>
                            </a:rPr>
                            <m:t>28354000</m:t>
                          </m:r>
                        </m:den>
                      </m:f>
                      <m:r>
                        <a:rPr lang="es-MX" i="0">
                          <a:latin typeface="Cambria Math" panose="02040503050406030204" pitchFamily="18" charset="0"/>
                        </a:rPr>
                        <m:t>=</m:t>
                      </m:r>
                      <m:f>
                        <m:fPr>
                          <m:ctrlPr>
                            <a:rPr lang="es-MX" i="1">
                              <a:latin typeface="Cambria Math"/>
                            </a:rPr>
                          </m:ctrlPr>
                        </m:fPr>
                        <m:num>
                          <m:r>
                            <a:rPr lang="es-MX" i="0">
                              <a:latin typeface="Cambria Math" panose="02040503050406030204" pitchFamily="18" charset="0"/>
                            </a:rPr>
                            <m:t>350814</m:t>
                          </m:r>
                        </m:num>
                        <m:den>
                          <m:r>
                            <a:rPr lang="es-MX" i="0">
                              <a:latin typeface="Cambria Math" panose="02040503050406030204" pitchFamily="18" charset="0"/>
                            </a:rPr>
                            <m:t>28354000</m:t>
                          </m:r>
                        </m:den>
                      </m:f>
                    </m:oMath>
                  </m:oMathPara>
                </a14:m>
                <a:endParaRPr lang="es-MX" dirty="0"/>
              </a:p>
            </p:txBody>
          </p:sp>
        </mc:Choice>
        <mc:Fallback xmlns="">
          <p:sp>
            <p:nvSpPr>
              <p:cNvPr id="3" name="Rectángulo 2"/>
              <p:cNvSpPr>
                <a:spLocks noRot="1" noChangeAspect="1" noMove="1" noResize="1" noEditPoints="1" noAdjustHandles="1" noChangeArrowheads="1" noChangeShapeType="1" noTextEdit="1"/>
              </p:cNvSpPr>
              <p:nvPr/>
            </p:nvSpPr>
            <p:spPr>
              <a:xfrm>
                <a:off x="539552" y="2522594"/>
                <a:ext cx="8046640" cy="618374"/>
              </a:xfrm>
              <a:prstGeom prst="rect">
                <a:avLst/>
              </a:prstGeom>
              <a:blipFill rotWithShape="1">
                <a:blip r:embed="rId3"/>
                <a:stretch>
                  <a:fillRect/>
                </a:stretch>
              </a:blipFill>
            </p:spPr>
            <p:txBody>
              <a:bodyPr/>
              <a:lstStyle/>
              <a:p>
                <a:r>
                  <a:rPr lang="es-MX">
                    <a:noFill/>
                  </a:rPr>
                  <a:t> </a:t>
                </a:r>
              </a:p>
            </p:txBody>
          </p:sp>
        </mc:Fallback>
      </mc:AlternateContent>
      <p:graphicFrame>
        <p:nvGraphicFramePr>
          <p:cNvPr id="7" name="Objeto 6"/>
          <p:cNvGraphicFramePr>
            <a:graphicFrameLocks noChangeAspect="1"/>
          </p:cNvGraphicFramePr>
          <p:nvPr>
            <p:extLst>
              <p:ext uri="{D42A27DB-BD31-4B8C-83A1-F6EECF244321}">
                <p14:modId xmlns:p14="http://schemas.microsoft.com/office/powerpoint/2010/main" val="4239335424"/>
              </p:ext>
            </p:extLst>
          </p:nvPr>
        </p:nvGraphicFramePr>
        <p:xfrm>
          <a:off x="1162599" y="3795886"/>
          <a:ext cx="6865785" cy="2585442"/>
        </p:xfrm>
        <a:graphic>
          <a:graphicData uri="http://schemas.openxmlformats.org/presentationml/2006/ole">
            <mc:AlternateContent xmlns:mc="http://schemas.openxmlformats.org/markup-compatibility/2006">
              <mc:Choice xmlns:v="urn:schemas-microsoft-com:vml" Requires="v">
                <p:oleObj spid="_x0000_s1054" name="Hoja de cálculo" r:id="rId5" imgW="4248059" imgH="1771574" progId="Excel.Sheet.12">
                  <p:embed/>
                </p:oleObj>
              </mc:Choice>
              <mc:Fallback>
                <p:oleObj name="Hoja de cálculo" r:id="rId5" imgW="4248059" imgH="1771574"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62599" y="3795886"/>
                        <a:ext cx="6865785" cy="2585442"/>
                      </a:xfrm>
                      <a:prstGeom prst="rect">
                        <a:avLst/>
                      </a:prstGeom>
                      <a:solidFill>
                        <a:schemeClr val="tx2">
                          <a:lumMod val="10000"/>
                          <a:lumOff val="90000"/>
                        </a:schemeClr>
                      </a:solidFill>
                      <a:ln>
                        <a:noFill/>
                      </a:ln>
                    </p:spPr>
                  </p:pic>
                </p:oleObj>
              </mc:Fallback>
            </mc:AlternateContent>
          </a:graphicData>
        </a:graphic>
      </p:graphicFrame>
      <p:sp>
        <p:nvSpPr>
          <p:cNvPr id="4" name="3 Marcador de número de diapositiva"/>
          <p:cNvSpPr>
            <a:spLocks noGrp="1"/>
          </p:cNvSpPr>
          <p:nvPr>
            <p:ph type="sldNum" sz="quarter" idx="12"/>
          </p:nvPr>
        </p:nvSpPr>
        <p:spPr/>
        <p:txBody>
          <a:bodyPr/>
          <a:lstStyle/>
          <a:p>
            <a:fld id="{C633FE4C-B262-4131-A7C9-F3AD1CF70585}" type="slidenum">
              <a:rPr lang="es-MX" smtClean="0"/>
              <a:t>17</a:t>
            </a:fld>
            <a:endParaRPr lang="es-MX"/>
          </a:p>
        </p:txBody>
      </p:sp>
    </p:spTree>
    <p:extLst>
      <p:ext uri="{BB962C8B-B14F-4D97-AF65-F5344CB8AC3E}">
        <p14:creationId xmlns:p14="http://schemas.microsoft.com/office/powerpoint/2010/main" val="31189237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2571749"/>
            <a:ext cx="139546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mc:AlternateContent xmlns:mc="http://schemas.openxmlformats.org/markup-compatibility/2006" xmlns:a14="http://schemas.microsoft.com/office/drawing/2010/main">
        <mc:Choice Requires="a14">
          <p:sp>
            <p:nvSpPr>
              <p:cNvPr id="4" name="Rectángulo 3"/>
              <p:cNvSpPr/>
              <p:nvPr/>
            </p:nvSpPr>
            <p:spPr>
              <a:xfrm>
                <a:off x="539552" y="1040817"/>
                <a:ext cx="7992888" cy="4544834"/>
              </a:xfrm>
              <a:prstGeom prst="rect">
                <a:avLst/>
              </a:prstGeom>
            </p:spPr>
            <p:txBody>
              <a:bodyPr wrap="square">
                <a:spAutoFit/>
              </a:bodyPr>
              <a:lstStyle/>
              <a:p>
                <a:pPr algn="just">
                  <a:lnSpc>
                    <a:spcPct val="115000"/>
                  </a:lnSpc>
                  <a:spcAft>
                    <a:spcPts val="800"/>
                  </a:spcAft>
                </a:pPr>
                <a:r>
                  <a:rPr lang="es-MX" sz="2000" dirty="0">
                    <a:solidFill>
                      <a:srgbClr val="000000"/>
                    </a:solidFill>
                    <a:latin typeface="Arial" pitchFamily="34" charset="0"/>
                    <a:ea typeface="Calibri" panose="020F0502020204030204" pitchFamily="34" charset="0"/>
                    <a:cs typeface="Arial" pitchFamily="34" charset="0"/>
                  </a:rPr>
                  <a:t>El valor obtenido de esta manera, de acuerdo al  ámbito regulatorio, se denomina  Índice de Reclamaciones Pagadas </a:t>
                </a:r>
                <a14:m>
                  <m:oMath xmlns:m="http://schemas.openxmlformats.org/officeDocument/2006/math">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s-MX" sz="2000" dirty="0">
                    <a:solidFill>
                      <a:srgbClr val="000000"/>
                    </a:solidFill>
                    <a:effectLst/>
                    <a:latin typeface="Arial" pitchFamily="34" charset="0"/>
                    <a:ea typeface="Calibri" panose="020F0502020204030204" pitchFamily="34" charset="0"/>
                    <a:cs typeface="Arial" pitchFamily="34" charset="0"/>
                  </a:rPr>
                  <a:t>, éste índice  puede ser utilizado para el cálculo de la prima base de fianza (prima neta).    </a:t>
                </a:r>
                <a:endParaRPr lang="es-MX" sz="2000" dirty="0" smtClean="0">
                  <a:solidFill>
                    <a:srgbClr val="000000"/>
                  </a:solidFill>
                  <a:effectLst/>
                  <a:latin typeface="Arial" pitchFamily="34" charset="0"/>
                  <a:ea typeface="Calibri" panose="020F0502020204030204" pitchFamily="34" charset="0"/>
                  <a:cs typeface="Arial" pitchFamily="34" charset="0"/>
                </a:endParaRPr>
              </a:p>
              <a:p>
                <a:pPr algn="just">
                  <a:lnSpc>
                    <a:spcPct val="115000"/>
                  </a:lnSpc>
                  <a:spcAft>
                    <a:spcPts val="800"/>
                  </a:spcAft>
                </a:pPr>
                <a:endParaRPr lang="es-MX" sz="2000" dirty="0">
                  <a:solidFill>
                    <a:srgbClr val="000000"/>
                  </a:solidFill>
                  <a:effectLst/>
                  <a:latin typeface="Arial" pitchFamily="34" charset="0"/>
                  <a:ea typeface="Calibri" panose="020F0502020204030204" pitchFamily="34" charset="0"/>
                  <a:cs typeface="Arial" pitchFamily="34" charset="0"/>
                </a:endParaRPr>
              </a:p>
              <a:p>
                <a:pPr algn="just">
                  <a:lnSpc>
                    <a:spcPct val="115000"/>
                  </a:lnSpc>
                  <a:spcAft>
                    <a:spcPts val="800"/>
                  </a:spcAft>
                </a:pPr>
                <a:r>
                  <a:rPr lang="es-MX" sz="2000" dirty="0" smtClean="0">
                    <a:solidFill>
                      <a:srgbClr val="000000"/>
                    </a:solidFill>
                    <a:effectLst/>
                    <a:latin typeface="Arial" pitchFamily="34" charset="0"/>
                    <a:ea typeface="Calibri" panose="020F0502020204030204" pitchFamily="34" charset="0"/>
                    <a:cs typeface="Arial" pitchFamily="34" charset="0"/>
                  </a:rPr>
                  <a:t>Es </a:t>
                </a:r>
                <a:r>
                  <a:rPr lang="es-MX" sz="2000" dirty="0">
                    <a:solidFill>
                      <a:srgbClr val="000000"/>
                    </a:solidFill>
                    <a:effectLst/>
                    <a:latin typeface="Arial" pitchFamily="34" charset="0"/>
                    <a:ea typeface="Calibri" panose="020F0502020204030204" pitchFamily="34" charset="0"/>
                    <a:cs typeface="Arial" pitchFamily="34" charset="0"/>
                  </a:rPr>
                  <a:t>común que las reclamaciones pagadas por la compañía, en un determinado año, provengan de fianzas suscritas en diversos años anteriores, y que no se identifique el año del cual provienen. En este caso, para realizar un cálculo correcto del índice de reclamaciones  de una determinada compañía afianzadora, es necesario organizar las reclamaciones por año de origen y año de desarrollo como se muestra en la siguiente tabla</a:t>
                </a:r>
                <a:r>
                  <a:rPr lang="es-MX" sz="2000" dirty="0" smtClean="0">
                    <a:solidFill>
                      <a:srgbClr val="000000"/>
                    </a:solidFill>
                    <a:effectLst/>
                    <a:latin typeface="Arial" pitchFamily="34" charset="0"/>
                    <a:ea typeface="Calibri" panose="020F0502020204030204" pitchFamily="34" charset="0"/>
                    <a:cs typeface="Arial" pitchFamily="34" charset="0"/>
                  </a:rPr>
                  <a:t>.</a:t>
                </a:r>
                <a:endParaRPr lang="es-MX" sz="2000" dirty="0">
                  <a:solidFill>
                    <a:srgbClr val="000000"/>
                  </a:solidFill>
                  <a:effectLst/>
                  <a:latin typeface="Arial" pitchFamily="34" charset="0"/>
                  <a:ea typeface="Calibri" panose="020F0502020204030204" pitchFamily="34" charset="0"/>
                  <a:cs typeface="Arial" pitchFamily="34" charset="0"/>
                </a:endParaRPr>
              </a:p>
            </p:txBody>
          </p:sp>
        </mc:Choice>
        <mc:Fallback xmlns="">
          <p:sp>
            <p:nvSpPr>
              <p:cNvPr id="4" name="Rectángulo 3"/>
              <p:cNvSpPr>
                <a:spLocks noRot="1" noChangeAspect="1" noMove="1" noResize="1" noEditPoints="1" noAdjustHandles="1" noChangeArrowheads="1" noChangeShapeType="1" noTextEdit="1"/>
              </p:cNvSpPr>
              <p:nvPr/>
            </p:nvSpPr>
            <p:spPr>
              <a:xfrm>
                <a:off x="539552" y="1040817"/>
                <a:ext cx="7992888" cy="4544834"/>
              </a:xfrm>
              <a:prstGeom prst="rect">
                <a:avLst/>
              </a:prstGeom>
              <a:blipFill rotWithShape="1">
                <a:blip r:embed="rId2"/>
                <a:stretch>
                  <a:fillRect l="-839" t="-268" r="-2593" b="-940"/>
                </a:stretch>
              </a:blipFill>
            </p:spPr>
            <p:txBody>
              <a:bodyPr/>
              <a:lstStyle/>
              <a:p>
                <a:r>
                  <a:rPr lang="es-MX">
                    <a:noFill/>
                  </a:rPr>
                  <a:t> </a:t>
                </a:r>
              </a:p>
            </p:txBody>
          </p:sp>
        </mc:Fallback>
      </mc:AlternateContent>
      <p:pic>
        <p:nvPicPr>
          <p:cNvPr id="2052" name="Picture 4" descr="http://www.veracruzenlanoticia.com/wp-content/uploads/2013/02/Prima-del-Segur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5229200"/>
            <a:ext cx="2060543" cy="1461383"/>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número de diapositiva"/>
          <p:cNvSpPr>
            <a:spLocks noGrp="1"/>
          </p:cNvSpPr>
          <p:nvPr>
            <p:ph type="sldNum" sz="quarter" idx="12"/>
          </p:nvPr>
        </p:nvSpPr>
        <p:spPr/>
        <p:txBody>
          <a:bodyPr/>
          <a:lstStyle/>
          <a:p>
            <a:fld id="{C633FE4C-B262-4131-A7C9-F3AD1CF70585}" type="slidenum">
              <a:rPr lang="es-MX" smtClean="0"/>
              <a:t>18</a:t>
            </a:fld>
            <a:endParaRPr lang="es-MX"/>
          </a:p>
        </p:txBody>
      </p:sp>
    </p:spTree>
    <p:extLst>
      <p:ext uri="{BB962C8B-B14F-4D97-AF65-F5344CB8AC3E}">
        <p14:creationId xmlns:p14="http://schemas.microsoft.com/office/powerpoint/2010/main" val="1763829406"/>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3346355152"/>
              </p:ext>
            </p:extLst>
          </p:nvPr>
        </p:nvGraphicFramePr>
        <p:xfrm>
          <a:off x="1115614" y="908720"/>
          <a:ext cx="6840762" cy="4104454"/>
        </p:xfrm>
        <a:graphic>
          <a:graphicData uri="http://schemas.openxmlformats.org/drawingml/2006/table">
            <a:tbl>
              <a:tblPr firstRow="1" firstCol="1" bandRow="1">
                <a:tableStyleId>{1FECB4D8-DB02-4DC6-A0A2-4F2EBAE1DC90}</a:tableStyleId>
              </a:tblPr>
              <a:tblGrid>
                <a:gridCol w="854810"/>
                <a:gridCol w="1004096"/>
                <a:gridCol w="705523"/>
                <a:gridCol w="854810"/>
                <a:gridCol w="854810"/>
                <a:gridCol w="855571"/>
                <a:gridCol w="855571"/>
                <a:gridCol w="855571"/>
              </a:tblGrid>
              <a:tr h="449273">
                <a:tc rowSpan="2">
                  <a:txBody>
                    <a:bodyPr/>
                    <a:lstStyle/>
                    <a:p>
                      <a:pPr algn="ctr">
                        <a:lnSpc>
                          <a:spcPct val="115000"/>
                        </a:lnSpc>
                        <a:spcAft>
                          <a:spcPts val="800"/>
                        </a:spcAft>
                      </a:pPr>
                      <a:r>
                        <a:rPr lang="es-MX" sz="1400" dirty="0">
                          <a:effectLst/>
                        </a:rPr>
                        <a:t>Año de Origen</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rowSpan="2">
                  <a:txBody>
                    <a:bodyPr/>
                    <a:lstStyle/>
                    <a:p>
                      <a:pPr algn="ctr">
                        <a:lnSpc>
                          <a:spcPct val="115000"/>
                        </a:lnSpc>
                        <a:spcAft>
                          <a:spcPts val="800"/>
                        </a:spcAft>
                      </a:pPr>
                      <a:r>
                        <a:rPr lang="es-MX" sz="1400">
                          <a:effectLst/>
                        </a:rPr>
                        <a:t>Monto Afianzado</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gridSpan="6">
                  <a:txBody>
                    <a:bodyPr/>
                    <a:lstStyle/>
                    <a:p>
                      <a:pPr algn="ctr">
                        <a:lnSpc>
                          <a:spcPct val="115000"/>
                        </a:lnSpc>
                        <a:spcAft>
                          <a:spcPts val="800"/>
                        </a:spcAft>
                      </a:pPr>
                      <a:r>
                        <a:rPr lang="es-MX" sz="1400" dirty="0">
                          <a:effectLst/>
                        </a:rPr>
                        <a:t>Años de desarrollo</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b"/>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959543">
                <a:tc vMerge="1">
                  <a:txBody>
                    <a:bodyPr/>
                    <a:lstStyle/>
                    <a:p>
                      <a:endParaRPr lang="es-MX"/>
                    </a:p>
                  </a:txBody>
                  <a:tcPr/>
                </a:tc>
                <a:tc vMerge="1">
                  <a:txBody>
                    <a:bodyPr/>
                    <a:lstStyle/>
                    <a:p>
                      <a:endParaRPr lang="es-MX"/>
                    </a:p>
                  </a:txBody>
                  <a:tcPr/>
                </a:tc>
                <a:tc>
                  <a:txBody>
                    <a:bodyPr/>
                    <a:lstStyle/>
                    <a:p>
                      <a:pPr algn="ctr">
                        <a:lnSpc>
                          <a:spcPct val="115000"/>
                        </a:lnSpc>
                        <a:spcAft>
                          <a:spcPts val="800"/>
                        </a:spcAft>
                      </a:pPr>
                      <a:r>
                        <a:rPr lang="es-MX" sz="1400">
                          <a:effectLst/>
                        </a:rPr>
                        <a:t>0</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dirty="0">
                          <a:effectLst/>
                        </a:rPr>
                        <a:t>2</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n-1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n</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r>
              <a:tr h="449273">
                <a:tc>
                  <a:txBody>
                    <a:bodyPr/>
                    <a:lstStyle/>
                    <a:p>
                      <a:pPr algn="ctr">
                        <a:lnSpc>
                          <a:spcPct val="115000"/>
                        </a:lnSpc>
                        <a:spcAft>
                          <a:spcPts val="800"/>
                        </a:spcAft>
                      </a:pPr>
                      <a:r>
                        <a:rPr lang="es-MX" sz="1400">
                          <a:effectLst/>
                        </a:rPr>
                        <a:t>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MA </a:t>
                      </a:r>
                      <a:r>
                        <a:rPr lang="es-MX" sz="1400" baseline="-25000">
                          <a:effectLst/>
                        </a:rPr>
                        <a:t>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1,0</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1,1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dirty="0">
                          <a:effectLst/>
                        </a:rPr>
                        <a:t>S</a:t>
                      </a:r>
                      <a:r>
                        <a:rPr lang="es-MX" sz="1400" baseline="-25000" dirty="0">
                          <a:effectLst/>
                        </a:rPr>
                        <a:t> 1,2</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1,n-1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1,n</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r>
              <a:tr h="449273">
                <a:tc>
                  <a:txBody>
                    <a:bodyPr/>
                    <a:lstStyle/>
                    <a:p>
                      <a:pPr algn="ctr">
                        <a:lnSpc>
                          <a:spcPct val="115000"/>
                        </a:lnSpc>
                        <a:spcAft>
                          <a:spcPts val="800"/>
                        </a:spcAft>
                      </a:pPr>
                      <a:r>
                        <a:rPr lang="es-MX" sz="1400" dirty="0">
                          <a:effectLst/>
                        </a:rPr>
                        <a:t>2</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MA</a:t>
                      </a:r>
                      <a:r>
                        <a:rPr lang="es-MX" sz="1400" baseline="-25000">
                          <a:effectLst/>
                        </a:rPr>
                        <a:t>2</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2,0</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2,1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dirty="0">
                          <a:effectLst/>
                        </a:rPr>
                        <a:t>S </a:t>
                      </a:r>
                      <a:r>
                        <a:rPr lang="es-MX" sz="1400" baseline="-25000" dirty="0">
                          <a:effectLst/>
                        </a:rPr>
                        <a:t>2,2</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2,n-1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r>
              <a:tr h="449273">
                <a:tc>
                  <a:txBody>
                    <a:bodyPr/>
                    <a:lstStyle/>
                    <a:p>
                      <a:pPr algn="ctr">
                        <a:lnSpc>
                          <a:spcPct val="115000"/>
                        </a:lnSpc>
                        <a:spcAft>
                          <a:spcPts val="800"/>
                        </a:spcAft>
                      </a:pPr>
                      <a:r>
                        <a:rPr lang="es-MX" sz="1400">
                          <a:effectLst/>
                        </a:rPr>
                        <a:t>3</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MA</a:t>
                      </a:r>
                      <a:r>
                        <a:rPr lang="es-MX" sz="1400" baseline="-25000">
                          <a:effectLst/>
                        </a:rPr>
                        <a:t>3</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3,0</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3,1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3,2</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r>
              <a:tr h="449273">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r>
              <a:tr h="449273">
                <a:tc>
                  <a:txBody>
                    <a:bodyPr/>
                    <a:lstStyle/>
                    <a:p>
                      <a:pPr algn="ctr">
                        <a:lnSpc>
                          <a:spcPct val="115000"/>
                        </a:lnSpc>
                        <a:spcAft>
                          <a:spcPts val="800"/>
                        </a:spcAft>
                      </a:pPr>
                      <a:r>
                        <a:rPr lang="es-MX" sz="1400">
                          <a:effectLst/>
                        </a:rPr>
                        <a:t>m-1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MA </a:t>
                      </a:r>
                      <a:r>
                        <a:rPr lang="es-MX" sz="1400" baseline="-25000">
                          <a:effectLst/>
                        </a:rPr>
                        <a:t>m-1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m-1,0</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m-1,1</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r>
              <a:tr h="449273">
                <a:tc>
                  <a:txBody>
                    <a:bodyPr/>
                    <a:lstStyle/>
                    <a:p>
                      <a:pPr algn="ctr">
                        <a:lnSpc>
                          <a:spcPct val="115000"/>
                        </a:lnSpc>
                        <a:spcAft>
                          <a:spcPts val="800"/>
                        </a:spcAft>
                      </a:pPr>
                      <a:r>
                        <a:rPr lang="es-MX" sz="1400">
                          <a:effectLst/>
                        </a:rPr>
                        <a:t>m</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dirty="0">
                          <a:effectLst/>
                        </a:rPr>
                        <a:t>MA </a:t>
                      </a:r>
                      <a:r>
                        <a:rPr lang="es-MX" sz="1400" baseline="-25000" dirty="0">
                          <a:effectLst/>
                        </a:rPr>
                        <a:t>m</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S </a:t>
                      </a:r>
                      <a:r>
                        <a:rPr lang="es-MX" sz="1400" baseline="-25000">
                          <a:effectLst/>
                        </a:rPr>
                        <a:t>m,0</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a:effectLst/>
                        </a:rPr>
                        <a:t> </a:t>
                      </a:r>
                      <a:endParaRPr lang="es-MX" sz="140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c>
                  <a:txBody>
                    <a:bodyPr/>
                    <a:lstStyle/>
                    <a:p>
                      <a:pPr algn="ctr">
                        <a:lnSpc>
                          <a:spcPct val="115000"/>
                        </a:lnSpc>
                        <a:spcAft>
                          <a:spcPts val="800"/>
                        </a:spcAft>
                      </a:pPr>
                      <a:r>
                        <a:rPr lang="es-MX" sz="1400" dirty="0">
                          <a:effectLst/>
                        </a:rPr>
                        <a:t> </a:t>
                      </a:r>
                      <a:endParaRPr lang="es-MX" sz="1400" dirty="0">
                        <a:solidFill>
                          <a:srgbClr val="000000"/>
                        </a:solidFill>
                        <a:effectLst/>
                        <a:latin typeface="Arial" pitchFamily="34" charset="0"/>
                        <a:ea typeface="Calibri" panose="020F0502020204030204" pitchFamily="34" charset="0"/>
                        <a:cs typeface="Arial" pitchFamily="34" charset="0"/>
                      </a:endParaRPr>
                    </a:p>
                  </a:txBody>
                  <a:tcPr marL="68580" marR="68580" marT="0" marB="0" anchor="ctr"/>
                </a:tc>
              </a:tr>
            </a:tbl>
          </a:graphicData>
        </a:graphic>
      </p:graphicFrame>
      <mc:AlternateContent xmlns:mc="http://schemas.openxmlformats.org/markup-compatibility/2006" xmlns:a14="http://schemas.microsoft.com/office/drawing/2010/main">
        <mc:Choice Requires="a14">
          <p:sp>
            <p:nvSpPr>
              <p:cNvPr id="4" name="Rectángulo 3"/>
              <p:cNvSpPr/>
              <p:nvPr/>
            </p:nvSpPr>
            <p:spPr>
              <a:xfrm>
                <a:off x="971600" y="5301208"/>
                <a:ext cx="7200800" cy="1176219"/>
              </a:xfrm>
              <a:prstGeom prst="rect">
                <a:avLst/>
              </a:prstGeom>
              <a:solidFill>
                <a:schemeClr val="tx2">
                  <a:lumMod val="25000"/>
                  <a:lumOff val="75000"/>
                </a:schemeClr>
              </a:solidFill>
            </p:spPr>
            <p:txBody>
              <a:bodyPr wrap="square">
                <a:spAutoFit/>
              </a:bodyPr>
              <a:lstStyle/>
              <a:p>
                <a:pPr>
                  <a:lnSpc>
                    <a:spcPct val="115000"/>
                  </a:lnSpc>
                  <a:spcAft>
                    <a:spcPts val="800"/>
                  </a:spcAft>
                </a:pPr>
                <a:r>
                  <a:rPr lang="es-MX"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Donde</a:t>
                </a:r>
                <a:r>
                  <a:rPr lang="es-MX"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p>
              <a:p>
                <a:pPr>
                  <a:lnSpc>
                    <a:spcPct val="115000"/>
                  </a:lnSpc>
                  <a:spcAft>
                    <a:spcPts val="800"/>
                  </a:spcAft>
                </a:pPr>
                <a14:m>
                  <m:oMath xmlns:m="http://schemas.openxmlformats.org/officeDocument/2006/math">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s-MX"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Monto de las reclamaciones provenientes de pólizas suscritas en el año i y que se pagan en el año j.</a:t>
                </a:r>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p:cNvSpPr>
                <a:spLocks noRot="1" noChangeAspect="1" noMove="1" noResize="1" noEditPoints="1" noAdjustHandles="1" noChangeArrowheads="1" noChangeShapeType="1" noTextEdit="1"/>
              </p:cNvSpPr>
              <p:nvPr/>
            </p:nvSpPr>
            <p:spPr>
              <a:xfrm>
                <a:off x="971600" y="5301208"/>
                <a:ext cx="7200800" cy="1176219"/>
              </a:xfrm>
              <a:prstGeom prst="rect">
                <a:avLst/>
              </a:prstGeom>
              <a:blipFill rotWithShape="1">
                <a:blip r:embed="rId2"/>
                <a:stretch>
                  <a:fillRect l="-677" t="-518" b="-5699"/>
                </a:stretch>
              </a:blipFill>
            </p:spPr>
            <p:txBody>
              <a:bodyPr/>
              <a:lstStyle/>
              <a:p>
                <a:r>
                  <a:rPr lang="es-MX">
                    <a:noFill/>
                  </a:rPr>
                  <a:t> </a:t>
                </a:r>
              </a:p>
            </p:txBody>
          </p:sp>
        </mc:Fallback>
      </mc:AlternateContent>
      <p:sp>
        <p:nvSpPr>
          <p:cNvPr id="2" name="1 Marcador de número de diapositiva"/>
          <p:cNvSpPr>
            <a:spLocks noGrp="1"/>
          </p:cNvSpPr>
          <p:nvPr>
            <p:ph type="sldNum" sz="quarter" idx="12"/>
          </p:nvPr>
        </p:nvSpPr>
        <p:spPr/>
        <p:txBody>
          <a:bodyPr/>
          <a:lstStyle/>
          <a:p>
            <a:fld id="{C633FE4C-B262-4131-A7C9-F3AD1CF70585}" type="slidenum">
              <a:rPr lang="es-MX" smtClean="0"/>
              <a:t>19</a:t>
            </a:fld>
            <a:endParaRPr lang="es-MX"/>
          </a:p>
        </p:txBody>
      </p:sp>
    </p:spTree>
    <p:extLst>
      <p:ext uri="{BB962C8B-B14F-4D97-AF65-F5344CB8AC3E}">
        <p14:creationId xmlns:p14="http://schemas.microsoft.com/office/powerpoint/2010/main" val="190224965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266576" y="726956"/>
            <a:ext cx="8697912" cy="1184940"/>
          </a:xfrm>
          <a:prstGeom prst="rect">
            <a:avLst/>
          </a:prstGeom>
          <a:solidFill>
            <a:schemeClr val="accent1">
              <a:lumMod val="20000"/>
              <a:lumOff val="80000"/>
            </a:schemeClr>
          </a:solidFill>
          <a:ln w="9525">
            <a:noFill/>
            <a:miter lim="800000"/>
            <a:headEnd/>
            <a:tailEnd/>
          </a:ln>
        </p:spPr>
        <p:txBody>
          <a:bodyPr wrap="square">
            <a:spAutoFit/>
          </a:bodyPr>
          <a:lstStyle/>
          <a:p>
            <a:pPr algn="ctr"/>
            <a:r>
              <a:rPr lang="es-MX" sz="1900" b="1" dirty="0">
                <a:solidFill>
                  <a:schemeClr val="accent3">
                    <a:lumMod val="75000"/>
                  </a:schemeClr>
                </a:solidFill>
              </a:rPr>
              <a:t>Universidad   Autónoma   del  Estado de México</a:t>
            </a:r>
          </a:p>
          <a:p>
            <a:pPr algn="ctr"/>
            <a:r>
              <a:rPr lang="es-MX" sz="1900" b="1" dirty="0">
                <a:solidFill>
                  <a:schemeClr val="accent3">
                    <a:lumMod val="75000"/>
                  </a:schemeClr>
                </a:solidFill>
              </a:rPr>
              <a:t>Facultad de Economía.</a:t>
            </a:r>
          </a:p>
          <a:p>
            <a:pPr algn="ctr"/>
            <a:endParaRPr lang="es-MX" sz="1400" dirty="0">
              <a:solidFill>
                <a:schemeClr val="accent3">
                  <a:lumMod val="75000"/>
                </a:schemeClr>
              </a:solidFill>
            </a:endParaRPr>
          </a:p>
          <a:p>
            <a:pPr algn="ctr"/>
            <a:r>
              <a:rPr lang="es-MX" sz="1900" dirty="0">
                <a:solidFill>
                  <a:schemeClr val="accent3">
                    <a:lumMod val="75000"/>
                  </a:schemeClr>
                </a:solidFill>
              </a:rPr>
              <a:t>Licenciatura </a:t>
            </a:r>
            <a:r>
              <a:rPr lang="es-MX" sz="1900" dirty="0" smtClean="0">
                <a:solidFill>
                  <a:schemeClr val="accent3">
                    <a:lumMod val="75000"/>
                  </a:schemeClr>
                </a:solidFill>
              </a:rPr>
              <a:t>en Actuaría.</a:t>
            </a:r>
            <a:endParaRPr lang="es-MX" sz="1900" dirty="0">
              <a:solidFill>
                <a:schemeClr val="accent3">
                  <a:lumMod val="75000"/>
                </a:schemeClr>
              </a:solidFill>
            </a:endParaRPr>
          </a:p>
        </p:txBody>
      </p:sp>
      <p:pic>
        <p:nvPicPr>
          <p:cNvPr id="2050" name="Picture 2" descr="Uaemex"/>
          <p:cNvPicPr>
            <a:picLocks noChangeAspect="1" noChangeArrowheads="1"/>
          </p:cNvPicPr>
          <p:nvPr/>
        </p:nvPicPr>
        <p:blipFill>
          <a:blip r:embed="rId2"/>
          <a:srcRect/>
          <a:stretch>
            <a:fillRect/>
          </a:stretch>
        </p:blipFill>
        <p:spPr bwMode="auto">
          <a:xfrm>
            <a:off x="179512" y="692696"/>
            <a:ext cx="1447406" cy="1224136"/>
          </a:xfrm>
          <a:prstGeom prst="rect">
            <a:avLst/>
          </a:prstGeom>
          <a:noFill/>
          <a:ln w="9525">
            <a:solidFill>
              <a:schemeClr val="accent2"/>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596336" y="626103"/>
            <a:ext cx="1440160" cy="1290729"/>
          </a:xfrm>
          <a:prstGeom prst="rect">
            <a:avLst/>
          </a:prstGeom>
          <a:noFill/>
          <a:ln w="9525">
            <a:solidFill>
              <a:schemeClr val="accent2"/>
            </a:solidFill>
            <a:miter lim="800000"/>
            <a:headEnd/>
            <a:tailEnd/>
          </a:ln>
        </p:spPr>
      </p:pic>
      <p:sp>
        <p:nvSpPr>
          <p:cNvPr id="3" name="2 Rectángulo"/>
          <p:cNvSpPr/>
          <p:nvPr/>
        </p:nvSpPr>
        <p:spPr>
          <a:xfrm>
            <a:off x="1000125" y="2132856"/>
            <a:ext cx="7028259" cy="3384376"/>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dirty="0" smtClean="0">
                <a:solidFill>
                  <a:srgbClr val="FFFFFF"/>
                </a:solidFill>
              </a:rPr>
              <a:t>F I A N Z A S.</a:t>
            </a:r>
          </a:p>
          <a:p>
            <a:pPr algn="ctr"/>
            <a:r>
              <a:rPr lang="es-MX" sz="2000" dirty="0" smtClean="0">
                <a:solidFill>
                  <a:srgbClr val="FFFFFF"/>
                </a:solidFill>
              </a:rPr>
              <a:t>Núcleo Optativo (6 Créditos)</a:t>
            </a:r>
          </a:p>
          <a:p>
            <a:pPr algn="ctr"/>
            <a:endParaRPr lang="es-MX" sz="2000" b="1" dirty="0">
              <a:solidFill>
                <a:srgbClr val="FFFFFF"/>
              </a:solidFill>
            </a:endParaRPr>
          </a:p>
          <a:p>
            <a:pPr algn="ctr"/>
            <a:r>
              <a:rPr lang="es-MX" sz="2000" b="1" dirty="0" smtClean="0">
                <a:solidFill>
                  <a:srgbClr val="FFFFFF"/>
                </a:solidFill>
              </a:rPr>
              <a:t>Tema: </a:t>
            </a:r>
            <a:r>
              <a:rPr lang="es-MX" sz="2800" b="1" dirty="0" smtClean="0">
                <a:solidFill>
                  <a:srgbClr val="FFFFFF"/>
                </a:solidFill>
              </a:rPr>
              <a:t> Aspectos técnicos del marco normativo de primas.</a:t>
            </a:r>
          </a:p>
          <a:p>
            <a:pPr algn="ctr"/>
            <a:endParaRPr lang="es-MX" sz="2800" b="1" dirty="0">
              <a:solidFill>
                <a:srgbClr val="FFFFFF"/>
              </a:solidFill>
            </a:endParaRPr>
          </a:p>
          <a:p>
            <a:pPr algn="ctr"/>
            <a:r>
              <a:rPr lang="es-MX" sz="2000" b="1" dirty="0" smtClean="0">
                <a:solidFill>
                  <a:srgbClr val="FFFFFF"/>
                </a:solidFill>
              </a:rPr>
              <a:t>Elaboró: M</a:t>
            </a:r>
            <a:r>
              <a:rPr lang="es-MX" sz="2000" b="1" dirty="0">
                <a:solidFill>
                  <a:srgbClr val="FFFFFF"/>
                </a:solidFill>
              </a:rPr>
              <a:t>. en A. Gabriela Margarita Pérez Vargas.</a:t>
            </a:r>
            <a:endParaRPr lang="es-MX" sz="2400" b="1" dirty="0">
              <a:solidFill>
                <a:srgbClr val="FFFFFF"/>
              </a:solidFill>
            </a:endParaRPr>
          </a:p>
        </p:txBody>
      </p:sp>
      <p:sp>
        <p:nvSpPr>
          <p:cNvPr id="7" name="6 Rectángulo"/>
          <p:cNvSpPr/>
          <p:nvPr/>
        </p:nvSpPr>
        <p:spPr>
          <a:xfrm>
            <a:off x="5364088" y="5805264"/>
            <a:ext cx="2808312" cy="36004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accent3">
                    <a:lumMod val="75000"/>
                  </a:schemeClr>
                </a:solidFill>
              </a:rPr>
              <a:t>Septiembre de 2015</a:t>
            </a:r>
            <a:r>
              <a:rPr lang="es-ES" sz="2000" dirty="0" smtClean="0">
                <a:solidFill>
                  <a:schemeClr val="accent3">
                    <a:lumMod val="75000"/>
                  </a:schemeClr>
                </a:solidFill>
              </a:rPr>
              <a:t>.</a:t>
            </a:r>
            <a:endParaRPr lang="es-MX" dirty="0">
              <a:solidFill>
                <a:schemeClr val="accent3">
                  <a:lumMod val="75000"/>
                </a:schemeClr>
              </a:solidFill>
            </a:endParaRPr>
          </a:p>
        </p:txBody>
      </p:sp>
      <p:sp>
        <p:nvSpPr>
          <p:cNvPr id="2" name="1 Marcador de número de diapositiva"/>
          <p:cNvSpPr>
            <a:spLocks noGrp="1"/>
          </p:cNvSpPr>
          <p:nvPr>
            <p:ph type="sldNum" sz="quarter" idx="12"/>
          </p:nvPr>
        </p:nvSpPr>
        <p:spPr/>
        <p:txBody>
          <a:bodyPr/>
          <a:lstStyle/>
          <a:p>
            <a:fld id="{C633FE4C-B262-4131-A7C9-F3AD1CF70585}" type="slidenum">
              <a:rPr lang="es-MX" smtClean="0">
                <a:solidFill>
                  <a:schemeClr val="tx1">
                    <a:lumMod val="85000"/>
                    <a:lumOff val="15000"/>
                  </a:schemeClr>
                </a:solidFill>
              </a:rPr>
              <a:t>2</a:t>
            </a:fld>
            <a:endParaRPr lang="es-MX" dirty="0">
              <a:solidFill>
                <a:schemeClr val="tx1">
                  <a:lumMod val="85000"/>
                  <a:lumOff val="15000"/>
                </a:schemeClr>
              </a:solidFill>
            </a:endParaRPr>
          </a:p>
        </p:txBody>
      </p:sp>
    </p:spTree>
    <p:extLst>
      <p:ext uri="{BB962C8B-B14F-4D97-AF65-F5344CB8AC3E}">
        <p14:creationId xmlns:p14="http://schemas.microsoft.com/office/powerpoint/2010/main" val="345021358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908720"/>
            <a:ext cx="7344816" cy="2333972"/>
          </a:xfrm>
          <a:prstGeom prst="rect">
            <a:avLst/>
          </a:prstGeom>
          <a:solidFill>
            <a:schemeClr val="accent1">
              <a:lumMod val="40000"/>
              <a:lumOff val="60000"/>
            </a:schemeClr>
          </a:solidFill>
        </p:spPr>
        <p:txBody>
          <a:bodyPr wrap="square">
            <a:spAutoFit/>
          </a:bodyPr>
          <a:lstStyle/>
          <a:p>
            <a:pPr algn="just">
              <a:lnSpc>
                <a:spcPct val="115000"/>
              </a:lnSpc>
              <a:spcAft>
                <a:spcPts val="800"/>
              </a:spcAft>
            </a:pPr>
            <a:r>
              <a:rPr lang="es-MX" sz="2000" b="1" dirty="0">
                <a:solidFill>
                  <a:schemeClr val="accent3">
                    <a:lumMod val="75000"/>
                  </a:schemeClr>
                </a:solidFill>
                <a:latin typeface="Arial" pitchFamily="34" charset="0"/>
                <a:ea typeface="Calibri" panose="020F0502020204030204" pitchFamily="34" charset="0"/>
                <a:cs typeface="Arial" pitchFamily="34" charset="0"/>
              </a:rPr>
              <a:t>Ejemplo: </a:t>
            </a:r>
            <a:endParaRPr lang="es-MX" sz="2000" dirty="0">
              <a:solidFill>
                <a:schemeClr val="accent3">
                  <a:lumMod val="75000"/>
                </a:schemeClr>
              </a:solidFill>
              <a:latin typeface="Arial" pitchFamily="34" charset="0"/>
              <a:ea typeface="Calibri" panose="020F0502020204030204" pitchFamily="34" charset="0"/>
              <a:cs typeface="Arial" pitchFamily="34" charset="0"/>
            </a:endParaRPr>
          </a:p>
          <a:p>
            <a:pPr algn="just"/>
            <a:r>
              <a:rPr lang="es-MX" sz="2000" dirty="0">
                <a:solidFill>
                  <a:schemeClr val="accent3">
                    <a:lumMod val="75000"/>
                  </a:schemeClr>
                </a:solidFill>
                <a:latin typeface="Arial" pitchFamily="34" charset="0"/>
                <a:ea typeface="Calibri" panose="020F0502020204030204" pitchFamily="34" charset="0"/>
                <a:cs typeface="Arial" pitchFamily="34" charset="0"/>
              </a:rPr>
              <a:t>Supongamos que se tiene la estadística de reclamaciones de los últimos siete años de  una compañía, </a:t>
            </a:r>
            <a:r>
              <a:rPr lang="es-MX" sz="2000" dirty="0" smtClean="0">
                <a:solidFill>
                  <a:schemeClr val="accent3">
                    <a:lumMod val="75000"/>
                  </a:schemeClr>
                </a:solidFill>
                <a:latin typeface="Arial" pitchFamily="34" charset="0"/>
                <a:ea typeface="Calibri" panose="020F0502020204030204" pitchFamily="34" charset="0"/>
                <a:cs typeface="Arial" pitchFamily="34" charset="0"/>
              </a:rPr>
              <a:t>clasificadas según el año en que se presentaron y el año de</a:t>
            </a:r>
            <a:r>
              <a:rPr lang="es-MX" sz="2000" dirty="0">
                <a:solidFill>
                  <a:schemeClr val="accent3">
                    <a:lumMod val="75000"/>
                  </a:schemeClr>
                </a:solidFill>
                <a:latin typeface="Arial" pitchFamily="34" charset="0"/>
                <a:cs typeface="Arial" pitchFamily="34" charset="0"/>
              </a:rPr>
              <a:t> origen del cual </a:t>
            </a:r>
            <a:r>
              <a:rPr lang="es-MX" sz="2000" dirty="0" smtClean="0">
                <a:solidFill>
                  <a:schemeClr val="accent3">
                    <a:lumMod val="75000"/>
                  </a:schemeClr>
                </a:solidFill>
                <a:latin typeface="Arial" pitchFamily="34" charset="0"/>
                <a:cs typeface="Arial" pitchFamily="34" charset="0"/>
              </a:rPr>
              <a:t>provienen de la siguiente manera</a:t>
            </a:r>
            <a:r>
              <a:rPr lang="es-MX" sz="2000" dirty="0" smtClean="0">
                <a:solidFill>
                  <a:schemeClr val="accent3">
                    <a:lumMod val="75000"/>
                  </a:schemeClr>
                </a:solidFill>
                <a:latin typeface="Arial" pitchFamily="34" charset="0"/>
                <a:ea typeface="Calibri" panose="020F0502020204030204" pitchFamily="34" charset="0"/>
                <a:cs typeface="Arial" pitchFamily="34" charset="0"/>
              </a:rPr>
              <a:t>: </a:t>
            </a:r>
          </a:p>
          <a:p>
            <a:endParaRPr lang="es-MX" dirty="0">
              <a:solidFill>
                <a:schemeClr val="accent3">
                  <a:lumMod val="75000"/>
                </a:schemeClr>
              </a:solidFill>
              <a:latin typeface="Calibri" panose="020F0502020204030204" pitchFamily="34" charset="0"/>
              <a:cs typeface="Times New Roman" panose="02020603050405020304" pitchFamily="18" charset="0"/>
            </a:endParaRPr>
          </a:p>
          <a:p>
            <a:endParaRPr lang="es-MX" dirty="0" smtClean="0">
              <a:solidFill>
                <a:schemeClr val="accent2">
                  <a:lumMod val="75000"/>
                </a:schemeClr>
              </a:solidFill>
              <a:latin typeface="Calibri" panose="020F0502020204030204" pitchFamily="34" charset="0"/>
              <a:cs typeface="Times New Roman" panose="02020603050405020304" pitchFamily="18" charset="0"/>
            </a:endParaRPr>
          </a:p>
        </p:txBody>
      </p:sp>
      <p:sp>
        <p:nvSpPr>
          <p:cNvPr id="3" name="Rectangle 2"/>
          <p:cNvSpPr>
            <a:spLocks noChangeArrowheads="1"/>
          </p:cNvSpPr>
          <p:nvPr/>
        </p:nvSpPr>
        <p:spPr bwMode="auto">
          <a:xfrm>
            <a:off x="323528" y="2807187"/>
            <a:ext cx="1028925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4" name="Objeto 3"/>
          <p:cNvGraphicFramePr>
            <a:graphicFrameLocks noChangeAspect="1"/>
          </p:cNvGraphicFramePr>
          <p:nvPr>
            <p:extLst>
              <p:ext uri="{D42A27DB-BD31-4B8C-83A1-F6EECF244321}">
                <p14:modId xmlns:p14="http://schemas.microsoft.com/office/powerpoint/2010/main" val="3597491303"/>
              </p:ext>
            </p:extLst>
          </p:nvPr>
        </p:nvGraphicFramePr>
        <p:xfrm>
          <a:off x="323528" y="2996952"/>
          <a:ext cx="8584936" cy="3053878"/>
        </p:xfrm>
        <a:graphic>
          <a:graphicData uri="http://schemas.openxmlformats.org/presentationml/2006/ole">
            <mc:AlternateContent xmlns:mc="http://schemas.openxmlformats.org/markup-compatibility/2006">
              <mc:Choice xmlns:v="urn:schemas-microsoft-com:vml" Requires="v">
                <p:oleObj spid="_x0000_s2077" name="Hoja de cálculo" r:id="rId4" imgW="5810384" imgH="2295459" progId="Excel.Sheet.12">
                  <p:embed/>
                </p:oleObj>
              </mc:Choice>
              <mc:Fallback>
                <p:oleObj name="Hoja de cálculo" r:id="rId4" imgW="5810384" imgH="2295459"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996952"/>
                        <a:ext cx="8584936" cy="3053878"/>
                      </a:xfrm>
                      <a:prstGeom prst="rect">
                        <a:avLst/>
                      </a:prstGeom>
                      <a:solidFill>
                        <a:schemeClr val="accent1">
                          <a:lumMod val="20000"/>
                          <a:lumOff val="80000"/>
                        </a:schemeClr>
                      </a:solidFill>
                    </p:spPr>
                  </p:pic>
                </p:oleObj>
              </mc:Fallback>
            </mc:AlternateContent>
          </a:graphicData>
        </a:graphic>
      </p:graphicFrame>
      <p:sp>
        <p:nvSpPr>
          <p:cNvPr id="5" name="4 Marcador de número de diapositiva"/>
          <p:cNvSpPr>
            <a:spLocks noGrp="1"/>
          </p:cNvSpPr>
          <p:nvPr>
            <p:ph type="sldNum" sz="quarter" idx="12"/>
          </p:nvPr>
        </p:nvSpPr>
        <p:spPr/>
        <p:txBody>
          <a:bodyPr/>
          <a:lstStyle/>
          <a:p>
            <a:fld id="{C633FE4C-B262-4131-A7C9-F3AD1CF70585}" type="slidenum">
              <a:rPr lang="es-MX" smtClean="0"/>
              <a:t>20</a:t>
            </a:fld>
            <a:endParaRPr lang="es-MX"/>
          </a:p>
        </p:txBody>
      </p:sp>
    </p:spTree>
    <p:extLst>
      <p:ext uri="{BB962C8B-B14F-4D97-AF65-F5344CB8AC3E}">
        <p14:creationId xmlns:p14="http://schemas.microsoft.com/office/powerpoint/2010/main" val="304502855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99592" y="980728"/>
            <a:ext cx="7344816" cy="461665"/>
          </a:xfrm>
          <a:prstGeom prst="rect">
            <a:avLst/>
          </a:prstGeom>
          <a:solidFill>
            <a:schemeClr val="tx2">
              <a:lumMod val="25000"/>
              <a:lumOff val="75000"/>
            </a:schemeClr>
          </a:solidFill>
        </p:spPr>
        <p:txBody>
          <a:bodyPr wrap="square" rtlCol="0">
            <a:spAutoFit/>
          </a:bodyPr>
          <a:lstStyle/>
          <a:p>
            <a:pPr algn="ctr"/>
            <a:r>
              <a:rPr lang="es-MX" sz="2400" dirty="0" smtClean="0">
                <a:latin typeface="Arial" pitchFamily="34" charset="0"/>
                <a:cs typeface="Arial" pitchFamily="34" charset="0"/>
              </a:rPr>
              <a:t>De la tabla anterior, podemos obtener:</a:t>
            </a:r>
            <a:endParaRPr lang="es-MX" sz="2400" dirty="0">
              <a:latin typeface="Arial" pitchFamily="34" charset="0"/>
              <a:cs typeface="Arial" pitchFamily="34" charset="0"/>
            </a:endParaRPr>
          </a:p>
        </p:txBody>
      </p:sp>
      <p:sp>
        <p:nvSpPr>
          <p:cNvPr id="3" name="Rectangle 2"/>
          <p:cNvSpPr>
            <a:spLocks noChangeArrowheads="1"/>
          </p:cNvSpPr>
          <p:nvPr/>
        </p:nvSpPr>
        <p:spPr bwMode="auto">
          <a:xfrm>
            <a:off x="1907703" y="1628798"/>
            <a:ext cx="1318620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pic>
        <p:nvPicPr>
          <p:cNvPr id="308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5" y="3778411"/>
            <a:ext cx="3384376" cy="2530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Objeto 3"/>
          <p:cNvGraphicFramePr>
            <a:graphicFrameLocks noChangeAspect="1"/>
          </p:cNvGraphicFramePr>
          <p:nvPr>
            <p:extLst>
              <p:ext uri="{D42A27DB-BD31-4B8C-83A1-F6EECF244321}">
                <p14:modId xmlns:p14="http://schemas.microsoft.com/office/powerpoint/2010/main" val="2734820331"/>
              </p:ext>
            </p:extLst>
          </p:nvPr>
        </p:nvGraphicFramePr>
        <p:xfrm>
          <a:off x="2483768" y="2072919"/>
          <a:ext cx="2736304" cy="3084273"/>
        </p:xfrm>
        <a:graphic>
          <a:graphicData uri="http://schemas.openxmlformats.org/presentationml/2006/ole">
            <mc:AlternateContent xmlns:mc="http://schemas.openxmlformats.org/markup-compatibility/2006">
              <mc:Choice xmlns:v="urn:schemas-microsoft-com:vml" Requires="v">
                <p:oleObj spid="_x0000_s3102" name="Hoja de cálculo" r:id="rId5" imgW="1533547" imgH="1914564" progId="Excel.Sheet.12">
                  <p:embed/>
                </p:oleObj>
              </mc:Choice>
              <mc:Fallback>
                <p:oleObj name="Hoja de cálculo" r:id="rId5" imgW="1533547" imgH="1914564"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3768" y="2072919"/>
                        <a:ext cx="2736304" cy="3084273"/>
                      </a:xfrm>
                      <a:prstGeom prst="rect">
                        <a:avLst/>
                      </a:prstGeom>
                      <a:noFill/>
                    </p:spPr>
                  </p:pic>
                </p:oleObj>
              </mc:Fallback>
            </mc:AlternateContent>
          </a:graphicData>
        </a:graphic>
      </p:graphicFrame>
      <p:sp>
        <p:nvSpPr>
          <p:cNvPr id="5" name="4 Marcador de número de diapositiva"/>
          <p:cNvSpPr>
            <a:spLocks noGrp="1"/>
          </p:cNvSpPr>
          <p:nvPr>
            <p:ph type="sldNum" sz="quarter" idx="12"/>
          </p:nvPr>
        </p:nvSpPr>
        <p:spPr/>
        <p:txBody>
          <a:bodyPr/>
          <a:lstStyle/>
          <a:p>
            <a:fld id="{C633FE4C-B262-4131-A7C9-F3AD1CF70585}" type="slidenum">
              <a:rPr lang="es-MX" smtClean="0"/>
              <a:t>21</a:t>
            </a:fld>
            <a:endParaRPr lang="es-MX"/>
          </a:p>
        </p:txBody>
      </p:sp>
    </p:spTree>
    <p:extLst>
      <p:ext uri="{BB962C8B-B14F-4D97-AF65-F5344CB8AC3E}">
        <p14:creationId xmlns:p14="http://schemas.microsoft.com/office/powerpoint/2010/main" val="180205020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827584" y="929703"/>
                <a:ext cx="7488832" cy="5163593"/>
              </a:xfrm>
              <a:prstGeom prst="rect">
                <a:avLst/>
              </a:prstGeom>
            </p:spPr>
            <p:txBody>
              <a:bodyPr wrap="square">
                <a:spAutoFit/>
              </a:bodyPr>
              <a:lstStyle/>
              <a:p>
                <a:pPr algn="just">
                  <a:lnSpc>
                    <a:spcPct val="115000"/>
                  </a:lnSpc>
                  <a:spcAft>
                    <a:spcPts val="800"/>
                  </a:spcAft>
                  <a:tabLst>
                    <a:tab pos="3401060" algn="l"/>
                  </a:tabLst>
                </a:pPr>
                <a:r>
                  <a:rPr lang="es-MX" sz="2000" dirty="0">
                    <a:solidFill>
                      <a:srgbClr val="000000"/>
                    </a:solidFill>
                    <a:latin typeface="Arial" pitchFamily="34" charset="0"/>
                    <a:ea typeface="Calibri" panose="020F0502020204030204" pitchFamily="34" charset="0"/>
                    <a:cs typeface="Arial" pitchFamily="34" charset="0"/>
                  </a:rPr>
                  <a:t>Tomando los datos clasificados, es necesario estimar porcentualmente el monto de las reclamaciones respecto a los montos afianzados suscritos en el año del cual provienen dichas reclamaciones. Podemos ver a cada una de las celdas como factores porcentuales de monto afianzado suscrito; entonces obtenemos:</a:t>
                </a:r>
              </a:p>
              <a:p>
                <a:pPr algn="just">
                  <a:lnSpc>
                    <a:spcPct val="115000"/>
                  </a:lnSpc>
                  <a:spcAft>
                    <a:spcPts val="800"/>
                  </a:spcAft>
                  <a:tabLst>
                    <a:tab pos="3401060" algn="l"/>
                  </a:tabLst>
                </a:pPr>
                <a14:m>
                  <m:oMathPara xmlns:m="http://schemas.openxmlformats.org/officeDocument/2006/math">
                    <m:oMathParaPr>
                      <m:jc m:val="centerGroup"/>
                    </m:oMathParaPr>
                    <m:oMath xmlns:m="http://schemas.openxmlformats.org/officeDocument/2006/math">
                      <m:sSub>
                        <m:sSubPr>
                          <m:ctrlPr>
                            <a:rPr lang="es-MX" sz="2000" i="1">
                              <a:solidFill>
                                <a:srgbClr val="000000"/>
                              </a:solidFill>
                              <a:effectLst/>
                              <a:latin typeface="Cambria Math"/>
                              <a:ea typeface="Calibri" panose="020F0502020204030204" pitchFamily="34" charset="0"/>
                              <a:cs typeface="Times New Roman" panose="02020603050405020304" pitchFamily="18" charset="0"/>
                            </a:rPr>
                          </m:ctrlPr>
                        </m:sSubPr>
                        <m:e>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b>
                      </m:s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s-MX" sz="2000" i="1">
                              <a:solidFill>
                                <a:srgbClr val="000000"/>
                              </a:solidFill>
                              <a:effectLst/>
                              <a:latin typeface="Cambria Math"/>
                              <a:ea typeface="Calibri" panose="020F0502020204030204" pitchFamily="34" charset="0"/>
                              <a:cs typeface="Times New Roman" panose="02020603050405020304" pitchFamily="18" charset="0"/>
                            </a:rPr>
                          </m:ctrlPr>
                        </m:fPr>
                        <m:num>
                          <m:sSub>
                            <m:sSubPr>
                              <m:ctrlPr>
                                <a:rPr lang="es-MX" sz="2000" i="1">
                                  <a:solidFill>
                                    <a:srgbClr val="000000"/>
                                  </a:solidFill>
                                  <a:effectLst/>
                                  <a:latin typeface="Cambria Math"/>
                                  <a:ea typeface="Calibri" panose="020F0502020204030204" pitchFamily="34" charset="0"/>
                                  <a:cs typeface="Times New Roman" panose="02020603050405020304" pitchFamily="18" charset="0"/>
                                </a:rPr>
                              </m:ctrlPr>
                            </m:sSubPr>
                            <m:e>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b>
                          </m:sSub>
                        </m:num>
                        <m:den>
                          <m:sSub>
                            <m:sSubPr>
                              <m:ctrlPr>
                                <a:rPr lang="es-MX" sz="2000" i="1">
                                  <a:solidFill>
                                    <a:srgbClr val="000000"/>
                                  </a:solidFill>
                                  <a:effectLst/>
                                  <a:latin typeface="Cambria Math"/>
                                  <a:ea typeface="Calibri" panose="020F0502020204030204" pitchFamily="34" charset="0"/>
                                  <a:cs typeface="Times New Roman" panose="02020603050405020304" pitchFamily="18" charset="0"/>
                                </a:rPr>
                              </m:ctrlPr>
                            </m:sSubPr>
                            <m:e>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𝑀𝐴</m:t>
                              </m:r>
                            </m:e>
                            <m: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m:t>
                              </m:r>
                            </m:sub>
                          </m:sSub>
                        </m:den>
                      </m:f>
                    </m:oMath>
                  </m:oMathPara>
                </a14:m>
                <a:endParaRPr lang="es-MX" sz="2000" dirty="0">
                  <a:solidFill>
                    <a:srgbClr val="000000"/>
                  </a:solidFill>
                  <a:effectLst/>
                  <a:latin typeface="Arial" pitchFamily="34" charset="0"/>
                  <a:ea typeface="Calibri" panose="020F0502020204030204" pitchFamily="34" charset="0"/>
                  <a:cs typeface="Arial" pitchFamily="34" charset="0"/>
                </a:endParaRPr>
              </a:p>
              <a:p>
                <a:pPr algn="just">
                  <a:lnSpc>
                    <a:spcPct val="115000"/>
                  </a:lnSpc>
                  <a:spcAft>
                    <a:spcPts val="800"/>
                  </a:spcAft>
                  <a:tabLst>
                    <a:tab pos="3401060" algn="l"/>
                  </a:tabLst>
                </a:pPr>
                <a:r>
                  <a:rPr lang="es-MX" sz="2000" dirty="0" smtClean="0">
                    <a:solidFill>
                      <a:srgbClr val="000000"/>
                    </a:solidFill>
                    <a:effectLst/>
                    <a:latin typeface="Arial" pitchFamily="34" charset="0"/>
                    <a:ea typeface="Calibri" panose="020F0502020204030204" pitchFamily="34" charset="0"/>
                    <a:cs typeface="Arial" pitchFamily="34" charset="0"/>
                  </a:rPr>
                  <a:t>Donde</a:t>
                </a:r>
                <a:r>
                  <a:rPr lang="es-MX" sz="2000" dirty="0">
                    <a:solidFill>
                      <a:srgbClr val="000000"/>
                    </a:solidFill>
                    <a:effectLst/>
                    <a:latin typeface="Arial" pitchFamily="34" charset="0"/>
                    <a:ea typeface="Calibri" panose="020F0502020204030204" pitchFamily="34" charset="0"/>
                    <a:cs typeface="Arial" pitchFamily="34" charset="0"/>
                  </a:rPr>
                  <a:t>:</a:t>
                </a:r>
              </a:p>
              <a:p>
                <a:pPr marL="342900" lvl="0" indent="-342900" algn="just">
                  <a:lnSpc>
                    <a:spcPct val="115000"/>
                  </a:lnSpc>
                  <a:spcAft>
                    <a:spcPts val="0"/>
                  </a:spcAft>
                  <a:buFont typeface="Symbol" panose="05050102010706020507" pitchFamily="18" charset="2"/>
                  <a:buChar char=""/>
                  <a:tabLst>
                    <a:tab pos="3401060" algn="l"/>
                  </a:tabLst>
                </a:pPr>
                <a14:m>
                  <m:oMath xmlns:m="http://schemas.openxmlformats.org/officeDocument/2006/math">
                    <m:sSub>
                      <m:sSubPr>
                        <m:ctrlPr>
                          <a:rPr lang="es-MX" sz="2000" i="1">
                            <a:effectLst/>
                            <a:latin typeface="Cambria Math"/>
                            <a:ea typeface="Calibri" panose="020F0502020204030204" pitchFamily="34" charset="0"/>
                            <a:cs typeface="Times New Roman" panose="02020603050405020304" pitchFamily="18" charset="0"/>
                          </a:rPr>
                        </m:ctrlPr>
                      </m:sSubPr>
                      <m:e>
                        <m:r>
                          <a:rPr lang="es-MX" sz="2000" i="1">
                            <a:effectLst/>
                            <a:latin typeface="Cambria Math" panose="02040503050406030204" pitchFamily="18" charset="0"/>
                            <a:ea typeface="Calibri" panose="020F0502020204030204" pitchFamily="34" charset="0"/>
                            <a:cs typeface="Times New Roman" panose="02020603050405020304" pitchFamily="18" charset="0"/>
                          </a:rPr>
                          <m:t>𝑆</m:t>
                        </m:r>
                      </m:e>
                      <m:sub>
                        <m:r>
                          <a:rPr lang="es-MX" sz="2000" i="1">
                            <a:effectLst/>
                            <a:latin typeface="Cambria Math" panose="02040503050406030204" pitchFamily="18" charset="0"/>
                            <a:ea typeface="Calibri" panose="020F0502020204030204" pitchFamily="34" charset="0"/>
                            <a:cs typeface="Times New Roman" panose="02020603050405020304" pitchFamily="18" charset="0"/>
                          </a:rPr>
                          <m:t>𝑖</m:t>
                        </m:r>
                        <m:r>
                          <a:rPr lang="es-MX" sz="2000" i="1">
                            <a:effectLst/>
                            <a:latin typeface="Cambria Math" panose="02040503050406030204" pitchFamily="18" charset="0"/>
                            <a:ea typeface="Calibri" panose="020F0502020204030204" pitchFamily="34" charset="0"/>
                            <a:cs typeface="Times New Roman" panose="02020603050405020304" pitchFamily="18" charset="0"/>
                          </a:rPr>
                          <m:t>,</m:t>
                        </m:r>
                        <m:r>
                          <a:rPr lang="es-MX" sz="2000" i="1">
                            <a:effectLst/>
                            <a:latin typeface="Cambria Math" panose="02040503050406030204" pitchFamily="18" charset="0"/>
                            <a:ea typeface="Calibri" panose="020F0502020204030204" pitchFamily="34" charset="0"/>
                            <a:cs typeface="Times New Roman" panose="02020603050405020304" pitchFamily="18" charset="0"/>
                          </a:rPr>
                          <m:t>𝑗</m:t>
                        </m:r>
                      </m:sub>
                    </m:sSub>
                    <m:r>
                      <a:rPr lang="es-MX" sz="20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s-MX" sz="2000" dirty="0">
                    <a:effectLst/>
                    <a:latin typeface="Arial" pitchFamily="34" charset="0"/>
                    <a:ea typeface="Times New Roman" panose="02020603050405020304" pitchFamily="18" charset="0"/>
                    <a:cs typeface="Arial" pitchFamily="34" charset="0"/>
                  </a:rPr>
                  <a:t> Monto del siniestro recibido en el año j proveniente de pólizas suscritas en el año i</a:t>
                </a:r>
                <a:endParaRPr lang="es-MX" sz="2000" dirty="0">
                  <a:effectLst/>
                  <a:latin typeface="Arial" pitchFamily="34" charset="0"/>
                  <a:ea typeface="Calibri" panose="020F0502020204030204" pitchFamily="34" charset="0"/>
                  <a:cs typeface="Arial" pitchFamily="34" charset="0"/>
                </a:endParaRPr>
              </a:p>
              <a:p>
                <a:pPr marL="342900" lvl="0" indent="-342900" algn="just">
                  <a:lnSpc>
                    <a:spcPct val="115000"/>
                  </a:lnSpc>
                  <a:spcAft>
                    <a:spcPts val="1000"/>
                  </a:spcAft>
                  <a:buFont typeface="Symbol" panose="05050102010706020507" pitchFamily="18" charset="2"/>
                  <a:buChar char=""/>
                  <a:tabLst>
                    <a:tab pos="3401060" algn="l"/>
                  </a:tabLst>
                </a:pPr>
                <a14:m>
                  <m:oMath xmlns:m="http://schemas.openxmlformats.org/officeDocument/2006/math">
                    <m:sSub>
                      <m:sSubPr>
                        <m:ctrlPr>
                          <a:rPr lang="es-MX" sz="2000" i="1">
                            <a:solidFill>
                              <a:srgbClr val="000000"/>
                            </a:solidFill>
                            <a:effectLst/>
                            <a:latin typeface="Cambria Math"/>
                            <a:ea typeface="Calibri" panose="020F0502020204030204" pitchFamily="34" charset="0"/>
                            <a:cs typeface="Times New Roman" panose="02020603050405020304" pitchFamily="18" charset="0"/>
                          </a:rPr>
                        </m:ctrlPr>
                      </m:sSubPr>
                      <m:e>
                        <m:r>
                          <a:rPr lang="es-MX" sz="2000" i="1">
                            <a:effectLst/>
                            <a:latin typeface="Cambria Math" panose="02040503050406030204" pitchFamily="18" charset="0"/>
                            <a:ea typeface="Calibri" panose="020F0502020204030204" pitchFamily="34" charset="0"/>
                            <a:cs typeface="Times New Roman" panose="02020603050405020304" pitchFamily="18" charset="0"/>
                          </a:rPr>
                          <m:t>𝑀𝐴</m:t>
                        </m:r>
                      </m:e>
                      <m:sub>
                        <m:r>
                          <a:rPr lang="es-MX" sz="20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s-MX" sz="2000" dirty="0">
                    <a:solidFill>
                      <a:srgbClr val="000000"/>
                    </a:solidFill>
                    <a:effectLst/>
                    <a:latin typeface="Arial" pitchFamily="34" charset="0"/>
                    <a:ea typeface="Times New Roman" panose="02020603050405020304" pitchFamily="18" charset="0"/>
                    <a:cs typeface="Arial" pitchFamily="34" charset="0"/>
                  </a:rPr>
                  <a:t> Monto afianzado suscrito en el año i</a:t>
                </a:r>
                <a:endParaRPr lang="es-MX" sz="2000" i="1" dirty="0" smtClean="0">
                  <a:effectLst/>
                  <a:latin typeface="Cambria Math"/>
                </a:endParaRPr>
              </a:p>
              <a:p>
                <a:pPr marL="342900" lvl="0" indent="-342900" algn="just">
                  <a:lnSpc>
                    <a:spcPct val="115000"/>
                  </a:lnSpc>
                  <a:spcAft>
                    <a:spcPts val="1000"/>
                  </a:spcAft>
                  <a:buFont typeface="Symbol" panose="05050102010706020507" pitchFamily="18" charset="2"/>
                  <a:buChar char=""/>
                  <a:tabLst>
                    <a:tab pos="3401060" algn="l"/>
                  </a:tabLst>
                </a:pPr>
                <a14:m>
                  <m:oMath xmlns:m="http://schemas.openxmlformats.org/officeDocument/2006/math">
                    <m:sSub>
                      <m:sSubPr>
                        <m:ctrlPr>
                          <a:rPr lang="es-MX" sz="2000" i="1">
                            <a:effectLst/>
                            <a:latin typeface="Cambria Math"/>
                          </a:rPr>
                        </m:ctrlPr>
                      </m:sSubPr>
                      <m:e>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b>
                    </m:s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s-MX" sz="2000" dirty="0">
                    <a:solidFill>
                      <a:srgbClr val="000000"/>
                    </a:solidFill>
                    <a:effectLst/>
                    <a:latin typeface="Arial" pitchFamily="34" charset="0"/>
                    <a:ea typeface="Times New Roman" panose="02020603050405020304" pitchFamily="18" charset="0"/>
                    <a:cs typeface="Arial" pitchFamily="34" charset="0"/>
                  </a:rPr>
                  <a:t>Factor porcentual </a:t>
                </a:r>
                <a:endParaRPr lang="es-MX" sz="2000" dirty="0">
                  <a:latin typeface="Arial" pitchFamily="34" charset="0"/>
                  <a:cs typeface="Arial" pitchFamily="34"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827584" y="929703"/>
                <a:ext cx="7488832" cy="5163593"/>
              </a:xfrm>
              <a:prstGeom prst="rect">
                <a:avLst/>
              </a:prstGeom>
              <a:blipFill rotWithShape="1">
                <a:blip r:embed="rId2"/>
                <a:stretch>
                  <a:fillRect l="-896" t="-236" r="-1792" b="-1417"/>
                </a:stretch>
              </a:blipFill>
            </p:spPr>
            <p:txBody>
              <a:bodyPr/>
              <a:lstStyle/>
              <a:p>
                <a:r>
                  <a:rPr lang="es-MX">
                    <a:noFill/>
                  </a:rPr>
                  <a:t> </a:t>
                </a:r>
              </a:p>
            </p:txBody>
          </p:sp>
        </mc:Fallback>
      </mc:AlternateContent>
      <p:sp>
        <p:nvSpPr>
          <p:cNvPr id="3" name="2 Marcador de número de diapositiva"/>
          <p:cNvSpPr>
            <a:spLocks noGrp="1"/>
          </p:cNvSpPr>
          <p:nvPr>
            <p:ph type="sldNum" sz="quarter" idx="12"/>
          </p:nvPr>
        </p:nvSpPr>
        <p:spPr/>
        <p:txBody>
          <a:bodyPr/>
          <a:lstStyle/>
          <a:p>
            <a:fld id="{C633FE4C-B262-4131-A7C9-F3AD1CF70585}" type="slidenum">
              <a:rPr lang="es-MX" smtClean="0"/>
              <a:t>22</a:t>
            </a:fld>
            <a:endParaRPr lang="es-MX"/>
          </a:p>
        </p:txBody>
      </p:sp>
    </p:spTree>
    <p:extLst>
      <p:ext uri="{BB962C8B-B14F-4D97-AF65-F5344CB8AC3E}">
        <p14:creationId xmlns:p14="http://schemas.microsoft.com/office/powerpoint/2010/main" val="282456377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23527" y="908719"/>
            <a:ext cx="11034011" cy="49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ext uri="{D42A27DB-BD31-4B8C-83A1-F6EECF244321}">
                <p14:modId xmlns:p14="http://schemas.microsoft.com/office/powerpoint/2010/main" val="1686068123"/>
              </p:ext>
            </p:extLst>
          </p:nvPr>
        </p:nvGraphicFramePr>
        <p:xfrm>
          <a:off x="323527" y="1340768"/>
          <a:ext cx="8496944" cy="4032448"/>
        </p:xfrm>
        <a:graphic>
          <a:graphicData uri="http://schemas.openxmlformats.org/presentationml/2006/ole">
            <mc:AlternateContent xmlns:mc="http://schemas.openxmlformats.org/markup-compatibility/2006">
              <mc:Choice xmlns:v="urn:schemas-microsoft-com:vml" Requires="v">
                <p:oleObj spid="_x0000_s4125" name="Hoja de cálculo" r:id="rId4" imgW="5762803" imgH="2485907" progId="Excel.Sheet.12">
                  <p:embed/>
                </p:oleObj>
              </mc:Choice>
              <mc:Fallback>
                <p:oleObj name="Hoja de cálculo" r:id="rId4" imgW="5762803" imgH="2485907"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7" y="1340768"/>
                        <a:ext cx="8496944" cy="4032448"/>
                      </a:xfrm>
                      <a:prstGeom prst="rect">
                        <a:avLst/>
                      </a:prstGeom>
                      <a:noFill/>
                    </p:spPr>
                  </p:pic>
                </p:oleObj>
              </mc:Fallback>
            </mc:AlternateContent>
          </a:graphicData>
        </a:graphic>
      </p:graphicFrame>
      <p:sp>
        <p:nvSpPr>
          <p:cNvPr id="4" name="3 Marcador de número de diapositiva"/>
          <p:cNvSpPr>
            <a:spLocks noGrp="1"/>
          </p:cNvSpPr>
          <p:nvPr>
            <p:ph type="sldNum" sz="quarter" idx="12"/>
          </p:nvPr>
        </p:nvSpPr>
        <p:spPr/>
        <p:txBody>
          <a:bodyPr/>
          <a:lstStyle/>
          <a:p>
            <a:fld id="{C633FE4C-B262-4131-A7C9-F3AD1CF70585}" type="slidenum">
              <a:rPr lang="es-MX" smtClean="0"/>
              <a:t>23</a:t>
            </a:fld>
            <a:endParaRPr lang="es-MX"/>
          </a:p>
        </p:txBody>
      </p:sp>
    </p:spTree>
    <p:extLst>
      <p:ext uri="{BB962C8B-B14F-4D97-AF65-F5344CB8AC3E}">
        <p14:creationId xmlns:p14="http://schemas.microsoft.com/office/powerpoint/2010/main" val="182049040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755576" y="692696"/>
                <a:ext cx="7632848" cy="5567358"/>
              </a:xfrm>
              <a:prstGeom prst="rect">
                <a:avLst/>
              </a:prstGeom>
            </p:spPr>
            <p:txBody>
              <a:bodyPr wrap="square">
                <a:spAutoFit/>
              </a:bodyPr>
              <a:lstStyle/>
              <a:p>
                <a:pPr algn="just">
                  <a:lnSpc>
                    <a:spcPct val="115000"/>
                  </a:lnSpc>
                  <a:spcAft>
                    <a:spcPts val="800"/>
                  </a:spcAft>
                </a:pPr>
                <a:r>
                  <a:rPr lang="es-MX" sz="2000" dirty="0">
                    <a:solidFill>
                      <a:srgbClr val="000000"/>
                    </a:solidFill>
                    <a:latin typeface="Arial" pitchFamily="34" charset="0"/>
                    <a:ea typeface="Calibri" panose="020F0502020204030204" pitchFamily="34" charset="0"/>
                    <a:cs typeface="Arial" pitchFamily="34" charset="0"/>
                  </a:rPr>
                  <a:t>Sin embargo, es posible calcular un solo factor, dado que los factores de cada columna corresponden al efecto de los siniestros pagados en un mismo año periodo. El factor de reclamaciones pagadas en el año de desarrollo  j proveniente de cada uno de los años de origen i, es decir:</a:t>
                </a:r>
                <a:endParaRPr lang="es-MX" sz="2000" dirty="0" smtClean="0">
                  <a:solidFill>
                    <a:srgbClr val="000000"/>
                  </a:solidFill>
                  <a:latin typeface="Arial" pitchFamily="34" charset="0"/>
                  <a:ea typeface="Calibri" panose="020F0502020204030204" pitchFamily="34" charset="0"/>
                  <a:cs typeface="Arial" pitchFamily="34" charset="0"/>
                </a:endParaRPr>
              </a:p>
              <a:p>
                <a:pPr>
                  <a:lnSpc>
                    <a:spcPct val="115000"/>
                  </a:lnSpc>
                  <a:spcAft>
                    <a:spcPts val="800"/>
                  </a:spcAft>
                </a:pPr>
                <a14:m>
                  <m:oMathPara xmlns:m="http://schemas.openxmlformats.org/officeDocument/2006/math">
                    <m:oMathParaPr>
                      <m:jc m:val="centerGroup"/>
                    </m:oMathParaPr>
                    <m:oMath xmlns:m="http://schemas.openxmlformats.org/officeDocument/2006/math">
                      <m:bar>
                        <m:barPr>
                          <m:pos m:val="top"/>
                          <m:ctrlPr>
                            <a:rPr lang="es-MX" sz="2000" i="1">
                              <a:solidFill>
                                <a:srgbClr val="000000"/>
                              </a:solidFill>
                              <a:effectLst/>
                              <a:latin typeface="Cambria Math"/>
                              <a:ea typeface="Calibri" panose="020F0502020204030204" pitchFamily="34" charset="0"/>
                              <a:cs typeface="Times New Roman" panose="02020603050405020304" pitchFamily="18" charset="0"/>
                            </a:rPr>
                          </m:ctrlPr>
                        </m:barPr>
                        <m:e>
                          <m:sSub>
                            <m:sSubPr>
                              <m:ctrlPr>
                                <a:rPr lang="es-MX" sz="2000" i="1">
                                  <a:solidFill>
                                    <a:srgbClr val="000000"/>
                                  </a:solidFill>
                                  <a:effectLst/>
                                  <a:latin typeface="Cambria Math"/>
                                  <a:ea typeface="Calibri" panose="020F0502020204030204" pitchFamily="34" charset="0"/>
                                  <a:cs typeface="Times New Roman" panose="02020603050405020304" pitchFamily="18" charset="0"/>
                                </a:rPr>
                              </m:ctrlPr>
                            </m:sSubPr>
                            <m:e>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b>
                          </m:sSub>
                        </m:e>
                      </m:ba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s-MX" sz="2000" i="1">
                              <a:solidFill>
                                <a:srgbClr val="000000"/>
                              </a:solidFill>
                              <a:effectLst/>
                              <a:latin typeface="Cambria Math"/>
                              <a:ea typeface="Calibri" panose="020F0502020204030204" pitchFamily="34" charset="0"/>
                              <a:cs typeface="Times New Roman" panose="02020603050405020304" pitchFamily="18" charset="0"/>
                            </a:rPr>
                          </m:ctrlPr>
                        </m:fPr>
                        <m:num>
                          <m:nary>
                            <m:naryPr>
                              <m:chr m:val="∑"/>
                              <m:limLoc m:val="undOvr"/>
                              <m:ctrlPr>
                                <a:rPr lang="es-MX" sz="2000" i="1">
                                  <a:solidFill>
                                    <a:srgbClr val="000000"/>
                                  </a:solidFill>
                                  <a:effectLst/>
                                  <a:latin typeface="Cambria Math"/>
                                  <a:ea typeface="Calibri" panose="020F0502020204030204" pitchFamily="34" charset="0"/>
                                  <a:cs typeface="Times New Roman" panose="02020603050405020304" pitchFamily="18" charset="0"/>
                                </a:rPr>
                              </m:ctrlPr>
                            </m:naryPr>
                            <m: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sub>
                            <m:sup>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p>
                            <m:e>
                              <m:sSub>
                                <m:sSubPr>
                                  <m:ctrlPr>
                                    <a:rPr lang="es-MX" sz="2000" i="1">
                                      <a:solidFill>
                                        <a:srgbClr val="000000"/>
                                      </a:solidFill>
                                      <a:effectLst/>
                                      <a:latin typeface="Cambria Math"/>
                                      <a:ea typeface="Calibri" panose="020F0502020204030204" pitchFamily="34" charset="0"/>
                                      <a:cs typeface="Times New Roman" panose="02020603050405020304" pitchFamily="18" charset="0"/>
                                    </a:rPr>
                                  </m:ctrlPr>
                                </m:sSubPr>
                                <m:e>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b>
                              </m:sSub>
                            </m:e>
                          </m:nary>
                        </m:num>
                        <m:den>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den>
                      </m:f>
                    </m:oMath>
                  </m:oMathPara>
                </a14:m>
                <a:endParaRPr lang="es-MX" sz="2000" dirty="0" smtClean="0">
                  <a:solidFill>
                    <a:srgbClr val="000000"/>
                  </a:solidFill>
                  <a:effectLst/>
                  <a:latin typeface="Arial" pitchFamily="34" charset="0"/>
                  <a:ea typeface="Calibri" panose="020F0502020204030204" pitchFamily="34" charset="0"/>
                  <a:cs typeface="Arial" pitchFamily="34" charset="0"/>
                </a:endParaRPr>
              </a:p>
              <a:p>
                <a:pPr>
                  <a:lnSpc>
                    <a:spcPct val="115000"/>
                  </a:lnSpc>
                  <a:spcAft>
                    <a:spcPts val="800"/>
                  </a:spcAft>
                </a:pPr>
                <a:endParaRPr lang="es-MX"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800"/>
                  </a:spcAft>
                </a:pPr>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s-MX" sz="2000" dirty="0">
                    <a:solidFill>
                      <a:srgbClr val="000000"/>
                    </a:solidFill>
                    <a:effectLst/>
                    <a:latin typeface="Arial" pitchFamily="34" charset="0"/>
                    <a:ea typeface="Calibri" panose="020F0502020204030204" pitchFamily="34" charset="0"/>
                    <a:cs typeface="Arial" pitchFamily="34" charset="0"/>
                  </a:rPr>
                  <a:t>Por lo tanto el índice de reclamaciones correspondiente a la siniestralidad final es la suma de reclamaciones de cada año:</a:t>
                </a:r>
              </a:p>
              <a:p>
                <a:pPr>
                  <a:lnSpc>
                    <a:spcPct val="115000"/>
                  </a:lnSpc>
                  <a:spcAft>
                    <a:spcPts val="800"/>
                  </a:spcAft>
                </a:pPr>
                <a14:m>
                  <m:oMathPara xmlns:m="http://schemas.openxmlformats.org/officeDocument/2006/math">
                    <m:oMathParaPr>
                      <m:jc m:val="centerGroup"/>
                    </m:oMathParaPr>
                    <m:oMath xmlns:m="http://schemas.openxmlformats.org/officeDocument/2006/math">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es-MX" i="1">
                              <a:solidFill>
                                <a:srgbClr val="000000"/>
                              </a:solidFill>
                              <a:effectLst/>
                              <a:latin typeface="Cambria Math"/>
                              <a:ea typeface="Calibri" panose="020F0502020204030204" pitchFamily="34" charset="0"/>
                              <a:cs typeface="Times New Roman" panose="02020603050405020304" pitchFamily="18" charset="0"/>
                            </a:rPr>
                          </m:ctrlPr>
                        </m:naryPr>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sub>
                        <m:sup>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p>
                        <m:e>
                          <m:bar>
                            <m:barPr>
                              <m:pos m:val="top"/>
                              <m:ctrlPr>
                                <a:rPr lang="es-MX" i="1">
                                  <a:solidFill>
                                    <a:srgbClr val="000000"/>
                                  </a:solidFill>
                                  <a:effectLst/>
                                  <a:latin typeface="Cambria Math"/>
                                  <a:ea typeface="Calibri" panose="020F0502020204030204" pitchFamily="34" charset="0"/>
                                  <a:cs typeface="Times New Roman" panose="02020603050405020304" pitchFamily="18" charset="0"/>
                                </a:rPr>
                              </m:ctrlPr>
                            </m:barPr>
                            <m:e>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𝑗</m:t>
                                  </m:r>
                                </m:sub>
                              </m:sSub>
                            </m:e>
                          </m:bar>
                        </m:e>
                      </m:nary>
                    </m:oMath>
                  </m:oMathPara>
                </a14:m>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755576" y="692696"/>
                <a:ext cx="7632848" cy="5567358"/>
              </a:xfrm>
              <a:prstGeom prst="rect">
                <a:avLst/>
              </a:prstGeom>
              <a:blipFill rotWithShape="1">
                <a:blip r:embed="rId3"/>
                <a:stretch>
                  <a:fillRect l="-879" t="-219" r="-1837"/>
                </a:stretch>
              </a:blipFill>
            </p:spPr>
            <p:txBody>
              <a:bodyPr/>
              <a:lstStyle/>
              <a:p>
                <a:r>
                  <a:rPr lang="es-MX">
                    <a:noFill/>
                  </a:rPr>
                  <a:t> </a:t>
                </a:r>
              </a:p>
            </p:txBody>
          </p:sp>
        </mc:Fallback>
      </mc:AlternateContent>
      <p:pic>
        <p:nvPicPr>
          <p:cNvPr id="5" name="Imagen 4"/>
          <p:cNvPicPr/>
          <p:nvPr/>
        </p:nvPicPr>
        <p:blipFill>
          <a:blip r:embed="rId4">
            <a:extLst>
              <a:ext uri="{28A0092B-C50C-407E-A947-70E740481C1C}">
                <a14:useLocalDpi xmlns:a14="http://schemas.microsoft.com/office/drawing/2010/main" val="0"/>
              </a:ext>
            </a:extLst>
          </a:blip>
          <a:srcRect/>
          <a:stretch>
            <a:fillRect/>
          </a:stretch>
        </p:blipFill>
        <p:spPr bwMode="auto">
          <a:xfrm>
            <a:off x="899592" y="3645024"/>
            <a:ext cx="7254552" cy="360040"/>
          </a:xfrm>
          <a:prstGeom prst="rect">
            <a:avLst/>
          </a:prstGeom>
          <a:noFill/>
          <a:ln>
            <a:noFill/>
          </a:ln>
        </p:spPr>
      </p:pic>
      <p:sp>
        <p:nvSpPr>
          <p:cNvPr id="6" name="Rectangle 3"/>
          <p:cNvSpPr>
            <a:spLocks noChangeArrowheads="1"/>
          </p:cNvSpPr>
          <p:nvPr/>
        </p:nvSpPr>
        <p:spPr bwMode="auto">
          <a:xfrm>
            <a:off x="2411759" y="5740472"/>
            <a:ext cx="1081998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1599497046"/>
              </p:ext>
            </p:extLst>
          </p:nvPr>
        </p:nvGraphicFramePr>
        <p:xfrm>
          <a:off x="2039515" y="6021289"/>
          <a:ext cx="5052765" cy="864096"/>
        </p:xfrm>
        <a:graphic>
          <a:graphicData uri="http://schemas.openxmlformats.org/presentationml/2006/ole">
            <mc:AlternateContent xmlns:mc="http://schemas.openxmlformats.org/markup-compatibility/2006">
              <mc:Choice xmlns:v="urn:schemas-microsoft-com:vml" Requires="v">
                <p:oleObj spid="_x0000_s5149" name="Hoja de cálculo" r:id="rId6" imgW="3057410" imgH="581012" progId="Excel.Sheet.12">
                  <p:embed/>
                </p:oleObj>
              </mc:Choice>
              <mc:Fallback>
                <p:oleObj name="Hoja de cálculo" r:id="rId6" imgW="3057410" imgH="581012" progId="Excel.Sheet.1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9515" y="6021289"/>
                        <a:ext cx="5052765" cy="864096"/>
                      </a:xfrm>
                      <a:prstGeom prst="rect">
                        <a:avLst/>
                      </a:prstGeom>
                      <a:noFill/>
                    </p:spPr>
                  </p:pic>
                </p:oleObj>
              </mc:Fallback>
            </mc:AlternateContent>
          </a:graphicData>
        </a:graphic>
      </p:graphicFrame>
      <p:sp>
        <p:nvSpPr>
          <p:cNvPr id="3" name="2 Marcador de número de diapositiva"/>
          <p:cNvSpPr>
            <a:spLocks noGrp="1"/>
          </p:cNvSpPr>
          <p:nvPr>
            <p:ph type="sldNum" sz="quarter" idx="12"/>
          </p:nvPr>
        </p:nvSpPr>
        <p:spPr/>
        <p:txBody>
          <a:bodyPr/>
          <a:lstStyle/>
          <a:p>
            <a:fld id="{C633FE4C-B262-4131-A7C9-F3AD1CF70585}" type="slidenum">
              <a:rPr lang="es-MX" smtClean="0"/>
              <a:t>24</a:t>
            </a:fld>
            <a:endParaRPr lang="es-MX"/>
          </a:p>
        </p:txBody>
      </p:sp>
    </p:spTree>
    <p:extLst>
      <p:ext uri="{BB962C8B-B14F-4D97-AF65-F5344CB8AC3E}">
        <p14:creationId xmlns:p14="http://schemas.microsoft.com/office/powerpoint/2010/main" val="29812660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11560" y="836712"/>
            <a:ext cx="7920880" cy="1610697"/>
          </a:xfrm>
          <a:prstGeom prst="rect">
            <a:avLst/>
          </a:prstGeom>
        </p:spPr>
        <p:txBody>
          <a:bodyPr wrap="square">
            <a:spAutoFit/>
          </a:bodyPr>
          <a:lstStyle/>
          <a:p>
            <a:pPr algn="just">
              <a:lnSpc>
                <a:spcPct val="115000"/>
              </a:lnSpc>
              <a:spcAft>
                <a:spcPts val="800"/>
              </a:spcAft>
            </a:pPr>
            <a:r>
              <a:rPr lang="es-MX" sz="2000" dirty="0">
                <a:solidFill>
                  <a:srgbClr val="000000"/>
                </a:solidFill>
                <a:latin typeface="Arial" pitchFamily="34" charset="0"/>
                <a:ea typeface="Times New Roman" panose="02020603050405020304" pitchFamily="18" charset="0"/>
                <a:cs typeface="Arial" pitchFamily="34" charset="0"/>
              </a:rPr>
              <a:t>Otra forma de obtener el valor estimado del índice de reclamaciones, a partir de una estadista de índices, es la siguiente: </a:t>
            </a:r>
            <a:endParaRPr lang="es-MX" sz="2000" dirty="0">
              <a:solidFill>
                <a:srgbClr val="000000"/>
              </a:solidFill>
              <a:latin typeface="Arial" pitchFamily="34" charset="0"/>
              <a:ea typeface="Calibri" panose="020F0502020204030204" pitchFamily="34" charset="0"/>
              <a:cs typeface="Arial" pitchFamily="34" charset="0"/>
            </a:endParaRPr>
          </a:p>
          <a:p>
            <a:pPr algn="just">
              <a:lnSpc>
                <a:spcPct val="115000"/>
              </a:lnSpc>
              <a:spcAft>
                <a:spcPts val="800"/>
              </a:spcAft>
            </a:pPr>
            <a:r>
              <a:rPr lang="es-MX" sz="2000" dirty="0">
                <a:solidFill>
                  <a:srgbClr val="000000"/>
                </a:solidFill>
                <a:latin typeface="Arial" pitchFamily="34" charset="0"/>
                <a:ea typeface="Calibri" panose="020F0502020204030204" pitchFamily="34" charset="0"/>
                <a:cs typeface="Arial" pitchFamily="34" charset="0"/>
              </a:rPr>
              <a:t>Considerando que dicho índice es una variable aleatoria </a:t>
            </a:r>
            <a:r>
              <a:rPr lang="es-MX" sz="2000" i="1" dirty="0">
                <a:solidFill>
                  <a:srgbClr val="000000"/>
                </a:solidFill>
                <a:latin typeface="Arial" pitchFamily="34" charset="0"/>
                <a:ea typeface="Calibri" panose="020F0502020204030204" pitchFamily="34" charset="0"/>
                <a:cs typeface="Arial" pitchFamily="34" charset="0"/>
              </a:rPr>
              <a:t>X</a:t>
            </a:r>
            <a:r>
              <a:rPr lang="es-MX" sz="2000" dirty="0">
                <a:solidFill>
                  <a:srgbClr val="000000"/>
                </a:solidFill>
                <a:latin typeface="Arial" pitchFamily="34" charset="0"/>
                <a:ea typeface="Calibri" panose="020F0502020204030204" pitchFamily="34" charset="0"/>
                <a:cs typeface="Arial" pitchFamily="34" charset="0"/>
              </a:rPr>
              <a:t>, es posible construir una función de probabilidad </a:t>
            </a:r>
            <a:r>
              <a:rPr lang="es-MX" sz="2000" i="1" dirty="0">
                <a:solidFill>
                  <a:srgbClr val="000000"/>
                </a:solidFill>
                <a:latin typeface="Arial" pitchFamily="34" charset="0"/>
                <a:ea typeface="Calibri" panose="020F0502020204030204" pitchFamily="34" charset="0"/>
                <a:cs typeface="Arial" pitchFamily="34" charset="0"/>
              </a:rPr>
              <a:t>f(x) </a:t>
            </a:r>
            <a:r>
              <a:rPr lang="es-MX" sz="2000" dirty="0">
                <a:solidFill>
                  <a:srgbClr val="000000"/>
                </a:solidFill>
                <a:latin typeface="Arial" pitchFamily="34" charset="0"/>
                <a:ea typeface="Calibri" panose="020F0502020204030204" pitchFamily="34" charset="0"/>
                <a:cs typeface="Arial" pitchFamily="34" charset="0"/>
              </a:rPr>
              <a:t>de dicha variable. </a:t>
            </a:r>
            <a:endParaRPr lang="es-MX" sz="2000" dirty="0">
              <a:solidFill>
                <a:srgbClr val="000000"/>
              </a:solidFill>
              <a:effectLst/>
              <a:latin typeface="Arial" pitchFamily="34" charset="0"/>
              <a:ea typeface="Calibri" panose="020F0502020204030204" pitchFamily="34" charset="0"/>
              <a:cs typeface="Arial" pitchFamily="34" charset="0"/>
            </a:endParaRPr>
          </a:p>
        </p:txBody>
      </p:sp>
      <p:pic>
        <p:nvPicPr>
          <p:cNvPr id="5" name="0 Imagen"/>
          <p:cNvPicPr/>
          <p:nvPr/>
        </p:nvPicPr>
        <p:blipFill>
          <a:blip r:embed="rId2">
            <a:extLst>
              <a:ext uri="{28A0092B-C50C-407E-A947-70E740481C1C}">
                <a14:useLocalDpi xmlns:a14="http://schemas.microsoft.com/office/drawing/2010/main" val="0"/>
              </a:ext>
            </a:extLst>
          </a:blip>
          <a:stretch>
            <a:fillRect/>
          </a:stretch>
        </p:blipFill>
        <p:spPr>
          <a:xfrm>
            <a:off x="1907704" y="2492896"/>
            <a:ext cx="5256584" cy="3816424"/>
          </a:xfrm>
          <a:prstGeom prst="rect">
            <a:avLst/>
          </a:prstGeom>
          <a:solidFill>
            <a:schemeClr val="tx2">
              <a:lumMod val="25000"/>
              <a:lumOff val="75000"/>
            </a:schemeClr>
          </a:solidFill>
          <a:ln>
            <a:solidFill>
              <a:schemeClr val="accent1"/>
            </a:solidFill>
          </a:ln>
        </p:spPr>
      </p:pic>
      <p:sp>
        <p:nvSpPr>
          <p:cNvPr id="2" name="1 Marcador de número de diapositiva"/>
          <p:cNvSpPr>
            <a:spLocks noGrp="1"/>
          </p:cNvSpPr>
          <p:nvPr>
            <p:ph type="sldNum" sz="quarter" idx="12"/>
          </p:nvPr>
        </p:nvSpPr>
        <p:spPr/>
        <p:txBody>
          <a:bodyPr/>
          <a:lstStyle/>
          <a:p>
            <a:fld id="{C633FE4C-B262-4131-A7C9-F3AD1CF70585}" type="slidenum">
              <a:rPr lang="es-MX" smtClean="0"/>
              <a:t>25</a:t>
            </a:fld>
            <a:endParaRPr lang="es-MX"/>
          </a:p>
        </p:txBody>
      </p:sp>
    </p:spTree>
    <p:extLst>
      <p:ext uri="{BB962C8B-B14F-4D97-AF65-F5344CB8AC3E}">
        <p14:creationId xmlns:p14="http://schemas.microsoft.com/office/powerpoint/2010/main" val="409958364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755576" y="727984"/>
                <a:ext cx="7560840" cy="5581336"/>
              </a:xfrm>
              <a:prstGeom prst="rect">
                <a:avLst/>
              </a:prstGeom>
            </p:spPr>
            <p:txBody>
              <a:bodyPr wrap="square">
                <a:spAutoFit/>
              </a:bodyPr>
              <a:lstStyle/>
              <a:p>
                <a:pPr algn="just">
                  <a:lnSpc>
                    <a:spcPct val="115000"/>
                  </a:lnSpc>
                  <a:spcAft>
                    <a:spcPts val="800"/>
                  </a:spcAft>
                </a:pPr>
                <a:r>
                  <a:rPr lang="es-MX" dirty="0">
                    <a:solidFill>
                      <a:srgbClr val="000000"/>
                    </a:solidFill>
                    <a:latin typeface="Arial" pitchFamily="34" charset="0"/>
                    <a:ea typeface="Calibri" panose="020F0502020204030204" pitchFamily="34" charset="0"/>
                    <a:cs typeface="Arial" pitchFamily="34" charset="0"/>
                  </a:rPr>
                  <a:t>Considerando que la función de distribución del índice de reclamaciones respecto a los montos afianzados tiene características típicas de una función Beta, entonces, se podría utilizar el valor esperado de la variable aleatoria para estimar el valor de dicho índice:</a:t>
                </a:r>
              </a:p>
              <a:p>
                <a:pPr>
                  <a:lnSpc>
                    <a:spcPct val="115000"/>
                  </a:lnSpc>
                  <a:spcAft>
                    <a:spcPts val="800"/>
                  </a:spcAft>
                </a:pPr>
                <a14:m>
                  <m:oMathPara xmlns:m="http://schemas.openxmlformats.org/officeDocument/2006/math">
                    <m:oMathParaPr>
                      <m:jc m:val="centerGroup"/>
                    </m:oMathParaPr>
                    <m:oMath xmlns:m="http://schemas.openxmlformats.org/officeDocument/2006/math">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nary>
                        <m:naryPr>
                          <m:limLoc m:val="undOvr"/>
                          <m:ctrlPr>
                            <a:rPr lang="es-MX" i="1">
                              <a:solidFill>
                                <a:srgbClr val="000000"/>
                              </a:solidFill>
                              <a:effectLst/>
                              <a:latin typeface="Cambria Math"/>
                              <a:ea typeface="Calibri" panose="020F0502020204030204" pitchFamily="34" charset="0"/>
                              <a:cs typeface="Times New Roman" panose="02020603050405020304" pitchFamily="18" charset="0"/>
                            </a:rPr>
                          </m:ctrlPr>
                        </m:naryPr>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sub>
                        <m:sup>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up>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d>
                            <m:dPr>
                              <m:ctrlPr>
                                <a:rPr lang="es-MX" i="1">
                                  <a:solidFill>
                                    <a:srgbClr val="000000"/>
                                  </a:solidFill>
                                  <a:effectLst/>
                                  <a:latin typeface="Cambria Math"/>
                                  <a:ea typeface="Calibri" panose="020F0502020204030204" pitchFamily="34" charset="0"/>
                                  <a:cs typeface="Times New Roman" panose="02020603050405020304" pitchFamily="18" charset="0"/>
                                </a:rPr>
                              </m:ctrlPr>
                            </m:d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e>
                          </m:d>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𝑑𝑥</m:t>
                          </m:r>
                        </m:e>
                      </m:nary>
                    </m:oMath>
                  </m:oMathPara>
                </a14:m>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s-MX" dirty="0">
                    <a:solidFill>
                      <a:srgbClr val="000000"/>
                    </a:solidFill>
                    <a:effectLst/>
                    <a:latin typeface="Arial" pitchFamily="34" charset="0"/>
                    <a:ea typeface="Calibri" panose="020F0502020204030204" pitchFamily="34" charset="0"/>
                    <a:cs typeface="Arial" pitchFamily="34" charset="0"/>
                  </a:rPr>
                  <a:t>Si se quiere un valor con márgenes de seguridad, se podría tomar un valor tal que la probabilidad (ε) de que la siniestralidad resulte superior al valor elegido, sea muy pequeña. </a:t>
                </a:r>
                <a:r>
                  <a:rPr lang="es-MX" dirty="0" smtClean="0">
                    <a:solidFill>
                      <a:srgbClr val="000000"/>
                    </a:solidFill>
                    <a:effectLst/>
                    <a:latin typeface="Arial" pitchFamily="34" charset="0"/>
                    <a:ea typeface="Calibri" panose="020F0502020204030204" pitchFamily="34" charset="0"/>
                    <a:cs typeface="Arial" pitchFamily="34" charset="0"/>
                  </a:rPr>
                  <a:t>Se debe considerar aquel </a:t>
                </a:r>
                <a:r>
                  <a:rPr lang="es-MX" dirty="0" err="1">
                    <a:solidFill>
                      <a:srgbClr val="000000"/>
                    </a:solidFill>
                    <a:effectLst/>
                    <a:latin typeface="Arial" pitchFamily="34" charset="0"/>
                    <a:ea typeface="Calibri" panose="020F0502020204030204" pitchFamily="34" charset="0"/>
                    <a:cs typeface="Arial" pitchFamily="34" charset="0"/>
                  </a:rPr>
                  <a:t>x</a:t>
                </a:r>
                <a:r>
                  <a:rPr lang="es-MX" baseline="-25000" dirty="0" err="1">
                    <a:solidFill>
                      <a:srgbClr val="000000"/>
                    </a:solidFill>
                    <a:effectLst/>
                    <a:latin typeface="Arial" pitchFamily="34" charset="0"/>
                    <a:ea typeface="Calibri" panose="020F0502020204030204" pitchFamily="34" charset="0"/>
                    <a:cs typeface="Arial" pitchFamily="34" charset="0"/>
                  </a:rPr>
                  <a:t>k</a:t>
                </a:r>
                <a:r>
                  <a:rPr lang="es-MX" dirty="0">
                    <a:solidFill>
                      <a:srgbClr val="000000"/>
                    </a:solidFill>
                    <a:effectLst/>
                    <a:latin typeface="Arial" pitchFamily="34" charset="0"/>
                    <a:ea typeface="Calibri" panose="020F0502020204030204" pitchFamily="34" charset="0"/>
                    <a:cs typeface="Arial" pitchFamily="34" charset="0"/>
                  </a:rPr>
                  <a:t> tal </a:t>
                </a:r>
                <a:r>
                  <a:rPr lang="es-MX" dirty="0" smtClean="0">
                    <a:solidFill>
                      <a:srgbClr val="000000"/>
                    </a:solidFill>
                    <a:effectLst/>
                    <a:latin typeface="Arial" pitchFamily="34" charset="0"/>
                    <a:ea typeface="Calibri" panose="020F0502020204030204" pitchFamily="34" charset="0"/>
                    <a:cs typeface="Arial" pitchFamily="34" charset="0"/>
                  </a:rPr>
                  <a:t>que:   </a:t>
                </a:r>
                <a:endParaRPr lang="es-MX" dirty="0">
                  <a:solidFill>
                    <a:srgbClr val="000000"/>
                  </a:solidFill>
                  <a:effectLst/>
                  <a:latin typeface="Arial" pitchFamily="34" charset="0"/>
                  <a:ea typeface="Calibri" panose="020F0502020204030204" pitchFamily="34" charset="0"/>
                  <a:cs typeface="Arial" pitchFamily="34" charset="0"/>
                </a:endParaRPr>
              </a:p>
              <a:p>
                <a:pPr>
                  <a:lnSpc>
                    <a:spcPct val="115000"/>
                  </a:lnSpc>
                  <a:spcAft>
                    <a:spcPts val="800"/>
                  </a:spcAft>
                </a:pPr>
                <a14:m>
                  <m:oMathPara xmlns:m="http://schemas.openxmlformats.org/officeDocument/2006/math">
                    <m:oMathParaPr>
                      <m:jc m:val="centerGroup"/>
                    </m:oMathParaPr>
                    <m:oMath xmlns:m="http://schemas.openxmlformats.org/officeDocument/2006/math">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m:t>
                          </m:r>
                        </m:sub>
                      </m:s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𝑡𝑎𝑙</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𝑞𝑢𝑒</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ary>
                        <m:naryPr>
                          <m:limLoc m:val="undOvr"/>
                          <m:ctrlPr>
                            <a:rPr lang="es-MX" i="1">
                              <a:solidFill>
                                <a:srgbClr val="000000"/>
                              </a:solidFill>
                              <a:effectLst/>
                              <a:latin typeface="Cambria Math"/>
                              <a:ea typeface="Calibri" panose="020F0502020204030204" pitchFamily="34" charset="0"/>
                              <a:cs typeface="Times New Roman" panose="02020603050405020304" pitchFamily="18" charset="0"/>
                            </a:rPr>
                          </m:ctrlPr>
                        </m:naryPr>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sub>
                        <m:sup>
                          <m:sSub>
                            <m:sSubPr>
                              <m:ctrlPr>
                                <a:rPr lang="es-MX" i="1">
                                  <a:solidFill>
                                    <a:srgbClr val="000000"/>
                                  </a:solidFill>
                                  <a:effectLst/>
                                  <a:latin typeface="Cambria Math"/>
                                  <a:ea typeface="Calibri" panose="020F0502020204030204" pitchFamily="34" charset="0"/>
                                  <a:cs typeface="Times New Roman" panose="02020603050405020304" pitchFamily="18" charset="0"/>
                                </a:rPr>
                              </m:ctrlPr>
                            </m:sSub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𝑋</m:t>
                              </m:r>
                            </m:e>
                            <m:sub>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m:t>
                              </m:r>
                            </m:sub>
                          </m:sSub>
                        </m:sup>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d>
                            <m:dPr>
                              <m:ctrlPr>
                                <a:rPr lang="es-MX" i="1">
                                  <a:solidFill>
                                    <a:srgbClr val="000000"/>
                                  </a:solidFill>
                                  <a:effectLst/>
                                  <a:latin typeface="Cambria Math"/>
                                  <a:ea typeface="Calibri" panose="020F0502020204030204" pitchFamily="34" charset="0"/>
                                  <a:cs typeface="Times New Roman" panose="02020603050405020304" pitchFamily="18" charset="0"/>
                                </a:rPr>
                              </m:ctrlPr>
                            </m:dPr>
                            <m:e>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e>
                          </m:d>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𝑑𝑥</m:t>
                          </m:r>
                        </m:e>
                      </m:nary>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𝜀</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s-MX" dirty="0">
                    <a:solidFill>
                      <a:srgbClr val="000000"/>
                    </a:solidFill>
                    <a:effectLst/>
                    <a:latin typeface="Arial" pitchFamily="34" charset="0"/>
                    <a:ea typeface="Times New Roman" panose="02020603050405020304" pitchFamily="18" charset="0"/>
                    <a:cs typeface="Arial" pitchFamily="34" charset="0"/>
                  </a:rPr>
                  <a:t>Este margen de seguridad es con el que se habrá de constituirse una reserva para posibles desviaciones dicho margen se denomina “reserva de contingencia” de acuerdo a la regulación mexicana.</a:t>
                </a:r>
                <a:endParaRPr lang="es-MX" dirty="0">
                  <a:solidFill>
                    <a:srgbClr val="000000"/>
                  </a:solidFill>
                  <a:effectLst/>
                  <a:latin typeface="Arial" pitchFamily="34" charset="0"/>
                  <a:ea typeface="Calibri" panose="020F0502020204030204" pitchFamily="34" charset="0"/>
                  <a:cs typeface="Arial" pitchFamily="34"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755576" y="727984"/>
                <a:ext cx="7560840" cy="5581336"/>
              </a:xfrm>
              <a:prstGeom prst="rect">
                <a:avLst/>
              </a:prstGeom>
              <a:blipFill rotWithShape="1">
                <a:blip r:embed="rId2"/>
                <a:stretch>
                  <a:fillRect l="-726" t="-218" r="-2742" b="-328"/>
                </a:stretch>
              </a:blipFill>
            </p:spPr>
            <p:txBody>
              <a:bodyPr/>
              <a:lstStyle/>
              <a:p>
                <a:r>
                  <a:rPr lang="es-MX">
                    <a:noFill/>
                  </a:rPr>
                  <a:t> </a:t>
                </a:r>
              </a:p>
            </p:txBody>
          </p:sp>
        </mc:Fallback>
      </mc:AlternateContent>
      <p:sp>
        <p:nvSpPr>
          <p:cNvPr id="3" name="2 Marcador de número de diapositiva"/>
          <p:cNvSpPr>
            <a:spLocks noGrp="1"/>
          </p:cNvSpPr>
          <p:nvPr>
            <p:ph type="sldNum" sz="quarter" idx="12"/>
          </p:nvPr>
        </p:nvSpPr>
        <p:spPr/>
        <p:txBody>
          <a:bodyPr/>
          <a:lstStyle/>
          <a:p>
            <a:fld id="{C633FE4C-B262-4131-A7C9-F3AD1CF70585}" type="slidenum">
              <a:rPr lang="es-MX" smtClean="0"/>
              <a:t>26</a:t>
            </a:fld>
            <a:endParaRPr lang="es-MX"/>
          </a:p>
        </p:txBody>
      </p:sp>
    </p:spTree>
    <p:extLst>
      <p:ext uri="{BB962C8B-B14F-4D97-AF65-F5344CB8AC3E}">
        <p14:creationId xmlns:p14="http://schemas.microsoft.com/office/powerpoint/2010/main" val="313780457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19250" y="2564904"/>
            <a:ext cx="5900738" cy="1728192"/>
          </a:xfrm>
          <a:solidFill>
            <a:schemeClr val="bg2"/>
          </a:solidFill>
          <a:ln w="38100">
            <a:solidFill>
              <a:schemeClr val="accent2"/>
            </a:solidFill>
          </a:ln>
        </p:spPr>
        <p:txBody>
          <a:bodyPr>
            <a:normAutofit/>
          </a:bodyPr>
          <a:lstStyle/>
          <a:p>
            <a:pPr algn="ctr" eaLnBrk="1" hangingPunct="1"/>
            <a:r>
              <a:rPr lang="es-ES" sz="4000" b="1" dirty="0" smtClean="0">
                <a:solidFill>
                  <a:schemeClr val="accent1">
                    <a:lumMod val="75000"/>
                  </a:schemeClr>
                </a:solidFill>
                <a:effectLst>
                  <a:outerShdw blurRad="38100" dist="38100" dir="2700000" algn="tl">
                    <a:srgbClr val="000000">
                      <a:alpha val="43137"/>
                    </a:srgbClr>
                  </a:outerShdw>
                </a:effectLst>
              </a:rPr>
              <a:t>PRIMA DE TARIFA </a:t>
            </a:r>
            <a:br>
              <a:rPr lang="es-ES" sz="4000" b="1" dirty="0" smtClean="0">
                <a:solidFill>
                  <a:schemeClr val="accent1">
                    <a:lumMod val="75000"/>
                  </a:schemeClr>
                </a:solidFill>
                <a:effectLst>
                  <a:outerShdw blurRad="38100" dist="38100" dir="2700000" algn="tl">
                    <a:srgbClr val="000000">
                      <a:alpha val="43137"/>
                    </a:srgbClr>
                  </a:outerShdw>
                </a:effectLst>
              </a:rPr>
            </a:br>
            <a:endParaRPr lang="es-ES" sz="4000" b="1" dirty="0" smtClean="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27</a:t>
            </a:fld>
            <a:endParaRPr lang="es-MX"/>
          </a:p>
        </p:txBody>
      </p:sp>
      <p:pic>
        <p:nvPicPr>
          <p:cNvPr id="5" name="Picture 3"/>
          <p:cNvPicPr>
            <a:picLocks noChangeAspect="1" noChangeArrowheads="1"/>
          </p:cNvPicPr>
          <p:nvPr/>
        </p:nvPicPr>
        <p:blipFill>
          <a:blip r:embed="rId2"/>
          <a:srcRect/>
          <a:stretch>
            <a:fillRect/>
          </a:stretch>
        </p:blipFill>
        <p:spPr bwMode="auto">
          <a:xfrm>
            <a:off x="251520" y="188639"/>
            <a:ext cx="767078" cy="687487"/>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116936051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608" y="764704"/>
            <a:ext cx="7056784" cy="629816"/>
          </a:xfrm>
          <a:prstGeom prst="rect">
            <a:avLst/>
          </a:prstGeom>
          <a:solidFill>
            <a:schemeClr val="accent2">
              <a:lumMod val="60000"/>
              <a:lumOff val="40000"/>
            </a:schemeClr>
          </a:solidFill>
        </p:spPr>
        <p:txBody>
          <a:bodyPr>
            <a:normAutofit fontScale="900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PRIMA DE TARIFA</a:t>
            </a:r>
            <a:endParaRPr lang="es-MX"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669170" y="1589566"/>
            <a:ext cx="7863270" cy="5027530"/>
          </a:xfrm>
          <a:prstGeom prst="rect">
            <a:avLst/>
          </a:prstGeom>
        </p:spPr>
        <p:txBody>
          <a:bodyPr wrap="square">
            <a:spAutoFit/>
          </a:bodyPr>
          <a:lstStyle/>
          <a:p>
            <a:pPr algn="just"/>
            <a:r>
              <a:rPr lang="es-MX" sz="2000" dirty="0">
                <a:solidFill>
                  <a:srgbClr val="000000"/>
                </a:solidFill>
                <a:latin typeface="Arial" pitchFamily="34" charset="0"/>
                <a:ea typeface="Calibri" panose="020F0502020204030204" pitchFamily="34" charset="0"/>
                <a:cs typeface="Arial" pitchFamily="34" charset="0"/>
              </a:rPr>
              <a:t>La prima de tarifa de un contrato de fianzas corresponde al costo esperado de una operación de fianzas, formado por el costo de financiamiento,  gastos de administración, costos de adquisición y margen de utilidad. Asimismo deben incluirse los costos de gestión jurídica de recuperación de las garantías</a:t>
            </a:r>
            <a:r>
              <a:rPr lang="es-MX" sz="2000" dirty="0" smtClean="0">
                <a:solidFill>
                  <a:srgbClr val="000000"/>
                </a:solidFill>
                <a:latin typeface="Arial" pitchFamily="34" charset="0"/>
                <a:ea typeface="Calibri" panose="020F0502020204030204" pitchFamily="34" charset="0"/>
                <a:cs typeface="Arial" pitchFamily="34" charset="0"/>
              </a:rPr>
              <a:t>.</a:t>
            </a:r>
          </a:p>
          <a:p>
            <a:pPr algn="just"/>
            <a:r>
              <a:rPr lang="es-MX" sz="2000" dirty="0" smtClean="0">
                <a:latin typeface="Arial" pitchFamily="34" charset="0"/>
                <a:cs typeface="Arial" pitchFamily="34" charset="0"/>
              </a:rPr>
              <a:t>  </a:t>
            </a:r>
            <a:endParaRPr lang="es-MX" sz="2000" dirty="0">
              <a:latin typeface="Arial" pitchFamily="34" charset="0"/>
              <a:cs typeface="Arial" pitchFamily="34" charset="0"/>
            </a:endParaRPr>
          </a:p>
          <a:p>
            <a:pPr marL="342900" lvl="0" indent="-342900" algn="just">
              <a:buFont typeface="Arial" pitchFamily="34" charset="0"/>
              <a:buChar char="•"/>
            </a:pPr>
            <a:r>
              <a:rPr lang="es-MX" sz="2000" b="1" dirty="0">
                <a:latin typeface="Arial" pitchFamily="34" charset="0"/>
                <a:cs typeface="Arial" pitchFamily="34" charset="0"/>
              </a:rPr>
              <a:t>Gastos de administración:</a:t>
            </a:r>
            <a:r>
              <a:rPr lang="es-MX" sz="2000" dirty="0">
                <a:latin typeface="Arial" pitchFamily="34" charset="0"/>
                <a:cs typeface="Arial" pitchFamily="34" charset="0"/>
              </a:rPr>
              <a:t> Se deberá indicar el recargo máximo o monto mínimo que se incluirá en las primas de tarifa, en su caso, por concepto de gastos de administración.</a:t>
            </a:r>
          </a:p>
          <a:p>
            <a:pPr marL="342900" lvl="0" indent="-342900" algn="just">
              <a:buFont typeface="Arial" pitchFamily="34" charset="0"/>
              <a:buChar char="•"/>
            </a:pPr>
            <a:r>
              <a:rPr lang="es-MX" sz="2000" b="1" dirty="0">
                <a:latin typeface="Arial" pitchFamily="34" charset="0"/>
                <a:cs typeface="Arial" pitchFamily="34" charset="0"/>
              </a:rPr>
              <a:t>Gastos de adquisición:</a:t>
            </a:r>
            <a:r>
              <a:rPr lang="es-MX" sz="2000" dirty="0">
                <a:latin typeface="Arial" pitchFamily="34" charset="0"/>
                <a:cs typeface="Arial" pitchFamily="34" charset="0"/>
              </a:rPr>
              <a:t> Se deberá indicar el recargo máximo o monto mínimo que se incluirá en las primas de tarifa, en su caso, por concepto de gastos de adquisición.</a:t>
            </a:r>
          </a:p>
          <a:p>
            <a:pPr marL="342900" lvl="0" indent="-342900" algn="just">
              <a:buFont typeface="Arial" pitchFamily="34" charset="0"/>
              <a:buChar char="•"/>
            </a:pPr>
            <a:r>
              <a:rPr lang="es-MX" sz="2000" b="1" dirty="0">
                <a:latin typeface="Arial" pitchFamily="34" charset="0"/>
                <a:cs typeface="Arial" pitchFamily="34" charset="0"/>
              </a:rPr>
              <a:t>Margen de utilidad:</a:t>
            </a:r>
            <a:r>
              <a:rPr lang="es-MX" sz="2000" dirty="0">
                <a:latin typeface="Arial" pitchFamily="34" charset="0"/>
                <a:cs typeface="Arial" pitchFamily="34" charset="0"/>
              </a:rPr>
              <a:t> Se deberá indicar el recargo máximo o monto mínimo que se incluirá en las primas de tarifa, en su caso, por concepto de utilidades.</a:t>
            </a:r>
          </a:p>
          <a:p>
            <a:pPr algn="just">
              <a:lnSpc>
                <a:spcPct val="115000"/>
              </a:lnSpc>
              <a:spcAft>
                <a:spcPts val="800"/>
              </a:spcAft>
            </a:pPr>
            <a:endParaRPr lang="es-MX" dirty="0">
              <a:solidFill>
                <a:srgbClr val="000000"/>
              </a:solidFill>
              <a:effectLst/>
              <a:latin typeface="Arial" pitchFamily="34" charset="0"/>
              <a:ea typeface="Calibri" panose="020F0502020204030204"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C633FE4C-B262-4131-A7C9-F3AD1CF70585}" type="slidenum">
              <a:rPr lang="es-MX" smtClean="0"/>
              <a:t>28</a:t>
            </a:fld>
            <a:endParaRPr lang="es-MX"/>
          </a:p>
        </p:txBody>
      </p:sp>
    </p:spTree>
    <p:extLst>
      <p:ext uri="{BB962C8B-B14F-4D97-AF65-F5344CB8AC3E}">
        <p14:creationId xmlns:p14="http://schemas.microsoft.com/office/powerpoint/2010/main" val="392834196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608" y="764704"/>
            <a:ext cx="7056784" cy="629816"/>
          </a:xfrm>
          <a:prstGeom prst="rect">
            <a:avLst/>
          </a:prstGeom>
          <a:solidFill>
            <a:schemeClr val="accent2">
              <a:lumMod val="60000"/>
              <a:lumOff val="40000"/>
            </a:schemeClr>
          </a:solidFill>
        </p:spPr>
        <p:txBody>
          <a:bodyPr>
            <a:normAutofit fontScale="900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PRIMA DE TARIFA</a:t>
            </a:r>
            <a:endParaRPr lang="es-MX"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4" name="Rectángulo 3"/>
              <p:cNvSpPr/>
              <p:nvPr/>
            </p:nvSpPr>
            <p:spPr>
              <a:xfrm>
                <a:off x="611560" y="1844824"/>
                <a:ext cx="7848872" cy="4262705"/>
              </a:xfrm>
              <a:prstGeom prst="rect">
                <a:avLst/>
              </a:prstGeom>
              <a:solidFill>
                <a:schemeClr val="tx2">
                  <a:lumMod val="25000"/>
                  <a:lumOff val="75000"/>
                </a:schemeClr>
              </a:solidFill>
            </p:spPr>
            <p:txBody>
              <a:bodyPr wrap="square">
                <a:spAutoFit/>
              </a:bodyPr>
              <a:lstStyle/>
              <a:p>
                <a:pPr algn="just">
                  <a:lnSpc>
                    <a:spcPct val="115000"/>
                  </a:lnSpc>
                  <a:spcAft>
                    <a:spcPts val="800"/>
                  </a:spcAft>
                </a:pPr>
                <a:r>
                  <a:rPr lang="es-MX" sz="2200" dirty="0">
                    <a:solidFill>
                      <a:srgbClr val="000000"/>
                    </a:solidFill>
                    <a:latin typeface="Arial" pitchFamily="34" charset="0"/>
                    <a:ea typeface="Calibri" panose="020F0502020204030204" pitchFamily="34" charset="0"/>
                    <a:cs typeface="Arial" pitchFamily="34" charset="0"/>
                  </a:rPr>
                  <a:t>La regulación mexicana establece lo siguiente en la circular S-16.1, sobre algunas disposiciones en relación a  la forma en que debe calcularse la prima de tarifa</a:t>
                </a:r>
                <a:r>
                  <a:rPr lang="es-MX" sz="2200" dirty="0" smtClean="0">
                    <a:solidFill>
                      <a:srgbClr val="000000"/>
                    </a:solidFill>
                    <a:latin typeface="Arial" pitchFamily="34" charset="0"/>
                    <a:ea typeface="Calibri" panose="020F0502020204030204" pitchFamily="34" charset="0"/>
                    <a:cs typeface="Arial" pitchFamily="34" charset="0"/>
                  </a:rPr>
                  <a:t>.</a:t>
                </a:r>
              </a:p>
              <a:p>
                <a:pPr algn="just">
                  <a:lnSpc>
                    <a:spcPct val="115000"/>
                  </a:lnSpc>
                  <a:spcAft>
                    <a:spcPts val="800"/>
                  </a:spcAft>
                </a:pPr>
                <a:endParaRPr lang="es-MX" sz="2200" dirty="0">
                  <a:solidFill>
                    <a:srgbClr val="000000"/>
                  </a:solidFill>
                  <a:latin typeface="Arial" pitchFamily="34" charset="0"/>
                  <a:ea typeface="Calibri" panose="020F0502020204030204" pitchFamily="34" charset="0"/>
                  <a:cs typeface="Arial" pitchFamily="34" charset="0"/>
                </a:endParaRPr>
              </a:p>
              <a:p>
                <a:pPr marL="342900" lvl="0" indent="-342900">
                  <a:lnSpc>
                    <a:spcPct val="115000"/>
                  </a:lnSpc>
                  <a:spcAft>
                    <a:spcPts val="0"/>
                  </a:spcAft>
                  <a:buFont typeface="Wingdings" panose="05000000000000000000" pitchFamily="2" charset="2"/>
                  <a:buChar char=""/>
                </a:pPr>
                <a:r>
                  <a:rPr lang="es-MX" sz="2200" dirty="0">
                    <a:effectLst/>
                    <a:latin typeface="Arial" pitchFamily="34" charset="0"/>
                    <a:ea typeface="Calibri" panose="020F0502020204030204" pitchFamily="34" charset="0"/>
                    <a:cs typeface="Arial" pitchFamily="34" charset="0"/>
                  </a:rPr>
                  <a:t>La prima de tarifa (PT) deberá determinarse como la Prima base más los recargos por concepto de gastos de administración, adquisición y margen de utilidad. </a:t>
                </a:r>
                <a:endParaRPr lang="es-MX" sz="2200" dirty="0" smtClean="0">
                  <a:effectLst/>
                  <a:latin typeface="Arial" pitchFamily="34" charset="0"/>
                  <a:ea typeface="Calibri" panose="020F0502020204030204" pitchFamily="34" charset="0"/>
                  <a:cs typeface="Arial" pitchFamily="34" charset="0"/>
                </a:endParaRPr>
              </a:p>
              <a:p>
                <a:pPr marL="342900" lvl="0" indent="-342900">
                  <a:lnSpc>
                    <a:spcPct val="115000"/>
                  </a:lnSpc>
                  <a:spcAft>
                    <a:spcPts val="0"/>
                  </a:spcAft>
                  <a:buFont typeface="Wingdings" panose="05000000000000000000" pitchFamily="2" charset="2"/>
                  <a:buChar char=""/>
                </a:pPr>
                <a:endParaRPr lang="es-MX" sz="2200" dirty="0">
                  <a:effectLst/>
                  <a:latin typeface="Arial" pitchFamily="34" charset="0"/>
                  <a:ea typeface="Calibri" panose="020F0502020204030204" pitchFamily="34" charset="0"/>
                  <a:cs typeface="Arial" pitchFamily="34" charset="0"/>
                </a:endParaRPr>
              </a:p>
              <a:p>
                <a:pPr marL="457200">
                  <a:lnSpc>
                    <a:spcPct val="115000"/>
                  </a:lnSpc>
                  <a:spcAft>
                    <a:spcPts val="1000"/>
                  </a:spcAft>
                </a:pPr>
                <a14:m>
                  <m:oMathPara xmlns:m="http://schemas.openxmlformats.org/officeDocument/2006/math">
                    <m:oMathParaPr>
                      <m:jc m:val="centerGroup"/>
                    </m:oMathParaPr>
                    <m:oMath xmlns:m="http://schemas.openxmlformats.org/officeDocument/2006/math">
                      <m:r>
                        <a:rPr lang="es-MX" sz="2000" b="1" i="1">
                          <a:effectLst/>
                          <a:latin typeface="Cambria Math" panose="02040503050406030204" pitchFamily="18" charset="0"/>
                          <a:ea typeface="Calibri" panose="020F0502020204030204" pitchFamily="34" charset="0"/>
                          <a:cs typeface="Times New Roman" panose="02020603050405020304" pitchFamily="18" charset="0"/>
                        </a:rPr>
                        <m:t>𝑷𝑻</m:t>
                      </m:r>
                      <m:r>
                        <a:rPr lang="es-MX" sz="2000" b="1"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s-MX" sz="2000" b="1" i="1">
                              <a:effectLst/>
                              <a:latin typeface="Cambria Math"/>
                              <a:ea typeface="Calibri" panose="020F0502020204030204" pitchFamily="34" charset="0"/>
                              <a:cs typeface="Times New Roman" panose="02020603050405020304" pitchFamily="18" charset="0"/>
                            </a:rPr>
                          </m:ctrlPr>
                        </m:fPr>
                        <m:num>
                          <m:r>
                            <a:rPr lang="es-MX" sz="2000" b="1" i="1">
                              <a:effectLst/>
                              <a:latin typeface="Cambria Math" panose="02040503050406030204" pitchFamily="18" charset="0"/>
                              <a:ea typeface="Calibri" panose="020F0502020204030204" pitchFamily="34" charset="0"/>
                              <a:cs typeface="Times New Roman" panose="02020603050405020304" pitchFamily="18" charset="0"/>
                            </a:rPr>
                            <m:t>𝑷𝑩</m:t>
                          </m:r>
                        </m:num>
                        <m:den>
                          <m:r>
                            <a:rPr lang="es-MX" sz="2000" b="1" i="1">
                              <a:effectLst/>
                              <a:latin typeface="Cambria Math" panose="02040503050406030204" pitchFamily="18" charset="0"/>
                              <a:ea typeface="Calibri" panose="020F0502020204030204" pitchFamily="34" charset="0"/>
                              <a:cs typeface="Times New Roman" panose="02020603050405020304" pitchFamily="18" charset="0"/>
                            </a:rPr>
                            <m:t>𝟏</m:t>
                          </m:r>
                          <m:r>
                            <a:rPr lang="es-MX" sz="2000" b="1" i="1">
                              <a:effectLst/>
                              <a:latin typeface="Cambria Math" panose="02040503050406030204" pitchFamily="18" charset="0"/>
                              <a:ea typeface="Calibri" panose="020F0502020204030204" pitchFamily="34" charset="0"/>
                              <a:cs typeface="Times New Roman" panose="02020603050405020304" pitchFamily="18" charset="0"/>
                            </a:rPr>
                            <m:t>−%</m:t>
                          </m:r>
                          <m:r>
                            <a:rPr lang="es-MX" sz="2000" b="1" i="1">
                              <a:effectLst/>
                              <a:latin typeface="Cambria Math" panose="02040503050406030204" pitchFamily="18" charset="0"/>
                              <a:ea typeface="Calibri" panose="020F0502020204030204" pitchFamily="34" charset="0"/>
                              <a:cs typeface="Times New Roman" panose="02020603050405020304" pitchFamily="18" charset="0"/>
                            </a:rPr>
                            <m:t>𝑮𝑨𝒅𝒎</m:t>
                          </m:r>
                          <m:r>
                            <a:rPr lang="es-MX" sz="2000" b="1" i="1">
                              <a:effectLst/>
                              <a:latin typeface="Cambria Math" panose="02040503050406030204" pitchFamily="18" charset="0"/>
                              <a:ea typeface="Calibri" panose="020F0502020204030204" pitchFamily="34" charset="0"/>
                              <a:cs typeface="Times New Roman" panose="02020603050405020304" pitchFamily="18" charset="0"/>
                            </a:rPr>
                            <m:t>−%</m:t>
                          </m:r>
                          <m:r>
                            <a:rPr lang="es-MX" sz="2000" b="1" i="1">
                              <a:effectLst/>
                              <a:latin typeface="Cambria Math" panose="02040503050406030204" pitchFamily="18" charset="0"/>
                              <a:ea typeface="Calibri" panose="020F0502020204030204" pitchFamily="34" charset="0"/>
                              <a:cs typeface="Times New Roman" panose="02020603050405020304" pitchFamily="18" charset="0"/>
                            </a:rPr>
                            <m:t>𝑮𝑨𝒅𝒒</m:t>
                          </m:r>
                          <m:r>
                            <a:rPr lang="es-MX" sz="2000" b="1" i="1">
                              <a:effectLst/>
                              <a:latin typeface="Cambria Math" panose="02040503050406030204" pitchFamily="18" charset="0"/>
                              <a:ea typeface="Calibri" panose="020F0502020204030204" pitchFamily="34" charset="0"/>
                              <a:cs typeface="Times New Roman" panose="02020603050405020304" pitchFamily="18" charset="0"/>
                            </a:rPr>
                            <m:t>−%</m:t>
                          </m:r>
                          <m:r>
                            <a:rPr lang="es-MX" sz="2000" b="1" i="1">
                              <a:effectLst/>
                              <a:latin typeface="Cambria Math" panose="02040503050406030204" pitchFamily="18" charset="0"/>
                              <a:ea typeface="Calibri" panose="020F0502020204030204" pitchFamily="34" charset="0"/>
                              <a:cs typeface="Times New Roman" panose="02020603050405020304" pitchFamily="18" charset="0"/>
                            </a:rPr>
                            <m:t>𝑼𝒕𝒊</m:t>
                          </m:r>
                        </m:den>
                      </m:f>
                    </m:oMath>
                  </m:oMathPara>
                </a14:m>
                <a:endParaRPr lang="es-MX" sz="2000" b="1"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p:cNvSpPr>
                <a:spLocks noRot="1" noChangeAspect="1" noMove="1" noResize="1" noEditPoints="1" noAdjustHandles="1" noChangeArrowheads="1" noChangeShapeType="1" noTextEdit="1"/>
              </p:cNvSpPr>
              <p:nvPr/>
            </p:nvSpPr>
            <p:spPr>
              <a:xfrm>
                <a:off x="611560" y="1844824"/>
                <a:ext cx="7848872" cy="4262705"/>
              </a:xfrm>
              <a:prstGeom prst="rect">
                <a:avLst/>
              </a:prstGeom>
              <a:blipFill rotWithShape="1">
                <a:blip r:embed="rId2"/>
                <a:stretch>
                  <a:fillRect l="-932" t="-429" r="-1941"/>
                </a:stretch>
              </a:blipFill>
            </p:spPr>
            <p:txBody>
              <a:bodyPr/>
              <a:lstStyle/>
              <a:p>
                <a:r>
                  <a:rPr lang="es-MX">
                    <a:noFill/>
                  </a:rPr>
                  <a:t> </a:t>
                </a:r>
              </a:p>
            </p:txBody>
          </p:sp>
        </mc:Fallback>
      </mc:AlternateContent>
      <p:sp>
        <p:nvSpPr>
          <p:cNvPr id="5" name="4 Marcador de número de diapositiva"/>
          <p:cNvSpPr>
            <a:spLocks noGrp="1"/>
          </p:cNvSpPr>
          <p:nvPr>
            <p:ph type="sldNum" sz="quarter" idx="12"/>
          </p:nvPr>
        </p:nvSpPr>
        <p:spPr/>
        <p:txBody>
          <a:bodyPr/>
          <a:lstStyle/>
          <a:p>
            <a:fld id="{C633FE4C-B262-4131-A7C9-F3AD1CF70585}" type="slidenum">
              <a:rPr lang="es-MX" smtClean="0"/>
              <a:t>29</a:t>
            </a:fld>
            <a:endParaRPr lang="es-MX"/>
          </a:p>
        </p:txBody>
      </p:sp>
    </p:spTree>
    <p:extLst>
      <p:ext uri="{BB962C8B-B14F-4D97-AF65-F5344CB8AC3E}">
        <p14:creationId xmlns:p14="http://schemas.microsoft.com/office/powerpoint/2010/main" val="7972165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7956376" y="188640"/>
            <a:ext cx="767078" cy="687487"/>
          </a:xfrm>
          <a:prstGeom prst="rect">
            <a:avLst/>
          </a:prstGeom>
          <a:noFill/>
          <a:ln w="9525">
            <a:solidFill>
              <a:schemeClr val="accent2"/>
            </a:solidFill>
            <a:miter lim="800000"/>
            <a:headEnd/>
            <a:tailEnd/>
          </a:ln>
        </p:spPr>
      </p:pic>
      <p:sp>
        <p:nvSpPr>
          <p:cNvPr id="5" name="4 CuadroTexto"/>
          <p:cNvSpPr txBox="1"/>
          <p:nvPr/>
        </p:nvSpPr>
        <p:spPr>
          <a:xfrm>
            <a:off x="5868144" y="1044025"/>
            <a:ext cx="2880320" cy="584775"/>
          </a:xfrm>
          <a:prstGeom prst="rect">
            <a:avLst/>
          </a:prstGeom>
          <a:solidFill>
            <a:schemeClr val="accent2"/>
          </a:solidFill>
          <a:ln>
            <a:solidFill>
              <a:schemeClr val="tx1"/>
            </a:solidFill>
          </a:ln>
        </p:spPr>
        <p:txBody>
          <a:bodyPr wrap="square" rtlCol="0">
            <a:spAutoFit/>
          </a:bodyPr>
          <a:lstStyle/>
          <a:p>
            <a:pPr algn="ct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8 Marcador de número de diapositiva"/>
          <p:cNvSpPr>
            <a:spLocks noGrp="1"/>
          </p:cNvSpPr>
          <p:nvPr>
            <p:ph type="sldNum" sz="quarter" idx="12"/>
          </p:nvPr>
        </p:nvSpPr>
        <p:spPr>
          <a:xfrm>
            <a:off x="6759664" y="5877272"/>
            <a:ext cx="548640" cy="432048"/>
          </a:xfrm>
        </p:spPr>
        <p:txBody>
          <a:bodyPr/>
          <a:lstStyle/>
          <a:p>
            <a:fld id="{6D3F354B-F5C5-4EF2-87BA-04594DF4B743}" type="slidenum">
              <a:rPr lang="es-MX" smtClean="0"/>
              <a:t>3</a:t>
            </a:fld>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3335926335"/>
              </p:ext>
            </p:extLst>
          </p:nvPr>
        </p:nvGraphicFramePr>
        <p:xfrm>
          <a:off x="467544" y="1978496"/>
          <a:ext cx="8208912" cy="3749040"/>
        </p:xfrm>
        <a:graphic>
          <a:graphicData uri="http://schemas.openxmlformats.org/drawingml/2006/table">
            <a:tbl>
              <a:tblPr firstRow="1" bandRow="1">
                <a:tableStyleId>{EB344D84-9AFB-497E-A393-DC336BA19D2E}</a:tableStyleId>
              </a:tblPr>
              <a:tblGrid>
                <a:gridCol w="7632848"/>
                <a:gridCol w="576064"/>
              </a:tblGrid>
              <a:tr h="2952328">
                <a:tc>
                  <a:txBody>
                    <a:bodyPr/>
                    <a:lstStyle/>
                    <a:p>
                      <a:pPr algn="r"/>
                      <a:r>
                        <a:rPr lang="es-MX" sz="2000" dirty="0" smtClean="0">
                          <a:solidFill>
                            <a:schemeClr val="accent2">
                              <a:lumMod val="75000"/>
                            </a:schemeClr>
                          </a:solidFill>
                        </a:rPr>
                        <a:t>Guión</a:t>
                      </a:r>
                      <a:r>
                        <a:rPr lang="es-MX" sz="2000" baseline="0" dirty="0" smtClean="0">
                          <a:solidFill>
                            <a:schemeClr val="accent2">
                              <a:lumMod val="75000"/>
                            </a:schemeClr>
                          </a:solidFill>
                        </a:rPr>
                        <a:t> Explicativo</a:t>
                      </a:r>
                    </a:p>
                    <a:p>
                      <a:pPr algn="r"/>
                      <a:endParaRPr lang="es-MX" sz="2000" dirty="0" smtClean="0">
                        <a:solidFill>
                          <a:schemeClr val="accent2">
                            <a:lumMod val="75000"/>
                          </a:schemeClr>
                        </a:solidFill>
                      </a:endParaRPr>
                    </a:p>
                    <a:p>
                      <a:pPr algn="r"/>
                      <a:r>
                        <a:rPr lang="es-MX" sz="2000" dirty="0" smtClean="0">
                          <a:solidFill>
                            <a:schemeClr val="accent2">
                              <a:lumMod val="75000"/>
                            </a:schemeClr>
                          </a:solidFill>
                        </a:rPr>
                        <a:t>ASPECTOS TÉCNICOS DEL MARCO NORMATIVO DE PRIMAS</a:t>
                      </a:r>
                      <a:endParaRPr lang="es-MX" sz="2000" baseline="0" dirty="0" smtClean="0">
                        <a:solidFill>
                          <a:schemeClr val="accent2">
                            <a:lumMod val="75000"/>
                          </a:schemeClr>
                        </a:solidFill>
                      </a:endParaRPr>
                    </a:p>
                    <a:p>
                      <a:pPr algn="r"/>
                      <a:r>
                        <a:rPr lang="es-MX" sz="2000" baseline="0" dirty="0" smtClean="0">
                          <a:solidFill>
                            <a:schemeClr val="accent2">
                              <a:lumMod val="75000"/>
                            </a:schemeClr>
                          </a:solidFill>
                        </a:rPr>
                        <a:t> </a:t>
                      </a:r>
                      <a:endParaRPr lang="es-MX" sz="2000" dirty="0" smtClean="0">
                        <a:solidFill>
                          <a:schemeClr val="accent2">
                            <a:lumMod val="75000"/>
                          </a:schemeClr>
                        </a:solidFill>
                      </a:endParaRPr>
                    </a:p>
                    <a:p>
                      <a:pPr algn="r"/>
                      <a:r>
                        <a:rPr lang="es-ES" sz="2000" baseline="0" dirty="0" smtClean="0">
                          <a:solidFill>
                            <a:schemeClr val="accent2">
                              <a:lumMod val="75000"/>
                            </a:schemeClr>
                          </a:solidFill>
                        </a:rPr>
                        <a:t>Prima Base</a:t>
                      </a:r>
                    </a:p>
                    <a:p>
                      <a:pPr algn="r"/>
                      <a:r>
                        <a:rPr lang="es-ES" sz="2000" baseline="0" dirty="0" smtClean="0">
                          <a:solidFill>
                            <a:schemeClr val="accent2">
                              <a:lumMod val="75000"/>
                            </a:schemeClr>
                          </a:solidFill>
                        </a:rPr>
                        <a:t>Índice de reclamaciones pagadas</a:t>
                      </a:r>
                    </a:p>
                    <a:p>
                      <a:pPr algn="r"/>
                      <a:r>
                        <a:rPr lang="es-MX" sz="2000" baseline="0" dirty="0" smtClean="0">
                          <a:solidFill>
                            <a:schemeClr val="accent2">
                              <a:lumMod val="75000"/>
                            </a:schemeClr>
                          </a:solidFill>
                        </a:rPr>
                        <a:t>Siniestralidad última</a:t>
                      </a:r>
                    </a:p>
                    <a:p>
                      <a:pPr algn="r"/>
                      <a:r>
                        <a:rPr lang="es-MX" sz="2000" baseline="0" dirty="0" smtClean="0">
                          <a:solidFill>
                            <a:schemeClr val="accent2">
                              <a:lumMod val="75000"/>
                            </a:schemeClr>
                          </a:solidFill>
                        </a:rPr>
                        <a:t>Prima de Tarifa</a:t>
                      </a:r>
                    </a:p>
                    <a:p>
                      <a:pPr algn="r"/>
                      <a:endParaRPr lang="es-MX" sz="2000" dirty="0" smtClean="0">
                        <a:solidFill>
                          <a:schemeClr val="accent2">
                            <a:lumMod val="75000"/>
                          </a:schemeClr>
                        </a:solidFill>
                      </a:endParaRPr>
                    </a:p>
                    <a:p>
                      <a:pPr algn="r"/>
                      <a:r>
                        <a:rPr lang="es-MX" sz="2000" dirty="0" smtClean="0">
                          <a:solidFill>
                            <a:schemeClr val="accent2">
                              <a:lumMod val="75000"/>
                            </a:schemeClr>
                          </a:solidFill>
                        </a:rPr>
                        <a:t>Conclusiones</a:t>
                      </a:r>
                    </a:p>
                    <a:p>
                      <a:pPr algn="r"/>
                      <a:r>
                        <a:rPr lang="es-MX" sz="2000" dirty="0" smtClean="0">
                          <a:solidFill>
                            <a:schemeClr val="accent2">
                              <a:lumMod val="75000"/>
                            </a:schemeClr>
                          </a:solidFill>
                        </a:rPr>
                        <a:t>Referencias</a:t>
                      </a:r>
                      <a:endParaRPr lang="es-MX" sz="2000" dirty="0">
                        <a:solidFill>
                          <a:schemeClr val="accent2">
                            <a:lumMod val="75000"/>
                          </a:schemeClr>
                        </a:solidFill>
                      </a:endParaRPr>
                    </a:p>
                  </a:txBody>
                  <a:tcPr>
                    <a:solidFill>
                      <a:schemeClr val="tx2">
                        <a:lumMod val="20000"/>
                        <a:lumOff val="80000"/>
                      </a:schemeClr>
                    </a:solidFill>
                  </a:tcPr>
                </a:tc>
                <a:tc>
                  <a:txBody>
                    <a:bodyPr/>
                    <a:lstStyle/>
                    <a:p>
                      <a:pPr algn="r"/>
                      <a:r>
                        <a:rPr lang="es-MX" sz="2000" dirty="0" smtClean="0">
                          <a:solidFill>
                            <a:schemeClr val="accent2">
                              <a:lumMod val="75000"/>
                            </a:schemeClr>
                          </a:solidFill>
                        </a:rPr>
                        <a:t>4</a:t>
                      </a:r>
                    </a:p>
                    <a:p>
                      <a:pPr algn="r"/>
                      <a:endParaRPr lang="es-MX" sz="2000" dirty="0" smtClean="0">
                        <a:solidFill>
                          <a:schemeClr val="accent2">
                            <a:lumMod val="75000"/>
                          </a:schemeClr>
                        </a:solidFill>
                      </a:endParaRPr>
                    </a:p>
                    <a:p>
                      <a:pPr algn="r"/>
                      <a:r>
                        <a:rPr lang="es-MX" sz="2000" dirty="0" smtClean="0">
                          <a:solidFill>
                            <a:schemeClr val="accent2">
                              <a:lumMod val="75000"/>
                            </a:schemeClr>
                          </a:solidFill>
                        </a:rPr>
                        <a:t>7</a:t>
                      </a:r>
                    </a:p>
                    <a:p>
                      <a:pPr algn="r"/>
                      <a:endParaRPr lang="es-MX" sz="2000" dirty="0" smtClean="0">
                        <a:solidFill>
                          <a:schemeClr val="accent2">
                            <a:lumMod val="75000"/>
                          </a:schemeClr>
                        </a:solidFill>
                      </a:endParaRPr>
                    </a:p>
                    <a:p>
                      <a:pPr algn="r"/>
                      <a:endParaRPr lang="es-MX" sz="2000" dirty="0" smtClean="0">
                        <a:solidFill>
                          <a:schemeClr val="accent2">
                            <a:lumMod val="75000"/>
                          </a:schemeClr>
                        </a:solidFill>
                      </a:endParaRPr>
                    </a:p>
                    <a:p>
                      <a:pPr algn="r"/>
                      <a:r>
                        <a:rPr lang="es-MX" sz="2000" dirty="0" smtClean="0">
                          <a:solidFill>
                            <a:schemeClr val="accent2">
                              <a:lumMod val="75000"/>
                            </a:schemeClr>
                          </a:solidFill>
                        </a:rPr>
                        <a:t>9</a:t>
                      </a:r>
                    </a:p>
                    <a:p>
                      <a:pPr algn="r"/>
                      <a:r>
                        <a:rPr lang="es-MX" sz="2000" dirty="0" smtClean="0">
                          <a:solidFill>
                            <a:schemeClr val="accent2">
                              <a:lumMod val="75000"/>
                            </a:schemeClr>
                          </a:solidFill>
                        </a:rPr>
                        <a:t>11</a:t>
                      </a:r>
                    </a:p>
                    <a:p>
                      <a:pPr algn="r"/>
                      <a:r>
                        <a:rPr lang="es-MX" sz="2000" dirty="0" smtClean="0">
                          <a:solidFill>
                            <a:schemeClr val="accent2">
                              <a:lumMod val="75000"/>
                            </a:schemeClr>
                          </a:solidFill>
                        </a:rPr>
                        <a:t>14</a:t>
                      </a:r>
                    </a:p>
                    <a:p>
                      <a:pPr algn="r"/>
                      <a:r>
                        <a:rPr lang="es-MX" sz="2000" dirty="0" smtClean="0">
                          <a:solidFill>
                            <a:schemeClr val="accent2">
                              <a:lumMod val="75000"/>
                            </a:schemeClr>
                          </a:solidFill>
                        </a:rPr>
                        <a:t>27</a:t>
                      </a:r>
                    </a:p>
                    <a:p>
                      <a:pPr algn="r"/>
                      <a:endParaRPr lang="es-MX" sz="2000" dirty="0" smtClean="0">
                        <a:solidFill>
                          <a:schemeClr val="accent2">
                            <a:lumMod val="75000"/>
                          </a:schemeClr>
                        </a:solidFill>
                      </a:endParaRPr>
                    </a:p>
                    <a:p>
                      <a:pPr algn="r"/>
                      <a:r>
                        <a:rPr lang="es-MX" sz="2000" dirty="0" smtClean="0">
                          <a:solidFill>
                            <a:schemeClr val="accent2">
                              <a:lumMod val="75000"/>
                            </a:schemeClr>
                          </a:solidFill>
                        </a:rPr>
                        <a:t>37</a:t>
                      </a:r>
                    </a:p>
                    <a:p>
                      <a:pPr algn="r"/>
                      <a:r>
                        <a:rPr lang="es-MX" sz="2000" dirty="0" smtClean="0">
                          <a:solidFill>
                            <a:schemeClr val="accent2">
                              <a:lumMod val="75000"/>
                            </a:schemeClr>
                          </a:solidFill>
                        </a:rPr>
                        <a:t>38</a:t>
                      </a:r>
                      <a:endParaRPr lang="es-MX" sz="2000" dirty="0">
                        <a:solidFill>
                          <a:schemeClr val="accent2">
                            <a:lumMod val="75000"/>
                          </a:schemeClr>
                        </a:solidFill>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52657351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827584" y="1124744"/>
                <a:ext cx="7434064" cy="5064463"/>
              </a:xfrm>
              <a:prstGeom prst="rect">
                <a:avLst/>
              </a:prstGeom>
              <a:solidFill>
                <a:schemeClr val="accent1">
                  <a:lumMod val="20000"/>
                  <a:lumOff val="80000"/>
                </a:schemeClr>
              </a:solidFill>
            </p:spPr>
            <p:txBody>
              <a:bodyPr wrap="square">
                <a:spAutoFit/>
              </a:bodyPr>
              <a:lstStyle/>
              <a:p>
                <a:pPr algn="just">
                  <a:lnSpc>
                    <a:spcPct val="115000"/>
                  </a:lnSpc>
                  <a:spcAft>
                    <a:spcPts val="800"/>
                  </a:spcAft>
                </a:pPr>
                <a:r>
                  <a:rPr lang="es-MX" dirty="0" smtClean="0">
                    <a:solidFill>
                      <a:srgbClr val="000000"/>
                    </a:solidFill>
                    <a:latin typeface="Arial" pitchFamily="34" charset="0"/>
                    <a:ea typeface="Times New Roman" panose="02020603050405020304" pitchFamily="18" charset="0"/>
                    <a:cs typeface="Arial" pitchFamily="34" charset="0"/>
                  </a:rPr>
                  <a:t>El problema de esta fórmula es que si el </a:t>
                </a:r>
                <a:r>
                  <a:rPr lang="es-MX" dirty="0">
                    <a:solidFill>
                      <a:srgbClr val="000000"/>
                    </a:solidFill>
                    <a:latin typeface="Arial" pitchFamily="34" charset="0"/>
                    <a:ea typeface="Times New Roman" panose="02020603050405020304" pitchFamily="18" charset="0"/>
                    <a:cs typeface="Arial" pitchFamily="34" charset="0"/>
                  </a:rPr>
                  <a:t>monto afianzado es muy </a:t>
                </a:r>
                <a:r>
                  <a:rPr lang="es-MX" dirty="0" smtClean="0">
                    <a:solidFill>
                      <a:srgbClr val="000000"/>
                    </a:solidFill>
                    <a:latin typeface="Arial" pitchFamily="34" charset="0"/>
                    <a:ea typeface="Times New Roman" panose="02020603050405020304" pitchFamily="18" charset="0"/>
                    <a:cs typeface="Arial" pitchFamily="34" charset="0"/>
                  </a:rPr>
                  <a:t>pequeño, </a:t>
                </a:r>
                <a:r>
                  <a:rPr lang="es-MX" dirty="0">
                    <a:solidFill>
                      <a:srgbClr val="000000"/>
                    </a:solidFill>
                    <a:latin typeface="Arial" pitchFamily="34" charset="0"/>
                    <a:ea typeface="Times New Roman" panose="02020603050405020304" pitchFamily="18" charset="0"/>
                    <a:cs typeface="Arial" pitchFamily="34" charset="0"/>
                  </a:rPr>
                  <a:t>los recargos porcentuales para esos montos no </a:t>
                </a:r>
                <a:r>
                  <a:rPr lang="es-MX" dirty="0" smtClean="0">
                    <a:solidFill>
                      <a:srgbClr val="000000"/>
                    </a:solidFill>
                    <a:latin typeface="Arial" pitchFamily="34" charset="0"/>
                    <a:ea typeface="Times New Roman" panose="02020603050405020304" pitchFamily="18" charset="0"/>
                    <a:cs typeface="Arial" pitchFamily="34" charset="0"/>
                  </a:rPr>
                  <a:t>serán </a:t>
                </a:r>
                <a:r>
                  <a:rPr lang="es-MX" dirty="0">
                    <a:solidFill>
                      <a:srgbClr val="000000"/>
                    </a:solidFill>
                    <a:latin typeface="Arial" pitchFamily="34" charset="0"/>
                    <a:ea typeface="Times New Roman" panose="02020603050405020304" pitchFamily="18" charset="0"/>
                    <a:cs typeface="Arial" pitchFamily="34" charset="0"/>
                  </a:rPr>
                  <a:t>adecuados. En estos casos es conveniente que la institución adopte una fórmula de costos fijos y no porcentuales, de manera que estos costos fijos cubran los costos mínimos de la operación. </a:t>
                </a:r>
                <a:endParaRPr lang="es-MX" dirty="0" smtClean="0">
                  <a:solidFill>
                    <a:srgbClr val="000000"/>
                  </a:solidFill>
                  <a:latin typeface="Arial" pitchFamily="34" charset="0"/>
                  <a:ea typeface="Times New Roman" panose="02020603050405020304" pitchFamily="18" charset="0"/>
                  <a:cs typeface="Arial" pitchFamily="34" charset="0"/>
                </a:endParaRPr>
              </a:p>
              <a:p>
                <a:pPr algn="just">
                  <a:lnSpc>
                    <a:spcPct val="115000"/>
                  </a:lnSpc>
                  <a:spcAft>
                    <a:spcPts val="800"/>
                  </a:spcAft>
                </a:pPr>
                <a:endParaRPr lang="es-MX" dirty="0">
                  <a:solidFill>
                    <a:srgbClr val="000000"/>
                  </a:solidFill>
                  <a:effectLst/>
                  <a:latin typeface="Arial" pitchFamily="34" charset="0"/>
                  <a:ea typeface="Calibri" panose="020F0502020204030204" pitchFamily="34" charset="0"/>
                  <a:cs typeface="Arial" pitchFamily="34" charset="0"/>
                </a:endParaRPr>
              </a:p>
              <a:p>
                <a:pPr algn="just">
                  <a:lnSpc>
                    <a:spcPct val="115000"/>
                  </a:lnSpc>
                  <a:spcAft>
                    <a:spcPts val="800"/>
                  </a:spcAft>
                </a:pPr>
                <a:r>
                  <a:rPr lang="es-MX" dirty="0">
                    <a:solidFill>
                      <a:srgbClr val="000000"/>
                    </a:solidFill>
                    <a:effectLst/>
                    <a:latin typeface="Arial" pitchFamily="34" charset="0"/>
                    <a:ea typeface="Times New Roman" panose="02020603050405020304" pitchFamily="18" charset="0"/>
                    <a:cs typeface="Arial" pitchFamily="34" charset="0"/>
                  </a:rPr>
                  <a:t>“</a:t>
                </a:r>
                <a:r>
                  <a:rPr lang="es-MX" i="1" dirty="0">
                    <a:solidFill>
                      <a:srgbClr val="000000"/>
                    </a:solidFill>
                    <a:effectLst/>
                    <a:latin typeface="Arial" pitchFamily="34" charset="0"/>
                    <a:ea typeface="Times New Roman" panose="02020603050405020304" pitchFamily="18" charset="0"/>
                    <a:cs typeface="Arial" pitchFamily="34" charset="0"/>
                  </a:rPr>
                  <a:t>En los casos en que por el monto de la fianza y las características de la misma, se requiera establecer un esquema de costos mínimos, la institución podrá plantear su Prima de Tarifa como la Prima Base, más dichos costos mínimos</a:t>
                </a:r>
                <a:r>
                  <a:rPr lang="es-MX" dirty="0" smtClean="0">
                    <a:solidFill>
                      <a:srgbClr val="000000"/>
                    </a:solidFill>
                    <a:effectLst/>
                    <a:latin typeface="Arial" pitchFamily="34" charset="0"/>
                    <a:ea typeface="Times New Roman" panose="02020603050405020304" pitchFamily="18" charset="0"/>
                    <a:cs typeface="Arial" pitchFamily="34" charset="0"/>
                  </a:rPr>
                  <a:t>”.</a:t>
                </a:r>
              </a:p>
              <a:p>
                <a:pPr algn="just">
                  <a:lnSpc>
                    <a:spcPct val="115000"/>
                  </a:lnSpc>
                  <a:spcAft>
                    <a:spcPts val="800"/>
                  </a:spcAft>
                </a:pPr>
                <a:endParaRPr lang="es-MX" dirty="0">
                  <a:solidFill>
                    <a:srgbClr val="000000"/>
                  </a:solidFill>
                  <a:effectLst/>
                  <a:latin typeface="Arial" pitchFamily="34" charset="0"/>
                  <a:ea typeface="Calibri" panose="020F0502020204030204" pitchFamily="34" charset="0"/>
                  <a:cs typeface="Arial" pitchFamily="34" charset="0"/>
                </a:endParaRPr>
              </a:p>
              <a:p>
                <a:pPr>
                  <a:lnSpc>
                    <a:spcPct val="115000"/>
                  </a:lnSpc>
                  <a:spcAft>
                    <a:spcPts val="800"/>
                  </a:spcAft>
                </a:pPr>
                <a14:m>
                  <m:oMathPara xmlns:m="http://schemas.openxmlformats.org/officeDocument/2006/math">
                    <m:oMathParaPr>
                      <m:jc m:val="centerGroup"/>
                    </m:oMathParaPr>
                    <m:oMath xmlns:m="http://schemas.openxmlformats.org/officeDocument/2006/math">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𝑃𝑇</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𝑃𝐵</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𝐺𝐴𝑑𝑚𝑛</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𝐺𝐴𝑑𝑞</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s-MX"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r>
                        <a:rPr lang="es-MX"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𝑈𝑡𝑖</m:t>
                      </m:r>
                    </m:oMath>
                  </m:oMathPara>
                </a14:m>
                <a:endParaRPr lang="es-MX"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800"/>
                  </a:spcAft>
                </a:pPr>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s-MX"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 acuerdo a la circular 16.1 de la CNSF</a:t>
                </a:r>
              </a:p>
            </p:txBody>
          </p:sp>
        </mc:Choice>
        <mc:Fallback xmlns="">
          <p:sp>
            <p:nvSpPr>
              <p:cNvPr id="2" name="Rectángulo 1"/>
              <p:cNvSpPr>
                <a:spLocks noRot="1" noChangeAspect="1" noMove="1" noResize="1" noEditPoints="1" noAdjustHandles="1" noChangeArrowheads="1" noChangeShapeType="1" noTextEdit="1"/>
              </p:cNvSpPr>
              <p:nvPr/>
            </p:nvSpPr>
            <p:spPr>
              <a:xfrm>
                <a:off x="827584" y="1124744"/>
                <a:ext cx="7434064" cy="5064463"/>
              </a:xfrm>
              <a:prstGeom prst="rect">
                <a:avLst/>
              </a:prstGeom>
              <a:blipFill rotWithShape="1">
                <a:blip r:embed="rId2"/>
                <a:stretch>
                  <a:fillRect l="-738" t="-241" r="-1559" b="-361"/>
                </a:stretch>
              </a:blipFill>
            </p:spPr>
            <p:txBody>
              <a:bodyPr/>
              <a:lstStyle/>
              <a:p>
                <a:r>
                  <a:rPr lang="es-MX">
                    <a:noFill/>
                  </a:rPr>
                  <a:t> </a:t>
                </a:r>
              </a:p>
            </p:txBody>
          </p:sp>
        </mc:Fallback>
      </mc:AlternateContent>
      <p:sp>
        <p:nvSpPr>
          <p:cNvPr id="3" name="2 Marcador de número de diapositiva"/>
          <p:cNvSpPr>
            <a:spLocks noGrp="1"/>
          </p:cNvSpPr>
          <p:nvPr>
            <p:ph type="sldNum" sz="quarter" idx="12"/>
          </p:nvPr>
        </p:nvSpPr>
        <p:spPr/>
        <p:txBody>
          <a:bodyPr/>
          <a:lstStyle/>
          <a:p>
            <a:fld id="{C633FE4C-B262-4131-A7C9-F3AD1CF70585}" type="slidenum">
              <a:rPr lang="es-MX" smtClean="0"/>
              <a:t>30</a:t>
            </a:fld>
            <a:endParaRPr lang="es-MX"/>
          </a:p>
        </p:txBody>
      </p:sp>
    </p:spTree>
    <p:extLst>
      <p:ext uri="{BB962C8B-B14F-4D97-AF65-F5344CB8AC3E}">
        <p14:creationId xmlns:p14="http://schemas.microsoft.com/office/powerpoint/2010/main" val="145172486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836712"/>
            <a:ext cx="7632848" cy="2424766"/>
          </a:xfrm>
          <a:prstGeom prst="rect">
            <a:avLst/>
          </a:prstGeom>
          <a:solidFill>
            <a:schemeClr val="accent1">
              <a:lumMod val="20000"/>
              <a:lumOff val="80000"/>
            </a:schemeClr>
          </a:solidFill>
        </p:spPr>
        <p:txBody>
          <a:bodyPr wrap="square">
            <a:spAutoFit/>
          </a:bodyPr>
          <a:lstStyle/>
          <a:p>
            <a:pPr>
              <a:lnSpc>
                <a:spcPct val="115000"/>
              </a:lnSpc>
              <a:spcAft>
                <a:spcPts val="800"/>
              </a:spcAft>
            </a:pPr>
            <a:r>
              <a:rPr lang="es-MX" b="1" dirty="0">
                <a:solidFill>
                  <a:schemeClr val="accent3">
                    <a:lumMod val="75000"/>
                  </a:schemeClr>
                </a:solidFill>
                <a:latin typeface="Arial" pitchFamily="34" charset="0"/>
                <a:ea typeface="Calibri" panose="020F0502020204030204" pitchFamily="34" charset="0"/>
                <a:cs typeface="Arial" pitchFamily="34" charset="0"/>
              </a:rPr>
              <a:t>Ejemplo:</a:t>
            </a:r>
            <a:endParaRPr lang="es-MX" dirty="0">
              <a:solidFill>
                <a:schemeClr val="accent3">
                  <a:lumMod val="75000"/>
                </a:schemeClr>
              </a:solidFill>
              <a:latin typeface="Arial" pitchFamily="34" charset="0"/>
              <a:ea typeface="Calibri" panose="020F0502020204030204" pitchFamily="34" charset="0"/>
              <a:cs typeface="Arial" pitchFamily="34" charset="0"/>
            </a:endParaRPr>
          </a:p>
          <a:p>
            <a:pPr algn="just">
              <a:lnSpc>
                <a:spcPct val="115000"/>
              </a:lnSpc>
              <a:spcAft>
                <a:spcPts val="800"/>
              </a:spcAft>
            </a:pPr>
            <a:r>
              <a:rPr lang="es-MX" dirty="0">
                <a:solidFill>
                  <a:schemeClr val="accent3">
                    <a:lumMod val="75000"/>
                  </a:schemeClr>
                </a:solidFill>
                <a:latin typeface="Arial" pitchFamily="34" charset="0"/>
                <a:ea typeface="Calibri" panose="020F0502020204030204" pitchFamily="34" charset="0"/>
                <a:cs typeface="Arial" pitchFamily="34" charset="0"/>
              </a:rPr>
              <a:t>Supongamos por ejemplo que una cierta fianza tiene como prima base un factor de 0.005 (cuota) por cada peso de monto afianzado, y que los recargos fijos que aplica la compañía son del 20% para gastos de adquisición, 10% para gastos de administración y 5% para margen de utilidad. Si además suponemos que con esta cuota, un cliente necesita una fianza judicial por 100,000 pesos. </a:t>
            </a:r>
            <a:endParaRPr lang="es-MX" dirty="0">
              <a:solidFill>
                <a:schemeClr val="accent3">
                  <a:lumMod val="75000"/>
                </a:schemeClr>
              </a:solidFill>
              <a:effectLst/>
              <a:latin typeface="Arial" pitchFamily="34" charset="0"/>
              <a:ea typeface="Calibri" panose="020F0502020204030204" pitchFamily="34" charset="0"/>
              <a:cs typeface="Arial" pitchFamily="34" charset="0"/>
            </a:endParaRPr>
          </a:p>
        </p:txBody>
      </p:sp>
      <p:sp>
        <p:nvSpPr>
          <p:cNvPr id="3" name="Rectangle 2"/>
          <p:cNvSpPr>
            <a:spLocks noChangeArrowheads="1"/>
          </p:cNvSpPr>
          <p:nvPr/>
        </p:nvSpPr>
        <p:spPr bwMode="auto">
          <a:xfrm>
            <a:off x="899591" y="3068959"/>
            <a:ext cx="10819985" cy="50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4" name="Objeto 3"/>
          <p:cNvGraphicFramePr>
            <a:graphicFrameLocks noChangeAspect="1"/>
          </p:cNvGraphicFramePr>
          <p:nvPr>
            <p:extLst>
              <p:ext uri="{D42A27DB-BD31-4B8C-83A1-F6EECF244321}">
                <p14:modId xmlns:p14="http://schemas.microsoft.com/office/powerpoint/2010/main" val="855892812"/>
              </p:ext>
            </p:extLst>
          </p:nvPr>
        </p:nvGraphicFramePr>
        <p:xfrm>
          <a:off x="978282" y="3356992"/>
          <a:ext cx="4385806" cy="3456384"/>
        </p:xfrm>
        <a:graphic>
          <a:graphicData uri="http://schemas.openxmlformats.org/presentationml/2006/ole">
            <mc:AlternateContent xmlns:mc="http://schemas.openxmlformats.org/markup-compatibility/2006">
              <mc:Choice xmlns:v="urn:schemas-microsoft-com:vml" Requires="v">
                <p:oleObj spid="_x0000_s6173" name="Hoja de cálculo" r:id="rId4" imgW="3057410" imgH="2867222" progId="Excel.Sheet.12">
                  <p:embed/>
                </p:oleObj>
              </mc:Choice>
              <mc:Fallback>
                <p:oleObj name="Hoja de cálculo" r:id="rId4" imgW="3057410" imgH="2867222"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8282" y="3356992"/>
                        <a:ext cx="4385806" cy="3456384"/>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5" name="Rectángulo 4"/>
              <p:cNvSpPr/>
              <p:nvPr/>
            </p:nvSpPr>
            <p:spPr>
              <a:xfrm>
                <a:off x="4355976" y="3717032"/>
                <a:ext cx="4072204" cy="1123897"/>
              </a:xfrm>
              <a:prstGeom prst="rect">
                <a:avLst/>
              </a:prstGeom>
              <a:solidFill>
                <a:schemeClr val="accent3">
                  <a:lumMod val="20000"/>
                  <a:lumOff val="80000"/>
                </a:schemeClr>
              </a:solidFill>
            </p:spPr>
            <p:txBody>
              <a:bodyPr wrap="none">
                <a:spAutoFit/>
              </a:bodyPr>
              <a:lstStyle/>
              <a:p>
                <a:pPr/>
                <a14:m>
                  <m:oMathPara xmlns:m="http://schemas.openxmlformats.org/officeDocument/2006/math">
                    <m:oMathParaPr>
                      <m:jc m:val="centerGroup"/>
                    </m:oMathParaPr>
                    <m:oMath xmlns:m="http://schemas.openxmlformats.org/officeDocument/2006/math">
                      <m:m>
                        <m:mPr>
                          <m:mcs>
                            <m:mc>
                              <m:mcPr>
                                <m:count m:val="1"/>
                                <m:mcJc m:val="center"/>
                              </m:mcPr>
                            </m:mc>
                          </m:mcs>
                          <m:ctrlPr>
                            <a:rPr lang="es-MX" i="1" smtClean="0">
                              <a:solidFill>
                                <a:schemeClr val="accent3">
                                  <a:lumMod val="75000"/>
                                </a:schemeClr>
                              </a:solidFill>
                              <a:latin typeface="Cambria Math"/>
                            </a:rPr>
                          </m:ctrlPr>
                        </m:mPr>
                        <m:mr>
                          <m:e>
                            <m:eqArr>
                              <m:eqArrPr>
                                <m:ctrlPr>
                                  <a:rPr lang="es-MX" i="1">
                                    <a:solidFill>
                                      <a:schemeClr val="accent3">
                                        <a:lumMod val="75000"/>
                                      </a:schemeClr>
                                    </a:solidFill>
                                    <a:latin typeface="Cambria Math"/>
                                  </a:rPr>
                                </m:ctrlPr>
                              </m:eqArrPr>
                              <m:e>
                                <m:r>
                                  <a:rPr lang="es-MX" i="1">
                                    <a:solidFill>
                                      <a:schemeClr val="accent3">
                                        <a:lumMod val="75000"/>
                                      </a:schemeClr>
                                    </a:solidFill>
                                    <a:latin typeface="Cambria Math" panose="02040503050406030204" pitchFamily="18" charset="0"/>
                                  </a:rPr>
                                  <m:t>𝑃𝐵</m:t>
                                </m:r>
                                <m:r>
                                  <a:rPr lang="es-MX" i="0">
                                    <a:solidFill>
                                      <a:schemeClr val="accent3">
                                        <a:lumMod val="75000"/>
                                      </a:schemeClr>
                                    </a:solidFill>
                                    <a:latin typeface="Cambria Math" panose="02040503050406030204" pitchFamily="18" charset="0"/>
                                  </a:rPr>
                                  <m:t>=0.005∗100000=500</m:t>
                                </m:r>
                              </m:e>
                              <m:e/>
                            </m:eqArr>
                          </m:e>
                        </m:mr>
                        <m:mr>
                          <m:e>
                            <m:r>
                              <a:rPr lang="es-MX" i="1">
                                <a:solidFill>
                                  <a:schemeClr val="accent3">
                                    <a:lumMod val="75000"/>
                                  </a:schemeClr>
                                </a:solidFill>
                                <a:latin typeface="Cambria Math" panose="02040503050406030204" pitchFamily="18" charset="0"/>
                              </a:rPr>
                              <m:t>𝑃𝑇</m:t>
                            </m:r>
                            <m:r>
                              <a:rPr lang="es-MX" i="0">
                                <a:solidFill>
                                  <a:schemeClr val="accent3">
                                    <a:lumMod val="75000"/>
                                  </a:schemeClr>
                                </a:solidFill>
                                <a:latin typeface="Cambria Math" panose="02040503050406030204" pitchFamily="18" charset="0"/>
                              </a:rPr>
                              <m:t>=</m:t>
                            </m:r>
                            <m:f>
                              <m:fPr>
                                <m:ctrlPr>
                                  <a:rPr lang="es-MX" i="1">
                                    <a:solidFill>
                                      <a:schemeClr val="accent3">
                                        <a:lumMod val="75000"/>
                                      </a:schemeClr>
                                    </a:solidFill>
                                    <a:latin typeface="Cambria Math"/>
                                  </a:rPr>
                                </m:ctrlPr>
                              </m:fPr>
                              <m:num>
                                <m:r>
                                  <a:rPr lang="es-MX" i="0">
                                    <a:solidFill>
                                      <a:schemeClr val="accent3">
                                        <a:lumMod val="75000"/>
                                      </a:schemeClr>
                                    </a:solidFill>
                                    <a:latin typeface="Cambria Math" panose="02040503050406030204" pitchFamily="18" charset="0"/>
                                  </a:rPr>
                                  <m:t>500</m:t>
                                </m:r>
                              </m:num>
                              <m:den>
                                <m:r>
                                  <a:rPr lang="es-MX" i="0">
                                    <a:solidFill>
                                      <a:schemeClr val="accent3">
                                        <a:lumMod val="75000"/>
                                      </a:schemeClr>
                                    </a:solidFill>
                                    <a:latin typeface="Cambria Math" panose="02040503050406030204" pitchFamily="18" charset="0"/>
                                  </a:rPr>
                                  <m:t>1−0.20−0.10−0.05</m:t>
                                </m:r>
                              </m:den>
                            </m:f>
                            <m:r>
                              <a:rPr lang="es-MX" i="0">
                                <a:solidFill>
                                  <a:schemeClr val="accent3">
                                    <a:lumMod val="75000"/>
                                  </a:schemeClr>
                                </a:solidFill>
                                <a:latin typeface="Cambria Math" panose="02040503050406030204" pitchFamily="18" charset="0"/>
                              </a:rPr>
                              <m:t>=769.23</m:t>
                            </m:r>
                          </m:e>
                        </m:mr>
                      </m:m>
                    </m:oMath>
                  </m:oMathPara>
                </a14:m>
                <a:endParaRPr lang="es-MX" dirty="0"/>
              </a:p>
            </p:txBody>
          </p:sp>
        </mc:Choice>
        <mc:Fallback xmlns="">
          <p:sp>
            <p:nvSpPr>
              <p:cNvPr id="5" name="Rectángulo 4"/>
              <p:cNvSpPr>
                <a:spLocks noRot="1" noChangeAspect="1" noMove="1" noResize="1" noEditPoints="1" noAdjustHandles="1" noChangeArrowheads="1" noChangeShapeType="1" noTextEdit="1"/>
              </p:cNvSpPr>
              <p:nvPr/>
            </p:nvSpPr>
            <p:spPr>
              <a:xfrm>
                <a:off x="4355976" y="3717032"/>
                <a:ext cx="4072204" cy="1123897"/>
              </a:xfrm>
              <a:prstGeom prst="rect">
                <a:avLst/>
              </a:prstGeom>
              <a:blipFill rotWithShape="1">
                <a:blip r:embed="rId6"/>
                <a:stretch>
                  <a:fillRect r="-1347"/>
                </a:stretch>
              </a:blipFill>
            </p:spPr>
            <p:txBody>
              <a:bodyPr/>
              <a:lstStyle/>
              <a:p>
                <a:r>
                  <a:rPr lang="es-MX">
                    <a:noFill/>
                  </a:rPr>
                  <a:t> </a:t>
                </a:r>
              </a:p>
            </p:txBody>
          </p:sp>
        </mc:Fallback>
      </mc:AlternateContent>
      <p:sp>
        <p:nvSpPr>
          <p:cNvPr id="6" name="5 Marcador de número de diapositiva"/>
          <p:cNvSpPr>
            <a:spLocks noGrp="1"/>
          </p:cNvSpPr>
          <p:nvPr>
            <p:ph type="sldNum" sz="quarter" idx="12"/>
          </p:nvPr>
        </p:nvSpPr>
        <p:spPr/>
        <p:txBody>
          <a:bodyPr/>
          <a:lstStyle/>
          <a:p>
            <a:fld id="{C633FE4C-B262-4131-A7C9-F3AD1CF70585}" type="slidenum">
              <a:rPr lang="es-MX" smtClean="0"/>
              <a:t>31</a:t>
            </a:fld>
            <a:endParaRPr lang="es-MX"/>
          </a:p>
        </p:txBody>
      </p:sp>
    </p:spTree>
    <p:extLst>
      <p:ext uri="{BB962C8B-B14F-4D97-AF65-F5344CB8AC3E}">
        <p14:creationId xmlns:p14="http://schemas.microsoft.com/office/powerpoint/2010/main" val="57886345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683568" y="1052736"/>
                <a:ext cx="7848872" cy="2523768"/>
              </a:xfrm>
              <a:prstGeom prst="rect">
                <a:avLst/>
              </a:prstGeom>
            </p:spPr>
            <p:txBody>
              <a:bodyPr wrap="square">
                <a:spAutoFit/>
              </a:bodyPr>
              <a:lstStyle/>
              <a:p>
                <a:pPr algn="just">
                  <a:lnSpc>
                    <a:spcPct val="115000"/>
                  </a:lnSpc>
                  <a:spcAft>
                    <a:spcPts val="800"/>
                  </a:spcAft>
                </a:pPr>
                <a:r>
                  <a:rPr lang="es-MX" sz="2000" dirty="0" smtClean="0">
                    <a:solidFill>
                      <a:srgbClr val="000000"/>
                    </a:solidFill>
                    <a:latin typeface="Arial" pitchFamily="34" charset="0"/>
                    <a:ea typeface="Calibri" panose="020F0502020204030204" pitchFamily="34" charset="0"/>
                    <a:cs typeface="Arial" pitchFamily="34" charset="0"/>
                  </a:rPr>
                  <a:t>Pero, si </a:t>
                </a:r>
                <a:r>
                  <a:rPr lang="es-MX" sz="2000" dirty="0">
                    <a:solidFill>
                      <a:srgbClr val="000000"/>
                    </a:solidFill>
                    <a:latin typeface="Arial" pitchFamily="34" charset="0"/>
                    <a:ea typeface="Calibri" panose="020F0502020204030204" pitchFamily="34" charset="0"/>
                    <a:cs typeface="Arial" pitchFamily="34" charset="0"/>
                  </a:rPr>
                  <a:t>el costo mínimo de adquisición por la transacción fuera de $2000 para gastos de adquisición, $1000 gastos de administración y $500 para margen de utilidad, realizando el cálculo con la fórmula de montos fijos tenemos</a:t>
                </a:r>
                <a:r>
                  <a:rPr lang="es-MX" sz="2000" dirty="0" smtClean="0">
                    <a:solidFill>
                      <a:srgbClr val="000000"/>
                    </a:solidFill>
                    <a:latin typeface="Arial" pitchFamily="34" charset="0"/>
                    <a:ea typeface="Calibri" panose="020F0502020204030204" pitchFamily="34" charset="0"/>
                    <a:cs typeface="Arial" pitchFamily="34" charset="0"/>
                  </a:rPr>
                  <a:t>:</a:t>
                </a:r>
              </a:p>
              <a:p>
                <a:pPr algn="just">
                  <a:lnSpc>
                    <a:spcPct val="115000"/>
                  </a:lnSpc>
                  <a:spcAft>
                    <a:spcPts val="800"/>
                  </a:spcAft>
                </a:pPr>
                <a:endParaRPr lang="es-MX" sz="2000" dirty="0">
                  <a:solidFill>
                    <a:srgbClr val="000000"/>
                  </a:solidFill>
                  <a:latin typeface="Arial" pitchFamily="34" charset="0"/>
                  <a:ea typeface="Calibri" panose="020F0502020204030204" pitchFamily="34" charset="0"/>
                  <a:cs typeface="Arial" pitchFamily="34" charset="0"/>
                </a:endParaRPr>
              </a:p>
              <a:p>
                <a:pPr algn="just">
                  <a:lnSpc>
                    <a:spcPct val="115000"/>
                  </a:lnSpc>
                  <a:spcAft>
                    <a:spcPts val="800"/>
                  </a:spcAft>
                </a:pPr>
                <a14:m>
                  <m:oMathPara xmlns:m="http://schemas.openxmlformats.org/officeDocument/2006/math">
                    <m:oMathParaPr>
                      <m:jc m:val="centerGroup"/>
                    </m:oMathParaPr>
                    <m:oMath xmlns:m="http://schemas.openxmlformats.org/officeDocument/2006/math">
                      <m:r>
                        <a:rPr lang="es-MX"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𝑃𝑇</m:t>
                      </m:r>
                      <m:r>
                        <a:rPr lang="es-MX"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=500+2000+1000+500=4000</m:t>
                      </m:r>
                    </m:oMath>
                  </m:oMathPara>
                </a14:m>
                <a:endParaRPr lang="es-MX" sz="2000" dirty="0">
                  <a:solidFill>
                    <a:srgbClr val="000000"/>
                  </a:solidFill>
                  <a:effectLst/>
                  <a:latin typeface="Arial" pitchFamily="34" charset="0"/>
                  <a:ea typeface="Calibri" panose="020F0502020204030204" pitchFamily="34" charset="0"/>
                  <a:cs typeface="Arial" pitchFamily="34"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683568" y="1052736"/>
                <a:ext cx="7848872" cy="2523768"/>
              </a:xfrm>
              <a:prstGeom prst="rect">
                <a:avLst/>
              </a:prstGeom>
              <a:blipFill rotWithShape="1">
                <a:blip r:embed="rId2"/>
                <a:stretch>
                  <a:fillRect l="-776" t="-483" r="-1630"/>
                </a:stretch>
              </a:blipFill>
            </p:spPr>
            <p:txBody>
              <a:bodyPr/>
              <a:lstStyle/>
              <a:p>
                <a:r>
                  <a:rPr lang="es-MX">
                    <a:noFill/>
                  </a:rPr>
                  <a:t> </a:t>
                </a:r>
              </a:p>
            </p:txBody>
          </p:sp>
        </mc:Fallback>
      </mc:AlternateContent>
      <p:pic>
        <p:nvPicPr>
          <p:cNvPr id="11266" name="Picture 2" descr="http://www.ipcblog.es/wp-content/uploads/2013/11/calculado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1493" y="3717032"/>
            <a:ext cx="4360747" cy="2904918"/>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número de diapositiva"/>
          <p:cNvSpPr>
            <a:spLocks noGrp="1"/>
          </p:cNvSpPr>
          <p:nvPr>
            <p:ph type="sldNum" sz="quarter" idx="12"/>
          </p:nvPr>
        </p:nvSpPr>
        <p:spPr/>
        <p:txBody>
          <a:bodyPr/>
          <a:lstStyle/>
          <a:p>
            <a:fld id="{C633FE4C-B262-4131-A7C9-F3AD1CF70585}" type="slidenum">
              <a:rPr lang="es-MX" smtClean="0"/>
              <a:t>32</a:t>
            </a:fld>
            <a:endParaRPr lang="es-MX"/>
          </a:p>
        </p:txBody>
      </p:sp>
    </p:spTree>
    <p:extLst>
      <p:ext uri="{BB962C8B-B14F-4D97-AF65-F5344CB8AC3E}">
        <p14:creationId xmlns:p14="http://schemas.microsoft.com/office/powerpoint/2010/main" val="153107225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2770" y="620688"/>
            <a:ext cx="8229600" cy="1066800"/>
          </a:xfrm>
        </p:spPr>
        <p:txBody>
          <a:bodyPr>
            <a:normAutofit/>
          </a:bodyPr>
          <a:lstStyle/>
          <a:p>
            <a:r>
              <a:rPr lang="es-MX" sz="3600" dirty="0" smtClean="0">
                <a:solidFill>
                  <a:schemeClr val="accent3">
                    <a:lumMod val="75000"/>
                  </a:schemeClr>
                </a:solidFill>
                <a:latin typeface="Arial" pitchFamily="34" charset="0"/>
                <a:cs typeface="Arial" pitchFamily="34" charset="0"/>
              </a:rPr>
              <a:t>Ejercicio:</a:t>
            </a:r>
            <a:endParaRPr lang="es-MX" sz="3600" dirty="0">
              <a:solidFill>
                <a:schemeClr val="accent3">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446856" y="1768184"/>
            <a:ext cx="8229600" cy="4325112"/>
          </a:xfrm>
        </p:spPr>
        <p:txBody>
          <a:bodyPr>
            <a:normAutofit/>
          </a:bodyPr>
          <a:lstStyle/>
          <a:p>
            <a:pPr marL="109728" indent="0" algn="just">
              <a:buNone/>
            </a:pPr>
            <a:r>
              <a:rPr lang="es-ES" sz="2000" dirty="0">
                <a:latin typeface="Arial" pitchFamily="34" charset="0"/>
                <a:cs typeface="Arial" pitchFamily="34" charset="0"/>
              </a:rPr>
              <a:t>Partiendo de una prima pura de </a:t>
            </a:r>
            <a:r>
              <a:rPr lang="es-ES" sz="2000" dirty="0" smtClean="0">
                <a:latin typeface="Arial" pitchFamily="34" charset="0"/>
                <a:cs typeface="Arial" pitchFamily="34" charset="0"/>
              </a:rPr>
              <a:t>$3500 </a:t>
            </a:r>
            <a:r>
              <a:rPr lang="es-ES" sz="2000" dirty="0">
                <a:latin typeface="Arial" pitchFamily="34" charset="0"/>
                <a:cs typeface="Arial" pitchFamily="34" charset="0"/>
              </a:rPr>
              <a:t>para una fianza, tenemos los siguientes datos: </a:t>
            </a:r>
            <a:endParaRPr lang="es-ES" sz="2000" dirty="0" smtClean="0">
              <a:latin typeface="Arial" pitchFamily="34" charset="0"/>
              <a:cs typeface="Arial" pitchFamily="34" charset="0"/>
            </a:endParaRPr>
          </a:p>
          <a:p>
            <a:pPr marL="109728" indent="0" algn="just">
              <a:buNone/>
            </a:pPr>
            <a:endParaRPr lang="es-MX" sz="2000" dirty="0"/>
          </a:p>
          <a:p>
            <a:pPr marL="109728" indent="0" algn="just">
              <a:buNone/>
            </a:pPr>
            <a:r>
              <a:rPr lang="es-ES" sz="2000" dirty="0"/>
              <a:t> </a:t>
            </a:r>
            <a:endParaRPr lang="es-MX" sz="2000" dirty="0"/>
          </a:p>
          <a:p>
            <a:pPr marL="109728" indent="0" algn="just">
              <a:buNone/>
            </a:pPr>
            <a:endParaRPr lang="es-ES" sz="2000" dirty="0" smtClean="0"/>
          </a:p>
          <a:p>
            <a:pPr marL="109728" indent="0" algn="just">
              <a:buNone/>
            </a:pPr>
            <a:endParaRPr lang="es-ES" sz="2000" dirty="0"/>
          </a:p>
          <a:p>
            <a:pPr marL="109728" indent="0" algn="just">
              <a:buNone/>
            </a:pPr>
            <a:endParaRPr lang="es-ES" sz="2000" dirty="0" smtClean="0"/>
          </a:p>
          <a:p>
            <a:pPr marL="109728" indent="0" algn="just">
              <a:buNone/>
            </a:pPr>
            <a:endParaRPr lang="es-ES" sz="2000" dirty="0"/>
          </a:p>
          <a:p>
            <a:pPr marL="109728" indent="0" algn="just">
              <a:buNone/>
            </a:pPr>
            <a:endParaRPr lang="es-ES" sz="2000" dirty="0" smtClean="0"/>
          </a:p>
          <a:p>
            <a:pPr marL="109728" indent="0" algn="ctr">
              <a:buNone/>
            </a:pPr>
            <a:r>
              <a:rPr lang="es-ES" sz="2000" dirty="0" smtClean="0"/>
              <a:t>                      Calcular </a:t>
            </a:r>
            <a:r>
              <a:rPr lang="es-ES" sz="2000" dirty="0"/>
              <a:t>la prima tarifa	</a:t>
            </a:r>
            <a:r>
              <a:rPr lang="es-ES" sz="2000" b="1" dirty="0"/>
              <a:t>	</a:t>
            </a:r>
            <a:endParaRPr lang="es-MX" sz="2000" dirty="0"/>
          </a:p>
          <a:p>
            <a:pPr marL="109728" indent="0" algn="just">
              <a:buNone/>
            </a:pPr>
            <a:r>
              <a:rPr lang="es-ES" sz="2000" b="1" dirty="0" smtClean="0"/>
              <a:t>  </a:t>
            </a:r>
            <a:endParaRPr lang="es-MX" sz="2000" dirty="0"/>
          </a:p>
          <a:p>
            <a:pPr marL="109728" indent="0" algn="just">
              <a:buNone/>
            </a:pPr>
            <a:endParaRPr lang="es-MX" sz="2000" dirty="0"/>
          </a:p>
        </p:txBody>
      </p:sp>
      <p:graphicFrame>
        <p:nvGraphicFramePr>
          <p:cNvPr id="5" name="4 Tabla"/>
          <p:cNvGraphicFramePr>
            <a:graphicFrameLocks noGrp="1"/>
          </p:cNvGraphicFramePr>
          <p:nvPr>
            <p:extLst>
              <p:ext uri="{D42A27DB-BD31-4B8C-83A1-F6EECF244321}">
                <p14:modId xmlns:p14="http://schemas.microsoft.com/office/powerpoint/2010/main" val="1618453486"/>
              </p:ext>
            </p:extLst>
          </p:nvPr>
        </p:nvGraphicFramePr>
        <p:xfrm>
          <a:off x="2676128" y="2814816"/>
          <a:ext cx="3768080" cy="1478280"/>
        </p:xfrm>
        <a:graphic>
          <a:graphicData uri="http://schemas.openxmlformats.org/drawingml/2006/table">
            <a:tbl>
              <a:tblPr firstRow="1" bandRow="1">
                <a:tableStyleId>{16D9F66E-5EB9-4882-86FB-DCBF35E3C3E4}</a:tableStyleId>
              </a:tblPr>
              <a:tblGrid>
                <a:gridCol w="3048000"/>
                <a:gridCol w="720080"/>
              </a:tblGrid>
              <a:tr h="288032">
                <a:tc>
                  <a:txBody>
                    <a:bodyPr/>
                    <a:lstStyle/>
                    <a:p>
                      <a:pPr algn="ctr"/>
                      <a:r>
                        <a:rPr lang="es-ES" sz="1400" b="0" dirty="0" smtClean="0"/>
                        <a:t>Recargo de seguridad</a:t>
                      </a:r>
                      <a:endParaRPr lang="es-MX" sz="1400" b="0" dirty="0"/>
                    </a:p>
                  </a:txBody>
                  <a:tcPr/>
                </a:tc>
                <a:tc>
                  <a:txBody>
                    <a:bodyPr/>
                    <a:lstStyle/>
                    <a:p>
                      <a:r>
                        <a:rPr lang="es-ES" sz="1800" b="0" dirty="0"/>
                        <a:t>900</a:t>
                      </a:r>
                      <a:endParaRPr lang="es-MX" b="0" dirty="0"/>
                    </a:p>
                  </a:txBody>
                  <a:tcPr/>
                </a:tc>
              </a:tr>
              <a:tr h="370840">
                <a:tc>
                  <a:txBody>
                    <a:bodyPr/>
                    <a:lstStyle/>
                    <a:p>
                      <a:pPr algn="ctr"/>
                      <a:r>
                        <a:rPr lang="es-ES" sz="1400" b="0" dirty="0" smtClean="0"/>
                        <a:t>Gastos de administración </a:t>
                      </a:r>
                      <a:endParaRPr lang="es-MX" sz="1400" b="0" dirty="0"/>
                    </a:p>
                  </a:txBody>
                  <a:tcPr/>
                </a:tc>
                <a:tc>
                  <a:txBody>
                    <a:bodyPr/>
                    <a:lstStyle/>
                    <a:p>
                      <a:r>
                        <a:rPr lang="es-ES" sz="1800" b="0" dirty="0"/>
                        <a:t>500</a:t>
                      </a:r>
                      <a:endParaRPr lang="es-MX" b="0" dirty="0" smtClean="0"/>
                    </a:p>
                  </a:txBody>
                  <a:tcPr/>
                </a:tc>
              </a:tr>
              <a:tr h="370840">
                <a:tc>
                  <a:txBody>
                    <a:bodyPr/>
                    <a:lstStyle/>
                    <a:p>
                      <a:pPr algn="ctr"/>
                      <a:r>
                        <a:rPr lang="es-ES" sz="1400" b="0" dirty="0" smtClean="0"/>
                        <a:t>Gastos comerciales imputables </a:t>
                      </a:r>
                      <a:endParaRPr lang="es-MX" sz="1400" b="0" dirty="0"/>
                    </a:p>
                  </a:txBody>
                  <a:tcPr/>
                </a:tc>
                <a:tc>
                  <a:txBody>
                    <a:bodyPr/>
                    <a:lstStyle/>
                    <a:p>
                      <a:r>
                        <a:rPr lang="es-ES" sz="1800" b="0" dirty="0"/>
                        <a:t>300</a:t>
                      </a:r>
                      <a:endParaRPr lang="es-MX" b="0" dirty="0"/>
                    </a:p>
                  </a:txBody>
                  <a:tcPr/>
                </a:tc>
              </a:tr>
              <a:tr h="370840">
                <a:tc>
                  <a:txBody>
                    <a:bodyPr/>
                    <a:lstStyle/>
                    <a:p>
                      <a:pPr algn="ctr"/>
                      <a:r>
                        <a:rPr lang="es-ES" sz="1400" b="0" dirty="0" smtClean="0"/>
                        <a:t>Otros recargos </a:t>
                      </a:r>
                      <a:endParaRPr lang="es-MX" sz="1400" b="0" dirty="0"/>
                    </a:p>
                  </a:txBody>
                  <a:tcPr/>
                </a:tc>
                <a:tc>
                  <a:txBody>
                    <a:bodyPr/>
                    <a:lstStyle/>
                    <a:p>
                      <a:r>
                        <a:rPr lang="es-ES" sz="1800" dirty="0"/>
                        <a:t>200</a:t>
                      </a:r>
                      <a:endParaRPr lang="es-MX" dirty="0"/>
                    </a:p>
                  </a:txBody>
                  <a:tcPr/>
                </a:tc>
              </a:tr>
            </a:tbl>
          </a:graphicData>
        </a:graphic>
      </p:graphicFrame>
      <p:sp>
        <p:nvSpPr>
          <p:cNvPr id="4" name="3 CuadroTexto">
            <a:hlinkClick r:id="rId2" action="ppaction://hlinksldjump"/>
          </p:cNvPr>
          <p:cNvSpPr txBox="1"/>
          <p:nvPr/>
        </p:nvSpPr>
        <p:spPr>
          <a:xfrm>
            <a:off x="7164288" y="5445224"/>
            <a:ext cx="1224136" cy="369332"/>
          </a:xfrm>
          <a:prstGeom prst="rect">
            <a:avLst/>
          </a:prstGeom>
          <a:noFill/>
        </p:spPr>
        <p:txBody>
          <a:bodyPr wrap="square" rtlCol="0">
            <a:spAutoFit/>
          </a:bodyPr>
          <a:lstStyle/>
          <a:p>
            <a:r>
              <a:rPr lang="es-MX" dirty="0" smtClean="0">
                <a:solidFill>
                  <a:schemeClr val="accent6">
                    <a:lumMod val="75000"/>
                  </a:schemeClr>
                </a:solidFill>
              </a:rPr>
              <a:t>Solución</a:t>
            </a:r>
            <a:endParaRPr lang="es-MX" dirty="0">
              <a:solidFill>
                <a:schemeClr val="accent6">
                  <a:lumMod val="75000"/>
                </a:schemeClr>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t>33</a:t>
            </a:fld>
            <a:endParaRPr lang="es-MX"/>
          </a:p>
        </p:txBody>
      </p:sp>
    </p:spTree>
    <p:extLst>
      <p:ext uri="{BB962C8B-B14F-4D97-AF65-F5344CB8AC3E}">
        <p14:creationId xmlns:p14="http://schemas.microsoft.com/office/powerpoint/2010/main" val="2277879916"/>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08720"/>
            <a:ext cx="8229600" cy="864096"/>
          </a:xfrm>
          <a:solidFill>
            <a:schemeClr val="accent1">
              <a:lumMod val="20000"/>
              <a:lumOff val="80000"/>
            </a:schemeClr>
          </a:solidFill>
        </p:spPr>
        <p:txBody>
          <a:bodyPr>
            <a:normAutofit/>
          </a:bodyPr>
          <a:lstStyle/>
          <a:p>
            <a:r>
              <a:rPr lang="es-MX" sz="3200" dirty="0" smtClean="0">
                <a:latin typeface="Arial" pitchFamily="34" charset="0"/>
                <a:cs typeface="Arial" pitchFamily="34" charset="0"/>
              </a:rPr>
              <a:t>Solución:</a:t>
            </a:r>
            <a:endParaRPr lang="es-MX" sz="32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4653136"/>
                <a:ext cx="8229600" cy="1656184"/>
              </a:xfrm>
              <a:solidFill>
                <a:schemeClr val="accent1"/>
              </a:solidFill>
            </p:spPr>
            <p:txBody>
              <a:bodyPr>
                <a:normAutofit fontScale="85000" lnSpcReduction="10000"/>
              </a:bodyPr>
              <a:lstStyle/>
              <a:p>
                <a:pPr marL="109728" indent="0">
                  <a:buNone/>
                </a:pPr>
                <a14:m>
                  <m:oMathPara xmlns:m="http://schemas.openxmlformats.org/officeDocument/2006/math">
                    <m:oMathParaPr>
                      <m:jc m:val="centerGroup"/>
                    </m:oMathParaPr>
                    <m:oMath xmlns:m="http://schemas.openxmlformats.org/officeDocument/2006/math">
                      <m:r>
                        <a:rPr lang="es-MX" sz="2400" b="1" i="1" smtClean="0">
                          <a:latin typeface="Cambria Math"/>
                        </a:rPr>
                        <m:t>𝑷𝑻</m:t>
                      </m:r>
                      <m:r>
                        <a:rPr lang="es-MX" sz="2400" b="1" i="1" smtClean="0">
                          <a:latin typeface="Cambria Math"/>
                        </a:rPr>
                        <m:t>=</m:t>
                      </m:r>
                      <m:r>
                        <a:rPr lang="es-MX" sz="2400" b="1" i="1" smtClean="0">
                          <a:latin typeface="Cambria Math"/>
                        </a:rPr>
                        <m:t>𝟑𝟓𝟎𝟎</m:t>
                      </m:r>
                      <m:r>
                        <a:rPr lang="es-MX" sz="2400" b="1" i="1" smtClean="0">
                          <a:latin typeface="Cambria Math"/>
                        </a:rPr>
                        <m:t>+</m:t>
                      </m:r>
                      <m:r>
                        <a:rPr lang="es-MX" sz="2400" b="1" i="1" smtClean="0">
                          <a:latin typeface="Cambria Math"/>
                        </a:rPr>
                        <m:t>𝟗𝟎𝟎</m:t>
                      </m:r>
                      <m:r>
                        <a:rPr lang="es-MX" sz="2400" b="1" i="1" smtClean="0">
                          <a:latin typeface="Cambria Math"/>
                        </a:rPr>
                        <m:t>+</m:t>
                      </m:r>
                      <m:r>
                        <a:rPr lang="es-MX" sz="2400" b="1" i="1" smtClean="0">
                          <a:latin typeface="Cambria Math"/>
                        </a:rPr>
                        <m:t>𝟓𝟎𝟎</m:t>
                      </m:r>
                      <m:r>
                        <a:rPr lang="es-MX" sz="2400" b="1" i="1" smtClean="0">
                          <a:latin typeface="Cambria Math"/>
                        </a:rPr>
                        <m:t>+</m:t>
                      </m:r>
                      <m:r>
                        <a:rPr lang="es-MX" sz="2400" b="1" i="1" smtClean="0">
                          <a:latin typeface="Cambria Math"/>
                        </a:rPr>
                        <m:t>𝟑𝟎𝟎</m:t>
                      </m:r>
                      <m:r>
                        <a:rPr lang="es-MX" sz="2400" b="1" i="1" smtClean="0">
                          <a:latin typeface="Cambria Math"/>
                        </a:rPr>
                        <m:t>+</m:t>
                      </m:r>
                      <m:r>
                        <a:rPr lang="es-MX" sz="2400" b="1" i="1" smtClean="0">
                          <a:latin typeface="Cambria Math"/>
                        </a:rPr>
                        <m:t>𝟐𝟎𝟎</m:t>
                      </m:r>
                    </m:oMath>
                  </m:oMathPara>
                </a14:m>
                <a:endParaRPr lang="es-ES" sz="2400" b="1" dirty="0" smtClean="0"/>
              </a:p>
              <a:p>
                <a:pPr marL="109728" indent="0">
                  <a:buNone/>
                </a:pPr>
                <a:endParaRPr lang="es-ES" sz="2400" b="1" dirty="0" smtClean="0"/>
              </a:p>
              <a:p>
                <a:pPr marL="109728" indent="0">
                  <a:buNone/>
                </a:pPr>
                <a14:m>
                  <m:oMathPara xmlns:m="http://schemas.openxmlformats.org/officeDocument/2006/math">
                    <m:oMathParaPr>
                      <m:jc m:val="centerGroup"/>
                    </m:oMathParaPr>
                    <m:oMath xmlns:m="http://schemas.openxmlformats.org/officeDocument/2006/math">
                      <m:r>
                        <a:rPr lang="es-ES" sz="2400" b="1" i="1" smtClean="0">
                          <a:latin typeface="Cambria Math"/>
                          <a:ea typeface="Cambria Math"/>
                        </a:rPr>
                        <m:t>∴</m:t>
                      </m:r>
                      <m:r>
                        <a:rPr lang="es-MX" sz="2400" b="1" i="1" smtClean="0">
                          <a:latin typeface="Cambria Math"/>
                          <a:ea typeface="Cambria Math"/>
                        </a:rPr>
                        <m:t>𝑷𝑻</m:t>
                      </m:r>
                      <m:r>
                        <a:rPr lang="es-MX" sz="2400" b="1" i="1" smtClean="0">
                          <a:latin typeface="Cambria Math"/>
                          <a:ea typeface="Cambria Math"/>
                        </a:rPr>
                        <m:t>=</m:t>
                      </m:r>
                      <m:r>
                        <a:rPr lang="es-MX" sz="2400" b="1" i="1" smtClean="0">
                          <a:latin typeface="Cambria Math"/>
                          <a:ea typeface="Cambria Math"/>
                        </a:rPr>
                        <m:t>𝟓𝟒𝟎𝟎</m:t>
                      </m:r>
                    </m:oMath>
                  </m:oMathPara>
                </a14:m>
                <a:endParaRPr lang="es-MX" sz="2400" b="1" dirty="0" smtClean="0">
                  <a:ea typeface="Cambria Math"/>
                </a:endParaRPr>
              </a:p>
              <a:p>
                <a:pPr marL="109728" indent="0">
                  <a:buNone/>
                </a:pPr>
                <a:endParaRPr lang="es-MX" sz="2400" b="1" dirty="0" smtClean="0">
                  <a:ea typeface="Cambria Math"/>
                </a:endParaRPr>
              </a:p>
              <a:p>
                <a:pPr marL="109728" indent="0">
                  <a:buNone/>
                </a:pPr>
                <a:r>
                  <a:rPr lang="es-MX" sz="2400" b="1" dirty="0" smtClean="0">
                    <a:ea typeface="Cambria Math"/>
                  </a:rPr>
                  <a:t>La prima de tarifa es: $5400</a:t>
                </a:r>
              </a:p>
              <a:p>
                <a:pPr marL="109728" indent="0">
                  <a:buNone/>
                </a:pPr>
                <a:endParaRPr lang="es-ES" b="1" dirty="0"/>
              </a:p>
              <a:p>
                <a:pPr marL="109728"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4653136"/>
                <a:ext cx="8229600" cy="1656184"/>
              </a:xfrm>
              <a:blipFill rotWithShape="1">
                <a:blip r:embed="rId2"/>
                <a:stretch>
                  <a:fillRect t="-2206" b="-51838"/>
                </a:stretch>
              </a:blipFill>
            </p:spPr>
            <p:txBody>
              <a:bodyPr/>
              <a:lstStyle/>
              <a:p>
                <a:r>
                  <a:rPr lang="es-MX">
                    <a:noFill/>
                  </a:rPr>
                  <a:t> </a:t>
                </a:r>
              </a:p>
            </p:txBody>
          </p:sp>
        </mc:Fallback>
      </mc:AlternateContent>
      <p:sp>
        <p:nvSpPr>
          <p:cNvPr id="4" name="3 Flecha izquierda">
            <a:hlinkClick r:id="rId3" action="ppaction://hlinksldjump"/>
          </p:cNvPr>
          <p:cNvSpPr/>
          <p:nvPr/>
        </p:nvSpPr>
        <p:spPr>
          <a:xfrm>
            <a:off x="7380312" y="3789040"/>
            <a:ext cx="720080" cy="36004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s-MX"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4 Marcador de número de diapositiva"/>
          <p:cNvSpPr>
            <a:spLocks noGrp="1"/>
          </p:cNvSpPr>
          <p:nvPr>
            <p:ph type="sldNum" sz="quarter" idx="12"/>
          </p:nvPr>
        </p:nvSpPr>
        <p:spPr/>
        <p:txBody>
          <a:bodyPr/>
          <a:lstStyle/>
          <a:p>
            <a:fld id="{C633FE4C-B262-4131-A7C9-F3AD1CF70585}" type="slidenum">
              <a:rPr lang="es-MX" smtClean="0"/>
              <a:t>34</a:t>
            </a:fld>
            <a:endParaRPr lang="es-MX"/>
          </a:p>
        </p:txBody>
      </p:sp>
      <mc:AlternateContent xmlns:mc="http://schemas.openxmlformats.org/markup-compatibility/2006" xmlns:a14="http://schemas.microsoft.com/office/drawing/2010/main">
        <mc:Choice Requires="a14">
          <p:sp>
            <p:nvSpPr>
              <p:cNvPr id="6" name="5 Rectángulo"/>
              <p:cNvSpPr/>
              <p:nvPr/>
            </p:nvSpPr>
            <p:spPr>
              <a:xfrm>
                <a:off x="467544" y="1954751"/>
                <a:ext cx="8208912" cy="2311402"/>
              </a:xfrm>
              <a:prstGeom prst="rect">
                <a:avLst/>
              </a:prstGeom>
              <a:solidFill>
                <a:schemeClr val="tx2">
                  <a:lumMod val="25000"/>
                  <a:lumOff val="75000"/>
                </a:schemeClr>
              </a:solidFill>
            </p:spPr>
            <p:txBody>
              <a:bodyPr wrap="square">
                <a:spAutoFit/>
              </a:bodyPr>
              <a:lstStyle/>
              <a:p>
                <a:pPr algn="just">
                  <a:lnSpc>
                    <a:spcPct val="115000"/>
                  </a:lnSpc>
                  <a:spcAft>
                    <a:spcPts val="800"/>
                  </a:spcAft>
                </a:pPr>
                <a:r>
                  <a:rPr lang="es-MX" i="1" dirty="0" smtClean="0">
                    <a:solidFill>
                      <a:srgbClr val="000000"/>
                    </a:solidFill>
                    <a:latin typeface="Arial" pitchFamily="34" charset="0"/>
                    <a:ea typeface="Times New Roman" panose="02020603050405020304" pitchFamily="18" charset="0"/>
                    <a:cs typeface="Arial" pitchFamily="34" charset="0"/>
                  </a:rPr>
                  <a:t>Recordemos: </a:t>
                </a:r>
              </a:p>
              <a:p>
                <a:pPr algn="just">
                  <a:lnSpc>
                    <a:spcPct val="115000"/>
                  </a:lnSpc>
                  <a:spcAft>
                    <a:spcPts val="800"/>
                  </a:spcAft>
                </a:pPr>
                <a:r>
                  <a:rPr lang="es-MX" i="1" dirty="0" smtClean="0">
                    <a:solidFill>
                      <a:srgbClr val="000000"/>
                    </a:solidFill>
                    <a:latin typeface="Arial" pitchFamily="34" charset="0"/>
                    <a:ea typeface="Times New Roman" panose="02020603050405020304" pitchFamily="18" charset="0"/>
                    <a:cs typeface="Arial" pitchFamily="34" charset="0"/>
                  </a:rPr>
                  <a:t>En </a:t>
                </a:r>
                <a:r>
                  <a:rPr lang="es-MX" i="1" dirty="0">
                    <a:solidFill>
                      <a:srgbClr val="000000"/>
                    </a:solidFill>
                    <a:latin typeface="Arial" pitchFamily="34" charset="0"/>
                    <a:ea typeface="Times New Roman" panose="02020603050405020304" pitchFamily="18" charset="0"/>
                    <a:cs typeface="Arial" pitchFamily="34" charset="0"/>
                  </a:rPr>
                  <a:t>los casos en que por el monto de la fianza y las características de la misma, se requiera establecer un esquema de costos mínimos, la institución podrá plantear su Prima de Tarifa como la Prima Base, más dichos costos </a:t>
                </a:r>
                <a:r>
                  <a:rPr lang="es-MX" i="1" dirty="0" smtClean="0">
                    <a:solidFill>
                      <a:srgbClr val="000000"/>
                    </a:solidFill>
                    <a:latin typeface="Arial" pitchFamily="34" charset="0"/>
                    <a:ea typeface="Times New Roman" panose="02020603050405020304" pitchFamily="18" charset="0"/>
                    <a:cs typeface="Arial" pitchFamily="34" charset="0"/>
                  </a:rPr>
                  <a:t>mínimos</a:t>
                </a:r>
                <a:r>
                  <a:rPr lang="es-MX" dirty="0" smtClean="0">
                    <a:solidFill>
                      <a:srgbClr val="000000"/>
                    </a:solidFill>
                    <a:latin typeface="Arial" pitchFamily="34" charset="0"/>
                    <a:ea typeface="Times New Roman" panose="02020603050405020304" pitchFamily="18" charset="0"/>
                    <a:cs typeface="Arial" pitchFamily="34" charset="0"/>
                  </a:rPr>
                  <a:t>.</a:t>
                </a:r>
                <a:endParaRPr lang="es-MX" dirty="0">
                  <a:solidFill>
                    <a:srgbClr val="000000"/>
                  </a:solidFill>
                  <a:latin typeface="Arial" pitchFamily="34" charset="0"/>
                  <a:ea typeface="Times New Roman" panose="02020603050405020304" pitchFamily="18" charset="0"/>
                  <a:cs typeface="Arial" pitchFamily="34" charset="0"/>
                </a:endParaRPr>
              </a:p>
              <a:p>
                <a:pPr>
                  <a:lnSpc>
                    <a:spcPct val="115000"/>
                  </a:lnSpc>
                  <a:spcAft>
                    <a:spcPts val="800"/>
                  </a:spcAft>
                </a:pPr>
                <a14:m>
                  <m:oMathPara xmlns:m="http://schemas.openxmlformats.org/officeDocument/2006/math">
                    <m:oMathParaPr>
                      <m:jc m:val="centerGroup"/>
                    </m:oMathParaPr>
                    <m:oMath xmlns:m="http://schemas.openxmlformats.org/officeDocument/2006/math">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𝑃𝑇</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𝑃𝐵</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𝐺𝐴𝑑𝑚𝑛</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𝐺𝐴𝑑𝑞</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s-MX"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𝑀𝑈𝑡𝑖</m:t>
                      </m:r>
                    </m:oMath>
                  </m:oMathPara>
                </a14:m>
                <a:endParaRPr lang="es-MX"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6" name="5 Rectángulo"/>
              <p:cNvSpPr>
                <a:spLocks noRot="1" noChangeAspect="1" noMove="1" noResize="1" noEditPoints="1" noAdjustHandles="1" noChangeArrowheads="1" noChangeShapeType="1" noTextEdit="1"/>
              </p:cNvSpPr>
              <p:nvPr/>
            </p:nvSpPr>
            <p:spPr>
              <a:xfrm>
                <a:off x="467544" y="1954751"/>
                <a:ext cx="8208912" cy="2311402"/>
              </a:xfrm>
              <a:prstGeom prst="rect">
                <a:avLst/>
              </a:prstGeom>
              <a:blipFill rotWithShape="1">
                <a:blip r:embed="rId4"/>
                <a:stretch>
                  <a:fillRect l="-669" t="-528" r="-1412"/>
                </a:stretch>
              </a:blipFill>
            </p:spPr>
            <p:txBody>
              <a:bodyPr/>
              <a:lstStyle/>
              <a:p>
                <a:r>
                  <a:rPr lang="es-MX">
                    <a:noFill/>
                  </a:rPr>
                  <a:t> </a:t>
                </a:r>
              </a:p>
            </p:txBody>
          </p:sp>
        </mc:Fallback>
      </mc:AlternateContent>
    </p:spTree>
    <p:extLst>
      <p:ext uri="{BB962C8B-B14F-4D97-AF65-F5344CB8AC3E}">
        <p14:creationId xmlns:p14="http://schemas.microsoft.com/office/powerpoint/2010/main" val="163784426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1066800"/>
          </a:xfrm>
        </p:spPr>
        <p:txBody>
          <a:bodyPr>
            <a:normAutofit/>
          </a:bodyPr>
          <a:lstStyle/>
          <a:p>
            <a:r>
              <a:rPr lang="es-MX" sz="3600" dirty="0" smtClean="0">
                <a:latin typeface="Arial" pitchFamily="34" charset="0"/>
                <a:cs typeface="Arial" pitchFamily="34" charset="0"/>
              </a:rPr>
              <a:t>Ejercicio:</a:t>
            </a:r>
            <a:endParaRPr lang="es-MX" sz="3600" dirty="0">
              <a:latin typeface="Arial" pitchFamily="34" charset="0"/>
              <a:cs typeface="Arial" pitchFamily="34" charset="0"/>
            </a:endParaRPr>
          </a:p>
        </p:txBody>
      </p:sp>
      <p:sp>
        <p:nvSpPr>
          <p:cNvPr id="3" name="2 Marcador de contenido"/>
          <p:cNvSpPr>
            <a:spLocks noGrp="1"/>
          </p:cNvSpPr>
          <p:nvPr>
            <p:ph idx="1"/>
          </p:nvPr>
        </p:nvSpPr>
        <p:spPr>
          <a:xfrm>
            <a:off x="457200" y="1696176"/>
            <a:ext cx="8229600" cy="4325112"/>
          </a:xfrm>
        </p:spPr>
        <p:txBody>
          <a:bodyPr>
            <a:normAutofit/>
          </a:bodyPr>
          <a:lstStyle/>
          <a:p>
            <a:pPr marL="109728" indent="0" algn="just">
              <a:lnSpc>
                <a:spcPct val="150000"/>
              </a:lnSpc>
              <a:buNone/>
            </a:pPr>
            <a:r>
              <a:rPr lang="es-MX" sz="2200" dirty="0">
                <a:latin typeface="Arial" pitchFamily="34" charset="0"/>
                <a:cs typeface="Arial" pitchFamily="34" charset="0"/>
              </a:rPr>
              <a:t> Supongamos una fianza tiene una prima base de $683 pesos y que se tienen recargos fijos, los cuales aplica la compañía y son un 20% de gastos de adquisición, 16% de gastos de administración y un margen de utilidad del 7%, además el afianzado necesita una fianza de $150,000.00 pesos. </a:t>
            </a:r>
            <a:endParaRPr lang="es-MX" sz="2200" dirty="0" smtClean="0">
              <a:latin typeface="Arial" pitchFamily="34" charset="0"/>
              <a:cs typeface="Arial" pitchFamily="34" charset="0"/>
            </a:endParaRPr>
          </a:p>
          <a:p>
            <a:pPr marL="109728" indent="0" algn="just">
              <a:lnSpc>
                <a:spcPct val="150000"/>
              </a:lnSpc>
              <a:buNone/>
            </a:pPr>
            <a:r>
              <a:rPr lang="es-MX" sz="2200" dirty="0" smtClean="0">
                <a:latin typeface="Arial" pitchFamily="34" charset="0"/>
                <a:cs typeface="Arial" pitchFamily="34" charset="0"/>
              </a:rPr>
              <a:t>¿</a:t>
            </a:r>
            <a:r>
              <a:rPr lang="es-MX" sz="2200" dirty="0">
                <a:latin typeface="Arial" pitchFamily="34" charset="0"/>
                <a:cs typeface="Arial" pitchFamily="34" charset="0"/>
              </a:rPr>
              <a:t>Cuál es la prima de tarifa? </a:t>
            </a:r>
          </a:p>
          <a:p>
            <a:pPr marL="109728" indent="0" algn="just">
              <a:lnSpc>
                <a:spcPct val="150000"/>
              </a:lnSpc>
              <a:buNone/>
            </a:pPr>
            <a:endParaRPr lang="es-MX" sz="2200" dirty="0">
              <a:latin typeface="Arial" pitchFamily="34" charset="0"/>
              <a:cs typeface="Arial" pitchFamily="34" charset="0"/>
            </a:endParaRPr>
          </a:p>
        </p:txBody>
      </p:sp>
      <p:sp>
        <p:nvSpPr>
          <p:cNvPr id="4" name="3 CuadroTexto">
            <a:hlinkClick r:id="rId2" action="ppaction://hlinksldjump"/>
          </p:cNvPr>
          <p:cNvSpPr txBox="1"/>
          <p:nvPr/>
        </p:nvSpPr>
        <p:spPr>
          <a:xfrm>
            <a:off x="7020272" y="5301208"/>
            <a:ext cx="1656184" cy="369332"/>
          </a:xfrm>
          <a:prstGeom prst="rect">
            <a:avLst/>
          </a:prstGeom>
          <a:noFill/>
        </p:spPr>
        <p:txBody>
          <a:bodyPr wrap="square" rtlCol="0">
            <a:spAutoFit/>
          </a:bodyPr>
          <a:lstStyle/>
          <a:p>
            <a:r>
              <a:rPr lang="es-MX" b="1" dirty="0" smtClean="0">
                <a:solidFill>
                  <a:schemeClr val="accent6">
                    <a:lumMod val="75000"/>
                  </a:schemeClr>
                </a:solidFill>
              </a:rPr>
              <a:t>Solución</a:t>
            </a:r>
            <a:endParaRPr lang="es-MX" b="1" dirty="0">
              <a:solidFill>
                <a:schemeClr val="accent6">
                  <a:lumMod val="75000"/>
                </a:schemeClr>
              </a:solidFill>
            </a:endParaRPr>
          </a:p>
        </p:txBody>
      </p:sp>
      <p:sp>
        <p:nvSpPr>
          <p:cNvPr id="5" name="4 Marcador de número de diapositiva"/>
          <p:cNvSpPr>
            <a:spLocks noGrp="1"/>
          </p:cNvSpPr>
          <p:nvPr>
            <p:ph type="sldNum" sz="quarter" idx="12"/>
          </p:nvPr>
        </p:nvSpPr>
        <p:spPr/>
        <p:txBody>
          <a:bodyPr/>
          <a:lstStyle/>
          <a:p>
            <a:fld id="{C633FE4C-B262-4131-A7C9-F3AD1CF70585}" type="slidenum">
              <a:rPr lang="es-MX" smtClean="0"/>
              <a:t>35</a:t>
            </a:fld>
            <a:endParaRPr lang="es-MX"/>
          </a:p>
        </p:txBody>
      </p:sp>
    </p:spTree>
    <p:extLst>
      <p:ext uri="{BB962C8B-B14F-4D97-AF65-F5344CB8AC3E}">
        <p14:creationId xmlns:p14="http://schemas.microsoft.com/office/powerpoint/2010/main" val="203161312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1066800"/>
          </a:xfrm>
          <a:solidFill>
            <a:schemeClr val="accent1">
              <a:lumMod val="20000"/>
              <a:lumOff val="80000"/>
            </a:schemeClr>
          </a:solidFill>
        </p:spPr>
        <p:txBody>
          <a:bodyPr>
            <a:normAutofit/>
          </a:bodyPr>
          <a:lstStyle/>
          <a:p>
            <a:r>
              <a:rPr lang="es-MX" sz="3200" dirty="0" smtClean="0">
                <a:latin typeface="Arial" pitchFamily="34" charset="0"/>
                <a:cs typeface="Arial" pitchFamily="34" charset="0"/>
              </a:rPr>
              <a:t>Solución: </a:t>
            </a:r>
            <a:endParaRPr lang="es-MX" sz="3200" dirty="0">
              <a:latin typeface="Arial" pitchFamily="34" charset="0"/>
              <a:cs typeface="Arial" pitchFamily="34" charset="0"/>
            </a:endParaRPr>
          </a:p>
        </p:txBody>
      </p:sp>
      <p:pic>
        <p:nvPicPr>
          <p:cNvPr id="1126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0718" t="31009" r="40630" b="27164"/>
          <a:stretch/>
        </p:blipFill>
        <p:spPr bwMode="auto">
          <a:xfrm>
            <a:off x="1907704" y="2132856"/>
            <a:ext cx="5328592"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Flecha izquierda">
            <a:hlinkClick r:id="rId3" action="ppaction://hlinksldjump"/>
          </p:cNvPr>
          <p:cNvSpPr/>
          <p:nvPr/>
        </p:nvSpPr>
        <p:spPr>
          <a:xfrm>
            <a:off x="8172400" y="5733256"/>
            <a:ext cx="720080" cy="36004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s-MX"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número de diapositiva"/>
          <p:cNvSpPr>
            <a:spLocks noGrp="1"/>
          </p:cNvSpPr>
          <p:nvPr>
            <p:ph type="sldNum" sz="quarter" idx="12"/>
          </p:nvPr>
        </p:nvSpPr>
        <p:spPr/>
        <p:txBody>
          <a:bodyPr/>
          <a:lstStyle/>
          <a:p>
            <a:fld id="{C633FE4C-B262-4131-A7C9-F3AD1CF70585}" type="slidenum">
              <a:rPr lang="es-MX" smtClean="0"/>
              <a:t>36</a:t>
            </a:fld>
            <a:endParaRPr lang="es-MX"/>
          </a:p>
        </p:txBody>
      </p:sp>
    </p:spTree>
    <p:extLst>
      <p:ext uri="{BB962C8B-B14F-4D97-AF65-F5344CB8AC3E}">
        <p14:creationId xmlns:p14="http://schemas.microsoft.com/office/powerpoint/2010/main" val="356108417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1412776"/>
            <a:ext cx="8280920" cy="5252720"/>
          </a:xfrm>
          <a:prstGeom prst="rect">
            <a:avLst/>
          </a:prstGeom>
        </p:spPr>
        <p:txBody>
          <a:bodyPr wrap="square">
            <a:spAutoFit/>
          </a:bodyPr>
          <a:lstStyle/>
          <a:p>
            <a:pPr marL="285750" indent="-285750" algn="just">
              <a:lnSpc>
                <a:spcPct val="115000"/>
              </a:lnSpc>
              <a:spcAft>
                <a:spcPts val="800"/>
              </a:spcAft>
              <a:buFont typeface="Wingdings" panose="05000000000000000000" pitchFamily="2" charset="2"/>
              <a:buChar char="§"/>
            </a:pPr>
            <a:r>
              <a:rPr lang="es-MX" sz="2000" dirty="0">
                <a:solidFill>
                  <a:srgbClr val="000000"/>
                </a:solidFill>
                <a:latin typeface="Arial" pitchFamily="34" charset="0"/>
                <a:ea typeface="Calibri" panose="020F0502020204030204" pitchFamily="34" charset="0"/>
                <a:cs typeface="Arial" pitchFamily="34" charset="0"/>
              </a:rPr>
              <a:t>Como pudo mostrarse, los procedimientos de cálculo de primas de fianzas tienen marcadas diferencias respecto de los procedimientos de cálculo de primas de seguro. La diferencia fundamental está en que la prima de fianzas corresponde al valor esperado de un costo financiero, con un pequeño componente de riesgo. Las fórmulas muestran que un elemento fundamental en la prima de fianzas es el proceso de recuperación de garantías. </a:t>
            </a:r>
            <a:endParaRPr lang="es-MX" sz="2000" dirty="0" smtClean="0">
              <a:solidFill>
                <a:srgbClr val="000000"/>
              </a:solidFill>
              <a:latin typeface="Arial" pitchFamily="34" charset="0"/>
              <a:ea typeface="Calibri" panose="020F0502020204030204" pitchFamily="34" charset="0"/>
              <a:cs typeface="Arial" pitchFamily="34" charset="0"/>
            </a:endParaRPr>
          </a:p>
          <a:p>
            <a:pPr marL="285750" indent="-285750" algn="just">
              <a:lnSpc>
                <a:spcPct val="115000"/>
              </a:lnSpc>
              <a:spcAft>
                <a:spcPts val="800"/>
              </a:spcAft>
              <a:buFont typeface="Wingdings" panose="05000000000000000000" pitchFamily="2" charset="2"/>
              <a:buChar char="§"/>
            </a:pPr>
            <a:endParaRPr lang="es-MX" sz="2000" dirty="0">
              <a:solidFill>
                <a:srgbClr val="000000"/>
              </a:solidFill>
              <a:latin typeface="Arial" pitchFamily="34" charset="0"/>
              <a:ea typeface="Calibri" panose="020F0502020204030204" pitchFamily="34" charset="0"/>
              <a:cs typeface="Arial" pitchFamily="34" charset="0"/>
            </a:endParaRPr>
          </a:p>
          <a:p>
            <a:pPr marL="285750" indent="-285750" algn="just">
              <a:lnSpc>
                <a:spcPct val="115000"/>
              </a:lnSpc>
              <a:spcAft>
                <a:spcPts val="800"/>
              </a:spcAft>
              <a:buFont typeface="Wingdings" panose="05000000000000000000" pitchFamily="2" charset="2"/>
              <a:buChar char="§"/>
            </a:pPr>
            <a:r>
              <a:rPr lang="es-MX" sz="2000" dirty="0">
                <a:solidFill>
                  <a:srgbClr val="000000"/>
                </a:solidFill>
                <a:latin typeface="Arial" pitchFamily="34" charset="0"/>
                <a:ea typeface="Calibri" panose="020F0502020204030204" pitchFamily="34" charset="0"/>
                <a:cs typeface="Arial" pitchFamily="34" charset="0"/>
              </a:rPr>
              <a:t>A diferencia de los seguros, la suficiencia de la prima se encuentra fuertemente vinculada a la velocidad de recuperación de las garantías, más que a la frecuencia y severidad de las reclamaciones.  El tiempo de recuperación de garantías es sólo un valor estimado por lo que puede llegarse a considerar como la variable estocástica fundamental para la estimación de primas de fianzas.</a:t>
            </a:r>
            <a:endParaRPr lang="es-MX" sz="2000" dirty="0">
              <a:solidFill>
                <a:srgbClr val="000000"/>
              </a:solidFill>
              <a:effectLst/>
              <a:latin typeface="Arial" pitchFamily="34" charset="0"/>
              <a:ea typeface="Calibri" panose="020F0502020204030204" pitchFamily="34" charset="0"/>
              <a:cs typeface="Arial" pitchFamily="34" charset="0"/>
            </a:endParaRPr>
          </a:p>
        </p:txBody>
      </p:sp>
      <p:sp>
        <p:nvSpPr>
          <p:cNvPr id="3" name="1 Título"/>
          <p:cNvSpPr txBox="1">
            <a:spLocks/>
          </p:cNvSpPr>
          <p:nvPr/>
        </p:nvSpPr>
        <p:spPr>
          <a:xfrm>
            <a:off x="1115616" y="692696"/>
            <a:ext cx="7056784" cy="629816"/>
          </a:xfrm>
          <a:prstGeom prst="rect">
            <a:avLst/>
          </a:prstGeom>
          <a:solidFill>
            <a:schemeClr val="accent2">
              <a:lumMod val="20000"/>
              <a:lumOff val="80000"/>
            </a:schemeClr>
          </a:solidFill>
        </p:spPr>
        <p:txBody>
          <a:bodyPr>
            <a:normAutofit fontScale="900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Conclusiones</a:t>
            </a:r>
            <a:endParaRPr lang="es-MX" b="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C633FE4C-B262-4131-A7C9-F3AD1CF70585}" type="slidenum">
              <a:rPr lang="es-MX" smtClean="0"/>
              <a:t>37</a:t>
            </a:fld>
            <a:endParaRPr lang="es-MX"/>
          </a:p>
        </p:txBody>
      </p:sp>
    </p:spTree>
    <p:extLst>
      <p:ext uri="{BB962C8B-B14F-4D97-AF65-F5344CB8AC3E}">
        <p14:creationId xmlns:p14="http://schemas.microsoft.com/office/powerpoint/2010/main" val="303545641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p:cNvPicPr>
            <a:picLocks noChangeAspect="1" noChangeArrowheads="1"/>
          </p:cNvPicPr>
          <p:nvPr/>
        </p:nvPicPr>
        <p:blipFill>
          <a:blip r:embed="rId2">
            <a:extLst>
              <a:ext uri="{28A0092B-C50C-407E-A947-70E740481C1C}">
                <a14:useLocalDpi xmlns:a14="http://schemas.microsoft.com/office/drawing/2010/main" val="0"/>
              </a:ext>
            </a:extLst>
          </a:blip>
          <a:srcRect l="10785" r="23817" b="18127"/>
          <a:stretch>
            <a:fillRect/>
          </a:stretch>
        </p:blipFill>
        <p:spPr bwMode="auto">
          <a:xfrm>
            <a:off x="6588125" y="4284663"/>
            <a:ext cx="1800225" cy="240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Marcador de número de diapositiva"/>
          <p:cNvSpPr>
            <a:spLocks noGrp="1"/>
          </p:cNvSpPr>
          <p:nvPr>
            <p:ph type="sldNum" sz="quarter" idx="12"/>
          </p:nvPr>
        </p:nvSpPr>
        <p:spPr/>
        <p:txBody>
          <a:bodyPr/>
          <a:lstStyle/>
          <a:p>
            <a:fld id="{6D3F354B-F5C5-4EF2-87BA-04594DF4B743}" type="slidenum">
              <a:rPr lang="es-MX" smtClean="0"/>
              <a:t>38</a:t>
            </a:fld>
            <a:endParaRPr lang="es-MX"/>
          </a:p>
        </p:txBody>
      </p:sp>
      <p:sp>
        <p:nvSpPr>
          <p:cNvPr id="35843" name="Rectangle 3"/>
          <p:cNvSpPr>
            <a:spLocks noGrp="1" noChangeArrowheads="1"/>
          </p:cNvSpPr>
          <p:nvPr>
            <p:ph idx="4294967295"/>
          </p:nvPr>
        </p:nvSpPr>
        <p:spPr>
          <a:xfrm>
            <a:off x="230832" y="1341438"/>
            <a:ext cx="8589640" cy="5111750"/>
          </a:xfrm>
          <a:gradFill rotWithShape="1">
            <a:gsLst>
              <a:gs pos="0">
                <a:srgbClr val="767676"/>
              </a:gs>
              <a:gs pos="100000">
                <a:srgbClr val="FFFFFF">
                  <a:alpha val="42998"/>
                </a:srgbClr>
              </a:gs>
            </a:gsLst>
            <a:path path="shape">
              <a:fillToRect l="50000" t="50000" r="50000" b="50000"/>
            </a:path>
          </a:gradFill>
          <a:ln>
            <a:miter lim="800000"/>
            <a:headEnd/>
            <a:tailEnd/>
          </a:ln>
        </p:spPr>
        <p:txBody>
          <a:bodyPr rtlCol="0">
            <a:normAutofit fontScale="92500" lnSpcReduction="20000"/>
          </a:bodyPr>
          <a:lstStyle/>
          <a:p>
            <a:pPr marL="274320" indent="-274320" algn="ctr" eaLnBrk="1" fontAlgn="auto" hangingPunct="1">
              <a:lnSpc>
                <a:spcPct val="80000"/>
              </a:lnSpc>
              <a:spcAft>
                <a:spcPts val="0"/>
              </a:spcAft>
              <a:buFontTx/>
              <a:buNone/>
              <a:defRPr/>
            </a:pPr>
            <a:r>
              <a:rPr lang="es-ES" sz="1600" dirty="0" smtClean="0"/>
              <a:t>	</a:t>
            </a:r>
          </a:p>
          <a:p>
            <a:pPr marL="274320" indent="-274320" eaLnBrk="1" fontAlgn="auto" hangingPunct="1">
              <a:spcAft>
                <a:spcPts val="0"/>
              </a:spcAft>
              <a:buFont typeface="Arial" pitchFamily="34" charset="0"/>
              <a:buChar char="•"/>
              <a:defRPr/>
            </a:pPr>
            <a:r>
              <a:rPr lang="es-MX" sz="1800" b="1" dirty="0" smtClean="0">
                <a:solidFill>
                  <a:schemeClr val="tx2">
                    <a:lumMod val="50000"/>
                  </a:schemeClr>
                </a:solidFill>
              </a:rPr>
              <a:t>Aguilar</a:t>
            </a:r>
            <a:r>
              <a:rPr lang="es-MX" sz="1800" b="1" dirty="0">
                <a:solidFill>
                  <a:schemeClr val="tx2">
                    <a:lumMod val="50000"/>
                  </a:schemeClr>
                </a:solidFill>
              </a:rPr>
              <a:t>, P. (2007) Fundamentos actuariales de primas y reservas de fianzas. Fundación Mapfre. España.</a:t>
            </a:r>
          </a:p>
          <a:p>
            <a:pPr marL="274320" indent="-274320" eaLnBrk="1" fontAlgn="auto" hangingPunct="1">
              <a:spcAft>
                <a:spcPts val="0"/>
              </a:spcAft>
              <a:buFont typeface="Arial" pitchFamily="34" charset="0"/>
              <a:buChar char="•"/>
              <a:defRPr/>
            </a:pPr>
            <a:r>
              <a:rPr lang="es-ES" sz="1800" b="1" dirty="0">
                <a:solidFill>
                  <a:schemeClr val="tx2">
                    <a:lumMod val="50000"/>
                  </a:schemeClr>
                </a:solidFill>
              </a:rPr>
              <a:t>Colas, A. (2007) Efectos Del Contrato De Fianza: Relaciones Entre Acreedor, Deudor Principal Y Fiador. Editorial Aranzadi, S.A.</a:t>
            </a:r>
            <a:endParaRPr lang="es-MX" sz="1800" b="1" dirty="0">
              <a:solidFill>
                <a:schemeClr val="tx2">
                  <a:lumMod val="50000"/>
                </a:schemeClr>
              </a:solidFill>
            </a:endParaRPr>
          </a:p>
          <a:p>
            <a:pPr marL="274320" indent="-274320">
              <a:defRPr/>
            </a:pPr>
            <a:r>
              <a:rPr lang="es-MX" sz="1800" b="1" dirty="0" smtClean="0">
                <a:solidFill>
                  <a:schemeClr val="tx2">
                    <a:lumMod val="50000"/>
                  </a:schemeClr>
                </a:solidFill>
              </a:rPr>
              <a:t>Estándares </a:t>
            </a:r>
            <a:r>
              <a:rPr lang="es-MX" sz="1800" b="1" dirty="0">
                <a:solidFill>
                  <a:schemeClr val="tx2">
                    <a:lumMod val="50000"/>
                  </a:schemeClr>
                </a:solidFill>
              </a:rPr>
              <a:t>de Práctica Actuarial </a:t>
            </a:r>
            <a:r>
              <a:rPr lang="es-MX" sz="1800" b="1" dirty="0" smtClean="0">
                <a:solidFill>
                  <a:schemeClr val="tx2">
                    <a:lumMod val="50000"/>
                  </a:schemeClr>
                </a:solidFill>
              </a:rPr>
              <a:t>. Fundamentos </a:t>
            </a:r>
            <a:r>
              <a:rPr lang="es-MX" sz="1800" b="1" dirty="0">
                <a:solidFill>
                  <a:schemeClr val="tx2">
                    <a:lumMod val="50000"/>
                  </a:schemeClr>
                </a:solidFill>
              </a:rPr>
              <a:t>Actuariales para el cálculo de reservas técnicas de </a:t>
            </a:r>
            <a:r>
              <a:rPr lang="es-MX" sz="1800" b="1" dirty="0" smtClean="0">
                <a:solidFill>
                  <a:schemeClr val="tx2">
                    <a:lumMod val="50000"/>
                  </a:schemeClr>
                </a:solidFill>
              </a:rPr>
              <a:t>fianzas. http</a:t>
            </a:r>
            <a:r>
              <a:rPr lang="es-MX" sz="1800" b="1" dirty="0">
                <a:solidFill>
                  <a:schemeClr val="tx2">
                    <a:lumMod val="50000"/>
                  </a:schemeClr>
                </a:solidFill>
              </a:rPr>
              <a:t>://</a:t>
            </a:r>
            <a:r>
              <a:rPr lang="es-MX" sz="1800" b="1" dirty="0" smtClean="0">
                <a:solidFill>
                  <a:schemeClr val="tx2">
                    <a:lumMod val="50000"/>
                  </a:schemeClr>
                </a:solidFill>
              </a:rPr>
              <a:t>www.conac.org.mx/estandares/6.pdf</a:t>
            </a:r>
            <a:endParaRPr lang="es-MX" sz="1800" b="1" dirty="0">
              <a:solidFill>
                <a:schemeClr val="tx2">
                  <a:lumMod val="50000"/>
                </a:schemeClr>
              </a:solidFill>
            </a:endParaRPr>
          </a:p>
          <a:p>
            <a:pPr marL="274320" indent="-274320" eaLnBrk="1" fontAlgn="auto" hangingPunct="1">
              <a:spcAft>
                <a:spcPts val="0"/>
              </a:spcAft>
              <a:buFont typeface="Arial" pitchFamily="34" charset="0"/>
              <a:buChar char="•"/>
              <a:defRPr/>
            </a:pPr>
            <a:r>
              <a:rPr lang="es-MX" sz="1800" b="1" dirty="0">
                <a:solidFill>
                  <a:schemeClr val="tx2">
                    <a:lumMod val="50000"/>
                  </a:schemeClr>
                </a:solidFill>
              </a:rPr>
              <a:t>Ley Federal de Instituciones de Fianzas.</a:t>
            </a:r>
          </a:p>
          <a:p>
            <a:pPr marL="274320" indent="-274320" eaLnBrk="1" fontAlgn="auto" hangingPunct="1">
              <a:spcAft>
                <a:spcPts val="0"/>
              </a:spcAft>
              <a:buFont typeface="Arial" pitchFamily="34" charset="0"/>
              <a:buChar char="•"/>
              <a:defRPr/>
            </a:pPr>
            <a:r>
              <a:rPr lang="es-MX" sz="1800" b="1" dirty="0" smtClean="0">
                <a:solidFill>
                  <a:schemeClr val="tx2">
                    <a:lumMod val="50000"/>
                  </a:schemeClr>
                </a:solidFill>
              </a:rPr>
              <a:t>Manchado</a:t>
            </a:r>
            <a:r>
              <a:rPr lang="es-MX" sz="1800" b="1" dirty="0">
                <a:solidFill>
                  <a:schemeClr val="tx2">
                    <a:lumMod val="50000"/>
                  </a:schemeClr>
                </a:solidFill>
              </a:rPr>
              <a:t>, J. (2001) Convenio concursal y fianza. Librería Tirant lo Blanch. España. </a:t>
            </a:r>
          </a:p>
          <a:p>
            <a:pPr marL="274320" indent="-274320" eaLnBrk="1" fontAlgn="auto" hangingPunct="1">
              <a:spcAft>
                <a:spcPts val="0"/>
              </a:spcAft>
              <a:buFont typeface="Arial" pitchFamily="34" charset="0"/>
              <a:buChar char="•"/>
              <a:defRPr/>
            </a:pPr>
            <a:r>
              <a:rPr lang="es-ES" sz="1800" b="1" dirty="0">
                <a:solidFill>
                  <a:schemeClr val="tx2">
                    <a:lumMod val="50000"/>
                  </a:schemeClr>
                </a:solidFill>
              </a:rPr>
              <a:t>Ruiz, L. (2007) El Contrato de Seguro. Editorial Porrúa. México. </a:t>
            </a:r>
            <a:endParaRPr lang="es-MX" sz="1800" b="1" dirty="0">
              <a:solidFill>
                <a:schemeClr val="tx2">
                  <a:lumMod val="50000"/>
                </a:schemeClr>
              </a:solidFill>
            </a:endParaRPr>
          </a:p>
          <a:p>
            <a:pPr marL="274320" indent="-274320" eaLnBrk="1" fontAlgn="auto" hangingPunct="1">
              <a:spcAft>
                <a:spcPts val="0"/>
              </a:spcAft>
              <a:buFont typeface="Arial" pitchFamily="34" charset="0"/>
              <a:buChar char="•"/>
              <a:defRPr/>
            </a:pPr>
            <a:r>
              <a:rPr lang="es-ES" sz="1800" b="1" dirty="0">
                <a:solidFill>
                  <a:schemeClr val="tx2">
                    <a:lumMod val="50000"/>
                  </a:schemeClr>
                </a:solidFill>
              </a:rPr>
              <a:t>San Juan Colunga, F. (1911) Tratado sobre fianzas. Librería de E. Miranda. España</a:t>
            </a:r>
            <a:r>
              <a:rPr lang="es-ES" sz="1800" b="1" dirty="0" smtClean="0">
                <a:solidFill>
                  <a:schemeClr val="tx2">
                    <a:lumMod val="50000"/>
                  </a:schemeClr>
                </a:solidFill>
              </a:rPr>
              <a:t>.</a:t>
            </a:r>
          </a:p>
          <a:p>
            <a:pPr marL="274320" indent="-274320">
              <a:defRPr/>
            </a:pPr>
            <a:r>
              <a:rPr lang="es-ES" sz="1800" b="1" dirty="0" smtClean="0">
                <a:solidFill>
                  <a:schemeClr val="tx2">
                    <a:lumMod val="50000"/>
                  </a:schemeClr>
                </a:solidFill>
              </a:rPr>
              <a:t>Secretaría de Hacienda y </a:t>
            </a:r>
            <a:r>
              <a:rPr lang="es-ES" sz="1800" b="1" dirty="0">
                <a:solidFill>
                  <a:schemeClr val="tx2">
                    <a:lumMod val="50000"/>
                  </a:schemeClr>
                </a:solidFill>
              </a:rPr>
              <a:t>Crédito Público. http://www.shcp.gob.mx/LASHCP/MarcoJuridico/documentosDOF/archivos_shcp_dof/circulares/c_f6_6_4.pdf</a:t>
            </a:r>
          </a:p>
          <a:p>
            <a:pPr marL="274320" indent="-274320" eaLnBrk="1" fontAlgn="auto" hangingPunct="1">
              <a:spcAft>
                <a:spcPts val="0"/>
              </a:spcAft>
              <a:buFont typeface="Arial" pitchFamily="34" charset="0"/>
              <a:buChar char="•"/>
              <a:defRPr/>
            </a:pPr>
            <a:r>
              <a:rPr lang="es-MX" sz="1800" b="1" dirty="0" smtClean="0">
                <a:solidFill>
                  <a:schemeClr val="tx2">
                    <a:lumMod val="50000"/>
                  </a:schemeClr>
                </a:solidFill>
              </a:rPr>
              <a:t>Torres</a:t>
            </a:r>
            <a:r>
              <a:rPr lang="es-MX" sz="1800" b="1" dirty="0">
                <a:solidFill>
                  <a:schemeClr val="tx2">
                    <a:lumMod val="50000"/>
                  </a:schemeClr>
                </a:solidFill>
              </a:rPr>
              <a:t>, H. (2007)  Elementos Fundamentales de Derecho Bancario. Mc Graw </a:t>
            </a:r>
            <a:r>
              <a:rPr lang="es-MX" sz="1800" b="1" dirty="0" smtClean="0">
                <a:solidFill>
                  <a:schemeClr val="tx2">
                    <a:lumMod val="50000"/>
                  </a:schemeClr>
                </a:solidFill>
              </a:rPr>
              <a:t>Hill. </a:t>
            </a:r>
          </a:p>
          <a:p>
            <a:pPr marL="274320" indent="-274320">
              <a:defRPr/>
            </a:pPr>
            <a:r>
              <a:rPr lang="es-MX" sz="1800" b="1" dirty="0" smtClean="0">
                <a:solidFill>
                  <a:schemeClr val="tx2">
                    <a:lumMod val="50000"/>
                  </a:schemeClr>
                </a:solidFill>
              </a:rPr>
              <a:t>UNAM. http</a:t>
            </a:r>
            <a:r>
              <a:rPr lang="es-MX" sz="1800" b="1" dirty="0">
                <a:solidFill>
                  <a:schemeClr val="tx2">
                    <a:lumMod val="50000"/>
                  </a:schemeClr>
                </a:solidFill>
              </a:rPr>
              <a:t>://www.redmat.unam.mx/foro/volumenes/vol020/actuariales.pdf</a:t>
            </a:r>
          </a:p>
          <a:p>
            <a:pPr marL="274320" indent="-274320" eaLnBrk="1" fontAlgn="auto" hangingPunct="1">
              <a:spcAft>
                <a:spcPts val="0"/>
              </a:spcAft>
              <a:buFont typeface="Arial" pitchFamily="34" charset="0"/>
              <a:buChar char="•"/>
              <a:defRPr/>
            </a:pPr>
            <a:endParaRPr lang="es-MX" sz="1800" b="1" dirty="0" smtClean="0">
              <a:solidFill>
                <a:schemeClr val="tx2">
                  <a:lumMod val="50000"/>
                </a:schemeClr>
              </a:solidFill>
            </a:endParaRPr>
          </a:p>
          <a:p>
            <a:pPr marL="274320" indent="-274320" algn="just" eaLnBrk="1" fontAlgn="auto" hangingPunct="1">
              <a:lnSpc>
                <a:spcPct val="80000"/>
              </a:lnSpc>
              <a:spcAft>
                <a:spcPts val="0"/>
              </a:spcAft>
              <a:buFont typeface="Arial" pitchFamily="34" charset="0"/>
              <a:buChar char="•"/>
              <a:defRPr/>
            </a:pPr>
            <a:endParaRPr lang="es-MX" sz="2600" dirty="0" smtClean="0"/>
          </a:p>
        </p:txBody>
      </p:sp>
      <p:sp>
        <p:nvSpPr>
          <p:cNvPr id="2" name="1 CuadroTexto"/>
          <p:cNvSpPr txBox="1"/>
          <p:nvPr/>
        </p:nvSpPr>
        <p:spPr>
          <a:xfrm>
            <a:off x="2555776" y="683985"/>
            <a:ext cx="3816423" cy="584775"/>
          </a:xfrm>
          <a:prstGeom prst="rect">
            <a:avLst/>
          </a:prstGeom>
          <a:solidFill>
            <a:schemeClr val="tx2">
              <a:lumMod val="75000"/>
            </a:schemeClr>
          </a:solidFill>
          <a:ln w="28575">
            <a:solidFill>
              <a:schemeClr val="accent1">
                <a:lumMod val="75000"/>
              </a:schemeClr>
            </a:solidFill>
          </a:ln>
        </p:spPr>
        <p:txBody>
          <a:bodyPr wrap="square" rtlCol="0">
            <a:spAutoFit/>
          </a:bodyPr>
          <a:lstStyle/>
          <a:p>
            <a:pPr algn="ctr"/>
            <a:r>
              <a:rPr lang="es-MX" sz="3200" dirty="0" smtClean="0">
                <a:solidFill>
                  <a:schemeClr val="bg1"/>
                </a:solidFill>
              </a:rPr>
              <a:t>Referencias</a:t>
            </a:r>
            <a:endParaRPr lang="es-MX" dirty="0">
              <a:solidFill>
                <a:schemeClr val="bg1"/>
              </a:solidFill>
            </a:endParaRPr>
          </a:p>
        </p:txBody>
      </p:sp>
    </p:spTree>
    <p:extLst>
      <p:ext uri="{BB962C8B-B14F-4D97-AF65-F5344CB8AC3E}">
        <p14:creationId xmlns:p14="http://schemas.microsoft.com/office/powerpoint/2010/main" val="226762834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1929431"/>
            <a:ext cx="6858000" cy="2003625"/>
          </a:xfrm>
          <a:prstGeom prst="rect">
            <a:avLst/>
          </a:prstGeom>
        </p:spPr>
        <p:txBody>
          <a:bodyPr wrap="square">
            <a:spAutoFit/>
          </a:bodyPr>
          <a:lstStyle/>
          <a:p>
            <a:pPr marL="342900" lvl="0" indent="-342900">
              <a:lnSpc>
                <a:spcPct val="115000"/>
              </a:lnSpc>
              <a:spcAft>
                <a:spcPts val="0"/>
              </a:spcAft>
              <a:buFont typeface="Symbol" panose="05050102010706020507" pitchFamily="18" charset="2"/>
              <a:buChar char=""/>
            </a:pPr>
            <a:r>
              <a:rPr lang="es-MX" u="sng" dirty="0">
                <a:solidFill>
                  <a:schemeClr val="tx1">
                    <a:lumMod val="85000"/>
                    <a:lumOff val="15000"/>
                  </a:schemeClr>
                </a:solidFill>
                <a:latin typeface="Arial" pitchFamily="34" charset="0"/>
                <a:ea typeface="Calibri" panose="020F0502020204030204" pitchFamily="34" charset="0"/>
                <a:cs typeface="Arial" pitchFamily="34" charset="0"/>
                <a:hlinkClick r:id="rId2"/>
              </a:rPr>
              <a:t>http://www.shcp.gob.mx/LASHCP/MarcoJuridico/documentosDOF/archivos_shcp_dof/circulares/c_f16_1.html</a:t>
            </a:r>
            <a:r>
              <a:rPr lang="es-MX" dirty="0">
                <a:solidFill>
                  <a:schemeClr val="tx1">
                    <a:lumMod val="85000"/>
                    <a:lumOff val="15000"/>
                  </a:schemeClr>
                </a:solidFill>
                <a:latin typeface="Arial" pitchFamily="34" charset="0"/>
                <a:ea typeface="Calibri" panose="020F0502020204030204" pitchFamily="34" charset="0"/>
                <a:cs typeface="Arial" pitchFamily="34" charset="0"/>
              </a:rPr>
              <a:t> </a:t>
            </a:r>
          </a:p>
          <a:p>
            <a:pPr marL="342900" lvl="0" indent="-342900">
              <a:lnSpc>
                <a:spcPct val="115000"/>
              </a:lnSpc>
              <a:spcAft>
                <a:spcPts val="0"/>
              </a:spcAft>
              <a:buFont typeface="Symbol" panose="05050102010706020507" pitchFamily="18" charset="2"/>
              <a:buChar char=""/>
            </a:pPr>
            <a:r>
              <a:rPr lang="es-MX" u="sng" dirty="0">
                <a:solidFill>
                  <a:schemeClr val="tx1">
                    <a:lumMod val="85000"/>
                    <a:lumOff val="15000"/>
                  </a:schemeClr>
                </a:solidFill>
                <a:latin typeface="Arial" pitchFamily="34" charset="0"/>
                <a:ea typeface="Calibri" panose="020F0502020204030204" pitchFamily="34" charset="0"/>
                <a:cs typeface="Arial" pitchFamily="34" charset="0"/>
                <a:hlinkClick r:id="rId3"/>
              </a:rPr>
              <a:t>http://www.red-mat.unam.mx/foro/volumenes/vol025/FundamentosActuarialesDePrimasDeFianzas-1.pdf</a:t>
            </a:r>
            <a:endParaRPr lang="es-MX" dirty="0">
              <a:solidFill>
                <a:schemeClr val="tx1">
                  <a:lumMod val="85000"/>
                  <a:lumOff val="15000"/>
                </a:schemeClr>
              </a:solidFill>
              <a:latin typeface="Arial" pitchFamily="34" charset="0"/>
              <a:ea typeface="Calibri" panose="020F0502020204030204" pitchFamily="34" charset="0"/>
              <a:cs typeface="Arial" pitchFamily="34" charset="0"/>
            </a:endParaRPr>
          </a:p>
          <a:p>
            <a:pPr indent="-269875">
              <a:lnSpc>
                <a:spcPct val="115000"/>
              </a:lnSpc>
              <a:spcAft>
                <a:spcPts val="800"/>
              </a:spcAft>
            </a:pPr>
            <a:r>
              <a:rPr lang="es-MX"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endParaRPr lang="es-MX"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3 Marcador de número de diapositiva"/>
          <p:cNvSpPr>
            <a:spLocks noGrp="1"/>
          </p:cNvSpPr>
          <p:nvPr>
            <p:ph type="sldNum" sz="quarter" idx="12"/>
          </p:nvPr>
        </p:nvSpPr>
        <p:spPr/>
        <p:txBody>
          <a:bodyPr/>
          <a:lstStyle/>
          <a:p>
            <a:fld id="{C633FE4C-B262-4131-A7C9-F3AD1CF70585}" type="slidenum">
              <a:rPr lang="es-MX" smtClean="0"/>
              <a:t>39</a:t>
            </a:fld>
            <a:endParaRPr lang="es-MX"/>
          </a:p>
        </p:txBody>
      </p:sp>
      <p:sp>
        <p:nvSpPr>
          <p:cNvPr id="5" name="4 CuadroTexto"/>
          <p:cNvSpPr txBox="1"/>
          <p:nvPr/>
        </p:nvSpPr>
        <p:spPr>
          <a:xfrm>
            <a:off x="2555776" y="1044025"/>
            <a:ext cx="3816423" cy="584775"/>
          </a:xfrm>
          <a:prstGeom prst="rect">
            <a:avLst/>
          </a:prstGeom>
          <a:solidFill>
            <a:schemeClr val="tx2">
              <a:lumMod val="75000"/>
            </a:schemeClr>
          </a:solidFill>
          <a:ln w="28575">
            <a:solidFill>
              <a:schemeClr val="accent1">
                <a:lumMod val="75000"/>
              </a:schemeClr>
            </a:solidFill>
          </a:ln>
        </p:spPr>
        <p:txBody>
          <a:bodyPr wrap="square" rtlCol="0">
            <a:spAutoFit/>
          </a:bodyPr>
          <a:lstStyle/>
          <a:p>
            <a:pPr algn="ctr"/>
            <a:r>
              <a:rPr lang="es-MX" sz="3200" dirty="0" smtClean="0">
                <a:solidFill>
                  <a:schemeClr val="bg1"/>
                </a:solidFill>
              </a:rPr>
              <a:t>Referencias</a:t>
            </a:r>
            <a:endParaRPr lang="es-MX" dirty="0">
              <a:solidFill>
                <a:schemeClr val="bg1"/>
              </a:solidFill>
            </a:endParaRPr>
          </a:p>
        </p:txBody>
      </p:sp>
      <p:sp>
        <p:nvSpPr>
          <p:cNvPr id="6" name="Rectangle 3"/>
          <p:cNvSpPr txBox="1">
            <a:spLocks noChangeArrowheads="1"/>
          </p:cNvSpPr>
          <p:nvPr/>
        </p:nvSpPr>
        <p:spPr>
          <a:xfrm>
            <a:off x="827584" y="1929431"/>
            <a:ext cx="7416824" cy="4307881"/>
          </a:xfrm>
          <a:prstGeom prst="rect">
            <a:avLst/>
          </a:prstGeom>
          <a:gradFill rotWithShape="1">
            <a:gsLst>
              <a:gs pos="0">
                <a:srgbClr val="767676"/>
              </a:gs>
              <a:gs pos="100000">
                <a:srgbClr val="FFFFFF">
                  <a:alpha val="42998"/>
                </a:srgbClr>
              </a:gs>
            </a:gsLst>
            <a:path path="shape">
              <a:fillToRect l="50000" t="50000" r="50000" b="50000"/>
            </a:path>
          </a:gradFill>
          <a:ln>
            <a:miter lim="800000"/>
            <a:headEnd/>
            <a:tailEnd/>
          </a:ln>
        </p:spPr>
        <p:txBody>
          <a:bodyPr vert="horz" rtlCol="0">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274320" indent="-274320" algn="ctr">
              <a:lnSpc>
                <a:spcPct val="80000"/>
              </a:lnSpc>
              <a:buFontTx/>
              <a:buNone/>
              <a:defRPr/>
            </a:pPr>
            <a:r>
              <a:rPr lang="es-ES" sz="1600" dirty="0" smtClean="0"/>
              <a:t>	</a:t>
            </a:r>
          </a:p>
          <a:p>
            <a:pPr marL="274320" indent="-274320">
              <a:buFont typeface="Arial" pitchFamily="34" charset="0"/>
              <a:buChar char="•"/>
              <a:defRPr/>
            </a:pPr>
            <a:endParaRPr lang="es-MX" sz="1800" b="1" dirty="0" smtClean="0">
              <a:solidFill>
                <a:schemeClr val="tx2">
                  <a:lumMod val="50000"/>
                </a:schemeClr>
              </a:solidFill>
            </a:endParaRPr>
          </a:p>
          <a:p>
            <a:pPr marL="274320" indent="-274320" algn="just">
              <a:lnSpc>
                <a:spcPct val="80000"/>
              </a:lnSpc>
              <a:buFont typeface="Arial" pitchFamily="34" charset="0"/>
              <a:buChar char="•"/>
              <a:defRPr/>
            </a:pPr>
            <a:endParaRPr lang="es-MX" sz="2600" dirty="0" smtClean="0"/>
          </a:p>
        </p:txBody>
      </p:sp>
    </p:spTree>
    <p:extLst>
      <p:ext uri="{BB962C8B-B14F-4D97-AF65-F5344CB8AC3E}">
        <p14:creationId xmlns:p14="http://schemas.microsoft.com/office/powerpoint/2010/main" val="128214343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19250" y="2462262"/>
            <a:ext cx="5900738" cy="1974850"/>
          </a:xfrm>
          <a:solidFill>
            <a:schemeClr val="bg2"/>
          </a:solidFill>
          <a:ln w="38100">
            <a:solidFill>
              <a:schemeClr val="accent2"/>
            </a:solidFill>
          </a:ln>
        </p:spPr>
        <p:txBody>
          <a:bodyPr>
            <a:normAutofit/>
          </a:bodyPr>
          <a:lstStyle/>
          <a:p>
            <a:pPr algn="ctr" eaLnBrk="1" hangingPunct="1"/>
            <a:r>
              <a:rPr lang="es-ES" sz="4000" b="1" dirty="0" smtClean="0">
                <a:solidFill>
                  <a:schemeClr val="accent1">
                    <a:lumMod val="75000"/>
                  </a:schemeClr>
                </a:solidFill>
                <a:effectLst>
                  <a:outerShdw blurRad="38100" dist="38100" dir="2700000" algn="tl">
                    <a:srgbClr val="000000">
                      <a:alpha val="43137"/>
                    </a:srgbClr>
                  </a:outerShdw>
                </a:effectLst>
              </a:rPr>
              <a:t>GUIÓN EXPLICATIVO</a:t>
            </a:r>
            <a:br>
              <a:rPr lang="es-ES" sz="4000" b="1" dirty="0" smtClean="0">
                <a:solidFill>
                  <a:schemeClr val="accent1">
                    <a:lumMod val="75000"/>
                  </a:schemeClr>
                </a:solidFill>
                <a:effectLst>
                  <a:outerShdw blurRad="38100" dist="38100" dir="2700000" algn="tl">
                    <a:srgbClr val="000000">
                      <a:alpha val="43137"/>
                    </a:srgbClr>
                  </a:outerShdw>
                </a:effectLst>
              </a:rPr>
            </a:br>
            <a:r>
              <a:rPr lang="es-ES" sz="2400" b="1" dirty="0" smtClean="0">
                <a:solidFill>
                  <a:schemeClr val="accent1">
                    <a:lumMod val="75000"/>
                  </a:schemeClr>
                </a:solidFill>
                <a:effectLst>
                  <a:outerShdw blurRad="38100" dist="38100" dir="2700000" algn="tl">
                    <a:srgbClr val="000000">
                      <a:alpha val="43137"/>
                    </a:srgbClr>
                  </a:outerShdw>
                </a:effectLst>
              </a:rPr>
              <a:t/>
            </a:r>
            <a:br>
              <a:rPr lang="es-ES" sz="2400" b="1" dirty="0" smtClean="0">
                <a:solidFill>
                  <a:schemeClr val="accent1">
                    <a:lumMod val="75000"/>
                  </a:schemeClr>
                </a:solidFill>
                <a:effectLst>
                  <a:outerShdw blurRad="38100" dist="38100" dir="2700000" algn="tl">
                    <a:srgbClr val="000000">
                      <a:alpha val="43137"/>
                    </a:srgbClr>
                  </a:outerShdw>
                </a:effectLst>
              </a:rPr>
            </a:br>
            <a:r>
              <a:rPr lang="es-ES" sz="2400" b="1" dirty="0" smtClean="0">
                <a:solidFill>
                  <a:schemeClr val="accent1">
                    <a:lumMod val="75000"/>
                  </a:schemeClr>
                </a:solidFill>
                <a:effectLst>
                  <a:outerShdw blurRad="38100" dist="38100" dir="2700000" algn="tl">
                    <a:srgbClr val="000000">
                      <a:alpha val="43137"/>
                    </a:srgbClr>
                  </a:outerShdw>
                </a:effectLst>
              </a:rPr>
              <a:t>Propósitos</a:t>
            </a:r>
            <a:br>
              <a:rPr lang="es-ES" sz="2400" b="1" dirty="0" smtClean="0">
                <a:solidFill>
                  <a:schemeClr val="accent1">
                    <a:lumMod val="75000"/>
                  </a:schemeClr>
                </a:solidFill>
                <a:effectLst>
                  <a:outerShdw blurRad="38100" dist="38100" dir="2700000" algn="tl">
                    <a:srgbClr val="000000">
                      <a:alpha val="43137"/>
                    </a:srgbClr>
                  </a:outerShdw>
                </a:effectLst>
              </a:rPr>
            </a:br>
            <a:r>
              <a:rPr lang="es-ES" sz="2400" b="1" dirty="0" smtClean="0">
                <a:solidFill>
                  <a:schemeClr val="accent1">
                    <a:lumMod val="75000"/>
                  </a:schemeClr>
                </a:solidFill>
                <a:effectLst>
                  <a:outerShdw blurRad="38100" dist="38100" dir="2700000" algn="tl">
                    <a:srgbClr val="000000">
                      <a:alpha val="43137"/>
                    </a:srgbClr>
                  </a:outerShdw>
                </a:effectLst>
              </a:rPr>
              <a:t>Estructura Metodológica </a:t>
            </a:r>
            <a:endParaRPr lang="es-ES" sz="4000" b="1" dirty="0" smtClean="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4</a:t>
            </a:fld>
            <a:endParaRPr lang="es-MX"/>
          </a:p>
        </p:txBody>
      </p:sp>
      <p:pic>
        <p:nvPicPr>
          <p:cNvPr id="5" name="Picture 3"/>
          <p:cNvPicPr>
            <a:picLocks noChangeAspect="1" noChangeArrowheads="1"/>
          </p:cNvPicPr>
          <p:nvPr/>
        </p:nvPicPr>
        <p:blipFill>
          <a:blip r:embed="rId2"/>
          <a:srcRect/>
          <a:stretch>
            <a:fillRect/>
          </a:stretch>
        </p:blipFill>
        <p:spPr bwMode="auto">
          <a:xfrm>
            <a:off x="323528" y="257560"/>
            <a:ext cx="767078" cy="687487"/>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196926116"/>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02" name="Picture 2" descr="Uaemex"/>
          <p:cNvPicPr>
            <a:picLocks noChangeAspect="1" noChangeArrowheads="1"/>
          </p:cNvPicPr>
          <p:nvPr/>
        </p:nvPicPr>
        <p:blipFill>
          <a:blip r:embed="rId2"/>
          <a:srcRect/>
          <a:stretch>
            <a:fillRect/>
          </a:stretch>
        </p:blipFill>
        <p:spPr bwMode="auto">
          <a:xfrm>
            <a:off x="1042988" y="563295"/>
            <a:ext cx="3168972" cy="2865705"/>
          </a:xfrm>
          <a:prstGeom prst="rect">
            <a:avLst/>
          </a:prstGeom>
          <a:noFill/>
          <a:ln w="28575">
            <a:solidFill>
              <a:schemeClr val="accent2">
                <a:lumMod val="7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51203" name="Picture 3"/>
          <p:cNvPicPr>
            <a:picLocks noChangeAspect="1" noChangeArrowheads="1"/>
          </p:cNvPicPr>
          <p:nvPr/>
        </p:nvPicPr>
        <p:blipFill>
          <a:blip r:embed="rId3"/>
          <a:srcRect/>
          <a:stretch>
            <a:fillRect/>
          </a:stretch>
        </p:blipFill>
        <p:spPr bwMode="auto">
          <a:xfrm>
            <a:off x="5004048" y="3454673"/>
            <a:ext cx="3384376" cy="3070671"/>
          </a:xfrm>
          <a:prstGeom prst="rect">
            <a:avLst/>
          </a:prstGeom>
          <a:noFill/>
          <a:ln w="28575">
            <a:solidFill>
              <a:schemeClr val="accent2">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4" name="3 Marcador de número de diapositiva"/>
          <p:cNvSpPr>
            <a:spLocks noGrp="1"/>
          </p:cNvSpPr>
          <p:nvPr>
            <p:ph type="sldNum" sz="quarter" idx="12"/>
          </p:nvPr>
        </p:nvSpPr>
        <p:spPr/>
        <p:txBody>
          <a:bodyPr/>
          <a:lstStyle/>
          <a:p>
            <a:fld id="{6D3F354B-F5C5-4EF2-87BA-04594DF4B743}" type="slidenum">
              <a:rPr lang="es-MX" smtClean="0"/>
              <a:t>40</a:t>
            </a:fld>
            <a:endParaRPr lang="es-MX"/>
          </a:p>
        </p:txBody>
      </p:sp>
    </p:spTree>
    <p:extLst>
      <p:ext uri="{BB962C8B-B14F-4D97-AF65-F5344CB8AC3E}">
        <p14:creationId xmlns:p14="http://schemas.microsoft.com/office/powerpoint/2010/main" val="353363829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23928" y="4772744"/>
            <a:ext cx="4953000" cy="1752600"/>
          </a:xfrm>
        </p:spPr>
        <p:txBody>
          <a:bodyPr>
            <a:normAutofit/>
          </a:bodyPr>
          <a:lstStyle/>
          <a:p>
            <a:pPr algn="r"/>
            <a:r>
              <a:rPr lang="es-MX" sz="6000" b="1" dirty="0" smtClean="0">
                <a:effectLst>
                  <a:outerShdw blurRad="38100" dist="38100" dir="2700000" algn="tl">
                    <a:srgbClr val="000000">
                      <a:alpha val="43137"/>
                    </a:srgbClr>
                  </a:outerShdw>
                </a:effectLst>
              </a:rPr>
              <a:t>Gracias.</a:t>
            </a:r>
            <a:endParaRPr lang="es-MX" sz="6000" b="1"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C633FE4C-B262-4131-A7C9-F3AD1CF70585}" type="slidenum">
              <a:rPr lang="es-MX" smtClean="0"/>
              <a:t>41</a:t>
            </a:fld>
            <a:endParaRPr lang="es-MX"/>
          </a:p>
        </p:txBody>
      </p:sp>
    </p:spTree>
    <p:extLst>
      <p:ext uri="{BB962C8B-B14F-4D97-AF65-F5344CB8AC3E}">
        <p14:creationId xmlns:p14="http://schemas.microsoft.com/office/powerpoint/2010/main" val="59657266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8316416" y="116632"/>
            <a:ext cx="720080"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467544" y="682824"/>
            <a:ext cx="7854760" cy="3200876"/>
          </a:xfrm>
          <a:prstGeom prst="rect">
            <a:avLst/>
          </a:prstGeom>
          <a:solidFill>
            <a:schemeClr val="accent1">
              <a:lumMod val="20000"/>
              <a:lumOff val="80000"/>
            </a:schemeClr>
          </a:solidFill>
          <a:ln>
            <a:solidFill>
              <a:schemeClr val="accent2"/>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MX" sz="2400" b="1" dirty="0" smtClean="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GUIÓN EXPLICATIVO.</a:t>
            </a:r>
          </a:p>
          <a:p>
            <a:pPr marL="0" marR="0" lvl="0" indent="0" algn="l" defTabSz="914400" rtl="0" eaLnBrk="1" fontAlgn="base" latinLnBrk="0" hangingPunct="1">
              <a:lnSpc>
                <a:spcPct val="100000"/>
              </a:lnSpc>
              <a:spcBef>
                <a:spcPct val="0"/>
              </a:spcBef>
              <a:spcAft>
                <a:spcPct val="0"/>
              </a:spcAft>
              <a:buClrTx/>
              <a:buSzTx/>
              <a:buFontTx/>
              <a:buNone/>
              <a:tabLst/>
            </a:pPr>
            <a:endParaRPr lang="es-MX" sz="24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endParaRPr>
          </a:p>
          <a:p>
            <a:pPr algn="just" fontAlgn="base">
              <a:spcBef>
                <a:spcPct val="0"/>
              </a:spcBef>
              <a:spcAft>
                <a:spcPct val="0"/>
              </a:spcAft>
            </a:pPr>
            <a:r>
              <a:rPr lang="es-MX" sz="2400" b="1" dirty="0" smtClean="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Propósito de la Unidad de Aprendizaje</a:t>
            </a:r>
            <a:r>
              <a:rPr kumimoji="0" lang="es-MX" sz="2400" b="1" i="0" strike="noStrike" cap="none" normalizeH="0" dirty="0" smtClean="0">
                <a:ln>
                  <a:solidFill>
                    <a:schemeClr val="tx1">
                      <a:lumMod val="65000"/>
                      <a:lumOff val="35000"/>
                    </a:schemeClr>
                  </a:solidFill>
                </a:ln>
                <a:solidFill>
                  <a:schemeClr val="accent2">
                    <a:lumMod val="75000"/>
                  </a:schemeClr>
                </a:solidFill>
                <a:effectLst/>
                <a:latin typeface="Arial" pitchFamily="34" charset="0"/>
                <a:ea typeface="Times New Roman" pitchFamily="18" charset="0"/>
                <a:cs typeface="Arial" pitchFamily="34" charset="0"/>
              </a:rPr>
              <a:t>.</a:t>
            </a:r>
            <a:endParaRPr kumimoji="0" lang="es-MX" sz="1600" b="1" i="0" strike="noStrike" cap="none" normalizeH="0" dirty="0" smtClean="0">
              <a:ln>
                <a:solidFill>
                  <a:schemeClr val="tx1">
                    <a:lumMod val="65000"/>
                    <a:lumOff val="35000"/>
                  </a:schemeClr>
                </a:solidFill>
              </a:ln>
              <a:solidFill>
                <a:schemeClr val="accent2">
                  <a:lumMod val="75000"/>
                </a:schemeClr>
              </a:solidFill>
              <a:effectLst/>
              <a:latin typeface="Arial" pitchFamily="34" charset="0"/>
              <a:ea typeface="Times New Roman" pitchFamily="18" charset="0"/>
              <a:cs typeface="Arial" pitchFamily="34" charset="0"/>
            </a:endParaRPr>
          </a:p>
          <a:p>
            <a:pPr algn="just" fontAlgn="base">
              <a:spcBef>
                <a:spcPct val="0"/>
              </a:spcBef>
              <a:spcAft>
                <a:spcPct val="0"/>
              </a:spcAft>
            </a:pPr>
            <a:r>
              <a:rPr kumimoji="0" lang="es-MX" sz="1000"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r>
              <a:rPr kumimoji="0" lang="es-MX" sz="2400"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r>
            <a:br>
              <a:rPr kumimoji="0" lang="es-MX" sz="2400"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br>
            <a:r>
              <a:rPr lang="es-MX" sz="2000" dirty="0">
                <a:latin typeface="Arial" pitchFamily="34" charset="0"/>
                <a:cs typeface="Arial" pitchFamily="34" charset="0"/>
              </a:rPr>
              <a:t>Analizar  las operaciones fundamentales de las compañías afianzadoras, identificando su actividad financiera, desempeño, aspectos técnicos </a:t>
            </a:r>
            <a:r>
              <a:rPr lang="es-MX" sz="2000" dirty="0" smtClean="0">
                <a:latin typeface="Arial" pitchFamily="34" charset="0"/>
                <a:cs typeface="Arial" pitchFamily="34" charset="0"/>
              </a:rPr>
              <a:t>operacionales</a:t>
            </a:r>
            <a:r>
              <a:rPr lang="es-MX" sz="2000" dirty="0">
                <a:latin typeface="Arial" pitchFamily="34" charset="0"/>
                <a:cs typeface="Arial" pitchFamily="34" charset="0"/>
              </a:rPr>
              <a:t>, así como sus efectos en la economía; con la finalidad de que el estudiante sea capaz de  valorar los principios financieros que rigen el sistema de fianzas en nuestro </a:t>
            </a:r>
            <a:r>
              <a:rPr lang="es-MX" sz="2000" dirty="0" smtClean="0">
                <a:latin typeface="Arial" pitchFamily="34" charset="0"/>
                <a:cs typeface="Arial" pitchFamily="34" charset="0"/>
              </a:rPr>
              <a:t>país.</a:t>
            </a:r>
            <a:endParaRPr kumimoji="0" lang="es-MX"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395536" y="4005064"/>
            <a:ext cx="5766528" cy="2095789"/>
          </a:xfrm>
          <a:prstGeom prst="rect">
            <a:avLst/>
          </a:prstGeom>
          <a:solidFill>
            <a:schemeClr val="tx2">
              <a:lumMod val="75000"/>
              <a:lumOff val="2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s-MX" sz="2000" dirty="0">
                <a:solidFill>
                  <a:schemeClr val="bg1"/>
                </a:solidFill>
                <a:latin typeface="Arial" pitchFamily="34" charset="0"/>
                <a:cs typeface="Arial" pitchFamily="34" charset="0"/>
              </a:rPr>
              <a:t>Este </a:t>
            </a:r>
            <a:r>
              <a:rPr lang="es-MX" sz="2000" dirty="0" smtClean="0">
                <a:solidFill>
                  <a:schemeClr val="bg1"/>
                </a:solidFill>
                <a:latin typeface="Arial" pitchFamily="34" charset="0"/>
                <a:cs typeface="Arial" pitchFamily="34" charset="0"/>
              </a:rPr>
              <a:t>propósito </a:t>
            </a:r>
            <a:r>
              <a:rPr lang="es-MX" sz="2000" dirty="0">
                <a:solidFill>
                  <a:schemeClr val="bg1"/>
                </a:solidFill>
                <a:latin typeface="Arial" pitchFamily="34" charset="0"/>
                <a:cs typeface="Arial" pitchFamily="34" charset="0"/>
              </a:rPr>
              <a:t>hace referencia </a:t>
            </a:r>
            <a:r>
              <a:rPr lang="es-MX" sz="2000" dirty="0" smtClean="0">
                <a:solidFill>
                  <a:schemeClr val="bg1"/>
                </a:solidFill>
                <a:latin typeface="Arial" pitchFamily="34" charset="0"/>
                <a:cs typeface="Arial" pitchFamily="34" charset="0"/>
              </a:rPr>
              <a:t>a la Unidad de Aprendizaje de </a:t>
            </a:r>
            <a:r>
              <a:rPr lang="es-MX" sz="2000" b="1" dirty="0">
                <a:solidFill>
                  <a:schemeClr val="bg1"/>
                </a:solidFill>
                <a:latin typeface="Arial" pitchFamily="34" charset="0"/>
                <a:cs typeface="Arial" pitchFamily="34" charset="0"/>
              </a:rPr>
              <a:t>“Fianzas” </a:t>
            </a:r>
            <a:r>
              <a:rPr lang="es-MX" sz="2000" dirty="0">
                <a:solidFill>
                  <a:schemeClr val="bg1"/>
                </a:solidFill>
                <a:latin typeface="Arial" pitchFamily="34" charset="0"/>
                <a:cs typeface="Arial" pitchFamily="34" charset="0"/>
              </a:rPr>
              <a:t>que se oferta en la licenciatura de Actuaría, dentro del núcleo de formación integral, con carácter optativo y un valor de 6 créditos. </a:t>
            </a:r>
          </a:p>
        </p:txBody>
      </p:sp>
      <p:sp>
        <p:nvSpPr>
          <p:cNvPr id="9" name="8 Marcador de número de diapositiva"/>
          <p:cNvSpPr>
            <a:spLocks noGrp="1"/>
          </p:cNvSpPr>
          <p:nvPr>
            <p:ph type="sldNum" sz="quarter" idx="12"/>
          </p:nvPr>
        </p:nvSpPr>
        <p:spPr>
          <a:ln>
            <a:solidFill>
              <a:schemeClr val="accent2"/>
            </a:solidFill>
          </a:ln>
        </p:spPr>
        <p:txBody>
          <a:bodyPr/>
          <a:lstStyle/>
          <a:p>
            <a:fld id="{6D3F354B-F5C5-4EF2-87BA-04594DF4B743}" type="slidenum">
              <a:rPr lang="es-MX" smtClean="0"/>
              <a:t>5</a:t>
            </a:fld>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149080"/>
            <a:ext cx="2260171" cy="169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64663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7632848" cy="2088232"/>
          </a:xfrm>
          <a:solidFill>
            <a:schemeClr val="tx2">
              <a:lumMod val="10000"/>
              <a:lumOff val="9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marL="0" indent="0" algn="just">
              <a:buNone/>
            </a:pPr>
            <a:r>
              <a:rPr lang="es-ES" sz="3300" b="1" dirty="0" smtClean="0">
                <a:ln w="12700">
                  <a:solidFill>
                    <a:schemeClr val="tx2">
                      <a:satMod val="155000"/>
                    </a:schemeClr>
                  </a:solidFill>
                  <a:prstDash val="solid"/>
                </a:ln>
                <a:solidFill>
                  <a:schemeClr val="bg2">
                    <a:lumMod val="25000"/>
                  </a:schemeClr>
                </a:solidFill>
                <a:effectLst>
                  <a:outerShdw blurRad="41275" dist="20320" dir="1800000" algn="tl" rotWithShape="0">
                    <a:srgbClr val="000000">
                      <a:alpha val="40000"/>
                    </a:srgbClr>
                  </a:outerShdw>
                </a:effectLst>
                <a:latin typeface="Arial" pitchFamily="34" charset="0"/>
                <a:cs typeface="Arial" pitchFamily="34" charset="0"/>
              </a:rPr>
              <a:t>PROPÓSITO DE LA UNIDAD DE COMPETENCIA</a:t>
            </a:r>
          </a:p>
          <a:p>
            <a:pPr marL="0" indent="0" algn="just">
              <a:buNone/>
            </a:pPr>
            <a:r>
              <a:rPr lang="es-MX" sz="3000" dirty="0">
                <a:latin typeface="Arial" pitchFamily="34" charset="0"/>
                <a:cs typeface="Arial" pitchFamily="34" charset="0"/>
              </a:rPr>
              <a:t>Analizar las implicaciones financieras y económicas de las Instituciones de fianzas, a través de los fundamentos actuariales  de primas y reservas, como recursos </a:t>
            </a:r>
            <a:r>
              <a:rPr lang="es-MX" sz="3000" dirty="0" smtClean="0">
                <a:latin typeface="Arial" pitchFamily="34" charset="0"/>
                <a:cs typeface="Arial" pitchFamily="34" charset="0"/>
              </a:rPr>
              <a:t>para que </a:t>
            </a:r>
            <a:r>
              <a:rPr lang="es-MX" sz="3000" dirty="0">
                <a:latin typeface="Arial" pitchFamily="34" charset="0"/>
                <a:cs typeface="Arial" pitchFamily="34" charset="0"/>
              </a:rPr>
              <a:t>las afianzadoras </a:t>
            </a:r>
            <a:r>
              <a:rPr lang="es-MX" sz="3000" dirty="0" smtClean="0">
                <a:latin typeface="Arial" pitchFamily="34" charset="0"/>
                <a:cs typeface="Arial" pitchFamily="34" charset="0"/>
              </a:rPr>
              <a:t>puedan </a:t>
            </a:r>
            <a:r>
              <a:rPr lang="es-MX" sz="3000" dirty="0">
                <a:latin typeface="Arial" pitchFamily="34" charset="0"/>
                <a:cs typeface="Arial" pitchFamily="34" charset="0"/>
              </a:rPr>
              <a:t>invertir en operaciones activas de </a:t>
            </a:r>
            <a:r>
              <a:rPr lang="es-MX" sz="3000" dirty="0" smtClean="0">
                <a:latin typeface="Arial" pitchFamily="34" charset="0"/>
                <a:cs typeface="Arial" pitchFamily="34" charset="0"/>
              </a:rPr>
              <a:t>crédito.</a:t>
            </a:r>
            <a:endParaRPr lang="es-ES" sz="2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11" name="10 Marcador de número de diapositiva"/>
          <p:cNvSpPr>
            <a:spLocks noGrp="1"/>
          </p:cNvSpPr>
          <p:nvPr>
            <p:ph type="sldNum" sz="quarter" idx="12"/>
          </p:nvPr>
        </p:nvSpPr>
        <p:spPr/>
        <p:txBody>
          <a:bodyPr/>
          <a:lstStyle/>
          <a:p>
            <a:fld id="{6D3F354B-F5C5-4EF2-87BA-04594DF4B743}" type="slidenum">
              <a:rPr lang="es-MX" smtClean="0"/>
              <a:t>6</a:t>
            </a:fld>
            <a:endParaRPr lang="es-MX"/>
          </a:p>
        </p:txBody>
      </p:sp>
      <p:sp>
        <p:nvSpPr>
          <p:cNvPr id="9" name="8 Rectángulo"/>
          <p:cNvSpPr/>
          <p:nvPr/>
        </p:nvSpPr>
        <p:spPr>
          <a:xfrm>
            <a:off x="1829808" y="2996953"/>
            <a:ext cx="5478496" cy="1368151"/>
          </a:xfrm>
          <a:prstGeom prst="rect">
            <a:avLst/>
          </a:prstGeom>
          <a:solidFill>
            <a:schemeClr val="accent1">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chemeClr val="accent2">
                    <a:lumMod val="75000"/>
                  </a:schemeClr>
                </a:solidFill>
                <a:latin typeface="Arial" pitchFamily="34" charset="0"/>
                <a:cs typeface="Arial" pitchFamily="34" charset="0"/>
              </a:rPr>
              <a:t>Este </a:t>
            </a:r>
            <a:r>
              <a:rPr lang="es-ES" dirty="0" smtClean="0">
                <a:solidFill>
                  <a:schemeClr val="accent2">
                    <a:lumMod val="75000"/>
                  </a:schemeClr>
                </a:solidFill>
                <a:latin typeface="Arial" pitchFamily="34" charset="0"/>
                <a:cs typeface="Arial" pitchFamily="34" charset="0"/>
              </a:rPr>
              <a:t>propósito refiere </a:t>
            </a:r>
            <a:r>
              <a:rPr lang="es-ES" dirty="0">
                <a:solidFill>
                  <a:schemeClr val="accent2">
                    <a:lumMod val="75000"/>
                  </a:schemeClr>
                </a:solidFill>
                <a:latin typeface="Arial" pitchFamily="34" charset="0"/>
                <a:cs typeface="Arial" pitchFamily="34" charset="0"/>
              </a:rPr>
              <a:t>la </a:t>
            </a:r>
            <a:r>
              <a:rPr lang="es-ES" dirty="0" smtClean="0">
                <a:solidFill>
                  <a:schemeClr val="accent2">
                    <a:lumMod val="75000"/>
                  </a:schemeClr>
                </a:solidFill>
                <a:latin typeface="Arial" pitchFamily="34" charset="0"/>
                <a:cs typeface="Arial" pitchFamily="34" charset="0"/>
              </a:rPr>
              <a:t>Unidad </a:t>
            </a:r>
            <a:r>
              <a:rPr lang="es-ES" dirty="0">
                <a:solidFill>
                  <a:schemeClr val="accent2">
                    <a:lumMod val="75000"/>
                  </a:schemeClr>
                </a:solidFill>
                <a:latin typeface="Arial" pitchFamily="34" charset="0"/>
                <a:cs typeface="Arial" pitchFamily="34" charset="0"/>
              </a:rPr>
              <a:t>de </a:t>
            </a:r>
            <a:r>
              <a:rPr lang="es-ES" dirty="0" smtClean="0">
                <a:solidFill>
                  <a:schemeClr val="accent2">
                    <a:lumMod val="75000"/>
                  </a:schemeClr>
                </a:solidFill>
                <a:latin typeface="Arial" pitchFamily="34" charset="0"/>
                <a:cs typeface="Arial" pitchFamily="34" charset="0"/>
              </a:rPr>
              <a:t>Competencia 6: </a:t>
            </a:r>
            <a:r>
              <a:rPr lang="es-MX" b="1" dirty="0" smtClean="0">
                <a:solidFill>
                  <a:schemeClr val="accent2">
                    <a:lumMod val="75000"/>
                  </a:schemeClr>
                </a:solidFill>
                <a:latin typeface="Arial" pitchFamily="34" charset="0"/>
                <a:cs typeface="Arial" pitchFamily="34" charset="0"/>
              </a:rPr>
              <a:t>“Fundamentos Actuariales de Primas y Reservas de Fianzas</a:t>
            </a:r>
            <a:r>
              <a:rPr lang="es-MX" dirty="0" smtClean="0">
                <a:solidFill>
                  <a:schemeClr val="accent2">
                    <a:lumMod val="75000"/>
                  </a:schemeClr>
                </a:solidFill>
                <a:latin typeface="Arial" pitchFamily="34" charset="0"/>
                <a:cs typeface="Arial" pitchFamily="34" charset="0"/>
              </a:rPr>
              <a:t>”</a:t>
            </a:r>
            <a:r>
              <a:rPr lang="es-MX" b="1" dirty="0" smtClean="0">
                <a:solidFill>
                  <a:schemeClr val="accent2">
                    <a:lumMod val="75000"/>
                  </a:schemeClr>
                </a:solidFill>
                <a:latin typeface="Arial" pitchFamily="34" charset="0"/>
                <a:cs typeface="Arial" pitchFamily="34" charset="0"/>
              </a:rPr>
              <a:t>. </a:t>
            </a:r>
            <a:r>
              <a:rPr lang="es-MX" dirty="0" smtClean="0">
                <a:solidFill>
                  <a:schemeClr val="accent2">
                    <a:lumMod val="75000"/>
                  </a:schemeClr>
                </a:solidFill>
                <a:latin typeface="Arial" pitchFamily="34" charset="0"/>
                <a:cs typeface="Arial" pitchFamily="34" charset="0"/>
              </a:rPr>
              <a:t> </a:t>
            </a:r>
            <a:r>
              <a:rPr lang="es-MX" dirty="0">
                <a:solidFill>
                  <a:schemeClr val="accent2">
                    <a:lumMod val="75000"/>
                  </a:schemeClr>
                </a:solidFill>
                <a:latin typeface="Arial" pitchFamily="34" charset="0"/>
                <a:cs typeface="Arial" pitchFamily="34" charset="0"/>
              </a:rPr>
              <a:t>El tiempo destinado para desarrollar el presente tema en el aula es de </a:t>
            </a:r>
            <a:r>
              <a:rPr lang="es-MX" dirty="0" smtClean="0">
                <a:solidFill>
                  <a:schemeClr val="accent2">
                    <a:lumMod val="75000"/>
                  </a:schemeClr>
                </a:solidFill>
                <a:latin typeface="Arial" pitchFamily="34" charset="0"/>
                <a:cs typeface="Arial" pitchFamily="34" charset="0"/>
              </a:rPr>
              <a:t>2  </a:t>
            </a:r>
            <a:r>
              <a:rPr lang="es-MX" dirty="0" smtClean="0">
                <a:solidFill>
                  <a:schemeClr val="accent2">
                    <a:lumMod val="75000"/>
                  </a:schemeClr>
                </a:solidFill>
                <a:latin typeface="Arial" pitchFamily="34" charset="0"/>
                <a:cs typeface="Arial" pitchFamily="34" charset="0"/>
              </a:rPr>
              <a:t>clases.</a:t>
            </a:r>
            <a:endParaRPr lang="es-MX" dirty="0">
              <a:solidFill>
                <a:schemeClr val="accent2">
                  <a:lumMod val="75000"/>
                </a:schemeClr>
              </a:solidFill>
              <a:latin typeface="Arial" pitchFamily="34" charset="0"/>
              <a:cs typeface="Arial" pitchFamily="34" charset="0"/>
            </a:endParaRPr>
          </a:p>
        </p:txBody>
      </p:sp>
      <p:sp>
        <p:nvSpPr>
          <p:cNvPr id="6" name="5 Rectángulo"/>
          <p:cNvSpPr/>
          <p:nvPr/>
        </p:nvSpPr>
        <p:spPr>
          <a:xfrm>
            <a:off x="755576" y="4365104"/>
            <a:ext cx="7344816" cy="2016224"/>
          </a:xfrm>
          <a:prstGeom prst="rect">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dirty="0">
                <a:solidFill>
                  <a:schemeClr val="bg1"/>
                </a:solidFill>
                <a:latin typeface="Arial" pitchFamily="34" charset="0"/>
                <a:cs typeface="Arial" pitchFamily="34" charset="0"/>
              </a:rPr>
              <a:t>Estructura metodológica:</a:t>
            </a:r>
            <a:r>
              <a:rPr lang="es-MX" sz="2000" dirty="0">
                <a:solidFill>
                  <a:schemeClr val="bg1"/>
                </a:solidFill>
                <a:latin typeface="Arial" pitchFamily="34" charset="0"/>
                <a:cs typeface="Arial" pitchFamily="34" charset="0"/>
              </a:rPr>
              <a:t> este material </a:t>
            </a:r>
            <a:r>
              <a:rPr lang="es-ES" sz="2000" dirty="0">
                <a:solidFill>
                  <a:schemeClr val="bg1"/>
                </a:solidFill>
                <a:latin typeface="Arial" pitchFamily="34" charset="0"/>
                <a:cs typeface="Arial" pitchFamily="34" charset="0"/>
              </a:rPr>
              <a:t>cuenta con un sistema de almacenaje con dimensiones y materiales adecuados: </a:t>
            </a:r>
            <a:r>
              <a:rPr lang="es-ES" sz="2000" b="1" dirty="0">
                <a:solidFill>
                  <a:schemeClr val="bg1"/>
                </a:solidFill>
                <a:latin typeface="Arial" pitchFamily="34" charset="0"/>
                <a:cs typeface="Arial" pitchFamily="34" charset="0"/>
              </a:rPr>
              <a:t>Microsoft PowerPoint 2010. </a:t>
            </a:r>
            <a:r>
              <a:rPr lang="es-ES" sz="2000" dirty="0">
                <a:solidFill>
                  <a:schemeClr val="bg1"/>
                </a:solidFill>
                <a:latin typeface="Arial" pitchFamily="34" charset="0"/>
                <a:cs typeface="Arial" pitchFamily="34" charset="0"/>
              </a:rPr>
              <a:t>Está</a:t>
            </a:r>
            <a:r>
              <a:rPr lang="es-MX" sz="2000" dirty="0">
                <a:solidFill>
                  <a:schemeClr val="bg1"/>
                </a:solidFill>
                <a:latin typeface="Arial" pitchFamily="34" charset="0"/>
                <a:cs typeface="Arial" pitchFamily="34" charset="0"/>
              </a:rPr>
              <a:t> diseñado en forma clara y </a:t>
            </a:r>
            <a:r>
              <a:rPr lang="es-MX" sz="2000" dirty="0" smtClean="0">
                <a:solidFill>
                  <a:schemeClr val="bg1"/>
                </a:solidFill>
                <a:latin typeface="Arial" pitchFamily="34" charset="0"/>
                <a:cs typeface="Arial" pitchFamily="34" charset="0"/>
              </a:rPr>
              <a:t>sencilla; </a:t>
            </a:r>
            <a:r>
              <a:rPr lang="es-MX" sz="2000" dirty="0">
                <a:solidFill>
                  <a:schemeClr val="bg1"/>
                </a:solidFill>
                <a:latin typeface="Arial" pitchFamily="34" charset="0"/>
                <a:cs typeface="Arial" pitchFamily="34" charset="0"/>
              </a:rPr>
              <a:t>y presenta lo más sobresaliente respecto </a:t>
            </a:r>
            <a:r>
              <a:rPr lang="es-MX" sz="2000" dirty="0" smtClean="0">
                <a:solidFill>
                  <a:schemeClr val="bg1"/>
                </a:solidFill>
                <a:latin typeface="Arial" pitchFamily="34" charset="0"/>
                <a:cs typeface="Arial" pitchFamily="34" charset="0"/>
              </a:rPr>
              <a:t>al tema </a:t>
            </a:r>
            <a:r>
              <a:rPr lang="es-MX" sz="2000" b="1" dirty="0" smtClean="0">
                <a:solidFill>
                  <a:schemeClr val="bg1"/>
                </a:solidFill>
                <a:latin typeface="Arial" pitchFamily="34" charset="0"/>
                <a:cs typeface="Arial" pitchFamily="34" charset="0"/>
              </a:rPr>
              <a:t>6.1. Aspectos técnicos del marco normativo de primas.</a:t>
            </a:r>
            <a:endParaRPr lang="es-MX" sz="2000" b="1" dirty="0">
              <a:solidFill>
                <a:schemeClr val="bg1"/>
              </a:solidFill>
              <a:latin typeface="Arial" pitchFamily="34" charset="0"/>
              <a:cs typeface="Arial" pitchFamily="34" charset="0"/>
            </a:endParaRPr>
          </a:p>
        </p:txBody>
      </p:sp>
      <p:pic>
        <p:nvPicPr>
          <p:cNvPr id="7" name="Picture 3"/>
          <p:cNvPicPr>
            <a:picLocks noChangeAspect="1" noChangeArrowheads="1"/>
          </p:cNvPicPr>
          <p:nvPr/>
        </p:nvPicPr>
        <p:blipFill>
          <a:blip r:embed="rId2"/>
          <a:srcRect/>
          <a:stretch>
            <a:fillRect/>
          </a:stretch>
        </p:blipFill>
        <p:spPr bwMode="auto">
          <a:xfrm>
            <a:off x="8316416" y="116632"/>
            <a:ext cx="720080" cy="648072"/>
          </a:xfrm>
          <a:prstGeom prst="rect">
            <a:avLst/>
          </a:prstGeom>
          <a:noFill/>
          <a:ln w="9525">
            <a:solidFill>
              <a:schemeClr val="accent2"/>
            </a:solidFill>
            <a:miter lim="800000"/>
            <a:headEnd/>
            <a:tailEnd/>
          </a:ln>
        </p:spPr>
      </p:pic>
      <p:sp>
        <p:nvSpPr>
          <p:cNvPr id="5" name="4 CuadroTexto"/>
          <p:cNvSpPr txBox="1"/>
          <p:nvPr/>
        </p:nvSpPr>
        <p:spPr>
          <a:xfrm>
            <a:off x="539552" y="283295"/>
            <a:ext cx="4601965" cy="646331"/>
          </a:xfrm>
          <a:prstGeom prst="rect">
            <a:avLst/>
          </a:prstGeom>
          <a:noFill/>
        </p:spPr>
        <p:txBody>
          <a:bodyPr wrap="none" rtlCol="0">
            <a:spAutoFit/>
          </a:bodyPr>
          <a:lstStyle/>
          <a:p>
            <a:r>
              <a:rPr lang="es-MX" sz="3600" dirty="0" smtClean="0">
                <a:solidFill>
                  <a:schemeClr val="accent2">
                    <a:lumMod val="75000"/>
                  </a:schemeClr>
                </a:solidFill>
                <a:latin typeface="Arial Black" pitchFamily="34" charset="0"/>
                <a:cs typeface="Aharoni" pitchFamily="2" charset="-79"/>
              </a:rPr>
              <a:t>Guión Explicativo</a:t>
            </a:r>
            <a:endParaRPr lang="es-MX" sz="3600" dirty="0">
              <a:solidFill>
                <a:schemeClr val="accent2">
                  <a:lumMod val="75000"/>
                </a:schemeClr>
              </a:solidFill>
              <a:latin typeface="Arial Black" pitchFamily="34" charset="0"/>
              <a:cs typeface="Aharoni" pitchFamily="2" charset="-79"/>
            </a:endParaRPr>
          </a:p>
        </p:txBody>
      </p:sp>
    </p:spTree>
    <p:extLst>
      <p:ext uri="{BB962C8B-B14F-4D97-AF65-F5344CB8AC3E}">
        <p14:creationId xmlns:p14="http://schemas.microsoft.com/office/powerpoint/2010/main" val="55513635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2053207"/>
            <a:ext cx="7416824" cy="2455913"/>
          </a:xfrm>
          <a:solidFill>
            <a:schemeClr val="accent1">
              <a:lumMod val="20000"/>
              <a:lumOff val="8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1">
                    <a:lumMod val="75000"/>
                  </a:schemeClr>
                </a:solidFill>
                <a:effectLst>
                  <a:outerShdw blurRad="38100" dist="38100" dir="2700000" algn="tl">
                    <a:srgbClr val="000000">
                      <a:alpha val="43137"/>
                    </a:srgbClr>
                  </a:outerShdw>
                </a:effectLst>
              </a:rPr>
              <a:t>ASPECTOS TÉCNICOS DEL MARCO NORMATIVO DE PRIMAS.</a:t>
            </a:r>
            <a:br>
              <a:rPr lang="es-MX" sz="4000" b="1" dirty="0" smtClean="0">
                <a:solidFill>
                  <a:schemeClr val="accent1">
                    <a:lumMod val="75000"/>
                  </a:schemeClr>
                </a:solidFill>
                <a:effectLst>
                  <a:outerShdw blurRad="38100" dist="38100" dir="2700000" algn="tl">
                    <a:srgbClr val="000000">
                      <a:alpha val="43137"/>
                    </a:srgbClr>
                  </a:outerShdw>
                </a:effectLst>
              </a:rPr>
            </a:br>
            <a:endParaRPr lang="es-MX" sz="4000" b="1" i="1" dirty="0">
              <a:solidFill>
                <a:schemeClr val="accent1">
                  <a:lumMod val="75000"/>
                </a:schemeClr>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t>7</a:t>
            </a:fld>
            <a:endParaRPr lang="es-MX"/>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662060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764704"/>
            <a:ext cx="6275040" cy="629816"/>
          </a:xfrm>
          <a:solidFill>
            <a:schemeClr val="accent2">
              <a:lumMod val="40000"/>
              <a:lumOff val="60000"/>
            </a:schemeClr>
          </a:solidFill>
          <a:ln>
            <a:solidFill>
              <a:schemeClr val="tx2"/>
            </a:solidFill>
          </a:ln>
        </p:spPr>
        <p:txBody>
          <a:bodyPr>
            <a:normAutofit fontScale="90000"/>
          </a:bodyPr>
          <a:lstStyle/>
          <a:p>
            <a:pPr algn="ctr"/>
            <a:r>
              <a:rPr lang="es-MX" dirty="0" smtClean="0">
                <a:solidFill>
                  <a:schemeClr val="accent2">
                    <a:lumMod val="75000"/>
                  </a:schemeClr>
                </a:solidFill>
                <a:latin typeface="Arial" pitchFamily="34" charset="0"/>
                <a:cs typeface="Arial" pitchFamily="34" charset="0"/>
              </a:rPr>
              <a:t>INTRODUCCIÓN</a:t>
            </a:r>
            <a:endParaRPr lang="es-MX" dirty="0">
              <a:solidFill>
                <a:schemeClr val="accent2">
                  <a:lumMod val="75000"/>
                </a:schemeClr>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C633FE4C-B262-4131-A7C9-F3AD1CF70585}" type="slidenum">
              <a:rPr lang="es-MX" smtClean="0"/>
              <a:t>8</a:t>
            </a:fld>
            <a:endParaRPr lang="es-MX"/>
          </a:p>
        </p:txBody>
      </p:sp>
      <p:sp>
        <p:nvSpPr>
          <p:cNvPr id="6" name="Rectángulo 3"/>
          <p:cNvSpPr/>
          <p:nvPr/>
        </p:nvSpPr>
        <p:spPr>
          <a:xfrm>
            <a:off x="611560" y="1628800"/>
            <a:ext cx="7848872" cy="4811574"/>
          </a:xfrm>
          <a:prstGeom prst="rect">
            <a:avLst/>
          </a:prstGeom>
          <a:solidFill>
            <a:schemeClr val="tx2">
              <a:lumMod val="25000"/>
              <a:lumOff val="75000"/>
            </a:schemeClr>
          </a:solidFill>
        </p:spPr>
        <p:txBody>
          <a:bodyPr wrap="square">
            <a:spAutoFit/>
          </a:bodyPr>
          <a:lstStyle/>
          <a:p>
            <a:pPr algn="just">
              <a:spcAft>
                <a:spcPts val="800"/>
              </a:spcAft>
            </a:pPr>
            <a:r>
              <a:rPr lang="es-MX" sz="2000" b="1" dirty="0">
                <a:latin typeface="Arial" pitchFamily="34" charset="0"/>
                <a:ea typeface="Calibri" panose="020F0502020204030204" pitchFamily="34" charset="0"/>
                <a:cs typeface="Arial" pitchFamily="34" charset="0"/>
              </a:rPr>
              <a:t>Hasta antes de  1998, las instituciones de fianzas establecían sus primas sin que existieran lineamientos específicos. </a:t>
            </a:r>
            <a:endParaRPr lang="es-MX" sz="2000" b="1" dirty="0" smtClean="0">
              <a:latin typeface="Arial" pitchFamily="34" charset="0"/>
              <a:ea typeface="Calibri" panose="020F0502020204030204" pitchFamily="34" charset="0"/>
              <a:cs typeface="Arial" pitchFamily="34" charset="0"/>
            </a:endParaRPr>
          </a:p>
          <a:p>
            <a:pPr algn="just">
              <a:spcAft>
                <a:spcPts val="800"/>
              </a:spcAft>
            </a:pPr>
            <a:endParaRPr lang="es-MX" sz="2000" b="1" dirty="0" smtClean="0">
              <a:latin typeface="Arial" pitchFamily="34" charset="0"/>
              <a:ea typeface="Calibri" panose="020F0502020204030204" pitchFamily="34" charset="0"/>
              <a:cs typeface="Arial" pitchFamily="34" charset="0"/>
            </a:endParaRPr>
          </a:p>
          <a:p>
            <a:pPr algn="just">
              <a:spcAft>
                <a:spcPts val="800"/>
              </a:spcAft>
            </a:pPr>
            <a:r>
              <a:rPr lang="es-MX" sz="2000" b="1" dirty="0" smtClean="0">
                <a:latin typeface="Arial" pitchFamily="34" charset="0"/>
                <a:ea typeface="Calibri" panose="020F0502020204030204" pitchFamily="34" charset="0"/>
                <a:cs typeface="Arial" pitchFamily="34" charset="0"/>
              </a:rPr>
              <a:t>A </a:t>
            </a:r>
            <a:r>
              <a:rPr lang="es-MX" sz="2000" b="1" dirty="0">
                <a:latin typeface="Arial" pitchFamily="34" charset="0"/>
                <a:ea typeface="Calibri" panose="020F0502020204030204" pitchFamily="34" charset="0"/>
                <a:cs typeface="Arial" pitchFamily="34" charset="0"/>
              </a:rPr>
              <a:t>finales de 1998, se estableció la obligación de aplicar procedimientos actuariales para la determinación de primas y reservas de fianzas. </a:t>
            </a:r>
            <a:endParaRPr lang="es-MX" sz="2000" b="1" dirty="0" smtClean="0">
              <a:latin typeface="Arial" pitchFamily="34" charset="0"/>
              <a:ea typeface="Calibri" panose="020F0502020204030204" pitchFamily="34" charset="0"/>
              <a:cs typeface="Arial" pitchFamily="34" charset="0"/>
            </a:endParaRPr>
          </a:p>
          <a:p>
            <a:pPr algn="just">
              <a:spcAft>
                <a:spcPts val="800"/>
              </a:spcAft>
            </a:pPr>
            <a:endParaRPr lang="es-MX" sz="2000" b="1" dirty="0" smtClean="0">
              <a:latin typeface="Arial" pitchFamily="34" charset="0"/>
              <a:ea typeface="Calibri" panose="020F0502020204030204" pitchFamily="34" charset="0"/>
              <a:cs typeface="Arial" pitchFamily="34" charset="0"/>
            </a:endParaRPr>
          </a:p>
          <a:p>
            <a:pPr algn="just">
              <a:spcAft>
                <a:spcPts val="800"/>
              </a:spcAft>
            </a:pPr>
            <a:r>
              <a:rPr lang="es-MX" sz="2000" b="1" dirty="0" smtClean="0">
                <a:latin typeface="Arial" pitchFamily="34" charset="0"/>
                <a:ea typeface="Calibri" panose="020F0502020204030204" pitchFamily="34" charset="0"/>
                <a:cs typeface="Arial" pitchFamily="34" charset="0"/>
              </a:rPr>
              <a:t>Para </a:t>
            </a:r>
            <a:r>
              <a:rPr lang="es-MX" sz="2000" b="1" dirty="0">
                <a:latin typeface="Arial" pitchFamily="34" charset="0"/>
                <a:ea typeface="Calibri" panose="020F0502020204030204" pitchFamily="34" charset="0"/>
                <a:cs typeface="Arial" pitchFamily="34" charset="0"/>
              </a:rPr>
              <a:t>el año 2000, principalmente se independizó la valuación y constitución de las reservas, de los parámetros y procedimientos de cálculo de las primas; también se estableció que las instituciones tendrían que registrar ante la Comisión Nacional de Seguros y Fianzas una nota técnica con los procedimientos, hipótesis y fundamentos de cálculo de primas de los contratos de fianza que realizaran. </a:t>
            </a:r>
          </a:p>
        </p:txBody>
      </p:sp>
    </p:spTree>
    <p:extLst>
      <p:ext uri="{BB962C8B-B14F-4D97-AF65-F5344CB8AC3E}">
        <p14:creationId xmlns:p14="http://schemas.microsoft.com/office/powerpoint/2010/main" val="208862930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19250" y="2708920"/>
            <a:ext cx="5900738" cy="1728192"/>
          </a:xfrm>
          <a:solidFill>
            <a:schemeClr val="bg2"/>
          </a:solidFill>
          <a:ln w="38100">
            <a:solidFill>
              <a:schemeClr val="accent2"/>
            </a:solidFill>
          </a:ln>
        </p:spPr>
        <p:txBody>
          <a:bodyPr>
            <a:normAutofit/>
          </a:bodyPr>
          <a:lstStyle/>
          <a:p>
            <a:pPr algn="ctr" eaLnBrk="1" hangingPunct="1"/>
            <a:r>
              <a:rPr lang="es-ES" sz="4000" b="1" dirty="0" smtClean="0">
                <a:solidFill>
                  <a:schemeClr val="accent1">
                    <a:lumMod val="75000"/>
                  </a:schemeClr>
                </a:solidFill>
                <a:effectLst>
                  <a:outerShdw blurRad="38100" dist="38100" dir="2700000" algn="tl">
                    <a:srgbClr val="000000">
                      <a:alpha val="43137"/>
                    </a:srgbClr>
                  </a:outerShdw>
                </a:effectLst>
              </a:rPr>
              <a:t>PRIMA BASE </a:t>
            </a:r>
            <a:br>
              <a:rPr lang="es-ES" sz="4000" b="1" dirty="0" smtClean="0">
                <a:solidFill>
                  <a:schemeClr val="accent1">
                    <a:lumMod val="75000"/>
                  </a:schemeClr>
                </a:solidFill>
                <a:effectLst>
                  <a:outerShdw blurRad="38100" dist="38100" dir="2700000" algn="tl">
                    <a:srgbClr val="000000">
                      <a:alpha val="43137"/>
                    </a:srgbClr>
                  </a:outerShdw>
                </a:effectLst>
              </a:rPr>
            </a:br>
            <a:endParaRPr lang="es-ES" sz="4000" b="1" dirty="0" smtClean="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9</a:t>
            </a:fld>
            <a:endParaRPr lang="es-MX"/>
          </a:p>
        </p:txBody>
      </p:sp>
      <p:pic>
        <p:nvPicPr>
          <p:cNvPr id="5" name="Picture 3"/>
          <p:cNvPicPr>
            <a:picLocks noChangeAspect="1" noChangeArrowheads="1"/>
          </p:cNvPicPr>
          <p:nvPr/>
        </p:nvPicPr>
        <p:blipFill>
          <a:blip r:embed="rId2"/>
          <a:srcRect/>
          <a:stretch>
            <a:fillRect/>
          </a:stretch>
        </p:blipFill>
        <p:spPr bwMode="auto">
          <a:xfrm>
            <a:off x="467544" y="332656"/>
            <a:ext cx="767078" cy="687487"/>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116936051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201</TotalTime>
  <Words>2346</Words>
  <Application>Microsoft Office PowerPoint</Application>
  <PresentationFormat>Presentación en pantalla (4:3)</PresentationFormat>
  <Paragraphs>291</Paragraphs>
  <Slides>41</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41</vt:i4>
      </vt:variant>
    </vt:vector>
  </HeadingPairs>
  <TitlesOfParts>
    <vt:vector size="43" baseType="lpstr">
      <vt:lpstr>Urbano</vt:lpstr>
      <vt:lpstr>Hoja de cálculo</vt:lpstr>
      <vt:lpstr>Presentación de PowerPoint</vt:lpstr>
      <vt:lpstr>Presentación de PowerPoint</vt:lpstr>
      <vt:lpstr>Presentación de PowerPoint</vt:lpstr>
      <vt:lpstr>GUIÓN EXPLICATIVO  Propósitos Estructura Metodológica </vt:lpstr>
      <vt:lpstr>Presentación de PowerPoint</vt:lpstr>
      <vt:lpstr>Presentación de PowerPoint</vt:lpstr>
      <vt:lpstr>    ASPECTOS TÉCNICOS DEL MARCO NORMATIVO DE PRIMAS. </vt:lpstr>
      <vt:lpstr>INTRODUCCIÓN</vt:lpstr>
      <vt:lpstr>PRIMA BASE  </vt:lpstr>
      <vt:lpstr>Presentación de PowerPoint</vt:lpstr>
      <vt:lpstr>ÍNDICE DE RECLAMACIONES PAGADAS </vt:lpstr>
      <vt:lpstr>Presentación de PowerPoint</vt:lpstr>
      <vt:lpstr>Presentación de PowerPoint</vt:lpstr>
      <vt:lpstr>SINIESTRALIDAD ÚLTIMA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PRIMA DE TARIFA  </vt:lpstr>
      <vt:lpstr>Presentación de PowerPoint</vt:lpstr>
      <vt:lpstr>Presentación de PowerPoint</vt:lpstr>
      <vt:lpstr>Presentación de PowerPoint</vt:lpstr>
      <vt:lpstr>Presentación de PowerPoint</vt:lpstr>
      <vt:lpstr>Presentación de PowerPoint</vt:lpstr>
      <vt:lpstr>Ejercicio:</vt:lpstr>
      <vt:lpstr>Solución:</vt:lpstr>
      <vt:lpstr>Ejercicio:</vt:lpstr>
      <vt:lpstr>Solución: </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27</cp:revision>
  <dcterms:created xsi:type="dcterms:W3CDTF">2015-09-25T21:18:01Z</dcterms:created>
  <dcterms:modified xsi:type="dcterms:W3CDTF">2015-09-28T18:40:26Z</dcterms:modified>
</cp:coreProperties>
</file>