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1"/>
  </p:sldMasterIdLst>
  <p:notesMasterIdLst>
    <p:notesMasterId r:id="rId47"/>
  </p:notesMasterIdLst>
  <p:handoutMasterIdLst>
    <p:handoutMasterId r:id="rId48"/>
  </p:handoutMasterIdLst>
  <p:sldIdLst>
    <p:sldId id="256" r:id="rId2"/>
    <p:sldId id="360" r:id="rId3"/>
    <p:sldId id="361" r:id="rId4"/>
    <p:sldId id="362" r:id="rId5"/>
    <p:sldId id="310" r:id="rId6"/>
    <p:sldId id="316" r:id="rId7"/>
    <p:sldId id="317" r:id="rId8"/>
    <p:sldId id="318" r:id="rId9"/>
    <p:sldId id="335" r:id="rId10"/>
    <p:sldId id="336" r:id="rId11"/>
    <p:sldId id="319" r:id="rId12"/>
    <p:sldId id="320" r:id="rId13"/>
    <p:sldId id="322" r:id="rId14"/>
    <p:sldId id="323" r:id="rId15"/>
    <p:sldId id="324" r:id="rId16"/>
    <p:sldId id="325" r:id="rId17"/>
    <p:sldId id="326" r:id="rId18"/>
    <p:sldId id="327" r:id="rId19"/>
    <p:sldId id="328" r:id="rId20"/>
    <p:sldId id="358" r:id="rId21"/>
    <p:sldId id="329" r:id="rId22"/>
    <p:sldId id="330" r:id="rId23"/>
    <p:sldId id="337" r:id="rId24"/>
    <p:sldId id="341" r:id="rId25"/>
    <p:sldId id="342" r:id="rId26"/>
    <p:sldId id="343" r:id="rId27"/>
    <p:sldId id="344" r:id="rId28"/>
    <p:sldId id="345" r:id="rId29"/>
    <p:sldId id="346" r:id="rId30"/>
    <p:sldId id="347" r:id="rId31"/>
    <p:sldId id="367" r:id="rId32"/>
    <p:sldId id="348" r:id="rId33"/>
    <p:sldId id="349" r:id="rId34"/>
    <p:sldId id="350" r:id="rId35"/>
    <p:sldId id="368" r:id="rId36"/>
    <p:sldId id="352" r:id="rId37"/>
    <p:sldId id="353" r:id="rId38"/>
    <p:sldId id="354" r:id="rId39"/>
    <p:sldId id="359" r:id="rId40"/>
    <p:sldId id="355" r:id="rId41"/>
    <p:sldId id="356" r:id="rId42"/>
    <p:sldId id="357" r:id="rId43"/>
    <p:sldId id="364" r:id="rId44"/>
    <p:sldId id="366" r:id="rId45"/>
    <p:sldId id="365" r:id="rId46"/>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2AC00"/>
    <a:srgbClr val="993300"/>
    <a:srgbClr val="FF3300"/>
    <a:srgbClr val="0000FF"/>
    <a:srgbClr val="44AD27"/>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799" autoAdjust="0"/>
  </p:normalViewPr>
  <p:slideViewPr>
    <p:cSldViewPr>
      <p:cViewPr>
        <p:scale>
          <a:sx n="70" d="100"/>
          <a:sy n="70" d="100"/>
        </p:scale>
        <p:origin x="-1152" y="-96"/>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832" y="72"/>
      </p:cViewPr>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4108AB-FA1B-4829-B78F-6CED57540B02}" type="doc">
      <dgm:prSet loTypeId="urn:microsoft.com/office/officeart/2005/8/layout/vList5" loCatId="list" qsTypeId="urn:microsoft.com/office/officeart/2005/8/quickstyle/simple4" qsCatId="simple" csTypeId="urn:microsoft.com/office/officeart/2005/8/colors/accent1_5" csCatId="accent1" phldr="1"/>
      <dgm:spPr/>
      <dgm:t>
        <a:bodyPr/>
        <a:lstStyle/>
        <a:p>
          <a:endParaRPr lang="es-MX"/>
        </a:p>
      </dgm:t>
    </dgm:pt>
    <dgm:pt modelId="{369DA745-CE93-4484-BF1A-F0AC46C07C20}">
      <dgm:prSet phldrT="[Texto]"/>
      <dgm:spPr/>
      <dgm:t>
        <a:bodyPr/>
        <a:lstStyle/>
        <a:p>
          <a:r>
            <a:rPr lang="es-ES" dirty="0" smtClean="0"/>
            <a:t>Simbolización de proposiciones</a:t>
          </a:r>
          <a:endParaRPr lang="es-MX" dirty="0"/>
        </a:p>
      </dgm:t>
    </dgm:pt>
    <dgm:pt modelId="{6A52038E-3304-4EFA-93E9-23C8DA63828F}" type="parTrans" cxnId="{5987B8E3-0D99-420C-B4A1-F24A75438AA8}">
      <dgm:prSet/>
      <dgm:spPr/>
      <dgm:t>
        <a:bodyPr/>
        <a:lstStyle/>
        <a:p>
          <a:endParaRPr lang="es-MX"/>
        </a:p>
      </dgm:t>
    </dgm:pt>
    <dgm:pt modelId="{05DFEEF9-B486-41F5-AD18-957F51FE2656}" type="sibTrans" cxnId="{5987B8E3-0D99-420C-B4A1-F24A75438AA8}">
      <dgm:prSet/>
      <dgm:spPr/>
      <dgm:t>
        <a:bodyPr/>
        <a:lstStyle/>
        <a:p>
          <a:endParaRPr lang="es-MX"/>
        </a:p>
      </dgm:t>
    </dgm:pt>
    <dgm:pt modelId="{9B531380-53FB-4CEE-92FD-BA46AA5FA305}">
      <dgm:prSet/>
      <dgm:spPr/>
      <dgm:t>
        <a:bodyPr/>
        <a:lstStyle/>
        <a:p>
          <a:endParaRPr lang="es-ES" dirty="0"/>
        </a:p>
      </dgm:t>
    </dgm:pt>
    <dgm:pt modelId="{E92BFE18-02AF-4FA5-B571-5B366C9B2EE5}" type="parTrans" cxnId="{C958E68D-1C38-49AC-B886-653DC8C84D80}">
      <dgm:prSet/>
      <dgm:spPr/>
      <dgm:t>
        <a:bodyPr/>
        <a:lstStyle/>
        <a:p>
          <a:endParaRPr lang="es-ES"/>
        </a:p>
      </dgm:t>
    </dgm:pt>
    <dgm:pt modelId="{54F15F01-CCD9-4D43-8FF0-17D77013F4C0}" type="sibTrans" cxnId="{C958E68D-1C38-49AC-B886-653DC8C84D80}">
      <dgm:prSet/>
      <dgm:spPr/>
      <dgm:t>
        <a:bodyPr/>
        <a:lstStyle/>
        <a:p>
          <a:endParaRPr lang="es-ES"/>
        </a:p>
      </dgm:t>
    </dgm:pt>
    <dgm:pt modelId="{2FE66D2C-BA15-4EF9-885D-299462AE37CF}">
      <dgm:prSet/>
      <dgm:spPr/>
      <dgm:t>
        <a:bodyPr/>
        <a:lstStyle/>
        <a:p>
          <a:r>
            <a:rPr lang="es-ES" dirty="0" smtClean="0"/>
            <a:t> Reglas de inferencia y demostración</a:t>
          </a:r>
          <a:endParaRPr lang="es-ES" dirty="0"/>
        </a:p>
      </dgm:t>
    </dgm:pt>
    <dgm:pt modelId="{252248AF-040F-41A6-9095-B83EA4E40581}" type="parTrans" cxnId="{68C5D03F-B266-4961-BA1C-6E4303FDB18E}">
      <dgm:prSet/>
      <dgm:spPr/>
      <dgm:t>
        <a:bodyPr/>
        <a:lstStyle/>
        <a:p>
          <a:endParaRPr lang="es-ES"/>
        </a:p>
      </dgm:t>
    </dgm:pt>
    <dgm:pt modelId="{C628B752-5EAD-4D91-8008-6207D6B419DE}" type="sibTrans" cxnId="{68C5D03F-B266-4961-BA1C-6E4303FDB18E}">
      <dgm:prSet/>
      <dgm:spPr/>
      <dgm:t>
        <a:bodyPr/>
        <a:lstStyle/>
        <a:p>
          <a:endParaRPr lang="es-ES"/>
        </a:p>
      </dgm:t>
    </dgm:pt>
    <dgm:pt modelId="{BDDAD82C-F83C-45FC-84E9-235584320EE4}">
      <dgm:prSet/>
      <dgm:spPr/>
      <dgm:t>
        <a:bodyPr/>
        <a:lstStyle/>
        <a:p>
          <a:r>
            <a:rPr lang="es-ES" dirty="0" smtClean="0"/>
            <a:t>Deducción proposicional</a:t>
          </a:r>
          <a:endParaRPr lang="es-ES" dirty="0"/>
        </a:p>
      </dgm:t>
    </dgm:pt>
    <dgm:pt modelId="{B399E7DE-62ED-4A05-A9E9-C6F0C759BFFE}" type="parTrans" cxnId="{88740DCD-F956-4D71-BD53-F47EEEA44A79}">
      <dgm:prSet/>
      <dgm:spPr/>
      <dgm:t>
        <a:bodyPr/>
        <a:lstStyle/>
        <a:p>
          <a:endParaRPr lang="es-MX"/>
        </a:p>
      </dgm:t>
    </dgm:pt>
    <dgm:pt modelId="{5A31CA61-DF10-4B59-8A05-02A7DFD479E3}" type="sibTrans" cxnId="{88740DCD-F956-4D71-BD53-F47EEEA44A79}">
      <dgm:prSet/>
      <dgm:spPr/>
      <dgm:t>
        <a:bodyPr/>
        <a:lstStyle/>
        <a:p>
          <a:endParaRPr lang="es-MX"/>
        </a:p>
      </dgm:t>
    </dgm:pt>
    <dgm:pt modelId="{94C59C25-8B12-465E-A0B9-EE787770BBF2}">
      <dgm:prSet/>
      <dgm:spPr/>
      <dgm:t>
        <a:bodyPr/>
        <a:lstStyle/>
        <a:p>
          <a:r>
            <a:rPr lang="es-ES" dirty="0" smtClean="0"/>
            <a:t>Otras reglas de Inferencia</a:t>
          </a:r>
          <a:endParaRPr lang="es-ES" dirty="0"/>
        </a:p>
      </dgm:t>
    </dgm:pt>
    <dgm:pt modelId="{8B9F6D6B-6C33-498A-97B8-E20FF7535D37}" type="parTrans" cxnId="{FE6BFDDB-4462-4ECD-9131-57EC141097DD}">
      <dgm:prSet/>
      <dgm:spPr/>
      <dgm:t>
        <a:bodyPr/>
        <a:lstStyle/>
        <a:p>
          <a:endParaRPr lang="es-MX"/>
        </a:p>
      </dgm:t>
    </dgm:pt>
    <dgm:pt modelId="{4ED7DD27-DD67-49C7-A87A-86A00613C2BA}" type="sibTrans" cxnId="{FE6BFDDB-4462-4ECD-9131-57EC141097DD}">
      <dgm:prSet/>
      <dgm:spPr/>
      <dgm:t>
        <a:bodyPr/>
        <a:lstStyle/>
        <a:p>
          <a:endParaRPr lang="es-MX"/>
        </a:p>
      </dgm:t>
    </dgm:pt>
    <dgm:pt modelId="{5607088D-BC50-4BE6-A28C-7808D2EF659B}">
      <dgm:prSet/>
      <dgm:spPr/>
      <dgm:t>
        <a:bodyPr/>
        <a:lstStyle/>
        <a:p>
          <a:r>
            <a:rPr lang="es-ES" dirty="0" err="1" smtClean="0"/>
            <a:t>Bicondicionales</a:t>
          </a:r>
          <a:endParaRPr lang="es-ES" dirty="0"/>
        </a:p>
      </dgm:t>
    </dgm:pt>
    <dgm:pt modelId="{6F792A00-A294-4CC9-BAAE-C10E665E8EC3}" type="parTrans" cxnId="{3EA41D25-55FD-4169-B076-5ABBABC20D09}">
      <dgm:prSet/>
      <dgm:spPr/>
      <dgm:t>
        <a:bodyPr/>
        <a:lstStyle/>
        <a:p>
          <a:endParaRPr lang="es-MX"/>
        </a:p>
      </dgm:t>
    </dgm:pt>
    <dgm:pt modelId="{CFAE4010-A3DA-493B-8226-0A11E74454E7}" type="sibTrans" cxnId="{3EA41D25-55FD-4169-B076-5ABBABC20D09}">
      <dgm:prSet/>
      <dgm:spPr/>
      <dgm:t>
        <a:bodyPr/>
        <a:lstStyle/>
        <a:p>
          <a:endParaRPr lang="es-MX"/>
        </a:p>
      </dgm:t>
    </dgm:pt>
    <dgm:pt modelId="{C2E63DF9-396D-4CE7-BD53-1015ED8ED6C1}">
      <dgm:prSet/>
      <dgm:spPr/>
      <dgm:t>
        <a:bodyPr/>
        <a:lstStyle/>
        <a:p>
          <a:r>
            <a:rPr lang="es-ES" dirty="0" smtClean="0"/>
            <a:t>Resumen de reglas de inferencia</a:t>
          </a:r>
          <a:endParaRPr lang="es-ES" dirty="0"/>
        </a:p>
      </dgm:t>
    </dgm:pt>
    <dgm:pt modelId="{CCD2F2E2-B3B1-4D71-BB47-A5DA3D550EFD}" type="parTrans" cxnId="{FD8B6CEE-AF33-4266-966E-2C6FA2828AB0}">
      <dgm:prSet/>
      <dgm:spPr/>
      <dgm:t>
        <a:bodyPr/>
        <a:lstStyle/>
        <a:p>
          <a:endParaRPr lang="es-MX"/>
        </a:p>
      </dgm:t>
    </dgm:pt>
    <dgm:pt modelId="{BFCA6373-F66F-4E47-945D-AA756EA80866}" type="sibTrans" cxnId="{FD8B6CEE-AF33-4266-966E-2C6FA2828AB0}">
      <dgm:prSet/>
      <dgm:spPr/>
      <dgm:t>
        <a:bodyPr/>
        <a:lstStyle/>
        <a:p>
          <a:endParaRPr lang="es-MX"/>
        </a:p>
      </dgm:t>
    </dgm:pt>
    <dgm:pt modelId="{4752EC52-B60C-4A85-B952-10B269315C0E}" type="pres">
      <dgm:prSet presAssocID="{6F4108AB-FA1B-4829-B78F-6CED57540B02}" presName="Name0" presStyleCnt="0">
        <dgm:presLayoutVars>
          <dgm:dir/>
          <dgm:animLvl val="lvl"/>
          <dgm:resizeHandles val="exact"/>
        </dgm:presLayoutVars>
      </dgm:prSet>
      <dgm:spPr/>
      <dgm:t>
        <a:bodyPr/>
        <a:lstStyle/>
        <a:p>
          <a:endParaRPr lang="es-ES"/>
        </a:p>
      </dgm:t>
    </dgm:pt>
    <dgm:pt modelId="{78E70C38-175F-49D9-8865-B23BDCC10713}" type="pres">
      <dgm:prSet presAssocID="{369DA745-CE93-4484-BF1A-F0AC46C07C20}" presName="linNode" presStyleCnt="0"/>
      <dgm:spPr/>
    </dgm:pt>
    <dgm:pt modelId="{5D5E94ED-50AA-494F-8EBA-FA86CC680B0A}" type="pres">
      <dgm:prSet presAssocID="{369DA745-CE93-4484-BF1A-F0AC46C07C20}" presName="parentText" presStyleLbl="node1" presStyleIdx="0" presStyleCnt="1">
        <dgm:presLayoutVars>
          <dgm:chMax val="1"/>
          <dgm:bulletEnabled val="1"/>
        </dgm:presLayoutVars>
      </dgm:prSet>
      <dgm:spPr/>
      <dgm:t>
        <a:bodyPr/>
        <a:lstStyle/>
        <a:p>
          <a:endParaRPr lang="es-ES"/>
        </a:p>
      </dgm:t>
    </dgm:pt>
    <dgm:pt modelId="{AEDB89A6-2508-4EFF-9B30-A45FE98B68CD}" type="pres">
      <dgm:prSet presAssocID="{369DA745-CE93-4484-BF1A-F0AC46C07C20}" presName="descendantText" presStyleLbl="alignAccFollowNode1" presStyleIdx="0" presStyleCnt="1">
        <dgm:presLayoutVars>
          <dgm:bulletEnabled val="1"/>
        </dgm:presLayoutVars>
      </dgm:prSet>
      <dgm:spPr/>
      <dgm:t>
        <a:bodyPr/>
        <a:lstStyle/>
        <a:p>
          <a:endParaRPr lang="es-ES"/>
        </a:p>
      </dgm:t>
    </dgm:pt>
  </dgm:ptLst>
  <dgm:cxnLst>
    <dgm:cxn modelId="{3D2D258A-D8DF-4E17-AD6C-FCB036BC5E40}" type="presOf" srcId="{C2E63DF9-396D-4CE7-BD53-1015ED8ED6C1}" destId="{AEDB89A6-2508-4EFF-9B30-A45FE98B68CD}" srcOrd="0" destOrd="5" presId="urn:microsoft.com/office/officeart/2005/8/layout/vList5"/>
    <dgm:cxn modelId="{68C5D03F-B266-4961-BA1C-6E4303FDB18E}" srcId="{369DA745-CE93-4484-BF1A-F0AC46C07C20}" destId="{2FE66D2C-BA15-4EF9-885D-299462AE37CF}" srcOrd="1" destOrd="0" parTransId="{252248AF-040F-41A6-9095-B83EA4E40581}" sibTransId="{C628B752-5EAD-4D91-8008-6207D6B419DE}"/>
    <dgm:cxn modelId="{5987B8E3-0D99-420C-B4A1-F24A75438AA8}" srcId="{6F4108AB-FA1B-4829-B78F-6CED57540B02}" destId="{369DA745-CE93-4484-BF1A-F0AC46C07C20}" srcOrd="0" destOrd="0" parTransId="{6A52038E-3304-4EFA-93E9-23C8DA63828F}" sibTransId="{05DFEEF9-B486-41F5-AD18-957F51FE2656}"/>
    <dgm:cxn modelId="{D41DB399-5AA6-4256-801B-11E468C96985}" type="presOf" srcId="{369DA745-CE93-4484-BF1A-F0AC46C07C20}" destId="{5D5E94ED-50AA-494F-8EBA-FA86CC680B0A}" srcOrd="0" destOrd="0" presId="urn:microsoft.com/office/officeart/2005/8/layout/vList5"/>
    <dgm:cxn modelId="{CB76C7F8-0C9E-4A93-9C26-069F268ED1B0}" type="presOf" srcId="{9B531380-53FB-4CEE-92FD-BA46AA5FA305}" destId="{AEDB89A6-2508-4EFF-9B30-A45FE98B68CD}" srcOrd="0" destOrd="0" presId="urn:microsoft.com/office/officeart/2005/8/layout/vList5"/>
    <dgm:cxn modelId="{885DBB70-835B-4A4F-B4DF-8BBAD48C451E}" type="presOf" srcId="{6F4108AB-FA1B-4829-B78F-6CED57540B02}" destId="{4752EC52-B60C-4A85-B952-10B269315C0E}" srcOrd="0" destOrd="0" presId="urn:microsoft.com/office/officeart/2005/8/layout/vList5"/>
    <dgm:cxn modelId="{3EA41D25-55FD-4169-B076-5ABBABC20D09}" srcId="{369DA745-CE93-4484-BF1A-F0AC46C07C20}" destId="{5607088D-BC50-4BE6-A28C-7808D2EF659B}" srcOrd="4" destOrd="0" parTransId="{6F792A00-A294-4CC9-BAAE-C10E665E8EC3}" sibTransId="{CFAE4010-A3DA-493B-8226-0A11E74454E7}"/>
    <dgm:cxn modelId="{8A5CECC6-F0A0-4E8F-9F3A-08C28A2F9875}" type="presOf" srcId="{94C59C25-8B12-465E-A0B9-EE787770BBF2}" destId="{AEDB89A6-2508-4EFF-9B30-A45FE98B68CD}" srcOrd="0" destOrd="3" presId="urn:microsoft.com/office/officeart/2005/8/layout/vList5"/>
    <dgm:cxn modelId="{B5AECF9E-9395-48CE-B184-E782D6E1C3FC}" type="presOf" srcId="{5607088D-BC50-4BE6-A28C-7808D2EF659B}" destId="{AEDB89A6-2508-4EFF-9B30-A45FE98B68CD}" srcOrd="0" destOrd="4" presId="urn:microsoft.com/office/officeart/2005/8/layout/vList5"/>
    <dgm:cxn modelId="{C958E68D-1C38-49AC-B886-653DC8C84D80}" srcId="{369DA745-CE93-4484-BF1A-F0AC46C07C20}" destId="{9B531380-53FB-4CEE-92FD-BA46AA5FA305}" srcOrd="0" destOrd="0" parTransId="{E92BFE18-02AF-4FA5-B571-5B366C9B2EE5}" sibTransId="{54F15F01-CCD9-4D43-8FF0-17D77013F4C0}"/>
    <dgm:cxn modelId="{FE6BFDDB-4462-4ECD-9131-57EC141097DD}" srcId="{369DA745-CE93-4484-BF1A-F0AC46C07C20}" destId="{94C59C25-8B12-465E-A0B9-EE787770BBF2}" srcOrd="3" destOrd="0" parTransId="{8B9F6D6B-6C33-498A-97B8-E20FF7535D37}" sibTransId="{4ED7DD27-DD67-49C7-A87A-86A00613C2BA}"/>
    <dgm:cxn modelId="{6B4ED681-B465-42CE-8ACD-21F7FCAD4EA9}" type="presOf" srcId="{BDDAD82C-F83C-45FC-84E9-235584320EE4}" destId="{AEDB89A6-2508-4EFF-9B30-A45FE98B68CD}" srcOrd="0" destOrd="2" presId="urn:microsoft.com/office/officeart/2005/8/layout/vList5"/>
    <dgm:cxn modelId="{88740DCD-F956-4D71-BD53-F47EEEA44A79}" srcId="{369DA745-CE93-4484-BF1A-F0AC46C07C20}" destId="{BDDAD82C-F83C-45FC-84E9-235584320EE4}" srcOrd="2" destOrd="0" parTransId="{B399E7DE-62ED-4A05-A9E9-C6F0C759BFFE}" sibTransId="{5A31CA61-DF10-4B59-8A05-02A7DFD479E3}"/>
    <dgm:cxn modelId="{18742508-D929-4DED-848E-FFA40F226FFA}" type="presOf" srcId="{2FE66D2C-BA15-4EF9-885D-299462AE37CF}" destId="{AEDB89A6-2508-4EFF-9B30-A45FE98B68CD}" srcOrd="0" destOrd="1" presId="urn:microsoft.com/office/officeart/2005/8/layout/vList5"/>
    <dgm:cxn modelId="{FD8B6CEE-AF33-4266-966E-2C6FA2828AB0}" srcId="{369DA745-CE93-4484-BF1A-F0AC46C07C20}" destId="{C2E63DF9-396D-4CE7-BD53-1015ED8ED6C1}" srcOrd="5" destOrd="0" parTransId="{CCD2F2E2-B3B1-4D71-BB47-A5DA3D550EFD}" sibTransId="{BFCA6373-F66F-4E47-945D-AA756EA80866}"/>
    <dgm:cxn modelId="{D8F59D19-1A4C-4221-A91C-8829F15D8AAB}" type="presParOf" srcId="{4752EC52-B60C-4A85-B952-10B269315C0E}" destId="{78E70C38-175F-49D9-8865-B23BDCC10713}" srcOrd="0" destOrd="0" presId="urn:microsoft.com/office/officeart/2005/8/layout/vList5"/>
    <dgm:cxn modelId="{C33D7813-ADF5-4D15-81DC-F97B1A9D915B}" type="presParOf" srcId="{78E70C38-175F-49D9-8865-B23BDCC10713}" destId="{5D5E94ED-50AA-494F-8EBA-FA86CC680B0A}" srcOrd="0" destOrd="0" presId="urn:microsoft.com/office/officeart/2005/8/layout/vList5"/>
    <dgm:cxn modelId="{1BAE1143-EE9D-4DE5-9A74-6CD261020E76}" type="presParOf" srcId="{78E70C38-175F-49D9-8865-B23BDCC10713}" destId="{AEDB89A6-2508-4EFF-9B30-A45FE98B68C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DB89A6-2508-4EFF-9B30-A45FE98B68CD}">
      <dsp:nvSpPr>
        <dsp:cNvPr id="0" name=""/>
        <dsp:cNvSpPr/>
      </dsp:nvSpPr>
      <dsp:spPr>
        <a:xfrm rot="5400000">
          <a:off x="3297502" y="541536"/>
          <a:ext cx="5371492" cy="5631292"/>
        </a:xfrm>
        <a:prstGeom prst="round2SameRect">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endParaRPr lang="es-ES" sz="3100" kern="1200" dirty="0"/>
        </a:p>
        <a:p>
          <a:pPr marL="285750" lvl="1" indent="-285750" algn="l" defTabSz="1377950">
            <a:lnSpc>
              <a:spcPct val="90000"/>
            </a:lnSpc>
            <a:spcBef>
              <a:spcPct val="0"/>
            </a:spcBef>
            <a:spcAft>
              <a:spcPct val="15000"/>
            </a:spcAft>
            <a:buChar char="••"/>
          </a:pPr>
          <a:r>
            <a:rPr lang="es-ES" sz="3100" kern="1200" dirty="0" smtClean="0"/>
            <a:t> Reglas de inferencia y demostración</a:t>
          </a:r>
          <a:endParaRPr lang="es-ES" sz="3100" kern="1200" dirty="0"/>
        </a:p>
        <a:p>
          <a:pPr marL="285750" lvl="1" indent="-285750" algn="l" defTabSz="1377950">
            <a:lnSpc>
              <a:spcPct val="90000"/>
            </a:lnSpc>
            <a:spcBef>
              <a:spcPct val="0"/>
            </a:spcBef>
            <a:spcAft>
              <a:spcPct val="15000"/>
            </a:spcAft>
            <a:buChar char="••"/>
          </a:pPr>
          <a:r>
            <a:rPr lang="es-ES" sz="3100" kern="1200" dirty="0" smtClean="0"/>
            <a:t>Deducción proposicional</a:t>
          </a:r>
          <a:endParaRPr lang="es-ES" sz="3100" kern="1200" dirty="0"/>
        </a:p>
        <a:p>
          <a:pPr marL="285750" lvl="1" indent="-285750" algn="l" defTabSz="1377950">
            <a:lnSpc>
              <a:spcPct val="90000"/>
            </a:lnSpc>
            <a:spcBef>
              <a:spcPct val="0"/>
            </a:spcBef>
            <a:spcAft>
              <a:spcPct val="15000"/>
            </a:spcAft>
            <a:buChar char="••"/>
          </a:pPr>
          <a:r>
            <a:rPr lang="es-ES" sz="3100" kern="1200" dirty="0" smtClean="0"/>
            <a:t>Otras reglas de Inferencia</a:t>
          </a:r>
          <a:endParaRPr lang="es-ES" sz="3100" kern="1200" dirty="0"/>
        </a:p>
        <a:p>
          <a:pPr marL="285750" lvl="1" indent="-285750" algn="l" defTabSz="1377950">
            <a:lnSpc>
              <a:spcPct val="90000"/>
            </a:lnSpc>
            <a:spcBef>
              <a:spcPct val="0"/>
            </a:spcBef>
            <a:spcAft>
              <a:spcPct val="15000"/>
            </a:spcAft>
            <a:buChar char="••"/>
          </a:pPr>
          <a:r>
            <a:rPr lang="es-ES" sz="3100" kern="1200" dirty="0" err="1" smtClean="0"/>
            <a:t>Bicondicionales</a:t>
          </a:r>
          <a:endParaRPr lang="es-ES" sz="3100" kern="1200" dirty="0"/>
        </a:p>
        <a:p>
          <a:pPr marL="285750" lvl="1" indent="-285750" algn="l" defTabSz="1377950">
            <a:lnSpc>
              <a:spcPct val="90000"/>
            </a:lnSpc>
            <a:spcBef>
              <a:spcPct val="0"/>
            </a:spcBef>
            <a:spcAft>
              <a:spcPct val="15000"/>
            </a:spcAft>
            <a:buChar char="••"/>
          </a:pPr>
          <a:r>
            <a:rPr lang="es-ES" sz="3100" kern="1200" dirty="0" smtClean="0"/>
            <a:t>Resumen de reglas de inferencia</a:t>
          </a:r>
          <a:endParaRPr lang="es-ES" sz="3100" kern="1200" dirty="0"/>
        </a:p>
      </dsp:txBody>
      <dsp:txXfrm rot="-5400000">
        <a:off x="3167603" y="933651"/>
        <a:ext cx="5369077" cy="4847062"/>
      </dsp:txXfrm>
    </dsp:sp>
    <dsp:sp modelId="{5D5E94ED-50AA-494F-8EBA-FA86CC680B0A}">
      <dsp:nvSpPr>
        <dsp:cNvPr id="0" name=""/>
        <dsp:cNvSpPr/>
      </dsp:nvSpPr>
      <dsp:spPr>
        <a:xfrm>
          <a:off x="0" y="0"/>
          <a:ext cx="3167602" cy="6714365"/>
        </a:xfrm>
        <a:prstGeom prst="roundRect">
          <a:avLst/>
        </a:prstGeom>
        <a:gradFill rotWithShape="0">
          <a:gsLst>
            <a:gs pos="0">
              <a:schemeClr val="accent1">
                <a:alpha val="90000"/>
                <a:hueOff val="0"/>
                <a:satOff val="0"/>
                <a:lumOff val="0"/>
                <a:alphaOff val="0"/>
                <a:tint val="96000"/>
                <a:lumMod val="104000"/>
              </a:schemeClr>
            </a:gs>
            <a:gs pos="100000">
              <a:schemeClr val="accent1">
                <a:alpha val="9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S" sz="3000" kern="1200" dirty="0" smtClean="0"/>
            <a:t>Simbolización de proposiciones</a:t>
          </a:r>
          <a:endParaRPr lang="es-MX" sz="3000" kern="1200" dirty="0"/>
        </a:p>
      </dsp:txBody>
      <dsp:txXfrm>
        <a:off x="154630" y="154630"/>
        <a:ext cx="2858342" cy="640510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vl1pPr>
          </a:lstStyle>
          <a:p>
            <a:pPr>
              <a:defRPr/>
            </a:pPr>
            <a:endParaRPr lang="es-E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4D1A771D-ACCB-4D00-8C74-7FB22AAA8D0E}" type="datetimeFigureOut">
              <a:rPr lang="es-ES"/>
              <a:pPr>
                <a:defRPr/>
              </a:pPr>
              <a:t>30/09/2015</a:t>
            </a:fld>
            <a:endParaRPr lang="es-E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smtClean="0"/>
            </a:lvl1pPr>
          </a:lstStyle>
          <a:p>
            <a:pPr>
              <a:defRPr/>
            </a:pPr>
            <a:endParaRPr lang="es-E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4E041A66-3146-4BAF-97D9-0BA1D080DD46}" type="slidenum">
              <a:rPr lang="es-ES"/>
              <a:pPr>
                <a:defRPr/>
              </a:pPr>
              <a:t>‹Nº›</a:t>
            </a:fld>
            <a:endParaRPr lang="es-ES"/>
          </a:p>
        </p:txBody>
      </p:sp>
    </p:spTree>
    <p:extLst>
      <p:ext uri="{BB962C8B-B14F-4D97-AF65-F5344CB8AC3E}">
        <p14:creationId xmlns:p14="http://schemas.microsoft.com/office/powerpoint/2010/main" val="3975827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s-E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s-ES"/>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s-E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CB379BC-1590-4B6F-8F78-7760D90B277E}" type="slidenum">
              <a:rPr lang="es-ES"/>
              <a:pPr>
                <a:defRPr/>
              </a:pPr>
              <a:t>‹Nº›</a:t>
            </a:fld>
            <a:endParaRPr lang="es-ES"/>
          </a:p>
        </p:txBody>
      </p:sp>
    </p:spTree>
    <p:extLst>
      <p:ext uri="{BB962C8B-B14F-4D97-AF65-F5344CB8AC3E}">
        <p14:creationId xmlns:p14="http://schemas.microsoft.com/office/powerpoint/2010/main" val="20610590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Marcador de imagen de diapositiva 1"/>
          <p:cNvSpPr>
            <a:spLocks noGrp="1" noRot="1" noChangeAspect="1" noTextEdit="1"/>
          </p:cNvSpPr>
          <p:nvPr>
            <p:ph type="sldImg"/>
          </p:nvPr>
        </p:nvSpPr>
        <p:spPr>
          <a:ln/>
        </p:spPr>
      </p:sp>
      <p:sp>
        <p:nvSpPr>
          <p:cNvPr id="38915" name="Marcador de notas 2"/>
          <p:cNvSpPr>
            <a:spLocks noGrp="1"/>
          </p:cNvSpPr>
          <p:nvPr>
            <p:ph type="body" idx="1"/>
          </p:nvPr>
        </p:nvSpPr>
        <p:spPr>
          <a:noFill/>
        </p:spPr>
        <p:txBody>
          <a:bodyPr/>
          <a:lstStyle/>
          <a:p>
            <a:endParaRPr lang="es-ES" altLang="es-ES" dirty="0" smtClean="0"/>
          </a:p>
        </p:txBody>
      </p:sp>
      <p:sp>
        <p:nvSpPr>
          <p:cNvPr id="38916" name="Marcador de número de diapositiva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57DFA4A-0E5A-4050-BB9B-D61D56B8702C}" type="slidenum">
              <a:rPr lang="es-ES" altLang="es-ES" smtClean="0"/>
              <a:pPr/>
              <a:t>1</a:t>
            </a:fld>
            <a:endParaRPr lang="es-ES" altLang="es-ES" smtClean="0"/>
          </a:p>
        </p:txBody>
      </p:sp>
    </p:spTree>
    <p:extLst>
      <p:ext uri="{BB962C8B-B14F-4D97-AF65-F5344CB8AC3E}">
        <p14:creationId xmlns:p14="http://schemas.microsoft.com/office/powerpoint/2010/main" val="3985517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a:ln/>
        </p:spPr>
      </p:sp>
      <p:sp>
        <p:nvSpPr>
          <p:cNvPr id="4096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smtClean="0"/>
          </a:p>
        </p:txBody>
      </p:sp>
      <p:sp>
        <p:nvSpPr>
          <p:cNvPr id="40964" name="3 Marcador de número de diapositiva"/>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B722351-6582-438F-AA16-6CCD2342A043}" type="slidenum">
              <a:rPr lang="es-ES" altLang="es-ES" smtClean="0">
                <a:cs typeface="Arial" panose="020B0604020202020204" pitchFamily="34" charset="0"/>
              </a:rPr>
              <a:pPr>
                <a:spcBef>
                  <a:spcPct val="0"/>
                </a:spcBef>
              </a:pPr>
              <a:t>2</a:t>
            </a:fld>
            <a:endParaRPr lang="es-ES" altLang="es-ES" smtClean="0">
              <a:cs typeface="Arial" panose="020B0604020202020204" pitchFamily="34" charset="0"/>
            </a:endParaRPr>
          </a:p>
        </p:txBody>
      </p:sp>
    </p:spTree>
    <p:extLst>
      <p:ext uri="{BB962C8B-B14F-4D97-AF65-F5344CB8AC3E}">
        <p14:creationId xmlns:p14="http://schemas.microsoft.com/office/powerpoint/2010/main" val="3969977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a:ln/>
        </p:spPr>
      </p:sp>
      <p:sp>
        <p:nvSpPr>
          <p:cNvPr id="4505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45060" name="3 Marcador de número de diapositiva"/>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8B875F0-51DF-4937-9873-7189247E53E7}" type="slidenum">
              <a:rPr lang="es-ES" altLang="es-ES" smtClean="0">
                <a:cs typeface="Arial" panose="020B0604020202020204" pitchFamily="34" charset="0"/>
              </a:rPr>
              <a:pPr>
                <a:spcBef>
                  <a:spcPct val="0"/>
                </a:spcBef>
              </a:pPr>
              <a:t>5</a:t>
            </a:fld>
            <a:endParaRPr lang="es-ES" altLang="es-ES" smtClean="0">
              <a:cs typeface="Arial" panose="020B0604020202020204" pitchFamily="34" charset="0"/>
            </a:endParaRPr>
          </a:p>
        </p:txBody>
      </p:sp>
    </p:spTree>
    <p:extLst>
      <p:ext uri="{BB962C8B-B14F-4D97-AF65-F5344CB8AC3E}">
        <p14:creationId xmlns:p14="http://schemas.microsoft.com/office/powerpoint/2010/main" val="551069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4D552991-D0EB-4E07-A3F4-01E3C0E008D8}" type="slidenum">
              <a:rPr lang="es-MX" smtClean="0"/>
              <a:t>17</a:t>
            </a:fld>
            <a:endParaRPr lang="es-MX"/>
          </a:p>
        </p:txBody>
      </p:sp>
    </p:spTree>
    <p:extLst>
      <p:ext uri="{BB962C8B-B14F-4D97-AF65-F5344CB8AC3E}">
        <p14:creationId xmlns:p14="http://schemas.microsoft.com/office/powerpoint/2010/main" val="1489148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a:defRPr/>
            </a:pPr>
            <a:fld id="{5CB379BC-1590-4B6F-8F78-7760D90B277E}" type="slidenum">
              <a:rPr lang="es-ES" smtClean="0"/>
              <a:pPr>
                <a:defRPr/>
              </a:pPr>
              <a:t>31</a:t>
            </a:fld>
            <a:endParaRPr lang="es-ES"/>
          </a:p>
        </p:txBody>
      </p:sp>
    </p:spTree>
    <p:extLst>
      <p:ext uri="{BB962C8B-B14F-4D97-AF65-F5344CB8AC3E}">
        <p14:creationId xmlns:p14="http://schemas.microsoft.com/office/powerpoint/2010/main" val="1714813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Freeform 8"/>
          <p:cNvSpPr>
            <a:spLocks/>
          </p:cNvSpPr>
          <p:nvPr/>
        </p:nvSpPr>
        <p:spPr bwMode="auto">
          <a:xfrm>
            <a:off x="-31750" y="4321175"/>
            <a:ext cx="1395413" cy="781050"/>
          </a:xfrm>
          <a:custGeom>
            <a:avLst/>
            <a:gdLst>
              <a:gd name="T0" fmla="*/ 1006217 w 8042"/>
              <a:gd name="T1" fmla="*/ 781050 h 10000"/>
              <a:gd name="T2" fmla="*/ 1034327 w 8042"/>
              <a:gd name="T3" fmla="*/ 771677 h 10000"/>
              <a:gd name="T4" fmla="*/ 1039012 w 8042"/>
              <a:gd name="T5" fmla="*/ 766991 h 10000"/>
              <a:gd name="T6" fmla="*/ 1395413 w 8042"/>
              <a:gd name="T7" fmla="*/ 410832 h 10000"/>
              <a:gd name="T8" fmla="*/ 1395413 w 8042"/>
              <a:gd name="T9" fmla="*/ 368734 h 10000"/>
              <a:gd name="T10" fmla="*/ 1039012 w 8042"/>
              <a:gd name="T11" fmla="*/ 17261 h 10000"/>
              <a:gd name="T12" fmla="*/ 1034327 w 8042"/>
              <a:gd name="T13" fmla="*/ 12497 h 10000"/>
              <a:gd name="T14" fmla="*/ 1006217 w 8042"/>
              <a:gd name="T15" fmla="*/ 3202 h 10000"/>
              <a:gd name="T16" fmla="*/ 3123 w 8042"/>
              <a:gd name="T17" fmla="*/ 0 h 10000"/>
              <a:gd name="T18" fmla="*/ 0 w 8042"/>
              <a:gd name="T19" fmla="*/ 780347 h 10000"/>
              <a:gd name="T20" fmla="*/ 1006217 w 8042"/>
              <a:gd name="T21" fmla="*/ 781050 h 100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a:xfrm>
            <a:off x="423863" y="4529138"/>
            <a:ext cx="584200" cy="365125"/>
          </a:xfrm>
        </p:spPr>
        <p:txBody>
          <a:bodyPr/>
          <a:lstStyle>
            <a:lvl1pPr>
              <a:defRPr/>
            </a:lvl1pPr>
          </a:lstStyle>
          <a:p>
            <a:pPr>
              <a:defRPr/>
            </a:pPr>
            <a:fld id="{035B3063-4B3E-4A5C-B0C8-463ECF3C9848}" type="slidenum">
              <a:rPr lang="es-ES"/>
              <a:pPr>
                <a:defRPr/>
              </a:pPr>
              <a:t>‹Nº›</a:t>
            </a:fld>
            <a:endParaRPr lang="es-ES"/>
          </a:p>
        </p:txBody>
      </p:sp>
    </p:spTree>
    <p:extLst>
      <p:ext uri="{BB962C8B-B14F-4D97-AF65-F5344CB8AC3E}">
        <p14:creationId xmlns:p14="http://schemas.microsoft.com/office/powerpoint/2010/main" val="3207037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4" name="Freeform 11"/>
          <p:cNvSpPr>
            <a:spLocks/>
          </p:cNvSpPr>
          <p:nvPr/>
        </p:nvSpPr>
        <p:spPr bwMode="auto">
          <a:xfrm flipV="1">
            <a:off x="0" y="3167063"/>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a:xfrm>
            <a:off x="511175" y="3244850"/>
            <a:ext cx="585788" cy="365125"/>
          </a:xfrm>
        </p:spPr>
        <p:txBody>
          <a:bodyPr/>
          <a:lstStyle>
            <a:lvl1pPr>
              <a:defRPr/>
            </a:lvl1pPr>
          </a:lstStyle>
          <a:p>
            <a:pPr>
              <a:defRPr/>
            </a:pPr>
            <a:fld id="{1453CCEA-5A3C-4146-85CF-408278FCC811}" type="slidenum">
              <a:rPr lang="es-ES"/>
              <a:pPr>
                <a:defRPr/>
              </a:pPr>
              <a:t>‹Nº›</a:t>
            </a:fld>
            <a:endParaRPr lang="es-ES"/>
          </a:p>
        </p:txBody>
      </p:sp>
    </p:spTree>
    <p:extLst>
      <p:ext uri="{BB962C8B-B14F-4D97-AF65-F5344CB8AC3E}">
        <p14:creationId xmlns:p14="http://schemas.microsoft.com/office/powerpoint/2010/main" val="386764201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5" name="Freeform 11"/>
          <p:cNvSpPr>
            <a:spLocks/>
          </p:cNvSpPr>
          <p:nvPr/>
        </p:nvSpPr>
        <p:spPr bwMode="auto">
          <a:xfrm flipV="1">
            <a:off x="0" y="3167063"/>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TextBox 13"/>
          <p:cNvSpPr txBox="1">
            <a:spLocks noChangeArrowheads="1"/>
          </p:cNvSpPr>
          <p:nvPr/>
        </p:nvSpPr>
        <p:spPr bwMode="auto">
          <a:xfrm>
            <a:off x="1808163" y="647700"/>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sz="8000" dirty="0" smtClean="0">
                <a:solidFill>
                  <a:schemeClr val="accent1"/>
                </a:solidFill>
              </a:rPr>
              <a:t> </a:t>
            </a:r>
          </a:p>
        </p:txBody>
      </p:sp>
      <p:sp>
        <p:nvSpPr>
          <p:cNvPr id="7" name="TextBox 14"/>
          <p:cNvSpPr txBox="1">
            <a:spLocks noChangeArrowheads="1"/>
          </p:cNvSpPr>
          <p:nvPr/>
        </p:nvSpPr>
        <p:spPr bwMode="auto">
          <a:xfrm>
            <a:off x="8169275" y="2905125"/>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sz="8000" dirty="0" smtClean="0">
                <a:solidFill>
                  <a:schemeClr val="accent1"/>
                </a:solidFill>
              </a:rPr>
              <a:t> </a:t>
            </a:r>
          </a:p>
        </p:txBody>
      </p:sp>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8" name="Date Placeholder 3"/>
          <p:cNvSpPr>
            <a:spLocks noGrp="1"/>
          </p:cNvSpPr>
          <p:nvPr>
            <p:ph type="dt" sz="half" idx="14"/>
          </p:nvPr>
        </p:nvSpPr>
        <p:spPr/>
        <p:txBody>
          <a:bodyPr/>
          <a:lstStyle>
            <a:lvl1pPr>
              <a:defRPr/>
            </a:lvl1pPr>
          </a:lstStyle>
          <a:p>
            <a:pPr>
              <a:defRPr/>
            </a:pPr>
            <a:endParaRPr lang="es-ES"/>
          </a:p>
        </p:txBody>
      </p:sp>
      <p:sp>
        <p:nvSpPr>
          <p:cNvPr id="9" name="Footer Placeholder 4"/>
          <p:cNvSpPr>
            <a:spLocks noGrp="1"/>
          </p:cNvSpPr>
          <p:nvPr>
            <p:ph type="ftr" sz="quarter" idx="15"/>
          </p:nvPr>
        </p:nvSpPr>
        <p:spPr/>
        <p:txBody>
          <a:bodyPr/>
          <a:lstStyle>
            <a:lvl1pPr>
              <a:defRPr/>
            </a:lvl1pPr>
          </a:lstStyle>
          <a:p>
            <a:pPr>
              <a:defRPr/>
            </a:pPr>
            <a:endParaRPr lang="es-ES"/>
          </a:p>
        </p:txBody>
      </p:sp>
      <p:sp>
        <p:nvSpPr>
          <p:cNvPr id="10" name="Slide Number Placeholder 5"/>
          <p:cNvSpPr>
            <a:spLocks noGrp="1"/>
          </p:cNvSpPr>
          <p:nvPr>
            <p:ph type="sldNum" sz="quarter" idx="16"/>
          </p:nvPr>
        </p:nvSpPr>
        <p:spPr>
          <a:xfrm>
            <a:off x="511175" y="3244850"/>
            <a:ext cx="585788" cy="365125"/>
          </a:xfrm>
        </p:spPr>
        <p:txBody>
          <a:bodyPr/>
          <a:lstStyle>
            <a:lvl1pPr>
              <a:defRPr/>
            </a:lvl1pPr>
          </a:lstStyle>
          <a:p>
            <a:pPr>
              <a:defRPr/>
            </a:pPr>
            <a:fld id="{DB679B05-9348-40B6-A9A1-1440670320CE}" type="slidenum">
              <a:rPr lang="es-ES"/>
              <a:pPr>
                <a:defRPr/>
              </a:pPr>
              <a:t>‹Nº›</a:t>
            </a:fld>
            <a:endParaRPr lang="es-ES"/>
          </a:p>
        </p:txBody>
      </p:sp>
    </p:spTree>
    <p:extLst>
      <p:ext uri="{BB962C8B-B14F-4D97-AF65-F5344CB8AC3E}">
        <p14:creationId xmlns:p14="http://schemas.microsoft.com/office/powerpoint/2010/main" val="3425119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rtlCol="0">
            <a:normAutofit/>
          </a:bodyPr>
          <a:lstStyle>
            <a:lvl1pPr>
              <a:buNone/>
              <a:defRPr lang="en-US">
                <a:solidFill>
                  <a:schemeClr val="tx1">
                    <a:lumMod val="65000"/>
                    <a:lumOff val="35000"/>
                  </a:schemeClr>
                </a:solidFill>
              </a:defRPr>
            </a:lvl1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8" name="Slide Number Placeholder 6"/>
          <p:cNvSpPr>
            <a:spLocks noGrp="1"/>
          </p:cNvSpPr>
          <p:nvPr>
            <p:ph type="sldNum" sz="quarter" idx="12"/>
          </p:nvPr>
        </p:nvSpPr>
        <p:spPr>
          <a:xfrm>
            <a:off x="511175" y="4983163"/>
            <a:ext cx="585788" cy="365125"/>
          </a:xfrm>
        </p:spPr>
        <p:txBody>
          <a:bodyPr/>
          <a:lstStyle>
            <a:lvl1pPr>
              <a:defRPr/>
            </a:lvl1pPr>
          </a:lstStyle>
          <a:p>
            <a:pPr>
              <a:defRPr/>
            </a:pPr>
            <a:fld id="{26677888-D236-4E3A-9E07-37CA64C0E4A4}" type="slidenum">
              <a:rPr lang="es-ES"/>
              <a:pPr>
                <a:defRPr/>
              </a:pPr>
              <a:t>‹Nº›</a:t>
            </a:fld>
            <a:endParaRPr lang="es-ES"/>
          </a:p>
        </p:txBody>
      </p:sp>
    </p:spTree>
    <p:extLst>
      <p:ext uri="{BB962C8B-B14F-4D97-AF65-F5344CB8AC3E}">
        <p14:creationId xmlns:p14="http://schemas.microsoft.com/office/powerpoint/2010/main" val="309969761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TextBox 10"/>
          <p:cNvSpPr txBox="1">
            <a:spLocks noChangeArrowheads="1"/>
          </p:cNvSpPr>
          <p:nvPr/>
        </p:nvSpPr>
        <p:spPr bwMode="auto">
          <a:xfrm>
            <a:off x="1808163" y="647700"/>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sz="8000" dirty="0" smtClean="0">
                <a:solidFill>
                  <a:schemeClr val="accent1"/>
                </a:solidFill>
              </a:rPr>
              <a:t> </a:t>
            </a:r>
          </a:p>
        </p:txBody>
      </p:sp>
      <p:sp>
        <p:nvSpPr>
          <p:cNvPr id="7" name="TextBox 11"/>
          <p:cNvSpPr txBox="1">
            <a:spLocks noChangeArrowheads="1"/>
          </p:cNvSpPr>
          <p:nvPr/>
        </p:nvSpPr>
        <p:spPr bwMode="auto">
          <a:xfrm>
            <a:off x="8169275" y="2905125"/>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sz="8000" dirty="0" smtClean="0">
                <a:solidFill>
                  <a:schemeClr val="accent1"/>
                </a:solidFill>
              </a:rPr>
              <a:t> </a:t>
            </a:r>
          </a:p>
        </p:txBody>
      </p:sp>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rtlCol="0">
            <a:normAutofit/>
          </a:bodyPr>
          <a:lstStyle>
            <a:lvl1pPr>
              <a:buNone/>
              <a:defRPr lang="en-US">
                <a:solidFill>
                  <a:schemeClr val="tx1">
                    <a:lumMod val="65000"/>
                    <a:lumOff val="35000"/>
                  </a:schemeClr>
                </a:solidFill>
              </a:defRPr>
            </a:lvl1pPr>
          </a:lstStyle>
          <a:p>
            <a:pPr lvl="0"/>
            <a:r>
              <a:rPr lang="es-ES" smtClean="0"/>
              <a:t>Haga clic para modificar el estilo de texto del patrón</a:t>
            </a:r>
          </a:p>
        </p:txBody>
      </p:sp>
      <p:sp>
        <p:nvSpPr>
          <p:cNvPr id="8" name="Date Placeholder 4"/>
          <p:cNvSpPr>
            <a:spLocks noGrp="1"/>
          </p:cNvSpPr>
          <p:nvPr>
            <p:ph type="dt" sz="half" idx="14"/>
          </p:nvPr>
        </p:nvSpPr>
        <p:spPr/>
        <p:txBody>
          <a:bodyPr/>
          <a:lstStyle>
            <a:lvl1pPr>
              <a:defRPr/>
            </a:lvl1pPr>
          </a:lstStyle>
          <a:p>
            <a:pPr>
              <a:defRPr/>
            </a:pPr>
            <a:endParaRPr lang="es-ES"/>
          </a:p>
        </p:txBody>
      </p:sp>
      <p:sp>
        <p:nvSpPr>
          <p:cNvPr id="9" name="Footer Placeholder 5"/>
          <p:cNvSpPr>
            <a:spLocks noGrp="1"/>
          </p:cNvSpPr>
          <p:nvPr>
            <p:ph type="ftr" sz="quarter" idx="15"/>
          </p:nvPr>
        </p:nvSpPr>
        <p:spPr/>
        <p:txBody>
          <a:bodyPr/>
          <a:lstStyle>
            <a:lvl1pPr>
              <a:defRPr/>
            </a:lvl1pPr>
          </a:lstStyle>
          <a:p>
            <a:pPr>
              <a:defRPr/>
            </a:pPr>
            <a:endParaRPr lang="es-ES"/>
          </a:p>
        </p:txBody>
      </p:sp>
      <p:sp>
        <p:nvSpPr>
          <p:cNvPr id="10" name="Slide Number Placeholder 6"/>
          <p:cNvSpPr>
            <a:spLocks noGrp="1"/>
          </p:cNvSpPr>
          <p:nvPr>
            <p:ph type="sldNum" sz="quarter" idx="16"/>
          </p:nvPr>
        </p:nvSpPr>
        <p:spPr>
          <a:xfrm>
            <a:off x="511175" y="4983163"/>
            <a:ext cx="585788" cy="365125"/>
          </a:xfrm>
        </p:spPr>
        <p:txBody>
          <a:bodyPr/>
          <a:lstStyle>
            <a:lvl1pPr>
              <a:defRPr/>
            </a:lvl1pPr>
          </a:lstStyle>
          <a:p>
            <a:pPr>
              <a:defRPr/>
            </a:pPr>
            <a:fld id="{6C709216-6393-4A4A-94C0-C6E9FC4AA34F}" type="slidenum">
              <a:rPr lang="es-ES"/>
              <a:pPr>
                <a:defRPr/>
              </a:pPr>
              <a:t>‹Nº›</a:t>
            </a:fld>
            <a:endParaRPr lang="es-ES"/>
          </a:p>
        </p:txBody>
      </p:sp>
    </p:spTree>
    <p:extLst>
      <p:ext uri="{BB962C8B-B14F-4D97-AF65-F5344CB8AC3E}">
        <p14:creationId xmlns:p14="http://schemas.microsoft.com/office/powerpoint/2010/main" val="175412335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rtlCol="0">
            <a:normAutofit/>
          </a:bodyPr>
          <a:lstStyle>
            <a:lvl1pPr>
              <a:buNone/>
              <a:defRPr lang="en-US">
                <a:solidFill>
                  <a:schemeClr val="tx1">
                    <a:lumMod val="65000"/>
                    <a:lumOff val="35000"/>
                  </a:schemeClr>
                </a:solidFill>
              </a:defRPr>
            </a:lvl1pPr>
          </a:lstStyle>
          <a:p>
            <a:pPr lvl="0"/>
            <a:r>
              <a:rPr lang="es-ES" smtClean="0"/>
              <a:t>Haga clic para modificar el estilo de texto del patrón</a:t>
            </a:r>
          </a:p>
        </p:txBody>
      </p:sp>
      <p:sp>
        <p:nvSpPr>
          <p:cNvPr id="6" name="Date Placeholder 4"/>
          <p:cNvSpPr>
            <a:spLocks noGrp="1"/>
          </p:cNvSpPr>
          <p:nvPr>
            <p:ph type="dt" sz="half" idx="14"/>
          </p:nvPr>
        </p:nvSpPr>
        <p:spPr/>
        <p:txBody>
          <a:bodyPr/>
          <a:lstStyle>
            <a:lvl1pPr>
              <a:defRPr/>
            </a:lvl1pPr>
          </a:lstStyle>
          <a:p>
            <a:pPr>
              <a:defRPr/>
            </a:pPr>
            <a:endParaRPr lang="es-ES"/>
          </a:p>
        </p:txBody>
      </p:sp>
      <p:sp>
        <p:nvSpPr>
          <p:cNvPr id="7" name="Footer Placeholder 5"/>
          <p:cNvSpPr>
            <a:spLocks noGrp="1"/>
          </p:cNvSpPr>
          <p:nvPr>
            <p:ph type="ftr" sz="quarter" idx="15"/>
          </p:nvPr>
        </p:nvSpPr>
        <p:spPr/>
        <p:txBody>
          <a:bodyPr/>
          <a:lstStyle>
            <a:lvl1pPr>
              <a:defRPr/>
            </a:lvl1pPr>
          </a:lstStyle>
          <a:p>
            <a:pPr>
              <a:defRPr/>
            </a:pPr>
            <a:endParaRPr lang="es-ES"/>
          </a:p>
        </p:txBody>
      </p:sp>
      <p:sp>
        <p:nvSpPr>
          <p:cNvPr id="8" name="Slide Number Placeholder 6"/>
          <p:cNvSpPr>
            <a:spLocks noGrp="1"/>
          </p:cNvSpPr>
          <p:nvPr>
            <p:ph type="sldNum" sz="quarter" idx="16"/>
          </p:nvPr>
        </p:nvSpPr>
        <p:spPr>
          <a:xfrm>
            <a:off x="511175" y="4983163"/>
            <a:ext cx="585788" cy="365125"/>
          </a:xfrm>
        </p:spPr>
        <p:txBody>
          <a:bodyPr/>
          <a:lstStyle>
            <a:lvl1pPr>
              <a:defRPr/>
            </a:lvl1pPr>
          </a:lstStyle>
          <a:p>
            <a:pPr>
              <a:defRPr/>
            </a:pPr>
            <a:fld id="{7E822440-47E0-4C07-BB09-9752922FED1B}" type="slidenum">
              <a:rPr lang="es-ES"/>
              <a:pPr>
                <a:defRPr/>
              </a:pPr>
              <a:t>‹Nº›</a:t>
            </a:fld>
            <a:endParaRPr lang="es-ES"/>
          </a:p>
        </p:txBody>
      </p:sp>
    </p:spTree>
    <p:extLst>
      <p:ext uri="{BB962C8B-B14F-4D97-AF65-F5344CB8AC3E}">
        <p14:creationId xmlns:p14="http://schemas.microsoft.com/office/powerpoint/2010/main" val="4149753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4"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15DC2101-511F-4190-BBB0-E3179DCC68C8}" type="slidenum">
              <a:rPr lang="es-ES"/>
              <a:pPr>
                <a:defRPr/>
              </a:pPr>
              <a:t>‹Nº›</a:t>
            </a:fld>
            <a:endParaRPr lang="es-ES"/>
          </a:p>
        </p:txBody>
      </p:sp>
    </p:spTree>
    <p:extLst>
      <p:ext uri="{BB962C8B-B14F-4D97-AF65-F5344CB8AC3E}">
        <p14:creationId xmlns:p14="http://schemas.microsoft.com/office/powerpoint/2010/main" val="367119711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282E9C26-E152-423F-B53B-4D1BE620A17F}" type="slidenum">
              <a:rPr lang="es-ES"/>
              <a:pPr>
                <a:defRPr/>
              </a:pPr>
              <a:t>‹Nº›</a:t>
            </a:fld>
            <a:endParaRPr lang="es-ES"/>
          </a:p>
        </p:txBody>
      </p:sp>
    </p:spTree>
    <p:extLst>
      <p:ext uri="{BB962C8B-B14F-4D97-AF65-F5344CB8AC3E}">
        <p14:creationId xmlns:p14="http://schemas.microsoft.com/office/powerpoint/2010/main" val="2038383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4C51A1F7-A9C4-47C6-AEAA-E8D3CC53297F}" type="slidenum">
              <a:rPr lang="es-ES"/>
              <a:pPr>
                <a:defRPr/>
              </a:pPr>
              <a:t>‹Nº›</a:t>
            </a:fld>
            <a:endParaRPr lang="es-ES"/>
          </a:p>
        </p:txBody>
      </p:sp>
    </p:spTree>
    <p:extLst>
      <p:ext uri="{BB962C8B-B14F-4D97-AF65-F5344CB8AC3E}">
        <p14:creationId xmlns:p14="http://schemas.microsoft.com/office/powerpoint/2010/main" val="2981126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Freeform 11"/>
          <p:cNvSpPr>
            <a:spLocks/>
          </p:cNvSpPr>
          <p:nvPr/>
        </p:nvSpPr>
        <p:spPr bwMode="auto">
          <a:xfrm flipV="1">
            <a:off x="0" y="3167063"/>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a:xfrm>
            <a:off x="511175" y="3244850"/>
            <a:ext cx="585788" cy="365125"/>
          </a:xfrm>
        </p:spPr>
        <p:txBody>
          <a:bodyPr/>
          <a:lstStyle>
            <a:lvl1pPr>
              <a:defRPr/>
            </a:lvl1pPr>
          </a:lstStyle>
          <a:p>
            <a:pPr>
              <a:defRPr/>
            </a:pPr>
            <a:fld id="{6AE3CCFA-188C-49A4-A377-4293C7FF16EA}" type="slidenum">
              <a:rPr lang="es-ES"/>
              <a:pPr>
                <a:defRPr/>
              </a:pPr>
              <a:t>‹Nº›</a:t>
            </a:fld>
            <a:endParaRPr lang="es-ES"/>
          </a:p>
        </p:txBody>
      </p:sp>
    </p:spTree>
    <p:extLst>
      <p:ext uri="{BB962C8B-B14F-4D97-AF65-F5344CB8AC3E}">
        <p14:creationId xmlns:p14="http://schemas.microsoft.com/office/powerpoint/2010/main" val="3182538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9" name="Slide Number Placeholder 5"/>
          <p:cNvSpPr>
            <a:spLocks noGrp="1"/>
          </p:cNvSpPr>
          <p:nvPr>
            <p:ph type="sldNum" sz="quarter" idx="12"/>
          </p:nvPr>
        </p:nvSpPr>
        <p:spPr/>
        <p:txBody>
          <a:bodyPr/>
          <a:lstStyle>
            <a:lvl1pPr>
              <a:defRPr/>
            </a:lvl1pPr>
          </a:lstStyle>
          <a:p>
            <a:pPr>
              <a:defRPr/>
            </a:pPr>
            <a:fld id="{7585AD9F-0931-4443-BC13-2B0727FA110A}" type="slidenum">
              <a:rPr lang="es-ES"/>
              <a:pPr>
                <a:defRPr/>
              </a:pPr>
              <a:t>‹Nº›</a:t>
            </a:fld>
            <a:endParaRPr lang="es-ES"/>
          </a:p>
        </p:txBody>
      </p:sp>
    </p:spTree>
    <p:extLst>
      <p:ext uri="{BB962C8B-B14F-4D97-AF65-F5344CB8AC3E}">
        <p14:creationId xmlns:p14="http://schemas.microsoft.com/office/powerpoint/2010/main" val="1250651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s-ES"/>
          </a:p>
        </p:txBody>
      </p:sp>
      <p:sp>
        <p:nvSpPr>
          <p:cNvPr id="9" name="Footer Placeholder 7"/>
          <p:cNvSpPr>
            <a:spLocks noGrp="1"/>
          </p:cNvSpPr>
          <p:nvPr>
            <p:ph type="ftr" sz="quarter" idx="11"/>
          </p:nvPr>
        </p:nvSpPr>
        <p:spPr/>
        <p:txBody>
          <a:bodyPr/>
          <a:lstStyle>
            <a:lvl1pPr>
              <a:defRPr/>
            </a:lvl1pPr>
          </a:lstStyle>
          <a:p>
            <a:pPr>
              <a:defRPr/>
            </a:pPr>
            <a:endParaRPr lang="es-ES"/>
          </a:p>
        </p:txBody>
      </p:sp>
      <p:sp>
        <p:nvSpPr>
          <p:cNvPr id="11" name="Slide Number Placeholder 5"/>
          <p:cNvSpPr>
            <a:spLocks noGrp="1"/>
          </p:cNvSpPr>
          <p:nvPr>
            <p:ph type="sldNum" sz="quarter" idx="12"/>
          </p:nvPr>
        </p:nvSpPr>
        <p:spPr/>
        <p:txBody>
          <a:bodyPr/>
          <a:lstStyle>
            <a:lvl1pPr>
              <a:defRPr/>
            </a:lvl1pPr>
          </a:lstStyle>
          <a:p>
            <a:pPr>
              <a:defRPr/>
            </a:pPr>
            <a:fld id="{CB88BC0B-334C-4200-A3B6-F8AE2300E5F0}" type="slidenum">
              <a:rPr lang="es-ES"/>
              <a:pPr>
                <a:defRPr/>
              </a:pPr>
              <a:t>‹Nº›</a:t>
            </a:fld>
            <a:endParaRPr lang="es-ES"/>
          </a:p>
        </p:txBody>
      </p:sp>
    </p:spTree>
    <p:extLst>
      <p:ext uri="{BB962C8B-B14F-4D97-AF65-F5344CB8AC3E}">
        <p14:creationId xmlns:p14="http://schemas.microsoft.com/office/powerpoint/2010/main" val="8184457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3"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4" name="Date Placeholder 2"/>
          <p:cNvSpPr>
            <a:spLocks noGrp="1"/>
          </p:cNvSpPr>
          <p:nvPr>
            <p:ph type="dt" sz="half" idx="10"/>
          </p:nvPr>
        </p:nvSpPr>
        <p:spPr/>
        <p:txBody>
          <a:bodyPr/>
          <a:lstStyle>
            <a:lvl1pPr>
              <a:defRPr/>
            </a:lvl1pPr>
          </a:lstStyle>
          <a:p>
            <a:pPr>
              <a:defRPr/>
            </a:pPr>
            <a:endParaRPr lang="es-ES"/>
          </a:p>
        </p:txBody>
      </p:sp>
      <p:sp>
        <p:nvSpPr>
          <p:cNvPr id="5" name="Footer Placeholder 3"/>
          <p:cNvSpPr>
            <a:spLocks noGrp="1"/>
          </p:cNvSpPr>
          <p:nvPr>
            <p:ph type="ftr" sz="quarter" idx="11"/>
          </p:nvPr>
        </p:nvSpPr>
        <p:spPr/>
        <p:txBody>
          <a:bodyPr/>
          <a:lstStyle>
            <a:lvl1pPr>
              <a:defRPr/>
            </a:lvl1pPr>
          </a:lstStyle>
          <a:p>
            <a:pPr>
              <a:defRPr/>
            </a:pPr>
            <a:endParaRPr lang="es-ES"/>
          </a:p>
        </p:txBody>
      </p:sp>
      <p:sp>
        <p:nvSpPr>
          <p:cNvPr id="6" name="Slide Number Placeholder 4"/>
          <p:cNvSpPr>
            <a:spLocks noGrp="1"/>
          </p:cNvSpPr>
          <p:nvPr>
            <p:ph type="sldNum" sz="quarter" idx="12"/>
          </p:nvPr>
        </p:nvSpPr>
        <p:spPr/>
        <p:txBody>
          <a:bodyPr/>
          <a:lstStyle>
            <a:lvl1pPr>
              <a:defRPr/>
            </a:lvl1pPr>
          </a:lstStyle>
          <a:p>
            <a:pPr>
              <a:defRPr/>
            </a:pPr>
            <a:fld id="{EF20E3D9-25F0-4C9E-B9B5-73F0D2830A6F}" type="slidenum">
              <a:rPr lang="es-ES"/>
              <a:pPr>
                <a:defRPr/>
              </a:pPr>
              <a:t>‹Nº›</a:t>
            </a:fld>
            <a:endParaRPr lang="es-ES"/>
          </a:p>
        </p:txBody>
      </p:sp>
    </p:spTree>
    <p:extLst>
      <p:ext uri="{BB962C8B-B14F-4D97-AF65-F5344CB8AC3E}">
        <p14:creationId xmlns:p14="http://schemas.microsoft.com/office/powerpoint/2010/main" val="184593878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3" name="Date Placeholder 1"/>
          <p:cNvSpPr>
            <a:spLocks noGrp="1"/>
          </p:cNvSpPr>
          <p:nvPr>
            <p:ph type="dt" sz="half" idx="10"/>
          </p:nvPr>
        </p:nvSpPr>
        <p:spPr/>
        <p:txBody>
          <a:bodyPr/>
          <a:lstStyle>
            <a:lvl1pPr>
              <a:defRPr/>
            </a:lvl1pPr>
          </a:lstStyle>
          <a:p>
            <a:pPr>
              <a:defRPr/>
            </a:pPr>
            <a:endParaRPr lang="es-ES"/>
          </a:p>
        </p:txBody>
      </p:sp>
      <p:sp>
        <p:nvSpPr>
          <p:cNvPr id="4" name="Footer Placeholder 2"/>
          <p:cNvSpPr>
            <a:spLocks noGrp="1"/>
          </p:cNvSpPr>
          <p:nvPr>
            <p:ph type="ftr" sz="quarter" idx="11"/>
          </p:nvPr>
        </p:nvSpPr>
        <p:spPr/>
        <p:txBody>
          <a:bodyPr/>
          <a:lstStyle>
            <a:lvl1pPr>
              <a:defRPr/>
            </a:lvl1pPr>
          </a:lstStyle>
          <a:p>
            <a:pPr>
              <a:defRPr/>
            </a:pPr>
            <a:endParaRPr lang="es-ES"/>
          </a:p>
        </p:txBody>
      </p:sp>
      <p:sp>
        <p:nvSpPr>
          <p:cNvPr id="5" name="Slide Number Placeholder 3"/>
          <p:cNvSpPr>
            <a:spLocks noGrp="1"/>
          </p:cNvSpPr>
          <p:nvPr>
            <p:ph type="sldNum" sz="quarter" idx="12"/>
          </p:nvPr>
        </p:nvSpPr>
        <p:spPr/>
        <p:txBody>
          <a:bodyPr/>
          <a:lstStyle>
            <a:lvl1pPr>
              <a:defRPr/>
            </a:lvl1pPr>
          </a:lstStyle>
          <a:p>
            <a:pPr>
              <a:defRPr/>
            </a:pPr>
            <a:fld id="{4E6750F4-79FB-4A84-8D3E-A2317DEBB6C3}" type="slidenum">
              <a:rPr lang="es-ES"/>
              <a:pPr>
                <a:defRPr/>
              </a:pPr>
              <a:t>‹Nº›</a:t>
            </a:fld>
            <a:endParaRPr lang="es-ES"/>
          </a:p>
        </p:txBody>
      </p:sp>
    </p:spTree>
    <p:extLst>
      <p:ext uri="{BB962C8B-B14F-4D97-AF65-F5344CB8AC3E}">
        <p14:creationId xmlns:p14="http://schemas.microsoft.com/office/powerpoint/2010/main" val="81379348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8" name="Slide Number Placeholder 6"/>
          <p:cNvSpPr>
            <a:spLocks noGrp="1"/>
          </p:cNvSpPr>
          <p:nvPr>
            <p:ph type="sldNum" sz="quarter" idx="12"/>
          </p:nvPr>
        </p:nvSpPr>
        <p:spPr/>
        <p:txBody>
          <a:bodyPr/>
          <a:lstStyle>
            <a:lvl1pPr>
              <a:defRPr/>
            </a:lvl1pPr>
          </a:lstStyle>
          <a:p>
            <a:pPr>
              <a:defRPr/>
            </a:pPr>
            <a:fld id="{C3AE684F-D7BD-41C1-8D31-153E0D3EBF53}" type="slidenum">
              <a:rPr lang="es-ES"/>
              <a:pPr>
                <a:defRPr/>
              </a:pPr>
              <a:t>‹Nº›</a:t>
            </a:fld>
            <a:endParaRPr lang="es-ES"/>
          </a:p>
        </p:txBody>
      </p:sp>
    </p:spTree>
    <p:extLst>
      <p:ext uri="{BB962C8B-B14F-4D97-AF65-F5344CB8AC3E}">
        <p14:creationId xmlns:p14="http://schemas.microsoft.com/office/powerpoint/2010/main" val="42764355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noProof="0" smtClean="0"/>
              <a:t>Haga clic en el icono para agregar una imagen</a:t>
            </a:r>
            <a:endParaRPr lang="en-US" noProof="0"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8" name="Slide Number Placeholder 6"/>
          <p:cNvSpPr>
            <a:spLocks noGrp="1"/>
          </p:cNvSpPr>
          <p:nvPr>
            <p:ph type="sldNum" sz="quarter" idx="12"/>
          </p:nvPr>
        </p:nvSpPr>
        <p:spPr>
          <a:xfrm>
            <a:off x="511175" y="4983163"/>
            <a:ext cx="585788" cy="365125"/>
          </a:xfrm>
        </p:spPr>
        <p:txBody>
          <a:bodyPr/>
          <a:lstStyle>
            <a:lvl1pPr>
              <a:defRPr/>
            </a:lvl1pPr>
          </a:lstStyle>
          <a:p>
            <a:pPr>
              <a:defRPr/>
            </a:pPr>
            <a:fld id="{11A4BB87-E3AA-46CC-8A1D-74C41403C900}" type="slidenum">
              <a:rPr lang="es-ES"/>
              <a:pPr>
                <a:defRPr/>
              </a:pPr>
              <a:t>‹Nº›</a:t>
            </a:fld>
            <a:endParaRPr lang="es-ES"/>
          </a:p>
        </p:txBody>
      </p:sp>
    </p:spTree>
    <p:extLst>
      <p:ext uri="{BB962C8B-B14F-4D97-AF65-F5344CB8AC3E}">
        <p14:creationId xmlns:p14="http://schemas.microsoft.com/office/powerpoint/2010/main" val="20289779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62" name="Rectangle 61"/>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053" name="Title Placeholder 1"/>
          <p:cNvSpPr>
            <a:spLocks noGrp="1"/>
          </p:cNvSpPr>
          <p:nvPr>
            <p:ph type="title"/>
          </p:nvPr>
        </p:nvSpPr>
        <p:spPr bwMode="auto">
          <a:xfrm>
            <a:off x="2125663" y="17463"/>
            <a:ext cx="6588125"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título del patrón</a:t>
            </a:r>
            <a:endParaRPr lang="en-US" altLang="es-ES" smtClean="0"/>
          </a:p>
        </p:txBody>
      </p:sp>
      <p:sp>
        <p:nvSpPr>
          <p:cNvPr id="2054" name="Text Placeholder 2"/>
          <p:cNvSpPr>
            <a:spLocks noGrp="1"/>
          </p:cNvSpPr>
          <p:nvPr>
            <p:ph type="body" idx="1"/>
          </p:nvPr>
        </p:nvSpPr>
        <p:spPr bwMode="auto">
          <a:xfrm>
            <a:off x="2003425" y="1703388"/>
            <a:ext cx="65913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endParaRPr lang="en-US" altLang="es-ES" smtClean="0"/>
          </a:p>
        </p:txBody>
      </p:sp>
      <p:sp>
        <p:nvSpPr>
          <p:cNvPr id="4" name="Date Placeholder 3"/>
          <p:cNvSpPr>
            <a:spLocks noGrp="1"/>
          </p:cNvSpPr>
          <p:nvPr>
            <p:ph type="dt" sz="half" idx="2"/>
          </p:nvPr>
        </p:nvSpPr>
        <p:spPr>
          <a:xfrm>
            <a:off x="7772400" y="6135688"/>
            <a:ext cx="766763" cy="369887"/>
          </a:xfrm>
          <a:prstGeom prst="rect">
            <a:avLst/>
          </a:prstGeom>
        </p:spPr>
        <p:txBody>
          <a:bodyPr vert="horz" lIns="91440" tIns="45720" rIns="91440" bIns="45720" rtlCol="0" anchor="ctr"/>
          <a:lstStyle>
            <a:lvl1pPr algn="r" eaLnBrk="1" hangingPunct="1">
              <a:defRPr sz="900">
                <a:solidFill>
                  <a:schemeClr val="tx1">
                    <a:tint val="75000"/>
                  </a:schemeClr>
                </a:solidFill>
              </a:defRPr>
            </a:lvl1pPr>
          </a:lstStyle>
          <a:p>
            <a:pPr>
              <a:defRPr/>
            </a:pPr>
            <a:endParaRPr lang="es-ES"/>
          </a:p>
        </p:txBody>
      </p:sp>
      <p:sp>
        <p:nvSpPr>
          <p:cNvPr id="5" name="Footer Placeholder 4"/>
          <p:cNvSpPr>
            <a:spLocks noGrp="1"/>
          </p:cNvSpPr>
          <p:nvPr>
            <p:ph type="ftr" sz="quarter" idx="3"/>
          </p:nvPr>
        </p:nvSpPr>
        <p:spPr>
          <a:xfrm>
            <a:off x="1943100" y="6135688"/>
            <a:ext cx="5716588" cy="365125"/>
          </a:xfrm>
          <a:prstGeom prst="rect">
            <a:avLst/>
          </a:prstGeom>
        </p:spPr>
        <p:txBody>
          <a:bodyPr vert="horz" lIns="91440" tIns="45720" rIns="91440" bIns="45720" rtlCol="0" anchor="ctr"/>
          <a:lstStyle>
            <a:lvl1pPr algn="l" eaLnBrk="1" hangingPunct="1">
              <a:defRPr sz="900">
                <a:solidFill>
                  <a:schemeClr val="tx1">
                    <a:tint val="75000"/>
                  </a:schemeClr>
                </a:solidFill>
              </a:defRPr>
            </a:lvl1pPr>
          </a:lstStyle>
          <a:p>
            <a:pPr>
              <a:defRPr/>
            </a:pPr>
            <a:endParaRPr lang="es-ES"/>
          </a:p>
        </p:txBody>
      </p:sp>
      <p:sp>
        <p:nvSpPr>
          <p:cNvPr id="6" name="Slide Number Placeholder 5"/>
          <p:cNvSpPr>
            <a:spLocks noGrp="1"/>
          </p:cNvSpPr>
          <p:nvPr>
            <p:ph type="sldNum" sz="quarter" idx="4"/>
          </p:nvPr>
        </p:nvSpPr>
        <p:spPr bwMode="gray">
          <a:xfrm>
            <a:off x="511175" y="787400"/>
            <a:ext cx="585788" cy="365125"/>
          </a:xfrm>
          <a:prstGeom prst="rect">
            <a:avLst/>
          </a:prstGeom>
        </p:spPr>
        <p:txBody>
          <a:bodyPr vert="horz" lIns="91440" tIns="45720" rIns="91440" bIns="45720" rtlCol="0" anchor="ctr"/>
          <a:lstStyle>
            <a:lvl1pPr algn="r" eaLnBrk="1" hangingPunct="1">
              <a:defRPr sz="2000">
                <a:solidFill>
                  <a:srgbClr val="FEFFFF"/>
                </a:solidFill>
              </a:defRPr>
            </a:lvl1pPr>
          </a:lstStyle>
          <a:p>
            <a:pPr>
              <a:defRPr/>
            </a:pPr>
            <a:fld id="{A8E268C9-3762-48DB-A6DF-B0C599BF4B6A}"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 id="2147483929" r:id="rId14"/>
    <p:sldLayoutId id="2147483930" r:id="rId15"/>
    <p:sldLayoutId id="2147483931" r:id="rId16"/>
  </p:sldLayoutIdLst>
  <p:timing>
    <p:tnLst>
      <p:par>
        <p:cTn id="1" dur="indefinite" restart="never" nodeType="tmRoot"/>
      </p:par>
    </p:tnLst>
  </p:timing>
  <p:txStyles>
    <p:title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anose="020B0502020202020204" pitchFamily="34" charset="0"/>
        </a:defRPr>
      </a:lvl2pPr>
      <a:lvl3pPr algn="l" defTabSz="457200" rtl="0" eaLnBrk="0" fontAlgn="base" hangingPunct="0">
        <a:spcBef>
          <a:spcPct val="0"/>
        </a:spcBef>
        <a:spcAft>
          <a:spcPct val="0"/>
        </a:spcAft>
        <a:defRPr sz="3600">
          <a:solidFill>
            <a:srgbClr val="262626"/>
          </a:solidFill>
          <a:latin typeface="Century Gothic" panose="020B0502020202020204" pitchFamily="34" charset="0"/>
        </a:defRPr>
      </a:lvl3pPr>
      <a:lvl4pPr algn="l" defTabSz="457200" rtl="0" eaLnBrk="0" fontAlgn="base" hangingPunct="0">
        <a:spcBef>
          <a:spcPct val="0"/>
        </a:spcBef>
        <a:spcAft>
          <a:spcPct val="0"/>
        </a:spcAft>
        <a:defRPr sz="3600">
          <a:solidFill>
            <a:srgbClr val="262626"/>
          </a:solidFill>
          <a:latin typeface="Century Gothic" panose="020B0502020202020204" pitchFamily="34" charset="0"/>
        </a:defRPr>
      </a:lvl4pPr>
      <a:lvl5pPr algn="l" defTabSz="457200" rtl="0" eaLnBrk="0" fontAlgn="base" hangingPunct="0">
        <a:spcBef>
          <a:spcPct val="0"/>
        </a:spcBef>
        <a:spcAft>
          <a:spcPct val="0"/>
        </a:spcAft>
        <a:defRPr sz="3600">
          <a:solidFill>
            <a:srgbClr val="262626"/>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s://es.wikipedia.org/wiki/Validez_l%C3%B3gica" TargetMode="External"/><Relationship Id="rId2" Type="http://schemas.openxmlformats.org/officeDocument/2006/relationships/hyperlink" Target="https://es.wikipedia.org/wiki/Reglas_de_inferencia" TargetMode="External"/><Relationship Id="rId1" Type="http://schemas.openxmlformats.org/officeDocument/2006/relationships/slideLayout" Target="../slideLayouts/slideLayout2.xml"/><Relationship Id="rId5" Type="http://schemas.openxmlformats.org/officeDocument/2006/relationships/hyperlink" Target="https://es.wikipedia.org/wiki/Disyunci%C3%B3n_l%C3%B3gica" TargetMode="External"/><Relationship Id="rId4" Type="http://schemas.openxmlformats.org/officeDocument/2006/relationships/hyperlink" Target="https://es.wikipedia.org/wiki/Conjunci%C3%B3n_l%C3%B3gica"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727868" y="2980862"/>
            <a:ext cx="8391525" cy="1460500"/>
          </a:xfrm>
          <a:prstGeom prst="rect">
            <a:avLst/>
          </a:prstGeom>
        </p:spPr>
        <p:txBody>
          <a:bodyPr>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fontAlgn="auto">
              <a:spcAft>
                <a:spcPts val="0"/>
              </a:spcAft>
              <a:defRPr/>
            </a:pPr>
            <a:r>
              <a:rPr lang="es-ES" sz="4000" dirty="0" smtClean="0">
                <a:solidFill>
                  <a:schemeClr val="accent2">
                    <a:lumMod val="50000"/>
                  </a:schemeClr>
                </a:solidFill>
              </a:rPr>
              <a:t>Unidad de aprendizaje: </a:t>
            </a:r>
            <a:r>
              <a:rPr lang="es-ES" sz="4000" b="1" dirty="0" smtClean="0">
                <a:solidFill>
                  <a:schemeClr val="accent2">
                    <a:lumMod val="50000"/>
                  </a:schemeClr>
                </a:solidFill>
              </a:rPr>
              <a:t>Lógica Matemática</a:t>
            </a:r>
            <a:endParaRPr lang="es-ES" sz="4000" b="1" dirty="0">
              <a:solidFill>
                <a:schemeClr val="accent2">
                  <a:lumMod val="50000"/>
                </a:schemeClr>
              </a:solidFill>
            </a:endParaRPr>
          </a:p>
        </p:txBody>
      </p:sp>
      <p:sp>
        <p:nvSpPr>
          <p:cNvPr id="37891" name="Subtítulo 2"/>
          <p:cNvSpPr txBox="1">
            <a:spLocks/>
          </p:cNvSpPr>
          <p:nvPr/>
        </p:nvSpPr>
        <p:spPr bwMode="auto">
          <a:xfrm>
            <a:off x="731838" y="6256338"/>
            <a:ext cx="8096250"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defTabSz="45720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defTabSz="4572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r" eaLnBrk="1" hangingPunct="1">
              <a:spcBef>
                <a:spcPct val="0"/>
              </a:spcBef>
              <a:buFont typeface="Wingdings 3" panose="05040102010807070707" pitchFamily="18" charset="2"/>
              <a:buNone/>
            </a:pPr>
            <a:r>
              <a:rPr lang="es-ES" altLang="es-ES" sz="2400" b="1">
                <a:solidFill>
                  <a:schemeClr val="tx1"/>
                </a:solidFill>
                <a:latin typeface="Baskerville Old Face" panose="02020602080505020303" pitchFamily="18" charset="0"/>
              </a:rPr>
              <a:t>Dra. Dora María Calderón Nepamuceno</a:t>
            </a:r>
          </a:p>
        </p:txBody>
      </p:sp>
      <p:sp>
        <p:nvSpPr>
          <p:cNvPr id="9" name="Título 1"/>
          <p:cNvSpPr txBox="1">
            <a:spLocks/>
          </p:cNvSpPr>
          <p:nvPr/>
        </p:nvSpPr>
        <p:spPr>
          <a:xfrm>
            <a:off x="1781175" y="-63500"/>
            <a:ext cx="7239000" cy="1104900"/>
          </a:xfrm>
          <a:prstGeom prst="rect">
            <a:avLst/>
          </a:prstGeom>
        </p:spPr>
        <p:txBody>
          <a:bodyPr anchor="b"/>
          <a:lstStyle>
            <a:lvl1pPr algn="l" defTabSz="914400" rtl="0" eaLnBrk="1" latinLnBrk="0" hangingPunct="1">
              <a:spcBef>
                <a:spcPct val="0"/>
              </a:spcBef>
              <a:buNone/>
              <a:defRPr sz="5400" kern="1200" cap="none" spc="-100" baseline="0">
                <a:ln>
                  <a:noFill/>
                </a:ln>
                <a:solidFill>
                  <a:schemeClr val="tx2"/>
                </a:solidFill>
                <a:effectLst>
                  <a:outerShdw blurRad="50800" dist="38100" dir="2700000" algn="tl" rotWithShape="0">
                    <a:prstClr val="black">
                      <a:alpha val="40000"/>
                    </a:prstClr>
                  </a:outerShdw>
                </a:effectLst>
                <a:latin typeface="+mj-lt"/>
                <a:ea typeface="+mj-ea"/>
                <a:cs typeface="+mj-cs"/>
              </a:defRPr>
            </a:lvl1pPr>
          </a:lstStyle>
          <a:p>
            <a:pPr algn="ctr">
              <a:defRPr/>
            </a:pPr>
            <a:r>
              <a:rPr lang="es-ES" sz="2400" dirty="0" smtClean="0">
                <a:solidFill>
                  <a:schemeClr val="accent2">
                    <a:lumMod val="50000"/>
                  </a:schemeClr>
                </a:solidFill>
              </a:rPr>
              <a:t>Universidad Autónoma del Estado de México</a:t>
            </a:r>
          </a:p>
          <a:p>
            <a:pPr algn="ctr">
              <a:defRPr/>
            </a:pPr>
            <a:r>
              <a:rPr lang="es-ES" sz="2400" dirty="0" smtClean="0">
                <a:solidFill>
                  <a:schemeClr val="accent2">
                    <a:lumMod val="50000"/>
                  </a:schemeClr>
                </a:solidFill>
              </a:rPr>
              <a:t>Unidad Académica Profesional Nezahualcóyotl</a:t>
            </a:r>
            <a:endParaRPr lang="es-ES" sz="2400" dirty="0">
              <a:solidFill>
                <a:schemeClr val="accent2">
                  <a:lumMod val="50000"/>
                </a:schemeClr>
              </a:solidFill>
            </a:endParaRPr>
          </a:p>
        </p:txBody>
      </p:sp>
      <p:sp>
        <p:nvSpPr>
          <p:cNvPr id="10" name="Título 1"/>
          <p:cNvSpPr txBox="1">
            <a:spLocks/>
          </p:cNvSpPr>
          <p:nvPr/>
        </p:nvSpPr>
        <p:spPr>
          <a:xfrm>
            <a:off x="876298" y="4745501"/>
            <a:ext cx="8094663" cy="919162"/>
          </a:xfrm>
          <a:prstGeom prst="rect">
            <a:avLst/>
          </a:prstGeom>
        </p:spPr>
        <p:txBody>
          <a:bodyPr anchor="b"/>
          <a:lstStyle>
            <a:lvl1pPr algn="l" defTabSz="914400" rtl="0" eaLnBrk="1" latinLnBrk="0" hangingPunct="1">
              <a:spcBef>
                <a:spcPct val="0"/>
              </a:spcBef>
              <a:buNone/>
              <a:defRPr sz="5400" kern="1200" cap="none" spc="-100" baseline="0">
                <a:ln>
                  <a:noFill/>
                </a:ln>
                <a:solidFill>
                  <a:schemeClr val="tx2"/>
                </a:solidFill>
                <a:effectLst>
                  <a:outerShdw blurRad="50800" dist="38100" dir="2700000" algn="tl" rotWithShape="0">
                    <a:prstClr val="black">
                      <a:alpha val="40000"/>
                    </a:prstClr>
                  </a:outerShdw>
                </a:effectLst>
                <a:latin typeface="+mj-lt"/>
                <a:ea typeface="+mj-ea"/>
                <a:cs typeface="+mj-cs"/>
              </a:defRPr>
            </a:lvl1pPr>
          </a:lstStyle>
          <a:p>
            <a:pPr algn="r">
              <a:defRPr/>
            </a:pPr>
            <a:r>
              <a:rPr lang="es-MX" b="1" i="1" dirty="0" smtClean="0">
                <a:solidFill>
                  <a:srgbClr val="E2AC00"/>
                </a:solidFill>
                <a:effectLst/>
                <a:latin typeface="Aparajita" panose="020B0604020202020204" pitchFamily="34" charset="0"/>
                <a:cs typeface="Aparajita" panose="020B0604020202020204" pitchFamily="34" charset="0"/>
              </a:rPr>
              <a:t>Inferencia Lógica</a:t>
            </a:r>
            <a:endParaRPr lang="es-ES" b="1" i="1" dirty="0">
              <a:solidFill>
                <a:srgbClr val="E2AC00"/>
              </a:solidFill>
              <a:effectLst/>
              <a:latin typeface="Aparajita" panose="020B0604020202020204" pitchFamily="34" charset="0"/>
              <a:cs typeface="Aparajita" panose="020B0604020202020204" pitchFamily="34" charset="0"/>
            </a:endParaRPr>
          </a:p>
        </p:txBody>
      </p:sp>
      <p:sp>
        <p:nvSpPr>
          <p:cNvPr id="11" name="Título 1"/>
          <p:cNvSpPr txBox="1">
            <a:spLocks/>
          </p:cNvSpPr>
          <p:nvPr/>
        </p:nvSpPr>
        <p:spPr>
          <a:xfrm>
            <a:off x="636588" y="1825625"/>
            <a:ext cx="8186737" cy="1104900"/>
          </a:xfrm>
          <a:prstGeom prst="rect">
            <a:avLst/>
          </a:prstGeom>
        </p:spPr>
        <p:txBody>
          <a:bodyPr anchor="b"/>
          <a:lstStyle>
            <a:defPPr>
              <a:defRPr lang="es-ES"/>
            </a:defPPr>
            <a:lvl1pPr algn="r" defTabSz="914400" eaLnBrk="1" latinLnBrk="0" hangingPunct="1">
              <a:buNone/>
              <a:defRPr sz="6600" i="1" cap="none" spc="-100" baseline="0">
                <a:ln>
                  <a:noFill/>
                </a:ln>
                <a:solidFill>
                  <a:schemeClr val="accent6">
                    <a:lumMod val="60000"/>
                    <a:lumOff val="40000"/>
                  </a:schemeClr>
                </a:solidFill>
                <a:effectLst>
                  <a:outerShdw blurRad="50800" dist="38100" dir="2700000" algn="tl" rotWithShape="0">
                    <a:prstClr val="black">
                      <a:alpha val="40000"/>
                    </a:prstClr>
                  </a:outerShdw>
                </a:effectLst>
                <a:latin typeface="French Script MT" pitchFamily="66" charset="0"/>
                <a:ea typeface="+mj-ea"/>
                <a:cs typeface="+mj-cs"/>
              </a:defRPr>
            </a:lvl1pPr>
          </a:lstStyle>
          <a:p>
            <a:pPr>
              <a:defRPr/>
            </a:pPr>
            <a:r>
              <a:rPr lang="es-ES" sz="5400" dirty="0">
                <a:solidFill>
                  <a:schemeClr val="tx2">
                    <a:lumMod val="75000"/>
                  </a:schemeClr>
                </a:solidFill>
              </a:rPr>
              <a:t>Licenciatura en Ingeniería en Sistemas Inteligentes</a:t>
            </a:r>
          </a:p>
        </p:txBody>
      </p:sp>
      <p:pic>
        <p:nvPicPr>
          <p:cNvPr id="37895" name="3 Imagen"/>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1925" y="23813"/>
            <a:ext cx="1619250"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2000">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66655" y="548680"/>
            <a:ext cx="7110790" cy="6309320"/>
          </a:xfrm>
        </p:spPr>
        <p:txBody>
          <a:bodyPr/>
          <a:lstStyle/>
          <a:p>
            <a:pPr marL="0" indent="0" algn="just">
              <a:buNone/>
            </a:pPr>
            <a:r>
              <a:rPr lang="es-MX" sz="2800" dirty="0"/>
              <a:t>Recuérdese que la regla se aplica a la forma de las proposiciones, o sea, que siempre que se dé una proposición condicional y se dé precisamente el antecedente de aquella condicional, se sigue precisamente el consecuente</a:t>
            </a:r>
            <a:r>
              <a:rPr lang="es-MX" sz="2800" dirty="0" smtClean="0"/>
              <a:t>.</a:t>
            </a:r>
          </a:p>
          <a:p>
            <a:pPr marL="0" indent="0" algn="just">
              <a:buNone/>
            </a:pPr>
            <a:r>
              <a:rPr lang="es-MX" sz="2800" b="1" dirty="0" smtClean="0"/>
              <a:t>Demostraciones</a:t>
            </a:r>
            <a:r>
              <a:rPr lang="es-MX" sz="2800" b="1" dirty="0"/>
              <a:t>. </a:t>
            </a:r>
            <a:r>
              <a:rPr lang="es-MX" sz="2800" dirty="0"/>
              <a:t>Cuando se usa una regla de inferencia para pasar de un conjunto de proposiciones a otra proposición se demuestra que la última proposición es consecuencia lógica de las otras</a:t>
            </a:r>
            <a:r>
              <a:rPr lang="es-MX" sz="2800" dirty="0" smtClean="0"/>
              <a:t>.</a:t>
            </a:r>
            <a:endParaRPr lang="es-MX" sz="2800" dirty="0"/>
          </a:p>
        </p:txBody>
      </p:sp>
    </p:spTree>
    <p:extLst>
      <p:ext uri="{BB962C8B-B14F-4D97-AF65-F5344CB8AC3E}">
        <p14:creationId xmlns:p14="http://schemas.microsoft.com/office/powerpoint/2010/main" val="911596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76545" y="1673805"/>
            <a:ext cx="8229600" cy="4770530"/>
          </a:xfrm>
        </p:spPr>
        <p:txBody>
          <a:bodyPr/>
          <a:lstStyle/>
          <a:p>
            <a:pPr marL="0" lvl="1" indent="0" algn="just">
              <a:buNone/>
            </a:pPr>
            <a:r>
              <a:rPr lang="es-MX" sz="2800" dirty="0" smtClean="0"/>
              <a:t>Utilizando </a:t>
            </a:r>
            <a:r>
              <a:rPr lang="es-MX" sz="2800" dirty="0"/>
              <a:t>modus </a:t>
            </a:r>
            <a:r>
              <a:rPr lang="es-MX" sz="2800" dirty="0" err="1"/>
              <a:t>ponendo</a:t>
            </a:r>
            <a:r>
              <a:rPr lang="es-MX" sz="2800" dirty="0"/>
              <a:t> </a:t>
            </a:r>
            <a:r>
              <a:rPr lang="es-MX" sz="2800" dirty="0" err="1"/>
              <a:t>ponens</a:t>
            </a:r>
            <a:r>
              <a:rPr lang="es-MX" sz="2800" dirty="0"/>
              <a:t> como regla, se demostró una conclusión a partir de un conjunto de premisas. Por ejemplo, </a:t>
            </a:r>
            <a:r>
              <a:rPr lang="es-MX" sz="2800" dirty="0" smtClean="0"/>
              <a:t>de </a:t>
            </a:r>
          </a:p>
          <a:p>
            <a:pPr marL="0" lvl="1" indent="0" algn="just">
              <a:buNone/>
            </a:pPr>
            <a:r>
              <a:rPr lang="es-MX" sz="2800" dirty="0" smtClean="0"/>
              <a:t>R</a:t>
            </a:r>
            <a:r>
              <a:rPr lang="es-MX" sz="2800" dirty="0" smtClean="0">
                <a:sym typeface="Symbol"/>
              </a:rPr>
              <a:t></a:t>
            </a:r>
            <a:r>
              <a:rPr lang="es-MX" sz="2800" dirty="0" smtClean="0"/>
              <a:t>S </a:t>
            </a:r>
            <a:r>
              <a:rPr lang="es-MX" sz="2800" dirty="0"/>
              <a:t>y R se demostró S. Se podría esquematizar la demostración de manera clara </a:t>
            </a:r>
            <a:r>
              <a:rPr lang="es-MX" sz="2800" dirty="0" smtClean="0"/>
              <a:t>poniendo:</a:t>
            </a:r>
          </a:p>
          <a:p>
            <a:pPr marL="457200" lvl="1" indent="-457200" algn="just">
              <a:buFont typeface="Wingdings 3" panose="05040102010807070707" pitchFamily="18" charset="2"/>
              <a:buAutoNum type="arabicParenBoth"/>
            </a:pPr>
            <a:r>
              <a:rPr lang="es-MX" sz="2400" dirty="0" smtClean="0"/>
              <a:t>R </a:t>
            </a:r>
            <a:r>
              <a:rPr lang="es-MX" sz="2400" dirty="0">
                <a:sym typeface="Symbol"/>
              </a:rPr>
              <a:t></a:t>
            </a:r>
            <a:r>
              <a:rPr lang="es-MX" sz="2400" dirty="0"/>
              <a:t> S    	P </a:t>
            </a:r>
          </a:p>
          <a:p>
            <a:pPr marL="457200" lvl="1" indent="-457200" algn="just">
              <a:buFont typeface="Wingdings 3" panose="05040102010807070707" pitchFamily="18" charset="2"/>
              <a:buAutoNum type="arabicParenBoth"/>
            </a:pPr>
            <a:r>
              <a:rPr lang="es-MX" sz="2400" dirty="0" smtClean="0"/>
              <a:t>R  </a:t>
            </a:r>
            <a:r>
              <a:rPr lang="es-MX" sz="2400" dirty="0"/>
              <a:t>			P </a:t>
            </a:r>
          </a:p>
          <a:p>
            <a:pPr marL="457200" lvl="1" indent="-457200" algn="just">
              <a:buFont typeface="Wingdings 3" panose="05040102010807070707" pitchFamily="18" charset="2"/>
              <a:buAutoNum type="arabicParenBoth"/>
            </a:pPr>
            <a:r>
              <a:rPr lang="es-MX" sz="2400" dirty="0" smtClean="0"/>
              <a:t>S</a:t>
            </a:r>
            <a:r>
              <a:rPr lang="es-MX" sz="2400" dirty="0"/>
              <a:t>	</a:t>
            </a:r>
            <a:r>
              <a:rPr lang="es-MX" sz="2800" dirty="0" smtClean="0"/>
              <a:t>		PP</a:t>
            </a:r>
            <a:r>
              <a:rPr lang="es-MX" sz="3200" dirty="0" smtClean="0"/>
              <a:t> </a:t>
            </a:r>
            <a:endParaRPr lang="es-MX" sz="3200" dirty="0"/>
          </a:p>
        </p:txBody>
      </p:sp>
      <p:sp>
        <p:nvSpPr>
          <p:cNvPr id="4" name="1 Título"/>
          <p:cNvSpPr>
            <a:spLocks noGrp="1"/>
          </p:cNvSpPr>
          <p:nvPr>
            <p:ph type="title"/>
          </p:nvPr>
        </p:nvSpPr>
        <p:spPr>
          <a:xfrm>
            <a:off x="1646675" y="278650"/>
            <a:ext cx="6589199" cy="1280890"/>
          </a:xfrm>
        </p:spPr>
        <p:txBody>
          <a:bodyPr/>
          <a:lstStyle/>
          <a:p>
            <a:r>
              <a:rPr lang="es-MX" b="1" dirty="0" smtClean="0"/>
              <a:t>Demostración en un  paso (Formal)</a:t>
            </a:r>
            <a:endParaRPr lang="es-MX" b="1" dirty="0"/>
          </a:p>
        </p:txBody>
      </p:sp>
    </p:spTree>
    <p:extLst>
      <p:ext uri="{BB962C8B-B14F-4D97-AF65-F5344CB8AC3E}">
        <p14:creationId xmlns:p14="http://schemas.microsoft.com/office/powerpoint/2010/main" val="1187159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36685" y="278650"/>
            <a:ext cx="6589199" cy="1280890"/>
          </a:xfrm>
        </p:spPr>
        <p:txBody>
          <a:bodyPr/>
          <a:lstStyle/>
          <a:p>
            <a:r>
              <a:rPr lang="es-MX" b="1" dirty="0"/>
              <a:t>Demostraciones en dos pasos</a:t>
            </a:r>
          </a:p>
        </p:txBody>
      </p:sp>
      <p:sp>
        <p:nvSpPr>
          <p:cNvPr id="3" name="2 Marcador de contenido"/>
          <p:cNvSpPr>
            <a:spLocks noGrp="1"/>
          </p:cNvSpPr>
          <p:nvPr>
            <p:ph idx="1"/>
          </p:nvPr>
        </p:nvSpPr>
        <p:spPr>
          <a:xfrm>
            <a:off x="476545" y="1763815"/>
            <a:ext cx="8280920" cy="4770530"/>
          </a:xfrm>
        </p:spPr>
        <p:txBody>
          <a:bodyPr>
            <a:noAutofit/>
          </a:bodyPr>
          <a:lstStyle/>
          <a:p>
            <a:pPr marL="0" indent="0" algn="just">
              <a:buNone/>
            </a:pPr>
            <a:r>
              <a:rPr lang="es-MX" sz="2800" dirty="0" smtClean="0"/>
              <a:t>Algunas </a:t>
            </a:r>
            <a:r>
              <a:rPr lang="es-MX" sz="2800" dirty="0"/>
              <a:t>veces no se puede ir directamente de las premisas a la conclusión por un solo paso. Pero esto no impide poder llegar a la conclusión. Cada vez se deduce una proposición por medio de una regla, entonces esta proposición se puede utilizar junto con las premisas para deducir otra proposición. Considérese un ejemplo </a:t>
            </a:r>
            <a:r>
              <a:rPr lang="es-MX" sz="2800" dirty="0" smtClean="0"/>
              <a:t>en el </a:t>
            </a:r>
            <a:r>
              <a:rPr lang="es-MX" sz="2800" dirty="0"/>
              <a:t>que se tienen tres premisas: </a:t>
            </a:r>
          </a:p>
        </p:txBody>
      </p:sp>
    </p:spTree>
    <p:extLst>
      <p:ext uri="{BB962C8B-B14F-4D97-AF65-F5344CB8AC3E}">
        <p14:creationId xmlns:p14="http://schemas.microsoft.com/office/powerpoint/2010/main" val="29457395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76645" y="1171455"/>
            <a:ext cx="7470830" cy="5670630"/>
          </a:xfrm>
        </p:spPr>
        <p:txBody>
          <a:bodyPr>
            <a:noAutofit/>
          </a:bodyPr>
          <a:lstStyle/>
          <a:p>
            <a:pPr marL="457200" indent="-457200" algn="just">
              <a:buAutoNum type="arabicParenBoth"/>
            </a:pPr>
            <a:r>
              <a:rPr lang="es-MX" sz="2400" dirty="0" smtClean="0"/>
              <a:t>A </a:t>
            </a:r>
            <a:r>
              <a:rPr lang="es-MX" sz="2400" dirty="0" smtClean="0">
                <a:sym typeface="Symbol"/>
              </a:rPr>
              <a:t></a:t>
            </a:r>
            <a:r>
              <a:rPr lang="es-MX" sz="2400" dirty="0" smtClean="0"/>
              <a:t> </a:t>
            </a:r>
            <a:r>
              <a:rPr lang="es-MX" sz="2400" dirty="0"/>
              <a:t>B 	</a:t>
            </a:r>
            <a:r>
              <a:rPr lang="es-MX" sz="2400" dirty="0" smtClean="0"/>
              <a:t>P </a:t>
            </a:r>
          </a:p>
          <a:p>
            <a:pPr marL="457200" indent="-457200" algn="just">
              <a:buAutoNum type="arabicParenBoth"/>
            </a:pPr>
            <a:r>
              <a:rPr lang="es-MX" sz="2400" dirty="0" smtClean="0"/>
              <a:t>B </a:t>
            </a:r>
            <a:r>
              <a:rPr lang="es-MX" sz="2400" dirty="0" smtClean="0">
                <a:sym typeface="Symbol"/>
              </a:rPr>
              <a:t></a:t>
            </a:r>
            <a:r>
              <a:rPr lang="es-MX" sz="2400" dirty="0" smtClean="0"/>
              <a:t> </a:t>
            </a:r>
            <a:r>
              <a:rPr lang="es-MX" sz="2400" dirty="0"/>
              <a:t>C </a:t>
            </a:r>
            <a:r>
              <a:rPr lang="es-MX" sz="2400" dirty="0" smtClean="0"/>
              <a:t>	P </a:t>
            </a:r>
          </a:p>
          <a:p>
            <a:pPr marL="457200" indent="-457200" algn="just">
              <a:buAutoNum type="arabicParenBoth"/>
            </a:pPr>
            <a:r>
              <a:rPr lang="es-MX" sz="2400" dirty="0" smtClean="0"/>
              <a:t> </a:t>
            </a:r>
            <a:r>
              <a:rPr lang="es-MX" sz="2400" dirty="0"/>
              <a:t>A </a:t>
            </a:r>
            <a:r>
              <a:rPr lang="es-MX" sz="2400" dirty="0" smtClean="0"/>
              <a:t>			P</a:t>
            </a:r>
          </a:p>
          <a:p>
            <a:pPr marL="0" indent="0" algn="just">
              <a:buNone/>
            </a:pPr>
            <a:r>
              <a:rPr lang="es-MX" sz="2400" dirty="0"/>
              <a:t>Se quiere probar la proposición C. Para llegar a C, se necesitan dos pasos, cada uno permitido por el modus </a:t>
            </a:r>
            <a:r>
              <a:rPr lang="es-MX" sz="2400" dirty="0" err="1"/>
              <a:t>ponendo</a:t>
            </a:r>
            <a:r>
              <a:rPr lang="es-MX" sz="2400" dirty="0"/>
              <a:t> </a:t>
            </a:r>
            <a:r>
              <a:rPr lang="es-MX" sz="2400" dirty="0" err="1"/>
              <a:t>ponens</a:t>
            </a:r>
            <a:r>
              <a:rPr lang="es-MX" sz="2400" dirty="0"/>
              <a:t>, PP. </a:t>
            </a:r>
            <a:endParaRPr lang="es-MX" sz="2400" dirty="0" smtClean="0"/>
          </a:p>
          <a:p>
            <a:pPr marL="457200" indent="-457200" algn="just">
              <a:buAutoNum type="arabicParenBoth"/>
            </a:pPr>
            <a:r>
              <a:rPr lang="es-MX" sz="2400" dirty="0" smtClean="0"/>
              <a:t>A </a:t>
            </a:r>
            <a:r>
              <a:rPr lang="es-MX" sz="2400" dirty="0" smtClean="0">
                <a:sym typeface="Symbol"/>
              </a:rPr>
              <a:t></a:t>
            </a:r>
            <a:r>
              <a:rPr lang="es-MX" sz="2400" dirty="0" smtClean="0"/>
              <a:t> B 	P </a:t>
            </a:r>
            <a:endParaRPr lang="es-MX" sz="2400" dirty="0"/>
          </a:p>
          <a:p>
            <a:pPr marL="457200" indent="-457200" algn="just">
              <a:buAutoNum type="arabicParenBoth"/>
            </a:pPr>
            <a:r>
              <a:rPr lang="es-MX" sz="2400" dirty="0" smtClean="0"/>
              <a:t>B </a:t>
            </a:r>
            <a:r>
              <a:rPr lang="es-MX" sz="2400" dirty="0" smtClean="0">
                <a:sym typeface="Symbol"/>
              </a:rPr>
              <a:t></a:t>
            </a:r>
            <a:r>
              <a:rPr lang="es-MX" sz="2400" dirty="0" smtClean="0"/>
              <a:t> C 	P </a:t>
            </a:r>
            <a:endParaRPr lang="es-MX" sz="2400" dirty="0"/>
          </a:p>
          <a:p>
            <a:pPr marL="457200" indent="-457200" algn="just">
              <a:buAutoNum type="arabicParenBoth"/>
            </a:pPr>
            <a:r>
              <a:rPr lang="es-MX" sz="2400" dirty="0" smtClean="0"/>
              <a:t>A 			P</a:t>
            </a:r>
          </a:p>
          <a:p>
            <a:pPr marL="457200" indent="-457200" algn="just">
              <a:buAutoNum type="arabicParenBoth"/>
            </a:pPr>
            <a:r>
              <a:rPr lang="en-US" sz="2400" dirty="0" smtClean="0"/>
              <a:t>B			PP 1, 3</a:t>
            </a:r>
          </a:p>
          <a:p>
            <a:pPr marL="457200" indent="-457200" algn="just">
              <a:buFont typeface="Wingdings 3" panose="05040102010807070707" pitchFamily="18" charset="2"/>
              <a:buAutoNum type="arabicParenBoth"/>
            </a:pPr>
            <a:r>
              <a:rPr lang="en-US" sz="2400" dirty="0" smtClean="0"/>
              <a:t>C 			PP 2, 4</a:t>
            </a:r>
            <a:endParaRPr lang="es-MX" sz="2200" dirty="0"/>
          </a:p>
          <a:p>
            <a:pPr marL="457200" indent="-457200" algn="just">
              <a:buAutoNum type="arabicParenBoth"/>
            </a:pPr>
            <a:endParaRPr lang="es-MX" sz="2200" dirty="0"/>
          </a:p>
        </p:txBody>
      </p:sp>
      <p:sp>
        <p:nvSpPr>
          <p:cNvPr id="4" name="1 Título"/>
          <p:cNvSpPr>
            <a:spLocks noGrp="1"/>
          </p:cNvSpPr>
          <p:nvPr>
            <p:ph type="title"/>
          </p:nvPr>
        </p:nvSpPr>
        <p:spPr>
          <a:xfrm>
            <a:off x="1466655" y="-12991"/>
            <a:ext cx="6589199" cy="765085"/>
          </a:xfrm>
        </p:spPr>
        <p:txBody>
          <a:bodyPr/>
          <a:lstStyle/>
          <a:p>
            <a:r>
              <a:rPr lang="es-MX" b="1" dirty="0" smtClean="0"/>
              <a:t>Ejemplo </a:t>
            </a:r>
            <a:endParaRPr lang="es-MX" b="1" dirty="0"/>
          </a:p>
        </p:txBody>
      </p:sp>
    </p:spTree>
    <p:extLst>
      <p:ext uri="{BB962C8B-B14F-4D97-AF65-F5344CB8AC3E}">
        <p14:creationId xmlns:p14="http://schemas.microsoft.com/office/powerpoint/2010/main" val="34555503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1" y="1628799"/>
            <a:ext cx="8325924" cy="5085565"/>
          </a:xfrm>
        </p:spPr>
        <p:txBody>
          <a:bodyPr>
            <a:normAutofit/>
          </a:bodyPr>
          <a:lstStyle/>
          <a:p>
            <a:pPr marL="0" indent="0" algn="just">
              <a:buNone/>
            </a:pPr>
            <a:r>
              <a:rPr lang="es-MX" sz="2800" dirty="0" smtClean="0"/>
              <a:t>La regla </a:t>
            </a:r>
            <a:r>
              <a:rPr lang="es-MX" sz="2800" dirty="0"/>
              <a:t>de doble negación es una regla simple que permite pasar de una premisa única a la conclusión. Un ejemplo simple es el de una negación de negación, que brevemente se denomina «doble negación». </a:t>
            </a:r>
          </a:p>
        </p:txBody>
      </p:sp>
      <p:sp>
        <p:nvSpPr>
          <p:cNvPr id="4" name="1 Título"/>
          <p:cNvSpPr>
            <a:spLocks noGrp="1"/>
          </p:cNvSpPr>
          <p:nvPr>
            <p:ph type="title"/>
          </p:nvPr>
        </p:nvSpPr>
        <p:spPr>
          <a:xfrm>
            <a:off x="1736685" y="233645"/>
            <a:ext cx="6589199" cy="1280890"/>
          </a:xfrm>
        </p:spPr>
        <p:txBody>
          <a:bodyPr/>
          <a:lstStyle/>
          <a:p>
            <a:r>
              <a:rPr lang="es-MX" b="1" dirty="0" smtClean="0"/>
              <a:t>Doble negación (DN)</a:t>
            </a:r>
            <a:endParaRPr lang="es-MX" b="1" dirty="0"/>
          </a:p>
        </p:txBody>
      </p:sp>
    </p:spTree>
    <p:extLst>
      <p:ext uri="{BB962C8B-B14F-4D97-AF65-F5344CB8AC3E}">
        <p14:creationId xmlns:p14="http://schemas.microsoft.com/office/powerpoint/2010/main" val="9961396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01570" y="3080378"/>
            <a:ext cx="7967845" cy="3777622"/>
          </a:xfrm>
        </p:spPr>
        <p:txBody>
          <a:bodyPr>
            <a:normAutofit/>
          </a:bodyPr>
          <a:lstStyle/>
          <a:p>
            <a:pPr marL="0" indent="0" algn="just">
              <a:buNone/>
            </a:pPr>
            <a:r>
              <a:rPr lang="es-MX" sz="2400" dirty="0"/>
              <a:t>Así la regla de doble negación tiene dos formas simbólicas. </a:t>
            </a:r>
            <a:endParaRPr lang="es-MX" sz="2400" dirty="0" smtClean="0"/>
          </a:p>
          <a:p>
            <a:pPr marL="0" indent="0" algn="just">
              <a:buNone/>
            </a:pPr>
            <a:r>
              <a:rPr lang="es-MX" sz="2400" dirty="0" smtClean="0"/>
              <a:t>(</a:t>
            </a:r>
            <a:r>
              <a:rPr lang="es-MX" sz="2400" dirty="0"/>
              <a:t>P) </a:t>
            </a:r>
            <a:r>
              <a:rPr lang="es-MX" sz="2400" dirty="0" smtClean="0"/>
              <a:t>					</a:t>
            </a:r>
            <a:r>
              <a:rPr lang="es-MX" sz="2400" dirty="0" smtClean="0">
                <a:sym typeface="Symbol"/>
              </a:rPr>
              <a:t></a:t>
            </a:r>
            <a:r>
              <a:rPr lang="es-MX" sz="2400" dirty="0"/>
              <a:t>(</a:t>
            </a:r>
            <a:r>
              <a:rPr lang="es-MX" sz="2400" dirty="0" smtClean="0"/>
              <a:t>P)</a:t>
            </a:r>
          </a:p>
          <a:p>
            <a:pPr marL="0" indent="0" algn="just">
              <a:buNone/>
            </a:pPr>
            <a:r>
              <a:rPr lang="es-MX" sz="2400" dirty="0"/>
              <a:t>	</a:t>
            </a:r>
            <a:r>
              <a:rPr lang="es-MX" sz="2400" dirty="0" smtClean="0"/>
              <a:t>			y</a:t>
            </a:r>
            <a:endParaRPr lang="es-MX" sz="2400" dirty="0"/>
          </a:p>
          <a:p>
            <a:pPr marL="0" indent="0" algn="just">
              <a:buNone/>
            </a:pPr>
            <a:r>
              <a:rPr lang="es-MX" sz="2400" dirty="0" smtClean="0">
                <a:sym typeface="Symbol"/>
              </a:rPr>
              <a:t></a:t>
            </a:r>
            <a:r>
              <a:rPr lang="es-MX" sz="2400" dirty="0" smtClean="0"/>
              <a:t>(P ) 				</a:t>
            </a:r>
            <a:r>
              <a:rPr lang="es-MX" sz="2400" dirty="0"/>
              <a:t> (P)</a:t>
            </a:r>
            <a:endParaRPr lang="es-MX" sz="2400" dirty="0" smtClean="0"/>
          </a:p>
          <a:p>
            <a:pPr marL="0" indent="0" algn="just">
              <a:buNone/>
            </a:pPr>
            <a:r>
              <a:rPr lang="es-MX" sz="2400" dirty="0" smtClean="0"/>
              <a:t> </a:t>
            </a:r>
          </a:p>
          <a:p>
            <a:pPr marL="0" indent="0" algn="just">
              <a:buNone/>
            </a:pPr>
            <a:endParaRPr lang="es-MX" sz="2400" dirty="0"/>
          </a:p>
        </p:txBody>
      </p:sp>
      <p:sp>
        <p:nvSpPr>
          <p:cNvPr id="2" name="1 Rectángulo"/>
          <p:cNvSpPr/>
          <p:nvPr/>
        </p:nvSpPr>
        <p:spPr>
          <a:xfrm>
            <a:off x="701570" y="1223755"/>
            <a:ext cx="8100900" cy="1569660"/>
          </a:xfrm>
          <a:prstGeom prst="rect">
            <a:avLst/>
          </a:prstGeom>
        </p:spPr>
        <p:txBody>
          <a:bodyPr wrap="square">
            <a:spAutoFit/>
          </a:bodyPr>
          <a:lstStyle/>
          <a:p>
            <a:pPr algn="just" defTabSz="457200">
              <a:spcBef>
                <a:spcPts val="1000"/>
              </a:spcBef>
              <a:buClr>
                <a:schemeClr val="accent1"/>
              </a:buClr>
            </a:pPr>
            <a:r>
              <a:rPr lang="es-MX" sz="2400" dirty="0">
                <a:solidFill>
                  <a:srgbClr val="404040"/>
                </a:solidFill>
                <a:latin typeface="+mn-lt"/>
              </a:rPr>
              <a:t>Sea la proposición: No ocurre que Ana no es un estudiante: ¿Qué conclusión se puede sacar de esta premisa? Evidentemente, se puede decir: Ana es un estudiante. </a:t>
            </a:r>
          </a:p>
        </p:txBody>
      </p:sp>
    </p:spTree>
    <p:extLst>
      <p:ext uri="{BB962C8B-B14F-4D97-AF65-F5344CB8AC3E}">
        <p14:creationId xmlns:p14="http://schemas.microsoft.com/office/powerpoint/2010/main" val="25382633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6695" y="323655"/>
            <a:ext cx="6589199" cy="1280890"/>
          </a:xfrm>
        </p:spPr>
        <p:txBody>
          <a:bodyPr/>
          <a:lstStyle/>
          <a:p>
            <a:r>
              <a:rPr lang="es-MX" b="1" dirty="0"/>
              <a:t>Modus </a:t>
            </a:r>
            <a:r>
              <a:rPr lang="es-MX" b="1" dirty="0" err="1"/>
              <a:t>Tollendo</a:t>
            </a:r>
            <a:r>
              <a:rPr lang="es-MX" b="1" dirty="0"/>
              <a:t> </a:t>
            </a:r>
            <a:r>
              <a:rPr lang="es-MX" b="1" dirty="0" err="1" smtClean="0"/>
              <a:t>Tollens</a:t>
            </a:r>
            <a:r>
              <a:rPr lang="es-MX" b="1" dirty="0"/>
              <a:t> </a:t>
            </a:r>
            <a:r>
              <a:rPr lang="es-MX" b="1" dirty="0" smtClean="0"/>
              <a:t>(TT)</a:t>
            </a:r>
            <a:endParaRPr lang="es-MX" b="1" dirty="0"/>
          </a:p>
        </p:txBody>
      </p:sp>
      <p:sp>
        <p:nvSpPr>
          <p:cNvPr id="3" name="2 Marcador de contenido"/>
          <p:cNvSpPr>
            <a:spLocks noGrp="1"/>
          </p:cNvSpPr>
          <p:nvPr>
            <p:ph idx="1"/>
          </p:nvPr>
        </p:nvSpPr>
        <p:spPr>
          <a:xfrm>
            <a:off x="611560" y="1853825"/>
            <a:ext cx="8190909" cy="4455495"/>
          </a:xfrm>
        </p:spPr>
        <p:txBody>
          <a:bodyPr/>
          <a:lstStyle/>
          <a:p>
            <a:pPr marL="0" indent="0" algn="just">
              <a:buNone/>
            </a:pPr>
            <a:r>
              <a:rPr lang="es-MX" sz="3200" dirty="0" smtClean="0"/>
              <a:t>La </a:t>
            </a:r>
            <a:r>
              <a:rPr lang="es-MX" sz="3200" dirty="0"/>
              <a:t>regla de inferencia que tiene el nombre latino modus </a:t>
            </a:r>
            <a:r>
              <a:rPr lang="es-MX" sz="3200" dirty="0" err="1"/>
              <a:t>tollendo</a:t>
            </a:r>
            <a:r>
              <a:rPr lang="es-MX" sz="3200" dirty="0"/>
              <a:t> </a:t>
            </a:r>
            <a:r>
              <a:rPr lang="es-MX" sz="3200" dirty="0" err="1"/>
              <a:t>tollens</a:t>
            </a:r>
            <a:r>
              <a:rPr lang="es-MX" sz="3200" dirty="0"/>
              <a:t> se aplica también a las proposiciones condicionales. Pero en este caso, negando (</a:t>
            </a:r>
            <a:r>
              <a:rPr lang="es-MX" sz="3200" dirty="0" err="1"/>
              <a:t>tollendo</a:t>
            </a:r>
            <a:r>
              <a:rPr lang="es-MX" sz="3200" dirty="0"/>
              <a:t>) el consecuente, se puede negar (</a:t>
            </a:r>
            <a:r>
              <a:rPr lang="es-MX" sz="3200" dirty="0" err="1"/>
              <a:t>tollens</a:t>
            </a:r>
            <a:r>
              <a:rPr lang="es-MX" sz="3200" dirty="0"/>
              <a:t>) el antecedente de la condicional. </a:t>
            </a:r>
          </a:p>
        </p:txBody>
      </p:sp>
    </p:spTree>
    <p:extLst>
      <p:ext uri="{BB962C8B-B14F-4D97-AF65-F5344CB8AC3E}">
        <p14:creationId xmlns:p14="http://schemas.microsoft.com/office/powerpoint/2010/main" val="30298588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21550" y="1313765"/>
            <a:ext cx="8370929" cy="2610290"/>
          </a:xfrm>
        </p:spPr>
        <p:txBody>
          <a:bodyPr/>
          <a:lstStyle/>
          <a:p>
            <a:pPr marL="0" indent="0" algn="just">
              <a:buNone/>
            </a:pPr>
            <a:r>
              <a:rPr lang="es-MX" sz="2400" dirty="0"/>
              <a:t>Premisa 1</a:t>
            </a:r>
            <a:r>
              <a:rPr lang="es-MX" sz="2400" dirty="0" smtClean="0"/>
              <a:t>. </a:t>
            </a:r>
            <a:r>
              <a:rPr lang="es-MX" sz="2400" dirty="0"/>
              <a:t>Si tiene luz propia, entonces el astro es una estrella. </a:t>
            </a:r>
            <a:endParaRPr lang="es-MX" sz="2400" dirty="0" smtClean="0"/>
          </a:p>
          <a:p>
            <a:pPr marL="0" indent="0" algn="just">
              <a:buNone/>
            </a:pPr>
            <a:r>
              <a:rPr lang="es-MX" sz="2400" dirty="0" smtClean="0"/>
              <a:t>Premisa </a:t>
            </a:r>
            <a:r>
              <a:rPr lang="es-MX" sz="2400" dirty="0"/>
              <a:t>2. El astro no es una estrella. </a:t>
            </a:r>
            <a:endParaRPr lang="es-MX" sz="2400" dirty="0" smtClean="0"/>
          </a:p>
          <a:p>
            <a:pPr marL="0" indent="0" algn="just">
              <a:buNone/>
            </a:pPr>
            <a:r>
              <a:rPr lang="es-MX" sz="2400" dirty="0" smtClean="0"/>
              <a:t>Conclusión: No </a:t>
            </a:r>
            <a:r>
              <a:rPr lang="es-MX" sz="2400" dirty="0"/>
              <a:t>tiene </a:t>
            </a:r>
            <a:r>
              <a:rPr lang="es-MX" sz="2400" dirty="0" smtClean="0"/>
              <a:t> luz propia</a:t>
            </a:r>
          </a:p>
          <a:p>
            <a:pPr marL="0" indent="0" algn="just">
              <a:buNone/>
            </a:pPr>
            <a:r>
              <a:rPr lang="es-MX" sz="2400" dirty="0"/>
              <a:t>Se simbolizará el ejemplo de la manera siguiente: Sea </a:t>
            </a:r>
            <a:endParaRPr lang="es-MX" sz="2400" dirty="0" smtClean="0"/>
          </a:p>
          <a:p>
            <a:pPr marL="0" indent="0" algn="just">
              <a:buNone/>
            </a:pPr>
            <a:endParaRPr lang="es-MX" sz="3600" b="1" dirty="0"/>
          </a:p>
        </p:txBody>
      </p:sp>
      <p:sp>
        <p:nvSpPr>
          <p:cNvPr id="4" name="1 Título"/>
          <p:cNvSpPr>
            <a:spLocks noGrp="1"/>
          </p:cNvSpPr>
          <p:nvPr>
            <p:ph type="title"/>
          </p:nvPr>
        </p:nvSpPr>
        <p:spPr>
          <a:xfrm>
            <a:off x="881590" y="278650"/>
            <a:ext cx="6589199" cy="765085"/>
          </a:xfrm>
        </p:spPr>
        <p:txBody>
          <a:bodyPr/>
          <a:lstStyle/>
          <a:p>
            <a:r>
              <a:rPr lang="es-MX" b="1" dirty="0" smtClean="0"/>
              <a:t>Ejemplo </a:t>
            </a:r>
            <a:endParaRPr lang="es-MX" b="1" dirty="0"/>
          </a:p>
        </p:txBody>
      </p:sp>
      <p:sp>
        <p:nvSpPr>
          <p:cNvPr id="2" name="1 Rectángulo"/>
          <p:cNvSpPr/>
          <p:nvPr/>
        </p:nvSpPr>
        <p:spPr>
          <a:xfrm>
            <a:off x="656564" y="3969060"/>
            <a:ext cx="7515835" cy="2554545"/>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marL="0" indent="0" algn="just">
              <a:buNone/>
            </a:pPr>
            <a:r>
              <a:rPr lang="es-MX" sz="3200" dirty="0">
                <a:solidFill>
                  <a:schemeClr val="tx1"/>
                </a:solidFill>
                <a:latin typeface="Centaur" pitchFamily="18" charset="0"/>
              </a:rPr>
              <a:t>P = «Tiene luz propia» </a:t>
            </a:r>
          </a:p>
          <a:p>
            <a:pPr marL="0" indent="0" algn="just">
              <a:buNone/>
            </a:pPr>
            <a:r>
              <a:rPr lang="es-MX" sz="3200" dirty="0">
                <a:solidFill>
                  <a:schemeClr val="tx1"/>
                </a:solidFill>
                <a:latin typeface="Centaur" pitchFamily="18" charset="0"/>
              </a:rPr>
              <a:t>Q=«El astro es una estrella». </a:t>
            </a:r>
          </a:p>
          <a:p>
            <a:pPr marL="0" indent="0" algn="just">
              <a:buNone/>
            </a:pPr>
            <a:r>
              <a:rPr lang="es-MX" sz="3200" dirty="0">
                <a:solidFill>
                  <a:schemeClr val="tx1"/>
                </a:solidFill>
                <a:latin typeface="Centaur" pitchFamily="18" charset="0"/>
              </a:rPr>
              <a:t>Premisa 1 :P </a:t>
            </a:r>
            <a:r>
              <a:rPr lang="es-MX" sz="3200" dirty="0">
                <a:solidFill>
                  <a:schemeClr val="tx1"/>
                </a:solidFill>
                <a:latin typeface="Centaur" pitchFamily="18" charset="0"/>
                <a:sym typeface="Symbol"/>
              </a:rPr>
              <a:t></a:t>
            </a:r>
            <a:r>
              <a:rPr lang="es-MX" sz="3200" dirty="0">
                <a:solidFill>
                  <a:schemeClr val="tx1"/>
                </a:solidFill>
                <a:latin typeface="Centaur" pitchFamily="18" charset="0"/>
              </a:rPr>
              <a:t>Q </a:t>
            </a:r>
          </a:p>
          <a:p>
            <a:pPr marL="0" indent="0" algn="just">
              <a:buNone/>
            </a:pPr>
            <a:r>
              <a:rPr lang="es-MX" sz="3200" dirty="0">
                <a:solidFill>
                  <a:schemeClr val="tx1"/>
                </a:solidFill>
                <a:latin typeface="Centaur" pitchFamily="18" charset="0"/>
              </a:rPr>
              <a:t>Premisa 2:</a:t>
            </a:r>
            <a:r>
              <a:rPr lang="es-MX" sz="3200" dirty="0">
                <a:solidFill>
                  <a:schemeClr val="tx1"/>
                </a:solidFill>
                <a:latin typeface="Centaur" pitchFamily="18" charset="0"/>
                <a:sym typeface="Symbol"/>
              </a:rPr>
              <a:t></a:t>
            </a:r>
            <a:r>
              <a:rPr lang="es-MX" sz="3200" dirty="0">
                <a:solidFill>
                  <a:schemeClr val="tx1"/>
                </a:solidFill>
                <a:latin typeface="Centaur" pitchFamily="18" charset="0"/>
              </a:rPr>
              <a:t>Q </a:t>
            </a:r>
          </a:p>
          <a:p>
            <a:pPr marL="0" indent="0" algn="just">
              <a:buNone/>
            </a:pPr>
            <a:r>
              <a:rPr lang="es-MX" sz="3200" dirty="0">
                <a:solidFill>
                  <a:schemeClr val="tx1"/>
                </a:solidFill>
                <a:latin typeface="Centaur" pitchFamily="18" charset="0"/>
              </a:rPr>
              <a:t>Conclusión:</a:t>
            </a:r>
            <a:r>
              <a:rPr lang="es-MX" sz="3200" dirty="0">
                <a:solidFill>
                  <a:schemeClr val="tx1"/>
                </a:solidFill>
                <a:latin typeface="Centaur" pitchFamily="18" charset="0"/>
                <a:sym typeface="Symbol"/>
              </a:rPr>
              <a:t></a:t>
            </a:r>
            <a:r>
              <a:rPr lang="es-MX" sz="3200" dirty="0">
                <a:solidFill>
                  <a:schemeClr val="tx1"/>
                </a:solidFill>
                <a:latin typeface="Centaur" pitchFamily="18" charset="0"/>
              </a:rPr>
              <a:t>P</a:t>
            </a:r>
          </a:p>
        </p:txBody>
      </p:sp>
    </p:spTree>
    <p:extLst>
      <p:ext uri="{BB962C8B-B14F-4D97-AF65-F5344CB8AC3E}">
        <p14:creationId xmlns:p14="http://schemas.microsoft.com/office/powerpoint/2010/main" val="14129785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188640"/>
            <a:ext cx="7470830" cy="2565285"/>
          </a:xfrm>
        </p:spPr>
        <p:txBody>
          <a:bodyPr/>
          <a:lstStyle/>
          <a:p>
            <a:pPr marL="0" indent="0" algn="just">
              <a:buNone/>
            </a:pPr>
            <a:r>
              <a:rPr lang="es-MX" sz="3200" dirty="0"/>
              <a:t>Se considera ahora un ejemplo de una demostración en el que se aplican las tres reglas expuestas hasta aquí. Se trata de </a:t>
            </a:r>
            <a:r>
              <a:rPr lang="es-MX" sz="3200" dirty="0" smtClean="0"/>
              <a:t>demostrar </a:t>
            </a:r>
            <a:r>
              <a:rPr lang="es-MX" sz="3200" dirty="0" smtClean="0">
                <a:sym typeface="Symbol"/>
              </a:rPr>
              <a:t></a:t>
            </a:r>
            <a:r>
              <a:rPr lang="es-MX" sz="3200" dirty="0" smtClean="0"/>
              <a:t>R.</a:t>
            </a:r>
          </a:p>
        </p:txBody>
      </p:sp>
      <p:sp>
        <p:nvSpPr>
          <p:cNvPr id="2" name="1 Rectángulo"/>
          <p:cNvSpPr/>
          <p:nvPr/>
        </p:nvSpPr>
        <p:spPr>
          <a:xfrm>
            <a:off x="1961710" y="2798930"/>
            <a:ext cx="5625625" cy="341632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marL="514350" indent="-514350" algn="just">
              <a:buAutoNum type="arabicParenBoth"/>
            </a:pPr>
            <a:r>
              <a:rPr lang="es-MX" sz="3600" dirty="0" smtClean="0">
                <a:solidFill>
                  <a:schemeClr val="tx1"/>
                </a:solidFill>
              </a:rPr>
              <a:t> 	P </a:t>
            </a:r>
            <a:r>
              <a:rPr lang="es-MX" sz="3600" dirty="0">
                <a:solidFill>
                  <a:schemeClr val="tx1"/>
                </a:solidFill>
                <a:sym typeface="Symbol"/>
              </a:rPr>
              <a:t></a:t>
            </a:r>
            <a:r>
              <a:rPr lang="es-MX" sz="3600" dirty="0">
                <a:solidFill>
                  <a:schemeClr val="tx1"/>
                </a:solidFill>
              </a:rPr>
              <a:t> Q </a:t>
            </a:r>
            <a:r>
              <a:rPr lang="es-MX" sz="3600" dirty="0" smtClean="0">
                <a:solidFill>
                  <a:schemeClr val="tx1"/>
                </a:solidFill>
              </a:rPr>
              <a:t>	</a:t>
            </a:r>
            <a:r>
              <a:rPr lang="es-MX" sz="3600" dirty="0">
                <a:solidFill>
                  <a:schemeClr val="tx1"/>
                </a:solidFill>
              </a:rPr>
              <a:t>	P </a:t>
            </a:r>
          </a:p>
          <a:p>
            <a:pPr marL="514350" indent="-514350" algn="just">
              <a:buAutoNum type="arabicParenBoth"/>
            </a:pPr>
            <a:r>
              <a:rPr lang="es-MX" sz="3600" dirty="0">
                <a:solidFill>
                  <a:schemeClr val="tx1"/>
                </a:solidFill>
              </a:rPr>
              <a:t> </a:t>
            </a:r>
            <a:r>
              <a:rPr lang="es-MX" sz="3600" dirty="0" smtClean="0">
                <a:solidFill>
                  <a:schemeClr val="tx1"/>
                </a:solidFill>
              </a:rPr>
              <a:t> 	</a:t>
            </a:r>
            <a:r>
              <a:rPr lang="es-MX" sz="3600" dirty="0" smtClean="0">
                <a:solidFill>
                  <a:schemeClr val="tx1"/>
                </a:solidFill>
                <a:sym typeface="Symbol"/>
              </a:rPr>
              <a:t></a:t>
            </a:r>
            <a:r>
              <a:rPr lang="es-MX" sz="3600" dirty="0">
                <a:solidFill>
                  <a:schemeClr val="tx1"/>
                </a:solidFill>
              </a:rPr>
              <a:t>Q 		</a:t>
            </a:r>
            <a:r>
              <a:rPr lang="es-MX" sz="3600" dirty="0" smtClean="0">
                <a:solidFill>
                  <a:schemeClr val="tx1"/>
                </a:solidFill>
              </a:rPr>
              <a:t>	P</a:t>
            </a:r>
            <a:endParaRPr lang="es-MX" sz="3600" dirty="0">
              <a:solidFill>
                <a:schemeClr val="tx1"/>
              </a:solidFill>
            </a:endParaRPr>
          </a:p>
          <a:p>
            <a:pPr marL="514350" indent="-514350" algn="just">
              <a:buAutoNum type="arabicParenBoth"/>
            </a:pPr>
            <a:r>
              <a:rPr lang="pt-BR" sz="3600" dirty="0" smtClean="0">
                <a:solidFill>
                  <a:schemeClr val="tx1"/>
                </a:solidFill>
                <a:sym typeface="Symbol"/>
              </a:rPr>
              <a:t> 	</a:t>
            </a:r>
            <a:r>
              <a:rPr lang="pt-BR" sz="3600" dirty="0">
                <a:solidFill>
                  <a:schemeClr val="tx1"/>
                </a:solidFill>
              </a:rPr>
              <a:t>P </a:t>
            </a:r>
            <a:r>
              <a:rPr lang="pt-BR" sz="3600" dirty="0">
                <a:solidFill>
                  <a:schemeClr val="tx1"/>
                </a:solidFill>
                <a:sym typeface="Symbol"/>
              </a:rPr>
              <a:t></a:t>
            </a:r>
            <a:r>
              <a:rPr lang="pt-BR" sz="3600" dirty="0">
                <a:solidFill>
                  <a:schemeClr val="tx1"/>
                </a:solidFill>
              </a:rPr>
              <a:t> R 	</a:t>
            </a:r>
            <a:r>
              <a:rPr lang="pt-BR" sz="3600" dirty="0" smtClean="0">
                <a:solidFill>
                  <a:schemeClr val="tx1"/>
                </a:solidFill>
              </a:rPr>
              <a:t>	P</a:t>
            </a:r>
            <a:endParaRPr lang="pt-BR" sz="3600" dirty="0">
              <a:solidFill>
                <a:schemeClr val="tx1"/>
              </a:solidFill>
            </a:endParaRPr>
          </a:p>
          <a:p>
            <a:pPr marL="514350" indent="-514350" algn="just">
              <a:buAutoNum type="arabicParenBoth"/>
            </a:pPr>
            <a:r>
              <a:rPr lang="pt-BR" sz="3600" dirty="0" smtClean="0">
                <a:solidFill>
                  <a:schemeClr val="tx1"/>
                </a:solidFill>
                <a:sym typeface="Symbol"/>
              </a:rPr>
              <a:t> 	</a:t>
            </a:r>
            <a:r>
              <a:rPr lang="pt-BR" sz="3600" dirty="0">
                <a:solidFill>
                  <a:schemeClr val="tx1"/>
                </a:solidFill>
              </a:rPr>
              <a:t>P 		</a:t>
            </a:r>
            <a:r>
              <a:rPr lang="pt-BR" sz="3600" dirty="0" smtClean="0">
                <a:solidFill>
                  <a:schemeClr val="tx1"/>
                </a:solidFill>
              </a:rPr>
              <a:t>	TT </a:t>
            </a:r>
            <a:r>
              <a:rPr lang="pt-BR" sz="3600" dirty="0">
                <a:solidFill>
                  <a:schemeClr val="tx1"/>
                </a:solidFill>
              </a:rPr>
              <a:t>1,2</a:t>
            </a:r>
          </a:p>
          <a:p>
            <a:pPr marL="514350" indent="-514350" algn="just">
              <a:buAutoNum type="arabicParenBoth"/>
            </a:pPr>
            <a:r>
              <a:rPr lang="pt-BR" sz="3600" dirty="0" smtClean="0">
                <a:solidFill>
                  <a:schemeClr val="tx1"/>
                </a:solidFill>
              </a:rPr>
              <a:t> 	R </a:t>
            </a:r>
            <a:r>
              <a:rPr lang="pt-BR" sz="3600" dirty="0">
                <a:solidFill>
                  <a:schemeClr val="tx1"/>
                </a:solidFill>
              </a:rPr>
              <a:t>		</a:t>
            </a:r>
            <a:r>
              <a:rPr lang="pt-BR" sz="3600" dirty="0" smtClean="0">
                <a:solidFill>
                  <a:schemeClr val="tx1"/>
                </a:solidFill>
              </a:rPr>
              <a:t>	PP </a:t>
            </a:r>
            <a:r>
              <a:rPr lang="pt-BR" sz="3600" dirty="0">
                <a:solidFill>
                  <a:schemeClr val="tx1"/>
                </a:solidFill>
              </a:rPr>
              <a:t>3, 4 </a:t>
            </a:r>
          </a:p>
          <a:p>
            <a:pPr marL="514350" indent="-514350" algn="just">
              <a:buAutoNum type="arabicParenBoth"/>
            </a:pPr>
            <a:r>
              <a:rPr lang="pt-BR" sz="3600" dirty="0" smtClean="0">
                <a:solidFill>
                  <a:schemeClr val="tx1"/>
                </a:solidFill>
                <a:sym typeface="Symbol"/>
              </a:rPr>
              <a:t> 	</a:t>
            </a:r>
            <a:r>
              <a:rPr lang="pt-BR" sz="3600" dirty="0" smtClean="0">
                <a:solidFill>
                  <a:schemeClr val="tx1"/>
                </a:solidFill>
              </a:rPr>
              <a:t>R</a:t>
            </a:r>
            <a:r>
              <a:rPr lang="pt-BR" sz="3600" dirty="0">
                <a:solidFill>
                  <a:schemeClr val="tx1"/>
                </a:solidFill>
              </a:rPr>
              <a:t>		DN 5</a:t>
            </a:r>
            <a:endParaRPr lang="es-MX" sz="3600" b="1" dirty="0">
              <a:solidFill>
                <a:schemeClr val="tx1"/>
              </a:solidFill>
            </a:endParaRPr>
          </a:p>
        </p:txBody>
      </p:sp>
    </p:spTree>
    <p:extLst>
      <p:ext uri="{BB962C8B-B14F-4D97-AF65-F5344CB8AC3E}">
        <p14:creationId xmlns:p14="http://schemas.microsoft.com/office/powerpoint/2010/main" val="2643732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36685" y="233645"/>
            <a:ext cx="6589199" cy="1280890"/>
          </a:xfrm>
        </p:spPr>
        <p:txBody>
          <a:bodyPr/>
          <a:lstStyle/>
          <a:p>
            <a:r>
              <a:rPr lang="es-MX" b="1" dirty="0" smtClean="0"/>
              <a:t>Adjunción (A) </a:t>
            </a:r>
            <a:r>
              <a:rPr lang="es-MX" b="1" dirty="0"/>
              <a:t>y S</a:t>
            </a:r>
            <a:r>
              <a:rPr lang="es-MX" b="1" dirty="0" smtClean="0"/>
              <a:t>implificación (S).</a:t>
            </a:r>
            <a:endParaRPr lang="es-MX" b="1" dirty="0"/>
          </a:p>
        </p:txBody>
      </p:sp>
      <p:sp>
        <p:nvSpPr>
          <p:cNvPr id="3" name="2 Marcador de contenido"/>
          <p:cNvSpPr>
            <a:spLocks noGrp="1"/>
          </p:cNvSpPr>
          <p:nvPr>
            <p:ph idx="1"/>
          </p:nvPr>
        </p:nvSpPr>
        <p:spPr>
          <a:xfrm>
            <a:off x="409117" y="1628800"/>
            <a:ext cx="8235914" cy="4085710"/>
          </a:xfrm>
        </p:spPr>
        <p:txBody>
          <a:bodyPr>
            <a:noAutofit/>
          </a:bodyPr>
          <a:lstStyle/>
          <a:p>
            <a:pPr marL="0" indent="0" algn="just">
              <a:buNone/>
            </a:pPr>
            <a:r>
              <a:rPr lang="es-MX" sz="2800" dirty="0" smtClean="0"/>
              <a:t>Se </a:t>
            </a:r>
            <a:r>
              <a:rPr lang="es-MX" sz="2800" dirty="0"/>
              <a:t>suponen dadas dos proposiciones como premisas. La primera es Jorge es adulto. La segunda es María es adolescente. Si ambas proposiciones son verdaderas, entonces se podrían juntar en una proposición molecular utilizando el término de enlace «y» y se tendría una proposición verdadera que se leería </a:t>
            </a:r>
            <a:endParaRPr lang="es-MX" sz="2800" dirty="0" smtClean="0"/>
          </a:p>
        </p:txBody>
      </p:sp>
      <p:sp>
        <p:nvSpPr>
          <p:cNvPr id="4" name="3 Rectángulo"/>
          <p:cNvSpPr/>
          <p:nvPr/>
        </p:nvSpPr>
        <p:spPr>
          <a:xfrm>
            <a:off x="489858" y="5420219"/>
            <a:ext cx="8151590" cy="584775"/>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pPr marL="0" indent="0" algn="ctr">
              <a:buNone/>
            </a:pPr>
            <a:r>
              <a:rPr lang="es-MX" sz="3200" dirty="0">
                <a:solidFill>
                  <a:schemeClr val="tx1"/>
                </a:solidFill>
              </a:rPr>
              <a:t>Jorge es adulto y María es adolescente.</a:t>
            </a:r>
            <a:endParaRPr lang="es-MX" sz="4400" b="1" dirty="0">
              <a:solidFill>
                <a:schemeClr val="tx1"/>
              </a:solidFill>
            </a:endParaRPr>
          </a:p>
        </p:txBody>
      </p:sp>
    </p:spTree>
    <p:extLst>
      <p:ext uri="{BB962C8B-B14F-4D97-AF65-F5344CB8AC3E}">
        <p14:creationId xmlns:p14="http://schemas.microsoft.com/office/powerpoint/2010/main" val="35925463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36685" y="683695"/>
            <a:ext cx="7239000" cy="5632450"/>
          </a:xfrm>
          <a:prstGeom prst="rect">
            <a:avLst/>
          </a:prstGeom>
        </p:spPr>
        <p:txBody>
          <a:bodyPr/>
          <a:lstStyle/>
          <a:p>
            <a:pPr marL="114300" algn="just">
              <a:spcBef>
                <a:spcPct val="20000"/>
              </a:spcBef>
              <a:buClr>
                <a:schemeClr val="accent1"/>
              </a:buClr>
              <a:buFont typeface="Arial" pitchFamily="34" charset="0"/>
              <a:buNone/>
              <a:defRPr/>
            </a:pPr>
            <a:r>
              <a:rPr lang="es-ES" sz="4400" dirty="0">
                <a:latin typeface="Gabriola" pitchFamily="82" charset="0"/>
                <a:cs typeface="AngsanaUPC" pitchFamily="18" charset="-34"/>
              </a:rPr>
              <a:t>La unidad de </a:t>
            </a:r>
            <a:r>
              <a:rPr lang="es-ES" sz="4400" dirty="0" smtClean="0">
                <a:latin typeface="Gabriola" pitchFamily="82" charset="0"/>
                <a:cs typeface="AngsanaUPC" pitchFamily="18" charset="-34"/>
              </a:rPr>
              <a:t>aprendizaje (UA) </a:t>
            </a:r>
            <a:r>
              <a:rPr lang="es-ES" sz="4400" dirty="0">
                <a:latin typeface="Gabriola" pitchFamily="82" charset="0"/>
                <a:cs typeface="AngsanaUPC" pitchFamily="18" charset="-34"/>
              </a:rPr>
              <a:t>de </a:t>
            </a:r>
            <a:r>
              <a:rPr lang="es-ES" sz="4400" b="1" dirty="0" smtClean="0">
                <a:solidFill>
                  <a:schemeClr val="accent3">
                    <a:lumMod val="75000"/>
                  </a:schemeClr>
                </a:solidFill>
                <a:latin typeface="Gabriola" pitchFamily="82" charset="0"/>
                <a:cs typeface="AngsanaUPC" pitchFamily="18" charset="-34"/>
              </a:rPr>
              <a:t>Lógica </a:t>
            </a:r>
            <a:r>
              <a:rPr lang="es-ES" sz="4400" b="1" dirty="0" smtClean="0">
                <a:solidFill>
                  <a:schemeClr val="accent3">
                    <a:lumMod val="75000"/>
                  </a:schemeClr>
                </a:solidFill>
                <a:latin typeface="Gabriola" pitchFamily="82" charset="0"/>
                <a:cs typeface="AngsanaUPC" pitchFamily="18" charset="-34"/>
              </a:rPr>
              <a:t>Matemática (5 créditos) </a:t>
            </a:r>
            <a:r>
              <a:rPr lang="es-ES" sz="4400" dirty="0" smtClean="0">
                <a:latin typeface="Gabriola" pitchFamily="82" charset="0"/>
                <a:cs typeface="AngsanaUPC" pitchFamily="18" charset="-34"/>
              </a:rPr>
              <a:t>tiene </a:t>
            </a:r>
            <a:r>
              <a:rPr lang="es-ES" sz="4400" dirty="0">
                <a:latin typeface="Gabriola" pitchFamily="82" charset="0"/>
                <a:cs typeface="AngsanaUPC" pitchFamily="18" charset="-34"/>
              </a:rPr>
              <a:t>como área curricular </a:t>
            </a:r>
            <a:r>
              <a:rPr lang="es-ES" sz="4400" b="1" dirty="0">
                <a:solidFill>
                  <a:schemeClr val="accent3">
                    <a:lumMod val="75000"/>
                  </a:schemeClr>
                </a:solidFill>
                <a:latin typeface="Gabriola" pitchFamily="82" charset="0"/>
                <a:cs typeface="AngsanaUPC" pitchFamily="18" charset="-34"/>
              </a:rPr>
              <a:t>Herramientas para los sistemas inteligentes</a:t>
            </a:r>
            <a:r>
              <a:rPr lang="es-ES" sz="4400" dirty="0">
                <a:latin typeface="Gabriola" pitchFamily="82" charset="0"/>
                <a:cs typeface="AngsanaUPC" pitchFamily="18" charset="-34"/>
              </a:rPr>
              <a:t> y forma parte del núcleo </a:t>
            </a:r>
            <a:r>
              <a:rPr lang="es-ES" sz="4400" b="1" dirty="0" smtClean="0">
                <a:solidFill>
                  <a:schemeClr val="accent3">
                    <a:lumMod val="75000"/>
                  </a:schemeClr>
                </a:solidFill>
                <a:latin typeface="Gabriola" pitchFamily="82" charset="0"/>
                <a:cs typeface="AngsanaUPC" pitchFamily="18" charset="-34"/>
              </a:rPr>
              <a:t>sustantivo </a:t>
            </a:r>
            <a:r>
              <a:rPr lang="es-ES" sz="4400" dirty="0" smtClean="0">
                <a:latin typeface="Gabriola" pitchFamily="82" charset="0"/>
                <a:cs typeface="AngsanaUPC" pitchFamily="18" charset="-34"/>
              </a:rPr>
              <a:t>esta </a:t>
            </a:r>
            <a:r>
              <a:rPr lang="es-ES" sz="4400" dirty="0" smtClean="0">
                <a:latin typeface="Gabriola" pitchFamily="82" charset="0"/>
                <a:cs typeface="AngsanaUPC" pitchFamily="18" charset="-34"/>
              </a:rPr>
              <a:t>UA  es el inicio de </a:t>
            </a:r>
            <a:r>
              <a:rPr lang="es-ES" sz="4400" dirty="0" smtClean="0">
                <a:latin typeface="Gabriola" pitchFamily="82" charset="0"/>
                <a:cs typeface="AngsanaUPC" pitchFamily="18" charset="-34"/>
              </a:rPr>
              <a:t>la seriación más larga del mapa curricular. </a:t>
            </a:r>
            <a:endParaRPr lang="es-MX" sz="4400" dirty="0">
              <a:latin typeface="Gabriola" pitchFamily="82" charset="0"/>
              <a:cs typeface="AngsanaUPC" pitchFamily="18" charset="-34"/>
            </a:endParaRPr>
          </a:p>
        </p:txBody>
      </p:sp>
    </p:spTree>
    <p:extLst>
      <p:ext uri="{BB962C8B-B14F-4D97-AF65-F5344CB8AC3E}">
        <p14:creationId xmlns:p14="http://schemas.microsoft.com/office/powerpoint/2010/main" val="23434599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3 Marcador de contenido"/>
              <p:cNvGraphicFramePr>
                <a:graphicFrameLocks noGrp="1"/>
              </p:cNvGraphicFramePr>
              <p:nvPr>
                <p:ph idx="1"/>
                <p:extLst>
                  <p:ext uri="{D42A27DB-BD31-4B8C-83A1-F6EECF244321}">
                    <p14:modId xmlns:p14="http://schemas.microsoft.com/office/powerpoint/2010/main" val="192256908"/>
                  </p:ext>
                </p:extLst>
              </p:nvPr>
            </p:nvGraphicFramePr>
            <p:xfrm>
              <a:off x="566555" y="2753925"/>
              <a:ext cx="7967846" cy="1920240"/>
            </p:xfrm>
            <a:graphic>
              <a:graphicData uri="http://schemas.openxmlformats.org/drawingml/2006/table">
                <a:tbl>
                  <a:tblPr firstRow="1" bandRow="1">
                    <a:tableStyleId>{5C22544A-7EE6-4342-B048-85BDC9FD1C3A}</a:tableStyleId>
                  </a:tblPr>
                  <a:tblGrid>
                    <a:gridCol w="4275475"/>
                    <a:gridCol w="3692371"/>
                  </a:tblGrid>
                  <a:tr h="370840">
                    <a:tc>
                      <a:txBody>
                        <a:bodyPr/>
                        <a:lstStyle/>
                        <a:p>
                          <a:r>
                            <a:rPr lang="es-MX" sz="2400" b="1" kern="1200" dirty="0" smtClean="0">
                              <a:solidFill>
                                <a:schemeClr val="dk1"/>
                              </a:solidFill>
                              <a:latin typeface="+mn-lt"/>
                              <a:ea typeface="+mn-ea"/>
                              <a:cs typeface="+mn-cs"/>
                            </a:rPr>
                            <a:t>Regla de simplificación (S) </a:t>
                          </a:r>
                        </a:p>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s-MX" sz="2400" b="0" i="1" kern="1200" dirty="0" smtClean="0">
                                    <a:solidFill>
                                      <a:schemeClr val="tx1"/>
                                    </a:solidFill>
                                    <a:latin typeface="Cambria Math"/>
                                    <a:ea typeface="+mn-ea"/>
                                    <a:cs typeface="+mn-cs"/>
                                  </a:rPr>
                                  <m:t>𝑃</m:t>
                                </m:r>
                                <m:r>
                                  <a:rPr lang="es-MX" sz="2400" b="0" i="1" kern="1200" dirty="0" smtClean="0">
                                    <a:solidFill>
                                      <a:schemeClr val="tx1"/>
                                    </a:solidFill>
                                    <a:latin typeface="Cambria Math"/>
                                    <a:ea typeface="+mn-ea"/>
                                    <a:cs typeface="+mn-cs"/>
                                  </a:rPr>
                                  <m:t> &amp; </m:t>
                                </m:r>
                                <m:r>
                                  <a:rPr lang="es-MX" sz="2400" b="0" i="1" kern="1200" dirty="0" smtClean="0">
                                    <a:solidFill>
                                      <a:schemeClr val="tx1"/>
                                    </a:solidFill>
                                    <a:latin typeface="Cambria Math"/>
                                    <a:ea typeface="+mn-ea"/>
                                    <a:cs typeface="+mn-cs"/>
                                  </a:rPr>
                                  <m:t>𝑄</m:t>
                                </m:r>
                                <m:r>
                                  <a:rPr lang="es-MX" sz="2400" b="0" i="1" kern="1200" dirty="0" smtClean="0">
                                    <a:solidFill>
                                      <a:schemeClr val="tx1"/>
                                    </a:solidFill>
                                    <a:latin typeface="Cambria Math"/>
                                    <a:ea typeface="+mn-ea"/>
                                    <a:cs typeface="+mn-cs"/>
                                  </a:rPr>
                                  <m:t>      </m:t>
                                </m:r>
                                <m:r>
                                  <a:rPr lang="es-MX" sz="2400" b="0" i="1" kern="1200" dirty="0" smtClean="0">
                                    <a:solidFill>
                                      <a:schemeClr val="tx1"/>
                                    </a:solidFill>
                                    <a:latin typeface="Cambria Math"/>
                                    <a:ea typeface="+mn-ea"/>
                                    <a:cs typeface="+mn-cs"/>
                                  </a:rPr>
                                  <m:t>𝑄</m:t>
                                </m:r>
                                <m:r>
                                  <a:rPr lang="es-MX" sz="2400" b="0" i="1" kern="1200" dirty="0" smtClean="0">
                                    <a:solidFill>
                                      <a:schemeClr val="tx1"/>
                                    </a:solidFill>
                                    <a:latin typeface="Cambria Math"/>
                                    <a:ea typeface="+mn-ea"/>
                                    <a:cs typeface="+mn-cs"/>
                                  </a:rPr>
                                  <m:t> &amp; </m:t>
                                </m:r>
                                <m:r>
                                  <a:rPr lang="es-MX" sz="2400" b="0" i="1" kern="1200" dirty="0" smtClean="0">
                                    <a:solidFill>
                                      <a:schemeClr val="tx1"/>
                                    </a:solidFill>
                                    <a:latin typeface="Cambria Math"/>
                                    <a:ea typeface="+mn-ea"/>
                                    <a:cs typeface="+mn-cs"/>
                                  </a:rPr>
                                  <m:t>𝑃</m:t>
                                </m:r>
                              </m:oMath>
                            </m:oMathPara>
                          </a14:m>
                          <a:endParaRPr lang="es-MX" sz="2400" b="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s-MX" sz="2400" b="0" i="1" kern="1200" dirty="0" smtClean="0">
                                    <a:solidFill>
                                      <a:schemeClr val="tx1"/>
                                    </a:solidFill>
                                    <a:latin typeface="Cambria Math"/>
                                    <a:ea typeface="+mn-ea"/>
                                    <a:cs typeface="+mn-cs"/>
                                  </a:rPr>
                                  <m:t> −−         −−</m:t>
                                </m:r>
                              </m:oMath>
                            </m:oMathPara>
                          </a14:m>
                          <a:endParaRPr lang="es-MX" sz="2400" b="0" kern="1200" dirty="0" smtClean="0">
                            <a:solidFill>
                              <a:schemeClr val="tx1"/>
                            </a:solidFill>
                            <a:latin typeface="+mn-lt"/>
                            <a:ea typeface="+mn-ea"/>
                            <a:cs typeface="+mn-cs"/>
                          </a:endParaRPr>
                        </a:p>
                        <a:p>
                          <a:pPr algn="l"/>
                          <a14:m>
                            <m:oMathPara xmlns:m="http://schemas.openxmlformats.org/officeDocument/2006/math">
                              <m:oMathParaPr>
                                <m:jc m:val="left"/>
                              </m:oMathParaPr>
                              <m:oMath xmlns:m="http://schemas.openxmlformats.org/officeDocument/2006/math">
                                <m:r>
                                  <a:rPr lang="es-MX" sz="2400" b="0" i="1" dirty="0" smtClean="0">
                                    <a:solidFill>
                                      <a:schemeClr val="tx1"/>
                                    </a:solidFill>
                                    <a:latin typeface="Cambria Math"/>
                                  </a:rPr>
                                  <m:t>𝑃</m:t>
                                </m:r>
                                <m:r>
                                  <a:rPr lang="es-MX" sz="2400" b="0" i="1" dirty="0" smtClean="0">
                                    <a:solidFill>
                                      <a:schemeClr val="tx1"/>
                                    </a:solidFill>
                                    <a:latin typeface="Cambria Math"/>
                                  </a:rPr>
                                  <m:t>                 </m:t>
                                </m:r>
                                <m:r>
                                  <a:rPr lang="es-MX" sz="2400" b="0" i="1" dirty="0" smtClean="0">
                                    <a:solidFill>
                                      <a:schemeClr val="tx1"/>
                                    </a:solidFill>
                                    <a:latin typeface="Cambria Math"/>
                                  </a:rPr>
                                  <m:t>𝑄</m:t>
                                </m:r>
                              </m:oMath>
                            </m:oMathPara>
                          </a14:m>
                          <a:endParaRPr lang="es-MX" sz="2400" b="0" dirty="0">
                            <a:solidFill>
                              <a:schemeClr val="tx1"/>
                            </a:solidFill>
                          </a:endParaRPr>
                        </a:p>
                      </a:txBody>
                      <a:tcPr>
                        <a:solidFill>
                          <a:schemeClr val="accent1">
                            <a:lumMod val="60000"/>
                            <a:lumOff val="40000"/>
                          </a:schemeClr>
                        </a:solidFill>
                      </a:tcPr>
                    </a:tc>
                    <a:tc>
                      <a:txBody>
                        <a:bodyPr/>
                        <a:lstStyle/>
                        <a:p>
                          <a:r>
                            <a:rPr lang="es-MX" sz="2400" b="1" kern="1200" dirty="0" smtClean="0">
                              <a:solidFill>
                                <a:schemeClr val="dk1"/>
                              </a:solidFill>
                              <a:latin typeface="+mn-lt"/>
                              <a:ea typeface="+mn-ea"/>
                              <a:cs typeface="+mn-cs"/>
                            </a:rPr>
                            <a:t>Regla de adjunción (A) </a:t>
                          </a:r>
                        </a:p>
                        <a:p>
                          <a:pPr algn="l"/>
                          <a14:m>
                            <m:oMathPara xmlns:m="http://schemas.openxmlformats.org/officeDocument/2006/math">
                              <m:oMathParaPr>
                                <m:jc m:val="left"/>
                              </m:oMathParaPr>
                              <m:oMath xmlns:m="http://schemas.openxmlformats.org/officeDocument/2006/math">
                                <m:r>
                                  <a:rPr lang="es-MX" sz="2400" b="0" i="1" kern="1200" dirty="0" smtClean="0">
                                    <a:solidFill>
                                      <a:schemeClr val="dk1"/>
                                    </a:solidFill>
                                    <a:latin typeface="Cambria Math"/>
                                    <a:ea typeface="+mn-ea"/>
                                    <a:cs typeface="+mn-cs"/>
                                  </a:rPr>
                                  <m:t>𝑃</m:t>
                                </m:r>
                                <m:r>
                                  <a:rPr lang="es-MX" sz="2400" b="0" i="1" kern="1200" dirty="0" smtClean="0">
                                    <a:solidFill>
                                      <a:schemeClr val="dk1"/>
                                    </a:solidFill>
                                    <a:latin typeface="Cambria Math"/>
                                    <a:ea typeface="+mn-ea"/>
                                    <a:cs typeface="+mn-cs"/>
                                  </a:rPr>
                                  <m:t>                  </m:t>
                                </m:r>
                                <m:r>
                                  <a:rPr lang="es-MX" sz="2400" b="0" i="1" kern="1200" dirty="0" err="1" smtClean="0">
                                    <a:solidFill>
                                      <a:schemeClr val="dk1"/>
                                    </a:solidFill>
                                    <a:latin typeface="Cambria Math"/>
                                    <a:ea typeface="+mn-ea"/>
                                    <a:cs typeface="+mn-cs"/>
                                  </a:rPr>
                                  <m:t>𝑃</m:t>
                                </m:r>
                              </m:oMath>
                            </m:oMathPara>
                          </a14:m>
                          <a:endParaRPr lang="es-MX" sz="2400" b="0" kern="1200" dirty="0" smtClean="0">
                            <a:solidFill>
                              <a:schemeClr val="dk1"/>
                            </a:solidFill>
                            <a:latin typeface="+mn-lt"/>
                            <a:ea typeface="+mn-ea"/>
                            <a:cs typeface="+mn-cs"/>
                          </a:endParaRPr>
                        </a:p>
                        <a:p>
                          <a:pPr algn="l"/>
                          <a14:m>
                            <m:oMathPara xmlns:m="http://schemas.openxmlformats.org/officeDocument/2006/math">
                              <m:oMathParaPr>
                                <m:jc m:val="left"/>
                              </m:oMathParaPr>
                              <m:oMath xmlns:m="http://schemas.openxmlformats.org/officeDocument/2006/math">
                                <m:r>
                                  <a:rPr lang="es-MX" sz="2400" b="0" i="1" kern="1200" dirty="0" smtClean="0">
                                    <a:solidFill>
                                      <a:schemeClr val="dk1"/>
                                    </a:solidFill>
                                    <a:latin typeface="Cambria Math"/>
                                    <a:ea typeface="+mn-ea"/>
                                    <a:cs typeface="+mn-cs"/>
                                  </a:rPr>
                                  <m:t>𝑄</m:t>
                                </m:r>
                                <m:r>
                                  <a:rPr lang="es-MX" sz="2400" b="0" i="1" kern="1200" dirty="0" smtClean="0">
                                    <a:solidFill>
                                      <a:schemeClr val="dk1"/>
                                    </a:solidFill>
                                    <a:latin typeface="Cambria Math"/>
                                    <a:ea typeface="+mn-ea"/>
                                    <a:cs typeface="+mn-cs"/>
                                  </a:rPr>
                                  <m:t>                 </m:t>
                                </m:r>
                                <m:r>
                                  <a:rPr lang="es-MX" sz="2400" b="0" i="1" kern="1200" dirty="0" err="1" smtClean="0">
                                    <a:solidFill>
                                      <a:schemeClr val="dk1"/>
                                    </a:solidFill>
                                    <a:latin typeface="Cambria Math"/>
                                    <a:ea typeface="+mn-ea"/>
                                    <a:cs typeface="+mn-cs"/>
                                  </a:rPr>
                                  <m:t>𝑄</m:t>
                                </m:r>
                                <m:r>
                                  <a:rPr lang="es-MX" sz="2400" b="0" i="1" kern="1200" dirty="0" smtClean="0">
                                    <a:solidFill>
                                      <a:schemeClr val="dk1"/>
                                    </a:solidFill>
                                    <a:latin typeface="Cambria Math"/>
                                    <a:ea typeface="+mn-ea"/>
                                    <a:cs typeface="+mn-cs"/>
                                  </a:rPr>
                                  <m:t> </m:t>
                                </m:r>
                              </m:oMath>
                            </m:oMathPara>
                          </a14:m>
                          <a:endParaRPr lang="es-MX" sz="2400" b="0" kern="1200" dirty="0" smtClean="0">
                            <a:solidFill>
                              <a:schemeClr val="dk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s-MX" sz="2400" b="0" i="1" kern="1200" dirty="0" smtClean="0">
                                    <a:solidFill>
                                      <a:schemeClr val="dk1"/>
                                    </a:solidFill>
                                    <a:latin typeface="Cambria Math"/>
                                    <a:ea typeface="+mn-ea"/>
                                    <a:cs typeface="+mn-cs"/>
                                  </a:rPr>
                                  <m:t>−−−       −−−−−</m:t>
                                </m:r>
                              </m:oMath>
                            </m:oMathPara>
                          </a14:m>
                          <a:endParaRPr lang="es-MX" sz="2400" b="0" kern="1200" dirty="0" smtClean="0">
                            <a:solidFill>
                              <a:schemeClr val="dk1"/>
                            </a:solidFill>
                            <a:latin typeface="+mn-lt"/>
                            <a:ea typeface="+mn-ea"/>
                            <a:cs typeface="+mn-cs"/>
                          </a:endParaRPr>
                        </a:p>
                        <a:p>
                          <a:pPr algn="l"/>
                          <a14:m>
                            <m:oMathPara xmlns:m="http://schemas.openxmlformats.org/officeDocument/2006/math">
                              <m:oMathParaPr>
                                <m:jc m:val="left"/>
                              </m:oMathParaPr>
                              <m:oMath xmlns:m="http://schemas.openxmlformats.org/officeDocument/2006/math">
                                <m:r>
                                  <a:rPr lang="es-MX" sz="2400" b="0" i="1" kern="1200" dirty="0" smtClean="0">
                                    <a:solidFill>
                                      <a:schemeClr val="dk1"/>
                                    </a:solidFill>
                                    <a:latin typeface="Cambria Math"/>
                                    <a:ea typeface="+mn-ea"/>
                                    <a:cs typeface="+mn-cs"/>
                                  </a:rPr>
                                  <m:t>𝑃</m:t>
                                </m:r>
                                <m:r>
                                  <a:rPr lang="es-MX" sz="2400" b="0" i="1" kern="1200" dirty="0" smtClean="0">
                                    <a:solidFill>
                                      <a:schemeClr val="dk1"/>
                                    </a:solidFill>
                                    <a:latin typeface="Cambria Math"/>
                                    <a:ea typeface="+mn-ea"/>
                                    <a:cs typeface="+mn-cs"/>
                                  </a:rPr>
                                  <m:t> &amp; </m:t>
                                </m:r>
                                <m:r>
                                  <a:rPr lang="es-MX" sz="2400" b="0" i="1" kern="1200" dirty="0" smtClean="0">
                                    <a:solidFill>
                                      <a:schemeClr val="dk1"/>
                                    </a:solidFill>
                                    <a:latin typeface="Cambria Math"/>
                                    <a:ea typeface="+mn-ea"/>
                                    <a:cs typeface="+mn-cs"/>
                                  </a:rPr>
                                  <m:t>𝑄</m:t>
                                </m:r>
                                <m:r>
                                  <a:rPr lang="es-MX" sz="2400" b="0" i="1" kern="1200" dirty="0" smtClean="0">
                                    <a:solidFill>
                                      <a:schemeClr val="dk1"/>
                                    </a:solidFill>
                                    <a:latin typeface="Cambria Math"/>
                                    <a:ea typeface="+mn-ea"/>
                                    <a:cs typeface="+mn-cs"/>
                                  </a:rPr>
                                  <m:t>          </m:t>
                                </m:r>
                                <m:r>
                                  <a:rPr lang="es-MX" sz="2400" b="0" i="1" kern="1200" dirty="0" err="1" smtClean="0">
                                    <a:solidFill>
                                      <a:schemeClr val="dk1"/>
                                    </a:solidFill>
                                    <a:latin typeface="Cambria Math"/>
                                    <a:ea typeface="+mn-ea"/>
                                    <a:cs typeface="+mn-cs"/>
                                  </a:rPr>
                                  <m:t>𝑄</m:t>
                                </m:r>
                                <m:r>
                                  <a:rPr lang="es-MX" sz="2400" b="0" i="1" kern="1200" dirty="0" smtClean="0">
                                    <a:solidFill>
                                      <a:schemeClr val="dk1"/>
                                    </a:solidFill>
                                    <a:latin typeface="Cambria Math"/>
                                    <a:ea typeface="+mn-ea"/>
                                    <a:cs typeface="+mn-cs"/>
                                  </a:rPr>
                                  <m:t> &amp; </m:t>
                                </m:r>
                                <m:r>
                                  <a:rPr lang="es-MX" sz="2400" b="0" i="1" kern="1200" dirty="0" smtClean="0">
                                    <a:solidFill>
                                      <a:schemeClr val="dk1"/>
                                    </a:solidFill>
                                    <a:latin typeface="Cambria Math"/>
                                    <a:ea typeface="+mn-ea"/>
                                    <a:cs typeface="+mn-cs"/>
                                  </a:rPr>
                                  <m:t>𝑃</m:t>
                                </m:r>
                                <m:r>
                                  <a:rPr lang="es-MX" sz="2400" b="0" i="1" kern="1200" dirty="0" smtClean="0">
                                    <a:solidFill>
                                      <a:schemeClr val="dk1"/>
                                    </a:solidFill>
                                    <a:latin typeface="Cambria Math"/>
                                    <a:ea typeface="+mn-ea"/>
                                    <a:cs typeface="+mn-cs"/>
                                  </a:rPr>
                                  <m:t> </m:t>
                                </m:r>
                              </m:oMath>
                            </m:oMathPara>
                          </a14:m>
                          <a:endParaRPr lang="es-MX" sz="2400" b="0" dirty="0" smtClean="0"/>
                        </a:p>
                      </a:txBody>
                      <a:tcPr>
                        <a:solidFill>
                          <a:schemeClr val="accent1">
                            <a:lumMod val="60000"/>
                            <a:lumOff val="40000"/>
                          </a:schemeClr>
                        </a:solidFill>
                      </a:tcPr>
                    </a:tc>
                  </a:tr>
                </a:tbl>
              </a:graphicData>
            </a:graphic>
          </p:graphicFrame>
        </mc:Choice>
        <mc:Fallback xmlns="">
          <p:graphicFrame>
            <p:nvGraphicFramePr>
              <p:cNvPr id="4" name="3 Marcador de contenido"/>
              <p:cNvGraphicFramePr>
                <a:graphicFrameLocks noGrp="1"/>
              </p:cNvGraphicFramePr>
              <p:nvPr>
                <p:ph idx="1"/>
                <p:extLst>
                  <p:ext uri="{D42A27DB-BD31-4B8C-83A1-F6EECF244321}">
                    <p14:modId xmlns:p14="http://schemas.microsoft.com/office/powerpoint/2010/main" val="192256908"/>
                  </p:ext>
                </p:extLst>
              </p:nvPr>
            </p:nvGraphicFramePr>
            <p:xfrm>
              <a:off x="566555" y="2753925"/>
              <a:ext cx="7967846" cy="1920240"/>
            </p:xfrm>
            <a:graphic>
              <a:graphicData uri="http://schemas.openxmlformats.org/drawingml/2006/table">
                <a:tbl>
                  <a:tblPr firstRow="1" bandRow="1">
                    <a:tableStyleId>{5C22544A-7EE6-4342-B048-85BDC9FD1C3A}</a:tableStyleId>
                  </a:tblPr>
                  <a:tblGrid>
                    <a:gridCol w="4275475"/>
                    <a:gridCol w="3692371"/>
                  </a:tblGrid>
                  <a:tr h="1920240">
                    <a:tc>
                      <a:txBody>
                        <a:bodyPr/>
                        <a:lstStyle/>
                        <a:p>
                          <a:endParaRPr lang="es-MX"/>
                        </a:p>
                      </a:txBody>
                      <a:tcPr>
                        <a:blipFill rotWithShape="1">
                          <a:blip r:embed="rId2"/>
                          <a:stretch>
                            <a:fillRect l="-143" t="-2540" r="-86448" b="-3810"/>
                          </a:stretch>
                        </a:blipFill>
                      </a:tcPr>
                    </a:tc>
                    <a:tc>
                      <a:txBody>
                        <a:bodyPr/>
                        <a:lstStyle/>
                        <a:p>
                          <a:endParaRPr lang="es-MX"/>
                        </a:p>
                      </a:txBody>
                      <a:tcPr>
                        <a:blipFill rotWithShape="1">
                          <a:blip r:embed="rId2"/>
                          <a:stretch>
                            <a:fillRect l="-115842" t="-2540" b="-3810"/>
                          </a:stretch>
                        </a:blipFill>
                      </a:tcPr>
                    </a:tc>
                  </a:tr>
                </a:tbl>
              </a:graphicData>
            </a:graphic>
          </p:graphicFrame>
        </mc:Fallback>
      </mc:AlternateContent>
      <p:sp>
        <p:nvSpPr>
          <p:cNvPr id="5" name="2 Marcador de contenido"/>
          <p:cNvSpPr txBox="1">
            <a:spLocks/>
          </p:cNvSpPr>
          <p:nvPr/>
        </p:nvSpPr>
        <p:spPr bwMode="auto">
          <a:xfrm>
            <a:off x="929697" y="998730"/>
            <a:ext cx="8235914" cy="1440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panose="05040102010807070707" pitchFamily="18" charset="2"/>
              <a:buNone/>
            </a:pPr>
            <a:r>
              <a:rPr lang="es-MX" sz="2800" dirty="0" smtClean="0"/>
              <a:t>La adjunción y simplificación se simboliza de la siguiente forma:</a:t>
            </a:r>
          </a:p>
        </p:txBody>
      </p:sp>
    </p:spTree>
    <p:extLst>
      <p:ext uri="{BB962C8B-B14F-4D97-AF65-F5344CB8AC3E}">
        <p14:creationId xmlns:p14="http://schemas.microsoft.com/office/powerpoint/2010/main" val="13098142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188640"/>
            <a:ext cx="6589199" cy="1280890"/>
          </a:xfrm>
        </p:spPr>
        <p:txBody>
          <a:bodyPr/>
          <a:lstStyle/>
          <a:p>
            <a:r>
              <a:rPr lang="es-MX" b="1" dirty="0" smtClean="0">
                <a:solidFill>
                  <a:schemeClr val="tx1"/>
                </a:solidFill>
              </a:rPr>
              <a:t>Disyunciones </a:t>
            </a:r>
            <a:r>
              <a:rPr lang="es-MX" b="1" dirty="0">
                <a:solidFill>
                  <a:schemeClr val="tx1"/>
                </a:solidFill>
              </a:rPr>
              <a:t>como premisas.</a:t>
            </a:r>
          </a:p>
        </p:txBody>
      </p:sp>
      <p:sp>
        <p:nvSpPr>
          <p:cNvPr id="3" name="2 Marcador de contenido"/>
          <p:cNvSpPr>
            <a:spLocks noGrp="1"/>
          </p:cNvSpPr>
          <p:nvPr>
            <p:ph idx="1"/>
          </p:nvPr>
        </p:nvSpPr>
        <p:spPr>
          <a:xfrm>
            <a:off x="566555" y="1808821"/>
            <a:ext cx="8190910" cy="4545504"/>
          </a:xfrm>
        </p:spPr>
        <p:txBody>
          <a:bodyPr>
            <a:noAutofit/>
          </a:bodyPr>
          <a:lstStyle/>
          <a:p>
            <a:pPr marL="0" indent="0" algn="just">
              <a:buNone/>
            </a:pPr>
            <a:r>
              <a:rPr lang="es-MX" sz="2800" dirty="0"/>
              <a:t>Quizá se ha observado que en las reglas estudiadas hasta ahora, se han estado utilizando conjunciones, condicionales, y negaciones. </a:t>
            </a:r>
          </a:p>
          <a:p>
            <a:pPr marL="0" indent="0" algn="just">
              <a:buNone/>
            </a:pPr>
            <a:r>
              <a:rPr lang="es-MX" sz="2800" dirty="0" smtClean="0"/>
              <a:t>Sin embargo</a:t>
            </a:r>
            <a:r>
              <a:rPr lang="es-MX" sz="2800" dirty="0"/>
              <a:t>, daremos un significado más amplio a la </a:t>
            </a:r>
            <a:r>
              <a:rPr lang="es-MX" sz="2800" dirty="0" smtClean="0"/>
              <a:t>disyunción. </a:t>
            </a:r>
            <a:r>
              <a:rPr lang="es-MX" sz="2800" dirty="0"/>
              <a:t>Se denomina sentido incluyente. En el sentido inclusivo, cuando se utiliza la palabra «o», se supone que por lo menos un miembro de la </a:t>
            </a:r>
            <a:r>
              <a:rPr lang="es-MX" sz="2800" dirty="0" smtClean="0"/>
              <a:t>disyunción </a:t>
            </a:r>
            <a:r>
              <a:rPr lang="es-MX" sz="2800" dirty="0"/>
              <a:t>se presenta y quizá ambos.</a:t>
            </a:r>
            <a:endParaRPr lang="es-MX" sz="2800" b="1" dirty="0"/>
          </a:p>
        </p:txBody>
      </p:sp>
    </p:spTree>
    <p:extLst>
      <p:ext uri="{BB962C8B-B14F-4D97-AF65-F5344CB8AC3E}">
        <p14:creationId xmlns:p14="http://schemas.microsoft.com/office/powerpoint/2010/main" val="7303997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1730" y="188640"/>
            <a:ext cx="6589199" cy="1280890"/>
          </a:xfrm>
        </p:spPr>
        <p:txBody>
          <a:bodyPr/>
          <a:lstStyle/>
          <a:p>
            <a:r>
              <a:rPr lang="es-MX" b="1" dirty="0"/>
              <a:t>Modus </a:t>
            </a:r>
            <a:r>
              <a:rPr lang="es-MX" b="1" dirty="0" err="1"/>
              <a:t>Tollendo</a:t>
            </a:r>
            <a:r>
              <a:rPr lang="es-MX" b="1" dirty="0"/>
              <a:t> </a:t>
            </a:r>
            <a:r>
              <a:rPr lang="es-MX" b="1" dirty="0" err="1" smtClean="0"/>
              <a:t>Ponens</a:t>
            </a:r>
            <a:r>
              <a:rPr lang="es-MX" b="1" dirty="0" smtClean="0"/>
              <a:t> (TP).</a:t>
            </a:r>
            <a:endParaRPr lang="es-MX" b="1" dirty="0"/>
          </a:p>
        </p:txBody>
      </p:sp>
      <p:sp>
        <p:nvSpPr>
          <p:cNvPr id="3" name="2 Marcador de contenido"/>
          <p:cNvSpPr>
            <a:spLocks noGrp="1"/>
          </p:cNvSpPr>
          <p:nvPr>
            <p:ph idx="1"/>
          </p:nvPr>
        </p:nvSpPr>
        <p:spPr>
          <a:xfrm>
            <a:off x="701570" y="1493784"/>
            <a:ext cx="8055895" cy="5364215"/>
          </a:xfrm>
        </p:spPr>
        <p:txBody>
          <a:bodyPr/>
          <a:lstStyle/>
          <a:p>
            <a:pPr marL="0" indent="0" algn="just">
              <a:buNone/>
            </a:pPr>
            <a:r>
              <a:rPr lang="es-MX" sz="3600" dirty="0" smtClean="0"/>
              <a:t>La </a:t>
            </a:r>
            <a:r>
              <a:rPr lang="es-MX" sz="3600" dirty="0"/>
              <a:t>regla anteriormente sugerida es la que se denomina modus </a:t>
            </a:r>
            <a:r>
              <a:rPr lang="es-MX" sz="3600" dirty="0" err="1"/>
              <a:t>tollendo</a:t>
            </a:r>
            <a:r>
              <a:rPr lang="es-MX" sz="3600" dirty="0"/>
              <a:t> </a:t>
            </a:r>
            <a:r>
              <a:rPr lang="es-MX" sz="3600" dirty="0" err="1"/>
              <a:t>ponens</a:t>
            </a:r>
            <a:r>
              <a:rPr lang="es-MX" sz="3600" dirty="0"/>
              <a:t>. </a:t>
            </a:r>
            <a:r>
              <a:rPr lang="es-MX" sz="3600" dirty="0" smtClean="0"/>
              <a:t>Dice </a:t>
            </a:r>
            <a:r>
              <a:rPr lang="es-MX" sz="3600" dirty="0"/>
              <a:t>que negando (</a:t>
            </a:r>
            <a:r>
              <a:rPr lang="es-MX" sz="3600" dirty="0" err="1"/>
              <a:t>tollendo</a:t>
            </a:r>
            <a:r>
              <a:rPr lang="es-MX" sz="3600" dirty="0"/>
              <a:t>) un miembro de una </a:t>
            </a:r>
            <a:r>
              <a:rPr lang="es-MX" sz="3600" dirty="0" err="1"/>
              <a:t>disjunción</a:t>
            </a:r>
            <a:r>
              <a:rPr lang="es-MX" sz="3600" dirty="0"/>
              <a:t> se afirma (</a:t>
            </a:r>
            <a:r>
              <a:rPr lang="es-MX" sz="3600" dirty="0" err="1"/>
              <a:t>ponens</a:t>
            </a:r>
            <a:r>
              <a:rPr lang="es-MX" sz="3600" dirty="0"/>
              <a:t>) el otro miembro. </a:t>
            </a:r>
          </a:p>
        </p:txBody>
      </p:sp>
    </p:spTree>
    <p:extLst>
      <p:ext uri="{BB962C8B-B14F-4D97-AF65-F5344CB8AC3E}">
        <p14:creationId xmlns:p14="http://schemas.microsoft.com/office/powerpoint/2010/main" val="32233474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92341" y="368660"/>
            <a:ext cx="7420120" cy="6165685"/>
          </a:xfrm>
        </p:spPr>
        <p:txBody>
          <a:bodyPr/>
          <a:lstStyle/>
          <a:p>
            <a:pPr marL="0" indent="0" algn="just">
              <a:buNone/>
            </a:pPr>
            <a:r>
              <a:rPr lang="es-MX" sz="2800" dirty="0"/>
              <a:t>Simbólicamente, el modus </a:t>
            </a:r>
            <a:r>
              <a:rPr lang="es-MX" sz="2800" dirty="0" err="1"/>
              <a:t>tollendo</a:t>
            </a:r>
            <a:r>
              <a:rPr lang="es-MX" sz="2800" dirty="0"/>
              <a:t> </a:t>
            </a:r>
            <a:r>
              <a:rPr lang="es-MX" sz="2800" dirty="0" err="1"/>
              <a:t>ponens</a:t>
            </a:r>
            <a:r>
              <a:rPr lang="es-MX" sz="2800" dirty="0"/>
              <a:t> se puede </a:t>
            </a:r>
            <a:r>
              <a:rPr lang="es-MX" sz="2800" dirty="0" smtClean="0"/>
              <a:t>expresar:</a:t>
            </a:r>
          </a:p>
          <a:p>
            <a:pPr marL="0" indent="0" algn="just">
              <a:buNone/>
            </a:pPr>
            <a:endParaRPr lang="es-MX" sz="2800" dirty="0"/>
          </a:p>
          <a:p>
            <a:pPr marL="0" indent="0" algn="just">
              <a:buNone/>
            </a:pPr>
            <a:endParaRPr lang="es-MX" sz="2800" dirty="0" smtClean="0"/>
          </a:p>
          <a:p>
            <a:pPr marL="0" indent="0" algn="just">
              <a:buNone/>
            </a:pPr>
            <a:endParaRPr lang="es-MX" sz="2800" dirty="0"/>
          </a:p>
          <a:p>
            <a:pPr marL="0" indent="0" algn="just">
              <a:buNone/>
            </a:pPr>
            <a:endParaRPr lang="es-MX" sz="2800" dirty="0" smtClean="0"/>
          </a:p>
          <a:p>
            <a:pPr marL="0" indent="0" algn="just">
              <a:buNone/>
            </a:pPr>
            <a:r>
              <a:rPr lang="es-MX" sz="2800" dirty="0" smtClean="0"/>
              <a:t>o</a:t>
            </a:r>
          </a:p>
        </p:txBody>
      </p:sp>
      <p:sp>
        <p:nvSpPr>
          <p:cNvPr id="2" name="1 Rectángulo"/>
          <p:cNvSpPr/>
          <p:nvPr/>
        </p:nvSpPr>
        <p:spPr>
          <a:xfrm>
            <a:off x="1281268" y="1583513"/>
            <a:ext cx="6345705"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marL="0" indent="0" algn="just">
              <a:buNone/>
            </a:pPr>
            <a:r>
              <a:rPr lang="es-MX" sz="2400" dirty="0">
                <a:solidFill>
                  <a:schemeClr val="tx1"/>
                </a:solidFill>
              </a:rPr>
              <a:t>De la premisa 		P V Q </a:t>
            </a:r>
          </a:p>
          <a:p>
            <a:pPr marL="0" indent="0" algn="just">
              <a:buNone/>
            </a:pPr>
            <a:r>
              <a:rPr lang="es-MX" sz="2400" dirty="0">
                <a:solidFill>
                  <a:schemeClr val="tx1"/>
                </a:solidFill>
              </a:rPr>
              <a:t>y la premisa 		</a:t>
            </a:r>
            <a:r>
              <a:rPr lang="es-MX" sz="2400" dirty="0">
                <a:solidFill>
                  <a:schemeClr val="tx1"/>
                </a:solidFill>
                <a:sym typeface="Symbol"/>
              </a:rPr>
              <a:t></a:t>
            </a:r>
            <a:r>
              <a:rPr lang="es-MX" sz="2400" dirty="0">
                <a:solidFill>
                  <a:schemeClr val="tx1"/>
                </a:solidFill>
              </a:rPr>
              <a:t>P </a:t>
            </a:r>
          </a:p>
          <a:p>
            <a:pPr marL="0" indent="0" algn="just">
              <a:buNone/>
            </a:pPr>
            <a:r>
              <a:rPr lang="es-MX" sz="2400" dirty="0">
                <a:solidFill>
                  <a:schemeClr val="tx1"/>
                </a:solidFill>
              </a:rPr>
              <a:t>se puede concluir 	Q</a:t>
            </a:r>
          </a:p>
        </p:txBody>
      </p:sp>
      <p:sp>
        <p:nvSpPr>
          <p:cNvPr id="4" name="3 Rectángulo"/>
          <p:cNvSpPr/>
          <p:nvPr/>
        </p:nvSpPr>
        <p:spPr>
          <a:xfrm>
            <a:off x="1106615" y="4734145"/>
            <a:ext cx="6930770"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algn="just"/>
            <a:r>
              <a:rPr lang="es-MX" sz="2400" dirty="0">
                <a:solidFill>
                  <a:schemeClr val="tx1"/>
                </a:solidFill>
                <a:latin typeface="+mn-lt"/>
              </a:rPr>
              <a:t>De la premisa 		P V Q </a:t>
            </a:r>
          </a:p>
          <a:p>
            <a:pPr algn="just"/>
            <a:r>
              <a:rPr lang="es-MX" sz="2400" dirty="0">
                <a:solidFill>
                  <a:schemeClr val="tx1"/>
                </a:solidFill>
                <a:latin typeface="+mn-lt"/>
              </a:rPr>
              <a:t>y la premisa 		</a:t>
            </a:r>
            <a:r>
              <a:rPr lang="es-MX" sz="2400" dirty="0">
                <a:solidFill>
                  <a:schemeClr val="tx1"/>
                </a:solidFill>
                <a:latin typeface="+mn-lt"/>
                <a:sym typeface="Symbol"/>
              </a:rPr>
              <a:t></a:t>
            </a:r>
            <a:r>
              <a:rPr lang="es-MX" sz="2400" dirty="0">
                <a:solidFill>
                  <a:schemeClr val="tx1"/>
                </a:solidFill>
                <a:latin typeface="+mn-lt"/>
              </a:rPr>
              <a:t>Q </a:t>
            </a:r>
          </a:p>
          <a:p>
            <a:pPr algn="just"/>
            <a:r>
              <a:rPr lang="es-MX" sz="2400" dirty="0">
                <a:solidFill>
                  <a:schemeClr val="tx1"/>
                </a:solidFill>
                <a:latin typeface="+mn-lt"/>
              </a:rPr>
              <a:t>se puede concluir 	P </a:t>
            </a:r>
          </a:p>
        </p:txBody>
      </p:sp>
    </p:spTree>
    <p:extLst>
      <p:ext uri="{BB962C8B-B14F-4D97-AF65-F5344CB8AC3E}">
        <p14:creationId xmlns:p14="http://schemas.microsoft.com/office/powerpoint/2010/main" val="41134518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Ley de </a:t>
            </a:r>
            <a:r>
              <a:rPr lang="es-MX" b="1" dirty="0" smtClean="0"/>
              <a:t>Adición (LA).</a:t>
            </a:r>
            <a:endParaRPr lang="es-MX" b="1" dirty="0"/>
          </a:p>
        </p:txBody>
      </p:sp>
      <p:sp>
        <p:nvSpPr>
          <p:cNvPr id="3" name="2 Marcador de contenido"/>
          <p:cNvSpPr>
            <a:spLocks noGrp="1"/>
          </p:cNvSpPr>
          <p:nvPr>
            <p:ph idx="1"/>
          </p:nvPr>
        </p:nvSpPr>
        <p:spPr>
          <a:xfrm>
            <a:off x="566555" y="1493785"/>
            <a:ext cx="8100900" cy="3777622"/>
          </a:xfrm>
        </p:spPr>
        <p:txBody>
          <a:bodyPr/>
          <a:lstStyle/>
          <a:p>
            <a:pPr marL="0" indent="0" algn="just">
              <a:buNone/>
            </a:pPr>
            <a:r>
              <a:rPr lang="es-MX" sz="3200" dirty="0" smtClean="0"/>
              <a:t>La </a:t>
            </a:r>
            <a:r>
              <a:rPr lang="es-MX" sz="3200" dirty="0"/>
              <a:t>ley de adición expresa el hecho que si se tiene una proposición que es cierta, entonces la </a:t>
            </a:r>
            <a:r>
              <a:rPr lang="es-MX" sz="3200" dirty="0" smtClean="0"/>
              <a:t>disyunción </a:t>
            </a:r>
            <a:r>
              <a:rPr lang="es-MX" sz="3200" dirty="0"/>
              <a:t>de aquella proposición y otra cualquiera "ha de ser también cierta. Si se da la proposición P, entonces la proposición P V Q es consecuencia. </a:t>
            </a:r>
          </a:p>
        </p:txBody>
      </p:sp>
      <p:sp>
        <p:nvSpPr>
          <p:cNvPr id="4" name="3 Rectángulo"/>
          <p:cNvSpPr/>
          <p:nvPr/>
        </p:nvSpPr>
        <p:spPr>
          <a:xfrm>
            <a:off x="2626871" y="5400279"/>
            <a:ext cx="4015359"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400" b="1" dirty="0" smtClean="0">
                <a:solidFill>
                  <a:schemeClr val="dk1"/>
                </a:solidFill>
              </a:rPr>
              <a:t>P          	     Q</a:t>
            </a:r>
            <a:endParaRPr lang="es-MX" sz="2400" b="1" dirty="0">
              <a:solidFill>
                <a:schemeClr val="dk1"/>
              </a:solidFill>
            </a:endParaRPr>
          </a:p>
          <a:p>
            <a:pPr defTabSz="457200" eaLnBrk="1" fontAlgn="auto" hangingPunct="1">
              <a:spcBef>
                <a:spcPts val="0"/>
              </a:spcBef>
              <a:spcAft>
                <a:spcPts val="0"/>
              </a:spcAft>
              <a:defRPr/>
            </a:pPr>
            <a:r>
              <a:rPr lang="es-MX" sz="2400" b="1" dirty="0">
                <a:solidFill>
                  <a:schemeClr val="dk1"/>
                </a:solidFill>
              </a:rPr>
              <a:t>--------    </a:t>
            </a:r>
            <a:r>
              <a:rPr lang="es-MX" sz="2400" b="1" dirty="0" smtClean="0">
                <a:solidFill>
                  <a:schemeClr val="dk1"/>
                </a:solidFill>
              </a:rPr>
              <a:t>		--------</a:t>
            </a:r>
            <a:endParaRPr lang="es-MX" sz="2400" b="1" dirty="0">
              <a:solidFill>
                <a:schemeClr val="dk1"/>
              </a:solidFill>
            </a:endParaRPr>
          </a:p>
          <a:p>
            <a:r>
              <a:rPr lang="es-MX" sz="2400" b="1" dirty="0">
                <a:solidFill>
                  <a:schemeClr val="dk1"/>
                </a:solidFill>
                <a:sym typeface="Symbol"/>
              </a:rPr>
              <a:t>PV </a:t>
            </a:r>
            <a:r>
              <a:rPr lang="es-MX" sz="2400" b="1" dirty="0">
                <a:solidFill>
                  <a:schemeClr val="dk1"/>
                </a:solidFill>
              </a:rPr>
              <a:t>Q     </a:t>
            </a:r>
            <a:r>
              <a:rPr lang="es-MX" sz="2400" b="1" dirty="0" smtClean="0">
                <a:solidFill>
                  <a:schemeClr val="dk1"/>
                </a:solidFill>
              </a:rPr>
              <a:t>	     </a:t>
            </a:r>
            <a:r>
              <a:rPr lang="es-MX" sz="2400" b="1" dirty="0" smtClean="0">
                <a:solidFill>
                  <a:schemeClr val="dk1"/>
                </a:solidFill>
                <a:sym typeface="Symbol"/>
              </a:rPr>
              <a:t>PV </a:t>
            </a:r>
            <a:r>
              <a:rPr lang="es-MX" sz="2400" b="1" dirty="0">
                <a:solidFill>
                  <a:schemeClr val="dk1"/>
                </a:solidFill>
              </a:rPr>
              <a:t>Q </a:t>
            </a:r>
          </a:p>
        </p:txBody>
      </p:sp>
    </p:spTree>
    <p:extLst>
      <p:ext uri="{BB962C8B-B14F-4D97-AF65-F5344CB8AC3E}">
        <p14:creationId xmlns:p14="http://schemas.microsoft.com/office/powerpoint/2010/main" val="20712883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323655"/>
            <a:ext cx="7650849" cy="990110"/>
          </a:xfrm>
        </p:spPr>
        <p:txBody>
          <a:bodyPr/>
          <a:lstStyle/>
          <a:p>
            <a:r>
              <a:rPr lang="es-MX" b="1" dirty="0" smtClean="0"/>
              <a:t>Ley </a:t>
            </a:r>
            <a:r>
              <a:rPr lang="es-MX" b="1" dirty="0"/>
              <a:t>del </a:t>
            </a:r>
            <a:r>
              <a:rPr lang="es-MX" b="1" dirty="0" smtClean="0"/>
              <a:t>Silogismo Hipotético (SH).</a:t>
            </a:r>
            <a:endParaRPr lang="es-MX" b="1" dirty="0"/>
          </a:p>
        </p:txBody>
      </p:sp>
      <p:sp>
        <p:nvSpPr>
          <p:cNvPr id="3" name="2 Marcador de contenido"/>
          <p:cNvSpPr>
            <a:spLocks noGrp="1"/>
          </p:cNvSpPr>
          <p:nvPr>
            <p:ph idx="1"/>
          </p:nvPr>
        </p:nvSpPr>
        <p:spPr>
          <a:xfrm>
            <a:off x="701570" y="1313765"/>
            <a:ext cx="7875875" cy="3285365"/>
          </a:xfrm>
        </p:spPr>
        <p:txBody>
          <a:bodyPr/>
          <a:lstStyle/>
          <a:p>
            <a:pPr marL="0" indent="0" algn="just">
              <a:buNone/>
            </a:pPr>
            <a:r>
              <a:rPr lang="es-MX" sz="2400" dirty="0"/>
              <a:t>a veces también llamado </a:t>
            </a:r>
            <a:r>
              <a:rPr lang="es-MX" sz="2400" b="1" dirty="0"/>
              <a:t>argumento cadena</a:t>
            </a:r>
            <a:r>
              <a:rPr lang="es-MX" sz="2400" dirty="0"/>
              <a:t>, </a:t>
            </a:r>
            <a:r>
              <a:rPr lang="es-MX" sz="2400" b="1" dirty="0"/>
              <a:t>regla de cadena</a:t>
            </a:r>
            <a:r>
              <a:rPr lang="es-MX" sz="2400" dirty="0"/>
              <a:t>, o el </a:t>
            </a:r>
            <a:r>
              <a:rPr lang="es-MX" sz="2400" b="1" dirty="0"/>
              <a:t>principio de transitividad</a:t>
            </a:r>
            <a:r>
              <a:rPr lang="es-MX" sz="2400" dirty="0"/>
              <a:t> de la </a:t>
            </a:r>
            <a:r>
              <a:rPr lang="es-MX" sz="2400" dirty="0" smtClean="0"/>
              <a:t>implicación. Simbolicemos este razonamiento:</a:t>
            </a:r>
          </a:p>
          <a:p>
            <a:pPr marL="0" indent="0" algn="just">
              <a:buNone/>
            </a:pPr>
            <a:r>
              <a:rPr lang="es-MX" sz="2400" dirty="0" smtClean="0"/>
              <a:t>D </a:t>
            </a:r>
            <a:r>
              <a:rPr lang="es-MX" sz="2400" dirty="0"/>
              <a:t>= «Hace calor» </a:t>
            </a:r>
            <a:endParaRPr lang="es-MX" sz="2400" dirty="0" smtClean="0"/>
          </a:p>
          <a:p>
            <a:pPr marL="0" indent="0" algn="just">
              <a:buNone/>
            </a:pPr>
            <a:r>
              <a:rPr lang="es-MX" sz="2400" dirty="0"/>
              <a:t>S</a:t>
            </a:r>
            <a:r>
              <a:rPr lang="es-MX" sz="2400" dirty="0" smtClean="0"/>
              <a:t>= </a:t>
            </a:r>
            <a:r>
              <a:rPr lang="es-MX" sz="2400" dirty="0"/>
              <a:t>«Juana va a nadar</a:t>
            </a:r>
            <a:r>
              <a:rPr lang="es-MX" sz="2400" dirty="0" smtClean="0"/>
              <a:t>»</a:t>
            </a:r>
          </a:p>
          <a:p>
            <a:pPr marL="0" indent="0" algn="just">
              <a:buNone/>
            </a:pPr>
            <a:r>
              <a:rPr lang="es-MX" sz="2400" dirty="0" smtClean="0"/>
              <a:t> </a:t>
            </a:r>
            <a:r>
              <a:rPr lang="es-MX" sz="2400" dirty="0"/>
              <a:t>H = «Arregla la casa después de comer». </a:t>
            </a:r>
            <a:endParaRPr lang="es-MX" sz="2400" dirty="0" smtClean="0"/>
          </a:p>
        </p:txBody>
      </p:sp>
      <p:sp>
        <p:nvSpPr>
          <p:cNvPr id="4" name="3 Rectángulo"/>
          <p:cNvSpPr/>
          <p:nvPr/>
        </p:nvSpPr>
        <p:spPr>
          <a:xfrm>
            <a:off x="2286000" y="4959170"/>
            <a:ext cx="4572000" cy="138499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marL="514350" indent="-514350" algn="just">
              <a:buAutoNum type="arabicParenBoth"/>
            </a:pPr>
            <a:r>
              <a:rPr lang="es-MX" sz="2800" dirty="0" smtClean="0">
                <a:solidFill>
                  <a:schemeClr val="tx1"/>
                </a:solidFill>
              </a:rPr>
              <a:t>  D </a:t>
            </a:r>
            <a:r>
              <a:rPr lang="es-MX" sz="2800" dirty="0">
                <a:solidFill>
                  <a:schemeClr val="tx1"/>
                </a:solidFill>
                <a:sym typeface="Symbol"/>
              </a:rPr>
              <a:t> </a:t>
            </a:r>
            <a:r>
              <a:rPr lang="es-MX" sz="2800" dirty="0">
                <a:solidFill>
                  <a:schemeClr val="tx1"/>
                </a:solidFill>
              </a:rPr>
              <a:t>S		P </a:t>
            </a:r>
          </a:p>
          <a:p>
            <a:pPr marL="514350" indent="-514350" algn="just">
              <a:buAutoNum type="arabicParenBoth"/>
            </a:pPr>
            <a:r>
              <a:rPr lang="es-MX" sz="2800" dirty="0" smtClean="0">
                <a:solidFill>
                  <a:schemeClr val="tx1"/>
                </a:solidFill>
              </a:rPr>
              <a:t>  S </a:t>
            </a:r>
            <a:r>
              <a:rPr lang="es-MX" sz="2800" dirty="0">
                <a:solidFill>
                  <a:schemeClr val="tx1"/>
                </a:solidFill>
                <a:sym typeface="Symbol"/>
              </a:rPr>
              <a:t> </a:t>
            </a:r>
            <a:r>
              <a:rPr lang="es-MX" sz="2800" dirty="0">
                <a:solidFill>
                  <a:schemeClr val="tx1"/>
                </a:solidFill>
              </a:rPr>
              <a:t>H		P </a:t>
            </a:r>
          </a:p>
          <a:p>
            <a:pPr marL="514350" indent="-514350" algn="just">
              <a:buAutoNum type="arabicParenBoth"/>
            </a:pPr>
            <a:r>
              <a:rPr lang="es-MX" sz="2800" dirty="0" smtClean="0">
                <a:solidFill>
                  <a:schemeClr val="tx1"/>
                </a:solidFill>
              </a:rPr>
              <a:t>  D </a:t>
            </a:r>
            <a:r>
              <a:rPr lang="es-MX" sz="2800" dirty="0">
                <a:solidFill>
                  <a:schemeClr val="tx1"/>
                </a:solidFill>
                <a:sym typeface="Symbol"/>
              </a:rPr>
              <a:t> </a:t>
            </a:r>
            <a:r>
              <a:rPr lang="es-MX" sz="2800" dirty="0">
                <a:solidFill>
                  <a:schemeClr val="tx1"/>
                </a:solidFill>
              </a:rPr>
              <a:t>H   </a:t>
            </a:r>
            <a:r>
              <a:rPr lang="es-MX" sz="2800" dirty="0" smtClean="0">
                <a:solidFill>
                  <a:schemeClr val="tx1"/>
                </a:solidFill>
              </a:rPr>
              <a:t>         HS</a:t>
            </a:r>
            <a:endParaRPr lang="es-MX" sz="2800" dirty="0">
              <a:solidFill>
                <a:schemeClr val="tx1"/>
              </a:solidFill>
            </a:endParaRPr>
          </a:p>
        </p:txBody>
      </p:sp>
    </p:spTree>
    <p:extLst>
      <p:ext uri="{BB962C8B-B14F-4D97-AF65-F5344CB8AC3E}">
        <p14:creationId xmlns:p14="http://schemas.microsoft.com/office/powerpoint/2010/main" val="5508473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1651" y="188640"/>
            <a:ext cx="7560840" cy="1280890"/>
          </a:xfrm>
        </p:spPr>
        <p:txBody>
          <a:bodyPr/>
          <a:lstStyle/>
          <a:p>
            <a:r>
              <a:rPr lang="es-MX" b="1" dirty="0" smtClean="0"/>
              <a:t>Ley </a:t>
            </a:r>
            <a:r>
              <a:rPr lang="es-MX" b="1" dirty="0"/>
              <a:t>del </a:t>
            </a:r>
            <a:r>
              <a:rPr lang="es-MX" b="1" dirty="0" smtClean="0"/>
              <a:t>Silogismo </a:t>
            </a:r>
            <a:r>
              <a:rPr lang="es-MX" b="1" dirty="0"/>
              <a:t>D</a:t>
            </a:r>
            <a:r>
              <a:rPr lang="es-MX" b="1" dirty="0" smtClean="0"/>
              <a:t>isyuntivo. (DS)</a:t>
            </a:r>
            <a:endParaRPr lang="es-MX" b="1" dirty="0"/>
          </a:p>
        </p:txBody>
      </p:sp>
      <p:sp>
        <p:nvSpPr>
          <p:cNvPr id="3" name="2 Marcador de contenido"/>
          <p:cNvSpPr>
            <a:spLocks noGrp="1"/>
          </p:cNvSpPr>
          <p:nvPr>
            <p:ph idx="1"/>
          </p:nvPr>
        </p:nvSpPr>
        <p:spPr>
          <a:xfrm>
            <a:off x="431540" y="1471282"/>
            <a:ext cx="7875875" cy="4995555"/>
          </a:xfrm>
        </p:spPr>
        <p:txBody>
          <a:bodyPr/>
          <a:lstStyle/>
          <a:p>
            <a:pPr marL="0" indent="0" algn="just">
              <a:buNone/>
            </a:pPr>
            <a:r>
              <a:rPr lang="es-MX" sz="2400" dirty="0"/>
              <a:t>El silogismo disyuntivo es aquel cuya premisa mayor establece una disyunción exclusiva, de manera que los dos miembros no pueden ser simultáneamente verdaderos, ni simultáneamente </a:t>
            </a:r>
            <a:r>
              <a:rPr lang="es-MX" sz="2400" dirty="0" smtClean="0"/>
              <a:t>falsos.</a:t>
            </a:r>
          </a:p>
          <a:p>
            <a:pPr marL="0" indent="0" algn="just">
              <a:buNone/>
            </a:pPr>
            <a:r>
              <a:rPr lang="es-MX" sz="2400" dirty="0" smtClean="0"/>
              <a:t>Para </a:t>
            </a:r>
            <a:r>
              <a:rPr lang="es-MX" sz="2400" dirty="0"/>
              <a:t>simbolizar el razonamiento, </a:t>
            </a:r>
            <a:r>
              <a:rPr lang="es-MX" sz="2400" dirty="0" smtClean="0"/>
              <a:t>sea</a:t>
            </a:r>
          </a:p>
          <a:p>
            <a:pPr marL="0" indent="0" algn="just">
              <a:buNone/>
            </a:pPr>
            <a:r>
              <a:rPr lang="es-MX" sz="2400" dirty="0" smtClean="0"/>
              <a:t>R </a:t>
            </a:r>
            <a:r>
              <a:rPr lang="es-MX" sz="2400" dirty="0"/>
              <a:t>= </a:t>
            </a:r>
            <a:r>
              <a:rPr lang="es-MX" sz="2400" dirty="0" smtClean="0"/>
              <a:t>«Llueve» </a:t>
            </a:r>
          </a:p>
          <a:p>
            <a:pPr marL="0" indent="0" algn="just">
              <a:buNone/>
            </a:pPr>
            <a:r>
              <a:rPr lang="es-MX" sz="2400" dirty="0" smtClean="0"/>
              <a:t>D= «El campo está seco»</a:t>
            </a:r>
          </a:p>
          <a:p>
            <a:pPr marL="0" indent="0" algn="just">
              <a:buNone/>
            </a:pPr>
            <a:r>
              <a:rPr lang="es-MX" sz="2400" dirty="0" smtClean="0"/>
              <a:t>P </a:t>
            </a:r>
            <a:r>
              <a:rPr lang="es-MX" sz="2400" dirty="0"/>
              <a:t>= </a:t>
            </a:r>
            <a:r>
              <a:rPr lang="es-MX" sz="2400" dirty="0" smtClean="0"/>
              <a:t>«Jugaremos dentro». </a:t>
            </a:r>
          </a:p>
          <a:p>
            <a:pPr marL="0" indent="0" algn="just">
              <a:buNone/>
            </a:pPr>
            <a:r>
              <a:rPr lang="es-MX" sz="2400" dirty="0" smtClean="0"/>
              <a:t>B =</a:t>
            </a:r>
            <a:r>
              <a:rPr lang="es-MX" sz="2400" dirty="0"/>
              <a:t>	 «</a:t>
            </a:r>
            <a:r>
              <a:rPr lang="es-MX" sz="2400" dirty="0" smtClean="0"/>
              <a:t>Jugaremos baloncesto». </a:t>
            </a:r>
          </a:p>
        </p:txBody>
      </p:sp>
      <p:sp>
        <p:nvSpPr>
          <p:cNvPr id="4" name="3 Rectángulo"/>
          <p:cNvSpPr/>
          <p:nvPr/>
        </p:nvSpPr>
        <p:spPr>
          <a:xfrm>
            <a:off x="5472100" y="4149080"/>
            <a:ext cx="3330370" cy="1815882"/>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marL="514350" indent="-514350" algn="just">
              <a:buFont typeface="Wingdings 3" panose="05040102010807070707" pitchFamily="18" charset="2"/>
              <a:buAutoNum type="arabicParenBoth"/>
            </a:pPr>
            <a:r>
              <a:rPr lang="es-MX" sz="2800" dirty="0">
                <a:solidFill>
                  <a:schemeClr val="tx1"/>
                </a:solidFill>
              </a:rPr>
              <a:t>R </a:t>
            </a:r>
            <a:r>
              <a:rPr lang="es-MX" sz="2800" dirty="0">
                <a:solidFill>
                  <a:schemeClr val="tx1"/>
                </a:solidFill>
                <a:sym typeface="Symbol"/>
              </a:rPr>
              <a:t>V </a:t>
            </a:r>
            <a:r>
              <a:rPr lang="es-MX" sz="2800" dirty="0">
                <a:solidFill>
                  <a:schemeClr val="tx1"/>
                </a:solidFill>
              </a:rPr>
              <a:t>D		P </a:t>
            </a:r>
          </a:p>
          <a:p>
            <a:pPr marL="514350" indent="-514350" algn="just">
              <a:buAutoNum type="arabicParenBoth"/>
            </a:pPr>
            <a:r>
              <a:rPr lang="es-MX" sz="2800" dirty="0">
                <a:solidFill>
                  <a:schemeClr val="tx1"/>
                </a:solidFill>
              </a:rPr>
              <a:t>R </a:t>
            </a:r>
            <a:r>
              <a:rPr lang="es-MX" sz="2800" dirty="0">
                <a:solidFill>
                  <a:schemeClr val="tx1"/>
                </a:solidFill>
                <a:sym typeface="Symbol"/>
              </a:rPr>
              <a:t> P</a:t>
            </a:r>
            <a:r>
              <a:rPr lang="es-MX" sz="2800" dirty="0">
                <a:solidFill>
                  <a:schemeClr val="tx1"/>
                </a:solidFill>
              </a:rPr>
              <a:t>		P </a:t>
            </a:r>
          </a:p>
          <a:p>
            <a:pPr marL="514350" indent="-514350" algn="just">
              <a:buAutoNum type="arabicParenBoth"/>
            </a:pPr>
            <a:r>
              <a:rPr lang="es-MX" sz="2800" dirty="0">
                <a:solidFill>
                  <a:schemeClr val="tx1"/>
                </a:solidFill>
              </a:rPr>
              <a:t>D </a:t>
            </a:r>
            <a:r>
              <a:rPr lang="es-MX" sz="2800" dirty="0">
                <a:solidFill>
                  <a:schemeClr val="tx1"/>
                </a:solidFill>
                <a:sym typeface="Symbol"/>
              </a:rPr>
              <a:t> B	</a:t>
            </a:r>
            <a:r>
              <a:rPr lang="es-MX" sz="2800" dirty="0" smtClean="0">
                <a:solidFill>
                  <a:schemeClr val="tx1"/>
                </a:solidFill>
                <a:sym typeface="Symbol"/>
              </a:rPr>
              <a:t>	P</a:t>
            </a:r>
            <a:endParaRPr lang="es-MX" sz="2800" dirty="0">
              <a:solidFill>
                <a:schemeClr val="tx1"/>
              </a:solidFill>
            </a:endParaRPr>
          </a:p>
          <a:p>
            <a:pPr marL="514350" indent="-514350">
              <a:buAutoNum type="arabicParenBoth"/>
            </a:pPr>
            <a:r>
              <a:rPr lang="es-MX" sz="2800" dirty="0">
                <a:solidFill>
                  <a:schemeClr val="tx1"/>
                </a:solidFill>
              </a:rPr>
              <a:t>P V B </a:t>
            </a:r>
            <a:r>
              <a:rPr lang="es-MX" sz="2800" dirty="0" smtClean="0">
                <a:solidFill>
                  <a:schemeClr val="tx1"/>
                </a:solidFill>
              </a:rPr>
              <a:t>            DS</a:t>
            </a:r>
            <a:endParaRPr lang="es-MX" sz="2800" dirty="0">
              <a:solidFill>
                <a:schemeClr val="tx1"/>
              </a:solidFill>
            </a:endParaRPr>
          </a:p>
        </p:txBody>
      </p:sp>
    </p:spTree>
    <p:extLst>
      <p:ext uri="{BB962C8B-B14F-4D97-AF65-F5344CB8AC3E}">
        <p14:creationId xmlns:p14="http://schemas.microsoft.com/office/powerpoint/2010/main" val="14060863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71700" y="368660"/>
            <a:ext cx="6589199" cy="1280890"/>
          </a:xfrm>
        </p:spPr>
        <p:txBody>
          <a:bodyPr/>
          <a:lstStyle/>
          <a:p>
            <a:r>
              <a:rPr lang="es-MX" b="1" dirty="0"/>
              <a:t>Ley de simplificación disyuntiva. </a:t>
            </a:r>
            <a:r>
              <a:rPr lang="es-MX" b="1" dirty="0" smtClean="0"/>
              <a:t>(DP)</a:t>
            </a:r>
            <a:endParaRPr lang="es-MX" b="1" dirty="0"/>
          </a:p>
        </p:txBody>
      </p:sp>
      <p:sp>
        <p:nvSpPr>
          <p:cNvPr id="3" name="2 Marcador de contenido"/>
          <p:cNvSpPr>
            <a:spLocks noGrp="1"/>
          </p:cNvSpPr>
          <p:nvPr>
            <p:ph idx="1"/>
          </p:nvPr>
        </p:nvSpPr>
        <p:spPr>
          <a:xfrm>
            <a:off x="701571" y="2133599"/>
            <a:ext cx="7832830" cy="4220725"/>
          </a:xfrm>
        </p:spPr>
        <p:txBody>
          <a:bodyPr/>
          <a:lstStyle/>
          <a:p>
            <a:pPr marL="0" indent="0" algn="just">
              <a:buNone/>
            </a:pPr>
            <a:r>
              <a:rPr lang="es-MX" sz="2800" dirty="0"/>
              <a:t>Si alguien dice «El equipo de los "</a:t>
            </a:r>
            <a:r>
              <a:rPr lang="es-MX" sz="2800" dirty="0" smtClean="0"/>
              <a:t>Gigantes</a:t>
            </a:r>
            <a:r>
              <a:rPr lang="es-MX" sz="2800" dirty="0"/>
              <a:t>" ganará o el equipo de los "Gigantes" </a:t>
            </a:r>
            <a:r>
              <a:rPr lang="es-MX" sz="2800" dirty="0" smtClean="0"/>
              <a:t>Ganará</a:t>
            </a:r>
            <a:r>
              <a:rPr lang="es-MX" sz="2800" dirty="0"/>
              <a:t>», se puede concluir que opina simplemente que «El equipo de los "Gigantes" ganará». En forma simbólica el razonamiento </a:t>
            </a:r>
            <a:r>
              <a:rPr lang="es-MX" sz="2800" dirty="0" smtClean="0"/>
              <a:t>es:</a:t>
            </a:r>
          </a:p>
        </p:txBody>
      </p:sp>
      <p:sp>
        <p:nvSpPr>
          <p:cNvPr id="4" name="3 Rectángulo"/>
          <p:cNvSpPr/>
          <p:nvPr/>
        </p:nvSpPr>
        <p:spPr>
          <a:xfrm>
            <a:off x="3221850" y="5150805"/>
            <a:ext cx="2790310" cy="1384995"/>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marL="0" indent="0" algn="ctr">
              <a:buNone/>
            </a:pPr>
            <a:r>
              <a:rPr lang="es-MX" sz="2800" dirty="0">
                <a:solidFill>
                  <a:schemeClr val="tx1"/>
                </a:solidFill>
              </a:rPr>
              <a:t>GVG</a:t>
            </a:r>
          </a:p>
          <a:p>
            <a:pPr marL="0" indent="0" algn="ctr">
              <a:buNone/>
            </a:pPr>
            <a:endParaRPr lang="es-MX" sz="2800" dirty="0">
              <a:solidFill>
                <a:schemeClr val="tx1"/>
              </a:solidFill>
            </a:endParaRPr>
          </a:p>
          <a:p>
            <a:pPr marL="0" indent="0" algn="ctr">
              <a:buNone/>
            </a:pPr>
            <a:r>
              <a:rPr lang="es-MX" sz="2800" dirty="0">
                <a:solidFill>
                  <a:schemeClr val="tx1"/>
                </a:solidFill>
              </a:rPr>
              <a:t>G</a:t>
            </a:r>
          </a:p>
        </p:txBody>
      </p:sp>
    </p:spTree>
    <p:extLst>
      <p:ext uri="{BB962C8B-B14F-4D97-AF65-F5344CB8AC3E}">
        <p14:creationId xmlns:p14="http://schemas.microsoft.com/office/powerpoint/2010/main" val="3367680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Leyes </a:t>
            </a:r>
            <a:r>
              <a:rPr lang="es-MX" b="1" dirty="0" smtClean="0"/>
              <a:t>conmutativas (CL).</a:t>
            </a:r>
            <a:endParaRPr lang="es-MX" b="1" dirty="0"/>
          </a:p>
        </p:txBody>
      </p:sp>
      <p:sp>
        <p:nvSpPr>
          <p:cNvPr id="3" name="2 Marcador de contenido"/>
          <p:cNvSpPr>
            <a:spLocks noGrp="1"/>
          </p:cNvSpPr>
          <p:nvPr>
            <p:ph idx="1"/>
          </p:nvPr>
        </p:nvSpPr>
        <p:spPr>
          <a:xfrm>
            <a:off x="1037236" y="1898830"/>
            <a:ext cx="7675224" cy="3777622"/>
          </a:xfrm>
        </p:spPr>
        <p:txBody>
          <a:bodyPr/>
          <a:lstStyle/>
          <a:p>
            <a:pPr marL="0" indent="0" algn="just">
              <a:buNone/>
            </a:pPr>
            <a:r>
              <a:rPr lang="es-MX" sz="2800" dirty="0" smtClean="0"/>
              <a:t>Estas </a:t>
            </a:r>
            <a:r>
              <a:rPr lang="es-MX" sz="2800" dirty="0"/>
              <a:t>reglas, probablemente, parecerán muy triviales; sin embargo, se han de enunciar, pues no se puede dar ningún paso como conocido, si no se tiene una regla explícita que lo permita. El razonamiento que sigue es un ejemplo del uso de una de las leyes conmutativas.</a:t>
            </a:r>
          </a:p>
        </p:txBody>
      </p:sp>
    </p:spTree>
    <p:extLst>
      <p:ext uri="{BB962C8B-B14F-4D97-AF65-F5344CB8AC3E}">
        <p14:creationId xmlns:p14="http://schemas.microsoft.com/office/powerpoint/2010/main" val="2948925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51620" y="1358770"/>
            <a:ext cx="7200800" cy="4896925"/>
          </a:xfrm>
        </p:spPr>
        <p:txBody>
          <a:bodyPr/>
          <a:lstStyle/>
          <a:p>
            <a:pPr marL="0" indent="0">
              <a:buNone/>
            </a:pPr>
            <a:r>
              <a:rPr lang="es-MX" sz="2400" dirty="0"/>
              <a:t>Galileo murió en 1642 e Isaac Newton nació en 1642. Por tanto, Isaac Newton nació en 1642 y Galileo </a:t>
            </a:r>
            <a:r>
              <a:rPr lang="es-MX" sz="2400" dirty="0" smtClean="0"/>
              <a:t>murió </a:t>
            </a:r>
            <a:r>
              <a:rPr lang="es-MX" sz="2400" dirty="0"/>
              <a:t>en </a:t>
            </a:r>
            <a:r>
              <a:rPr lang="es-MX" sz="2400" dirty="0" smtClean="0"/>
              <a:t>1642.</a:t>
            </a:r>
          </a:p>
          <a:p>
            <a:pPr marL="0" indent="0">
              <a:buNone/>
            </a:pPr>
            <a:r>
              <a:rPr lang="es-MX" sz="2400" dirty="0"/>
              <a:t>En forma simbólica</a:t>
            </a:r>
            <a:r>
              <a:rPr lang="es-MX" sz="2400" dirty="0" smtClean="0"/>
              <a:t>:</a:t>
            </a:r>
          </a:p>
          <a:p>
            <a:pPr marL="0" indent="0">
              <a:buNone/>
            </a:pPr>
            <a:endParaRPr lang="es-MX" sz="2400" dirty="0" smtClean="0"/>
          </a:p>
          <a:p>
            <a:pPr marL="0" indent="0">
              <a:buNone/>
            </a:pPr>
            <a:r>
              <a:rPr lang="es-MX" sz="2400" dirty="0" smtClean="0"/>
              <a:t>Se </a:t>
            </a:r>
            <a:r>
              <a:rPr lang="es-MX" sz="2400" dirty="0" smtClean="0"/>
              <a:t>deduce </a:t>
            </a:r>
          </a:p>
          <a:p>
            <a:pPr marL="0" indent="0" algn="ctr">
              <a:buNone/>
            </a:pPr>
            <a:endParaRPr lang="es-MX" sz="2400" dirty="0" smtClean="0"/>
          </a:p>
          <a:p>
            <a:pPr marL="0" indent="0" algn="ctr">
              <a:buNone/>
            </a:pPr>
            <a:endParaRPr lang="es-MX" sz="2400" dirty="0"/>
          </a:p>
          <a:p>
            <a:pPr marL="0" indent="0" algn="just">
              <a:buNone/>
            </a:pPr>
            <a:r>
              <a:rPr lang="es-MX" sz="2400" dirty="0" smtClean="0"/>
              <a:t>De igual forma se puede utilizar para la disyunción.</a:t>
            </a:r>
            <a:endParaRPr lang="es-MX" sz="2400" dirty="0"/>
          </a:p>
        </p:txBody>
      </p:sp>
      <p:sp>
        <p:nvSpPr>
          <p:cNvPr id="4" name="1 Título"/>
          <p:cNvSpPr>
            <a:spLocks noGrp="1"/>
          </p:cNvSpPr>
          <p:nvPr>
            <p:ph type="title"/>
          </p:nvPr>
        </p:nvSpPr>
        <p:spPr>
          <a:xfrm>
            <a:off x="1646675" y="278650"/>
            <a:ext cx="6589199" cy="1280890"/>
          </a:xfrm>
        </p:spPr>
        <p:txBody>
          <a:bodyPr/>
          <a:lstStyle/>
          <a:p>
            <a:r>
              <a:rPr lang="es-MX" b="1" dirty="0" smtClean="0"/>
              <a:t>Ejemplo  P</a:t>
            </a:r>
            <a:endParaRPr lang="es-MX" b="1" dirty="0"/>
          </a:p>
        </p:txBody>
      </p:sp>
      <p:sp>
        <p:nvSpPr>
          <p:cNvPr id="2" name="1 Rectángulo"/>
          <p:cNvSpPr/>
          <p:nvPr/>
        </p:nvSpPr>
        <p:spPr>
          <a:xfrm>
            <a:off x="4140826" y="3113965"/>
            <a:ext cx="867546" cy="461665"/>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pPr marL="0" indent="0" algn="ctr">
              <a:buNone/>
            </a:pPr>
            <a:r>
              <a:rPr lang="es-MX" sz="2400" dirty="0">
                <a:solidFill>
                  <a:srgbClr val="404040"/>
                </a:solidFill>
                <a:latin typeface="+mn-lt"/>
              </a:rPr>
              <a:t>P&amp;Q</a:t>
            </a:r>
          </a:p>
        </p:txBody>
      </p:sp>
      <p:sp>
        <p:nvSpPr>
          <p:cNvPr id="5" name="4 Rectángulo"/>
          <p:cNvSpPr/>
          <p:nvPr/>
        </p:nvSpPr>
        <p:spPr>
          <a:xfrm>
            <a:off x="4140826" y="4194085"/>
            <a:ext cx="867546" cy="461665"/>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pPr algn="ctr"/>
            <a:r>
              <a:rPr lang="es-MX" sz="2400" dirty="0">
                <a:solidFill>
                  <a:srgbClr val="404040"/>
                </a:solidFill>
                <a:latin typeface="+mn-lt"/>
              </a:rPr>
              <a:t>Q&amp;P</a:t>
            </a:r>
          </a:p>
        </p:txBody>
      </p:sp>
    </p:spTree>
    <p:extLst>
      <p:ext uri="{BB962C8B-B14F-4D97-AF65-F5344CB8AC3E}">
        <p14:creationId xmlns:p14="http://schemas.microsoft.com/office/powerpoint/2010/main" val="2494543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03648" y="1700808"/>
            <a:ext cx="7467600" cy="3539430"/>
          </a:xfrm>
          <a:prstGeom prst="rect">
            <a:avLst/>
          </a:prstGeom>
        </p:spPr>
        <p:txBody>
          <a:bodyPr>
            <a:spAutoFit/>
          </a:bodyPr>
          <a:lstStyle/>
          <a:p>
            <a:pPr algn="just">
              <a:defRPr/>
            </a:pPr>
            <a:r>
              <a:rPr lang="es-MX" sz="3200" dirty="0">
                <a:latin typeface="+mn-lt"/>
              </a:rPr>
              <a:t>El presente material tiene como </a:t>
            </a:r>
            <a:r>
              <a:rPr lang="es-MX" sz="3200" dirty="0">
                <a:latin typeface="+mn-lt"/>
              </a:rPr>
              <a:t>objetivo </a:t>
            </a:r>
            <a:r>
              <a:rPr lang="es-CO" sz="3200" dirty="0">
                <a:latin typeface="+mn-lt"/>
              </a:rPr>
              <a:t>i</a:t>
            </a:r>
            <a:r>
              <a:rPr lang="es-CO" sz="3200" dirty="0">
                <a:latin typeface="+mn-lt"/>
              </a:rPr>
              <a:t>lustrar </a:t>
            </a:r>
            <a:r>
              <a:rPr lang="es-MX" sz="3200" dirty="0">
                <a:latin typeface="+mn-lt"/>
              </a:rPr>
              <a:t>cada una de las reglas de inferencia.</a:t>
            </a:r>
            <a:endParaRPr lang="es-MX" sz="3200" dirty="0">
              <a:latin typeface="+mn-lt"/>
            </a:endParaRPr>
          </a:p>
          <a:p>
            <a:pPr algn="just">
              <a:defRPr/>
            </a:pPr>
            <a:endParaRPr lang="it-IT" sz="3200" dirty="0">
              <a:latin typeface="+mn-lt"/>
            </a:endParaRPr>
          </a:p>
          <a:p>
            <a:pPr algn="just">
              <a:defRPr/>
            </a:pPr>
            <a:r>
              <a:rPr lang="es-MX" sz="3200" dirty="0">
                <a:latin typeface="+mn-lt"/>
              </a:rPr>
              <a:t>El alumno </a:t>
            </a:r>
            <a:r>
              <a:rPr lang="es-MX" sz="3200" dirty="0" smtClean="0">
                <a:latin typeface="+mn-lt"/>
              </a:rPr>
              <a:t>serán </a:t>
            </a:r>
            <a:r>
              <a:rPr lang="es-MX" sz="3200" dirty="0">
                <a:latin typeface="+mn-lt"/>
              </a:rPr>
              <a:t>capaz de </a:t>
            </a:r>
            <a:r>
              <a:rPr lang="es-MX" sz="3200" dirty="0" smtClean="0">
                <a:latin typeface="+mn-lt"/>
              </a:rPr>
              <a:t>identificar y utilizar cada una de las </a:t>
            </a:r>
            <a:r>
              <a:rPr lang="es-MX" sz="3200" b="1" dirty="0" smtClean="0">
                <a:latin typeface="+mn-lt"/>
              </a:rPr>
              <a:t>reglas de inferencia</a:t>
            </a:r>
            <a:r>
              <a:rPr lang="es-MX" sz="3200" dirty="0" smtClean="0">
                <a:latin typeface="+mn-lt"/>
              </a:rPr>
              <a:t>. </a:t>
            </a:r>
            <a:endParaRPr lang="es-MX" sz="3200" dirty="0">
              <a:latin typeface="+mn-lt"/>
            </a:endParaRPr>
          </a:p>
        </p:txBody>
      </p:sp>
      <p:sp>
        <p:nvSpPr>
          <p:cNvPr id="3" name="Text Box 2"/>
          <p:cNvSpPr txBox="1">
            <a:spLocks noChangeArrowheads="1"/>
          </p:cNvSpPr>
          <p:nvPr/>
        </p:nvSpPr>
        <p:spPr bwMode="auto">
          <a:xfrm>
            <a:off x="601663" y="84138"/>
            <a:ext cx="5938837"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s-ES_tradnl" sz="3600" b="1" dirty="0">
                <a:solidFill>
                  <a:srgbClr val="993300"/>
                </a:solidFill>
                <a:effectLst>
                  <a:outerShdw blurRad="38100" dist="38100" dir="2700000" algn="tl">
                    <a:srgbClr val="000000"/>
                  </a:outerShdw>
                </a:effectLst>
                <a:latin typeface="+mj-lt"/>
              </a:rPr>
              <a:t>Objetivo</a:t>
            </a:r>
            <a:endParaRPr lang="es-ES" sz="3600" b="1" dirty="0">
              <a:solidFill>
                <a:srgbClr val="993300"/>
              </a:solidFill>
              <a:effectLst>
                <a:outerShdw blurRad="38100" dist="38100" dir="2700000" algn="tl">
                  <a:srgbClr val="000000"/>
                </a:outerShdw>
              </a:effectLst>
              <a:latin typeface="+mj-lt"/>
            </a:endParaRPr>
          </a:p>
        </p:txBody>
      </p:sp>
      <p:sp>
        <p:nvSpPr>
          <p:cNvPr id="41988" name="Marcador de número de diapositiva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1551B27-1AE6-43F4-91E9-BA2DF5349289}" type="slidenum">
              <a:rPr lang="es-ES" smtClean="0">
                <a:solidFill>
                  <a:srgbClr val="FEFFFF"/>
                </a:solidFill>
              </a:rPr>
              <a:pPr/>
              <a:t>3</a:t>
            </a:fld>
            <a:endParaRPr lang="es-ES" smtClean="0">
              <a:solidFill>
                <a:srgbClr val="FEFFFF"/>
              </a:solidFill>
            </a:endParaRPr>
          </a:p>
        </p:txBody>
      </p:sp>
    </p:spTree>
    <p:extLst>
      <p:ext uri="{BB962C8B-B14F-4D97-AF65-F5344CB8AC3E}">
        <p14:creationId xmlns:p14="http://schemas.microsoft.com/office/powerpoint/2010/main" val="38524640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21779"/>
            <a:ext cx="6589199" cy="1280890"/>
          </a:xfrm>
        </p:spPr>
        <p:txBody>
          <a:bodyPr/>
          <a:lstStyle/>
          <a:p>
            <a:r>
              <a:rPr lang="es-MX" b="1" dirty="0"/>
              <a:t>Las leyes de </a:t>
            </a:r>
            <a:r>
              <a:rPr lang="es-MX" b="1" dirty="0" smtClean="0"/>
              <a:t>Morgan DL.</a:t>
            </a:r>
            <a:endParaRPr lang="es-MX" b="1" dirty="0"/>
          </a:p>
        </p:txBody>
      </p:sp>
      <p:sp>
        <p:nvSpPr>
          <p:cNvPr id="3" name="2 Marcador de contenido"/>
          <p:cNvSpPr>
            <a:spLocks noGrp="1"/>
          </p:cNvSpPr>
          <p:nvPr>
            <p:ph idx="1"/>
          </p:nvPr>
        </p:nvSpPr>
        <p:spPr>
          <a:xfrm>
            <a:off x="1151620" y="1673805"/>
            <a:ext cx="7399330" cy="3375376"/>
          </a:xfrm>
        </p:spPr>
        <p:txBody>
          <a:bodyPr/>
          <a:lstStyle/>
          <a:p>
            <a:pPr marL="0" indent="0" algn="just">
              <a:buNone/>
            </a:pPr>
            <a:r>
              <a:rPr lang="es-MX" sz="2800" dirty="0"/>
              <a:t>S</a:t>
            </a:r>
            <a:r>
              <a:rPr lang="es-MX" sz="2800" dirty="0" smtClean="0"/>
              <a:t>on </a:t>
            </a:r>
            <a:r>
              <a:rPr lang="es-MX" sz="2800" dirty="0"/>
              <a:t>un par de reglas de transformación que son ambas </a:t>
            </a:r>
            <a:r>
              <a:rPr lang="es-MX" sz="2800" dirty="0">
                <a:hlinkClick r:id="rId2" tooltip="Reglas de inferencia"/>
              </a:rPr>
              <a:t>reglas de inferencia</a:t>
            </a:r>
            <a:r>
              <a:rPr lang="es-MX" sz="2800" dirty="0"/>
              <a:t> </a:t>
            </a:r>
            <a:r>
              <a:rPr lang="es-MX" sz="2800" dirty="0">
                <a:hlinkClick r:id="rId3" tooltip="Validez lógica"/>
              </a:rPr>
              <a:t>válidas</a:t>
            </a:r>
            <a:r>
              <a:rPr lang="es-MX" sz="2800" dirty="0"/>
              <a:t>. Las normas permiten la expresión de las </a:t>
            </a:r>
            <a:r>
              <a:rPr lang="es-MX" sz="2800" dirty="0">
                <a:hlinkClick r:id="rId4" tooltip="Conjunción lógica"/>
              </a:rPr>
              <a:t>conjunciones</a:t>
            </a:r>
            <a:r>
              <a:rPr lang="es-MX" sz="2800" dirty="0"/>
              <a:t> y </a:t>
            </a:r>
            <a:r>
              <a:rPr lang="es-MX" sz="2800" dirty="0">
                <a:hlinkClick r:id="rId5" tooltip="Disyunción lógica"/>
              </a:rPr>
              <a:t>disyunciones</a:t>
            </a:r>
            <a:r>
              <a:rPr lang="es-MX" sz="2800" dirty="0"/>
              <a:t> puramente en términos de sí vía </a:t>
            </a:r>
            <a:r>
              <a:rPr lang="es-MX" sz="2800" dirty="0" smtClean="0"/>
              <a:t>negación.</a:t>
            </a:r>
          </a:p>
          <a:p>
            <a:pPr marL="0" indent="0" algn="just">
              <a:buNone/>
            </a:pPr>
            <a:r>
              <a:rPr lang="es-MX" sz="2800" dirty="0" smtClean="0"/>
              <a:t> </a:t>
            </a:r>
            <a:endParaRPr lang="es-MX" sz="2800" dirty="0" smtClean="0"/>
          </a:p>
        </p:txBody>
      </p:sp>
    </p:spTree>
    <p:extLst>
      <p:ext uri="{BB962C8B-B14F-4D97-AF65-F5344CB8AC3E}">
        <p14:creationId xmlns:p14="http://schemas.microsoft.com/office/powerpoint/2010/main" val="32236259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71700" y="0"/>
            <a:ext cx="6589199" cy="1280890"/>
          </a:xfrm>
        </p:spPr>
        <p:txBody>
          <a:bodyPr/>
          <a:lstStyle/>
          <a:p>
            <a:r>
              <a:rPr lang="es-MX" b="1" dirty="0" smtClean="0"/>
              <a:t>Ejemplo</a:t>
            </a:r>
            <a:endParaRPr lang="es-MX" b="1" dirty="0"/>
          </a:p>
        </p:txBody>
      </p:sp>
      <p:sp>
        <p:nvSpPr>
          <p:cNvPr id="3" name="2 Marcador de contenido"/>
          <p:cNvSpPr>
            <a:spLocks noGrp="1"/>
          </p:cNvSpPr>
          <p:nvPr>
            <p:ph idx="1"/>
          </p:nvPr>
        </p:nvSpPr>
        <p:spPr>
          <a:xfrm>
            <a:off x="476546" y="728700"/>
            <a:ext cx="8190910" cy="4237417"/>
          </a:xfrm>
        </p:spPr>
        <p:txBody>
          <a:bodyPr/>
          <a:lstStyle/>
          <a:p>
            <a:pPr marL="0" indent="0" algn="just">
              <a:buClr>
                <a:schemeClr val="accent2">
                  <a:lumMod val="75000"/>
                </a:schemeClr>
              </a:buClr>
              <a:buNone/>
            </a:pPr>
            <a:r>
              <a:rPr lang="es-MX" sz="2800" dirty="0" smtClean="0">
                <a:solidFill>
                  <a:schemeClr val="accent2">
                    <a:lumMod val="75000"/>
                  </a:schemeClr>
                </a:solidFill>
              </a:rPr>
              <a:t>		(1) </a:t>
            </a:r>
            <a:r>
              <a:rPr lang="es-MX" sz="2800" dirty="0"/>
              <a:t>No llueve y no hace sol, </a:t>
            </a:r>
          </a:p>
          <a:p>
            <a:pPr marL="0" indent="0" algn="just">
              <a:buClr>
                <a:schemeClr val="accent2">
                  <a:lumMod val="75000"/>
                </a:schemeClr>
              </a:buClr>
              <a:buNone/>
            </a:pPr>
            <a:endParaRPr lang="es-MX" sz="2800" dirty="0" smtClean="0">
              <a:solidFill>
                <a:schemeClr val="accent2">
                  <a:lumMod val="75000"/>
                </a:schemeClr>
              </a:solidFill>
            </a:endParaRPr>
          </a:p>
          <a:p>
            <a:pPr marL="0" indent="0" algn="just">
              <a:buClr>
                <a:schemeClr val="accent2">
                  <a:lumMod val="75000"/>
                </a:schemeClr>
              </a:buClr>
              <a:buNone/>
            </a:pPr>
            <a:r>
              <a:rPr lang="es-MX" sz="2800" dirty="0" smtClean="0">
                <a:solidFill>
                  <a:schemeClr val="accent2">
                    <a:lumMod val="75000"/>
                  </a:schemeClr>
                </a:solidFill>
              </a:rPr>
              <a:t>		(2) </a:t>
            </a:r>
            <a:r>
              <a:rPr lang="es-MX" sz="2800" dirty="0"/>
              <a:t>No ocurre que llueva o que haga sol. </a:t>
            </a:r>
          </a:p>
          <a:p>
            <a:endParaRPr lang="es-MX" dirty="0" smtClean="0"/>
          </a:p>
          <a:p>
            <a:pPr marL="0" indent="0" algn="just">
              <a:buNone/>
            </a:pPr>
            <a:r>
              <a:rPr lang="es-MX" sz="2800" dirty="0"/>
              <a:t>Si (1) y (2) significan lo mismo en el lenguaje corriente, entonces en Lógica será válido concluir (1) de (2) o (2) de (1), lo que expresado en símbolos es: </a:t>
            </a:r>
            <a:endParaRPr lang="es-MX" sz="2800" dirty="0" smtClean="0"/>
          </a:p>
          <a:p>
            <a:pPr marL="0" indent="0" algn="just">
              <a:buNone/>
            </a:pPr>
            <a:endParaRPr lang="es-MX" sz="2800" dirty="0"/>
          </a:p>
          <a:p>
            <a:pPr marL="0" indent="0" algn="just">
              <a:buClr>
                <a:schemeClr val="accent2">
                  <a:lumMod val="75000"/>
                </a:schemeClr>
              </a:buClr>
              <a:buNone/>
            </a:pPr>
            <a:r>
              <a:rPr lang="es-MX" sz="2400" dirty="0" smtClean="0"/>
              <a:t>a)  de  </a:t>
            </a:r>
            <a:r>
              <a:rPr lang="es-MX" sz="2800" dirty="0" smtClean="0"/>
              <a:t>            </a:t>
            </a:r>
            <a:r>
              <a:rPr lang="es-MX" sz="2400" dirty="0" smtClean="0"/>
              <a:t>   se </a:t>
            </a:r>
            <a:r>
              <a:rPr lang="es-MX" sz="2400" dirty="0"/>
              <a:t>puede concluir </a:t>
            </a:r>
            <a:r>
              <a:rPr lang="es-MX" sz="2400" dirty="0" smtClean="0"/>
              <a:t>                      y</a:t>
            </a:r>
          </a:p>
          <a:p>
            <a:pPr marL="0" indent="0" algn="just">
              <a:buClr>
                <a:schemeClr val="accent2">
                  <a:lumMod val="75000"/>
                </a:schemeClr>
              </a:buClr>
              <a:buNone/>
            </a:pPr>
            <a:endParaRPr lang="es-MX" sz="2400" dirty="0" smtClean="0"/>
          </a:p>
          <a:p>
            <a:pPr marL="0" indent="0" algn="just">
              <a:buClr>
                <a:schemeClr val="accent2">
                  <a:lumMod val="75000"/>
                </a:schemeClr>
              </a:buClr>
              <a:buNone/>
            </a:pPr>
            <a:r>
              <a:rPr lang="es-MX" sz="2400" dirty="0" smtClean="0"/>
              <a:t>b)  de                    se </a:t>
            </a:r>
            <a:r>
              <a:rPr lang="es-MX" sz="2400" dirty="0"/>
              <a:t>puede </a:t>
            </a:r>
            <a:r>
              <a:rPr lang="es-MX" sz="2400" dirty="0" smtClean="0"/>
              <a:t>concluir   </a:t>
            </a:r>
            <a:endParaRPr lang="es-MX" sz="2400" dirty="0"/>
          </a:p>
          <a:p>
            <a:endParaRPr lang="es-MX" dirty="0"/>
          </a:p>
        </p:txBody>
      </p:sp>
      <p:sp>
        <p:nvSpPr>
          <p:cNvPr id="4" name="3 Rectángulo"/>
          <p:cNvSpPr/>
          <p:nvPr/>
        </p:nvSpPr>
        <p:spPr>
          <a:xfrm>
            <a:off x="1691680" y="5274205"/>
            <a:ext cx="1330814" cy="40011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es-MX" sz="2000" dirty="0">
                <a:solidFill>
                  <a:schemeClr val="tx1"/>
                </a:solidFill>
                <a:sym typeface="Symbol"/>
              </a:rPr>
              <a:t></a:t>
            </a:r>
            <a:r>
              <a:rPr lang="es-MX" sz="2000" dirty="0">
                <a:solidFill>
                  <a:schemeClr val="tx1"/>
                </a:solidFill>
              </a:rPr>
              <a:t>P &amp; </a:t>
            </a:r>
            <a:r>
              <a:rPr lang="es-MX" sz="2000" dirty="0">
                <a:solidFill>
                  <a:schemeClr val="tx1"/>
                </a:solidFill>
                <a:sym typeface="Symbol"/>
              </a:rPr>
              <a:t>Q </a:t>
            </a:r>
            <a:endParaRPr lang="es-MX" sz="2000" dirty="0">
              <a:solidFill>
                <a:schemeClr val="tx1"/>
              </a:solidFill>
            </a:endParaRPr>
          </a:p>
        </p:txBody>
      </p:sp>
      <p:sp>
        <p:nvSpPr>
          <p:cNvPr id="5" name="4 Rectángulo"/>
          <p:cNvSpPr/>
          <p:nvPr/>
        </p:nvSpPr>
        <p:spPr>
          <a:xfrm>
            <a:off x="5967155" y="5289975"/>
            <a:ext cx="1322798" cy="40011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es-MX" sz="2000" dirty="0">
                <a:solidFill>
                  <a:schemeClr val="tx1"/>
                </a:solidFill>
                <a:sym typeface="Symbol"/>
              </a:rPr>
              <a:t></a:t>
            </a:r>
            <a:r>
              <a:rPr lang="es-MX" sz="2000" dirty="0">
                <a:solidFill>
                  <a:schemeClr val="tx1"/>
                </a:solidFill>
              </a:rPr>
              <a:t>(P V Q) </a:t>
            </a:r>
          </a:p>
        </p:txBody>
      </p:sp>
      <p:sp>
        <p:nvSpPr>
          <p:cNvPr id="6" name="5 Rectángulo"/>
          <p:cNvSpPr/>
          <p:nvPr/>
        </p:nvSpPr>
        <p:spPr>
          <a:xfrm>
            <a:off x="1691680" y="6264889"/>
            <a:ext cx="1393330" cy="40011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es-MX" sz="2000" dirty="0">
                <a:solidFill>
                  <a:schemeClr val="tx1"/>
                </a:solidFill>
                <a:sym typeface="Symbol"/>
              </a:rPr>
              <a:t></a:t>
            </a:r>
            <a:r>
              <a:rPr lang="es-MX" sz="2000" dirty="0">
                <a:solidFill>
                  <a:schemeClr val="tx1"/>
                </a:solidFill>
              </a:rPr>
              <a:t>(P V Q ) </a:t>
            </a:r>
          </a:p>
        </p:txBody>
      </p:sp>
      <p:sp>
        <p:nvSpPr>
          <p:cNvPr id="7" name="6 Rectángulo"/>
          <p:cNvSpPr/>
          <p:nvPr/>
        </p:nvSpPr>
        <p:spPr>
          <a:xfrm>
            <a:off x="6057165" y="6223946"/>
            <a:ext cx="1330814" cy="40011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es-MX" sz="2000" dirty="0">
                <a:solidFill>
                  <a:schemeClr val="tx1"/>
                </a:solidFill>
                <a:latin typeface="+mn-lt"/>
                <a:sym typeface="Symbol"/>
              </a:rPr>
              <a:t></a:t>
            </a:r>
            <a:r>
              <a:rPr lang="es-MX" sz="2000" dirty="0">
                <a:solidFill>
                  <a:schemeClr val="tx1"/>
                </a:solidFill>
                <a:latin typeface="+mn-lt"/>
              </a:rPr>
              <a:t>P &amp; </a:t>
            </a:r>
            <a:r>
              <a:rPr lang="es-MX" sz="2000" dirty="0">
                <a:solidFill>
                  <a:schemeClr val="tx1"/>
                </a:solidFill>
                <a:latin typeface="+mn-lt"/>
                <a:sym typeface="Symbol"/>
              </a:rPr>
              <a:t></a:t>
            </a:r>
            <a:r>
              <a:rPr lang="es-MX" sz="2000" dirty="0">
                <a:solidFill>
                  <a:schemeClr val="tx1"/>
                </a:solidFill>
                <a:latin typeface="+mn-lt"/>
              </a:rPr>
              <a:t>Q </a:t>
            </a:r>
          </a:p>
        </p:txBody>
      </p:sp>
    </p:spTree>
    <p:extLst>
      <p:ext uri="{BB962C8B-B14F-4D97-AF65-F5344CB8AC3E}">
        <p14:creationId xmlns:p14="http://schemas.microsoft.com/office/powerpoint/2010/main" val="10169917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81590" y="233645"/>
            <a:ext cx="7830870" cy="5985665"/>
          </a:xfrm>
        </p:spPr>
        <p:txBody>
          <a:bodyPr/>
          <a:lstStyle/>
          <a:p>
            <a:pPr marL="0" indent="0" algn="just">
              <a:buNone/>
            </a:pPr>
            <a:endParaRPr lang="es-MX" sz="2800" dirty="0" smtClean="0"/>
          </a:p>
          <a:p>
            <a:pPr marL="0" indent="0" algn="just">
              <a:buNone/>
            </a:pPr>
            <a:endParaRPr lang="es-MX" sz="2800" dirty="0"/>
          </a:p>
          <a:p>
            <a:pPr marL="0" indent="0" algn="just">
              <a:buNone/>
            </a:pPr>
            <a:r>
              <a:rPr lang="es-MX" sz="2800" dirty="0" smtClean="0"/>
              <a:t>Así </a:t>
            </a:r>
            <a:r>
              <a:rPr lang="es-MX" sz="2800" dirty="0"/>
              <a:t>(b) dice que si no se tiene o P o Q, entonces no se tiene P y no se tiene Q. </a:t>
            </a:r>
            <a:r>
              <a:rPr lang="es-MX" sz="2800" dirty="0" smtClean="0"/>
              <a:t>Estas son las  </a:t>
            </a:r>
            <a:r>
              <a:rPr lang="es-MX" sz="2800" dirty="0"/>
              <a:t>denominadas leyes de Morgan. </a:t>
            </a:r>
          </a:p>
          <a:p>
            <a:pPr marL="0" indent="0" algn="just">
              <a:buNone/>
            </a:pPr>
            <a:endParaRPr lang="es-MX" sz="2800" dirty="0"/>
          </a:p>
        </p:txBody>
      </p:sp>
      <p:sp>
        <p:nvSpPr>
          <p:cNvPr id="4" name="3 Rectángulo"/>
          <p:cNvSpPr/>
          <p:nvPr/>
        </p:nvSpPr>
        <p:spPr>
          <a:xfrm>
            <a:off x="3761910" y="3338990"/>
            <a:ext cx="1935215" cy="1323439"/>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sym typeface="Symbol"/>
              </a:rPr>
              <a:t></a:t>
            </a:r>
            <a:r>
              <a:rPr lang="es-MX" sz="2000" dirty="0">
                <a:solidFill>
                  <a:schemeClr val="tx1"/>
                </a:solidFill>
              </a:rPr>
              <a:t>P &amp; </a:t>
            </a:r>
            <a:r>
              <a:rPr lang="es-MX" sz="2000" dirty="0">
                <a:solidFill>
                  <a:schemeClr val="tx1"/>
                </a:solidFill>
                <a:sym typeface="Symbol"/>
              </a:rPr>
              <a:t></a:t>
            </a:r>
            <a:r>
              <a:rPr lang="es-MX" sz="2000" dirty="0" smtClean="0">
                <a:solidFill>
                  <a:schemeClr val="tx1"/>
                </a:solidFill>
                <a:sym typeface="Symbol"/>
              </a:rPr>
              <a:t>Q</a:t>
            </a:r>
          </a:p>
          <a:p>
            <a:r>
              <a:rPr lang="es-MX" sz="2000" dirty="0" smtClean="0">
                <a:solidFill>
                  <a:schemeClr val="tx1"/>
                </a:solidFill>
                <a:sym typeface="Symbol"/>
              </a:rPr>
              <a:t>------------------</a:t>
            </a:r>
          </a:p>
          <a:p>
            <a:r>
              <a:rPr lang="es-MX" sz="2000" dirty="0" smtClean="0">
                <a:solidFill>
                  <a:schemeClr val="tx1"/>
                </a:solidFill>
                <a:sym typeface="Symbol"/>
              </a:rPr>
              <a:t> </a:t>
            </a:r>
            <a:r>
              <a:rPr lang="es-MX" sz="2000" dirty="0">
                <a:solidFill>
                  <a:schemeClr val="tx1"/>
                </a:solidFill>
                <a:sym typeface="Symbol"/>
              </a:rPr>
              <a:t></a:t>
            </a:r>
            <a:r>
              <a:rPr lang="es-MX" sz="2000" dirty="0">
                <a:solidFill>
                  <a:schemeClr val="tx1"/>
                </a:solidFill>
              </a:rPr>
              <a:t>(P V Q ) </a:t>
            </a:r>
          </a:p>
          <a:p>
            <a:endParaRPr lang="es-MX" sz="2000" dirty="0">
              <a:solidFill>
                <a:schemeClr val="tx1"/>
              </a:solidFill>
            </a:endParaRPr>
          </a:p>
        </p:txBody>
      </p:sp>
    </p:spTree>
    <p:extLst>
      <p:ext uri="{BB962C8B-B14F-4D97-AF65-F5344CB8AC3E}">
        <p14:creationId xmlns:p14="http://schemas.microsoft.com/office/powerpoint/2010/main" val="18413205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56565" y="233645"/>
            <a:ext cx="8145905" cy="5670630"/>
          </a:xfrm>
        </p:spPr>
        <p:txBody>
          <a:bodyPr/>
          <a:lstStyle/>
          <a:p>
            <a:pPr marL="0" indent="0" algn="just">
              <a:buNone/>
            </a:pPr>
            <a:r>
              <a:rPr lang="es-MX" sz="2800" dirty="0"/>
              <a:t>Estas leyes también se aplican a otras formas proposicionales, como se puede ver al considerar las dos proposiciones equivalentes: </a:t>
            </a:r>
            <a:endParaRPr lang="es-MX" sz="2800" dirty="0" smtClean="0"/>
          </a:p>
          <a:p>
            <a:pPr marL="0" indent="0" algn="just">
              <a:buNone/>
            </a:pPr>
            <a:r>
              <a:rPr lang="es-MX" sz="2800" dirty="0" smtClean="0"/>
              <a:t>	</a:t>
            </a:r>
            <a:r>
              <a:rPr lang="es-MX" sz="2800" dirty="0" smtClean="0">
                <a:solidFill>
                  <a:schemeClr val="accent1">
                    <a:lumMod val="75000"/>
                  </a:schemeClr>
                </a:solidFill>
              </a:rPr>
              <a:t>(3) </a:t>
            </a:r>
            <a:r>
              <a:rPr lang="es-MX" sz="2800" dirty="0" smtClean="0"/>
              <a:t>O </a:t>
            </a:r>
            <a:r>
              <a:rPr lang="es-MX" sz="2800" dirty="0"/>
              <a:t>no hace calor o no nieva </a:t>
            </a:r>
            <a:endParaRPr lang="es-MX" sz="2800" dirty="0" smtClean="0"/>
          </a:p>
          <a:p>
            <a:pPr marL="0" indent="0" algn="just">
              <a:buNone/>
            </a:pPr>
            <a:r>
              <a:rPr lang="es-MX" sz="2800" dirty="0" smtClean="0"/>
              <a:t>	</a:t>
            </a:r>
            <a:r>
              <a:rPr lang="es-MX" sz="2800" dirty="0" smtClean="0">
                <a:solidFill>
                  <a:schemeClr val="accent1">
                    <a:lumMod val="75000"/>
                  </a:schemeClr>
                </a:solidFill>
              </a:rPr>
              <a:t>(</a:t>
            </a:r>
            <a:r>
              <a:rPr lang="es-MX" sz="2800" dirty="0">
                <a:solidFill>
                  <a:schemeClr val="accent1">
                    <a:lumMod val="75000"/>
                  </a:schemeClr>
                </a:solidFill>
              </a:rPr>
              <a:t>4) </a:t>
            </a:r>
            <a:r>
              <a:rPr lang="es-MX" sz="2800" dirty="0"/>
              <a:t>No ocurre a la vez que hace calor y que nieva. </a:t>
            </a:r>
          </a:p>
          <a:p>
            <a:pPr marL="0" indent="0" algn="just">
              <a:buNone/>
            </a:pPr>
            <a:r>
              <a:rPr lang="es-MX" sz="2800" dirty="0" smtClean="0"/>
              <a:t> </a:t>
            </a:r>
            <a:endParaRPr lang="es-MX" sz="2800" dirty="0" smtClean="0"/>
          </a:p>
          <a:p>
            <a:pPr marL="0" indent="0" algn="just">
              <a:buNone/>
            </a:pPr>
            <a:r>
              <a:rPr lang="es-MX" sz="2800" dirty="0" smtClean="0"/>
              <a:t>Puesto </a:t>
            </a:r>
            <a:r>
              <a:rPr lang="es-MX" sz="2800" dirty="0"/>
              <a:t>que (3) y (4) tienen el mismo significado, una puede deducirse de la otra. </a:t>
            </a:r>
            <a:endParaRPr lang="es-MX" sz="2800" dirty="0" smtClean="0"/>
          </a:p>
        </p:txBody>
      </p:sp>
    </p:spTree>
    <p:extLst>
      <p:ext uri="{BB962C8B-B14F-4D97-AF65-F5344CB8AC3E}">
        <p14:creationId xmlns:p14="http://schemas.microsoft.com/office/powerpoint/2010/main" val="29221444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41630" y="458670"/>
            <a:ext cx="7785865" cy="5940660"/>
          </a:xfrm>
        </p:spPr>
        <p:txBody>
          <a:bodyPr/>
          <a:lstStyle/>
          <a:p>
            <a:pPr marL="0" indent="0" algn="just">
              <a:buNone/>
            </a:pPr>
            <a:r>
              <a:rPr lang="es-MX" sz="2800" dirty="0" smtClean="0"/>
              <a:t>Por </a:t>
            </a:r>
            <a:r>
              <a:rPr lang="es-MX" sz="2800" dirty="0"/>
              <a:t>tanto, en símbolos lógicos se puede </a:t>
            </a:r>
            <a:r>
              <a:rPr lang="es-MX" sz="2800" dirty="0" smtClean="0"/>
              <a:t>   escribir</a:t>
            </a:r>
            <a:r>
              <a:rPr lang="es-MX" sz="2800" dirty="0"/>
              <a:t>: </a:t>
            </a:r>
            <a:endParaRPr lang="es-MX" sz="2800" dirty="0" smtClean="0"/>
          </a:p>
          <a:p>
            <a:pPr marL="0" indent="0" algn="just">
              <a:buNone/>
            </a:pPr>
            <a:r>
              <a:rPr lang="es-MX" sz="2800" dirty="0" smtClean="0"/>
              <a:t>(</a:t>
            </a:r>
            <a:r>
              <a:rPr lang="es-MX" sz="2800" dirty="0"/>
              <a:t>c) de </a:t>
            </a:r>
            <a:r>
              <a:rPr lang="es-MX" sz="2800" dirty="0"/>
              <a:t> </a:t>
            </a:r>
            <a:r>
              <a:rPr lang="es-MX" sz="2800" dirty="0" smtClean="0"/>
              <a:t>               </a:t>
            </a:r>
            <a:r>
              <a:rPr lang="es-MX" sz="2800" dirty="0" smtClean="0"/>
              <a:t>se </a:t>
            </a:r>
            <a:r>
              <a:rPr lang="es-MX" sz="2800" dirty="0"/>
              <a:t>puede </a:t>
            </a:r>
            <a:r>
              <a:rPr lang="es-MX" sz="2800" dirty="0" smtClean="0"/>
              <a:t>concluir               ,</a:t>
            </a:r>
          </a:p>
          <a:p>
            <a:pPr marL="0" indent="0" algn="just">
              <a:buNone/>
            </a:pPr>
            <a:r>
              <a:rPr lang="es-MX" sz="2800" dirty="0" smtClean="0"/>
              <a:t> </a:t>
            </a:r>
            <a:endParaRPr lang="es-MX" sz="2800" dirty="0" smtClean="0"/>
          </a:p>
          <a:p>
            <a:pPr marL="0" indent="0" algn="just">
              <a:buNone/>
            </a:pPr>
            <a:r>
              <a:rPr lang="es-MX" sz="2800" dirty="0" smtClean="0"/>
              <a:t>(</a:t>
            </a:r>
            <a:r>
              <a:rPr lang="es-MX" sz="2800" dirty="0"/>
              <a:t>d) </a:t>
            </a:r>
            <a:r>
              <a:rPr lang="es-MX" sz="2800" dirty="0"/>
              <a:t>d</a:t>
            </a:r>
            <a:r>
              <a:rPr lang="es-MX" sz="2800" dirty="0" smtClean="0"/>
              <a:t>e               se </a:t>
            </a:r>
            <a:r>
              <a:rPr lang="es-MX" sz="2800" dirty="0"/>
              <a:t>puede </a:t>
            </a:r>
            <a:r>
              <a:rPr lang="es-MX" sz="2800" dirty="0" smtClean="0"/>
              <a:t>concluir               . </a:t>
            </a:r>
          </a:p>
          <a:p>
            <a:pPr marL="0" indent="0" algn="just">
              <a:buNone/>
            </a:pPr>
            <a:endParaRPr lang="es-MX" sz="2800" dirty="0" smtClean="0"/>
          </a:p>
          <a:p>
            <a:pPr marL="0" indent="0" algn="just">
              <a:buNone/>
            </a:pPr>
            <a:r>
              <a:rPr lang="es-MX" sz="2800" dirty="0" smtClean="0"/>
              <a:t>(</a:t>
            </a:r>
            <a:r>
              <a:rPr lang="es-MX" sz="2800" dirty="0"/>
              <a:t>c) y (d) son, pues, otros dos ejemplos de la aplicación de las leyes de Morgan. </a:t>
            </a:r>
            <a:endParaRPr lang="es-MX" sz="2800" dirty="0" smtClean="0"/>
          </a:p>
        </p:txBody>
      </p:sp>
      <p:sp>
        <p:nvSpPr>
          <p:cNvPr id="2" name="1 Rectángulo"/>
          <p:cNvSpPr/>
          <p:nvPr/>
        </p:nvSpPr>
        <p:spPr>
          <a:xfrm>
            <a:off x="2591780" y="1538790"/>
            <a:ext cx="1316386" cy="40011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latin typeface="+mn-lt"/>
                <a:sym typeface="Symbol"/>
              </a:rPr>
              <a:t></a:t>
            </a:r>
            <a:r>
              <a:rPr lang="es-MX" sz="2000" dirty="0">
                <a:solidFill>
                  <a:schemeClr val="tx1"/>
                </a:solidFill>
                <a:latin typeface="+mn-lt"/>
              </a:rPr>
              <a:t>P V </a:t>
            </a:r>
            <a:r>
              <a:rPr lang="es-MX" sz="2000" dirty="0">
                <a:solidFill>
                  <a:schemeClr val="tx1"/>
                </a:solidFill>
                <a:latin typeface="+mn-lt"/>
                <a:sym typeface="Symbol"/>
              </a:rPr>
              <a:t></a:t>
            </a:r>
            <a:r>
              <a:rPr lang="es-MX" sz="2000" dirty="0">
                <a:solidFill>
                  <a:schemeClr val="tx1"/>
                </a:solidFill>
                <a:latin typeface="+mn-lt"/>
              </a:rPr>
              <a:t>Q </a:t>
            </a:r>
          </a:p>
        </p:txBody>
      </p:sp>
      <p:sp>
        <p:nvSpPr>
          <p:cNvPr id="4" name="3 Rectángulo"/>
          <p:cNvSpPr/>
          <p:nvPr/>
        </p:nvSpPr>
        <p:spPr>
          <a:xfrm>
            <a:off x="7317305" y="1521309"/>
            <a:ext cx="1266693" cy="40011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sym typeface="Symbol"/>
              </a:rPr>
              <a:t></a:t>
            </a:r>
            <a:r>
              <a:rPr lang="es-MX" sz="2000" dirty="0">
                <a:solidFill>
                  <a:schemeClr val="tx1"/>
                </a:solidFill>
              </a:rPr>
              <a:t>(P &amp; Q)</a:t>
            </a:r>
          </a:p>
        </p:txBody>
      </p:sp>
      <p:sp>
        <p:nvSpPr>
          <p:cNvPr id="5" name="4 Rectángulo"/>
          <p:cNvSpPr/>
          <p:nvPr/>
        </p:nvSpPr>
        <p:spPr>
          <a:xfrm>
            <a:off x="2513162" y="2663915"/>
            <a:ext cx="1266693" cy="40011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sym typeface="Symbol"/>
              </a:rPr>
              <a:t></a:t>
            </a:r>
            <a:r>
              <a:rPr lang="es-MX" sz="2000" dirty="0">
                <a:solidFill>
                  <a:schemeClr val="tx1"/>
                </a:solidFill>
              </a:rPr>
              <a:t>(P &amp; Q)</a:t>
            </a:r>
          </a:p>
        </p:txBody>
      </p:sp>
      <p:sp>
        <p:nvSpPr>
          <p:cNvPr id="6" name="5 Rectángulo"/>
          <p:cNvSpPr/>
          <p:nvPr/>
        </p:nvSpPr>
        <p:spPr>
          <a:xfrm>
            <a:off x="7164581" y="2584629"/>
            <a:ext cx="1316386" cy="40011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latin typeface="+mn-lt"/>
                <a:sym typeface="Symbol"/>
              </a:rPr>
              <a:t></a:t>
            </a:r>
            <a:r>
              <a:rPr lang="es-MX" sz="2000" dirty="0">
                <a:solidFill>
                  <a:schemeClr val="tx1"/>
                </a:solidFill>
                <a:latin typeface="+mn-lt"/>
              </a:rPr>
              <a:t>P V </a:t>
            </a:r>
            <a:r>
              <a:rPr lang="es-MX" sz="2000" dirty="0">
                <a:solidFill>
                  <a:schemeClr val="tx1"/>
                </a:solidFill>
                <a:latin typeface="+mn-lt"/>
                <a:sym typeface="Symbol"/>
              </a:rPr>
              <a:t></a:t>
            </a:r>
            <a:r>
              <a:rPr lang="es-MX" sz="2000" dirty="0">
                <a:solidFill>
                  <a:schemeClr val="tx1"/>
                </a:solidFill>
                <a:latin typeface="+mn-lt"/>
              </a:rPr>
              <a:t>Q </a:t>
            </a:r>
          </a:p>
        </p:txBody>
      </p:sp>
      <p:sp>
        <p:nvSpPr>
          <p:cNvPr id="7" name="6 Rectángulo"/>
          <p:cNvSpPr/>
          <p:nvPr/>
        </p:nvSpPr>
        <p:spPr>
          <a:xfrm>
            <a:off x="3888669" y="4685013"/>
            <a:ext cx="1583432" cy="1323439"/>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sym typeface="Symbol"/>
              </a:rPr>
              <a:t></a:t>
            </a:r>
            <a:r>
              <a:rPr lang="es-MX" sz="2000" dirty="0">
                <a:solidFill>
                  <a:schemeClr val="tx1"/>
                </a:solidFill>
              </a:rPr>
              <a:t>P </a:t>
            </a:r>
            <a:r>
              <a:rPr lang="es-MX" sz="2000" dirty="0" smtClean="0">
                <a:solidFill>
                  <a:schemeClr val="tx1"/>
                </a:solidFill>
              </a:rPr>
              <a:t>V </a:t>
            </a:r>
            <a:r>
              <a:rPr lang="es-MX" sz="2000" dirty="0">
                <a:solidFill>
                  <a:schemeClr val="tx1"/>
                </a:solidFill>
                <a:sym typeface="Symbol"/>
              </a:rPr>
              <a:t></a:t>
            </a:r>
            <a:r>
              <a:rPr lang="es-MX" sz="2000" dirty="0" smtClean="0">
                <a:solidFill>
                  <a:schemeClr val="tx1"/>
                </a:solidFill>
                <a:sym typeface="Symbol"/>
              </a:rPr>
              <a:t>Q</a:t>
            </a:r>
          </a:p>
          <a:p>
            <a:r>
              <a:rPr lang="es-MX" sz="2000" dirty="0" smtClean="0">
                <a:solidFill>
                  <a:schemeClr val="tx1"/>
                </a:solidFill>
                <a:sym typeface="Symbol"/>
              </a:rPr>
              <a:t>----------------</a:t>
            </a:r>
          </a:p>
          <a:p>
            <a:r>
              <a:rPr lang="es-MX" sz="2000" dirty="0" smtClean="0">
                <a:solidFill>
                  <a:schemeClr val="tx1"/>
                </a:solidFill>
                <a:sym typeface="Symbol"/>
              </a:rPr>
              <a:t> </a:t>
            </a:r>
            <a:r>
              <a:rPr lang="es-MX" sz="2000" dirty="0">
                <a:solidFill>
                  <a:schemeClr val="tx1"/>
                </a:solidFill>
                <a:sym typeface="Symbol"/>
              </a:rPr>
              <a:t></a:t>
            </a:r>
            <a:r>
              <a:rPr lang="es-MX" sz="2000" dirty="0">
                <a:solidFill>
                  <a:schemeClr val="tx1"/>
                </a:solidFill>
              </a:rPr>
              <a:t>(P </a:t>
            </a:r>
            <a:r>
              <a:rPr lang="es-MX" sz="2000" dirty="0" smtClean="0">
                <a:solidFill>
                  <a:schemeClr val="tx1"/>
                </a:solidFill>
              </a:rPr>
              <a:t>&amp; </a:t>
            </a:r>
            <a:r>
              <a:rPr lang="es-MX" sz="2000" dirty="0">
                <a:solidFill>
                  <a:schemeClr val="tx1"/>
                </a:solidFill>
              </a:rPr>
              <a:t>Q ) </a:t>
            </a:r>
          </a:p>
          <a:p>
            <a:endParaRPr lang="es-MX" sz="2000" dirty="0">
              <a:solidFill>
                <a:schemeClr val="tx1"/>
              </a:solidFill>
            </a:endParaRPr>
          </a:p>
        </p:txBody>
      </p:sp>
    </p:spTree>
    <p:extLst>
      <p:ext uri="{BB962C8B-B14F-4D97-AF65-F5344CB8AC3E}">
        <p14:creationId xmlns:p14="http://schemas.microsoft.com/office/powerpoint/2010/main" val="37635323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56566" y="458670"/>
            <a:ext cx="8370930" cy="5940660"/>
          </a:xfrm>
        </p:spPr>
        <p:txBody>
          <a:bodyPr/>
          <a:lstStyle/>
          <a:p>
            <a:pPr marL="0" indent="0" algn="just">
              <a:buNone/>
            </a:pPr>
            <a:r>
              <a:rPr lang="es-MX" sz="2800" dirty="0" smtClean="0"/>
              <a:t>		Otro caso:</a:t>
            </a:r>
          </a:p>
          <a:p>
            <a:pPr marL="0" indent="0" algn="just">
              <a:buNone/>
            </a:pPr>
            <a:endParaRPr lang="es-MX" sz="2800" dirty="0" smtClean="0"/>
          </a:p>
          <a:p>
            <a:pPr marL="0" indent="0" algn="just">
              <a:buNone/>
            </a:pPr>
            <a:r>
              <a:rPr lang="es-MX" sz="2800" dirty="0" smtClean="0"/>
              <a:t>(e) </a:t>
            </a:r>
            <a:r>
              <a:rPr lang="es-MX" sz="2800" dirty="0"/>
              <a:t>de </a:t>
            </a:r>
            <a:r>
              <a:rPr lang="es-MX" sz="2800" dirty="0"/>
              <a:t> </a:t>
            </a:r>
            <a:r>
              <a:rPr lang="es-MX" sz="2800" dirty="0" smtClean="0"/>
              <a:t>               </a:t>
            </a:r>
            <a:r>
              <a:rPr lang="es-MX" sz="2800" dirty="0" smtClean="0"/>
              <a:t>se </a:t>
            </a:r>
            <a:r>
              <a:rPr lang="es-MX" sz="2800" dirty="0"/>
              <a:t>puede </a:t>
            </a:r>
            <a:r>
              <a:rPr lang="es-MX" sz="2800" dirty="0" smtClean="0"/>
              <a:t>concluir                     ,</a:t>
            </a:r>
          </a:p>
          <a:p>
            <a:pPr marL="0" indent="0" algn="just">
              <a:buNone/>
            </a:pPr>
            <a:r>
              <a:rPr lang="es-MX" sz="2800" dirty="0" smtClean="0"/>
              <a:t> </a:t>
            </a:r>
          </a:p>
          <a:p>
            <a:pPr marL="0" indent="0" algn="just">
              <a:buNone/>
            </a:pPr>
            <a:r>
              <a:rPr lang="es-MX" sz="2800" dirty="0" smtClean="0"/>
              <a:t>Y finalmente</a:t>
            </a:r>
            <a:endParaRPr lang="es-MX" sz="2800" dirty="0" smtClean="0"/>
          </a:p>
          <a:p>
            <a:pPr marL="0" indent="0" algn="just">
              <a:buNone/>
            </a:pPr>
            <a:r>
              <a:rPr lang="es-MX" sz="2800" dirty="0" smtClean="0"/>
              <a:t>(f) </a:t>
            </a:r>
            <a:r>
              <a:rPr lang="es-MX" sz="2800" dirty="0"/>
              <a:t>d</a:t>
            </a:r>
            <a:r>
              <a:rPr lang="es-MX" sz="2800" dirty="0" smtClean="0"/>
              <a:t>e                  se </a:t>
            </a:r>
            <a:r>
              <a:rPr lang="es-MX" sz="2800" dirty="0"/>
              <a:t>puede </a:t>
            </a:r>
            <a:r>
              <a:rPr lang="es-MX" sz="2800" dirty="0" smtClean="0"/>
              <a:t>concluir                . </a:t>
            </a:r>
          </a:p>
          <a:p>
            <a:pPr marL="0" indent="0" algn="just">
              <a:buNone/>
            </a:pPr>
            <a:endParaRPr lang="es-MX" sz="2800" dirty="0" smtClean="0"/>
          </a:p>
          <a:p>
            <a:pPr marL="0" indent="0" algn="just">
              <a:buNone/>
            </a:pPr>
            <a:r>
              <a:rPr lang="es-MX" sz="2800" dirty="0" smtClean="0"/>
              <a:t> </a:t>
            </a:r>
            <a:endParaRPr lang="es-MX" sz="2800" dirty="0" smtClean="0"/>
          </a:p>
        </p:txBody>
      </p:sp>
      <p:sp>
        <p:nvSpPr>
          <p:cNvPr id="2" name="1 Rectángulo"/>
          <p:cNvSpPr/>
          <p:nvPr/>
        </p:nvSpPr>
        <p:spPr>
          <a:xfrm>
            <a:off x="1933587" y="1675197"/>
            <a:ext cx="1316386" cy="40011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smtClean="0">
                <a:solidFill>
                  <a:schemeClr val="tx1"/>
                </a:solidFill>
                <a:latin typeface="+mn-lt"/>
              </a:rPr>
              <a:t>P &amp;Q </a:t>
            </a:r>
            <a:endParaRPr lang="es-MX" sz="2000" dirty="0">
              <a:solidFill>
                <a:schemeClr val="tx1"/>
              </a:solidFill>
              <a:latin typeface="+mn-lt"/>
            </a:endParaRPr>
          </a:p>
        </p:txBody>
      </p:sp>
      <p:sp>
        <p:nvSpPr>
          <p:cNvPr id="4" name="3 Rectángulo"/>
          <p:cNvSpPr/>
          <p:nvPr/>
        </p:nvSpPr>
        <p:spPr>
          <a:xfrm>
            <a:off x="6924269" y="1555012"/>
            <a:ext cx="1797009" cy="40011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sym typeface="Symbol"/>
              </a:rPr>
              <a:t></a:t>
            </a:r>
            <a:r>
              <a:rPr lang="es-MX" sz="2000" dirty="0" smtClean="0">
                <a:solidFill>
                  <a:schemeClr val="tx1"/>
                </a:solidFill>
              </a:rPr>
              <a:t>(</a:t>
            </a:r>
            <a:r>
              <a:rPr lang="es-MX" sz="2000" dirty="0">
                <a:solidFill>
                  <a:schemeClr val="tx1"/>
                </a:solidFill>
                <a:sym typeface="Symbol"/>
              </a:rPr>
              <a:t></a:t>
            </a:r>
            <a:r>
              <a:rPr lang="es-MX" sz="2000" dirty="0">
                <a:solidFill>
                  <a:schemeClr val="tx1"/>
                </a:solidFill>
              </a:rPr>
              <a:t>P V </a:t>
            </a:r>
            <a:r>
              <a:rPr lang="es-MX" sz="2000" dirty="0">
                <a:solidFill>
                  <a:schemeClr val="tx1"/>
                </a:solidFill>
                <a:sym typeface="Symbol"/>
              </a:rPr>
              <a:t></a:t>
            </a:r>
            <a:r>
              <a:rPr lang="es-MX" sz="2000" dirty="0">
                <a:solidFill>
                  <a:schemeClr val="tx1"/>
                </a:solidFill>
              </a:rPr>
              <a:t>Q</a:t>
            </a:r>
            <a:r>
              <a:rPr lang="es-MX" sz="2000" dirty="0" smtClean="0">
                <a:solidFill>
                  <a:schemeClr val="tx1"/>
                </a:solidFill>
              </a:rPr>
              <a:t>)</a:t>
            </a:r>
            <a:endParaRPr lang="es-MX" sz="2000" dirty="0">
              <a:solidFill>
                <a:schemeClr val="tx1"/>
              </a:solidFill>
            </a:endParaRPr>
          </a:p>
        </p:txBody>
      </p:sp>
      <p:sp>
        <p:nvSpPr>
          <p:cNvPr id="5" name="4 Rectángulo"/>
          <p:cNvSpPr/>
          <p:nvPr/>
        </p:nvSpPr>
        <p:spPr>
          <a:xfrm>
            <a:off x="1832862" y="3293985"/>
            <a:ext cx="1524003" cy="40011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sym typeface="Symbol"/>
              </a:rPr>
              <a:t></a:t>
            </a:r>
            <a:r>
              <a:rPr lang="es-MX" sz="2000" dirty="0">
                <a:solidFill>
                  <a:schemeClr val="tx1"/>
                </a:solidFill>
              </a:rPr>
              <a:t>(P </a:t>
            </a:r>
            <a:r>
              <a:rPr lang="es-MX" sz="2000" dirty="0" smtClean="0">
                <a:solidFill>
                  <a:schemeClr val="tx1"/>
                </a:solidFill>
              </a:rPr>
              <a:t>V </a:t>
            </a:r>
            <a:r>
              <a:rPr lang="es-MX" sz="2000" dirty="0">
                <a:solidFill>
                  <a:schemeClr val="tx1"/>
                </a:solidFill>
                <a:sym typeface="Symbol"/>
              </a:rPr>
              <a:t> </a:t>
            </a:r>
            <a:r>
              <a:rPr lang="es-MX" sz="2000" dirty="0" smtClean="0">
                <a:solidFill>
                  <a:schemeClr val="tx1"/>
                </a:solidFill>
              </a:rPr>
              <a:t>Q</a:t>
            </a:r>
            <a:r>
              <a:rPr lang="es-MX" sz="2000" dirty="0">
                <a:solidFill>
                  <a:schemeClr val="tx1"/>
                </a:solidFill>
              </a:rPr>
              <a:t>)</a:t>
            </a:r>
          </a:p>
        </p:txBody>
      </p:sp>
      <p:sp>
        <p:nvSpPr>
          <p:cNvPr id="6" name="5 Rectángulo"/>
          <p:cNvSpPr/>
          <p:nvPr/>
        </p:nvSpPr>
        <p:spPr>
          <a:xfrm>
            <a:off x="6766004" y="3293985"/>
            <a:ext cx="1676426" cy="40011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latin typeface="+mn-lt"/>
                <a:sym typeface="Symbol"/>
              </a:rPr>
              <a:t></a:t>
            </a:r>
            <a:r>
              <a:rPr lang="es-MX" sz="2000" dirty="0">
                <a:solidFill>
                  <a:schemeClr val="tx1"/>
                </a:solidFill>
                <a:latin typeface="+mn-lt"/>
              </a:rPr>
              <a:t>P </a:t>
            </a:r>
            <a:r>
              <a:rPr lang="es-MX" sz="2000" dirty="0" smtClean="0">
                <a:solidFill>
                  <a:schemeClr val="tx1"/>
                </a:solidFill>
                <a:latin typeface="+mn-lt"/>
              </a:rPr>
              <a:t>&amp;</a:t>
            </a:r>
            <a:r>
              <a:rPr lang="es-MX" sz="2000" dirty="0">
                <a:solidFill>
                  <a:schemeClr val="tx1"/>
                </a:solidFill>
                <a:sym typeface="Symbol"/>
              </a:rPr>
              <a:t> </a:t>
            </a:r>
            <a:r>
              <a:rPr lang="es-MX" sz="2000" dirty="0" smtClean="0">
                <a:solidFill>
                  <a:schemeClr val="tx1"/>
                </a:solidFill>
                <a:latin typeface="+mn-lt"/>
              </a:rPr>
              <a:t> </a:t>
            </a:r>
            <a:r>
              <a:rPr lang="es-MX" sz="2000" dirty="0">
                <a:solidFill>
                  <a:schemeClr val="tx1"/>
                </a:solidFill>
                <a:latin typeface="+mn-lt"/>
                <a:sym typeface="Symbol"/>
              </a:rPr>
              <a:t></a:t>
            </a:r>
            <a:r>
              <a:rPr lang="es-MX" sz="2000" dirty="0">
                <a:solidFill>
                  <a:schemeClr val="tx1"/>
                </a:solidFill>
                <a:latin typeface="+mn-lt"/>
              </a:rPr>
              <a:t>Q </a:t>
            </a:r>
          </a:p>
        </p:txBody>
      </p:sp>
    </p:spTree>
    <p:extLst>
      <p:ext uri="{BB962C8B-B14F-4D97-AF65-F5344CB8AC3E}">
        <p14:creationId xmlns:p14="http://schemas.microsoft.com/office/powerpoint/2010/main" val="14169833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1540" y="1403775"/>
            <a:ext cx="8032145" cy="2205245"/>
          </a:xfrm>
        </p:spPr>
        <p:txBody>
          <a:bodyPr/>
          <a:lstStyle/>
          <a:p>
            <a:pPr marL="0" indent="0" algn="just">
              <a:buNone/>
            </a:pPr>
            <a:r>
              <a:rPr lang="es-MX" sz="2800" dirty="0"/>
              <a:t>Resumiendo, lo que se ha de hacer para aplicar las leyes de Morgan, cuya abreviatura es DL, como una regla de operación, es verificar los siguientes pasos</a:t>
            </a:r>
            <a:r>
              <a:rPr lang="es-MX" sz="2800" dirty="0" smtClean="0"/>
              <a:t>:</a:t>
            </a:r>
          </a:p>
          <a:p>
            <a:pPr marL="0" indent="0" algn="just">
              <a:buNone/>
            </a:pPr>
            <a:r>
              <a:rPr lang="es-MX" sz="2800" dirty="0" smtClean="0"/>
              <a:t> </a:t>
            </a:r>
          </a:p>
          <a:p>
            <a:pPr marL="0" indent="0" algn="just">
              <a:buNone/>
            </a:pPr>
            <a:r>
              <a:rPr lang="es-MX" sz="2800" dirty="0" smtClean="0"/>
              <a:t> </a:t>
            </a:r>
            <a:endParaRPr lang="es-MX" sz="2800" dirty="0"/>
          </a:p>
        </p:txBody>
      </p:sp>
      <p:sp>
        <p:nvSpPr>
          <p:cNvPr id="2" name="1 Rectángulo"/>
          <p:cNvSpPr/>
          <p:nvPr/>
        </p:nvSpPr>
        <p:spPr>
          <a:xfrm>
            <a:off x="656564" y="3834045"/>
            <a:ext cx="7740861" cy="1815882"/>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marL="457200" indent="-457200" algn="just">
              <a:buFont typeface="+mj-lt"/>
              <a:buAutoNum type="arabicPeriod"/>
            </a:pPr>
            <a:r>
              <a:rPr lang="es-MX" sz="2800" dirty="0">
                <a:solidFill>
                  <a:schemeClr val="tx1"/>
                </a:solidFill>
              </a:rPr>
              <a:t>Cambiar &amp; en V o V en &amp;;</a:t>
            </a:r>
          </a:p>
          <a:p>
            <a:pPr marL="457200" indent="-457200" algn="just">
              <a:buFont typeface="+mj-lt"/>
              <a:buAutoNum type="arabicPeriod"/>
            </a:pPr>
            <a:r>
              <a:rPr lang="es-MX" sz="2800" dirty="0">
                <a:solidFill>
                  <a:schemeClr val="tx1"/>
                </a:solidFill>
              </a:rPr>
              <a:t> Negar cada miembro de la disyunción o </a:t>
            </a:r>
            <a:r>
              <a:rPr lang="es-MX" sz="2800" dirty="0" smtClean="0">
                <a:solidFill>
                  <a:schemeClr val="tx1"/>
                </a:solidFill>
              </a:rPr>
              <a:t>conjunción</a:t>
            </a:r>
            <a:r>
              <a:rPr lang="es-MX" sz="2800" dirty="0">
                <a:solidFill>
                  <a:schemeClr val="tx1"/>
                </a:solidFill>
              </a:rPr>
              <a:t>; </a:t>
            </a:r>
          </a:p>
          <a:p>
            <a:pPr marL="457200" indent="-457200" algn="just">
              <a:buFont typeface="+mj-lt"/>
              <a:buAutoNum type="arabicPeriod"/>
            </a:pPr>
            <a:r>
              <a:rPr lang="es-MX" sz="2800" dirty="0">
                <a:solidFill>
                  <a:schemeClr val="tx1"/>
                </a:solidFill>
              </a:rPr>
              <a:t>Negar la fórmula completa</a:t>
            </a:r>
          </a:p>
        </p:txBody>
      </p:sp>
    </p:spTree>
    <p:extLst>
      <p:ext uri="{BB962C8B-B14F-4D97-AF65-F5344CB8AC3E}">
        <p14:creationId xmlns:p14="http://schemas.microsoft.com/office/powerpoint/2010/main" val="129849844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6655" y="323655"/>
            <a:ext cx="7155795" cy="1280890"/>
          </a:xfrm>
        </p:spPr>
        <p:txBody>
          <a:bodyPr/>
          <a:lstStyle/>
          <a:p>
            <a:r>
              <a:rPr lang="es-MX" b="1" dirty="0">
                <a:solidFill>
                  <a:schemeClr val="tx1"/>
                </a:solidFill>
              </a:rPr>
              <a:t>Proposiciones </a:t>
            </a:r>
            <a:r>
              <a:rPr lang="es-MX" b="1" dirty="0" err="1" smtClean="0">
                <a:solidFill>
                  <a:schemeClr val="tx1"/>
                </a:solidFill>
              </a:rPr>
              <a:t>bicondicionales</a:t>
            </a:r>
            <a:r>
              <a:rPr lang="es-MX" b="1" dirty="0" smtClean="0">
                <a:solidFill>
                  <a:schemeClr val="tx1"/>
                </a:solidFill>
              </a:rPr>
              <a:t>  </a:t>
            </a:r>
            <a:endParaRPr lang="es-MX" b="1" dirty="0">
              <a:solidFill>
                <a:schemeClr val="tx1"/>
              </a:solidFill>
            </a:endParaRPr>
          </a:p>
        </p:txBody>
      </p:sp>
      <p:sp>
        <p:nvSpPr>
          <p:cNvPr id="3" name="2 Marcador de contenido"/>
          <p:cNvSpPr>
            <a:spLocks noGrp="1"/>
          </p:cNvSpPr>
          <p:nvPr>
            <p:ph idx="1"/>
          </p:nvPr>
        </p:nvSpPr>
        <p:spPr>
          <a:xfrm>
            <a:off x="701570" y="1763815"/>
            <a:ext cx="8100900" cy="3777622"/>
          </a:xfrm>
        </p:spPr>
        <p:txBody>
          <a:bodyPr/>
          <a:lstStyle/>
          <a:p>
            <a:pPr marL="0" indent="0" algn="just">
              <a:buNone/>
            </a:pPr>
            <a:r>
              <a:rPr lang="es-MX" sz="3200" dirty="0"/>
              <a:t>Este término de enlace es «si y sólo si». Las proposiciones que utilizan este término de enlace se denominan proposiciones </a:t>
            </a:r>
            <a:r>
              <a:rPr lang="es-MX" sz="3200" dirty="0" err="1"/>
              <a:t>bicondicionales</a:t>
            </a:r>
            <a:r>
              <a:rPr lang="es-MX" sz="3200" dirty="0"/>
              <a:t>. El símbolo que se utilizará para este término de enlace es: </a:t>
            </a:r>
            <a:endParaRPr lang="es-MX" sz="3200" dirty="0" smtClean="0"/>
          </a:p>
          <a:p>
            <a:pPr marL="0" indent="0" algn="just">
              <a:buNone/>
            </a:pPr>
            <a:r>
              <a:rPr lang="es-MX" sz="3200" dirty="0"/>
              <a:t>En forma simbólica la proposición sería: </a:t>
            </a:r>
            <a:r>
              <a:rPr lang="es-MX" sz="3200" dirty="0" smtClean="0"/>
              <a:t>P</a:t>
            </a:r>
            <a:r>
              <a:rPr lang="es-MX" sz="3200" dirty="0" smtClean="0">
                <a:sym typeface="Symbol"/>
              </a:rPr>
              <a:t></a:t>
            </a:r>
            <a:r>
              <a:rPr lang="es-MX" sz="3200" dirty="0" smtClean="0"/>
              <a:t> Q</a:t>
            </a:r>
            <a:r>
              <a:rPr lang="es-MX" sz="3200" dirty="0"/>
              <a:t>, </a:t>
            </a:r>
          </a:p>
        </p:txBody>
      </p:sp>
    </p:spTree>
    <p:extLst>
      <p:ext uri="{BB962C8B-B14F-4D97-AF65-F5344CB8AC3E}">
        <p14:creationId xmlns:p14="http://schemas.microsoft.com/office/powerpoint/2010/main" val="39642045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16605" y="323655"/>
            <a:ext cx="7560840" cy="5580620"/>
          </a:xfrm>
        </p:spPr>
        <p:txBody>
          <a:bodyPr/>
          <a:lstStyle/>
          <a:p>
            <a:pPr marL="0" indent="0" algn="just">
              <a:buNone/>
            </a:pPr>
            <a:r>
              <a:rPr lang="es-MX" sz="2800" dirty="0"/>
              <a:t>La proposición </a:t>
            </a:r>
            <a:r>
              <a:rPr lang="es-MX" sz="2800" dirty="0" err="1"/>
              <a:t>bicondicional</a:t>
            </a:r>
            <a:r>
              <a:rPr lang="es-MX" sz="2800" dirty="0"/>
              <a:t> P </a:t>
            </a:r>
            <a:r>
              <a:rPr lang="es-MX" sz="2800" dirty="0" smtClean="0">
                <a:sym typeface="Symbol"/>
              </a:rPr>
              <a:t> </a:t>
            </a:r>
            <a:r>
              <a:rPr lang="es-MX" sz="2800" dirty="0" smtClean="0"/>
              <a:t>Q </a:t>
            </a:r>
            <a:r>
              <a:rPr lang="es-MX" sz="2800" dirty="0"/>
              <a:t>tiene la misma fuerza que dos proposiciones condicionales; primera P </a:t>
            </a:r>
            <a:r>
              <a:rPr lang="es-MX" sz="2800" dirty="0" smtClean="0">
                <a:sym typeface="Symbol"/>
              </a:rPr>
              <a:t></a:t>
            </a:r>
            <a:r>
              <a:rPr lang="es-MX" sz="2800" dirty="0" smtClean="0"/>
              <a:t>Q </a:t>
            </a:r>
            <a:r>
              <a:rPr lang="es-MX" sz="2800" dirty="0"/>
              <a:t>y segunda, Q </a:t>
            </a:r>
            <a:r>
              <a:rPr lang="es-MX" sz="2800" dirty="0" smtClean="0">
                <a:sym typeface="Symbol"/>
              </a:rPr>
              <a:t></a:t>
            </a:r>
            <a:r>
              <a:rPr lang="es-MX" sz="2800" dirty="0" smtClean="0"/>
              <a:t> </a:t>
            </a:r>
            <a:r>
              <a:rPr lang="es-MX" sz="2800" dirty="0"/>
              <a:t>P. </a:t>
            </a:r>
            <a:endParaRPr lang="es-MX" sz="2800" dirty="0" smtClean="0"/>
          </a:p>
          <a:p>
            <a:pPr marL="0" indent="0" algn="just">
              <a:buNone/>
            </a:pPr>
            <a:r>
              <a:rPr lang="es-MX" sz="2800" dirty="0" smtClean="0"/>
              <a:t>Por ejemplo:</a:t>
            </a:r>
          </a:p>
          <a:p>
            <a:pPr marL="0" indent="0" algn="just">
              <a:buNone/>
            </a:pPr>
            <a:r>
              <a:rPr lang="es-MX" sz="2800" dirty="0" smtClean="0"/>
              <a:t>Si el </a:t>
            </a:r>
            <a:r>
              <a:rPr lang="es-MX" sz="2800" dirty="0"/>
              <a:t>agua alcanza cierta altura, entonces el campo se inunda. </a:t>
            </a:r>
            <a:endParaRPr lang="es-MX" sz="2800" dirty="0" smtClean="0"/>
          </a:p>
        </p:txBody>
      </p:sp>
    </p:spTree>
    <p:extLst>
      <p:ext uri="{BB962C8B-B14F-4D97-AF65-F5344CB8AC3E}">
        <p14:creationId xmlns:p14="http://schemas.microsoft.com/office/powerpoint/2010/main" val="34456070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6705" y="413665"/>
            <a:ext cx="6589199" cy="1280890"/>
          </a:xfrm>
        </p:spPr>
        <p:txBody>
          <a:bodyPr/>
          <a:lstStyle/>
          <a:p>
            <a:r>
              <a:rPr lang="es-MX" b="1" dirty="0" smtClean="0">
                <a:solidFill>
                  <a:schemeClr val="tx1"/>
                </a:solidFill>
              </a:rPr>
              <a:t>Ley </a:t>
            </a:r>
            <a:r>
              <a:rPr lang="es-MX" b="1" dirty="0" err="1" smtClean="0">
                <a:solidFill>
                  <a:schemeClr val="tx1"/>
                </a:solidFill>
              </a:rPr>
              <a:t>bicondicional</a:t>
            </a:r>
            <a:endParaRPr lang="es-MX" dirty="0"/>
          </a:p>
        </p:txBody>
      </p:sp>
      <p:sp>
        <p:nvSpPr>
          <p:cNvPr id="3" name="2 Marcador de contenido"/>
          <p:cNvSpPr>
            <a:spLocks noGrp="1"/>
          </p:cNvSpPr>
          <p:nvPr>
            <p:ph idx="1"/>
          </p:nvPr>
        </p:nvSpPr>
        <p:spPr>
          <a:xfrm>
            <a:off x="521549" y="1763814"/>
            <a:ext cx="7965885" cy="4545505"/>
          </a:xfrm>
        </p:spPr>
        <p:txBody>
          <a:bodyPr/>
          <a:lstStyle/>
          <a:p>
            <a:pPr marL="0" indent="0" algn="just">
              <a:buNone/>
            </a:pPr>
            <a:r>
              <a:rPr lang="es-MX" sz="2800" dirty="0"/>
              <a:t>También significa que si el campo se inunda, entonces el agua alcanza cierta altura. </a:t>
            </a:r>
          </a:p>
          <a:p>
            <a:pPr marL="0" indent="0" algn="just">
              <a:buNone/>
            </a:pPr>
            <a:r>
              <a:rPr lang="es-MX" sz="2800" dirty="0"/>
              <a:t>Así se tiene una nueva regla que nos permite deducir ambas P</a:t>
            </a:r>
            <a:r>
              <a:rPr lang="es-MX" sz="2800" dirty="0">
                <a:sym typeface="Symbol"/>
              </a:rPr>
              <a:t> </a:t>
            </a:r>
            <a:r>
              <a:rPr lang="es-MX" sz="2800" dirty="0"/>
              <a:t>Q y Q </a:t>
            </a:r>
            <a:r>
              <a:rPr lang="es-MX" sz="2800" dirty="0">
                <a:sym typeface="Symbol"/>
              </a:rPr>
              <a:t></a:t>
            </a:r>
            <a:r>
              <a:rPr lang="es-MX" sz="2800" dirty="0"/>
              <a:t> P de P </a:t>
            </a:r>
            <a:r>
              <a:rPr lang="es-MX" sz="2800" dirty="0">
                <a:sym typeface="Symbol"/>
              </a:rPr>
              <a:t></a:t>
            </a:r>
            <a:r>
              <a:rPr lang="es-MX" sz="2800" dirty="0"/>
              <a:t> Q. Esta ley se denominará la ley de las proposiciones </a:t>
            </a:r>
            <a:r>
              <a:rPr lang="es-MX" sz="2800" dirty="0" err="1"/>
              <a:t>bicondicionales</a:t>
            </a:r>
            <a:r>
              <a:rPr lang="es-MX" sz="2800" dirty="0"/>
              <a:t>, LB. </a:t>
            </a:r>
          </a:p>
          <a:p>
            <a:endParaRPr lang="es-MX" sz="2800" dirty="0"/>
          </a:p>
        </p:txBody>
      </p:sp>
    </p:spTree>
    <p:extLst>
      <p:ext uri="{BB962C8B-B14F-4D97-AF65-F5344CB8AC3E}">
        <p14:creationId xmlns:p14="http://schemas.microsoft.com/office/powerpoint/2010/main" val="45058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9600" y="2603292"/>
            <a:ext cx="7315200" cy="1015663"/>
          </a:xfrm>
          <a:prstGeom prst="rect">
            <a:avLst/>
          </a:prstGeom>
          <a:solidFill>
            <a:schemeClr val="accent1">
              <a:lumMod val="50000"/>
            </a:schemeClr>
          </a:solidFill>
          <a:ln>
            <a:solidFill>
              <a:schemeClr val="bg2">
                <a:lumMod val="50000"/>
              </a:schemeClr>
            </a:solidFill>
          </a:ln>
          <a:effectLst>
            <a:glow rad="228600">
              <a:schemeClr val="accent1">
                <a:lumMod val="60000"/>
                <a:lumOff val="40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5"/>
          </a:lnRef>
          <a:fillRef idx="1002">
            <a:schemeClr val="dk1"/>
          </a:fillRef>
          <a:effectRef idx="3">
            <a:schemeClr val="accent5"/>
          </a:effectRef>
          <a:fontRef idx="minor">
            <a:schemeClr val="lt1"/>
          </a:fontRef>
        </p:style>
        <p:txBody>
          <a:bodyPr>
            <a:spAutoFit/>
          </a:bodyPr>
          <a:lstStyle/>
          <a:p>
            <a:pPr marL="1143000" indent="-1143000">
              <a:buFont typeface="+mj-lt"/>
              <a:buAutoNum type="arabicPeriod"/>
              <a:defRPr/>
            </a:pPr>
            <a:r>
              <a:rPr lang="es-MX" sz="6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Contenido</a:t>
            </a:r>
          </a:p>
        </p:txBody>
      </p:sp>
    </p:spTree>
    <p:extLst>
      <p:ext uri="{BB962C8B-B14F-4D97-AF65-F5344CB8AC3E}">
        <p14:creationId xmlns:p14="http://schemas.microsoft.com/office/powerpoint/2010/main" val="9965612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6675" y="233645"/>
            <a:ext cx="7245805" cy="765085"/>
          </a:xfrm>
        </p:spPr>
        <p:txBody>
          <a:bodyPr/>
          <a:lstStyle/>
          <a:p>
            <a:r>
              <a:rPr lang="es-MX" dirty="0" smtClean="0"/>
              <a:t>Resumen: Reglas de Inferencia</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8494844"/>
              </p:ext>
            </p:extLst>
          </p:nvPr>
        </p:nvGraphicFramePr>
        <p:xfrm>
          <a:off x="881590" y="1088740"/>
          <a:ext cx="7967846" cy="5341375"/>
        </p:xfrm>
        <a:graphic>
          <a:graphicData uri="http://schemas.openxmlformats.org/drawingml/2006/table">
            <a:tbl>
              <a:tblPr firstRow="1" bandRow="1">
                <a:tableStyleId>{5C22544A-7EE6-4342-B048-85BDC9FD1C3A}</a:tableStyleId>
              </a:tblPr>
              <a:tblGrid>
                <a:gridCol w="3983923"/>
                <a:gridCol w="3983923"/>
              </a:tblGrid>
              <a:tr h="495055">
                <a:tc>
                  <a:txBody>
                    <a:bodyPr/>
                    <a:lstStyle/>
                    <a:p>
                      <a:endParaRPr lang="es-MX" dirty="0"/>
                    </a:p>
                  </a:txBody>
                  <a:tcPr/>
                </a:tc>
                <a:tc>
                  <a:txBody>
                    <a:bodyPr/>
                    <a:lstStyle/>
                    <a:p>
                      <a:endParaRPr lang="es-MX" dirty="0"/>
                    </a:p>
                  </a:txBody>
                  <a:tcPr/>
                </a:tc>
              </a:tr>
              <a:tr h="370840">
                <a:tc>
                  <a:txBody>
                    <a:bodyPr/>
                    <a:lstStyle/>
                    <a:p>
                      <a:r>
                        <a:rPr lang="es-MX" sz="2000" b="1" i="1" kern="1200" dirty="0" smtClean="0">
                          <a:solidFill>
                            <a:schemeClr val="dk1"/>
                          </a:solidFill>
                          <a:latin typeface="+mn-lt"/>
                          <a:ea typeface="+mn-ea"/>
                          <a:cs typeface="+mn-cs"/>
                        </a:rPr>
                        <a:t>Modus </a:t>
                      </a:r>
                      <a:r>
                        <a:rPr lang="es-MX" sz="2000" b="1" i="1" kern="1200" dirty="0" err="1" smtClean="0">
                          <a:solidFill>
                            <a:schemeClr val="dk1"/>
                          </a:solidFill>
                          <a:latin typeface="+mn-lt"/>
                          <a:ea typeface="+mn-ea"/>
                          <a:cs typeface="+mn-cs"/>
                        </a:rPr>
                        <a:t>ponendo</a:t>
                      </a:r>
                      <a:r>
                        <a:rPr lang="es-MX" sz="2000" b="1" i="1" kern="1200" dirty="0" smtClean="0">
                          <a:solidFill>
                            <a:schemeClr val="dk1"/>
                          </a:solidFill>
                          <a:latin typeface="+mn-lt"/>
                          <a:ea typeface="+mn-ea"/>
                          <a:cs typeface="+mn-cs"/>
                        </a:rPr>
                        <a:t> </a:t>
                      </a:r>
                      <a:r>
                        <a:rPr lang="es-MX" sz="2000" b="1" i="1" kern="1200" dirty="0" err="1" smtClean="0">
                          <a:solidFill>
                            <a:schemeClr val="dk1"/>
                          </a:solidFill>
                          <a:latin typeface="+mn-lt"/>
                          <a:ea typeface="+mn-ea"/>
                          <a:cs typeface="+mn-cs"/>
                        </a:rPr>
                        <a:t>ponens</a:t>
                      </a:r>
                      <a:r>
                        <a:rPr lang="es-MX" sz="2000" b="1" i="1" kern="1200" dirty="0" smtClean="0">
                          <a:solidFill>
                            <a:schemeClr val="dk1"/>
                          </a:solidFill>
                          <a:latin typeface="+mn-lt"/>
                          <a:ea typeface="+mn-ea"/>
                          <a:cs typeface="+mn-cs"/>
                        </a:rPr>
                        <a:t> (PP) </a:t>
                      </a:r>
                    </a:p>
                    <a:p>
                      <a:r>
                        <a:rPr lang="es-MX" sz="2000" kern="1200" dirty="0" smtClean="0">
                          <a:solidFill>
                            <a:schemeClr val="dk1"/>
                          </a:solidFill>
                          <a:latin typeface="+mn-lt"/>
                          <a:ea typeface="+mn-ea"/>
                          <a:cs typeface="+mn-cs"/>
                        </a:rPr>
                        <a:t>P </a:t>
                      </a:r>
                      <a:r>
                        <a:rPr lang="es-MX" sz="2000" kern="1200" dirty="0" smtClean="0">
                          <a:solidFill>
                            <a:schemeClr val="dk1"/>
                          </a:solidFill>
                          <a:latin typeface="+mn-lt"/>
                          <a:ea typeface="+mn-ea"/>
                          <a:cs typeface="+mn-cs"/>
                          <a:sym typeface="Symbol"/>
                        </a:rPr>
                        <a:t></a:t>
                      </a:r>
                      <a:r>
                        <a:rPr lang="es-MX" sz="2000" kern="1200" dirty="0" smtClean="0">
                          <a:solidFill>
                            <a:schemeClr val="dk1"/>
                          </a:solidFill>
                          <a:latin typeface="+mn-lt"/>
                          <a:ea typeface="+mn-ea"/>
                          <a:cs typeface="+mn-cs"/>
                        </a:rPr>
                        <a:t>Q</a:t>
                      </a:r>
                    </a:p>
                    <a:p>
                      <a:r>
                        <a:rPr lang="es-MX" sz="2000" kern="1200" dirty="0" smtClean="0">
                          <a:solidFill>
                            <a:schemeClr val="dk1"/>
                          </a:solidFill>
                          <a:latin typeface="+mn-lt"/>
                          <a:ea typeface="+mn-ea"/>
                          <a:cs typeface="+mn-cs"/>
                        </a:rPr>
                        <a:t>P </a:t>
                      </a:r>
                    </a:p>
                    <a:p>
                      <a:r>
                        <a:rPr lang="es-MX" sz="2000" kern="1200" dirty="0" smtClean="0">
                          <a:solidFill>
                            <a:schemeClr val="dk1"/>
                          </a:solidFill>
                          <a:latin typeface="+mn-lt"/>
                          <a:ea typeface="+mn-ea"/>
                          <a:cs typeface="+mn-cs"/>
                        </a:rPr>
                        <a:t>------</a:t>
                      </a:r>
                    </a:p>
                    <a:p>
                      <a:r>
                        <a:rPr lang="es-MX" sz="2000" kern="1200" dirty="0" smtClean="0">
                          <a:solidFill>
                            <a:schemeClr val="dk1"/>
                          </a:solidFill>
                          <a:latin typeface="+mn-lt"/>
                          <a:ea typeface="+mn-ea"/>
                          <a:cs typeface="+mn-cs"/>
                        </a:rPr>
                        <a:t>Q </a:t>
                      </a:r>
                    </a:p>
                  </a:txBody>
                  <a:tcPr/>
                </a:tc>
                <a:tc>
                  <a:txBody>
                    <a:bodyPr/>
                    <a:lstStyle/>
                    <a:p>
                      <a:r>
                        <a:rPr lang="es-MX" sz="2000" b="1" i="1" kern="1200" dirty="0" smtClean="0">
                          <a:solidFill>
                            <a:schemeClr val="dk1"/>
                          </a:solidFill>
                          <a:latin typeface="+mn-lt"/>
                          <a:ea typeface="+mn-ea"/>
                          <a:cs typeface="+mn-cs"/>
                        </a:rPr>
                        <a:t>Modus </a:t>
                      </a:r>
                      <a:r>
                        <a:rPr lang="es-MX" sz="2000" b="1" i="1" kern="1200" dirty="0" err="1" smtClean="0">
                          <a:solidFill>
                            <a:schemeClr val="dk1"/>
                          </a:solidFill>
                          <a:latin typeface="+mn-lt"/>
                          <a:ea typeface="+mn-ea"/>
                          <a:cs typeface="+mn-cs"/>
                        </a:rPr>
                        <a:t>tollendo</a:t>
                      </a:r>
                      <a:r>
                        <a:rPr lang="es-MX" sz="2000" b="1" i="1" kern="1200" dirty="0" smtClean="0">
                          <a:solidFill>
                            <a:schemeClr val="dk1"/>
                          </a:solidFill>
                          <a:latin typeface="+mn-lt"/>
                          <a:ea typeface="+mn-ea"/>
                          <a:cs typeface="+mn-cs"/>
                        </a:rPr>
                        <a:t> </a:t>
                      </a:r>
                      <a:r>
                        <a:rPr lang="es-MX" sz="2000" b="1" i="1" kern="1200" dirty="0" err="1" smtClean="0">
                          <a:solidFill>
                            <a:schemeClr val="dk1"/>
                          </a:solidFill>
                          <a:latin typeface="+mn-lt"/>
                          <a:ea typeface="+mn-ea"/>
                          <a:cs typeface="+mn-cs"/>
                        </a:rPr>
                        <a:t>tollens</a:t>
                      </a:r>
                      <a:r>
                        <a:rPr lang="es-MX" sz="2000" b="1" i="1" kern="1200" dirty="0" smtClean="0">
                          <a:solidFill>
                            <a:schemeClr val="dk1"/>
                          </a:solidFill>
                          <a:latin typeface="+mn-lt"/>
                          <a:ea typeface="+mn-ea"/>
                          <a:cs typeface="+mn-cs"/>
                        </a:rPr>
                        <a:t> (TT) </a:t>
                      </a:r>
                    </a:p>
                    <a:p>
                      <a:r>
                        <a:rPr lang="es-MX" sz="2000" kern="1200" dirty="0" smtClean="0">
                          <a:solidFill>
                            <a:schemeClr val="dk1"/>
                          </a:solidFill>
                          <a:latin typeface="+mn-lt"/>
                          <a:ea typeface="+mn-ea"/>
                          <a:cs typeface="+mn-cs"/>
                        </a:rPr>
                        <a:t>P </a:t>
                      </a:r>
                      <a:r>
                        <a:rPr lang="es-MX" sz="2000" kern="1200" dirty="0" smtClean="0">
                          <a:solidFill>
                            <a:schemeClr val="dk1"/>
                          </a:solidFill>
                          <a:latin typeface="+mn-lt"/>
                          <a:ea typeface="+mn-ea"/>
                          <a:cs typeface="+mn-cs"/>
                          <a:sym typeface="Symbol"/>
                        </a:rPr>
                        <a:t></a:t>
                      </a:r>
                      <a:r>
                        <a:rPr lang="es-MX" sz="2000" kern="1200" dirty="0" smtClean="0">
                          <a:solidFill>
                            <a:schemeClr val="dk1"/>
                          </a:solidFill>
                          <a:latin typeface="+mn-lt"/>
                          <a:ea typeface="+mn-ea"/>
                          <a:cs typeface="+mn-cs"/>
                        </a:rPr>
                        <a:t> Q</a:t>
                      </a:r>
                    </a:p>
                    <a:p>
                      <a:r>
                        <a:rPr lang="es-MX" sz="2000" kern="1200" dirty="0" smtClean="0">
                          <a:solidFill>
                            <a:schemeClr val="dk1"/>
                          </a:solidFill>
                          <a:latin typeface="+mn-lt"/>
                          <a:ea typeface="+mn-ea"/>
                          <a:cs typeface="+mn-cs"/>
                          <a:sym typeface="Symbol"/>
                        </a:rPr>
                        <a:t></a:t>
                      </a:r>
                      <a:r>
                        <a:rPr lang="es-MX" sz="2000" kern="1200" dirty="0" smtClean="0">
                          <a:solidFill>
                            <a:schemeClr val="dk1"/>
                          </a:solidFill>
                          <a:latin typeface="+mn-lt"/>
                          <a:ea typeface="+mn-ea"/>
                          <a:cs typeface="+mn-cs"/>
                        </a:rPr>
                        <a:t>Q </a:t>
                      </a:r>
                    </a:p>
                    <a:p>
                      <a:r>
                        <a:rPr lang="es-MX" sz="2000" kern="1200" dirty="0" smtClean="0">
                          <a:solidFill>
                            <a:schemeClr val="dk1"/>
                          </a:solidFill>
                          <a:latin typeface="+mn-lt"/>
                          <a:ea typeface="+mn-ea"/>
                          <a:cs typeface="+mn-cs"/>
                        </a:rPr>
                        <a:t>-------</a:t>
                      </a:r>
                    </a:p>
                    <a:p>
                      <a:r>
                        <a:rPr lang="es-MX" sz="2000" kern="1200" dirty="0" smtClean="0">
                          <a:solidFill>
                            <a:schemeClr val="dk1"/>
                          </a:solidFill>
                          <a:latin typeface="+mn-lt"/>
                          <a:ea typeface="+mn-ea"/>
                          <a:cs typeface="+mn-cs"/>
                          <a:sym typeface="Symbol"/>
                        </a:rPr>
                        <a:t></a:t>
                      </a:r>
                      <a:r>
                        <a:rPr lang="es-MX" sz="2000" kern="1200" dirty="0" smtClean="0">
                          <a:solidFill>
                            <a:schemeClr val="dk1"/>
                          </a:solidFill>
                          <a:latin typeface="+mn-lt"/>
                          <a:ea typeface="+mn-ea"/>
                          <a:cs typeface="+mn-cs"/>
                        </a:rPr>
                        <a:t>P </a:t>
                      </a:r>
                    </a:p>
                  </a:txBody>
                  <a:tcPr/>
                </a:tc>
              </a:tr>
              <a:tr h="370840">
                <a:tc>
                  <a:txBody>
                    <a:bodyPr/>
                    <a:lstStyle/>
                    <a:p>
                      <a:r>
                        <a:rPr lang="es-MX" sz="2000" b="1" i="1" kern="1200" dirty="0" smtClean="0">
                          <a:solidFill>
                            <a:schemeClr val="dk1"/>
                          </a:solidFill>
                          <a:latin typeface="+mn-lt"/>
                          <a:ea typeface="+mn-ea"/>
                          <a:cs typeface="+mn-cs"/>
                        </a:rPr>
                        <a:t>Modus </a:t>
                      </a:r>
                      <a:r>
                        <a:rPr lang="es-MX" sz="2000" b="1" i="1" kern="1200" dirty="0" err="1" smtClean="0">
                          <a:solidFill>
                            <a:schemeClr val="dk1"/>
                          </a:solidFill>
                          <a:latin typeface="+mn-lt"/>
                          <a:ea typeface="+mn-ea"/>
                          <a:cs typeface="+mn-cs"/>
                        </a:rPr>
                        <a:t>tollendo</a:t>
                      </a:r>
                      <a:r>
                        <a:rPr lang="es-MX" sz="2000" b="1" i="1" kern="1200" dirty="0" smtClean="0">
                          <a:solidFill>
                            <a:schemeClr val="dk1"/>
                          </a:solidFill>
                          <a:latin typeface="+mn-lt"/>
                          <a:ea typeface="+mn-ea"/>
                          <a:cs typeface="+mn-cs"/>
                        </a:rPr>
                        <a:t> </a:t>
                      </a:r>
                      <a:r>
                        <a:rPr lang="es-MX" sz="2000" b="1" i="1" kern="1200" dirty="0" err="1" smtClean="0">
                          <a:solidFill>
                            <a:schemeClr val="dk1"/>
                          </a:solidFill>
                          <a:latin typeface="+mn-lt"/>
                          <a:ea typeface="+mn-ea"/>
                          <a:cs typeface="+mn-cs"/>
                        </a:rPr>
                        <a:t>ponens</a:t>
                      </a:r>
                      <a:r>
                        <a:rPr lang="es-MX" sz="2000" b="1" i="1" kern="1200" dirty="0" smtClean="0">
                          <a:solidFill>
                            <a:schemeClr val="dk1"/>
                          </a:solidFill>
                          <a:latin typeface="+mn-lt"/>
                          <a:ea typeface="+mn-ea"/>
                          <a:cs typeface="+mn-cs"/>
                        </a:rPr>
                        <a:t> (TP) </a:t>
                      </a:r>
                    </a:p>
                    <a:p>
                      <a:r>
                        <a:rPr lang="fr-FR" sz="2000" kern="1200" dirty="0" smtClean="0">
                          <a:solidFill>
                            <a:schemeClr val="dk1"/>
                          </a:solidFill>
                          <a:latin typeface="+mn-lt"/>
                          <a:ea typeface="+mn-ea"/>
                          <a:cs typeface="+mn-cs"/>
                        </a:rPr>
                        <a:t>P V Q        P V Q</a:t>
                      </a:r>
                    </a:p>
                    <a:p>
                      <a:r>
                        <a:rPr lang="es-MX" sz="2000" kern="1200" dirty="0" smtClean="0">
                          <a:solidFill>
                            <a:schemeClr val="dk1"/>
                          </a:solidFill>
                          <a:latin typeface="+mn-lt"/>
                          <a:ea typeface="+mn-ea"/>
                          <a:cs typeface="+mn-cs"/>
                          <a:sym typeface="Symbol"/>
                        </a:rPr>
                        <a:t></a:t>
                      </a:r>
                      <a:r>
                        <a:rPr lang="es-MX" sz="2000" kern="1200" dirty="0" smtClean="0">
                          <a:solidFill>
                            <a:schemeClr val="dk1"/>
                          </a:solidFill>
                          <a:latin typeface="+mn-lt"/>
                          <a:ea typeface="+mn-ea"/>
                          <a:cs typeface="+mn-cs"/>
                        </a:rPr>
                        <a:t>P              </a:t>
                      </a:r>
                      <a:r>
                        <a:rPr lang="es-MX" sz="2000" kern="1200" dirty="0" smtClean="0">
                          <a:solidFill>
                            <a:schemeClr val="dk1"/>
                          </a:solidFill>
                          <a:latin typeface="+mn-lt"/>
                          <a:ea typeface="+mn-ea"/>
                          <a:cs typeface="+mn-cs"/>
                          <a:sym typeface="Symbol"/>
                        </a:rPr>
                        <a:t></a:t>
                      </a:r>
                      <a:r>
                        <a:rPr lang="es-MX" sz="2000" kern="1200" dirty="0" smtClean="0">
                          <a:solidFill>
                            <a:schemeClr val="dk1"/>
                          </a:solidFill>
                          <a:latin typeface="+mn-lt"/>
                          <a:ea typeface="+mn-ea"/>
                          <a:cs typeface="+mn-cs"/>
                        </a:rPr>
                        <a:t>Q </a:t>
                      </a:r>
                    </a:p>
                    <a:p>
                      <a:r>
                        <a:rPr lang="es-MX" sz="2000" kern="1200" dirty="0" smtClean="0">
                          <a:solidFill>
                            <a:schemeClr val="dk1"/>
                          </a:solidFill>
                          <a:latin typeface="+mn-lt"/>
                          <a:ea typeface="+mn-ea"/>
                          <a:cs typeface="+mn-cs"/>
                        </a:rPr>
                        <a:t>--------         --------</a:t>
                      </a:r>
                    </a:p>
                    <a:p>
                      <a:r>
                        <a:rPr lang="es-MX" sz="2000" kern="1200" dirty="0" smtClean="0">
                          <a:solidFill>
                            <a:schemeClr val="dk1"/>
                          </a:solidFill>
                          <a:latin typeface="+mn-lt"/>
                          <a:ea typeface="+mn-ea"/>
                          <a:cs typeface="+mn-cs"/>
                        </a:rPr>
                        <a:t>Q                P </a:t>
                      </a:r>
                    </a:p>
                  </a:txBody>
                  <a:tcPr/>
                </a:tc>
                <a:tc>
                  <a:txBody>
                    <a:bodyPr/>
                    <a:lstStyle/>
                    <a:p>
                      <a:r>
                        <a:rPr lang="es-MX" sz="2000" b="1" kern="1200" dirty="0" smtClean="0">
                          <a:solidFill>
                            <a:schemeClr val="dk1"/>
                          </a:solidFill>
                          <a:latin typeface="+mn-lt"/>
                          <a:ea typeface="+mn-ea"/>
                          <a:cs typeface="+mn-cs"/>
                        </a:rPr>
                        <a:t>Doble negación (DN) </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kern="1200" dirty="0" smtClean="0">
                          <a:solidFill>
                            <a:schemeClr val="dk1"/>
                          </a:solidFill>
                          <a:latin typeface="+mn-lt"/>
                          <a:ea typeface="+mn-ea"/>
                          <a:cs typeface="+mn-cs"/>
                        </a:rPr>
                        <a:t>P              </a:t>
                      </a:r>
                      <a:r>
                        <a:rPr lang="es-MX" sz="2000" kern="1200" dirty="0" smtClean="0">
                          <a:solidFill>
                            <a:schemeClr val="dk1"/>
                          </a:solidFill>
                          <a:latin typeface="+mn-lt"/>
                          <a:ea typeface="+mn-ea"/>
                          <a:cs typeface="+mn-cs"/>
                          <a:sym typeface="Symbol"/>
                        </a:rPr>
                        <a:t></a:t>
                      </a:r>
                      <a:r>
                        <a:rPr lang="es-MX" sz="2000" kern="1200" dirty="0" smtClean="0">
                          <a:solidFill>
                            <a:schemeClr val="dk1"/>
                          </a:solidFill>
                          <a:latin typeface="+mn-lt"/>
                          <a:ea typeface="+mn-ea"/>
                          <a:cs typeface="+mn-cs"/>
                        </a:rPr>
                        <a:t>P </a:t>
                      </a:r>
                    </a:p>
                    <a:p>
                      <a:r>
                        <a:rPr lang="es-MX" sz="2000" kern="1200" dirty="0" smtClean="0">
                          <a:solidFill>
                            <a:schemeClr val="dk1"/>
                          </a:solidFill>
                          <a:latin typeface="+mn-lt"/>
                          <a:ea typeface="+mn-ea"/>
                          <a:cs typeface="+mn-cs"/>
                        </a:rPr>
                        <a:t>-------         --------</a:t>
                      </a:r>
                    </a:p>
                    <a:p>
                      <a:r>
                        <a:rPr lang="es-MX" sz="2000" kern="1200" dirty="0" smtClean="0">
                          <a:solidFill>
                            <a:schemeClr val="dk1"/>
                          </a:solidFill>
                          <a:latin typeface="+mn-lt"/>
                          <a:ea typeface="+mn-ea"/>
                          <a:cs typeface="+mn-cs"/>
                          <a:sym typeface="Symbol"/>
                        </a:rPr>
                        <a:t></a:t>
                      </a:r>
                      <a:r>
                        <a:rPr lang="es-MX" sz="2000" kern="1200" dirty="0" smtClean="0">
                          <a:solidFill>
                            <a:schemeClr val="dk1"/>
                          </a:solidFill>
                          <a:latin typeface="+mn-lt"/>
                          <a:ea typeface="+mn-ea"/>
                          <a:cs typeface="+mn-cs"/>
                        </a:rPr>
                        <a:t>P              </a:t>
                      </a:r>
                      <a:r>
                        <a:rPr lang="es-MX" sz="2000" kern="1200" dirty="0" err="1" smtClean="0">
                          <a:solidFill>
                            <a:schemeClr val="dk1"/>
                          </a:solidFill>
                          <a:latin typeface="+mn-lt"/>
                          <a:ea typeface="+mn-ea"/>
                          <a:cs typeface="+mn-cs"/>
                        </a:rPr>
                        <a:t>P</a:t>
                      </a:r>
                      <a:r>
                        <a:rPr lang="es-MX" sz="2000" kern="1200" dirty="0" smtClean="0">
                          <a:solidFill>
                            <a:schemeClr val="dk1"/>
                          </a:solidFill>
                          <a:latin typeface="+mn-lt"/>
                          <a:ea typeface="+mn-ea"/>
                          <a:cs typeface="+mn-cs"/>
                        </a:rPr>
                        <a:t> </a:t>
                      </a:r>
                    </a:p>
                  </a:txBody>
                  <a:tcPr/>
                </a:tc>
              </a:tr>
              <a:tr h="370840">
                <a:tc>
                  <a:txBody>
                    <a:bodyPr/>
                    <a:lstStyle/>
                    <a:p>
                      <a:r>
                        <a:rPr lang="es-MX" sz="2000" b="1" kern="1200" dirty="0" smtClean="0">
                          <a:solidFill>
                            <a:schemeClr val="dk1"/>
                          </a:solidFill>
                          <a:latin typeface="+mn-lt"/>
                          <a:ea typeface="+mn-ea"/>
                          <a:cs typeface="+mn-cs"/>
                        </a:rPr>
                        <a:t>Regla de simplificación (S)</a:t>
                      </a:r>
                      <a:r>
                        <a:rPr lang="es-MX" sz="2000" kern="1200" dirty="0" smtClean="0">
                          <a:solidFill>
                            <a:schemeClr val="dk1"/>
                          </a:solidFill>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kern="1200" dirty="0" smtClean="0">
                          <a:solidFill>
                            <a:schemeClr val="dk1"/>
                          </a:solidFill>
                          <a:latin typeface="+mn-lt"/>
                          <a:ea typeface="+mn-ea"/>
                          <a:cs typeface="+mn-cs"/>
                        </a:rPr>
                        <a:t>P &amp; Q      </a:t>
                      </a:r>
                      <a:r>
                        <a:rPr lang="es-MX" sz="2000" kern="1200" dirty="0" err="1" smtClean="0">
                          <a:solidFill>
                            <a:schemeClr val="dk1"/>
                          </a:solidFill>
                          <a:latin typeface="+mn-lt"/>
                          <a:ea typeface="+mn-ea"/>
                          <a:cs typeface="+mn-cs"/>
                        </a:rPr>
                        <a:t>Q</a:t>
                      </a:r>
                      <a:r>
                        <a:rPr lang="es-MX" sz="2000" kern="1200" dirty="0" smtClean="0">
                          <a:solidFill>
                            <a:schemeClr val="dk1"/>
                          </a:solidFill>
                          <a:latin typeface="+mn-lt"/>
                          <a:ea typeface="+mn-ea"/>
                          <a:cs typeface="+mn-cs"/>
                        </a:rPr>
                        <a:t> &amp; P</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kern="1200" dirty="0" smtClean="0">
                          <a:solidFill>
                            <a:schemeClr val="dk1"/>
                          </a:solidFill>
                          <a:latin typeface="+mn-lt"/>
                          <a:ea typeface="+mn-ea"/>
                          <a:cs typeface="+mn-cs"/>
                        </a:rPr>
                        <a:t> --------         --------</a:t>
                      </a:r>
                    </a:p>
                    <a:p>
                      <a:r>
                        <a:rPr lang="es-MX" sz="2000" dirty="0" smtClean="0"/>
                        <a:t>P</a:t>
                      </a:r>
                      <a:endParaRPr lang="es-MX" sz="2000" dirty="0"/>
                    </a:p>
                  </a:txBody>
                  <a:tcPr/>
                </a:tc>
                <a:tc>
                  <a:txBody>
                    <a:bodyPr/>
                    <a:lstStyle/>
                    <a:p>
                      <a:r>
                        <a:rPr lang="es-MX" sz="2000" b="1" kern="1200" dirty="0" smtClean="0">
                          <a:solidFill>
                            <a:schemeClr val="dk1"/>
                          </a:solidFill>
                          <a:latin typeface="+mn-lt"/>
                          <a:ea typeface="+mn-ea"/>
                          <a:cs typeface="+mn-cs"/>
                        </a:rPr>
                        <a:t>Regla de adjunción (A) </a:t>
                      </a:r>
                    </a:p>
                    <a:p>
                      <a:r>
                        <a:rPr lang="es-MX" sz="2000" kern="1200" dirty="0" smtClean="0">
                          <a:solidFill>
                            <a:schemeClr val="dk1"/>
                          </a:solidFill>
                          <a:latin typeface="+mn-lt"/>
                          <a:ea typeface="+mn-ea"/>
                          <a:cs typeface="+mn-cs"/>
                        </a:rPr>
                        <a:t>P                  </a:t>
                      </a:r>
                      <a:r>
                        <a:rPr lang="es-MX" sz="2000" kern="1200" dirty="0" err="1" smtClean="0">
                          <a:solidFill>
                            <a:schemeClr val="dk1"/>
                          </a:solidFill>
                          <a:latin typeface="+mn-lt"/>
                          <a:ea typeface="+mn-ea"/>
                          <a:cs typeface="+mn-cs"/>
                        </a:rPr>
                        <a:t>P</a:t>
                      </a:r>
                      <a:endParaRPr lang="es-MX" sz="2000" kern="1200" dirty="0" smtClean="0">
                        <a:solidFill>
                          <a:schemeClr val="dk1"/>
                        </a:solidFill>
                        <a:latin typeface="+mn-lt"/>
                        <a:ea typeface="+mn-ea"/>
                        <a:cs typeface="+mn-cs"/>
                      </a:endParaRPr>
                    </a:p>
                    <a:p>
                      <a:r>
                        <a:rPr lang="es-MX" sz="2000" kern="1200" dirty="0" smtClean="0">
                          <a:solidFill>
                            <a:schemeClr val="dk1"/>
                          </a:solidFill>
                          <a:latin typeface="+mn-lt"/>
                          <a:ea typeface="+mn-ea"/>
                          <a:cs typeface="+mn-cs"/>
                        </a:rPr>
                        <a:t>Q                 </a:t>
                      </a:r>
                      <a:r>
                        <a:rPr lang="es-MX" sz="2000" kern="1200" dirty="0" err="1" smtClean="0">
                          <a:solidFill>
                            <a:schemeClr val="dk1"/>
                          </a:solidFill>
                          <a:latin typeface="+mn-lt"/>
                          <a:ea typeface="+mn-ea"/>
                          <a:cs typeface="+mn-cs"/>
                        </a:rPr>
                        <a:t>Q</a:t>
                      </a:r>
                      <a:r>
                        <a:rPr lang="es-MX" sz="2000" kern="1200" dirty="0" smtClean="0">
                          <a:solidFill>
                            <a:schemeClr val="dk1"/>
                          </a:solidFill>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kern="1200" dirty="0" smtClean="0">
                          <a:solidFill>
                            <a:schemeClr val="dk1"/>
                          </a:solidFill>
                          <a:latin typeface="+mn-lt"/>
                          <a:ea typeface="+mn-ea"/>
                          <a:cs typeface="+mn-cs"/>
                        </a:rPr>
                        <a:t>--------         --------</a:t>
                      </a:r>
                    </a:p>
                    <a:p>
                      <a:r>
                        <a:rPr lang="es-MX" sz="2000" kern="1200" dirty="0" smtClean="0">
                          <a:solidFill>
                            <a:schemeClr val="dk1"/>
                          </a:solidFill>
                          <a:latin typeface="+mn-lt"/>
                          <a:ea typeface="+mn-ea"/>
                          <a:cs typeface="+mn-cs"/>
                        </a:rPr>
                        <a:t>P &amp; Q          </a:t>
                      </a:r>
                      <a:r>
                        <a:rPr lang="es-MX" sz="2000" kern="1200" dirty="0" err="1" smtClean="0">
                          <a:solidFill>
                            <a:schemeClr val="dk1"/>
                          </a:solidFill>
                          <a:latin typeface="+mn-lt"/>
                          <a:ea typeface="+mn-ea"/>
                          <a:cs typeface="+mn-cs"/>
                        </a:rPr>
                        <a:t>Q</a:t>
                      </a:r>
                      <a:r>
                        <a:rPr lang="es-MX" sz="2000" kern="1200" dirty="0" smtClean="0">
                          <a:solidFill>
                            <a:schemeClr val="dk1"/>
                          </a:solidFill>
                          <a:latin typeface="+mn-lt"/>
                          <a:ea typeface="+mn-ea"/>
                          <a:cs typeface="+mn-cs"/>
                        </a:rPr>
                        <a:t> &amp; P </a:t>
                      </a:r>
                      <a:endParaRPr lang="es-MX" sz="2000" dirty="0" smtClean="0"/>
                    </a:p>
                  </a:txBody>
                  <a:tcPr/>
                </a:tc>
              </a:tr>
            </a:tbl>
          </a:graphicData>
        </a:graphic>
      </p:graphicFrame>
    </p:spTree>
    <p:extLst>
      <p:ext uri="{BB962C8B-B14F-4D97-AF65-F5344CB8AC3E}">
        <p14:creationId xmlns:p14="http://schemas.microsoft.com/office/powerpoint/2010/main" val="26095732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122945953"/>
              </p:ext>
            </p:extLst>
          </p:nvPr>
        </p:nvGraphicFramePr>
        <p:xfrm>
          <a:off x="836585" y="323655"/>
          <a:ext cx="7967846" cy="5950975"/>
        </p:xfrm>
        <a:graphic>
          <a:graphicData uri="http://schemas.openxmlformats.org/drawingml/2006/table">
            <a:tbl>
              <a:tblPr firstRow="1" bandRow="1">
                <a:tableStyleId>{5C22544A-7EE6-4342-B048-85BDC9FD1C3A}</a:tableStyleId>
              </a:tblPr>
              <a:tblGrid>
                <a:gridCol w="4185465"/>
                <a:gridCol w="3782381"/>
              </a:tblGrid>
              <a:tr h="495055">
                <a:tc>
                  <a:txBody>
                    <a:bodyPr/>
                    <a:lstStyle/>
                    <a:p>
                      <a:endParaRPr lang="es-MX" dirty="0"/>
                    </a:p>
                  </a:txBody>
                  <a:tcPr/>
                </a:tc>
                <a:tc>
                  <a:txBody>
                    <a:bodyPr/>
                    <a:lstStyle/>
                    <a:p>
                      <a:endParaRPr lang="es-MX" dirty="0"/>
                    </a:p>
                  </a:txBody>
                  <a:tcPr/>
                </a:tc>
              </a:tr>
              <a:tr h="370840">
                <a:tc>
                  <a:txBody>
                    <a:bodyPr/>
                    <a:lstStyle/>
                    <a:p>
                      <a:r>
                        <a:rPr lang="es-MX" sz="2000" b="1" dirty="0" smtClean="0"/>
                        <a:t>Ley del silogismo hipotético </a:t>
                      </a:r>
                      <a:r>
                        <a:rPr lang="es-MX" sz="2000" dirty="0" smtClean="0"/>
                        <a:t>(</a:t>
                      </a:r>
                      <a:r>
                        <a:rPr lang="es-MX" sz="2000" b="1" dirty="0" smtClean="0"/>
                        <a:t>HS) </a:t>
                      </a:r>
                    </a:p>
                    <a:p>
                      <a:r>
                        <a:rPr lang="es-MX" sz="2000" dirty="0" smtClean="0"/>
                        <a:t>P</a:t>
                      </a:r>
                      <a:r>
                        <a:rPr lang="es-MX" sz="2000" dirty="0" smtClean="0">
                          <a:sym typeface="Symbol"/>
                        </a:rPr>
                        <a:t></a:t>
                      </a:r>
                      <a:r>
                        <a:rPr lang="es-MX" sz="2000" dirty="0" smtClean="0"/>
                        <a:t> Q </a:t>
                      </a:r>
                    </a:p>
                    <a:p>
                      <a:r>
                        <a:rPr lang="es-MX" sz="2000" dirty="0" smtClean="0"/>
                        <a:t>Q </a:t>
                      </a:r>
                      <a:r>
                        <a:rPr lang="es-MX" sz="2000" dirty="0" smtClean="0">
                          <a:sym typeface="Symbol"/>
                        </a:rPr>
                        <a:t></a:t>
                      </a:r>
                      <a:r>
                        <a:rPr lang="es-MX" sz="2000" dirty="0" smtClean="0"/>
                        <a:t>R</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kern="1200" dirty="0" smtClean="0">
                          <a:solidFill>
                            <a:schemeClr val="dk1"/>
                          </a:solidFill>
                          <a:latin typeface="+mn-lt"/>
                          <a:ea typeface="+mn-ea"/>
                          <a:cs typeface="+mn-cs"/>
                        </a:rPr>
                        <a:t>--------         </a:t>
                      </a:r>
                    </a:p>
                    <a:p>
                      <a:r>
                        <a:rPr lang="es-MX" sz="2000" dirty="0" smtClean="0"/>
                        <a:t>P</a:t>
                      </a:r>
                      <a:r>
                        <a:rPr lang="es-MX" sz="2000" dirty="0" smtClean="0">
                          <a:sym typeface="Symbol"/>
                        </a:rPr>
                        <a:t> R</a:t>
                      </a:r>
                      <a:endParaRPr lang="es-MX" sz="2000" kern="1200" dirty="0" smtClean="0">
                        <a:solidFill>
                          <a:schemeClr val="dk1"/>
                        </a:solidFill>
                        <a:latin typeface="+mn-lt"/>
                        <a:ea typeface="+mn-ea"/>
                        <a:cs typeface="+mn-cs"/>
                      </a:endParaRPr>
                    </a:p>
                  </a:txBody>
                  <a:tcPr/>
                </a:tc>
                <a:tc>
                  <a:txBody>
                    <a:bodyPr/>
                    <a:lstStyle/>
                    <a:p>
                      <a:r>
                        <a:rPr lang="es-MX" sz="2000" b="1" i="1" kern="1200" dirty="0" smtClean="0">
                          <a:solidFill>
                            <a:schemeClr val="dk1"/>
                          </a:solidFill>
                          <a:latin typeface="+mn-lt"/>
                          <a:ea typeface="+mn-ea"/>
                          <a:cs typeface="+mn-cs"/>
                        </a:rPr>
                        <a:t>Ley</a:t>
                      </a:r>
                      <a:r>
                        <a:rPr lang="es-MX" sz="2000" b="1" i="1" kern="1200" baseline="0" dirty="0" smtClean="0">
                          <a:solidFill>
                            <a:schemeClr val="dk1"/>
                          </a:solidFill>
                          <a:latin typeface="+mn-lt"/>
                          <a:ea typeface="+mn-ea"/>
                          <a:cs typeface="+mn-cs"/>
                        </a:rPr>
                        <a:t> de la Adición (LA)</a:t>
                      </a:r>
                      <a:endParaRPr lang="es-MX" sz="2000" b="1" i="1" kern="1200" dirty="0" smtClean="0">
                        <a:solidFill>
                          <a:schemeClr val="dk1"/>
                        </a:solidFill>
                        <a:latin typeface="+mn-lt"/>
                        <a:ea typeface="+mn-ea"/>
                        <a:cs typeface="+mn-cs"/>
                      </a:endParaRPr>
                    </a:p>
                    <a:p>
                      <a:r>
                        <a:rPr lang="es-MX" sz="2000" kern="1200" dirty="0" smtClean="0">
                          <a:solidFill>
                            <a:schemeClr val="dk1"/>
                          </a:solidFill>
                          <a:latin typeface="+mn-lt"/>
                          <a:ea typeface="+mn-ea"/>
                          <a:cs typeface="+mn-cs"/>
                        </a:rPr>
                        <a:t>P              Q</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kern="1200" dirty="0" smtClean="0">
                          <a:solidFill>
                            <a:schemeClr val="dk1"/>
                          </a:solidFill>
                          <a:latin typeface="+mn-lt"/>
                          <a:ea typeface="+mn-ea"/>
                          <a:cs typeface="+mn-cs"/>
                        </a:rPr>
                        <a:t>--------     --------</a:t>
                      </a:r>
                    </a:p>
                    <a:p>
                      <a:r>
                        <a:rPr lang="es-MX" sz="2000" kern="1200" dirty="0" smtClean="0">
                          <a:solidFill>
                            <a:schemeClr val="dk1"/>
                          </a:solidFill>
                          <a:latin typeface="+mn-lt"/>
                          <a:ea typeface="+mn-ea"/>
                          <a:cs typeface="+mn-cs"/>
                          <a:sym typeface="Symbol"/>
                        </a:rPr>
                        <a:t>PV</a:t>
                      </a:r>
                      <a:r>
                        <a:rPr lang="es-MX" sz="2000" kern="1200" baseline="0" dirty="0" smtClean="0">
                          <a:solidFill>
                            <a:schemeClr val="dk1"/>
                          </a:solidFill>
                          <a:latin typeface="+mn-lt"/>
                          <a:ea typeface="+mn-ea"/>
                          <a:cs typeface="+mn-cs"/>
                          <a:sym typeface="Symbol"/>
                        </a:rPr>
                        <a:t> </a:t>
                      </a:r>
                      <a:r>
                        <a:rPr lang="es-MX" sz="2000" kern="1200" dirty="0" smtClean="0">
                          <a:solidFill>
                            <a:schemeClr val="dk1"/>
                          </a:solidFill>
                          <a:latin typeface="+mn-lt"/>
                          <a:ea typeface="+mn-ea"/>
                          <a:cs typeface="+mn-cs"/>
                        </a:rPr>
                        <a:t>Q     </a:t>
                      </a:r>
                      <a:r>
                        <a:rPr lang="es-MX" sz="2000" kern="1200" dirty="0" smtClean="0">
                          <a:solidFill>
                            <a:schemeClr val="dk1"/>
                          </a:solidFill>
                          <a:latin typeface="+mn-lt"/>
                          <a:ea typeface="+mn-ea"/>
                          <a:cs typeface="+mn-cs"/>
                          <a:sym typeface="Symbol"/>
                        </a:rPr>
                        <a:t>PV</a:t>
                      </a:r>
                      <a:r>
                        <a:rPr lang="es-MX" sz="2000" kern="1200" baseline="0" dirty="0" smtClean="0">
                          <a:solidFill>
                            <a:schemeClr val="dk1"/>
                          </a:solidFill>
                          <a:latin typeface="+mn-lt"/>
                          <a:ea typeface="+mn-ea"/>
                          <a:cs typeface="+mn-cs"/>
                          <a:sym typeface="Symbol"/>
                        </a:rPr>
                        <a:t> </a:t>
                      </a:r>
                      <a:r>
                        <a:rPr lang="es-MX" sz="2000" kern="1200" dirty="0" smtClean="0">
                          <a:solidFill>
                            <a:schemeClr val="dk1"/>
                          </a:solidFill>
                          <a:latin typeface="+mn-lt"/>
                          <a:ea typeface="+mn-ea"/>
                          <a:cs typeface="+mn-cs"/>
                        </a:rPr>
                        <a:t>Q </a:t>
                      </a:r>
                    </a:p>
                    <a:p>
                      <a:endParaRPr lang="es-MX" sz="2000" kern="1200" dirty="0" smtClean="0">
                        <a:solidFill>
                          <a:schemeClr val="dk1"/>
                        </a:solidFill>
                        <a:latin typeface="+mn-lt"/>
                        <a:ea typeface="+mn-ea"/>
                        <a:cs typeface="+mn-cs"/>
                      </a:endParaRPr>
                    </a:p>
                  </a:txBody>
                  <a:tcPr/>
                </a:tc>
              </a:tr>
              <a:tr h="370840">
                <a:tc>
                  <a:txBody>
                    <a:bodyPr/>
                    <a:lstStyle/>
                    <a:p>
                      <a:r>
                        <a:rPr lang="es-MX" sz="2000" b="1" dirty="0" smtClean="0"/>
                        <a:t>Leyes de Morgan (DL) </a:t>
                      </a:r>
                    </a:p>
                    <a:p>
                      <a:pPr marL="457200" indent="-457200">
                        <a:buAutoNum type="arabicPeriod"/>
                      </a:pPr>
                      <a:r>
                        <a:rPr lang="es-MX" sz="2000" dirty="0" smtClean="0"/>
                        <a:t>Cambiar &amp; por V o V por &amp; </a:t>
                      </a:r>
                    </a:p>
                    <a:p>
                      <a:pPr marL="457200" indent="-457200">
                        <a:buAutoNum type="arabicPeriod"/>
                      </a:pPr>
                      <a:r>
                        <a:rPr lang="es-MX" sz="2000" dirty="0" smtClean="0"/>
                        <a:t>Negar cada miembro de la conjunción o </a:t>
                      </a:r>
                      <a:r>
                        <a:rPr lang="es-MX" sz="2000" dirty="0" err="1" smtClean="0"/>
                        <a:t>disjunción</a:t>
                      </a:r>
                      <a:r>
                        <a:rPr lang="es-MX" sz="2000" dirty="0" smtClean="0"/>
                        <a:t>. </a:t>
                      </a:r>
                    </a:p>
                    <a:p>
                      <a:pPr marL="457200" indent="-457200">
                        <a:buAutoNum type="arabicPeriod"/>
                      </a:pPr>
                      <a:r>
                        <a:rPr lang="es-MX" sz="2000" dirty="0" smtClean="0"/>
                        <a:t>Negar la fórmula completa. </a:t>
                      </a:r>
                      <a:endParaRPr lang="es-MX" sz="2000" kern="1200" dirty="0" smtClean="0">
                        <a:solidFill>
                          <a:schemeClr val="dk1"/>
                        </a:solidFill>
                        <a:latin typeface="+mn-lt"/>
                        <a:ea typeface="+mn-ea"/>
                        <a:cs typeface="+mn-cs"/>
                      </a:endParaRPr>
                    </a:p>
                  </a:txBody>
                  <a:tcPr/>
                </a:tc>
                <a:tc>
                  <a:txBody>
                    <a:bodyPr/>
                    <a:lstStyle/>
                    <a:p>
                      <a:r>
                        <a:rPr lang="es-MX" sz="2000" b="1" dirty="0" smtClean="0"/>
                        <a:t>Ley de la simplificación disyuntiva (DP) </a:t>
                      </a:r>
                    </a:p>
                    <a:p>
                      <a:r>
                        <a:rPr lang="es-MX" sz="2000" kern="1200" dirty="0" smtClean="0">
                          <a:solidFill>
                            <a:schemeClr val="dk1"/>
                          </a:solidFill>
                          <a:latin typeface="+mn-lt"/>
                          <a:ea typeface="+mn-ea"/>
                          <a:cs typeface="+mn-cs"/>
                        </a:rPr>
                        <a:t>PVP</a:t>
                      </a:r>
                    </a:p>
                    <a:p>
                      <a:r>
                        <a:rPr lang="es-MX" sz="2000" kern="1200" dirty="0" smtClean="0">
                          <a:solidFill>
                            <a:schemeClr val="dk1"/>
                          </a:solidFill>
                          <a:latin typeface="+mn-lt"/>
                          <a:ea typeface="+mn-ea"/>
                          <a:cs typeface="+mn-cs"/>
                        </a:rPr>
                        <a:t> --------</a:t>
                      </a:r>
                    </a:p>
                    <a:p>
                      <a:r>
                        <a:rPr lang="es-MX" sz="2000" kern="1200" dirty="0" smtClean="0">
                          <a:solidFill>
                            <a:schemeClr val="dk1"/>
                          </a:solidFill>
                          <a:latin typeface="+mn-lt"/>
                          <a:ea typeface="+mn-ea"/>
                          <a:cs typeface="+mn-cs"/>
                        </a:rPr>
                        <a:t>P</a:t>
                      </a:r>
                    </a:p>
                  </a:txBody>
                  <a:tcPr/>
                </a:tc>
              </a:tr>
              <a:tr h="370840">
                <a:tc>
                  <a:txBody>
                    <a:bodyPr/>
                    <a:lstStyle/>
                    <a:p>
                      <a:r>
                        <a:rPr lang="es-MX" sz="2000" b="1" dirty="0" smtClean="0"/>
                        <a:t>Ley del silogismo disyuntivo (DS) </a:t>
                      </a:r>
                      <a:r>
                        <a:rPr lang="es-MX" sz="2000" kern="1200" dirty="0" smtClean="0">
                          <a:solidFill>
                            <a:schemeClr val="dk1"/>
                          </a:solidFill>
                          <a:latin typeface="+mn-lt"/>
                          <a:ea typeface="+mn-ea"/>
                          <a:cs typeface="+mn-cs"/>
                        </a:rPr>
                        <a:t>P V Q          P V Q </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kern="1200" dirty="0" smtClean="0">
                          <a:solidFill>
                            <a:schemeClr val="dk1"/>
                          </a:solidFill>
                          <a:latin typeface="+mn-lt"/>
                          <a:ea typeface="+mn-ea"/>
                          <a:cs typeface="+mn-cs"/>
                        </a:rPr>
                        <a:t>P </a:t>
                      </a:r>
                      <a:r>
                        <a:rPr lang="es-MX" sz="2000" kern="1200" dirty="0" smtClean="0">
                          <a:solidFill>
                            <a:schemeClr val="dk1"/>
                          </a:solidFill>
                          <a:latin typeface="+mn-lt"/>
                          <a:ea typeface="+mn-ea"/>
                          <a:cs typeface="+mn-cs"/>
                          <a:sym typeface="Symbol"/>
                        </a:rPr>
                        <a:t>R           </a:t>
                      </a:r>
                      <a:r>
                        <a:rPr lang="es-MX" sz="2000" kern="1200" dirty="0" smtClean="0">
                          <a:solidFill>
                            <a:schemeClr val="dk1"/>
                          </a:solidFill>
                          <a:latin typeface="+mn-lt"/>
                          <a:ea typeface="+mn-ea"/>
                          <a:cs typeface="+mn-cs"/>
                        </a:rPr>
                        <a:t>P </a:t>
                      </a:r>
                      <a:r>
                        <a:rPr lang="es-MX" sz="2000" kern="1200" dirty="0" smtClean="0">
                          <a:solidFill>
                            <a:schemeClr val="dk1"/>
                          </a:solidFill>
                          <a:latin typeface="+mn-lt"/>
                          <a:ea typeface="+mn-ea"/>
                          <a:cs typeface="+mn-cs"/>
                          <a:sym typeface="Symbol"/>
                        </a:rPr>
                        <a:t>R</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kern="1200" dirty="0" smtClean="0">
                          <a:solidFill>
                            <a:schemeClr val="dk1"/>
                          </a:solidFill>
                          <a:latin typeface="+mn-lt"/>
                          <a:ea typeface="+mn-ea"/>
                          <a:cs typeface="+mn-cs"/>
                          <a:sym typeface="Symbol"/>
                        </a:rPr>
                        <a:t>QS            </a:t>
                      </a:r>
                      <a:r>
                        <a:rPr lang="es-MX" sz="2000" kern="1200" dirty="0" err="1" smtClean="0">
                          <a:solidFill>
                            <a:schemeClr val="dk1"/>
                          </a:solidFill>
                          <a:latin typeface="+mn-lt"/>
                          <a:ea typeface="+mn-ea"/>
                          <a:cs typeface="+mn-cs"/>
                          <a:sym typeface="Symbol"/>
                        </a:rPr>
                        <a:t>QS</a:t>
                      </a:r>
                      <a:endParaRPr lang="es-MX" sz="2000" kern="1200" dirty="0" smtClean="0">
                        <a:solidFill>
                          <a:schemeClr val="dk1"/>
                        </a:solidFill>
                        <a:latin typeface="+mn-lt"/>
                        <a:ea typeface="+mn-ea"/>
                        <a:cs typeface="+mn-cs"/>
                        <a:sym typeface="Symbol"/>
                      </a:endParaRPr>
                    </a:p>
                    <a:p>
                      <a:r>
                        <a:rPr lang="es-MX" sz="2000" kern="1200" dirty="0" smtClean="0">
                          <a:solidFill>
                            <a:schemeClr val="dk1"/>
                          </a:solidFill>
                          <a:latin typeface="+mn-lt"/>
                          <a:ea typeface="+mn-ea"/>
                          <a:cs typeface="+mn-cs"/>
                          <a:sym typeface="Symbol"/>
                        </a:rPr>
                        <a:t>-----------       --------</a:t>
                      </a:r>
                    </a:p>
                    <a:p>
                      <a:r>
                        <a:rPr lang="es-MX" sz="2000" kern="1200" dirty="0" smtClean="0">
                          <a:solidFill>
                            <a:schemeClr val="dk1"/>
                          </a:solidFill>
                          <a:latin typeface="+mn-lt"/>
                          <a:ea typeface="+mn-ea"/>
                          <a:cs typeface="+mn-cs"/>
                          <a:sym typeface="Symbol"/>
                        </a:rPr>
                        <a:t>R V S           SVR</a:t>
                      </a:r>
                      <a:endParaRPr lang="es-MX" sz="2000" kern="1200" dirty="0" smtClean="0">
                        <a:solidFill>
                          <a:schemeClr val="dk1"/>
                        </a:solidFill>
                        <a:latin typeface="+mn-lt"/>
                        <a:ea typeface="+mn-ea"/>
                        <a:cs typeface="+mn-cs"/>
                      </a:endParaRPr>
                    </a:p>
                    <a:p>
                      <a:endParaRPr lang="es-MX" sz="2000" dirty="0"/>
                    </a:p>
                  </a:txBody>
                  <a:tcPr/>
                </a:tc>
                <a:tc>
                  <a:txBody>
                    <a:bodyPr/>
                    <a:lstStyle/>
                    <a:p>
                      <a:r>
                        <a:rPr lang="es-MX" sz="2000" b="1" dirty="0" smtClean="0"/>
                        <a:t>Leyes conmutativas </a:t>
                      </a:r>
                      <a:r>
                        <a:rPr lang="es-MX" sz="2000" b="1" kern="1200" dirty="0" smtClean="0">
                          <a:solidFill>
                            <a:schemeClr val="dk1"/>
                          </a:solidFill>
                          <a:latin typeface="+mn-lt"/>
                          <a:ea typeface="+mn-ea"/>
                          <a:cs typeface="+mn-cs"/>
                        </a:rPr>
                        <a:t>                  </a:t>
                      </a:r>
                      <a:r>
                        <a:rPr lang="es-MX" sz="2000" kern="1200" dirty="0" smtClean="0">
                          <a:solidFill>
                            <a:schemeClr val="dk1"/>
                          </a:solidFill>
                          <a:latin typeface="+mn-lt"/>
                          <a:ea typeface="+mn-ea"/>
                          <a:cs typeface="+mn-cs"/>
                        </a:rPr>
                        <a:t>P&amp;Q           PVQ</a:t>
                      </a:r>
                    </a:p>
                    <a:p>
                      <a:r>
                        <a:rPr lang="es-MX" sz="2000" kern="1200" dirty="0" smtClean="0">
                          <a:solidFill>
                            <a:schemeClr val="dk1"/>
                          </a:solidFill>
                          <a:latin typeface="+mn-lt"/>
                          <a:ea typeface="+mn-ea"/>
                          <a:cs typeface="+mn-cs"/>
                        </a:rPr>
                        <a:t>--------          ----------</a:t>
                      </a:r>
                    </a:p>
                    <a:p>
                      <a:r>
                        <a:rPr lang="es-MX" sz="2000" kern="1200" dirty="0" smtClean="0">
                          <a:solidFill>
                            <a:schemeClr val="dk1"/>
                          </a:solidFill>
                          <a:latin typeface="+mn-lt"/>
                          <a:ea typeface="+mn-ea"/>
                          <a:cs typeface="+mn-cs"/>
                        </a:rPr>
                        <a:t>Q &amp;P           QVP</a:t>
                      </a:r>
                    </a:p>
                    <a:p>
                      <a:endParaRPr lang="es-MX" sz="2000" kern="1200" dirty="0" smtClean="0">
                        <a:solidFill>
                          <a:schemeClr val="dk1"/>
                        </a:solidFill>
                        <a:latin typeface="+mn-lt"/>
                        <a:ea typeface="+mn-ea"/>
                        <a:cs typeface="+mn-cs"/>
                      </a:endParaRPr>
                    </a:p>
                    <a:p>
                      <a:r>
                        <a:rPr lang="es-MX" sz="2000" kern="1200" dirty="0" smtClean="0">
                          <a:solidFill>
                            <a:schemeClr val="dk1"/>
                          </a:solidFill>
                          <a:latin typeface="+mn-lt"/>
                          <a:ea typeface="+mn-ea"/>
                          <a:cs typeface="+mn-cs"/>
                        </a:rPr>
                        <a:t>            </a:t>
                      </a:r>
                      <a:endParaRPr lang="es-MX" sz="2000" dirty="0" smtClean="0"/>
                    </a:p>
                  </a:txBody>
                  <a:tcPr/>
                </a:tc>
              </a:tr>
            </a:tbl>
          </a:graphicData>
        </a:graphic>
      </p:graphicFrame>
    </p:spTree>
    <p:extLst>
      <p:ext uri="{BB962C8B-B14F-4D97-AF65-F5344CB8AC3E}">
        <p14:creationId xmlns:p14="http://schemas.microsoft.com/office/powerpoint/2010/main" val="24435923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943019454"/>
              </p:ext>
            </p:extLst>
          </p:nvPr>
        </p:nvGraphicFramePr>
        <p:xfrm>
          <a:off x="836585" y="323655"/>
          <a:ext cx="7967846" cy="5036575"/>
        </p:xfrm>
        <a:graphic>
          <a:graphicData uri="http://schemas.openxmlformats.org/drawingml/2006/table">
            <a:tbl>
              <a:tblPr firstRow="1" bandRow="1">
                <a:tableStyleId>{5C22544A-7EE6-4342-B048-85BDC9FD1C3A}</a:tableStyleId>
              </a:tblPr>
              <a:tblGrid>
                <a:gridCol w="4185465"/>
                <a:gridCol w="3782381"/>
              </a:tblGrid>
              <a:tr h="495055">
                <a:tc>
                  <a:txBody>
                    <a:bodyPr/>
                    <a:lstStyle/>
                    <a:p>
                      <a:endParaRPr lang="es-MX" dirty="0"/>
                    </a:p>
                  </a:txBody>
                  <a:tcPr/>
                </a:tc>
                <a:tc>
                  <a:txBody>
                    <a:bodyPr/>
                    <a:lstStyle/>
                    <a:p>
                      <a:endParaRPr lang="es-MX" dirty="0"/>
                    </a:p>
                  </a:txBody>
                  <a:tcPr/>
                </a:tc>
              </a:tr>
              <a:tr h="370840">
                <a:tc>
                  <a:txBody>
                    <a:bodyPr/>
                    <a:lstStyle/>
                    <a:p>
                      <a:r>
                        <a:rPr lang="es-MX" sz="2000" b="1" dirty="0" smtClean="0"/>
                        <a:t>Ley de las proposiciones </a:t>
                      </a:r>
                      <a:r>
                        <a:rPr lang="es-MX" sz="2000" b="1" dirty="0" err="1" smtClean="0"/>
                        <a:t>bicondicionales</a:t>
                      </a:r>
                      <a:r>
                        <a:rPr lang="es-MX" sz="2000" b="1" dirty="0" smtClean="0"/>
                        <a:t> (LB) </a:t>
                      </a:r>
                    </a:p>
                    <a:p>
                      <a:endParaRPr lang="es-MX" sz="20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s-MX" sz="2000" b="0" kern="1200" dirty="0" smtClean="0">
                          <a:solidFill>
                            <a:schemeClr val="dk1"/>
                          </a:solidFill>
                          <a:latin typeface="+mn-lt"/>
                          <a:ea typeface="+mn-ea"/>
                          <a:cs typeface="+mn-cs"/>
                        </a:rPr>
                        <a:t>P</a:t>
                      </a:r>
                      <a:r>
                        <a:rPr lang="es-MX" sz="2000" b="0" kern="1200" dirty="0" smtClean="0">
                          <a:solidFill>
                            <a:schemeClr val="dk1"/>
                          </a:solidFill>
                          <a:latin typeface="+mn-lt"/>
                          <a:ea typeface="+mn-ea"/>
                          <a:cs typeface="+mn-cs"/>
                          <a:sym typeface="Symbol"/>
                        </a:rPr>
                        <a:t>Q             </a:t>
                      </a:r>
                      <a:r>
                        <a:rPr lang="es-MX" sz="2000" b="0" kern="1200" dirty="0" err="1" smtClean="0">
                          <a:solidFill>
                            <a:schemeClr val="dk1"/>
                          </a:solidFill>
                          <a:latin typeface="+mn-lt"/>
                          <a:ea typeface="+mn-ea"/>
                          <a:cs typeface="+mn-cs"/>
                        </a:rPr>
                        <a:t>P</a:t>
                      </a:r>
                      <a:r>
                        <a:rPr lang="es-MX" sz="2000" b="0" kern="1200" dirty="0" err="1" smtClean="0">
                          <a:solidFill>
                            <a:schemeClr val="dk1"/>
                          </a:solidFill>
                          <a:latin typeface="+mn-lt"/>
                          <a:ea typeface="+mn-ea"/>
                          <a:cs typeface="+mn-cs"/>
                          <a:sym typeface="Symbol"/>
                        </a:rPr>
                        <a:t>Q</a:t>
                      </a:r>
                      <a:r>
                        <a:rPr lang="es-MX" sz="2000" b="0" kern="1200" dirty="0" smtClean="0">
                          <a:solidFill>
                            <a:schemeClr val="dk1"/>
                          </a:solidFill>
                          <a:latin typeface="+mn-lt"/>
                          <a:ea typeface="+mn-ea"/>
                          <a:cs typeface="+mn-cs"/>
                          <a:sym typeface="Symbol"/>
                        </a:rPr>
                        <a:t>  </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b="0" kern="1200" dirty="0" smtClean="0">
                          <a:solidFill>
                            <a:schemeClr val="dk1"/>
                          </a:solidFill>
                          <a:latin typeface="+mn-lt"/>
                          <a:ea typeface="+mn-ea"/>
                          <a:cs typeface="+mn-cs"/>
                          <a:sym typeface="Symbol"/>
                        </a:rPr>
                        <a:t>--------             --------</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b="0" kern="1200" dirty="0" smtClean="0">
                          <a:solidFill>
                            <a:schemeClr val="dk1"/>
                          </a:solidFill>
                          <a:latin typeface="+mn-lt"/>
                          <a:ea typeface="+mn-ea"/>
                          <a:cs typeface="+mn-cs"/>
                          <a:sym typeface="Symbol"/>
                        </a:rPr>
                        <a:t>PQ              QP</a:t>
                      </a: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b="0" kern="1200" dirty="0" smtClean="0">
                        <a:solidFill>
                          <a:schemeClr val="dk1"/>
                        </a:solidFill>
                        <a:latin typeface="+mn-lt"/>
                        <a:ea typeface="+mn-ea"/>
                        <a:cs typeface="+mn-cs"/>
                        <a:sym typeface="Symbo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b="0" kern="1200" dirty="0" smtClean="0">
                        <a:solidFill>
                          <a:schemeClr val="dk1"/>
                        </a:solidFill>
                        <a:latin typeface="+mn-lt"/>
                        <a:ea typeface="+mn-ea"/>
                        <a:cs typeface="+mn-cs"/>
                        <a:sym typeface="Symbol"/>
                      </a:endParaRPr>
                    </a:p>
                    <a:p>
                      <a:pPr marL="0" marR="0" indent="0" algn="l" defTabSz="457200" rtl="0" eaLnBrk="1" fontAlgn="auto" latinLnBrk="0" hangingPunct="1">
                        <a:lnSpc>
                          <a:spcPct val="100000"/>
                        </a:lnSpc>
                        <a:spcBef>
                          <a:spcPts val="0"/>
                        </a:spcBef>
                        <a:spcAft>
                          <a:spcPts val="0"/>
                        </a:spcAft>
                        <a:buClrTx/>
                        <a:buSzTx/>
                        <a:buFontTx/>
                        <a:buNone/>
                        <a:tabLst/>
                        <a:defRPr/>
                      </a:pPr>
                      <a:r>
                        <a:rPr lang="es-MX" sz="2000" b="0" kern="1200" dirty="0" smtClean="0">
                          <a:solidFill>
                            <a:schemeClr val="dk1"/>
                          </a:solidFill>
                          <a:latin typeface="+mn-lt"/>
                          <a:ea typeface="+mn-ea"/>
                          <a:cs typeface="+mn-cs"/>
                          <a:sym typeface="Symbol"/>
                        </a:rPr>
                        <a:t>PQ              PQ</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b="0" kern="1200" dirty="0" smtClean="0">
                          <a:solidFill>
                            <a:schemeClr val="dk1"/>
                          </a:solidFill>
                          <a:latin typeface="+mn-lt"/>
                          <a:ea typeface="+mn-ea"/>
                          <a:cs typeface="+mn-cs"/>
                          <a:sym typeface="Symbol"/>
                        </a:rPr>
                        <a:t>QP              ----------</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b="0" kern="1200" dirty="0" smtClean="0">
                          <a:solidFill>
                            <a:schemeClr val="dk1"/>
                          </a:solidFill>
                          <a:latin typeface="+mn-lt"/>
                          <a:ea typeface="+mn-ea"/>
                          <a:cs typeface="+mn-cs"/>
                          <a:sym typeface="Symbol"/>
                        </a:rPr>
                        <a:t>----------           (PQ)&amp;(QP)</a:t>
                      </a:r>
                      <a:endParaRPr lang="es-MX" sz="2000" b="0" kern="1200" dirty="0" smtClean="0">
                        <a:solidFill>
                          <a:schemeClr val="dk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s-MX" sz="2000" b="0" kern="1200" dirty="0" smtClean="0">
                          <a:solidFill>
                            <a:schemeClr val="dk1"/>
                          </a:solidFill>
                          <a:latin typeface="+mn-lt"/>
                          <a:ea typeface="+mn-ea"/>
                          <a:cs typeface="+mn-cs"/>
                          <a:sym typeface="Symbol"/>
                        </a:rPr>
                        <a:t>PQ              </a:t>
                      </a:r>
                      <a:endParaRPr lang="es-MX" sz="2000" b="0" kern="1200" dirty="0" smtClean="0">
                        <a:solidFill>
                          <a:schemeClr val="dk1"/>
                        </a:solidFill>
                        <a:latin typeface="+mn-lt"/>
                        <a:ea typeface="+mn-ea"/>
                        <a:cs typeface="+mn-cs"/>
                      </a:endParaRPr>
                    </a:p>
                  </a:txBody>
                  <a:tcPr/>
                </a:tc>
                <a:tc>
                  <a:txBody>
                    <a:bodyPr/>
                    <a:lstStyle/>
                    <a:p>
                      <a:r>
                        <a:rPr lang="es-MX" sz="2000" b="1" dirty="0" smtClean="0"/>
                        <a:t>Regla de premisas (P) </a:t>
                      </a:r>
                    </a:p>
                    <a:p>
                      <a:endParaRPr lang="es-MX" sz="2000" b="1" dirty="0" smtClean="0"/>
                    </a:p>
                    <a:p>
                      <a:pPr algn="just"/>
                      <a:r>
                        <a:rPr lang="es-MX" sz="2000" dirty="0" smtClean="0"/>
                        <a:t>Una premisa se puede introducir en cualquier punto de la deducción. </a:t>
                      </a:r>
                      <a:endParaRPr lang="es-MX" sz="2000" kern="1200" dirty="0" smtClean="0">
                        <a:solidFill>
                          <a:schemeClr val="dk1"/>
                        </a:solidFill>
                        <a:latin typeface="+mn-lt"/>
                        <a:ea typeface="+mn-ea"/>
                        <a:cs typeface="+mn-cs"/>
                      </a:endParaRPr>
                    </a:p>
                  </a:txBody>
                  <a:tcPr/>
                </a:tc>
              </a:tr>
              <a:tr h="370840">
                <a:tc>
                  <a:txBody>
                    <a:bodyPr/>
                    <a:lstStyle/>
                    <a:p>
                      <a:endParaRPr lang="es-MX" sz="2000" kern="1200" dirty="0" smtClean="0">
                        <a:solidFill>
                          <a:schemeClr val="dk1"/>
                        </a:solidFill>
                        <a:latin typeface="+mn-lt"/>
                        <a:ea typeface="+mn-ea"/>
                        <a:cs typeface="+mn-cs"/>
                      </a:endParaRPr>
                    </a:p>
                  </a:txBody>
                  <a:tcPr/>
                </a:tc>
                <a:tc>
                  <a:txBody>
                    <a:bodyPr/>
                    <a:lstStyle/>
                    <a:p>
                      <a:endParaRPr lang="es-MX" sz="2000" kern="1200" dirty="0" smtClean="0">
                        <a:solidFill>
                          <a:schemeClr val="dk1"/>
                        </a:solidFill>
                        <a:latin typeface="+mn-lt"/>
                        <a:ea typeface="+mn-ea"/>
                        <a:cs typeface="+mn-cs"/>
                      </a:endParaRPr>
                    </a:p>
                  </a:txBody>
                  <a:tcPr/>
                </a:tc>
              </a:tr>
              <a:tr h="370840">
                <a:tc>
                  <a:txBody>
                    <a:bodyPr/>
                    <a:lstStyle/>
                    <a:p>
                      <a:endParaRPr lang="es-MX" sz="2000" dirty="0"/>
                    </a:p>
                  </a:txBody>
                  <a:tcPr/>
                </a:tc>
                <a:tc>
                  <a:txBody>
                    <a:bodyPr/>
                    <a:lstStyle/>
                    <a:p>
                      <a:endParaRPr lang="es-MX" sz="2000" dirty="0" smtClean="0"/>
                    </a:p>
                  </a:txBody>
                  <a:tcPr/>
                </a:tc>
              </a:tr>
            </a:tbl>
          </a:graphicData>
        </a:graphic>
      </p:graphicFrame>
    </p:spTree>
    <p:extLst>
      <p:ext uri="{BB962C8B-B14F-4D97-AF65-F5344CB8AC3E}">
        <p14:creationId xmlns:p14="http://schemas.microsoft.com/office/powerpoint/2010/main" val="11247663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01670" y="188640"/>
            <a:ext cx="6589199" cy="1280890"/>
          </a:xfrm>
        </p:spPr>
        <p:txBody>
          <a:bodyPr/>
          <a:lstStyle/>
          <a:p>
            <a:pPr eaLnBrk="1" fontAlgn="auto" hangingPunct="1">
              <a:spcAft>
                <a:spcPts val="0"/>
              </a:spcAft>
              <a:defRPr/>
            </a:pPr>
            <a:r>
              <a:rPr lang="es-MX" b="1" dirty="0" smtClean="0"/>
              <a:t>Conclusión</a:t>
            </a:r>
            <a:endParaRPr lang="es-MX" b="1" dirty="0"/>
          </a:p>
        </p:txBody>
      </p:sp>
      <p:sp>
        <p:nvSpPr>
          <p:cNvPr id="57347" name="2 Marcador de contenido"/>
          <p:cNvSpPr>
            <a:spLocks noGrp="1"/>
          </p:cNvSpPr>
          <p:nvPr>
            <p:ph idx="1"/>
          </p:nvPr>
        </p:nvSpPr>
        <p:spPr>
          <a:xfrm>
            <a:off x="476546" y="1448780"/>
            <a:ext cx="8100900" cy="4410490"/>
          </a:xfrm>
        </p:spPr>
        <p:txBody>
          <a:bodyPr/>
          <a:lstStyle/>
          <a:p>
            <a:pPr marL="0" indent="0" algn="just">
              <a:buNone/>
            </a:pPr>
            <a:r>
              <a:rPr lang="es-MX" sz="2400" dirty="0" smtClean="0"/>
              <a:t>La finalidad de la inferencia lógica es utilizar las reglas </a:t>
            </a:r>
            <a:r>
              <a:rPr lang="es-MX" sz="2400" dirty="0"/>
              <a:t>de inferencia de manera que conduzcan a otras fórmulas que se denominan conclusiones. El paso lógico de las premisas a la conclusión es una deducción. La conclusión que se obtiene se dice que es una consecuencia lógica de las premisas si cada paso que se da para llegar a la conclusión está permitido por una regla</a:t>
            </a:r>
            <a:r>
              <a:rPr lang="es-MX" sz="2400" dirty="0" smtClean="0"/>
              <a:t>.</a:t>
            </a:r>
            <a:endParaRPr lang="es-MX" sz="2400" dirty="0"/>
          </a:p>
        </p:txBody>
      </p:sp>
    </p:spTree>
    <p:extLst>
      <p:ext uri="{BB962C8B-B14F-4D97-AF65-F5344CB8AC3E}">
        <p14:creationId xmlns:p14="http://schemas.microsoft.com/office/powerpoint/2010/main" val="14270055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Conclusión</a:t>
            </a:r>
            <a:endParaRPr lang="es-MX" dirty="0"/>
          </a:p>
        </p:txBody>
      </p:sp>
      <p:sp>
        <p:nvSpPr>
          <p:cNvPr id="3" name="2 Marcador de contenido"/>
          <p:cNvSpPr>
            <a:spLocks noGrp="1"/>
          </p:cNvSpPr>
          <p:nvPr>
            <p:ph idx="1"/>
          </p:nvPr>
        </p:nvSpPr>
        <p:spPr>
          <a:xfrm>
            <a:off x="881590" y="1808820"/>
            <a:ext cx="7830870" cy="3777622"/>
          </a:xfrm>
        </p:spPr>
        <p:txBody>
          <a:bodyPr/>
          <a:lstStyle/>
          <a:p>
            <a:pPr marL="0" indent="0" algn="just">
              <a:buNone/>
            </a:pPr>
            <a:r>
              <a:rPr lang="es-MX" sz="2800" dirty="0" smtClean="0"/>
              <a:t>De tal forma que se puede concluir que la inferencia lógica da como resultado de </a:t>
            </a:r>
            <a:r>
              <a:rPr lang="es-MX" sz="2800" dirty="0"/>
              <a:t>premisas verdaderas se obtienen sólo conclusiones que son verdaderas. Es decir, si las premisas son verdaderas, entonces las conclusiones que se derivan de ellas lógicamente, han de ser verdaderas. </a:t>
            </a:r>
          </a:p>
        </p:txBody>
      </p:sp>
    </p:spTree>
    <p:extLst>
      <p:ext uri="{BB962C8B-B14F-4D97-AF65-F5344CB8AC3E}">
        <p14:creationId xmlns:p14="http://schemas.microsoft.com/office/powerpoint/2010/main" val="42358049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36685" y="368660"/>
            <a:ext cx="4860540" cy="1143000"/>
          </a:xfrm>
        </p:spPr>
        <p:txBody>
          <a:bodyPr/>
          <a:lstStyle/>
          <a:p>
            <a:pPr eaLnBrk="1" fontAlgn="auto" hangingPunct="1">
              <a:spcAft>
                <a:spcPts val="0"/>
              </a:spcAft>
              <a:defRPr/>
            </a:pPr>
            <a:r>
              <a:rPr lang="es-MX" b="1" dirty="0" smtClean="0"/>
              <a:t>Bibliografía</a:t>
            </a:r>
            <a:endParaRPr lang="es-MX" b="1" dirty="0"/>
          </a:p>
        </p:txBody>
      </p:sp>
      <p:sp>
        <p:nvSpPr>
          <p:cNvPr id="58371" name="2 Marcador de contenido"/>
          <p:cNvSpPr>
            <a:spLocks noGrp="1"/>
          </p:cNvSpPr>
          <p:nvPr>
            <p:ph idx="1"/>
          </p:nvPr>
        </p:nvSpPr>
        <p:spPr>
          <a:xfrm>
            <a:off x="791580" y="1853825"/>
            <a:ext cx="7245805" cy="3777622"/>
          </a:xfrm>
        </p:spPr>
        <p:txBody>
          <a:bodyPr/>
          <a:lstStyle/>
          <a:p>
            <a:pPr marL="571500" indent="-457200" algn="just" eaLnBrk="1" hangingPunct="1">
              <a:buFont typeface="Cambria" pitchFamily="18" charset="0"/>
              <a:buAutoNum type="arabicParenR"/>
            </a:pPr>
            <a:endParaRPr lang="en-US" altLang="es-MX" dirty="0" smtClean="0"/>
          </a:p>
          <a:p>
            <a:pPr marL="571500" indent="-457200" eaLnBrk="1" hangingPunct="1">
              <a:buFont typeface="Cambria" pitchFamily="18" charset="0"/>
              <a:buAutoNum type="arabicParenR"/>
            </a:pPr>
            <a:r>
              <a:rPr lang="en-US" b="1" dirty="0" err="1"/>
              <a:t>Cuena,J</a:t>
            </a:r>
            <a:r>
              <a:rPr lang="en-US" dirty="0"/>
              <a:t>. : </a:t>
            </a:r>
            <a:r>
              <a:rPr lang="en-US" i="1" dirty="0" err="1"/>
              <a:t>Lógica</a:t>
            </a:r>
            <a:r>
              <a:rPr lang="en-US" i="1" dirty="0"/>
              <a:t> </a:t>
            </a:r>
            <a:r>
              <a:rPr lang="en-US" i="1" dirty="0" err="1"/>
              <a:t>Informática</a:t>
            </a:r>
            <a:r>
              <a:rPr lang="en-US" i="1" dirty="0"/>
              <a:t>.</a:t>
            </a:r>
            <a:r>
              <a:rPr lang="en-US" dirty="0"/>
              <a:t> </a:t>
            </a:r>
            <a:r>
              <a:rPr lang="en-US" dirty="0" err="1"/>
              <a:t>Alianza</a:t>
            </a:r>
            <a:r>
              <a:rPr lang="en-US" dirty="0"/>
              <a:t> Editorial, 1986</a:t>
            </a:r>
            <a:r>
              <a:rPr lang="en-US" dirty="0" smtClean="0"/>
              <a:t>Kenneth </a:t>
            </a:r>
            <a:r>
              <a:rPr lang="en-US" dirty="0"/>
              <a:t>H. Rosen: </a:t>
            </a:r>
            <a:r>
              <a:rPr lang="en-US" i="1" dirty="0"/>
              <a:t>Discrete Mathematics and its Applications</a:t>
            </a:r>
            <a:r>
              <a:rPr lang="en-US" dirty="0"/>
              <a:t>,5.ª </a:t>
            </a:r>
            <a:r>
              <a:rPr lang="en-US" dirty="0" err="1" smtClean="0"/>
              <a:t>edición</a:t>
            </a:r>
            <a:r>
              <a:rPr lang="en-US" dirty="0" smtClean="0"/>
              <a:t>.</a:t>
            </a:r>
          </a:p>
          <a:p>
            <a:pPr marL="571500" indent="-457200" algn="just" eaLnBrk="1" hangingPunct="1">
              <a:buFont typeface="Cambria" pitchFamily="18" charset="0"/>
              <a:buAutoNum type="arabicParenR"/>
            </a:pPr>
            <a:r>
              <a:rPr lang="en-US" altLang="es-MX" b="1" dirty="0" smtClean="0"/>
              <a:t>F </a:t>
            </a:r>
            <a:r>
              <a:rPr lang="en-US" altLang="es-MX" b="1" dirty="0" err="1" smtClean="0"/>
              <a:t>Suppes</a:t>
            </a:r>
            <a:r>
              <a:rPr lang="en-US" altLang="es-MX" b="1" dirty="0" smtClean="0"/>
              <a:t>, S Hill</a:t>
            </a:r>
            <a:r>
              <a:rPr lang="en-US" altLang="es-MX" dirty="0" smtClean="0"/>
              <a:t>, “</a:t>
            </a:r>
            <a:r>
              <a:rPr lang="en-US" altLang="es-MX" i="1" dirty="0" err="1" smtClean="0"/>
              <a:t>Logica</a:t>
            </a:r>
            <a:r>
              <a:rPr lang="en-US" altLang="es-MX" i="1" dirty="0" smtClean="0"/>
              <a:t> </a:t>
            </a:r>
            <a:r>
              <a:rPr lang="en-US" altLang="es-MX" i="1" dirty="0" smtClean="0"/>
              <a:t>M</a:t>
            </a:r>
          </a:p>
          <a:p>
            <a:pPr marL="571500" indent="-457200" algn="just" eaLnBrk="1" hangingPunct="1">
              <a:buFont typeface="Cambria" pitchFamily="18" charset="0"/>
              <a:buAutoNum type="arabicParenR"/>
            </a:pPr>
            <a:r>
              <a:rPr lang="en-US" b="1" dirty="0" err="1"/>
              <a:t>Nerode</a:t>
            </a:r>
            <a:r>
              <a:rPr lang="en-US" b="1" dirty="0"/>
              <a:t>, A., A. Shore, R</a:t>
            </a:r>
            <a:r>
              <a:rPr lang="en-US" dirty="0"/>
              <a:t>.: </a:t>
            </a:r>
            <a:r>
              <a:rPr lang="en-US" i="1" dirty="0"/>
              <a:t>Logic for applications. Springer-</a:t>
            </a:r>
            <a:r>
              <a:rPr lang="en-US" i="1" dirty="0" err="1"/>
              <a:t>Verlag</a:t>
            </a:r>
            <a:r>
              <a:rPr lang="en-US" i="1" dirty="0"/>
              <a:t> , New York 1993</a:t>
            </a:r>
            <a:r>
              <a:rPr lang="en-US" altLang="es-MX" i="1" dirty="0" smtClean="0"/>
              <a:t>atematica</a:t>
            </a:r>
            <a:r>
              <a:rPr lang="en-US" altLang="es-MX" dirty="0" smtClean="0"/>
              <a:t>” </a:t>
            </a:r>
            <a:r>
              <a:rPr lang="en-US" altLang="es-MX" dirty="0" err="1" smtClean="0"/>
              <a:t>Reverte</a:t>
            </a:r>
            <a:r>
              <a:rPr lang="en-US" altLang="es-MX" dirty="0" smtClean="0"/>
              <a:t> 1968</a:t>
            </a:r>
          </a:p>
        </p:txBody>
      </p:sp>
    </p:spTree>
    <p:extLst>
      <p:ext uri="{BB962C8B-B14F-4D97-AF65-F5344CB8AC3E}">
        <p14:creationId xmlns:p14="http://schemas.microsoft.com/office/powerpoint/2010/main" val="8563025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474461436"/>
              </p:ext>
            </p:extLst>
          </p:nvPr>
        </p:nvGraphicFramePr>
        <p:xfrm>
          <a:off x="228599" y="143635"/>
          <a:ext cx="8798895" cy="67143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86535" y="233645"/>
            <a:ext cx="7772400" cy="1524031"/>
          </a:xfrm>
        </p:spPr>
        <p:txBody>
          <a:bodyPr>
            <a:normAutofit fontScale="90000"/>
          </a:bodyPr>
          <a:lstStyle/>
          <a:p>
            <a:r>
              <a:rPr lang="es-MX" b="1" dirty="0" smtClean="0"/>
              <a:t>Reglas de Inferencia y Demostración</a:t>
            </a:r>
            <a:endParaRPr lang="es-MX" b="1" dirty="0"/>
          </a:p>
        </p:txBody>
      </p:sp>
      <p:sp>
        <p:nvSpPr>
          <p:cNvPr id="3" name="2 Subtítulo"/>
          <p:cNvSpPr>
            <a:spLocks noGrp="1"/>
          </p:cNvSpPr>
          <p:nvPr>
            <p:ph type="subTitle" idx="1"/>
          </p:nvPr>
        </p:nvSpPr>
        <p:spPr>
          <a:xfrm>
            <a:off x="647056" y="2573905"/>
            <a:ext cx="8496944" cy="2250250"/>
          </a:xfrm>
        </p:spPr>
        <p:txBody>
          <a:bodyPr>
            <a:normAutofit/>
          </a:bodyPr>
          <a:lstStyle/>
          <a:p>
            <a:pPr algn="just"/>
            <a:r>
              <a:rPr lang="es-MX" sz="3200" dirty="0"/>
              <a:t>Las reglas de inferencia que rigen el uso de los términos de enlace son muy simples. </a:t>
            </a:r>
            <a:endParaRPr lang="es-MX" sz="3200" dirty="0" smtClean="0">
              <a:solidFill>
                <a:schemeClr val="tx1"/>
              </a:solidFill>
            </a:endParaRPr>
          </a:p>
          <a:p>
            <a:pPr algn="just"/>
            <a:endParaRPr lang="es-MX" sz="2400" dirty="0">
              <a:solidFill>
                <a:schemeClr val="tx1"/>
              </a:solidFill>
            </a:endParaRPr>
          </a:p>
          <a:p>
            <a:pPr algn="just"/>
            <a:endParaRPr lang="es-MX" sz="2400" dirty="0" smtClean="0">
              <a:solidFill>
                <a:schemeClr val="tx1"/>
              </a:solidFill>
            </a:endParaRPr>
          </a:p>
        </p:txBody>
      </p:sp>
    </p:spTree>
    <p:extLst>
      <p:ext uri="{BB962C8B-B14F-4D97-AF65-F5344CB8AC3E}">
        <p14:creationId xmlns:p14="http://schemas.microsoft.com/office/powerpoint/2010/main" val="91864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278650"/>
            <a:ext cx="7605845" cy="1280890"/>
          </a:xfrm>
        </p:spPr>
        <p:txBody>
          <a:bodyPr/>
          <a:lstStyle/>
          <a:p>
            <a:r>
              <a:rPr lang="es-MX" sz="4000" b="1" dirty="0"/>
              <a:t>Modus </a:t>
            </a:r>
            <a:r>
              <a:rPr lang="es-MX" sz="4000" b="1" dirty="0" err="1"/>
              <a:t>Ponendo</a:t>
            </a:r>
            <a:r>
              <a:rPr lang="es-MX" sz="4000" b="1" dirty="0"/>
              <a:t> </a:t>
            </a:r>
            <a:r>
              <a:rPr lang="es-MX" sz="4000" b="1" dirty="0" err="1" smtClean="0"/>
              <a:t>Ponens</a:t>
            </a:r>
            <a:r>
              <a:rPr lang="es-MX" sz="4000" b="1" dirty="0" smtClean="0"/>
              <a:t> (PP).</a:t>
            </a:r>
            <a:endParaRPr lang="es-MX" sz="4000" b="1" dirty="0"/>
          </a:p>
        </p:txBody>
      </p:sp>
      <p:sp>
        <p:nvSpPr>
          <p:cNvPr id="3" name="2 Marcador de contenido"/>
          <p:cNvSpPr>
            <a:spLocks noGrp="1"/>
          </p:cNvSpPr>
          <p:nvPr>
            <p:ph idx="1"/>
          </p:nvPr>
        </p:nvSpPr>
        <p:spPr>
          <a:xfrm>
            <a:off x="566555" y="1943835"/>
            <a:ext cx="8235915" cy="4445750"/>
          </a:xfrm>
        </p:spPr>
        <p:txBody>
          <a:bodyPr>
            <a:noAutofit/>
          </a:bodyPr>
          <a:lstStyle/>
          <a:p>
            <a:pPr marL="0" indent="0" algn="just">
              <a:buNone/>
            </a:pPr>
            <a:r>
              <a:rPr lang="es-MX" sz="2800" dirty="0"/>
              <a:t>Modus </a:t>
            </a:r>
            <a:r>
              <a:rPr lang="es-MX" sz="2800" dirty="0" err="1"/>
              <a:t>Ponendo</a:t>
            </a:r>
            <a:r>
              <a:rPr lang="es-MX" sz="2800" dirty="0"/>
              <a:t> </a:t>
            </a:r>
            <a:r>
              <a:rPr lang="es-MX" sz="2800" dirty="0" err="1"/>
              <a:t>Ponens</a:t>
            </a:r>
            <a:r>
              <a:rPr lang="es-MX" sz="2800" dirty="0"/>
              <a:t>. El nombre modus </a:t>
            </a:r>
            <a:r>
              <a:rPr lang="es-MX" sz="2800" dirty="0" err="1"/>
              <a:t>ponendo</a:t>
            </a:r>
            <a:r>
              <a:rPr lang="es-MX" sz="2800" dirty="0"/>
              <a:t> </a:t>
            </a:r>
            <a:r>
              <a:rPr lang="es-MX" sz="2800" dirty="0" err="1"/>
              <a:t>ponens</a:t>
            </a:r>
            <a:r>
              <a:rPr lang="es-MX" sz="2800" dirty="0"/>
              <a:t> se puede explicar de la siguiente manera: Esta regla de inferencia es el método (modus), que afirma (</a:t>
            </a:r>
            <a:r>
              <a:rPr lang="es-MX" sz="2800" dirty="0" err="1"/>
              <a:t>ponens</a:t>
            </a:r>
            <a:r>
              <a:rPr lang="es-MX" sz="2800" dirty="0"/>
              <a:t>) el consecuente, afirmando (</a:t>
            </a:r>
            <a:r>
              <a:rPr lang="es-MX" sz="2800" dirty="0" err="1"/>
              <a:t>ponendo</a:t>
            </a:r>
            <a:r>
              <a:rPr lang="es-MX" sz="2800" dirty="0"/>
              <a:t>) el antecedente. </a:t>
            </a:r>
          </a:p>
        </p:txBody>
      </p:sp>
    </p:spTree>
    <p:extLst>
      <p:ext uri="{BB962C8B-B14F-4D97-AF65-F5344CB8AC3E}">
        <p14:creationId xmlns:p14="http://schemas.microsoft.com/office/powerpoint/2010/main" val="24228153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836712"/>
            <a:ext cx="8496944" cy="5760640"/>
          </a:xfrm>
        </p:spPr>
        <p:txBody>
          <a:bodyPr>
            <a:normAutofit/>
          </a:bodyPr>
          <a:lstStyle/>
          <a:p>
            <a:pPr marL="857250" lvl="1" indent="-457200" algn="just"/>
            <a:endParaRPr lang="es-MX" dirty="0" smtClean="0"/>
          </a:p>
          <a:p>
            <a:pPr marL="400050" lvl="1" indent="0" algn="just">
              <a:buNone/>
            </a:pPr>
            <a:r>
              <a:rPr lang="es-MX" sz="2800" dirty="0" smtClean="0"/>
              <a:t>Sea</a:t>
            </a:r>
          </a:p>
          <a:p>
            <a:pPr marL="400050" lvl="1" indent="0" algn="just">
              <a:buNone/>
            </a:pPr>
            <a:r>
              <a:rPr lang="es-MX" sz="2800" dirty="0" smtClean="0"/>
              <a:t>P = «</a:t>
            </a:r>
            <a:r>
              <a:rPr lang="es-MX" sz="2800" dirty="0"/>
              <a:t>É1 está en el partido de fútbol» </a:t>
            </a:r>
            <a:endParaRPr lang="es-MX" sz="2800" dirty="0" smtClean="0"/>
          </a:p>
          <a:p>
            <a:pPr marL="400050" lvl="1" indent="0" algn="just">
              <a:buNone/>
            </a:pPr>
            <a:r>
              <a:rPr lang="es-MX" sz="2800" dirty="0" smtClean="0"/>
              <a:t>Q = «</a:t>
            </a:r>
            <a:r>
              <a:rPr lang="es-MX" sz="2800" dirty="0"/>
              <a:t>É1 está en el estadio</a:t>
            </a:r>
            <a:r>
              <a:rPr lang="es-MX" sz="2800" dirty="0" smtClean="0"/>
              <a:t>»,</a:t>
            </a:r>
          </a:p>
          <a:p>
            <a:pPr marL="400050" lvl="1" indent="0" algn="just">
              <a:buNone/>
            </a:pPr>
            <a:endParaRPr lang="es-MX" sz="2800" dirty="0"/>
          </a:p>
          <a:p>
            <a:pPr marL="400050" lvl="1" indent="0" algn="just">
              <a:buNone/>
            </a:pPr>
            <a:r>
              <a:rPr lang="es-MX" sz="2800" dirty="0" smtClean="0"/>
              <a:t>Entonces</a:t>
            </a:r>
          </a:p>
          <a:p>
            <a:pPr marL="400050" lvl="1" indent="0" algn="just">
              <a:buNone/>
            </a:pPr>
            <a:endParaRPr lang="es-MX" sz="2800" dirty="0" smtClean="0"/>
          </a:p>
          <a:p>
            <a:pPr marL="400050" lvl="1" indent="0" algn="just">
              <a:buNone/>
            </a:pPr>
            <a:r>
              <a:rPr lang="es-MX" sz="2800" dirty="0" smtClean="0"/>
              <a:t>Premisa 1:  	P </a:t>
            </a:r>
            <a:r>
              <a:rPr lang="es-MX" sz="2800" dirty="0" smtClean="0">
                <a:sym typeface="Symbol"/>
              </a:rPr>
              <a:t></a:t>
            </a:r>
            <a:r>
              <a:rPr lang="es-MX" sz="2800" dirty="0" smtClean="0"/>
              <a:t> </a:t>
            </a:r>
            <a:r>
              <a:rPr lang="es-MX" sz="2800" dirty="0"/>
              <a:t>Q </a:t>
            </a:r>
            <a:endParaRPr lang="es-MX" sz="2800" dirty="0" smtClean="0"/>
          </a:p>
          <a:p>
            <a:pPr marL="400050" lvl="1" indent="0" algn="just">
              <a:buNone/>
            </a:pPr>
            <a:r>
              <a:rPr lang="es-MX" sz="2800" dirty="0" smtClean="0"/>
              <a:t>Premisa 2:  	P </a:t>
            </a:r>
          </a:p>
          <a:p>
            <a:pPr marL="400050" lvl="1" indent="0" algn="just">
              <a:buNone/>
            </a:pPr>
            <a:r>
              <a:rPr lang="es-MX" sz="2800" dirty="0" smtClean="0"/>
              <a:t>Conclusión:	Q</a:t>
            </a:r>
            <a:endParaRPr lang="es-MX" sz="3200" dirty="0"/>
          </a:p>
        </p:txBody>
      </p:sp>
      <p:sp>
        <p:nvSpPr>
          <p:cNvPr id="4" name="1 Título"/>
          <p:cNvSpPr>
            <a:spLocks noGrp="1"/>
          </p:cNvSpPr>
          <p:nvPr>
            <p:ph type="title"/>
          </p:nvPr>
        </p:nvSpPr>
        <p:spPr>
          <a:xfrm>
            <a:off x="1646675" y="278650"/>
            <a:ext cx="6589199" cy="1280890"/>
          </a:xfrm>
        </p:spPr>
        <p:txBody>
          <a:bodyPr/>
          <a:lstStyle/>
          <a:p>
            <a:r>
              <a:rPr lang="es-MX" b="1" dirty="0" smtClean="0"/>
              <a:t>Ejemplo  PP</a:t>
            </a:r>
            <a:endParaRPr lang="es-MX" b="1" dirty="0"/>
          </a:p>
        </p:txBody>
      </p:sp>
      <p:sp>
        <p:nvSpPr>
          <p:cNvPr id="5" name="2 Marcador de contenido"/>
          <p:cNvSpPr txBox="1">
            <a:spLocks/>
          </p:cNvSpPr>
          <p:nvPr/>
        </p:nvSpPr>
        <p:spPr bwMode="auto">
          <a:xfrm>
            <a:off x="5562110" y="3834045"/>
            <a:ext cx="3330370" cy="2438890"/>
          </a:xfrm>
          <a:prstGeom prst="rect">
            <a:avLst/>
          </a:prstGeom>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panose="05040102010807070707" pitchFamily="18" charset="2"/>
              <a:buNone/>
            </a:pPr>
            <a:r>
              <a:rPr lang="es-MX" sz="2400" dirty="0" smtClean="0"/>
              <a:t>La regla de inferencia modus </a:t>
            </a:r>
            <a:r>
              <a:rPr lang="es-MX" sz="2400" dirty="0" err="1" smtClean="0"/>
              <a:t>ponendo</a:t>
            </a:r>
            <a:r>
              <a:rPr lang="es-MX" sz="2400" dirty="0" smtClean="0"/>
              <a:t> </a:t>
            </a:r>
            <a:r>
              <a:rPr lang="es-MX" sz="2400" dirty="0" err="1" smtClean="0"/>
              <a:t>ponens</a:t>
            </a:r>
            <a:r>
              <a:rPr lang="es-MX" sz="2400" dirty="0" smtClean="0"/>
              <a:t> permite demostrar Q a partir de P </a:t>
            </a:r>
            <a:r>
              <a:rPr lang="es-MX" sz="2400" dirty="0" smtClean="0">
                <a:sym typeface="Symbol"/>
              </a:rPr>
              <a:t></a:t>
            </a:r>
            <a:r>
              <a:rPr lang="es-MX" sz="2400" dirty="0" smtClean="0"/>
              <a:t>Q  y  P</a:t>
            </a:r>
            <a:endParaRPr lang="es-MX" sz="2400" dirty="0"/>
          </a:p>
        </p:txBody>
      </p:sp>
    </p:spTree>
    <p:extLst>
      <p:ext uri="{BB962C8B-B14F-4D97-AF65-F5344CB8AC3E}">
        <p14:creationId xmlns:p14="http://schemas.microsoft.com/office/powerpoint/2010/main" val="40453337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791581" y="1448780"/>
                <a:ext cx="8100900" cy="4905545"/>
              </a:xfrm>
            </p:spPr>
            <p:txBody>
              <a:bodyPr/>
              <a:lstStyle/>
              <a:p>
                <a:pPr marL="0" indent="0" algn="just">
                  <a:buNone/>
                </a:pPr>
                <a:r>
                  <a:rPr lang="es-MX" sz="2800" dirty="0" smtClean="0"/>
                  <a:t>El segundo ejemplo se simboliza de la manera siguiente, donde P es la proposición «Hace frío» y Q es la proposición «El lago se helará». </a:t>
                </a:r>
              </a:p>
              <a:p>
                <a:pPr marL="0" indent="0" algn="just">
                  <a:buNone/>
                </a:pPr>
                <a:endParaRPr lang="es-MX" sz="2800" dirty="0" smtClean="0"/>
              </a:p>
              <a:p>
                <a:pPr marL="0" indent="0" algn="just">
                  <a:buNone/>
                </a:pPr>
                <a:r>
                  <a:rPr lang="es-MX" sz="2800" dirty="0">
                    <a:sym typeface="Symbol"/>
                  </a:rPr>
                  <a:t>P</a:t>
                </a:r>
                <a:r>
                  <a:rPr lang="es-MX" sz="2800" dirty="0" smtClean="0">
                    <a:sym typeface="Symbol"/>
                  </a:rPr>
                  <a:t>remisa 1:</a:t>
                </a:r>
                <a14:m>
                  <m:oMath xmlns:m="http://schemas.openxmlformats.org/officeDocument/2006/math">
                    <m:r>
                      <a:rPr lang="es-MX" sz="2800" i="1" dirty="0" smtClean="0">
                        <a:latin typeface="Cambria Math"/>
                        <a:sym typeface="Symbol"/>
                      </a:rPr>
                      <m:t></m:t>
                    </m:r>
                    <m:r>
                      <a:rPr lang="es-MX" sz="2800" i="1" dirty="0" smtClean="0">
                        <a:latin typeface="Cambria Math"/>
                      </a:rPr>
                      <m:t>𝑃</m:t>
                    </m:r>
                    <m:r>
                      <a:rPr lang="es-MX" sz="2800" i="1" dirty="0" smtClean="0">
                        <a:latin typeface="Cambria Math"/>
                        <a:sym typeface="Symbol"/>
                      </a:rPr>
                      <m:t></m:t>
                    </m:r>
                    <m:r>
                      <a:rPr lang="es-MX" sz="2800" i="1" dirty="0" smtClean="0">
                        <a:latin typeface="Cambria Math"/>
                      </a:rPr>
                      <m:t>𝑄</m:t>
                    </m:r>
                  </m:oMath>
                </a14:m>
                <a:endParaRPr lang="es-MX" sz="2800" dirty="0" smtClean="0"/>
              </a:p>
              <a:p>
                <a:pPr marL="0" indent="0" algn="just">
                  <a:buNone/>
                </a:pPr>
                <a:r>
                  <a:rPr lang="es-MX" sz="2800" dirty="0">
                    <a:sym typeface="Symbol"/>
                  </a:rPr>
                  <a:t>Premisa </a:t>
                </a:r>
                <a:r>
                  <a:rPr lang="es-MX" sz="2800" dirty="0" smtClean="0">
                    <a:sym typeface="Symbol"/>
                  </a:rPr>
                  <a:t>2:</a:t>
                </a:r>
                <a14:m>
                  <m:oMath xmlns:m="http://schemas.openxmlformats.org/officeDocument/2006/math">
                    <m:r>
                      <a:rPr lang="es-MX" sz="2800" i="1" dirty="0" smtClean="0">
                        <a:latin typeface="Cambria Math"/>
                      </a:rPr>
                      <m:t> </m:t>
                    </m:r>
                    <m:r>
                      <a:rPr lang="es-MX" sz="2800" i="1" dirty="0" smtClean="0">
                        <a:latin typeface="Cambria Math"/>
                        <a:sym typeface="Symbol"/>
                      </a:rPr>
                      <m:t></m:t>
                    </m:r>
                    <m:r>
                      <a:rPr lang="es-MX" sz="2800" i="1" dirty="0" smtClean="0">
                        <a:latin typeface="Cambria Math"/>
                      </a:rPr>
                      <m:t>𝑃</m:t>
                    </m:r>
                    <m:r>
                      <a:rPr lang="es-MX" sz="2800" i="1" dirty="0" smtClean="0">
                        <a:latin typeface="Cambria Math"/>
                      </a:rPr>
                      <m:t>  </m:t>
                    </m:r>
                  </m:oMath>
                </a14:m>
                <a:endParaRPr lang="es-MX" sz="2800" dirty="0" smtClean="0"/>
              </a:p>
              <a:p>
                <a:pPr marL="0" indent="0" algn="just">
                  <a:buNone/>
                </a:pPr>
                <a:r>
                  <a:rPr lang="es-MX" sz="2800" dirty="0" smtClean="0"/>
                  <a:t>Conclusión:</a:t>
                </a:r>
                <a14:m>
                  <m:oMath xmlns:m="http://schemas.openxmlformats.org/officeDocument/2006/math">
                    <m:r>
                      <a:rPr lang="es-MX" sz="2800" i="1" dirty="0" smtClean="0">
                        <a:latin typeface="Cambria Math"/>
                        <a:sym typeface="Symbol"/>
                      </a:rPr>
                      <m:t></m:t>
                    </m:r>
                    <m:r>
                      <a:rPr lang="es-MX" sz="2800" i="1" dirty="0" smtClean="0">
                        <a:latin typeface="Cambria Math"/>
                      </a:rPr>
                      <m:t> </m:t>
                    </m:r>
                    <m:r>
                      <a:rPr lang="es-MX" sz="2800" i="1" dirty="0">
                        <a:latin typeface="Cambria Math"/>
                      </a:rPr>
                      <m:t>𝑄</m:t>
                    </m:r>
                    <m:r>
                      <a:rPr lang="es-MX" sz="2800" i="1" dirty="0">
                        <a:latin typeface="Cambria Math"/>
                      </a:rPr>
                      <m:t> </m:t>
                    </m:r>
                  </m:oMath>
                </a14:m>
                <a:endParaRPr lang="es-MX" sz="28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791581" y="1448780"/>
                <a:ext cx="8100900" cy="4905545"/>
              </a:xfrm>
              <a:blipFill rotWithShape="1">
                <a:blip r:embed="rId2"/>
                <a:stretch>
                  <a:fillRect l="-1580" t="-1244" r="-1505"/>
                </a:stretch>
              </a:blipFill>
            </p:spPr>
            <p:txBody>
              <a:bodyPr/>
              <a:lstStyle/>
              <a:p>
                <a:r>
                  <a:rPr lang="es-MX">
                    <a:noFill/>
                  </a:rPr>
                  <a:t> </a:t>
                </a:r>
              </a:p>
            </p:txBody>
          </p:sp>
        </mc:Fallback>
      </mc:AlternateContent>
      <p:sp>
        <p:nvSpPr>
          <p:cNvPr id="4" name="1 Título"/>
          <p:cNvSpPr>
            <a:spLocks noGrp="1"/>
          </p:cNvSpPr>
          <p:nvPr>
            <p:ph type="title"/>
          </p:nvPr>
        </p:nvSpPr>
        <p:spPr>
          <a:xfrm>
            <a:off x="1646675" y="278650"/>
            <a:ext cx="6589199" cy="1280890"/>
          </a:xfrm>
        </p:spPr>
        <p:txBody>
          <a:bodyPr/>
          <a:lstStyle/>
          <a:p>
            <a:r>
              <a:rPr lang="es-MX" b="1" dirty="0" smtClean="0"/>
              <a:t>Ejemplo  PP</a:t>
            </a:r>
            <a:endParaRPr lang="es-MX" b="1" dirty="0"/>
          </a:p>
        </p:txBody>
      </p:sp>
    </p:spTree>
    <p:extLst>
      <p:ext uri="{BB962C8B-B14F-4D97-AF65-F5344CB8AC3E}">
        <p14:creationId xmlns:p14="http://schemas.microsoft.com/office/powerpoint/2010/main" val="398248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Espiral">
  <a:themeElements>
    <a:clrScheme name="Verde amarillo">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1379</TotalTime>
  <Words>2107</Words>
  <Application>Microsoft Office PowerPoint</Application>
  <PresentationFormat>Presentación en pantalla (4:3)</PresentationFormat>
  <Paragraphs>311</Paragraphs>
  <Slides>45</Slides>
  <Notes>5</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1_Espiral</vt:lpstr>
      <vt:lpstr>Presentación de PowerPoint</vt:lpstr>
      <vt:lpstr>Presentación de PowerPoint</vt:lpstr>
      <vt:lpstr>Presentación de PowerPoint</vt:lpstr>
      <vt:lpstr>Presentación de PowerPoint</vt:lpstr>
      <vt:lpstr>Presentación de PowerPoint</vt:lpstr>
      <vt:lpstr>Reglas de Inferencia y Demostración</vt:lpstr>
      <vt:lpstr>Modus Ponendo Ponens (PP).</vt:lpstr>
      <vt:lpstr>Ejemplo  PP</vt:lpstr>
      <vt:lpstr>Ejemplo  PP</vt:lpstr>
      <vt:lpstr>Presentación de PowerPoint</vt:lpstr>
      <vt:lpstr>Demostración en un  paso (Formal)</vt:lpstr>
      <vt:lpstr>Demostraciones en dos pasos</vt:lpstr>
      <vt:lpstr>Ejemplo </vt:lpstr>
      <vt:lpstr>Doble negación (DN)</vt:lpstr>
      <vt:lpstr>Presentación de PowerPoint</vt:lpstr>
      <vt:lpstr>Modus Tollendo Tollens (TT)</vt:lpstr>
      <vt:lpstr>Ejemplo </vt:lpstr>
      <vt:lpstr>Presentación de PowerPoint</vt:lpstr>
      <vt:lpstr>Adjunción (A) y Simplificación (S).</vt:lpstr>
      <vt:lpstr>Presentación de PowerPoint</vt:lpstr>
      <vt:lpstr>Disyunciones como premisas.</vt:lpstr>
      <vt:lpstr>Modus Tollendo Ponens (TP).</vt:lpstr>
      <vt:lpstr>Presentación de PowerPoint</vt:lpstr>
      <vt:lpstr>Ley de Adición (LA).</vt:lpstr>
      <vt:lpstr>Ley del Silogismo Hipotético (SH).</vt:lpstr>
      <vt:lpstr>Ley del Silogismo Disyuntivo. (DS)</vt:lpstr>
      <vt:lpstr>Ley de simplificación disyuntiva. (DP)</vt:lpstr>
      <vt:lpstr>Leyes conmutativas (CL).</vt:lpstr>
      <vt:lpstr>Ejemplo  P</vt:lpstr>
      <vt:lpstr>Las leyes de Morgan DL.</vt:lpstr>
      <vt:lpstr>Ejemplo</vt:lpstr>
      <vt:lpstr>Presentación de PowerPoint</vt:lpstr>
      <vt:lpstr>Presentación de PowerPoint</vt:lpstr>
      <vt:lpstr>Presentación de PowerPoint</vt:lpstr>
      <vt:lpstr>Presentación de PowerPoint</vt:lpstr>
      <vt:lpstr>Presentación de PowerPoint</vt:lpstr>
      <vt:lpstr>Proposiciones bicondicionales  </vt:lpstr>
      <vt:lpstr>Presentación de PowerPoint</vt:lpstr>
      <vt:lpstr>Ley bicondicional</vt:lpstr>
      <vt:lpstr>Resumen: Reglas de Inferencia</vt:lpstr>
      <vt:lpstr>Presentación de PowerPoint</vt:lpstr>
      <vt:lpstr>Presentación de PowerPoint</vt:lpstr>
      <vt:lpstr>Conclusión</vt:lpstr>
      <vt:lpstr>Conclusión</vt:lpstr>
      <vt:lpstr>Bibliografía</vt:lpstr>
    </vt:vector>
  </TitlesOfParts>
  <Company>TEO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TEO</dc:creator>
  <cp:lastModifiedBy>UAEM-Neza</cp:lastModifiedBy>
  <cp:revision>180</cp:revision>
  <dcterms:created xsi:type="dcterms:W3CDTF">2006-01-15T19:42:06Z</dcterms:created>
  <dcterms:modified xsi:type="dcterms:W3CDTF">2015-09-30T19:16:32Z</dcterms:modified>
</cp:coreProperties>
</file>