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5" r:id="rId2"/>
    <p:sldId id="266" r:id="rId3"/>
    <p:sldId id="310" r:id="rId4"/>
    <p:sldId id="311" r:id="rId5"/>
    <p:sldId id="319" r:id="rId6"/>
    <p:sldId id="320" r:id="rId7"/>
    <p:sldId id="312" r:id="rId8"/>
    <p:sldId id="268" r:id="rId9"/>
    <p:sldId id="278" r:id="rId10"/>
    <p:sldId id="269" r:id="rId11"/>
    <p:sldId id="270" r:id="rId12"/>
    <p:sldId id="300" r:id="rId13"/>
    <p:sldId id="301" r:id="rId14"/>
    <p:sldId id="313" r:id="rId15"/>
    <p:sldId id="302" r:id="rId16"/>
    <p:sldId id="314" r:id="rId17"/>
    <p:sldId id="303" r:id="rId18"/>
    <p:sldId id="315" r:id="rId19"/>
    <p:sldId id="304" r:id="rId20"/>
    <p:sldId id="316" r:id="rId21"/>
    <p:sldId id="280" r:id="rId22"/>
    <p:sldId id="273" r:id="rId23"/>
    <p:sldId id="282" r:id="rId24"/>
    <p:sldId id="283" r:id="rId25"/>
    <p:sldId id="284" r:id="rId26"/>
    <p:sldId id="285" r:id="rId27"/>
    <p:sldId id="286" r:id="rId28"/>
    <p:sldId id="287" r:id="rId29"/>
    <p:sldId id="289" r:id="rId30"/>
    <p:sldId id="290" r:id="rId31"/>
    <p:sldId id="291" r:id="rId32"/>
    <p:sldId id="292" r:id="rId33"/>
    <p:sldId id="293" r:id="rId34"/>
    <p:sldId id="294" r:id="rId35"/>
    <p:sldId id="274" r:id="rId36"/>
    <p:sldId id="277" r:id="rId37"/>
    <p:sldId id="296" r:id="rId38"/>
    <p:sldId id="297" r:id="rId39"/>
    <p:sldId id="276" r:id="rId40"/>
    <p:sldId id="298" r:id="rId41"/>
    <p:sldId id="295" r:id="rId42"/>
    <p:sldId id="256" r:id="rId43"/>
    <p:sldId id="275" r:id="rId44"/>
    <p:sldId id="257" r:id="rId45"/>
    <p:sldId id="261" r:id="rId46"/>
    <p:sldId id="258" r:id="rId47"/>
    <p:sldId id="259" r:id="rId48"/>
    <p:sldId id="262" r:id="rId49"/>
    <p:sldId id="263" r:id="rId50"/>
    <p:sldId id="317" r:id="rId51"/>
    <p:sldId id="279" r:id="rId52"/>
    <p:sldId id="271" r:id="rId53"/>
    <p:sldId id="272" r:id="rId54"/>
    <p:sldId id="309" r:id="rId55"/>
    <p:sldId id="306" r:id="rId56"/>
    <p:sldId id="307" r:id="rId57"/>
    <p:sldId id="318" r:id="rId58"/>
    <p:sldId id="305" r:id="rId59"/>
    <p:sldId id="260" r:id="rId60"/>
    <p:sldId id="299"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9" autoAdjust="0"/>
    <p:restoredTop sz="94660"/>
  </p:normalViewPr>
  <p:slideViewPr>
    <p:cSldViewPr snapToGrid="0">
      <p:cViewPr varScale="1">
        <p:scale>
          <a:sx n="105" d="100"/>
          <a:sy n="105" d="100"/>
        </p:scale>
        <p:origin x="150" y="4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ransition spd="slow">
    <p:randomBar dir="vert"/>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4" Type="http://schemas.openxmlformats.org/officeDocument/2006/relationships/image" Target="../media/image65.png"/></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xml"/><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www.diputados.gob.mx/cesop/doctos.htm" TargetMode="External"/><Relationship Id="rId2" Type="http://schemas.openxmlformats.org/officeDocument/2006/relationships/hyperlink" Target="http://www.cepal.org/deype/mecovi/docs/TALLER6/5.pdf"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ic.conaculta.gob.mx/index.php?table=teatro&amp;estado_id=1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58404" y="2209046"/>
            <a:ext cx="8596668" cy="3920150"/>
          </a:xfrm>
        </p:spPr>
        <p:txBody>
          <a:bodyPr>
            <a:normAutofit fontScale="90000"/>
          </a:bodyPr>
          <a:lstStyle/>
          <a:p>
            <a:pPr algn="ctr">
              <a:lnSpc>
                <a:spcPct val="150000"/>
              </a:lnSpc>
            </a:pPr>
            <a:r>
              <a:rPr lang="es-MX" sz="2700" b="1" dirty="0">
                <a:solidFill>
                  <a:srgbClr val="92D050"/>
                </a:solidFill>
              </a:rPr>
              <a:t>UNIDAD DE APRENDIZAJE</a:t>
            </a:r>
            <a:br>
              <a:rPr lang="es-MX" sz="2700" b="1" dirty="0">
                <a:solidFill>
                  <a:srgbClr val="92D050"/>
                </a:solidFill>
              </a:rPr>
            </a:br>
            <a:r>
              <a:rPr lang="es-MX" sz="2700" b="1" dirty="0" smtClean="0">
                <a:solidFill>
                  <a:srgbClr val="92D050"/>
                </a:solidFill>
              </a:rPr>
              <a:t>“TEMAS SELECTOS DE GASTRONOMÍA”</a:t>
            </a:r>
            <a:r>
              <a:rPr lang="es-MX" b="1" dirty="0">
                <a:solidFill>
                  <a:srgbClr val="92D050"/>
                </a:solidFill>
              </a:rPr>
              <a:t/>
            </a:r>
            <a:br>
              <a:rPr lang="es-MX" b="1" dirty="0">
                <a:solidFill>
                  <a:srgbClr val="92D050"/>
                </a:solidFill>
              </a:rPr>
            </a:br>
            <a:r>
              <a:rPr lang="es-MX" b="1" dirty="0" smtClean="0">
                <a:solidFill>
                  <a:srgbClr val="92D050"/>
                </a:solidFill>
              </a:rPr>
              <a:t/>
            </a:r>
            <a:br>
              <a:rPr lang="es-MX" b="1" dirty="0" smtClean="0">
                <a:solidFill>
                  <a:srgbClr val="92D050"/>
                </a:solidFill>
              </a:rPr>
            </a:br>
            <a:r>
              <a:rPr lang="es-MX" b="1" dirty="0">
                <a:solidFill>
                  <a:schemeClr val="accent4">
                    <a:lumMod val="20000"/>
                    <a:lumOff val="80000"/>
                  </a:schemeClr>
                </a:solidFill>
              </a:rPr>
              <a:t/>
            </a:r>
            <a:br>
              <a:rPr lang="es-MX" b="1" dirty="0">
                <a:solidFill>
                  <a:schemeClr val="accent4">
                    <a:lumMod val="20000"/>
                    <a:lumOff val="80000"/>
                  </a:schemeClr>
                </a:solidFill>
              </a:rPr>
            </a:br>
            <a:r>
              <a:rPr lang="es-MX" sz="2200" b="1" dirty="0" smtClean="0">
                <a:solidFill>
                  <a:schemeClr val="accent1">
                    <a:lumMod val="50000"/>
                  </a:schemeClr>
                </a:solidFill>
              </a:rPr>
              <a:t>LICENCIATURA EN GASTRONOMÍA</a:t>
            </a:r>
            <a:br>
              <a:rPr lang="es-MX" sz="2200" b="1" dirty="0" smtClean="0">
                <a:solidFill>
                  <a:schemeClr val="accent1">
                    <a:lumMod val="50000"/>
                  </a:schemeClr>
                </a:solidFill>
              </a:rPr>
            </a:br>
            <a:r>
              <a:rPr lang="es-MX" sz="2200" b="1" dirty="0" smtClean="0">
                <a:solidFill>
                  <a:schemeClr val="accent1">
                    <a:lumMod val="50000"/>
                  </a:schemeClr>
                </a:solidFill>
              </a:rPr>
              <a:t>PERIODO 2015A</a:t>
            </a:r>
            <a:endParaRPr lang="es-MX" sz="2200" dirty="0">
              <a:solidFill>
                <a:schemeClr val="accent1">
                  <a:lumMod val="50000"/>
                </a:schemeClr>
              </a:solidFill>
            </a:endParaRPr>
          </a:p>
        </p:txBody>
      </p:sp>
      <p:sp>
        <p:nvSpPr>
          <p:cNvPr id="5" name="4 Marcador de texto"/>
          <p:cNvSpPr>
            <a:spLocks noGrp="1"/>
          </p:cNvSpPr>
          <p:nvPr>
            <p:ph type="body" idx="1"/>
          </p:nvPr>
        </p:nvSpPr>
        <p:spPr>
          <a:xfrm>
            <a:off x="749763" y="661619"/>
            <a:ext cx="8596668" cy="860400"/>
          </a:xfrm>
        </p:spPr>
        <p:txBody>
          <a:bodyPr/>
          <a:lstStyle/>
          <a:p>
            <a:pPr algn="ctr"/>
            <a:r>
              <a:rPr lang="es-MX" b="1" dirty="0">
                <a:solidFill>
                  <a:schemeClr val="accent1">
                    <a:lumMod val="50000"/>
                  </a:schemeClr>
                </a:solidFill>
              </a:rPr>
              <a:t>Universidad </a:t>
            </a:r>
            <a:r>
              <a:rPr lang="es-MX" b="1" dirty="0" smtClean="0">
                <a:solidFill>
                  <a:schemeClr val="accent1">
                    <a:lumMod val="50000"/>
                  </a:schemeClr>
                </a:solidFill>
              </a:rPr>
              <a:t>Autónoma </a:t>
            </a:r>
            <a:r>
              <a:rPr lang="es-MX" b="1" dirty="0">
                <a:solidFill>
                  <a:schemeClr val="accent1">
                    <a:lumMod val="50000"/>
                  </a:schemeClr>
                </a:solidFill>
              </a:rPr>
              <a:t>del </a:t>
            </a:r>
            <a:r>
              <a:rPr lang="es-MX" b="1" dirty="0" smtClean="0">
                <a:solidFill>
                  <a:schemeClr val="accent1">
                    <a:lumMod val="50000"/>
                  </a:schemeClr>
                </a:solidFill>
              </a:rPr>
              <a:t>Estado </a:t>
            </a:r>
            <a:r>
              <a:rPr lang="es-MX" b="1" dirty="0">
                <a:solidFill>
                  <a:schemeClr val="accent1">
                    <a:lumMod val="50000"/>
                  </a:schemeClr>
                </a:solidFill>
              </a:rPr>
              <a:t>de </a:t>
            </a:r>
            <a:r>
              <a:rPr lang="es-MX" b="1" dirty="0" smtClean="0">
                <a:solidFill>
                  <a:schemeClr val="accent1">
                    <a:lumMod val="50000"/>
                  </a:schemeClr>
                </a:solidFill>
              </a:rPr>
              <a:t>México</a:t>
            </a:r>
            <a:r>
              <a:rPr lang="es-MX" b="1" dirty="0">
                <a:solidFill>
                  <a:schemeClr val="accent1">
                    <a:lumMod val="50000"/>
                  </a:schemeClr>
                </a:solidFill>
              </a:rPr>
              <a:t/>
            </a:r>
            <a:br>
              <a:rPr lang="es-MX" b="1" dirty="0">
                <a:solidFill>
                  <a:schemeClr val="accent1">
                    <a:lumMod val="50000"/>
                  </a:schemeClr>
                </a:solidFill>
              </a:rPr>
            </a:br>
            <a:r>
              <a:rPr lang="es-MX" b="1" dirty="0" smtClean="0">
                <a:solidFill>
                  <a:schemeClr val="accent1">
                    <a:lumMod val="50000"/>
                  </a:schemeClr>
                </a:solidFill>
              </a:rPr>
              <a:t>Facultad </a:t>
            </a:r>
            <a:r>
              <a:rPr lang="es-MX" b="1" dirty="0">
                <a:solidFill>
                  <a:schemeClr val="accent1">
                    <a:lumMod val="50000"/>
                  </a:schemeClr>
                </a:solidFill>
              </a:rPr>
              <a:t>de </a:t>
            </a:r>
            <a:r>
              <a:rPr lang="es-MX" b="1" dirty="0" smtClean="0">
                <a:solidFill>
                  <a:schemeClr val="accent1">
                    <a:lumMod val="50000"/>
                  </a:schemeClr>
                </a:solidFill>
              </a:rPr>
              <a:t>Turismo </a:t>
            </a:r>
            <a:r>
              <a:rPr lang="es-MX" b="1" dirty="0">
                <a:solidFill>
                  <a:schemeClr val="accent1">
                    <a:lumMod val="50000"/>
                  </a:schemeClr>
                </a:solidFill>
              </a:rPr>
              <a:t>y </a:t>
            </a:r>
            <a:r>
              <a:rPr lang="es-MX" b="1" dirty="0" smtClean="0">
                <a:solidFill>
                  <a:schemeClr val="accent1">
                    <a:lumMod val="50000"/>
                  </a:schemeClr>
                </a:solidFill>
              </a:rPr>
              <a:t>Gastronomía</a:t>
            </a:r>
            <a:endParaRPr lang="es-MX" dirty="0">
              <a:solidFill>
                <a:schemeClr val="accent1">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64" y="459400"/>
            <a:ext cx="113982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0799" y="459400"/>
            <a:ext cx="1133475" cy="1042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58944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77334" y="609600"/>
            <a:ext cx="8596668" cy="866115"/>
          </a:xfrm>
        </p:spPr>
        <p:txBody>
          <a:bodyPr/>
          <a:lstStyle/>
          <a:p>
            <a:pPr algn="ctr"/>
            <a:r>
              <a:rPr lang="es-ES" dirty="0" smtClean="0"/>
              <a:t>CONDICIONES SOCIALES</a:t>
            </a:r>
            <a:endParaRPr lang="es-MX" dirty="0"/>
          </a:p>
        </p:txBody>
      </p:sp>
      <p:sp>
        <p:nvSpPr>
          <p:cNvPr id="5" name="4 Marcador de texto"/>
          <p:cNvSpPr>
            <a:spLocks noGrp="1"/>
          </p:cNvSpPr>
          <p:nvPr>
            <p:ph type="body" idx="1"/>
          </p:nvPr>
        </p:nvSpPr>
        <p:spPr>
          <a:xfrm>
            <a:off x="739120" y="1463866"/>
            <a:ext cx="4185623" cy="576262"/>
          </a:xfrm>
        </p:spPr>
        <p:txBody>
          <a:bodyPr/>
          <a:lstStyle/>
          <a:p>
            <a:pPr algn="ctr"/>
            <a:r>
              <a:rPr lang="es-ES" b="1" dirty="0" smtClean="0">
                <a:solidFill>
                  <a:schemeClr val="accent2">
                    <a:lumMod val="75000"/>
                  </a:schemeClr>
                </a:solidFill>
              </a:rPr>
              <a:t>QUÉ ES LO SOCIAL</a:t>
            </a:r>
            <a:endParaRPr lang="es-MX" b="1" dirty="0">
              <a:solidFill>
                <a:schemeClr val="accent2">
                  <a:lumMod val="75000"/>
                </a:schemeClr>
              </a:solidFill>
            </a:endParaRPr>
          </a:p>
        </p:txBody>
      </p:sp>
      <p:sp>
        <p:nvSpPr>
          <p:cNvPr id="6" name="5 Marcador de contenido"/>
          <p:cNvSpPr>
            <a:spLocks noGrp="1"/>
          </p:cNvSpPr>
          <p:nvPr>
            <p:ph sz="half" idx="2"/>
          </p:nvPr>
        </p:nvSpPr>
        <p:spPr>
          <a:xfrm>
            <a:off x="721012" y="2299580"/>
            <a:ext cx="4185623" cy="3959065"/>
          </a:xfrm>
        </p:spPr>
        <p:txBody>
          <a:bodyPr>
            <a:normAutofit fontScale="92500" lnSpcReduction="10000"/>
          </a:bodyPr>
          <a:lstStyle/>
          <a:p>
            <a:pPr>
              <a:lnSpc>
                <a:spcPct val="150000"/>
              </a:lnSpc>
            </a:pPr>
            <a:r>
              <a:rPr lang="es-MX" b="1" dirty="0">
                <a:solidFill>
                  <a:srgbClr val="7C240C"/>
                </a:solidFill>
                <a:latin typeface="Century Gothic"/>
              </a:rPr>
              <a:t>La dimensión más significativa de esta condición, es la población, así como las relaciones que se establecen entre sus miembros (formas de organización, cohesión y comportamiento social). Implica grados de comunicación, convivencia y cooperación, y todos los factores que afectan a dichos </a:t>
            </a:r>
            <a:r>
              <a:rPr lang="es-MX" b="1" dirty="0" smtClean="0">
                <a:solidFill>
                  <a:srgbClr val="7C240C"/>
                </a:solidFill>
                <a:latin typeface="Century Gothic"/>
              </a:rPr>
              <a:t>grupos (Bravo, 2003).</a:t>
            </a:r>
            <a:endParaRPr lang="es-MX" dirty="0"/>
          </a:p>
        </p:txBody>
      </p:sp>
      <p:sp>
        <p:nvSpPr>
          <p:cNvPr id="7" name="6 Marcador de texto"/>
          <p:cNvSpPr>
            <a:spLocks noGrp="1"/>
          </p:cNvSpPr>
          <p:nvPr>
            <p:ph type="body" sz="quarter" idx="3"/>
          </p:nvPr>
        </p:nvSpPr>
        <p:spPr>
          <a:xfrm>
            <a:off x="6328371" y="1518187"/>
            <a:ext cx="3171965" cy="576262"/>
          </a:xfrm>
        </p:spPr>
        <p:txBody>
          <a:bodyPr/>
          <a:lstStyle/>
          <a:p>
            <a:pPr algn="ctr"/>
            <a:r>
              <a:rPr lang="es-ES" b="1" dirty="0" smtClean="0">
                <a:solidFill>
                  <a:srgbClr val="C00000"/>
                </a:solidFill>
              </a:rPr>
              <a:t>INDICADORES</a:t>
            </a:r>
            <a:endParaRPr lang="es-MX" b="1" dirty="0">
              <a:solidFill>
                <a:srgbClr val="C00000"/>
              </a:solidFill>
            </a:endParaRPr>
          </a:p>
        </p:txBody>
      </p:sp>
      <p:sp>
        <p:nvSpPr>
          <p:cNvPr id="8" name="7 Marcador de contenido"/>
          <p:cNvSpPr>
            <a:spLocks noGrp="1"/>
          </p:cNvSpPr>
          <p:nvPr>
            <p:ph sz="quarter" idx="4"/>
          </p:nvPr>
        </p:nvSpPr>
        <p:spPr>
          <a:xfrm>
            <a:off x="5559164" y="2209047"/>
            <a:ext cx="4490183" cy="3868530"/>
          </a:xfrm>
        </p:spPr>
        <p:txBody>
          <a:bodyPr>
            <a:normAutofit lnSpcReduction="10000"/>
          </a:bodyPr>
          <a:lstStyle/>
          <a:p>
            <a:pPr algn="ctr">
              <a:lnSpc>
                <a:spcPct val="150000"/>
              </a:lnSpc>
            </a:pPr>
            <a:r>
              <a:rPr lang="es-MX" b="1" dirty="0">
                <a:solidFill>
                  <a:schemeClr val="accent2">
                    <a:lumMod val="75000"/>
                  </a:schemeClr>
                </a:solidFill>
              </a:rPr>
              <a:t>EDUCACIÓN.</a:t>
            </a:r>
          </a:p>
          <a:p>
            <a:pPr algn="ctr">
              <a:lnSpc>
                <a:spcPct val="150000"/>
              </a:lnSpc>
            </a:pPr>
            <a:r>
              <a:rPr lang="es-MX" b="1" dirty="0">
                <a:solidFill>
                  <a:schemeClr val="accent2">
                    <a:lumMod val="60000"/>
                    <a:lumOff val="40000"/>
                  </a:schemeClr>
                </a:solidFill>
              </a:rPr>
              <a:t>SERVICIOS DE SALUD.</a:t>
            </a:r>
          </a:p>
          <a:p>
            <a:pPr algn="ctr">
              <a:lnSpc>
                <a:spcPct val="150000"/>
              </a:lnSpc>
            </a:pPr>
            <a:r>
              <a:rPr lang="es-MX" b="1" dirty="0">
                <a:solidFill>
                  <a:schemeClr val="accent2">
                    <a:lumMod val="75000"/>
                  </a:schemeClr>
                </a:solidFill>
              </a:rPr>
              <a:t>VIVIENDA.</a:t>
            </a:r>
          </a:p>
          <a:p>
            <a:pPr algn="ctr">
              <a:lnSpc>
                <a:spcPct val="150000"/>
              </a:lnSpc>
            </a:pPr>
            <a:r>
              <a:rPr lang="es-MX" b="1" dirty="0">
                <a:solidFill>
                  <a:schemeClr val="accent2">
                    <a:lumMod val="60000"/>
                    <a:lumOff val="40000"/>
                  </a:schemeClr>
                </a:solidFill>
              </a:rPr>
              <a:t>CALIDAD DE VIDA.</a:t>
            </a:r>
          </a:p>
          <a:p>
            <a:pPr algn="ctr">
              <a:lnSpc>
                <a:spcPct val="150000"/>
              </a:lnSpc>
            </a:pPr>
            <a:r>
              <a:rPr lang="es-MX" b="1" dirty="0">
                <a:solidFill>
                  <a:schemeClr val="accent2">
                    <a:lumMod val="75000"/>
                  </a:schemeClr>
                </a:solidFill>
              </a:rPr>
              <a:t>CLASES SOCIALES.</a:t>
            </a:r>
          </a:p>
          <a:p>
            <a:pPr algn="ctr">
              <a:lnSpc>
                <a:spcPct val="150000"/>
              </a:lnSpc>
            </a:pPr>
            <a:r>
              <a:rPr lang="es-MX" b="1" dirty="0">
                <a:solidFill>
                  <a:schemeClr val="accent2">
                    <a:lumMod val="60000"/>
                    <a:lumOff val="40000"/>
                  </a:schemeClr>
                </a:solidFill>
              </a:rPr>
              <a:t>STATUS Y/O “CAPITAL” (cultural, patrimonial, económico, simbólico, etc.).</a:t>
            </a:r>
          </a:p>
          <a:p>
            <a:endParaRPr lang="es-MX" dirty="0"/>
          </a:p>
        </p:txBody>
      </p:sp>
    </p:spTree>
    <p:extLst>
      <p:ext uri="{BB962C8B-B14F-4D97-AF65-F5344CB8AC3E}">
        <p14:creationId xmlns:p14="http://schemas.microsoft.com/office/powerpoint/2010/main" val="72569932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circle(in)">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heel(1)">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arn(inVertic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1000"/>
                                        <p:tgtEl>
                                          <p:spTgt spid="8">
                                            <p:txEl>
                                              <p:pRg st="3" end="3"/>
                                            </p:txEl>
                                          </p:spTgt>
                                        </p:tgtEl>
                                      </p:cBhvr>
                                    </p:animEffect>
                                    <p:anim calcmode="lin" valueType="num">
                                      <p:cBhvr>
                                        <p:cTn id="23"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wheel(1)">
                                      <p:cBhvr>
                                        <p:cTn id="29" dur="2000"/>
                                        <p:tgtEl>
                                          <p:spTgt spid="8">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 calcmode="lin" valueType="num">
                                      <p:cBhvr additive="base">
                                        <p:cTn id="34"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pPr algn="ctr">
              <a:lnSpc>
                <a:spcPct val="150000"/>
              </a:lnSpc>
            </a:pPr>
            <a:r>
              <a:rPr lang="es-ES" sz="2000" b="1" dirty="0" smtClean="0"/>
              <a:t>CONDICIONES SOCIALES: algunos indicadores de lo social, relacionados con lo político, económico y gastronómico</a:t>
            </a:r>
            <a:endParaRPr lang="es-MX" sz="2000" b="1" dirty="0"/>
          </a:p>
        </p:txBody>
      </p:sp>
      <p:sp>
        <p:nvSpPr>
          <p:cNvPr id="8" name="7 Marcador de contenido"/>
          <p:cNvSpPr>
            <a:spLocks noGrp="1"/>
          </p:cNvSpPr>
          <p:nvPr>
            <p:ph sz="half" idx="1"/>
          </p:nvPr>
        </p:nvSpPr>
        <p:spPr>
          <a:xfrm>
            <a:off x="695441" y="2884866"/>
            <a:ext cx="4184035" cy="3880772"/>
          </a:xfrm>
        </p:spPr>
        <p:txBody>
          <a:bodyPr/>
          <a:lstStyle/>
          <a:p>
            <a:pPr>
              <a:lnSpc>
                <a:spcPct val="150000"/>
              </a:lnSpc>
            </a:pPr>
            <a:r>
              <a:rPr lang="es-MX" b="1" dirty="0">
                <a:solidFill>
                  <a:schemeClr val="accent5">
                    <a:lumMod val="75000"/>
                  </a:schemeClr>
                </a:solidFill>
              </a:rPr>
              <a:t>INGRESOS.</a:t>
            </a:r>
          </a:p>
          <a:p>
            <a:pPr>
              <a:lnSpc>
                <a:spcPct val="150000"/>
              </a:lnSpc>
            </a:pPr>
            <a:r>
              <a:rPr lang="es-MX" b="1" dirty="0">
                <a:solidFill>
                  <a:schemeClr val="accent5">
                    <a:lumMod val="75000"/>
                  </a:schemeClr>
                </a:solidFill>
              </a:rPr>
              <a:t>OCUPACIÓN.</a:t>
            </a:r>
          </a:p>
          <a:p>
            <a:pPr>
              <a:lnSpc>
                <a:spcPct val="150000"/>
              </a:lnSpc>
            </a:pPr>
            <a:r>
              <a:rPr lang="es-MX" b="1" dirty="0">
                <a:solidFill>
                  <a:schemeClr val="accent5">
                    <a:lumMod val="75000"/>
                  </a:schemeClr>
                </a:solidFill>
              </a:rPr>
              <a:t>SEGURIDAD SOCIAL.</a:t>
            </a:r>
          </a:p>
          <a:p>
            <a:pPr>
              <a:lnSpc>
                <a:spcPct val="150000"/>
              </a:lnSpc>
            </a:pPr>
            <a:r>
              <a:rPr lang="es-MX" b="1" dirty="0">
                <a:solidFill>
                  <a:schemeClr val="accent5">
                    <a:lumMod val="75000"/>
                  </a:schemeClr>
                </a:solidFill>
              </a:rPr>
              <a:t>ALIMENTACIÓN.</a:t>
            </a:r>
          </a:p>
          <a:p>
            <a:pPr>
              <a:lnSpc>
                <a:spcPct val="150000"/>
              </a:lnSpc>
            </a:pPr>
            <a:r>
              <a:rPr lang="es-MX" b="1" dirty="0">
                <a:solidFill>
                  <a:schemeClr val="accent5">
                    <a:lumMod val="75000"/>
                  </a:schemeClr>
                </a:solidFill>
              </a:rPr>
              <a:t>POBREZA.</a:t>
            </a:r>
          </a:p>
          <a:p>
            <a:endParaRPr lang="es-MX" dirty="0"/>
          </a:p>
        </p:txBody>
      </p:sp>
      <p:sp>
        <p:nvSpPr>
          <p:cNvPr id="2" name="AutoShape 2" descr="Resultado de imagen para seguridad social méxic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3665" y="1774479"/>
            <a:ext cx="6083929" cy="4481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50181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heel(1)">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circle(in)">
                                      <p:cBhvr>
                                        <p:cTn id="17" dur="2000"/>
                                        <p:tgtEl>
                                          <p:spTgt spid="102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1000"/>
                                        <p:tgtEl>
                                          <p:spTgt spid="8">
                                            <p:txEl>
                                              <p:pRg st="2" end="2"/>
                                            </p:txEl>
                                          </p:spTgt>
                                        </p:tgtEl>
                                      </p:cBhvr>
                                    </p:animEffect>
                                    <p:anim calcmode="lin" valueType="num">
                                      <p:cBhvr>
                                        <p:cTn id="23"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Effect transition="in" filter="wheel(1)">
                                      <p:cBhvr>
                                        <p:cTn id="29" dur="2000"/>
                                        <p:tgtEl>
                                          <p:spTgt spid="8">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 calcmode="lin" valueType="num">
                                      <p:cBhvr additive="base">
                                        <p:cTn id="34"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CONDICIONES SOCIALES EN MÉXICO</a:t>
            </a:r>
            <a:endParaRPr lang="es-MX" dirty="0"/>
          </a:p>
        </p:txBody>
      </p:sp>
      <p:sp>
        <p:nvSpPr>
          <p:cNvPr id="6" name="5 Marcador de contenido"/>
          <p:cNvSpPr>
            <a:spLocks noGrp="1"/>
          </p:cNvSpPr>
          <p:nvPr>
            <p:ph sz="half" idx="1"/>
          </p:nvPr>
        </p:nvSpPr>
        <p:spPr>
          <a:xfrm>
            <a:off x="623013" y="1499685"/>
            <a:ext cx="4184035" cy="5227040"/>
          </a:xfrm>
        </p:spPr>
        <p:txBody>
          <a:bodyPr>
            <a:noAutofit/>
          </a:bodyPr>
          <a:lstStyle/>
          <a:p>
            <a:pPr>
              <a:lnSpc>
                <a:spcPct val="150000"/>
              </a:lnSpc>
            </a:pPr>
            <a:r>
              <a:rPr lang="es-MX" b="1" dirty="0">
                <a:solidFill>
                  <a:schemeClr val="accent2">
                    <a:lumMod val="75000"/>
                  </a:schemeClr>
                </a:solidFill>
              </a:rPr>
              <a:t>La Procuraduría Federal del Consumidor (Profeco) </a:t>
            </a:r>
            <a:r>
              <a:rPr lang="es-MX" b="1" dirty="0" smtClean="0">
                <a:solidFill>
                  <a:schemeClr val="accent2">
                    <a:lumMod val="75000"/>
                  </a:schemeClr>
                </a:solidFill>
              </a:rPr>
              <a:t>en su Programa </a:t>
            </a:r>
            <a:r>
              <a:rPr lang="es-MX" b="1" dirty="0">
                <a:solidFill>
                  <a:schemeClr val="accent2">
                    <a:lumMod val="75000"/>
                  </a:schemeClr>
                </a:solidFill>
              </a:rPr>
              <a:t>de Protección al Consumidor 2013-2018, </a:t>
            </a:r>
            <a:r>
              <a:rPr lang="es-MX" b="1" dirty="0" smtClean="0">
                <a:solidFill>
                  <a:schemeClr val="accent2">
                    <a:lumMod val="75000"/>
                  </a:schemeClr>
                </a:solidFill>
              </a:rPr>
              <a:t>divide </a:t>
            </a:r>
            <a:r>
              <a:rPr lang="es-MX" b="1" dirty="0">
                <a:solidFill>
                  <a:schemeClr val="accent2">
                    <a:lumMod val="75000"/>
                  </a:schemeClr>
                </a:solidFill>
              </a:rPr>
              <a:t>a la población mexicana (112 millones 336,538 personas) en 6 clases sociales determinadas por sus “funciones, costumbres, situación económica y de poder”, con el fin estudiar el perfil del consumidor </a:t>
            </a:r>
            <a:r>
              <a:rPr lang="es-MX" b="1" dirty="0" smtClean="0">
                <a:solidFill>
                  <a:schemeClr val="accent2">
                    <a:lumMod val="75000"/>
                  </a:schemeClr>
                </a:solidFill>
              </a:rPr>
              <a:t>actual (</a:t>
            </a:r>
            <a:r>
              <a:rPr lang="es-MX" b="1" dirty="0" err="1" smtClean="0">
                <a:solidFill>
                  <a:schemeClr val="accent2">
                    <a:lumMod val="75000"/>
                  </a:schemeClr>
                </a:solidFill>
              </a:rPr>
              <a:t>ProFeCo</a:t>
            </a:r>
            <a:r>
              <a:rPr lang="es-MX" b="1" dirty="0" smtClean="0">
                <a:solidFill>
                  <a:schemeClr val="accent2">
                    <a:lumMod val="75000"/>
                  </a:schemeClr>
                </a:solidFill>
              </a:rPr>
              <a:t>, 2014). </a:t>
            </a:r>
            <a:endParaRPr lang="es-MX" b="1" dirty="0">
              <a:solidFill>
                <a:schemeClr val="accent2">
                  <a:lumMod val="75000"/>
                </a:schemeClr>
              </a:solidFill>
            </a:endParaRPr>
          </a:p>
        </p:txBody>
      </p:sp>
      <p:sp>
        <p:nvSpPr>
          <p:cNvPr id="7" name="6 Marcador de contenido"/>
          <p:cNvSpPr>
            <a:spLocks noGrp="1"/>
          </p:cNvSpPr>
          <p:nvPr>
            <p:ph sz="half" idx="2"/>
          </p:nvPr>
        </p:nvSpPr>
        <p:spPr>
          <a:xfrm>
            <a:off x="5089970" y="1566251"/>
            <a:ext cx="4184034" cy="4475112"/>
          </a:xfrm>
        </p:spPr>
        <p:txBody>
          <a:bodyPr>
            <a:normAutofit/>
          </a:bodyPr>
          <a:lstStyle/>
          <a:p>
            <a:pPr algn="ctr">
              <a:lnSpc>
                <a:spcPct val="150000"/>
              </a:lnSpc>
            </a:pPr>
            <a:r>
              <a:rPr lang="es-MX" b="1" dirty="0" smtClean="0">
                <a:solidFill>
                  <a:schemeClr val="accent2">
                    <a:lumMod val="50000"/>
                  </a:schemeClr>
                </a:solidFill>
              </a:rPr>
              <a:t>Dentro </a:t>
            </a:r>
            <a:r>
              <a:rPr lang="es-MX" b="1" dirty="0">
                <a:solidFill>
                  <a:schemeClr val="accent2">
                    <a:lumMod val="50000"/>
                  </a:schemeClr>
                </a:solidFill>
              </a:rPr>
              <a:t>del diseño de las clases sociales se tomó en cuenta la actividad que las personas desempeñan dentro de la sociedad mexicana, su ocupación, ingresos económicos, nivel cultural y sus pautas de comportamiento.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866" y="4938997"/>
            <a:ext cx="365760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0705890"/>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just"/>
            <a:r>
              <a:rPr lang="es-ES" dirty="0" smtClean="0"/>
              <a:t>CONDICIONES SOCIALES EN MÉXICO SEGÚN LA PROFECO</a:t>
            </a:r>
            <a:endParaRPr lang="es-MX" dirty="0"/>
          </a:p>
        </p:txBody>
      </p:sp>
      <p:sp>
        <p:nvSpPr>
          <p:cNvPr id="3" name="2 Marcador de contenido"/>
          <p:cNvSpPr>
            <a:spLocks noGrp="1"/>
          </p:cNvSpPr>
          <p:nvPr>
            <p:ph sz="half" idx="1"/>
          </p:nvPr>
        </p:nvSpPr>
        <p:spPr>
          <a:xfrm>
            <a:off x="677334" y="2160588"/>
            <a:ext cx="4184035" cy="4448441"/>
          </a:xfrm>
        </p:spPr>
        <p:txBody>
          <a:bodyPr>
            <a:normAutofit/>
          </a:bodyPr>
          <a:lstStyle/>
          <a:p>
            <a:pPr>
              <a:lnSpc>
                <a:spcPct val="160000"/>
              </a:lnSpc>
            </a:pPr>
            <a:r>
              <a:rPr lang="es-MX" b="1" dirty="0">
                <a:solidFill>
                  <a:srgbClr val="C00000"/>
                </a:solidFill>
              </a:rPr>
              <a:t>1-Baja Baja: </a:t>
            </a:r>
            <a:r>
              <a:rPr lang="es-MX" b="1" dirty="0">
                <a:solidFill>
                  <a:schemeClr val="accent2">
                    <a:lumMod val="75000"/>
                  </a:schemeClr>
                </a:solidFill>
              </a:rPr>
              <a:t>Este rubro representa el 35% de la población mexicana, es decir 39 millones 317,788 personas. </a:t>
            </a:r>
            <a:r>
              <a:rPr lang="es-MX" b="1" dirty="0">
                <a:solidFill>
                  <a:srgbClr val="C00000"/>
                </a:solidFill>
              </a:rPr>
              <a:t>¿Quiénes la componen?</a:t>
            </a:r>
            <a:r>
              <a:rPr lang="es-MX" b="1" dirty="0">
                <a:solidFill>
                  <a:schemeClr val="accent2">
                    <a:lumMod val="75000"/>
                  </a:schemeClr>
                </a:solidFill>
              </a:rPr>
              <a:t> Trabajadores temporales, inmigrantes, comerciantes informales, desempleados y gente que vive de la asistencia social.</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0546" y="1896560"/>
            <a:ext cx="3515715" cy="2068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0546" y="4319493"/>
            <a:ext cx="3588143" cy="1909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1403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circle(in)">
                                      <p:cBhvr>
                                        <p:cTn id="19"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3" y="609600"/>
            <a:ext cx="9697937" cy="1320800"/>
          </a:xfrm>
        </p:spPr>
        <p:txBody>
          <a:bodyPr/>
          <a:lstStyle/>
          <a:p>
            <a:r>
              <a:rPr lang="es-ES" dirty="0">
                <a:solidFill>
                  <a:schemeClr val="accent2">
                    <a:lumMod val="50000"/>
                  </a:schemeClr>
                </a:solidFill>
              </a:rPr>
              <a:t>CONDICIONES SOCIALES EN MÉXICO SEGÚN LA PROFECO</a:t>
            </a:r>
            <a:endParaRPr lang="es-MX" dirty="0">
              <a:solidFill>
                <a:schemeClr val="accent2">
                  <a:lumMod val="50000"/>
                </a:schemeClr>
              </a:solidFill>
            </a:endParaRPr>
          </a:p>
        </p:txBody>
      </p:sp>
      <p:sp>
        <p:nvSpPr>
          <p:cNvPr id="4" name="3 Marcador de contenido"/>
          <p:cNvSpPr>
            <a:spLocks noGrp="1"/>
          </p:cNvSpPr>
          <p:nvPr>
            <p:ph sz="half" idx="2"/>
          </p:nvPr>
        </p:nvSpPr>
        <p:spPr>
          <a:xfrm>
            <a:off x="5089969" y="2160589"/>
            <a:ext cx="4823575" cy="3880773"/>
          </a:xfrm>
        </p:spPr>
        <p:txBody>
          <a:bodyPr>
            <a:normAutofit fontScale="92500"/>
          </a:bodyPr>
          <a:lstStyle/>
          <a:p>
            <a:pPr algn="just">
              <a:lnSpc>
                <a:spcPct val="150000"/>
              </a:lnSpc>
            </a:pPr>
            <a:r>
              <a:rPr lang="es-MX" b="1" dirty="0">
                <a:solidFill>
                  <a:srgbClr val="C00000"/>
                </a:solidFill>
              </a:rPr>
              <a:t>2-Baja Alta: </a:t>
            </a:r>
            <a:r>
              <a:rPr lang="es-MX" b="1" dirty="0">
                <a:solidFill>
                  <a:schemeClr val="accent2">
                    <a:lumMod val="75000"/>
                  </a:schemeClr>
                </a:solidFill>
              </a:rPr>
              <a:t>Constituye el segundo grueso poblacional, está conformada por la “fuerza física de la sociedad” que realizan “arduos trabajos a cambio de un ingreso ligeramente superior al mínimo”. El estudio contempla dentro de esta clase a 28 millones 084,134 personas, es decir el 25% de la población nacional. </a:t>
            </a:r>
            <a:r>
              <a:rPr lang="es-MX" b="1" dirty="0">
                <a:solidFill>
                  <a:srgbClr val="C00000"/>
                </a:solidFill>
              </a:rPr>
              <a:t>¿Quiénes la componen?</a:t>
            </a:r>
            <a:r>
              <a:rPr lang="es-MX" b="1" dirty="0">
                <a:solidFill>
                  <a:schemeClr val="accent2">
                    <a:lumMod val="75000"/>
                  </a:schemeClr>
                </a:solidFill>
              </a:rPr>
              <a:t> Obreros y campesinos.</a:t>
            </a:r>
          </a:p>
          <a:p>
            <a:pPr algn="just"/>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4856" y="2035238"/>
            <a:ext cx="3459037"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467" y="4229100"/>
            <a:ext cx="3530426" cy="1764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51210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wipe(down)">
                                      <p:cBhvr>
                                        <p:cTn id="1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CONDICIONES SOCIALES EN MÉXICO SEGÚN LA PROFECO</a:t>
            </a:r>
            <a:endParaRPr lang="es-MX" dirty="0"/>
          </a:p>
        </p:txBody>
      </p:sp>
      <p:sp>
        <p:nvSpPr>
          <p:cNvPr id="4" name="3 Marcador de contenido"/>
          <p:cNvSpPr>
            <a:spLocks noGrp="1"/>
          </p:cNvSpPr>
          <p:nvPr>
            <p:ph sz="half" idx="2"/>
          </p:nvPr>
        </p:nvSpPr>
        <p:spPr>
          <a:xfrm>
            <a:off x="5089969" y="2160589"/>
            <a:ext cx="4787361" cy="4276425"/>
          </a:xfrm>
        </p:spPr>
        <p:txBody>
          <a:bodyPr>
            <a:normAutofit/>
          </a:bodyPr>
          <a:lstStyle/>
          <a:p>
            <a:pPr algn="just">
              <a:lnSpc>
                <a:spcPct val="160000"/>
              </a:lnSpc>
            </a:pPr>
            <a:r>
              <a:rPr lang="es-MX" b="1" dirty="0">
                <a:solidFill>
                  <a:srgbClr val="C00000"/>
                </a:solidFill>
              </a:rPr>
              <a:t>3-Media Baja: </a:t>
            </a:r>
            <a:r>
              <a:rPr lang="es-MX" b="1" dirty="0">
                <a:solidFill>
                  <a:schemeClr val="accent2">
                    <a:lumMod val="75000"/>
                  </a:schemeClr>
                </a:solidFill>
              </a:rPr>
              <a:t>La tercera clase social se compone por el 20% de la población, es decir 22 millones 467,307 personas, de las cuales el programa nacional aclara que sus ingresos “no son muy sustanciosos pero son estables”. </a:t>
            </a:r>
            <a:r>
              <a:rPr lang="es-MX" b="1" dirty="0">
                <a:solidFill>
                  <a:srgbClr val="C00000"/>
                </a:solidFill>
              </a:rPr>
              <a:t>¿Quiénes la componen? </a:t>
            </a:r>
            <a:r>
              <a:rPr lang="es-MX" b="1" dirty="0">
                <a:solidFill>
                  <a:schemeClr val="accent2">
                    <a:lumMod val="75000"/>
                  </a:schemeClr>
                </a:solidFill>
              </a:rPr>
              <a:t>Oficinistas, técnicos supervisores y artesanos calificados.</a:t>
            </a:r>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827" y="2313020"/>
            <a:ext cx="3764921"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827" y="4377209"/>
            <a:ext cx="3764921"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830776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fade">
                                      <p:cBhvr>
                                        <p:cTn id="17" dur="1000"/>
                                        <p:tgtEl>
                                          <p:spTgt spid="5123"/>
                                        </p:tgtEl>
                                      </p:cBhvr>
                                    </p:animEffect>
                                    <p:anim calcmode="lin" valueType="num">
                                      <p:cBhvr>
                                        <p:cTn id="18" dur="1000" fill="hold"/>
                                        <p:tgtEl>
                                          <p:spTgt spid="5123"/>
                                        </p:tgtEl>
                                        <p:attrNameLst>
                                          <p:attrName>ppt_x</p:attrName>
                                        </p:attrNameLst>
                                      </p:cBhvr>
                                      <p:tavLst>
                                        <p:tav tm="0">
                                          <p:val>
                                            <p:strVal val="#ppt_x"/>
                                          </p:val>
                                        </p:tav>
                                        <p:tav tm="100000">
                                          <p:val>
                                            <p:strVal val="#ppt_x"/>
                                          </p:val>
                                        </p:tav>
                                      </p:tavLst>
                                    </p:anim>
                                    <p:anim calcmode="lin" valueType="num">
                                      <p:cBhvr>
                                        <p:cTn id="19"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just"/>
            <a:r>
              <a:rPr lang="es-ES" dirty="0">
                <a:solidFill>
                  <a:schemeClr val="accent2">
                    <a:lumMod val="50000"/>
                  </a:schemeClr>
                </a:solidFill>
              </a:rPr>
              <a:t>CONDICIONES SOCIALES EN MÉXICO SEGÚN LA PROFECO</a:t>
            </a:r>
            <a:endParaRPr lang="es-MX" dirty="0"/>
          </a:p>
        </p:txBody>
      </p:sp>
      <p:sp>
        <p:nvSpPr>
          <p:cNvPr id="3" name="2 Marcador de contenido"/>
          <p:cNvSpPr>
            <a:spLocks noGrp="1"/>
          </p:cNvSpPr>
          <p:nvPr>
            <p:ph sz="half" idx="1"/>
          </p:nvPr>
        </p:nvSpPr>
        <p:spPr/>
        <p:txBody>
          <a:bodyPr>
            <a:normAutofit fontScale="92500" lnSpcReduction="10000"/>
          </a:bodyPr>
          <a:lstStyle/>
          <a:p>
            <a:pPr>
              <a:lnSpc>
                <a:spcPct val="150000"/>
              </a:lnSpc>
            </a:pPr>
            <a:r>
              <a:rPr lang="es-MX" b="1" dirty="0">
                <a:solidFill>
                  <a:srgbClr val="C00000"/>
                </a:solidFill>
              </a:rPr>
              <a:t>4-Media Alta: </a:t>
            </a:r>
            <a:r>
              <a:rPr lang="es-MX" b="1" dirty="0">
                <a:solidFill>
                  <a:schemeClr val="accent2">
                    <a:lumMod val="75000"/>
                  </a:schemeClr>
                </a:solidFill>
              </a:rPr>
              <a:t>La segunda clase considerada “media” contempla al 14% de la población nacional (15 millones 727, 115 personas) e incluye a quienes cuentan con buenos salarios e ingresos económicos estables. </a:t>
            </a:r>
            <a:r>
              <a:rPr lang="es-MX" b="1" dirty="0">
                <a:solidFill>
                  <a:srgbClr val="C00000"/>
                </a:solidFill>
              </a:rPr>
              <a:t>¿Quiénes la componen?</a:t>
            </a:r>
            <a:r>
              <a:rPr lang="es-MX" b="1" dirty="0">
                <a:solidFill>
                  <a:schemeClr val="accent2">
                    <a:lumMod val="75000"/>
                  </a:schemeClr>
                </a:solidFill>
              </a:rPr>
              <a:t> "Hombres de negocios y profesionales que han triunfado</a:t>
            </a:r>
            <a:r>
              <a:rPr lang="es-MX" b="1" dirty="0" smtClean="0">
                <a:solidFill>
                  <a:schemeClr val="accent2">
                    <a:lumMod val="75000"/>
                  </a:schemeClr>
                </a:solidFill>
              </a:rPr>
              <a:t>” (</a:t>
            </a:r>
            <a:r>
              <a:rPr lang="es-MX" b="1" dirty="0" err="1" smtClean="0">
                <a:solidFill>
                  <a:schemeClr val="accent2">
                    <a:lumMod val="75000"/>
                  </a:schemeClr>
                </a:solidFill>
              </a:rPr>
              <a:t>ProFeCo</a:t>
            </a:r>
            <a:r>
              <a:rPr lang="es-MX" b="1" dirty="0" smtClean="0">
                <a:solidFill>
                  <a:schemeClr val="accent2">
                    <a:lumMod val="75000"/>
                  </a:schemeClr>
                </a:solidFill>
              </a:rPr>
              <a:t>, 2014).</a:t>
            </a:r>
            <a:endParaRPr lang="es-MX" b="1" dirty="0">
              <a:solidFill>
                <a:schemeClr val="accent2">
                  <a:lumMod val="75000"/>
                </a:schemeClr>
              </a:solidFill>
            </a:endParaRPr>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3394" y="2327779"/>
            <a:ext cx="3664202"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3394" y="4340005"/>
            <a:ext cx="3664202"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881958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circle(in)">
                                      <p:cBhvr>
                                        <p:cTn id="12" dur="2000"/>
                                        <p:tgtEl>
                                          <p:spTgt spid="614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Effect transition="in" filter="wheel(1)">
                                      <p:cBhvr>
                                        <p:cTn id="17"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CONDICIONES SOCIALES EN MÉXICO SEGÚN LA PROFECO</a:t>
            </a:r>
            <a:endParaRPr lang="es-MX" dirty="0"/>
          </a:p>
        </p:txBody>
      </p:sp>
      <p:sp>
        <p:nvSpPr>
          <p:cNvPr id="3" name="2 Marcador de contenido"/>
          <p:cNvSpPr>
            <a:spLocks noGrp="1"/>
          </p:cNvSpPr>
          <p:nvPr>
            <p:ph sz="half" idx="1"/>
          </p:nvPr>
        </p:nvSpPr>
        <p:spPr>
          <a:xfrm>
            <a:off x="677334" y="2160589"/>
            <a:ext cx="4908654" cy="4394120"/>
          </a:xfrm>
        </p:spPr>
        <p:txBody>
          <a:bodyPr>
            <a:normAutofit fontScale="92500"/>
          </a:bodyPr>
          <a:lstStyle/>
          <a:p>
            <a:pPr>
              <a:lnSpc>
                <a:spcPct val="170000"/>
              </a:lnSpc>
            </a:pPr>
            <a:r>
              <a:rPr lang="es-MX" b="1" dirty="0">
                <a:solidFill>
                  <a:srgbClr val="C00000"/>
                </a:solidFill>
              </a:rPr>
              <a:t>5-Alta Baja: </a:t>
            </a:r>
            <a:r>
              <a:rPr lang="es-MX" b="1" dirty="0">
                <a:solidFill>
                  <a:schemeClr val="accent2">
                    <a:lumMod val="75000"/>
                  </a:schemeClr>
                </a:solidFill>
              </a:rPr>
              <a:t>La quinta clase deja de considerar personas para integrar “familias” que tienen ingresos económicos “cuantiosos y muy estables”; constituyen el 5% de la población nacional, es decir unas 5 millones 616,826 personas. </a:t>
            </a:r>
            <a:r>
              <a:rPr lang="es-MX" b="1" dirty="0">
                <a:solidFill>
                  <a:srgbClr val="C00000"/>
                </a:solidFill>
              </a:rPr>
              <a:t>¿Quiénes la componen?</a:t>
            </a:r>
            <a:r>
              <a:rPr lang="es-MX" b="1" dirty="0">
                <a:solidFill>
                  <a:schemeClr val="accent2">
                    <a:lumMod val="75000"/>
                  </a:schemeClr>
                </a:solidFill>
              </a:rPr>
              <a:t> "Familias que son ricas pero de pocas generaciones atrás</a:t>
            </a:r>
            <a:r>
              <a:rPr lang="es-MX" b="1" dirty="0" smtClean="0">
                <a:solidFill>
                  <a:schemeClr val="accent2">
                    <a:lumMod val="75000"/>
                  </a:schemeClr>
                </a:solidFill>
              </a:rPr>
              <a:t>” (</a:t>
            </a:r>
            <a:r>
              <a:rPr lang="es-MX" b="1" dirty="0" err="1" smtClean="0">
                <a:solidFill>
                  <a:schemeClr val="accent2">
                    <a:lumMod val="75000"/>
                  </a:schemeClr>
                </a:solidFill>
              </a:rPr>
              <a:t>ProFeCo</a:t>
            </a:r>
            <a:r>
              <a:rPr lang="es-MX" b="1" dirty="0" smtClean="0">
                <a:solidFill>
                  <a:schemeClr val="accent2">
                    <a:lumMod val="75000"/>
                  </a:schemeClr>
                </a:solidFill>
              </a:rPr>
              <a:t>, 2014).</a:t>
            </a:r>
            <a:endParaRPr lang="es-MX" b="1" dirty="0">
              <a:solidFill>
                <a:schemeClr val="accent2">
                  <a:lumMod val="75000"/>
                </a:schemeClr>
              </a:solidFill>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4043" y="2163778"/>
            <a:ext cx="3026827" cy="1853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4044" y="4485852"/>
            <a:ext cx="3026827"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74557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7171"/>
                                        </p:tgtEl>
                                        <p:attrNameLst>
                                          <p:attrName>style.visibility</p:attrName>
                                        </p:attrNameLst>
                                      </p:cBhvr>
                                      <p:to>
                                        <p:strVal val="visible"/>
                                      </p:to>
                                    </p:set>
                                    <p:animEffect transition="in" filter="randombar(horizontal)">
                                      <p:cBhvr>
                                        <p:cTn id="14" dur="500"/>
                                        <p:tgtEl>
                                          <p:spTgt spid="717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barn(inVertical)">
                                      <p:cBhvr>
                                        <p:cTn id="19"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chemeClr val="accent2">
                    <a:lumMod val="50000"/>
                  </a:schemeClr>
                </a:solidFill>
              </a:rPr>
              <a:t>CONDICIONES SOCIALES EN MÉXICO SEGÚN LA PROFECO</a:t>
            </a:r>
            <a:endParaRPr lang="es-MX" dirty="0"/>
          </a:p>
        </p:txBody>
      </p:sp>
      <p:sp>
        <p:nvSpPr>
          <p:cNvPr id="4" name="3 Marcador de contenido"/>
          <p:cNvSpPr>
            <a:spLocks noGrp="1"/>
          </p:cNvSpPr>
          <p:nvPr>
            <p:ph sz="half" idx="2"/>
          </p:nvPr>
        </p:nvSpPr>
        <p:spPr>
          <a:xfrm>
            <a:off x="5089970" y="2160589"/>
            <a:ext cx="4428934" cy="4294532"/>
          </a:xfrm>
        </p:spPr>
        <p:txBody>
          <a:bodyPr>
            <a:normAutofit fontScale="92500" lnSpcReduction="20000"/>
          </a:bodyPr>
          <a:lstStyle/>
          <a:p>
            <a:pPr algn="just">
              <a:lnSpc>
                <a:spcPct val="150000"/>
              </a:lnSpc>
            </a:pPr>
            <a:r>
              <a:rPr lang="es-MX" dirty="0">
                <a:solidFill>
                  <a:srgbClr val="C00000"/>
                </a:solidFill>
              </a:rPr>
              <a:t>6-Alta Alta: </a:t>
            </a:r>
            <a:r>
              <a:rPr lang="es-MX" dirty="0">
                <a:solidFill>
                  <a:schemeClr val="accent2">
                    <a:lumMod val="75000"/>
                  </a:schemeClr>
                </a:solidFill>
              </a:rPr>
              <a:t>La última clase, la más alta, está compuesta por “antiguas familias ricas” prominentes durante varias generaciones, menciona el programa. Integra a cerca de 1 millón 123,365 personas, es decir el 1% de la población. </a:t>
            </a:r>
            <a:r>
              <a:rPr lang="es-MX" dirty="0">
                <a:solidFill>
                  <a:srgbClr val="C00000"/>
                </a:solidFill>
              </a:rPr>
              <a:t>¿Quiénes la componen?</a:t>
            </a:r>
            <a:r>
              <a:rPr lang="es-MX" dirty="0">
                <a:solidFill>
                  <a:schemeClr val="accent2">
                    <a:lumMod val="75000"/>
                  </a:schemeClr>
                </a:solidFill>
              </a:rPr>
              <a:t> "Antiguas familias ricas que durante varias generaciones han sido prominentes y cuya fortuna es tan añeja que se ha olvidado cuándo y cómo la </a:t>
            </a:r>
            <a:r>
              <a:rPr lang="es-MX" dirty="0" smtClean="0">
                <a:solidFill>
                  <a:schemeClr val="accent2">
                    <a:lumMod val="75000"/>
                  </a:schemeClr>
                </a:solidFill>
              </a:rPr>
              <a:t>obtuvieron“ (</a:t>
            </a:r>
            <a:r>
              <a:rPr lang="es-MX" dirty="0" err="1" smtClean="0">
                <a:solidFill>
                  <a:schemeClr val="accent2">
                    <a:lumMod val="75000"/>
                  </a:schemeClr>
                </a:solidFill>
              </a:rPr>
              <a:t>ProFe</a:t>
            </a:r>
            <a:r>
              <a:rPr lang="es-MX" dirty="0" err="1" smtClean="0">
                <a:solidFill>
                  <a:schemeClr val="accent2">
                    <a:lumMod val="75000"/>
                  </a:schemeClr>
                </a:solidFill>
              </a:rPr>
              <a:t>Co</a:t>
            </a:r>
            <a:r>
              <a:rPr lang="es-MX" dirty="0" smtClean="0">
                <a:solidFill>
                  <a:schemeClr val="accent2">
                    <a:lumMod val="75000"/>
                  </a:schemeClr>
                </a:solidFill>
              </a:rPr>
              <a:t>, 2014).</a:t>
            </a:r>
            <a:endParaRPr lang="es-MX" dirty="0">
              <a:solidFill>
                <a:schemeClr val="accent2">
                  <a:lumMod val="75000"/>
                </a:schemeClr>
              </a:solidFill>
            </a:endParaRPr>
          </a:p>
          <a:p>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246" y="2124358"/>
            <a:ext cx="3448097" cy="40410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213351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down)">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CONDICIONES SOCIALES SEGÚN EL INEGI:</a:t>
            </a:r>
            <a:endParaRPr lang="es-MX" dirty="0"/>
          </a:p>
        </p:txBody>
      </p:sp>
      <p:sp>
        <p:nvSpPr>
          <p:cNvPr id="6" name="5 Marcador de contenido"/>
          <p:cNvSpPr>
            <a:spLocks noGrp="1"/>
          </p:cNvSpPr>
          <p:nvPr>
            <p:ph idx="1"/>
          </p:nvPr>
        </p:nvSpPr>
        <p:spPr>
          <a:xfrm>
            <a:off x="677334" y="1756373"/>
            <a:ext cx="8596668" cy="4284990"/>
          </a:xfrm>
        </p:spPr>
        <p:txBody>
          <a:bodyPr/>
          <a:lstStyle/>
          <a:p>
            <a:pPr algn="just">
              <a:lnSpc>
                <a:spcPct val="150000"/>
              </a:lnSpc>
            </a:pPr>
            <a:r>
              <a:rPr lang="es-MX" dirty="0">
                <a:solidFill>
                  <a:schemeClr val="accent2">
                    <a:lumMod val="75000"/>
                  </a:schemeClr>
                </a:solidFill>
              </a:rPr>
              <a:t>E</a:t>
            </a:r>
            <a:r>
              <a:rPr lang="es-MX" dirty="0" smtClean="0">
                <a:solidFill>
                  <a:schemeClr val="accent2">
                    <a:lumMod val="75000"/>
                  </a:schemeClr>
                </a:solidFill>
              </a:rPr>
              <a:t>n </a:t>
            </a:r>
            <a:r>
              <a:rPr lang="es-MX" dirty="0">
                <a:solidFill>
                  <a:schemeClr val="accent2">
                    <a:lumMod val="75000"/>
                  </a:schemeClr>
                </a:solidFill>
              </a:rPr>
              <a:t>junio de 2013 el Instituto Nacional de Estadística y Geografía (INEGI) publicó un estudio donde esbozaba algunas características de las clases sociales. En este estudio se reportan tres clases sociales: alta, media y baja. De acuerdo con INEGI, la clase alta está compuesta por el 1.7% de la población; el 39.2% compone la clase media, y a la baja pertenece el 59.1% de los </a:t>
            </a:r>
            <a:r>
              <a:rPr lang="es-MX" dirty="0" smtClean="0">
                <a:solidFill>
                  <a:schemeClr val="accent2">
                    <a:lumMod val="75000"/>
                  </a:schemeClr>
                </a:solidFill>
              </a:rPr>
              <a:t>mexicanos (INEGI, 2014).</a:t>
            </a:r>
            <a:endParaRPr lang="es-MX" dirty="0">
              <a:solidFill>
                <a:schemeClr val="accent2">
                  <a:lumMod val="75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004" y="4354717"/>
            <a:ext cx="8247707" cy="2362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826476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inVertic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ircle(in)">
                                      <p:cBhvr>
                                        <p:cTn id="12"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2067" y="860079"/>
            <a:ext cx="8596668" cy="2978590"/>
          </a:xfrm>
        </p:spPr>
        <p:txBody>
          <a:bodyPr>
            <a:normAutofit fontScale="90000"/>
          </a:bodyPr>
          <a:lstStyle/>
          <a:p>
            <a:pPr algn="ctr">
              <a:lnSpc>
                <a:spcPct val="150000"/>
              </a:lnSpc>
            </a:pPr>
            <a:r>
              <a:rPr lang="es-ES" sz="2200" b="1" dirty="0" smtClean="0"/>
              <a:t>TÍTULO DEL MATERIAL:</a:t>
            </a:r>
            <a:r>
              <a:rPr lang="es-ES" dirty="0" smtClean="0"/>
              <a:t/>
            </a:r>
            <a:br>
              <a:rPr lang="es-ES" dirty="0" smtClean="0"/>
            </a:br>
            <a:r>
              <a:rPr lang="es-ES" dirty="0" smtClean="0">
                <a:solidFill>
                  <a:schemeClr val="accent1">
                    <a:lumMod val="50000"/>
                  </a:schemeClr>
                </a:solidFill>
              </a:rPr>
              <a:t>Condiciones sociales, culturales, políticas y económicas, y su influencia en la Gastronomía</a:t>
            </a:r>
            <a:endParaRPr lang="es-MX" dirty="0">
              <a:solidFill>
                <a:schemeClr val="accent1">
                  <a:lumMod val="50000"/>
                </a:schemeClr>
              </a:solidFill>
            </a:endParaRPr>
          </a:p>
        </p:txBody>
      </p:sp>
      <p:sp>
        <p:nvSpPr>
          <p:cNvPr id="3" name="2 Marcador de texto"/>
          <p:cNvSpPr>
            <a:spLocks noGrp="1"/>
          </p:cNvSpPr>
          <p:nvPr>
            <p:ph type="body" idx="1"/>
          </p:nvPr>
        </p:nvSpPr>
        <p:spPr>
          <a:xfrm>
            <a:off x="677335" y="4527447"/>
            <a:ext cx="8596668" cy="1819031"/>
          </a:xfrm>
        </p:spPr>
        <p:txBody>
          <a:bodyPr>
            <a:normAutofit/>
          </a:bodyPr>
          <a:lstStyle/>
          <a:p>
            <a:pPr algn="ctr"/>
            <a:r>
              <a:rPr lang="es-ES" b="1" dirty="0" smtClean="0">
                <a:solidFill>
                  <a:schemeClr val="accent1">
                    <a:lumMod val="50000"/>
                  </a:schemeClr>
                </a:solidFill>
              </a:rPr>
              <a:t>MATERIAL DIDÁCTICO</a:t>
            </a:r>
          </a:p>
          <a:p>
            <a:pPr algn="ctr"/>
            <a:endParaRPr lang="es-ES" b="1" dirty="0" smtClean="0">
              <a:solidFill>
                <a:schemeClr val="accent1">
                  <a:lumMod val="50000"/>
                </a:schemeClr>
              </a:solidFill>
            </a:endParaRPr>
          </a:p>
          <a:p>
            <a:pPr algn="ctr"/>
            <a:r>
              <a:rPr lang="es-ES" b="1" dirty="0" smtClean="0">
                <a:solidFill>
                  <a:schemeClr val="accent1">
                    <a:lumMod val="75000"/>
                  </a:schemeClr>
                </a:solidFill>
              </a:rPr>
              <a:t>RESPONSABLE DE ELABORACIÓN: </a:t>
            </a:r>
            <a:r>
              <a:rPr lang="es-ES" b="1" i="1" dirty="0" smtClean="0">
                <a:solidFill>
                  <a:schemeClr val="accent1">
                    <a:lumMod val="75000"/>
                  </a:schemeClr>
                </a:solidFill>
              </a:rPr>
              <a:t>Dra. En C. S. Diana Castro </a:t>
            </a:r>
            <a:r>
              <a:rPr lang="es-ES" b="1" i="1" dirty="0" err="1" smtClean="0">
                <a:solidFill>
                  <a:schemeClr val="accent1">
                    <a:lumMod val="75000"/>
                  </a:schemeClr>
                </a:solidFill>
              </a:rPr>
              <a:t>Ricalde</a:t>
            </a:r>
            <a:r>
              <a:rPr lang="es-ES" b="1" i="1" dirty="0" smtClean="0">
                <a:solidFill>
                  <a:schemeClr val="accent1">
                    <a:lumMod val="75000"/>
                  </a:schemeClr>
                </a:solidFill>
              </a:rPr>
              <a:t> </a:t>
            </a:r>
          </a:p>
          <a:p>
            <a:pPr algn="ctr"/>
            <a:r>
              <a:rPr lang="es-ES" b="1" dirty="0" smtClean="0">
                <a:solidFill>
                  <a:schemeClr val="accent1">
                    <a:lumMod val="75000"/>
                  </a:schemeClr>
                </a:solidFill>
              </a:rPr>
              <a:t>Profesora de Tiempo Completo</a:t>
            </a:r>
            <a:endParaRPr lang="es-MX" b="1" dirty="0">
              <a:solidFill>
                <a:schemeClr val="accent1">
                  <a:lumMod val="75000"/>
                </a:schemeClr>
              </a:solidFill>
            </a:endParaRPr>
          </a:p>
        </p:txBody>
      </p:sp>
    </p:spTree>
    <p:extLst>
      <p:ext uri="{BB962C8B-B14F-4D97-AF65-F5344CB8AC3E}">
        <p14:creationId xmlns:p14="http://schemas.microsoft.com/office/powerpoint/2010/main" val="372366716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heel(1)">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59228" y="1397168"/>
            <a:ext cx="8596668" cy="1826581"/>
          </a:xfrm>
        </p:spPr>
        <p:txBody>
          <a:bodyPr>
            <a:normAutofit fontScale="90000"/>
          </a:bodyPr>
          <a:lstStyle/>
          <a:p>
            <a:pPr algn="ctr">
              <a:lnSpc>
                <a:spcPct val="150000"/>
              </a:lnSpc>
            </a:pPr>
            <a:r>
              <a:rPr lang="es-ES" i="1" dirty="0" smtClean="0">
                <a:solidFill>
                  <a:srgbClr val="C00000"/>
                </a:solidFill>
              </a:rPr>
              <a:t>¿Qué relación existe entre las clases sociales, y la alimentación?</a:t>
            </a:r>
            <a:endParaRPr lang="es-MX" i="1" dirty="0">
              <a:solidFill>
                <a:srgbClr val="C00000"/>
              </a:solidFill>
            </a:endParaRPr>
          </a:p>
        </p:txBody>
      </p:sp>
      <p:sp>
        <p:nvSpPr>
          <p:cNvPr id="5" name="4 Marcador de texto"/>
          <p:cNvSpPr>
            <a:spLocks noGrp="1"/>
          </p:cNvSpPr>
          <p:nvPr>
            <p:ph type="body" idx="1"/>
          </p:nvPr>
        </p:nvSpPr>
        <p:spPr>
          <a:xfrm>
            <a:off x="849350" y="5161191"/>
            <a:ext cx="8596668" cy="860400"/>
          </a:xfrm>
        </p:spPr>
        <p:txBody>
          <a:bodyPr>
            <a:normAutofit/>
          </a:bodyPr>
          <a:lstStyle/>
          <a:p>
            <a:pPr algn="ctr"/>
            <a:r>
              <a:rPr lang="es-ES" sz="4000" dirty="0" smtClean="0">
                <a:solidFill>
                  <a:schemeClr val="accent2">
                    <a:lumMod val="75000"/>
                  </a:schemeClr>
                </a:solidFill>
              </a:rPr>
              <a:t>PARA REFLEXIONAR</a:t>
            </a:r>
            <a:endParaRPr lang="es-MX" sz="4000" dirty="0">
              <a:solidFill>
                <a:schemeClr val="accent2">
                  <a:lumMod val="75000"/>
                </a:schemeClr>
              </a:solidFill>
            </a:endParaRPr>
          </a:p>
        </p:txBody>
      </p:sp>
    </p:spTree>
    <p:extLst>
      <p:ext uri="{BB962C8B-B14F-4D97-AF65-F5344CB8AC3E}">
        <p14:creationId xmlns:p14="http://schemas.microsoft.com/office/powerpoint/2010/main" val="770409392"/>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1507066" y="2404534"/>
            <a:ext cx="8524173" cy="1646302"/>
          </a:xfrm>
        </p:spPr>
        <p:txBody>
          <a:bodyPr/>
          <a:lstStyle/>
          <a:p>
            <a:r>
              <a:rPr lang="es-ES" dirty="0" smtClean="0"/>
              <a:t>CONDICIONES CULTURALES</a:t>
            </a:r>
            <a:endParaRPr lang="es-MX" dirty="0"/>
          </a:p>
        </p:txBody>
      </p:sp>
      <p:sp>
        <p:nvSpPr>
          <p:cNvPr id="6" name="5 Subtítulo"/>
          <p:cNvSpPr>
            <a:spLocks noGrp="1"/>
          </p:cNvSpPr>
          <p:nvPr>
            <p:ph type="subTitle" idx="1"/>
          </p:nvPr>
        </p:nvSpPr>
        <p:spPr/>
        <p:txBody>
          <a:bodyPr/>
          <a:lstStyle/>
          <a:p>
            <a:r>
              <a:rPr lang="es-ES" sz="2800" b="1" dirty="0">
                <a:solidFill>
                  <a:schemeClr val="accent5">
                    <a:lumMod val="75000"/>
                  </a:schemeClr>
                </a:solidFill>
              </a:rPr>
              <a:t>Que influyen en la alimentación</a:t>
            </a:r>
            <a:endParaRPr lang="es-MX" sz="2800" b="1" dirty="0">
              <a:solidFill>
                <a:schemeClr val="accent5">
                  <a:lumMod val="75000"/>
                </a:schemeClr>
              </a:solidFill>
            </a:endParaRPr>
          </a:p>
          <a:p>
            <a:endParaRPr lang="es-MX" dirty="0"/>
          </a:p>
        </p:txBody>
      </p:sp>
    </p:spTree>
    <p:extLst>
      <p:ext uri="{BB962C8B-B14F-4D97-AF65-F5344CB8AC3E}">
        <p14:creationId xmlns:p14="http://schemas.microsoft.com/office/powerpoint/2010/main" val="42056707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77334" y="609600"/>
            <a:ext cx="8596668" cy="838954"/>
          </a:xfrm>
        </p:spPr>
        <p:txBody>
          <a:bodyPr/>
          <a:lstStyle/>
          <a:p>
            <a:pPr algn="ctr"/>
            <a:r>
              <a:rPr lang="es-ES" dirty="0" smtClean="0"/>
              <a:t>CONDICIONES CULTURALES</a:t>
            </a:r>
            <a:endParaRPr lang="es-MX" dirty="0"/>
          </a:p>
        </p:txBody>
      </p:sp>
      <p:sp>
        <p:nvSpPr>
          <p:cNvPr id="6" name="5 Marcador de texto"/>
          <p:cNvSpPr>
            <a:spLocks noGrp="1"/>
          </p:cNvSpPr>
          <p:nvPr>
            <p:ph type="body" idx="1"/>
          </p:nvPr>
        </p:nvSpPr>
        <p:spPr>
          <a:xfrm>
            <a:off x="693852" y="1472919"/>
            <a:ext cx="4185623" cy="576262"/>
          </a:xfrm>
        </p:spPr>
        <p:txBody>
          <a:bodyPr/>
          <a:lstStyle/>
          <a:p>
            <a:pPr algn="ctr"/>
            <a:r>
              <a:rPr lang="es-ES" b="1" dirty="0" smtClean="0">
                <a:solidFill>
                  <a:schemeClr val="accent5">
                    <a:lumMod val="75000"/>
                  </a:schemeClr>
                </a:solidFill>
              </a:rPr>
              <a:t>QUÉ ES LO CULTURAL</a:t>
            </a:r>
            <a:endParaRPr lang="es-MX" b="1" dirty="0">
              <a:solidFill>
                <a:schemeClr val="accent5">
                  <a:lumMod val="75000"/>
                </a:schemeClr>
              </a:solidFill>
            </a:endParaRPr>
          </a:p>
        </p:txBody>
      </p:sp>
      <p:sp>
        <p:nvSpPr>
          <p:cNvPr id="7" name="6 Marcador de contenido"/>
          <p:cNvSpPr>
            <a:spLocks noGrp="1"/>
          </p:cNvSpPr>
          <p:nvPr>
            <p:ph sz="half" idx="2"/>
          </p:nvPr>
        </p:nvSpPr>
        <p:spPr>
          <a:xfrm>
            <a:off x="675745" y="2145671"/>
            <a:ext cx="4548105" cy="4363771"/>
          </a:xfrm>
        </p:spPr>
        <p:txBody>
          <a:bodyPr>
            <a:normAutofit fontScale="85000" lnSpcReduction="10000"/>
          </a:bodyPr>
          <a:lstStyle/>
          <a:p>
            <a:pPr>
              <a:lnSpc>
                <a:spcPct val="170000"/>
              </a:lnSpc>
            </a:pPr>
            <a:r>
              <a:rPr lang="es-MX" b="1" dirty="0">
                <a:solidFill>
                  <a:schemeClr val="accent2">
                    <a:lumMod val="75000"/>
                  </a:schemeClr>
                </a:solidFill>
              </a:rPr>
              <a:t>Conjunto de rasgos distintivos, espirituales y materiales, intelectuales y afectivos que caracterizan a una sociedad o un grupo social. Estos fenómenos y manifestaciones engloban, además de las artes y las letras, los modos de vida, los derechos fundamentales al ser humano, los sistemas de valores, las tradiciones y las creencias y que la cultura da al hombre la capacidad de reflexionar sobre sí mismo.</a:t>
            </a:r>
          </a:p>
          <a:p>
            <a:endParaRPr lang="es-MX" dirty="0"/>
          </a:p>
        </p:txBody>
      </p:sp>
      <p:sp>
        <p:nvSpPr>
          <p:cNvPr id="8" name="7 Marcador de texto"/>
          <p:cNvSpPr>
            <a:spLocks noGrp="1"/>
          </p:cNvSpPr>
          <p:nvPr>
            <p:ph type="body" sz="quarter" idx="3"/>
          </p:nvPr>
        </p:nvSpPr>
        <p:spPr>
          <a:xfrm>
            <a:off x="5106491" y="1563455"/>
            <a:ext cx="4185618" cy="428308"/>
          </a:xfrm>
        </p:spPr>
        <p:txBody>
          <a:bodyPr/>
          <a:lstStyle/>
          <a:p>
            <a:pPr algn="ctr"/>
            <a:r>
              <a:rPr lang="es-ES" b="1" dirty="0" smtClean="0">
                <a:solidFill>
                  <a:schemeClr val="accent5">
                    <a:lumMod val="75000"/>
                  </a:schemeClr>
                </a:solidFill>
              </a:rPr>
              <a:t>ALGUNOS INDICADORES</a:t>
            </a:r>
            <a:endParaRPr lang="es-MX" b="1" dirty="0">
              <a:solidFill>
                <a:schemeClr val="accent5">
                  <a:lumMod val="75000"/>
                </a:schemeClr>
              </a:solidFill>
            </a:endParaRPr>
          </a:p>
        </p:txBody>
      </p:sp>
      <p:sp>
        <p:nvSpPr>
          <p:cNvPr id="9" name="8 Marcador de contenido"/>
          <p:cNvSpPr>
            <a:spLocks noGrp="1"/>
          </p:cNvSpPr>
          <p:nvPr>
            <p:ph sz="quarter" idx="4"/>
          </p:nvPr>
        </p:nvSpPr>
        <p:spPr>
          <a:xfrm>
            <a:off x="5061224" y="2230251"/>
            <a:ext cx="4185617" cy="4152442"/>
          </a:xfrm>
        </p:spPr>
        <p:txBody>
          <a:bodyPr>
            <a:normAutofit/>
          </a:bodyPr>
          <a:lstStyle/>
          <a:p>
            <a:pPr algn="ctr">
              <a:lnSpc>
                <a:spcPct val="150000"/>
              </a:lnSpc>
            </a:pPr>
            <a:r>
              <a:rPr lang="es-MX" b="1" dirty="0">
                <a:solidFill>
                  <a:schemeClr val="accent2">
                    <a:lumMod val="50000"/>
                  </a:schemeClr>
                </a:solidFill>
              </a:rPr>
              <a:t>Espacios culturales</a:t>
            </a:r>
          </a:p>
          <a:p>
            <a:pPr algn="ctr">
              <a:lnSpc>
                <a:spcPct val="150000"/>
              </a:lnSpc>
            </a:pPr>
            <a:r>
              <a:rPr lang="es-MX" b="1" dirty="0">
                <a:solidFill>
                  <a:schemeClr val="accent2">
                    <a:lumMod val="75000"/>
                  </a:schemeClr>
                </a:solidFill>
              </a:rPr>
              <a:t>Patrimonio / Patrimonio cultural inmaterial</a:t>
            </a:r>
          </a:p>
          <a:p>
            <a:pPr algn="ctr">
              <a:lnSpc>
                <a:spcPct val="150000"/>
              </a:lnSpc>
            </a:pPr>
            <a:r>
              <a:rPr lang="es-MX" b="1" dirty="0">
                <a:solidFill>
                  <a:schemeClr val="accent2">
                    <a:lumMod val="50000"/>
                  </a:schemeClr>
                </a:solidFill>
              </a:rPr>
              <a:t>Arte popular</a:t>
            </a:r>
          </a:p>
          <a:p>
            <a:pPr algn="ctr">
              <a:lnSpc>
                <a:spcPct val="150000"/>
              </a:lnSpc>
            </a:pPr>
            <a:r>
              <a:rPr lang="es-MX" b="1" dirty="0">
                <a:solidFill>
                  <a:schemeClr val="accent2">
                    <a:lumMod val="75000"/>
                  </a:schemeClr>
                </a:solidFill>
              </a:rPr>
              <a:t>Culturas indígenas</a:t>
            </a:r>
          </a:p>
          <a:p>
            <a:pPr algn="ctr">
              <a:lnSpc>
                <a:spcPct val="150000"/>
              </a:lnSpc>
            </a:pPr>
            <a:r>
              <a:rPr lang="es-MX" b="1" dirty="0">
                <a:solidFill>
                  <a:schemeClr val="accent2">
                    <a:lumMod val="50000"/>
                  </a:schemeClr>
                </a:solidFill>
              </a:rPr>
              <a:t>Culturas populares</a:t>
            </a:r>
          </a:p>
          <a:p>
            <a:pPr algn="ctr">
              <a:lnSpc>
                <a:spcPct val="150000"/>
              </a:lnSpc>
            </a:pPr>
            <a:r>
              <a:rPr lang="es-MX" b="1" dirty="0">
                <a:solidFill>
                  <a:schemeClr val="accent2">
                    <a:lumMod val="75000"/>
                  </a:schemeClr>
                </a:solidFill>
              </a:rPr>
              <a:t>Gastronomía y Cultura</a:t>
            </a:r>
          </a:p>
          <a:p>
            <a:endParaRPr lang="es-MX" dirty="0"/>
          </a:p>
        </p:txBody>
      </p:sp>
    </p:spTree>
    <p:extLst>
      <p:ext uri="{BB962C8B-B14F-4D97-AF65-F5344CB8AC3E}">
        <p14:creationId xmlns:p14="http://schemas.microsoft.com/office/powerpoint/2010/main" val="19865867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1000"/>
                                        <p:tgtEl>
                                          <p:spTgt spid="9">
                                            <p:txEl>
                                              <p:pRg st="1" end="1"/>
                                            </p:txEl>
                                          </p:spTgt>
                                        </p:tgtEl>
                                      </p:cBhvr>
                                    </p:animEffect>
                                    <p:anim calcmode="lin" valueType="num">
                                      <p:cBhvr>
                                        <p:cTn id="13"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Effect transition="in" filter="wipe(down)">
                                      <p:cBhvr>
                                        <p:cTn id="19" dur="500"/>
                                        <p:tgtEl>
                                          <p:spTgt spid="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9">
                                            <p:txEl>
                                              <p:pRg st="3" end="3"/>
                                            </p:txEl>
                                          </p:spTgt>
                                        </p:tgtEl>
                                        <p:attrNameLst>
                                          <p:attrName>style.visibility</p:attrName>
                                        </p:attrNameLst>
                                      </p:cBhvr>
                                      <p:to>
                                        <p:strVal val="visible"/>
                                      </p:to>
                                    </p:set>
                                    <p:animEffect transition="in" filter="wheel(1)">
                                      <p:cBhvr>
                                        <p:cTn id="24" dur="2000"/>
                                        <p:tgtEl>
                                          <p:spTgt spid="9">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 calcmode="lin" valueType="num">
                                      <p:cBhvr additive="base">
                                        <p:cTn id="29"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nodeType="click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animEffect transition="in" filter="wheel(1)">
                                      <p:cBhvr>
                                        <p:cTn id="35"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56315" y="248740"/>
            <a:ext cx="8596668" cy="1320800"/>
          </a:xfrm>
        </p:spPr>
        <p:txBody>
          <a:bodyPr/>
          <a:lstStyle/>
          <a:p>
            <a:pPr algn="ctr"/>
            <a:r>
              <a:rPr lang="es-MX" b="1" dirty="0" smtClean="0">
                <a:solidFill>
                  <a:schemeClr val="accent1">
                    <a:lumMod val="75000"/>
                  </a:schemeClr>
                </a:solidFill>
              </a:rPr>
              <a:t>CONDICIONES CULTURALES EN MÉXICO</a:t>
            </a:r>
            <a:endParaRPr lang="es-MX" b="1" dirty="0">
              <a:solidFill>
                <a:schemeClr val="accent1">
                  <a:lumMod val="75000"/>
                </a:schemeClr>
              </a:solidFill>
            </a:endParaRPr>
          </a:p>
        </p:txBody>
      </p:sp>
      <p:sp>
        <p:nvSpPr>
          <p:cNvPr id="2" name="Marcador de pie de página 1"/>
          <p:cNvSpPr>
            <a:spLocks noGrp="1"/>
          </p:cNvSpPr>
          <p:nvPr>
            <p:ph type="ftr" sz="quarter" idx="11"/>
          </p:nvPr>
        </p:nvSpPr>
        <p:spPr/>
        <p:txBody>
          <a:bodyPr/>
          <a:lstStyle/>
          <a:p>
            <a:r>
              <a:rPr lang="es-MX" smtClean="0">
                <a:solidFill>
                  <a:srgbClr val="575F6D"/>
                </a:solidFill>
              </a:rPr>
              <a:t>TEMAS SELECTOS PARA GASTRONOMÍA</a:t>
            </a:r>
            <a:endParaRPr lang="es-MX">
              <a:solidFill>
                <a:srgbClr val="575F6D"/>
              </a:solidFill>
            </a:endParaRPr>
          </a:p>
        </p:txBody>
      </p:sp>
      <p:pic>
        <p:nvPicPr>
          <p:cNvPr id="5" name="Imagen 4"/>
          <p:cNvPicPr>
            <a:picLocks noChangeAspect="1"/>
          </p:cNvPicPr>
          <p:nvPr/>
        </p:nvPicPr>
        <p:blipFill>
          <a:blip r:embed="rId2" cstate="print"/>
          <a:stretch>
            <a:fillRect/>
          </a:stretch>
        </p:blipFill>
        <p:spPr>
          <a:xfrm>
            <a:off x="7469334" y="1888764"/>
            <a:ext cx="3009900" cy="1107280"/>
          </a:xfrm>
          <a:prstGeom prst="rect">
            <a:avLst/>
          </a:prstGeom>
        </p:spPr>
      </p:pic>
      <p:pic>
        <p:nvPicPr>
          <p:cNvPr id="6" name="Imagen 5"/>
          <p:cNvPicPr>
            <a:picLocks noChangeAspect="1"/>
          </p:cNvPicPr>
          <p:nvPr/>
        </p:nvPicPr>
        <p:blipFill>
          <a:blip r:embed="rId3" cstate="print"/>
          <a:stretch>
            <a:fillRect/>
          </a:stretch>
        </p:blipFill>
        <p:spPr>
          <a:xfrm>
            <a:off x="3009791" y="1888768"/>
            <a:ext cx="3616036" cy="1019175"/>
          </a:xfrm>
          <a:prstGeom prst="rect">
            <a:avLst/>
          </a:prstGeom>
        </p:spPr>
      </p:pic>
      <p:pic>
        <p:nvPicPr>
          <p:cNvPr id="8" name="Imagen 7"/>
          <p:cNvPicPr>
            <a:picLocks noChangeAspect="1"/>
          </p:cNvPicPr>
          <p:nvPr/>
        </p:nvPicPr>
        <p:blipFill>
          <a:blip r:embed="rId4" cstate="print"/>
          <a:stretch>
            <a:fillRect/>
          </a:stretch>
        </p:blipFill>
        <p:spPr>
          <a:xfrm>
            <a:off x="6846745" y="3125787"/>
            <a:ext cx="2885209" cy="1866900"/>
          </a:xfrm>
          <a:prstGeom prst="rect">
            <a:avLst/>
          </a:prstGeom>
        </p:spPr>
      </p:pic>
      <p:pic>
        <p:nvPicPr>
          <p:cNvPr id="9" name="Imagen 8"/>
          <p:cNvPicPr>
            <a:picLocks noChangeAspect="1"/>
          </p:cNvPicPr>
          <p:nvPr/>
        </p:nvPicPr>
        <p:blipFill>
          <a:blip r:embed="rId5" cstate="print"/>
          <a:stretch>
            <a:fillRect/>
          </a:stretch>
        </p:blipFill>
        <p:spPr>
          <a:xfrm>
            <a:off x="553963" y="1357750"/>
            <a:ext cx="1828800" cy="2505075"/>
          </a:xfrm>
          <a:prstGeom prst="rect">
            <a:avLst/>
          </a:prstGeom>
        </p:spPr>
      </p:pic>
      <p:pic>
        <p:nvPicPr>
          <p:cNvPr id="10" name="Imagen 9"/>
          <p:cNvPicPr>
            <a:picLocks noChangeAspect="1"/>
          </p:cNvPicPr>
          <p:nvPr/>
        </p:nvPicPr>
        <p:blipFill>
          <a:blip r:embed="rId6" cstate="print"/>
          <a:stretch>
            <a:fillRect/>
          </a:stretch>
        </p:blipFill>
        <p:spPr>
          <a:xfrm>
            <a:off x="983239" y="4536931"/>
            <a:ext cx="2799053" cy="2154814"/>
          </a:xfrm>
          <a:prstGeom prst="rect">
            <a:avLst/>
          </a:prstGeom>
        </p:spPr>
      </p:pic>
      <p:pic>
        <p:nvPicPr>
          <p:cNvPr id="11" name="Imagen 10"/>
          <p:cNvPicPr>
            <a:picLocks noChangeAspect="1"/>
          </p:cNvPicPr>
          <p:nvPr/>
        </p:nvPicPr>
        <p:blipFill>
          <a:blip r:embed="rId7" cstate="print"/>
          <a:stretch>
            <a:fillRect/>
          </a:stretch>
        </p:blipFill>
        <p:spPr>
          <a:xfrm>
            <a:off x="4177147" y="5572560"/>
            <a:ext cx="3075711" cy="1119189"/>
          </a:xfrm>
          <a:prstGeom prst="rect">
            <a:avLst/>
          </a:prstGeom>
        </p:spPr>
      </p:pic>
      <p:pic>
        <p:nvPicPr>
          <p:cNvPr id="12" name="Imagen 11"/>
          <p:cNvPicPr>
            <a:picLocks noChangeAspect="1"/>
          </p:cNvPicPr>
          <p:nvPr/>
        </p:nvPicPr>
        <p:blipFill>
          <a:blip r:embed="rId8" cstate="print"/>
          <a:stretch>
            <a:fillRect/>
          </a:stretch>
        </p:blipFill>
        <p:spPr>
          <a:xfrm>
            <a:off x="8527475" y="5572560"/>
            <a:ext cx="2408959" cy="1114425"/>
          </a:xfrm>
          <a:prstGeom prst="rect">
            <a:avLst/>
          </a:prstGeom>
        </p:spPr>
      </p:pic>
      <p:pic>
        <p:nvPicPr>
          <p:cNvPr id="13" name="Imagen 12"/>
          <p:cNvPicPr>
            <a:picLocks noChangeAspect="1"/>
          </p:cNvPicPr>
          <p:nvPr/>
        </p:nvPicPr>
        <p:blipFill>
          <a:blip r:embed="rId9" cstate="print"/>
          <a:stretch>
            <a:fillRect/>
          </a:stretch>
        </p:blipFill>
        <p:spPr>
          <a:xfrm>
            <a:off x="3944974" y="3116262"/>
            <a:ext cx="2419351" cy="1885950"/>
          </a:xfrm>
          <a:prstGeom prst="rect">
            <a:avLst/>
          </a:prstGeom>
        </p:spPr>
      </p:pic>
      <p:pic>
        <p:nvPicPr>
          <p:cNvPr id="14" name="Imagen 13"/>
          <p:cNvPicPr>
            <a:picLocks noChangeAspect="1"/>
          </p:cNvPicPr>
          <p:nvPr/>
        </p:nvPicPr>
        <p:blipFill>
          <a:blip r:embed="rId10" cstate="print"/>
          <a:stretch>
            <a:fillRect/>
          </a:stretch>
        </p:blipFill>
        <p:spPr>
          <a:xfrm>
            <a:off x="10027230" y="3547343"/>
            <a:ext cx="1995055" cy="1435823"/>
          </a:xfrm>
          <a:prstGeom prst="rect">
            <a:avLst/>
          </a:prstGeom>
        </p:spPr>
      </p:pic>
    </p:spTree>
    <p:extLst>
      <p:ext uri="{BB962C8B-B14F-4D97-AF65-F5344CB8AC3E}">
        <p14:creationId xmlns:p14="http://schemas.microsoft.com/office/powerpoint/2010/main" val="2476527289"/>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b="1" dirty="0" smtClean="0">
                <a:solidFill>
                  <a:schemeClr val="accent1">
                    <a:lumMod val="75000"/>
                  </a:schemeClr>
                </a:solidFill>
              </a:rPr>
              <a:t>CULTURA EN MÉXICO</a:t>
            </a:r>
            <a:endParaRPr lang="es-MX" b="1" dirty="0">
              <a:solidFill>
                <a:schemeClr val="accent1">
                  <a:lumMod val="75000"/>
                </a:schemeClr>
              </a:solidFill>
            </a:endParaRPr>
          </a:p>
        </p:txBody>
      </p:sp>
      <p:sp>
        <p:nvSpPr>
          <p:cNvPr id="4" name="Marcador de contenido 3"/>
          <p:cNvSpPr>
            <a:spLocks noGrp="1"/>
          </p:cNvSpPr>
          <p:nvPr>
            <p:ph sz="half" idx="1"/>
          </p:nvPr>
        </p:nvSpPr>
        <p:spPr>
          <a:xfrm>
            <a:off x="677337" y="1623864"/>
            <a:ext cx="5276657" cy="4932803"/>
          </a:xfrm>
        </p:spPr>
        <p:txBody>
          <a:bodyPr>
            <a:normAutofit/>
          </a:bodyPr>
          <a:lstStyle/>
          <a:p>
            <a:pPr>
              <a:lnSpc>
                <a:spcPct val="170000"/>
              </a:lnSpc>
            </a:pPr>
            <a:r>
              <a:rPr lang="es-MX" sz="3200" b="1" i="1" dirty="0" smtClean="0">
                <a:solidFill>
                  <a:schemeClr val="accent2">
                    <a:lumMod val="75000"/>
                  </a:schemeClr>
                </a:solidFill>
                <a:latin typeface="Cambria" panose="02040503050406030204" pitchFamily="18" charset="0"/>
              </a:rPr>
              <a:t>¿Sabes cuántos museos hay en Toluca?</a:t>
            </a:r>
          </a:p>
          <a:p>
            <a:pPr>
              <a:lnSpc>
                <a:spcPct val="170000"/>
              </a:lnSpc>
            </a:pPr>
            <a:r>
              <a:rPr lang="es-ES" sz="3200" b="1" i="1" dirty="0" smtClean="0">
                <a:solidFill>
                  <a:schemeClr val="accent5">
                    <a:lumMod val="75000"/>
                  </a:schemeClr>
                </a:solidFill>
                <a:latin typeface="Cambria" panose="02040503050406030204" pitchFamily="18" charset="0"/>
              </a:rPr>
              <a:t>¿Cuántas y cuáles son las etnias indígenas del Estado de México?</a:t>
            </a:r>
            <a:endParaRPr lang="es-MX" sz="3200" b="1" i="1" dirty="0">
              <a:solidFill>
                <a:schemeClr val="accent5">
                  <a:lumMod val="75000"/>
                </a:schemeClr>
              </a:solidFill>
              <a:latin typeface="Cambria" panose="02040503050406030204" pitchFamily="18" charset="0"/>
            </a:endParaRPr>
          </a:p>
          <a:p>
            <a:endParaRPr lang="es-MX" sz="3200" dirty="0">
              <a:latin typeface="Cambria" panose="02040503050406030204" pitchFamily="18" charset="0"/>
            </a:endParaRPr>
          </a:p>
          <a:p>
            <a:pPr marL="0" indent="0">
              <a:buNone/>
            </a:pPr>
            <a:endParaRPr lang="es-MX" sz="3200" dirty="0">
              <a:latin typeface="Cambria" panose="02040503050406030204" pitchFamily="18" charset="0"/>
            </a:endParaRPr>
          </a:p>
        </p:txBody>
      </p:sp>
      <p:pic>
        <p:nvPicPr>
          <p:cNvPr id="6" name="Imagen 5"/>
          <p:cNvPicPr>
            <a:picLocks noChangeAspect="1"/>
          </p:cNvPicPr>
          <p:nvPr/>
        </p:nvPicPr>
        <p:blipFill>
          <a:blip r:embed="rId2" cstate="print"/>
          <a:stretch>
            <a:fillRect/>
          </a:stretch>
        </p:blipFill>
        <p:spPr>
          <a:xfrm>
            <a:off x="5616387" y="1328118"/>
            <a:ext cx="2379519" cy="1219200"/>
          </a:xfrm>
          <a:prstGeom prst="rect">
            <a:avLst/>
          </a:prstGeom>
        </p:spPr>
      </p:pic>
      <p:pic>
        <p:nvPicPr>
          <p:cNvPr id="7" name="Imagen 6"/>
          <p:cNvPicPr>
            <a:picLocks noChangeAspect="1"/>
          </p:cNvPicPr>
          <p:nvPr/>
        </p:nvPicPr>
        <p:blipFill>
          <a:blip r:embed="rId3" cstate="print"/>
          <a:stretch>
            <a:fillRect/>
          </a:stretch>
        </p:blipFill>
        <p:spPr>
          <a:xfrm>
            <a:off x="4860513" y="3281940"/>
            <a:ext cx="2303751" cy="3429721"/>
          </a:xfrm>
          <a:prstGeom prst="rect">
            <a:avLst/>
          </a:prstGeom>
        </p:spPr>
      </p:pic>
      <p:pic>
        <p:nvPicPr>
          <p:cNvPr id="8" name="Imagen 7"/>
          <p:cNvPicPr>
            <a:picLocks noChangeAspect="1"/>
          </p:cNvPicPr>
          <p:nvPr/>
        </p:nvPicPr>
        <p:blipFill>
          <a:blip r:embed="rId4" cstate="print"/>
          <a:stretch>
            <a:fillRect/>
          </a:stretch>
        </p:blipFill>
        <p:spPr>
          <a:xfrm>
            <a:off x="8423619" y="505693"/>
            <a:ext cx="2614613" cy="3910445"/>
          </a:xfrm>
          <a:prstGeom prst="rect">
            <a:avLst/>
          </a:prstGeom>
        </p:spPr>
      </p:pic>
      <p:pic>
        <p:nvPicPr>
          <p:cNvPr id="9" name="Imagen 8"/>
          <p:cNvPicPr>
            <a:picLocks noChangeAspect="1"/>
          </p:cNvPicPr>
          <p:nvPr/>
        </p:nvPicPr>
        <p:blipFill>
          <a:blip r:embed="rId5" cstate="print"/>
          <a:stretch>
            <a:fillRect/>
          </a:stretch>
        </p:blipFill>
        <p:spPr>
          <a:xfrm>
            <a:off x="7848533" y="4863811"/>
            <a:ext cx="3117273" cy="1847850"/>
          </a:xfrm>
          <a:prstGeom prst="rect">
            <a:avLst/>
          </a:prstGeom>
        </p:spPr>
      </p:pic>
    </p:spTree>
    <p:extLst>
      <p:ext uri="{BB962C8B-B14F-4D97-AF65-F5344CB8AC3E}">
        <p14:creationId xmlns:p14="http://schemas.microsoft.com/office/powerpoint/2010/main" val="18246132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 calcmode="lin" valueType="num">
                                      <p:cBhvr additive="base">
                                        <p:cTn id="2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circle(in)">
                                      <p:cBhvr>
                                        <p:cTn id="3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77335" y="715223"/>
            <a:ext cx="10123188" cy="481529"/>
          </a:xfrm>
        </p:spPr>
        <p:txBody>
          <a:bodyPr>
            <a:normAutofit fontScale="90000"/>
          </a:bodyPr>
          <a:lstStyle/>
          <a:p>
            <a:pPr algn="ctr"/>
            <a:r>
              <a:rPr lang="es-MX" b="1" dirty="0" smtClean="0">
                <a:solidFill>
                  <a:schemeClr val="accent5">
                    <a:lumMod val="75000"/>
                  </a:schemeClr>
                </a:solidFill>
              </a:rPr>
              <a:t>ESPACIOS CULTURALES (Estado de México)</a:t>
            </a:r>
            <a:endParaRPr lang="es-MX" b="1" dirty="0">
              <a:solidFill>
                <a:schemeClr val="accent5">
                  <a:lumMod val="75000"/>
                </a:schemeClr>
              </a:solidFill>
            </a:endParaRPr>
          </a:p>
        </p:txBody>
      </p:sp>
      <p:sp>
        <p:nvSpPr>
          <p:cNvPr id="6" name="Marcador de texto 5"/>
          <p:cNvSpPr>
            <a:spLocks noGrp="1"/>
          </p:cNvSpPr>
          <p:nvPr>
            <p:ph type="body" idx="1"/>
          </p:nvPr>
        </p:nvSpPr>
        <p:spPr>
          <a:xfrm>
            <a:off x="675747" y="1620986"/>
            <a:ext cx="4185623" cy="540001"/>
          </a:xfrm>
        </p:spPr>
        <p:txBody>
          <a:bodyPr/>
          <a:lstStyle/>
          <a:p>
            <a:pPr algn="ctr"/>
            <a:r>
              <a:rPr lang="es-MX" b="1" dirty="0" smtClean="0">
                <a:solidFill>
                  <a:schemeClr val="accent5">
                    <a:lumMod val="75000"/>
                  </a:schemeClr>
                </a:solidFill>
              </a:rPr>
              <a:t>MUSEOS</a:t>
            </a:r>
            <a:endParaRPr lang="es-MX" b="1" dirty="0">
              <a:solidFill>
                <a:schemeClr val="accent5">
                  <a:lumMod val="75000"/>
                </a:schemeClr>
              </a:solidFill>
            </a:endParaRPr>
          </a:p>
        </p:txBody>
      </p:sp>
      <p:sp>
        <p:nvSpPr>
          <p:cNvPr id="7" name="Marcador de contenido 6"/>
          <p:cNvSpPr>
            <a:spLocks noGrp="1"/>
          </p:cNvSpPr>
          <p:nvPr>
            <p:ph sz="half" idx="2"/>
          </p:nvPr>
        </p:nvSpPr>
        <p:spPr>
          <a:xfrm>
            <a:off x="416461" y="2210901"/>
            <a:ext cx="5615947" cy="4478481"/>
          </a:xfrm>
        </p:spPr>
        <p:txBody>
          <a:bodyPr>
            <a:normAutofit fontScale="92500" lnSpcReduction="20000"/>
          </a:bodyPr>
          <a:lstStyle/>
          <a:p>
            <a:pPr marL="0" indent="0">
              <a:lnSpc>
                <a:spcPct val="150000"/>
              </a:lnSpc>
              <a:buNone/>
            </a:pPr>
            <a:r>
              <a:rPr lang="es-MX" dirty="0" smtClean="0">
                <a:solidFill>
                  <a:schemeClr val="accent5">
                    <a:lumMod val="75000"/>
                  </a:schemeClr>
                </a:solidFill>
              </a:rPr>
              <a:t>71 registrados en el Estado. Algunos ejemplos en Toluca:</a:t>
            </a:r>
          </a:p>
          <a:p>
            <a:pPr>
              <a:lnSpc>
                <a:spcPct val="150000"/>
              </a:lnSpc>
              <a:buAutoNum type="arabicPeriod"/>
            </a:pPr>
            <a:r>
              <a:rPr lang="es-MX" dirty="0" err="1" smtClean="0">
                <a:solidFill>
                  <a:schemeClr val="accent2">
                    <a:lumMod val="75000"/>
                  </a:schemeClr>
                </a:solidFill>
              </a:rPr>
              <a:t>Cosmovitral</a:t>
            </a:r>
            <a:r>
              <a:rPr lang="es-MX" dirty="0" smtClean="0">
                <a:solidFill>
                  <a:schemeClr val="accent2">
                    <a:lumMod val="75000"/>
                  </a:schemeClr>
                </a:solidFill>
              </a:rPr>
              <a:t> Jardín Botánico de Toluca.</a:t>
            </a:r>
          </a:p>
          <a:p>
            <a:pPr>
              <a:lnSpc>
                <a:spcPct val="150000"/>
              </a:lnSpc>
              <a:buAutoNum type="arabicPeriod"/>
            </a:pPr>
            <a:r>
              <a:rPr lang="es-MX" dirty="0" smtClean="0">
                <a:solidFill>
                  <a:schemeClr val="accent2">
                    <a:lumMod val="75000"/>
                  </a:schemeClr>
                </a:solidFill>
              </a:rPr>
              <a:t>Museo de Antropología e Historia.</a:t>
            </a:r>
          </a:p>
          <a:p>
            <a:pPr>
              <a:lnSpc>
                <a:spcPct val="150000"/>
              </a:lnSpc>
              <a:buAutoNum type="arabicPeriod"/>
            </a:pPr>
            <a:r>
              <a:rPr lang="es-MX" dirty="0" smtClean="0">
                <a:solidFill>
                  <a:schemeClr val="accent2">
                    <a:lumMod val="75000"/>
                  </a:schemeClr>
                </a:solidFill>
              </a:rPr>
              <a:t>Museo de Bellas Artes.</a:t>
            </a:r>
          </a:p>
          <a:p>
            <a:pPr>
              <a:lnSpc>
                <a:spcPct val="150000"/>
              </a:lnSpc>
              <a:buAutoNum type="arabicPeriod"/>
            </a:pPr>
            <a:r>
              <a:rPr lang="es-MX" dirty="0" smtClean="0">
                <a:solidFill>
                  <a:schemeClr val="accent2">
                    <a:lumMod val="75000"/>
                  </a:schemeClr>
                </a:solidFill>
              </a:rPr>
              <a:t>Museo de la Acuarela del Estado de México.</a:t>
            </a:r>
          </a:p>
          <a:p>
            <a:pPr>
              <a:lnSpc>
                <a:spcPct val="150000"/>
              </a:lnSpc>
              <a:buAutoNum type="arabicPeriod"/>
            </a:pPr>
            <a:r>
              <a:rPr lang="es-MX" dirty="0" smtClean="0">
                <a:solidFill>
                  <a:schemeClr val="accent2">
                    <a:lumMod val="75000"/>
                  </a:schemeClr>
                </a:solidFill>
              </a:rPr>
              <a:t>Museo </a:t>
            </a:r>
            <a:r>
              <a:rPr lang="es-MX" dirty="0">
                <a:solidFill>
                  <a:schemeClr val="accent2">
                    <a:lumMod val="75000"/>
                  </a:schemeClr>
                </a:solidFill>
              </a:rPr>
              <a:t>de Arte Moderno del Estado de </a:t>
            </a:r>
            <a:r>
              <a:rPr lang="es-MX" dirty="0" smtClean="0">
                <a:solidFill>
                  <a:schemeClr val="accent2">
                    <a:lumMod val="75000"/>
                  </a:schemeClr>
                </a:solidFill>
              </a:rPr>
              <a:t>México.</a:t>
            </a:r>
          </a:p>
          <a:p>
            <a:pPr>
              <a:lnSpc>
                <a:spcPct val="150000"/>
              </a:lnSpc>
              <a:buAutoNum type="arabicPeriod"/>
            </a:pPr>
            <a:r>
              <a:rPr lang="es-MX" dirty="0" smtClean="0">
                <a:solidFill>
                  <a:schemeClr val="accent2">
                    <a:lumMod val="75000"/>
                  </a:schemeClr>
                </a:solidFill>
              </a:rPr>
              <a:t>Museo </a:t>
            </a:r>
            <a:r>
              <a:rPr lang="es-MX" dirty="0">
                <a:solidFill>
                  <a:schemeClr val="accent2">
                    <a:lumMod val="75000"/>
                  </a:schemeClr>
                </a:solidFill>
              </a:rPr>
              <a:t>José María Velasco</a:t>
            </a:r>
            <a:r>
              <a:rPr lang="es-MX" dirty="0" smtClean="0">
                <a:solidFill>
                  <a:schemeClr val="accent2">
                    <a:lumMod val="75000"/>
                  </a:schemeClr>
                </a:solidFill>
              </a:rPr>
              <a:t>.</a:t>
            </a:r>
          </a:p>
          <a:p>
            <a:pPr>
              <a:lnSpc>
                <a:spcPct val="150000"/>
              </a:lnSpc>
              <a:buAutoNum type="arabicPeriod"/>
            </a:pPr>
            <a:r>
              <a:rPr lang="es-MX" dirty="0" smtClean="0">
                <a:solidFill>
                  <a:schemeClr val="accent2">
                    <a:lumMod val="75000"/>
                  </a:schemeClr>
                </a:solidFill>
              </a:rPr>
              <a:t>Museo Taller Luis </a:t>
            </a:r>
            <a:r>
              <a:rPr lang="es-MX" dirty="0" err="1" smtClean="0">
                <a:solidFill>
                  <a:schemeClr val="accent2">
                    <a:lumMod val="75000"/>
                  </a:schemeClr>
                </a:solidFill>
              </a:rPr>
              <a:t>Nishizawa</a:t>
            </a:r>
            <a:r>
              <a:rPr lang="es-MX" dirty="0" smtClean="0">
                <a:solidFill>
                  <a:schemeClr val="accent2">
                    <a:lumMod val="75000"/>
                  </a:schemeClr>
                </a:solidFill>
              </a:rPr>
              <a:t>.</a:t>
            </a:r>
          </a:p>
          <a:p>
            <a:pPr>
              <a:lnSpc>
                <a:spcPct val="150000"/>
              </a:lnSpc>
              <a:buAutoNum type="arabicPeriod"/>
            </a:pPr>
            <a:r>
              <a:rPr lang="es-MX" dirty="0" smtClean="0">
                <a:solidFill>
                  <a:schemeClr val="accent2">
                    <a:lumMod val="75000"/>
                  </a:schemeClr>
                </a:solidFill>
              </a:rPr>
              <a:t>Museo de Ciencias Naturales.</a:t>
            </a:r>
            <a:endParaRPr lang="es-MX" dirty="0">
              <a:solidFill>
                <a:schemeClr val="accent2">
                  <a:lumMod val="75000"/>
                </a:schemeClr>
              </a:solidFill>
            </a:endParaRPr>
          </a:p>
          <a:p>
            <a:pPr>
              <a:lnSpc>
                <a:spcPct val="150000"/>
              </a:lnSpc>
              <a:buAutoNum type="arabicPeriod"/>
            </a:pPr>
            <a:endParaRPr lang="es-MX" dirty="0">
              <a:solidFill>
                <a:schemeClr val="accent2">
                  <a:lumMod val="75000"/>
                </a:schemeClr>
              </a:solidFill>
            </a:endParaRPr>
          </a:p>
        </p:txBody>
      </p:sp>
      <p:sp>
        <p:nvSpPr>
          <p:cNvPr id="8" name="Marcador de texto 7"/>
          <p:cNvSpPr>
            <a:spLocks noGrp="1"/>
          </p:cNvSpPr>
          <p:nvPr>
            <p:ph type="body" sz="quarter" idx="3"/>
          </p:nvPr>
        </p:nvSpPr>
        <p:spPr>
          <a:xfrm>
            <a:off x="6960097" y="1556792"/>
            <a:ext cx="4185619" cy="576262"/>
          </a:xfrm>
        </p:spPr>
        <p:txBody>
          <a:bodyPr/>
          <a:lstStyle/>
          <a:p>
            <a:pPr algn="ctr"/>
            <a:r>
              <a:rPr lang="es-MX" b="1" dirty="0" smtClean="0">
                <a:solidFill>
                  <a:schemeClr val="accent5">
                    <a:lumMod val="75000"/>
                  </a:schemeClr>
                </a:solidFill>
              </a:rPr>
              <a:t>MUSEOS</a:t>
            </a:r>
            <a:endParaRPr lang="es-MX" b="1" dirty="0">
              <a:solidFill>
                <a:schemeClr val="accent5">
                  <a:lumMod val="75000"/>
                </a:schemeClr>
              </a:solidFill>
            </a:endParaRPr>
          </a:p>
        </p:txBody>
      </p:sp>
      <p:sp>
        <p:nvSpPr>
          <p:cNvPr id="9" name="Marcador de contenido 8"/>
          <p:cNvSpPr>
            <a:spLocks noGrp="1"/>
          </p:cNvSpPr>
          <p:nvPr>
            <p:ph sz="quarter" idx="4"/>
          </p:nvPr>
        </p:nvSpPr>
        <p:spPr>
          <a:xfrm>
            <a:off x="5999989" y="2348883"/>
            <a:ext cx="5472608" cy="3844635"/>
          </a:xfrm>
        </p:spPr>
        <p:txBody>
          <a:bodyPr>
            <a:normAutofit fontScale="92500" lnSpcReduction="20000"/>
          </a:bodyPr>
          <a:lstStyle/>
          <a:p>
            <a:pPr marL="0" indent="0">
              <a:lnSpc>
                <a:spcPct val="150000"/>
              </a:lnSpc>
              <a:buNone/>
            </a:pPr>
            <a:r>
              <a:rPr lang="es-MX" dirty="0" smtClean="0">
                <a:solidFill>
                  <a:schemeClr val="accent2">
                    <a:lumMod val="75000"/>
                  </a:schemeClr>
                </a:solidFill>
              </a:rPr>
              <a:t>9. Museo de Numismática del Estado de México.</a:t>
            </a:r>
          </a:p>
          <a:p>
            <a:pPr marL="0" indent="0">
              <a:lnSpc>
                <a:spcPct val="150000"/>
              </a:lnSpc>
              <a:buNone/>
            </a:pPr>
            <a:r>
              <a:rPr lang="es-MX" dirty="0" smtClean="0">
                <a:solidFill>
                  <a:schemeClr val="accent2">
                    <a:lumMod val="75000"/>
                  </a:schemeClr>
                </a:solidFill>
              </a:rPr>
              <a:t>10. Museo Felipe Santiago Gutiérrez.</a:t>
            </a:r>
          </a:p>
          <a:p>
            <a:pPr marL="0" indent="0">
              <a:lnSpc>
                <a:spcPct val="150000"/>
              </a:lnSpc>
              <a:buNone/>
            </a:pPr>
            <a:r>
              <a:rPr lang="es-MX" dirty="0" smtClean="0">
                <a:solidFill>
                  <a:schemeClr val="accent2">
                    <a:lumMod val="75000"/>
                  </a:schemeClr>
                </a:solidFill>
              </a:rPr>
              <a:t>11. Museo Gabinete de Física, Química y Medicina (UAEM).</a:t>
            </a:r>
          </a:p>
          <a:p>
            <a:pPr marL="0" indent="0">
              <a:lnSpc>
                <a:spcPct val="150000"/>
              </a:lnSpc>
              <a:buNone/>
            </a:pPr>
            <a:r>
              <a:rPr lang="es-MX" dirty="0" smtClean="0">
                <a:solidFill>
                  <a:schemeClr val="accent2">
                    <a:lumMod val="75000"/>
                  </a:schemeClr>
                </a:solidFill>
              </a:rPr>
              <a:t>12. Museo de la Estampa del Estado de México.</a:t>
            </a:r>
          </a:p>
          <a:p>
            <a:pPr marL="0" indent="0">
              <a:lnSpc>
                <a:spcPct val="150000"/>
              </a:lnSpc>
              <a:buNone/>
            </a:pPr>
            <a:r>
              <a:rPr lang="es-MX" dirty="0" smtClean="0">
                <a:solidFill>
                  <a:schemeClr val="accent2">
                    <a:lumMod val="75000"/>
                  </a:schemeClr>
                </a:solidFill>
              </a:rPr>
              <a:t>13. Museo de Historia Universitaria José María Morelos y Pavón (UAEM).</a:t>
            </a:r>
          </a:p>
          <a:p>
            <a:pPr marL="0" indent="0">
              <a:lnSpc>
                <a:spcPct val="150000"/>
              </a:lnSpc>
              <a:buNone/>
            </a:pPr>
            <a:r>
              <a:rPr lang="es-MX" dirty="0" smtClean="0">
                <a:solidFill>
                  <a:schemeClr val="accent2">
                    <a:lumMod val="75000"/>
                  </a:schemeClr>
                </a:solidFill>
              </a:rPr>
              <a:t>14. Museo Observatorio Meteorológico Mariano Bárcena (UAEM).</a:t>
            </a:r>
          </a:p>
          <a:p>
            <a:endParaRPr lang="es-MX" dirty="0"/>
          </a:p>
        </p:txBody>
      </p:sp>
    </p:spTree>
    <p:extLst>
      <p:ext uri="{BB962C8B-B14F-4D97-AF65-F5344CB8AC3E}">
        <p14:creationId xmlns:p14="http://schemas.microsoft.com/office/powerpoint/2010/main" val="3038133263"/>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5" y="609603"/>
            <a:ext cx="8596668" cy="699655"/>
          </a:xfrm>
        </p:spPr>
        <p:txBody>
          <a:bodyPr/>
          <a:lstStyle/>
          <a:p>
            <a:r>
              <a:rPr lang="es-MX" b="1" dirty="0" smtClean="0">
                <a:solidFill>
                  <a:schemeClr val="accent5">
                    <a:lumMod val="75000"/>
                  </a:schemeClr>
                </a:solidFill>
              </a:rPr>
              <a:t>ESPACIOS CULTURALES</a:t>
            </a:r>
            <a:endParaRPr lang="es-MX" b="1" dirty="0">
              <a:solidFill>
                <a:schemeClr val="accent5">
                  <a:lumMod val="75000"/>
                </a:schemeClr>
              </a:solidFill>
            </a:endParaRPr>
          </a:p>
        </p:txBody>
      </p:sp>
      <p:sp>
        <p:nvSpPr>
          <p:cNvPr id="3" name="Marcador de texto 2"/>
          <p:cNvSpPr>
            <a:spLocks noGrp="1"/>
          </p:cNvSpPr>
          <p:nvPr>
            <p:ph type="body" idx="1"/>
          </p:nvPr>
        </p:nvSpPr>
        <p:spPr>
          <a:xfrm>
            <a:off x="675747" y="1625959"/>
            <a:ext cx="4185623" cy="576262"/>
          </a:xfrm>
        </p:spPr>
        <p:txBody>
          <a:bodyPr/>
          <a:lstStyle/>
          <a:p>
            <a:pPr algn="ctr"/>
            <a:r>
              <a:rPr lang="es-MX" b="1" dirty="0" smtClean="0">
                <a:solidFill>
                  <a:schemeClr val="accent2">
                    <a:lumMod val="75000"/>
                  </a:schemeClr>
                </a:solidFill>
              </a:rPr>
              <a:t>TEATROS</a:t>
            </a:r>
            <a:endParaRPr lang="es-MX" b="1" dirty="0">
              <a:solidFill>
                <a:schemeClr val="accent2">
                  <a:lumMod val="75000"/>
                </a:schemeClr>
              </a:solidFill>
            </a:endParaRPr>
          </a:p>
        </p:txBody>
      </p:sp>
      <p:sp>
        <p:nvSpPr>
          <p:cNvPr id="4" name="Marcador de contenido 3"/>
          <p:cNvSpPr>
            <a:spLocks noGrp="1"/>
          </p:cNvSpPr>
          <p:nvPr>
            <p:ph sz="half" idx="2"/>
          </p:nvPr>
        </p:nvSpPr>
        <p:spPr>
          <a:xfrm>
            <a:off x="675747" y="2492899"/>
            <a:ext cx="4748180" cy="3907905"/>
          </a:xfrm>
        </p:spPr>
        <p:txBody>
          <a:bodyPr>
            <a:normAutofit fontScale="85000" lnSpcReduction="20000"/>
          </a:bodyPr>
          <a:lstStyle/>
          <a:p>
            <a:pPr>
              <a:lnSpc>
                <a:spcPct val="150000"/>
              </a:lnSpc>
            </a:pPr>
            <a:r>
              <a:rPr lang="es-MX" b="1" dirty="0" smtClean="0">
                <a:solidFill>
                  <a:schemeClr val="accent2">
                    <a:lumMod val="75000"/>
                  </a:schemeClr>
                </a:solidFill>
              </a:rPr>
              <a:t>Teatro Universitario Adriana Barraza -antes “Los Jaguares”- (UAEM).</a:t>
            </a:r>
          </a:p>
          <a:p>
            <a:pPr>
              <a:lnSpc>
                <a:spcPct val="150000"/>
              </a:lnSpc>
            </a:pPr>
            <a:r>
              <a:rPr lang="es-MX" b="1" dirty="0" smtClean="0">
                <a:solidFill>
                  <a:schemeClr val="accent2">
                    <a:lumMod val="75000"/>
                  </a:schemeClr>
                </a:solidFill>
              </a:rPr>
              <a:t>Teatro al Aire Libre del Centro Cultural Mexiquense.</a:t>
            </a:r>
          </a:p>
          <a:p>
            <a:pPr>
              <a:lnSpc>
                <a:spcPct val="150000"/>
              </a:lnSpc>
            </a:pPr>
            <a:r>
              <a:rPr lang="es-MX" b="1" dirty="0" smtClean="0">
                <a:solidFill>
                  <a:schemeClr val="accent2">
                    <a:lumMod val="75000"/>
                  </a:schemeClr>
                </a:solidFill>
              </a:rPr>
              <a:t>Teatro Morelos.</a:t>
            </a:r>
          </a:p>
          <a:p>
            <a:pPr>
              <a:lnSpc>
                <a:spcPct val="150000"/>
              </a:lnSpc>
            </a:pPr>
            <a:r>
              <a:rPr lang="es-MX" b="1" dirty="0" smtClean="0">
                <a:solidFill>
                  <a:schemeClr val="accent2">
                    <a:lumMod val="75000"/>
                  </a:schemeClr>
                </a:solidFill>
              </a:rPr>
              <a:t>Teatro Universitario de Cámara “</a:t>
            </a:r>
            <a:r>
              <a:rPr lang="es-MX" b="1" dirty="0" err="1" smtClean="0">
                <a:solidFill>
                  <a:schemeClr val="accent2">
                    <a:lumMod val="75000"/>
                  </a:schemeClr>
                </a:solidFill>
              </a:rPr>
              <a:t>Esvón</a:t>
            </a:r>
            <a:r>
              <a:rPr lang="es-MX" b="1" dirty="0" smtClean="0">
                <a:solidFill>
                  <a:schemeClr val="accent2">
                    <a:lumMod val="75000"/>
                  </a:schemeClr>
                </a:solidFill>
              </a:rPr>
              <a:t> Gamaliel” (UAEM).</a:t>
            </a:r>
          </a:p>
          <a:p>
            <a:pPr>
              <a:lnSpc>
                <a:spcPct val="150000"/>
              </a:lnSpc>
            </a:pPr>
            <a:r>
              <a:rPr lang="es-MX" b="1" dirty="0" smtClean="0">
                <a:solidFill>
                  <a:schemeClr val="accent2">
                    <a:lumMod val="75000"/>
                  </a:schemeClr>
                </a:solidFill>
              </a:rPr>
              <a:t>Teatro “Sor Juana Inés de la Cruz” (IMSS).</a:t>
            </a:r>
          </a:p>
          <a:p>
            <a:pPr>
              <a:lnSpc>
                <a:spcPct val="150000"/>
              </a:lnSpc>
            </a:pPr>
            <a:r>
              <a:rPr lang="es-MX" b="1" dirty="0" smtClean="0">
                <a:solidFill>
                  <a:schemeClr val="accent2">
                    <a:lumMod val="75000"/>
                  </a:schemeClr>
                </a:solidFill>
              </a:rPr>
              <a:t>Foro Teatral “Alberto Salgado Barrientos” (Facultad de Humanidades, UAEM).</a:t>
            </a:r>
          </a:p>
          <a:p>
            <a:endParaRPr lang="es-MX" dirty="0"/>
          </a:p>
        </p:txBody>
      </p:sp>
      <p:sp>
        <p:nvSpPr>
          <p:cNvPr id="5" name="Marcador de texto 4"/>
          <p:cNvSpPr>
            <a:spLocks noGrp="1"/>
          </p:cNvSpPr>
          <p:nvPr>
            <p:ph type="body" sz="quarter" idx="3"/>
          </p:nvPr>
        </p:nvSpPr>
        <p:spPr>
          <a:xfrm>
            <a:off x="6480044" y="1700808"/>
            <a:ext cx="4185619" cy="576262"/>
          </a:xfrm>
        </p:spPr>
        <p:txBody>
          <a:bodyPr/>
          <a:lstStyle/>
          <a:p>
            <a:pPr algn="ctr"/>
            <a:r>
              <a:rPr lang="es-MX" b="1" dirty="0" smtClean="0">
                <a:solidFill>
                  <a:schemeClr val="accent2">
                    <a:lumMod val="75000"/>
                  </a:schemeClr>
                </a:solidFill>
              </a:rPr>
              <a:t>CENTROS CULTURALES</a:t>
            </a:r>
            <a:endParaRPr lang="es-MX" b="1" dirty="0">
              <a:solidFill>
                <a:schemeClr val="accent2">
                  <a:lumMod val="75000"/>
                </a:schemeClr>
              </a:solidFill>
            </a:endParaRPr>
          </a:p>
        </p:txBody>
      </p:sp>
      <p:sp>
        <p:nvSpPr>
          <p:cNvPr id="6" name="Marcador de contenido 5"/>
          <p:cNvSpPr>
            <a:spLocks noGrp="1"/>
          </p:cNvSpPr>
          <p:nvPr>
            <p:ph sz="quarter" idx="4"/>
          </p:nvPr>
        </p:nvSpPr>
        <p:spPr>
          <a:xfrm>
            <a:off x="5711959" y="2441868"/>
            <a:ext cx="5952660" cy="4052453"/>
          </a:xfrm>
        </p:spPr>
        <p:txBody>
          <a:bodyPr>
            <a:noAutofit/>
          </a:bodyPr>
          <a:lstStyle/>
          <a:p>
            <a:pPr algn="ctr">
              <a:lnSpc>
                <a:spcPct val="160000"/>
              </a:lnSpc>
            </a:pPr>
            <a:r>
              <a:rPr lang="es-MX" sz="1400" dirty="0" smtClean="0">
                <a:solidFill>
                  <a:schemeClr val="accent1">
                    <a:lumMod val="75000"/>
                  </a:schemeClr>
                </a:solidFill>
              </a:rPr>
              <a:t>Centro de Actividades Culturales (CEAC, UAEM).</a:t>
            </a:r>
          </a:p>
          <a:p>
            <a:pPr algn="ctr">
              <a:lnSpc>
                <a:spcPct val="160000"/>
              </a:lnSpc>
            </a:pPr>
            <a:r>
              <a:rPr lang="es-MX" sz="1400" dirty="0" smtClean="0">
                <a:solidFill>
                  <a:schemeClr val="accent1">
                    <a:lumMod val="75000"/>
                  </a:schemeClr>
                </a:solidFill>
              </a:rPr>
              <a:t>Centro Cultural Universitario “Casa de las Diligencias” (UAEM).</a:t>
            </a:r>
          </a:p>
          <a:p>
            <a:pPr algn="ctr">
              <a:lnSpc>
                <a:spcPct val="160000"/>
              </a:lnSpc>
            </a:pPr>
            <a:r>
              <a:rPr lang="es-MX" sz="1400" dirty="0" smtClean="0">
                <a:solidFill>
                  <a:schemeClr val="accent1">
                    <a:lumMod val="75000"/>
                  </a:schemeClr>
                </a:solidFill>
              </a:rPr>
              <a:t>Centro Cultural del ISSSTE de Toluca.</a:t>
            </a:r>
          </a:p>
          <a:p>
            <a:pPr algn="ctr">
              <a:lnSpc>
                <a:spcPct val="160000"/>
              </a:lnSpc>
            </a:pPr>
            <a:r>
              <a:rPr lang="es-MX" sz="1400" dirty="0" smtClean="0">
                <a:solidFill>
                  <a:schemeClr val="accent1">
                    <a:lumMod val="75000"/>
                  </a:schemeClr>
                </a:solidFill>
              </a:rPr>
              <a:t>Centro Cultural Mexiquense.</a:t>
            </a:r>
          </a:p>
          <a:p>
            <a:pPr algn="ctr">
              <a:lnSpc>
                <a:spcPct val="160000"/>
              </a:lnSpc>
            </a:pPr>
            <a:r>
              <a:rPr lang="es-MX" sz="1400" dirty="0" smtClean="0">
                <a:solidFill>
                  <a:schemeClr val="accent1">
                    <a:lumMod val="75000"/>
                  </a:schemeClr>
                </a:solidFill>
              </a:rPr>
              <a:t>Centro Toluqueño de Escritores.</a:t>
            </a:r>
          </a:p>
          <a:p>
            <a:pPr algn="ctr">
              <a:lnSpc>
                <a:spcPct val="160000"/>
              </a:lnSpc>
            </a:pPr>
            <a:r>
              <a:rPr lang="es-MX" sz="1400" dirty="0" smtClean="0">
                <a:solidFill>
                  <a:schemeClr val="accent1">
                    <a:lumMod val="75000"/>
                  </a:schemeClr>
                </a:solidFill>
              </a:rPr>
              <a:t>Centro Regional de Cultura de Toluca.</a:t>
            </a:r>
          </a:p>
          <a:p>
            <a:pPr algn="ctr">
              <a:lnSpc>
                <a:spcPct val="160000"/>
              </a:lnSpc>
            </a:pPr>
            <a:r>
              <a:rPr lang="es-MX" sz="1400" dirty="0" smtClean="0">
                <a:solidFill>
                  <a:schemeClr val="accent1">
                    <a:lumMod val="75000"/>
                  </a:schemeClr>
                </a:solidFill>
              </a:rPr>
              <a:t>Alianza Francesa de Toluca.</a:t>
            </a:r>
          </a:p>
          <a:p>
            <a:pPr algn="ctr">
              <a:lnSpc>
                <a:spcPct val="160000"/>
              </a:lnSpc>
            </a:pPr>
            <a:r>
              <a:rPr lang="es-MX" sz="1400" dirty="0" smtClean="0">
                <a:solidFill>
                  <a:schemeClr val="accent1">
                    <a:lumMod val="75000"/>
                  </a:schemeClr>
                </a:solidFill>
              </a:rPr>
              <a:t>Casa “</a:t>
            </a:r>
            <a:r>
              <a:rPr lang="es-MX" sz="1400" dirty="0" err="1" smtClean="0">
                <a:solidFill>
                  <a:schemeClr val="accent1">
                    <a:lumMod val="75000"/>
                  </a:schemeClr>
                </a:solidFill>
              </a:rPr>
              <a:t>Tunastral</a:t>
            </a:r>
            <a:r>
              <a:rPr lang="es-MX" sz="1400" dirty="0" smtClean="0">
                <a:solidFill>
                  <a:schemeClr val="accent1">
                    <a:lumMod val="75000"/>
                  </a:schemeClr>
                </a:solidFill>
              </a:rPr>
              <a:t>”, A.C.</a:t>
            </a:r>
            <a:endParaRPr lang="es-MX" sz="1400" dirty="0">
              <a:solidFill>
                <a:schemeClr val="accent1">
                  <a:lumMod val="75000"/>
                </a:schemeClr>
              </a:solidFill>
            </a:endParaRPr>
          </a:p>
        </p:txBody>
      </p:sp>
    </p:spTree>
    <p:extLst>
      <p:ext uri="{BB962C8B-B14F-4D97-AF65-F5344CB8AC3E}">
        <p14:creationId xmlns:p14="http://schemas.microsoft.com/office/powerpoint/2010/main" val="811801174"/>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4638"/>
            <a:ext cx="5870443" cy="1143000"/>
          </a:xfrm>
        </p:spPr>
        <p:txBody>
          <a:bodyPr/>
          <a:lstStyle/>
          <a:p>
            <a:r>
              <a:rPr lang="es-MX" b="1" dirty="0" smtClean="0">
                <a:solidFill>
                  <a:schemeClr val="accent5">
                    <a:lumMod val="75000"/>
                  </a:schemeClr>
                </a:solidFill>
              </a:rPr>
              <a:t>ESPACIOS CULTURALES</a:t>
            </a:r>
            <a:endParaRPr lang="es-MX" b="1" dirty="0">
              <a:solidFill>
                <a:schemeClr val="accent5">
                  <a:lumMod val="75000"/>
                </a:schemeClr>
              </a:solidFill>
            </a:endParaRPr>
          </a:p>
        </p:txBody>
      </p:sp>
      <p:sp>
        <p:nvSpPr>
          <p:cNvPr id="7" name="Marcador de contenido 6"/>
          <p:cNvSpPr>
            <a:spLocks noGrp="1"/>
          </p:cNvSpPr>
          <p:nvPr>
            <p:ph sz="half" idx="1"/>
          </p:nvPr>
        </p:nvSpPr>
        <p:spPr>
          <a:xfrm>
            <a:off x="0" y="1475508"/>
            <a:ext cx="5999989" cy="5382491"/>
          </a:xfrm>
        </p:spPr>
        <p:txBody>
          <a:bodyPr>
            <a:noAutofit/>
          </a:bodyPr>
          <a:lstStyle/>
          <a:p>
            <a:pPr>
              <a:lnSpc>
                <a:spcPct val="170000"/>
              </a:lnSpc>
            </a:pPr>
            <a:r>
              <a:rPr lang="es-MX" sz="1200" b="1" dirty="0" smtClean="0">
                <a:solidFill>
                  <a:schemeClr val="accent1">
                    <a:lumMod val="75000"/>
                  </a:schemeClr>
                </a:solidFill>
              </a:rPr>
              <a:t>GALERÍAS.</a:t>
            </a:r>
          </a:p>
          <a:p>
            <a:pPr>
              <a:lnSpc>
                <a:spcPct val="170000"/>
              </a:lnSpc>
            </a:pPr>
            <a:r>
              <a:rPr lang="es-MX" sz="1200" b="1" dirty="0" smtClean="0">
                <a:solidFill>
                  <a:schemeClr val="accent1">
                    <a:lumMod val="75000"/>
                  </a:schemeClr>
                </a:solidFill>
              </a:rPr>
              <a:t>AUDITORIOS.</a:t>
            </a:r>
          </a:p>
          <a:p>
            <a:pPr>
              <a:lnSpc>
                <a:spcPct val="170000"/>
              </a:lnSpc>
            </a:pPr>
            <a:r>
              <a:rPr lang="es-MX" sz="1200" b="1" dirty="0" smtClean="0">
                <a:solidFill>
                  <a:schemeClr val="accent1">
                    <a:lumMod val="75000"/>
                  </a:schemeClr>
                </a:solidFill>
              </a:rPr>
              <a:t>BIBLIOTECAS PÚBLICAS (Red Nacional de Bibliotecas / Centros de Documentación).</a:t>
            </a:r>
          </a:p>
          <a:p>
            <a:pPr>
              <a:lnSpc>
                <a:spcPct val="170000"/>
              </a:lnSpc>
            </a:pPr>
            <a:r>
              <a:rPr lang="es-MX" sz="1200" b="1" dirty="0" smtClean="0">
                <a:solidFill>
                  <a:schemeClr val="accent1">
                    <a:lumMod val="75000"/>
                  </a:schemeClr>
                </a:solidFill>
              </a:rPr>
              <a:t>LIBRERÍAS y puntos de venta.</a:t>
            </a:r>
          </a:p>
          <a:p>
            <a:pPr>
              <a:lnSpc>
                <a:spcPct val="170000"/>
              </a:lnSpc>
            </a:pPr>
            <a:r>
              <a:rPr lang="es-MX" sz="1200" b="1" dirty="0" smtClean="0">
                <a:solidFill>
                  <a:schemeClr val="accent1">
                    <a:lumMod val="75000"/>
                  </a:schemeClr>
                </a:solidFill>
              </a:rPr>
              <a:t>CENTROS DE DESARROLLO INDÍGENA (Consejo Estatal para el Desarrollo de los Pueblos Indígenas de México –CEDIPIEM-).</a:t>
            </a:r>
          </a:p>
          <a:p>
            <a:pPr>
              <a:lnSpc>
                <a:spcPct val="170000"/>
              </a:lnSpc>
            </a:pPr>
            <a:r>
              <a:rPr lang="es-MX" sz="1200" b="1" dirty="0" smtClean="0">
                <a:solidFill>
                  <a:schemeClr val="accent1">
                    <a:lumMod val="75000"/>
                  </a:schemeClr>
                </a:solidFill>
              </a:rPr>
              <a:t>CASAS DE ARTESANÍAS (CASART).</a:t>
            </a:r>
          </a:p>
          <a:p>
            <a:pPr>
              <a:lnSpc>
                <a:spcPct val="170000"/>
              </a:lnSpc>
            </a:pPr>
            <a:r>
              <a:rPr lang="es-MX" sz="1200" b="1" dirty="0" smtClean="0">
                <a:solidFill>
                  <a:schemeClr val="accent1">
                    <a:lumMod val="75000"/>
                  </a:schemeClr>
                </a:solidFill>
              </a:rPr>
              <a:t>UNIVERSIDADES.</a:t>
            </a:r>
          </a:p>
          <a:p>
            <a:pPr>
              <a:lnSpc>
                <a:spcPct val="170000"/>
              </a:lnSpc>
            </a:pPr>
            <a:r>
              <a:rPr lang="es-MX" sz="1200" b="1" dirty="0" smtClean="0">
                <a:solidFill>
                  <a:schemeClr val="accent1">
                    <a:lumMod val="75000"/>
                  </a:schemeClr>
                </a:solidFill>
              </a:rPr>
              <a:t>CENTROS DE EDUCACIÓN.</a:t>
            </a:r>
            <a:endParaRPr lang="es-MX" sz="1200" b="1" dirty="0">
              <a:solidFill>
                <a:schemeClr val="accent1">
                  <a:lumMod val="75000"/>
                </a:schemeClr>
              </a:solidFill>
            </a:endParaRPr>
          </a:p>
        </p:txBody>
      </p:sp>
      <p:pic>
        <p:nvPicPr>
          <p:cNvPr id="9" name="Imagen 8"/>
          <p:cNvPicPr>
            <a:picLocks noChangeAspect="1"/>
          </p:cNvPicPr>
          <p:nvPr/>
        </p:nvPicPr>
        <p:blipFill>
          <a:blip r:embed="rId2" cstate="print"/>
          <a:stretch>
            <a:fillRect/>
          </a:stretch>
        </p:blipFill>
        <p:spPr>
          <a:xfrm>
            <a:off x="6192011" y="620688"/>
            <a:ext cx="2868641" cy="2684318"/>
          </a:xfrm>
          <a:prstGeom prst="rect">
            <a:avLst/>
          </a:prstGeom>
        </p:spPr>
      </p:pic>
      <p:pic>
        <p:nvPicPr>
          <p:cNvPr id="11" name="Imagen 10"/>
          <p:cNvPicPr>
            <a:picLocks noChangeAspect="1"/>
          </p:cNvPicPr>
          <p:nvPr/>
        </p:nvPicPr>
        <p:blipFill>
          <a:blip r:embed="rId3" cstate="print"/>
          <a:stretch>
            <a:fillRect/>
          </a:stretch>
        </p:blipFill>
        <p:spPr>
          <a:xfrm>
            <a:off x="5597883" y="3938156"/>
            <a:ext cx="6258791" cy="2415886"/>
          </a:xfrm>
          <a:prstGeom prst="rect">
            <a:avLst/>
          </a:prstGeom>
        </p:spPr>
      </p:pic>
      <p:pic>
        <p:nvPicPr>
          <p:cNvPr id="12" name="Imagen 11"/>
          <p:cNvPicPr>
            <a:picLocks noChangeAspect="1"/>
          </p:cNvPicPr>
          <p:nvPr/>
        </p:nvPicPr>
        <p:blipFill>
          <a:blip r:embed="rId4" cstate="print"/>
          <a:stretch>
            <a:fillRect/>
          </a:stretch>
        </p:blipFill>
        <p:spPr>
          <a:xfrm>
            <a:off x="8896351" y="609600"/>
            <a:ext cx="2857500" cy="2684318"/>
          </a:xfrm>
          <a:prstGeom prst="rect">
            <a:avLst/>
          </a:prstGeom>
        </p:spPr>
      </p:pic>
    </p:spTree>
    <p:extLst>
      <p:ext uri="{BB962C8B-B14F-4D97-AF65-F5344CB8AC3E}">
        <p14:creationId xmlns:p14="http://schemas.microsoft.com/office/powerpoint/2010/main" val="1363892276"/>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5" y="0"/>
            <a:ext cx="9835156" cy="1196752"/>
          </a:xfrm>
        </p:spPr>
        <p:txBody>
          <a:bodyPr>
            <a:normAutofit/>
          </a:bodyPr>
          <a:lstStyle/>
          <a:p>
            <a:r>
              <a:rPr lang="es-MX" dirty="0" smtClean="0">
                <a:solidFill>
                  <a:schemeClr val="accent1">
                    <a:lumMod val="75000"/>
                  </a:schemeClr>
                </a:solidFill>
              </a:rPr>
              <a:t>CONDICIONES CULTURALES: PATRIMONIO</a:t>
            </a:r>
            <a:endParaRPr lang="es-MX" dirty="0">
              <a:solidFill>
                <a:schemeClr val="accent1">
                  <a:lumMod val="75000"/>
                </a:schemeClr>
              </a:solidFill>
            </a:endParaRPr>
          </a:p>
        </p:txBody>
      </p:sp>
      <p:sp>
        <p:nvSpPr>
          <p:cNvPr id="3" name="Marcador de contenido 2"/>
          <p:cNvSpPr>
            <a:spLocks noGrp="1"/>
          </p:cNvSpPr>
          <p:nvPr>
            <p:ph sz="half" idx="1"/>
          </p:nvPr>
        </p:nvSpPr>
        <p:spPr>
          <a:xfrm>
            <a:off x="609600" y="1600200"/>
            <a:ext cx="4876800" cy="4853136"/>
          </a:xfrm>
        </p:spPr>
        <p:txBody>
          <a:bodyPr>
            <a:normAutofit/>
          </a:bodyPr>
          <a:lstStyle/>
          <a:p>
            <a:pPr algn="just">
              <a:lnSpc>
                <a:spcPct val="150000"/>
              </a:lnSpc>
            </a:pPr>
            <a:r>
              <a:rPr lang="es-MX" b="1" dirty="0" smtClean="0">
                <a:solidFill>
                  <a:schemeClr val="accent2">
                    <a:lumMod val="75000"/>
                  </a:schemeClr>
                </a:solidFill>
              </a:rPr>
              <a:t>ZONAS ARQUEOLÓGICAS </a:t>
            </a:r>
            <a:r>
              <a:rPr lang="es-MX" dirty="0" smtClean="0">
                <a:solidFill>
                  <a:schemeClr val="accent2">
                    <a:lumMod val="75000"/>
                  </a:schemeClr>
                </a:solidFill>
              </a:rPr>
              <a:t>(</a:t>
            </a:r>
            <a:r>
              <a:rPr lang="es-MX" dirty="0" err="1" smtClean="0">
                <a:solidFill>
                  <a:schemeClr val="accent2">
                    <a:lumMod val="75000"/>
                  </a:schemeClr>
                </a:solidFill>
              </a:rPr>
              <a:t>Teotenango</a:t>
            </a:r>
            <a:r>
              <a:rPr lang="es-MX" dirty="0" smtClean="0">
                <a:solidFill>
                  <a:schemeClr val="accent2">
                    <a:lumMod val="75000"/>
                  </a:schemeClr>
                </a:solidFill>
              </a:rPr>
              <a:t>, </a:t>
            </a:r>
            <a:r>
              <a:rPr lang="es-MX" dirty="0" err="1" smtClean="0">
                <a:solidFill>
                  <a:schemeClr val="accent2">
                    <a:lumMod val="75000"/>
                  </a:schemeClr>
                </a:solidFill>
              </a:rPr>
              <a:t>Calixtlahuaca</a:t>
            </a:r>
            <a:r>
              <a:rPr lang="es-MX" dirty="0" smtClean="0">
                <a:solidFill>
                  <a:schemeClr val="accent2">
                    <a:lumMod val="75000"/>
                  </a:schemeClr>
                </a:solidFill>
              </a:rPr>
              <a:t>, </a:t>
            </a:r>
            <a:r>
              <a:rPr lang="es-MX" dirty="0" err="1" smtClean="0">
                <a:solidFill>
                  <a:schemeClr val="accent2">
                    <a:lumMod val="75000"/>
                  </a:schemeClr>
                </a:solidFill>
              </a:rPr>
              <a:t>Huamango</a:t>
            </a:r>
            <a:r>
              <a:rPr lang="es-MX" dirty="0" smtClean="0">
                <a:solidFill>
                  <a:schemeClr val="accent2">
                    <a:lumMod val="75000"/>
                  </a:schemeClr>
                </a:solidFill>
              </a:rPr>
              <a:t>, Malinalco, </a:t>
            </a:r>
            <a:r>
              <a:rPr lang="es-MX" dirty="0" err="1" smtClean="0">
                <a:solidFill>
                  <a:schemeClr val="accent2">
                    <a:lumMod val="75000"/>
                  </a:schemeClr>
                </a:solidFill>
              </a:rPr>
              <a:t>Ocoyoacac</a:t>
            </a:r>
            <a:r>
              <a:rPr lang="es-MX" dirty="0" smtClean="0">
                <a:solidFill>
                  <a:schemeClr val="accent2">
                    <a:lumMod val="75000"/>
                  </a:schemeClr>
                </a:solidFill>
              </a:rPr>
              <a:t>, etc.).</a:t>
            </a:r>
          </a:p>
          <a:p>
            <a:pPr algn="just">
              <a:lnSpc>
                <a:spcPct val="150000"/>
              </a:lnSpc>
            </a:pPr>
            <a:r>
              <a:rPr lang="es-MX" b="1" dirty="0" smtClean="0">
                <a:solidFill>
                  <a:schemeClr val="accent2">
                    <a:lumMod val="75000"/>
                  </a:schemeClr>
                </a:solidFill>
              </a:rPr>
              <a:t>MONUMENTOS HISTÓRICOS </a:t>
            </a:r>
            <a:r>
              <a:rPr lang="es-MX" dirty="0" smtClean="0">
                <a:solidFill>
                  <a:schemeClr val="accent2">
                    <a:lumMod val="75000"/>
                  </a:schemeClr>
                </a:solidFill>
              </a:rPr>
              <a:t>(Capillas Abiertas, Conventos, Catedrales).</a:t>
            </a:r>
          </a:p>
          <a:p>
            <a:pPr algn="just">
              <a:lnSpc>
                <a:spcPct val="150000"/>
              </a:lnSpc>
            </a:pPr>
            <a:r>
              <a:rPr lang="es-MX" b="1" dirty="0" smtClean="0">
                <a:solidFill>
                  <a:schemeClr val="accent2">
                    <a:lumMod val="75000"/>
                  </a:schemeClr>
                </a:solidFill>
              </a:rPr>
              <a:t>FOTOTECAS.</a:t>
            </a:r>
          </a:p>
          <a:p>
            <a:pPr algn="just">
              <a:lnSpc>
                <a:spcPct val="150000"/>
              </a:lnSpc>
            </a:pPr>
            <a:r>
              <a:rPr lang="es-MX" b="1" dirty="0" smtClean="0">
                <a:solidFill>
                  <a:schemeClr val="accent2">
                    <a:lumMod val="75000"/>
                  </a:schemeClr>
                </a:solidFill>
              </a:rPr>
              <a:t>FONOTECAS.</a:t>
            </a:r>
          </a:p>
          <a:p>
            <a:pPr algn="just">
              <a:lnSpc>
                <a:spcPct val="150000"/>
              </a:lnSpc>
            </a:pPr>
            <a:r>
              <a:rPr lang="es-MX" b="1" dirty="0" smtClean="0">
                <a:solidFill>
                  <a:schemeClr val="accent2">
                    <a:lumMod val="75000"/>
                  </a:schemeClr>
                </a:solidFill>
              </a:rPr>
              <a:t>PATRIMONIO FERROCARRILERO </a:t>
            </a:r>
          </a:p>
          <a:p>
            <a:pPr marL="0" indent="0" algn="just">
              <a:lnSpc>
                <a:spcPct val="150000"/>
              </a:lnSpc>
              <a:buNone/>
            </a:pPr>
            <a:r>
              <a:rPr lang="es-MX" b="1" dirty="0" smtClean="0">
                <a:solidFill>
                  <a:schemeClr val="accent2">
                    <a:lumMod val="75000"/>
                  </a:schemeClr>
                </a:solidFill>
              </a:rPr>
              <a:t>(UNESCO, 2014).</a:t>
            </a:r>
          </a:p>
          <a:p>
            <a:pPr algn="just">
              <a:lnSpc>
                <a:spcPct val="150000"/>
              </a:lnSpc>
            </a:pPr>
            <a:endParaRPr lang="es-MX" dirty="0" smtClean="0">
              <a:solidFill>
                <a:schemeClr val="accent5">
                  <a:lumMod val="60000"/>
                  <a:lumOff val="40000"/>
                </a:schemeClr>
              </a:solidFill>
            </a:endParaRPr>
          </a:p>
          <a:p>
            <a:endParaRPr lang="es-MX" dirty="0"/>
          </a:p>
        </p:txBody>
      </p:sp>
      <p:pic>
        <p:nvPicPr>
          <p:cNvPr id="5" name="Imagen 4"/>
          <p:cNvPicPr>
            <a:picLocks noChangeAspect="1"/>
          </p:cNvPicPr>
          <p:nvPr/>
        </p:nvPicPr>
        <p:blipFill>
          <a:blip r:embed="rId2" cstate="print"/>
          <a:stretch>
            <a:fillRect/>
          </a:stretch>
        </p:blipFill>
        <p:spPr>
          <a:xfrm>
            <a:off x="6288023" y="1412776"/>
            <a:ext cx="4810125" cy="2171700"/>
          </a:xfrm>
          <a:prstGeom prst="rect">
            <a:avLst/>
          </a:prstGeom>
        </p:spPr>
      </p:pic>
      <p:pic>
        <p:nvPicPr>
          <p:cNvPr id="6" name="Imagen 5"/>
          <p:cNvPicPr>
            <a:picLocks noChangeAspect="1"/>
          </p:cNvPicPr>
          <p:nvPr/>
        </p:nvPicPr>
        <p:blipFill>
          <a:blip r:embed="rId3" cstate="print"/>
          <a:stretch>
            <a:fillRect/>
          </a:stretch>
        </p:blipFill>
        <p:spPr>
          <a:xfrm>
            <a:off x="4943874" y="4293096"/>
            <a:ext cx="2723996" cy="2196724"/>
          </a:xfrm>
          <a:prstGeom prst="rect">
            <a:avLst/>
          </a:prstGeom>
        </p:spPr>
      </p:pic>
      <p:pic>
        <p:nvPicPr>
          <p:cNvPr id="7" name="Imagen 6"/>
          <p:cNvPicPr>
            <a:picLocks noChangeAspect="1"/>
          </p:cNvPicPr>
          <p:nvPr/>
        </p:nvPicPr>
        <p:blipFill>
          <a:blip r:embed="rId4" cstate="print"/>
          <a:stretch>
            <a:fillRect/>
          </a:stretch>
        </p:blipFill>
        <p:spPr>
          <a:xfrm>
            <a:off x="8434821" y="3884038"/>
            <a:ext cx="3317299" cy="2745365"/>
          </a:xfrm>
          <a:prstGeom prst="rect">
            <a:avLst/>
          </a:prstGeom>
        </p:spPr>
      </p:pic>
    </p:spTree>
    <p:extLst>
      <p:ext uri="{BB962C8B-B14F-4D97-AF65-F5344CB8AC3E}">
        <p14:creationId xmlns:p14="http://schemas.microsoft.com/office/powerpoint/2010/main" val="1386453320"/>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2">
                    <a:lumMod val="75000"/>
                  </a:schemeClr>
                </a:solidFill>
              </a:rPr>
              <a:t>PATRIMONIO CULTURAL INMATERIAL (UNESCO, 2014)</a:t>
            </a:r>
            <a:endParaRPr lang="es-MX" dirty="0">
              <a:solidFill>
                <a:schemeClr val="accent2">
                  <a:lumMod val="75000"/>
                </a:schemeClr>
              </a:solidFill>
            </a:endParaRPr>
          </a:p>
        </p:txBody>
      </p:sp>
      <p:sp>
        <p:nvSpPr>
          <p:cNvPr id="3" name="2 Marcador de contenido"/>
          <p:cNvSpPr>
            <a:spLocks noGrp="1"/>
          </p:cNvSpPr>
          <p:nvPr>
            <p:ph idx="1"/>
          </p:nvPr>
        </p:nvSpPr>
        <p:spPr/>
        <p:txBody>
          <a:bodyPr>
            <a:normAutofit/>
          </a:bodyPr>
          <a:lstStyle/>
          <a:p>
            <a:pPr algn="ctr">
              <a:lnSpc>
                <a:spcPct val="150000"/>
              </a:lnSpc>
            </a:pPr>
            <a:r>
              <a:rPr lang="es-MX" sz="2000" b="1" dirty="0" smtClean="0">
                <a:solidFill>
                  <a:schemeClr val="accent1">
                    <a:lumMod val="75000"/>
                  </a:schemeClr>
                </a:solidFill>
              </a:rPr>
              <a:t>“El </a:t>
            </a:r>
            <a:r>
              <a:rPr lang="es-MX" sz="2000" b="1" dirty="0">
                <a:solidFill>
                  <a:schemeClr val="accent1">
                    <a:lumMod val="75000"/>
                  </a:schemeClr>
                </a:solidFill>
              </a:rPr>
              <a:t>patrimonio cultural no se limita a monumentos y colecciones de objetos, sino que comprende también tradiciones o expresiones vivas heredadas de nuestros antepasados y transmitidas a nuestros descendientes, como tradiciones orales, artes del espectáculo, usos sociales, rituales, actos festivos, conocimientos y prácticas relativos a la naturaleza y el universo, y saberes y técnicas vinculados a la artesanía </a:t>
            </a:r>
            <a:r>
              <a:rPr lang="es-MX" sz="2000" b="1" dirty="0" smtClean="0">
                <a:solidFill>
                  <a:schemeClr val="accent1">
                    <a:lumMod val="75000"/>
                  </a:schemeClr>
                </a:solidFill>
              </a:rPr>
              <a:t>tradicional”.</a:t>
            </a:r>
            <a:endParaRPr lang="es-MX" sz="2000" b="1" dirty="0">
              <a:solidFill>
                <a:schemeClr val="accent1">
                  <a:lumMod val="75000"/>
                </a:schemeClr>
              </a:solidFill>
            </a:endParaRPr>
          </a:p>
        </p:txBody>
      </p:sp>
    </p:spTree>
    <p:extLst>
      <p:ext uri="{BB962C8B-B14F-4D97-AF65-F5344CB8AC3E}">
        <p14:creationId xmlns:p14="http://schemas.microsoft.com/office/powerpoint/2010/main" val="405530995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just"/>
            <a:r>
              <a:rPr lang="es-ES" dirty="0" smtClean="0">
                <a:solidFill>
                  <a:srgbClr val="C00000"/>
                </a:solidFill>
              </a:rPr>
              <a:t>PRESENTACIÓN DEL MATERIAL (</a:t>
            </a:r>
            <a:r>
              <a:rPr lang="es-ES" dirty="0" err="1" smtClean="0">
                <a:solidFill>
                  <a:srgbClr val="C00000"/>
                </a:solidFill>
              </a:rPr>
              <a:t>guión</a:t>
            </a:r>
            <a:r>
              <a:rPr lang="es-ES" dirty="0" smtClean="0">
                <a:solidFill>
                  <a:srgbClr val="C00000"/>
                </a:solidFill>
              </a:rPr>
              <a:t> explicativo de uso)</a:t>
            </a:r>
            <a:endParaRPr lang="es-MX" dirty="0">
              <a:solidFill>
                <a:srgbClr val="C00000"/>
              </a:solidFill>
            </a:endParaRPr>
          </a:p>
        </p:txBody>
      </p:sp>
      <p:sp>
        <p:nvSpPr>
          <p:cNvPr id="5" name="4 Marcador de contenido"/>
          <p:cNvSpPr>
            <a:spLocks noGrp="1"/>
          </p:cNvSpPr>
          <p:nvPr>
            <p:ph idx="1"/>
          </p:nvPr>
        </p:nvSpPr>
        <p:spPr/>
        <p:txBody>
          <a:bodyPr/>
          <a:lstStyle/>
          <a:p>
            <a:pPr algn="just">
              <a:lnSpc>
                <a:spcPct val="150000"/>
              </a:lnSpc>
            </a:pPr>
            <a:r>
              <a:rPr lang="es-ES" dirty="0" smtClean="0">
                <a:solidFill>
                  <a:schemeClr val="accent2">
                    <a:lumMod val="50000"/>
                  </a:schemeClr>
                </a:solidFill>
              </a:rPr>
              <a:t>El material que aquí se presenta responde a uno de los contenidos de la Unidad de Aprendizaje “Temas Selectos de Gastronomía”, cuyo propósito es: </a:t>
            </a:r>
            <a:r>
              <a:rPr lang="es-MX" dirty="0">
                <a:solidFill>
                  <a:schemeClr val="accent2">
                    <a:lumMod val="50000"/>
                  </a:schemeClr>
                </a:solidFill>
              </a:rPr>
              <a:t>Analizar los cambios del entorno social, cultural, político y económico que han influido en diferentes ámbitos de la Gastronomía, para la identificación de sus impactos en las prácticas alimentarias contemporáneas a nivel </a:t>
            </a:r>
            <a:r>
              <a:rPr lang="es-MX" dirty="0" smtClean="0">
                <a:solidFill>
                  <a:schemeClr val="accent2">
                    <a:lumMod val="50000"/>
                  </a:schemeClr>
                </a:solidFill>
              </a:rPr>
              <a:t>mundial. Por lo que se considera relevante que al alumno conozca antes a qué se le denomina condiciones sociales, culturales, políticas y económicas y cuáles son los indicadores que permiten caracterizarlas.</a:t>
            </a:r>
            <a:r>
              <a:rPr lang="es-ES" dirty="0" smtClean="0">
                <a:solidFill>
                  <a:schemeClr val="accent2">
                    <a:lumMod val="50000"/>
                  </a:schemeClr>
                </a:solidFill>
              </a:rPr>
              <a:t> </a:t>
            </a:r>
            <a:endParaRPr lang="es-MX" dirty="0">
              <a:solidFill>
                <a:schemeClr val="accent2">
                  <a:lumMod val="50000"/>
                </a:schemeClr>
              </a:solidFill>
            </a:endParaRPr>
          </a:p>
        </p:txBody>
      </p:sp>
    </p:spTree>
    <p:extLst>
      <p:ext uri="{BB962C8B-B14F-4D97-AF65-F5344CB8AC3E}">
        <p14:creationId xmlns:p14="http://schemas.microsoft.com/office/powerpoint/2010/main" val="427617389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811794"/>
          </a:xfrm>
        </p:spPr>
        <p:txBody>
          <a:bodyPr>
            <a:normAutofit fontScale="90000"/>
          </a:bodyPr>
          <a:lstStyle/>
          <a:p>
            <a:r>
              <a:rPr lang="es-MX" dirty="0" smtClean="0"/>
              <a:t>Ámbitos del patrimonio cultural inmaterial</a:t>
            </a:r>
            <a:endParaRPr lang="es-MX" dirty="0"/>
          </a:p>
        </p:txBody>
      </p:sp>
      <p:sp>
        <p:nvSpPr>
          <p:cNvPr id="4" name="3 Marcador de contenido"/>
          <p:cNvSpPr>
            <a:spLocks noGrp="1"/>
          </p:cNvSpPr>
          <p:nvPr>
            <p:ph sz="half" idx="1"/>
          </p:nvPr>
        </p:nvSpPr>
        <p:spPr>
          <a:xfrm>
            <a:off x="609600" y="1600200"/>
            <a:ext cx="3817545" cy="4853136"/>
          </a:xfrm>
        </p:spPr>
        <p:txBody>
          <a:bodyPr>
            <a:normAutofit/>
          </a:bodyPr>
          <a:lstStyle/>
          <a:p>
            <a:pPr>
              <a:lnSpc>
                <a:spcPct val="150000"/>
              </a:lnSpc>
            </a:pPr>
            <a:r>
              <a:rPr lang="es-MX" b="1" dirty="0">
                <a:solidFill>
                  <a:schemeClr val="accent2">
                    <a:lumMod val="75000"/>
                  </a:schemeClr>
                </a:solidFill>
              </a:rPr>
              <a:t>TRADICIONES Y EXPRESIONES </a:t>
            </a:r>
            <a:r>
              <a:rPr lang="es-MX" b="1" dirty="0" smtClean="0">
                <a:solidFill>
                  <a:schemeClr val="accent2">
                    <a:lumMod val="75000"/>
                  </a:schemeClr>
                </a:solidFill>
              </a:rPr>
              <a:t>ORALES: </a:t>
            </a:r>
            <a:r>
              <a:rPr lang="es-MX" dirty="0">
                <a:solidFill>
                  <a:schemeClr val="accent2">
                    <a:lumMod val="75000"/>
                  </a:schemeClr>
                </a:solidFill>
              </a:rPr>
              <a:t>formas habladas, como proverbios, adivinanzas, cuentos, canciones infantiles, leyendas, mitos, cantos y poemas épicos, sortilegios, plegarias, salmodias, canciones, representaciones dramáticas, etc. </a:t>
            </a:r>
          </a:p>
        </p:txBody>
      </p:sp>
      <p:sp>
        <p:nvSpPr>
          <p:cNvPr id="5" name="4 Marcador de contenido"/>
          <p:cNvSpPr>
            <a:spLocks noGrp="1"/>
          </p:cNvSpPr>
          <p:nvPr>
            <p:ph sz="half" idx="2"/>
          </p:nvPr>
        </p:nvSpPr>
        <p:spPr>
          <a:xfrm>
            <a:off x="5693664" y="1600200"/>
            <a:ext cx="4636340" cy="4572000"/>
          </a:xfrm>
        </p:spPr>
        <p:txBody>
          <a:bodyPr>
            <a:normAutofit/>
          </a:bodyPr>
          <a:lstStyle/>
          <a:p>
            <a:pPr>
              <a:lnSpc>
                <a:spcPct val="170000"/>
              </a:lnSpc>
            </a:pPr>
            <a:r>
              <a:rPr lang="es-MX" b="1" dirty="0">
                <a:solidFill>
                  <a:schemeClr val="accent2">
                    <a:lumMod val="75000"/>
                  </a:schemeClr>
                </a:solidFill>
              </a:rPr>
              <a:t>ARTES DEL ESPECTÁCULO: </a:t>
            </a:r>
            <a:r>
              <a:rPr lang="es-MX" dirty="0">
                <a:solidFill>
                  <a:schemeClr val="accent2">
                    <a:lumMod val="75000"/>
                  </a:schemeClr>
                </a:solidFill>
              </a:rPr>
              <a:t>música vocal o </a:t>
            </a:r>
            <a:r>
              <a:rPr lang="es-MX" dirty="0" smtClean="0">
                <a:solidFill>
                  <a:schemeClr val="accent2">
                    <a:lumMod val="75000"/>
                  </a:schemeClr>
                </a:solidFill>
              </a:rPr>
              <a:t>instrumental, danza </a:t>
            </a:r>
            <a:r>
              <a:rPr lang="es-MX" dirty="0">
                <a:solidFill>
                  <a:schemeClr val="accent2">
                    <a:lumMod val="75000"/>
                  </a:schemeClr>
                </a:solidFill>
              </a:rPr>
              <a:t>y </a:t>
            </a:r>
            <a:r>
              <a:rPr lang="es-MX" dirty="0" smtClean="0">
                <a:solidFill>
                  <a:schemeClr val="accent2">
                    <a:lumMod val="75000"/>
                  </a:schemeClr>
                </a:solidFill>
              </a:rPr>
              <a:t>teatro </a:t>
            </a:r>
            <a:r>
              <a:rPr lang="es-MX" dirty="0">
                <a:solidFill>
                  <a:schemeClr val="accent2">
                    <a:lumMod val="75000"/>
                  </a:schemeClr>
                </a:solidFill>
              </a:rPr>
              <a:t>hasta la pantomima, </a:t>
            </a:r>
            <a:r>
              <a:rPr lang="es-MX" dirty="0" smtClean="0">
                <a:solidFill>
                  <a:schemeClr val="accent2">
                    <a:lumMod val="75000"/>
                  </a:schemeClr>
                </a:solidFill>
              </a:rPr>
              <a:t>poesía </a:t>
            </a:r>
            <a:r>
              <a:rPr lang="es-MX" dirty="0">
                <a:solidFill>
                  <a:schemeClr val="accent2">
                    <a:lumMod val="75000"/>
                  </a:schemeClr>
                </a:solidFill>
              </a:rPr>
              <a:t>cantada y otras </a:t>
            </a:r>
            <a:r>
              <a:rPr lang="es-MX" dirty="0" smtClean="0">
                <a:solidFill>
                  <a:schemeClr val="accent2">
                    <a:lumMod val="75000"/>
                  </a:schemeClr>
                </a:solidFill>
              </a:rPr>
              <a:t>formas de </a:t>
            </a:r>
            <a:r>
              <a:rPr lang="es-MX" dirty="0">
                <a:solidFill>
                  <a:schemeClr val="accent2">
                    <a:lumMod val="75000"/>
                  </a:schemeClr>
                </a:solidFill>
              </a:rPr>
              <a:t>expresión. </a:t>
            </a:r>
          </a:p>
        </p:txBody>
      </p:sp>
      <p:pic>
        <p:nvPicPr>
          <p:cNvPr id="1026" name="Picture 2" descr="https://encrypted-tbn3.gstatic.com/images?q=tbn:ANd9GcQ7uSSUAP5QNew99qgPzp7TtBFbjOK--hzlPT1H66ErKsJTry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1869" y="4077072"/>
            <a:ext cx="5376597" cy="2103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4739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circle(in)">
                                      <p:cBhvr>
                                        <p:cTn id="14" dur="2000"/>
                                        <p:tgtEl>
                                          <p:spTgt spid="102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2">
                    <a:lumMod val="75000"/>
                  </a:schemeClr>
                </a:solidFill>
              </a:rPr>
              <a:t>Ámbitos del patrimonio cultural inmaterial</a:t>
            </a:r>
            <a:endParaRPr lang="es-MX" dirty="0">
              <a:solidFill>
                <a:schemeClr val="accent2">
                  <a:lumMod val="75000"/>
                </a:schemeClr>
              </a:solidFill>
            </a:endParaRPr>
          </a:p>
        </p:txBody>
      </p:sp>
      <p:sp>
        <p:nvSpPr>
          <p:cNvPr id="3" name="2 Marcador de contenido"/>
          <p:cNvSpPr>
            <a:spLocks noGrp="1"/>
          </p:cNvSpPr>
          <p:nvPr>
            <p:ph sz="half" idx="1"/>
          </p:nvPr>
        </p:nvSpPr>
        <p:spPr>
          <a:xfrm>
            <a:off x="600546" y="2344846"/>
            <a:ext cx="4876800" cy="3708877"/>
          </a:xfrm>
        </p:spPr>
        <p:txBody>
          <a:bodyPr>
            <a:normAutofit/>
          </a:bodyPr>
          <a:lstStyle/>
          <a:p>
            <a:pPr>
              <a:lnSpc>
                <a:spcPct val="150000"/>
              </a:lnSpc>
            </a:pPr>
            <a:r>
              <a:rPr lang="es-MX" b="1" dirty="0" smtClean="0">
                <a:solidFill>
                  <a:schemeClr val="accent2">
                    <a:lumMod val="75000"/>
                  </a:schemeClr>
                </a:solidFill>
              </a:rPr>
              <a:t>USOS SOCIALES, RITUALES Y </a:t>
            </a:r>
            <a:r>
              <a:rPr lang="es-MX" b="1" dirty="0">
                <a:solidFill>
                  <a:schemeClr val="accent2">
                    <a:lumMod val="75000"/>
                  </a:schemeClr>
                </a:solidFill>
              </a:rPr>
              <a:t>ACTOS FESTIVOS</a:t>
            </a:r>
            <a:r>
              <a:rPr lang="es-MX" b="1" dirty="0" smtClean="0">
                <a:solidFill>
                  <a:schemeClr val="accent2">
                    <a:lumMod val="75000"/>
                  </a:schemeClr>
                </a:solidFill>
              </a:rPr>
              <a:t>: </a:t>
            </a:r>
            <a:r>
              <a:rPr lang="es-MX" dirty="0" smtClean="0">
                <a:solidFill>
                  <a:schemeClr val="accent2">
                    <a:lumMod val="75000"/>
                  </a:schemeClr>
                </a:solidFill>
              </a:rPr>
              <a:t>Costumbres que contribuyen </a:t>
            </a:r>
            <a:r>
              <a:rPr lang="es-MX" dirty="0">
                <a:solidFill>
                  <a:schemeClr val="accent2">
                    <a:lumMod val="75000"/>
                  </a:schemeClr>
                </a:solidFill>
              </a:rPr>
              <a:t>a señalar los cambios de estación, las épocas de las faenas agrarias y las etapas de la vida humana. Están íntimamente relacionados con la visión del mundo, la historia y la memoria de las comunidades</a:t>
            </a:r>
            <a:r>
              <a:rPr lang="es-MX" dirty="0"/>
              <a:t>.</a:t>
            </a:r>
          </a:p>
        </p:txBody>
      </p:sp>
      <p:pic>
        <p:nvPicPr>
          <p:cNvPr id="2050" name="Picture 2" descr="https://encrypted-tbn0.gstatic.com/images?q=tbn:ANd9GcQp3Wt20aXTiKgp-5qdjxqh2U4IaLyc7UEgHSk_DdG9NbjfQJlc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7165" y="1124745"/>
            <a:ext cx="4241391" cy="295232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7167" y="4077076"/>
            <a:ext cx="4241389" cy="2448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406511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wipe(down)">
                                      <p:cBhvr>
                                        <p:cTn id="19"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09600" y="274638"/>
            <a:ext cx="10574965" cy="1143000"/>
          </a:xfrm>
        </p:spPr>
        <p:txBody>
          <a:bodyPr>
            <a:normAutofit fontScale="90000"/>
          </a:bodyPr>
          <a:lstStyle/>
          <a:p>
            <a:pPr algn="ctr"/>
            <a:r>
              <a:rPr lang="es-MX" dirty="0" smtClean="0"/>
              <a:t>ÁMBITOS DEL PATRIMONIO CULTURAL </a:t>
            </a:r>
            <a:br>
              <a:rPr lang="es-MX" dirty="0" smtClean="0"/>
            </a:br>
            <a:r>
              <a:rPr lang="es-MX" dirty="0" smtClean="0"/>
              <a:t>INMATERIAL</a:t>
            </a:r>
            <a:endParaRPr lang="es-MX" dirty="0"/>
          </a:p>
        </p:txBody>
      </p:sp>
      <p:sp>
        <p:nvSpPr>
          <p:cNvPr id="6" name="5 Marcador de contenido"/>
          <p:cNvSpPr>
            <a:spLocks noGrp="1"/>
          </p:cNvSpPr>
          <p:nvPr>
            <p:ph idx="1"/>
          </p:nvPr>
        </p:nvSpPr>
        <p:spPr/>
        <p:txBody>
          <a:bodyPr>
            <a:normAutofit/>
          </a:bodyPr>
          <a:lstStyle/>
          <a:p>
            <a:pPr algn="ctr">
              <a:lnSpc>
                <a:spcPct val="150000"/>
              </a:lnSpc>
            </a:pPr>
            <a:r>
              <a:rPr lang="es-MX" b="1" dirty="0">
                <a:solidFill>
                  <a:schemeClr val="accent2">
                    <a:lumMod val="75000"/>
                  </a:schemeClr>
                </a:solidFill>
              </a:rPr>
              <a:t>CONOCIMIENTOS Y USOS RELACIONADOS CON LA NATURALEZA </a:t>
            </a:r>
            <a:r>
              <a:rPr lang="es-MX" dirty="0">
                <a:solidFill>
                  <a:schemeClr val="accent2">
                    <a:lumMod val="75000"/>
                  </a:schemeClr>
                </a:solidFill>
              </a:rPr>
              <a:t>: Abarcan una serie de saberes, técnicas, competencias, prácticas y representaciones que las comunidades han creado en su interacción con el medio natural. </a:t>
            </a:r>
            <a:r>
              <a:rPr lang="es-MX" dirty="0" smtClean="0">
                <a:solidFill>
                  <a:schemeClr val="accent2">
                    <a:lumMod val="75000"/>
                  </a:schemeClr>
                </a:solidFill>
              </a:rPr>
              <a:t>Algunos ejemplos son los conocimientos </a:t>
            </a:r>
            <a:r>
              <a:rPr lang="es-MX" dirty="0">
                <a:solidFill>
                  <a:schemeClr val="accent2">
                    <a:lumMod val="75000"/>
                  </a:schemeClr>
                </a:solidFill>
              </a:rPr>
              <a:t>ecológicos tradicionales, los saberes de los pueblos indígenas, los conocimientos sobre la fauna y flora locales, las medicinas tradicionales, los rituales, las creencias, los ritos de iniciación, las cosmologías, las prácticas </a:t>
            </a:r>
            <a:r>
              <a:rPr lang="es-MX" dirty="0" err="1">
                <a:solidFill>
                  <a:schemeClr val="accent2">
                    <a:lumMod val="75000"/>
                  </a:schemeClr>
                </a:solidFill>
              </a:rPr>
              <a:t>chamánicas</a:t>
            </a:r>
            <a:r>
              <a:rPr lang="es-MX" dirty="0">
                <a:solidFill>
                  <a:schemeClr val="accent2">
                    <a:lumMod val="75000"/>
                  </a:schemeClr>
                </a:solidFill>
              </a:rPr>
              <a:t>, los ritos de posesión, las organizaciones sociales, las festividades, los idiomas y las artes </a:t>
            </a:r>
            <a:r>
              <a:rPr lang="es-MX" dirty="0" smtClean="0">
                <a:solidFill>
                  <a:schemeClr val="accent2">
                    <a:lumMod val="75000"/>
                  </a:schemeClr>
                </a:solidFill>
              </a:rPr>
              <a:t>visuales (UNESCO, 2014).</a:t>
            </a:r>
            <a:endParaRPr lang="es-MX" dirty="0">
              <a:solidFill>
                <a:schemeClr val="accent2">
                  <a:lumMod val="75000"/>
                </a:schemeClr>
              </a:solidFill>
            </a:endParaRPr>
          </a:p>
          <a:p>
            <a:endParaRPr lang="es-MX" dirty="0">
              <a:solidFill>
                <a:schemeClr val="accent1">
                  <a:lumMod val="75000"/>
                </a:schemeClr>
              </a:solidFill>
            </a:endParaRPr>
          </a:p>
        </p:txBody>
      </p:sp>
    </p:spTree>
    <p:extLst>
      <p:ext uri="{BB962C8B-B14F-4D97-AF65-F5344CB8AC3E}">
        <p14:creationId xmlns:p14="http://schemas.microsoft.com/office/powerpoint/2010/main" val="338042580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77334" y="609600"/>
            <a:ext cx="9172836" cy="1320800"/>
          </a:xfrm>
        </p:spPr>
        <p:txBody>
          <a:bodyPr>
            <a:normAutofit fontScale="90000"/>
          </a:bodyPr>
          <a:lstStyle/>
          <a:p>
            <a:pPr>
              <a:lnSpc>
                <a:spcPct val="150000"/>
              </a:lnSpc>
            </a:pPr>
            <a:r>
              <a:rPr lang="es-MX" b="1" dirty="0" smtClean="0">
                <a:solidFill>
                  <a:srgbClr val="C00000"/>
                </a:solidFill>
              </a:rPr>
              <a:t>Ámbitos del patrimonio cultural inmaterial</a:t>
            </a:r>
            <a:endParaRPr lang="es-MX" b="1" dirty="0">
              <a:solidFill>
                <a:srgbClr val="C00000"/>
              </a:solidFill>
            </a:endParaRPr>
          </a:p>
        </p:txBody>
      </p:sp>
      <p:sp>
        <p:nvSpPr>
          <p:cNvPr id="6" name="5 Marcador de contenido"/>
          <p:cNvSpPr>
            <a:spLocks noGrp="1"/>
          </p:cNvSpPr>
          <p:nvPr>
            <p:ph sz="half" idx="1"/>
          </p:nvPr>
        </p:nvSpPr>
        <p:spPr>
          <a:xfrm>
            <a:off x="4079776" y="1600200"/>
            <a:ext cx="7200800" cy="4925144"/>
          </a:xfrm>
        </p:spPr>
        <p:txBody>
          <a:bodyPr>
            <a:normAutofit/>
          </a:bodyPr>
          <a:lstStyle/>
          <a:p>
            <a:pPr>
              <a:lnSpc>
                <a:spcPct val="170000"/>
              </a:lnSpc>
            </a:pPr>
            <a:r>
              <a:rPr lang="es-MX" b="1" dirty="0" smtClean="0">
                <a:solidFill>
                  <a:schemeClr val="accent2">
                    <a:lumMod val="75000"/>
                  </a:schemeClr>
                </a:solidFill>
              </a:rPr>
              <a:t>TÉCNICAS </a:t>
            </a:r>
            <a:r>
              <a:rPr lang="es-MX" b="1" dirty="0">
                <a:solidFill>
                  <a:schemeClr val="accent2">
                    <a:lumMod val="75000"/>
                  </a:schemeClr>
                </a:solidFill>
              </a:rPr>
              <a:t>ARTESANALES TRADICIONALES: herramientas, prendas de vestir, joyas, indumentaria y accesorios para festividades y artes del espectáculo, </a:t>
            </a:r>
            <a:r>
              <a:rPr lang="es-MX" b="1" dirty="0" smtClean="0">
                <a:solidFill>
                  <a:schemeClr val="accent2">
                    <a:lumMod val="75000"/>
                  </a:schemeClr>
                </a:solidFill>
              </a:rPr>
              <a:t>así como recipientes </a:t>
            </a:r>
            <a:r>
              <a:rPr lang="es-MX" b="1" dirty="0">
                <a:solidFill>
                  <a:schemeClr val="accent2">
                    <a:lumMod val="75000"/>
                  </a:schemeClr>
                </a:solidFill>
              </a:rPr>
              <a:t>y elementos empleados para el almacenamiento, objetos usados para el transporte o la protección contra las intemperie, artes decorativas y objetos rituales, instrumentos musicales y enseres domésticos, y juguetes lúdicos o didácticos. </a:t>
            </a:r>
          </a:p>
        </p:txBody>
      </p:sp>
      <p:pic>
        <p:nvPicPr>
          <p:cNvPr id="3074" name="Picture 2" descr="http://www.turimexico.com/artesanias/artesanias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68" y="1702051"/>
            <a:ext cx="3687289" cy="3815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2085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heel(1)">
                                      <p:cBhvr>
                                        <p:cTn id="12"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5" y="609604"/>
            <a:ext cx="8596668" cy="959427"/>
          </a:xfrm>
        </p:spPr>
        <p:txBody>
          <a:bodyPr/>
          <a:lstStyle/>
          <a:p>
            <a:r>
              <a:rPr lang="es-MX" b="1" dirty="0" smtClean="0">
                <a:solidFill>
                  <a:srgbClr val="C00000"/>
                </a:solidFill>
              </a:rPr>
              <a:t>ARTE POPULAR</a:t>
            </a:r>
            <a:endParaRPr lang="es-MX" b="1" dirty="0">
              <a:solidFill>
                <a:srgbClr val="C00000"/>
              </a:solidFill>
            </a:endParaRPr>
          </a:p>
        </p:txBody>
      </p:sp>
      <p:sp>
        <p:nvSpPr>
          <p:cNvPr id="3" name="Marcador de contenido 2"/>
          <p:cNvSpPr>
            <a:spLocks noGrp="1"/>
          </p:cNvSpPr>
          <p:nvPr>
            <p:ph idx="1"/>
          </p:nvPr>
        </p:nvSpPr>
        <p:spPr>
          <a:xfrm>
            <a:off x="677335" y="1569027"/>
            <a:ext cx="8596668" cy="4472335"/>
          </a:xfrm>
        </p:spPr>
        <p:txBody>
          <a:bodyPr>
            <a:normAutofit/>
          </a:bodyPr>
          <a:lstStyle/>
          <a:p>
            <a:pPr>
              <a:lnSpc>
                <a:spcPct val="150000"/>
              </a:lnSpc>
            </a:pPr>
            <a:r>
              <a:rPr lang="es-MX" sz="2000" b="1" dirty="0" smtClean="0">
                <a:solidFill>
                  <a:schemeClr val="accent2">
                    <a:lumMod val="75000"/>
                  </a:schemeClr>
                </a:solidFill>
              </a:rPr>
              <a:t>TEXTILES</a:t>
            </a:r>
          </a:p>
          <a:p>
            <a:pPr>
              <a:lnSpc>
                <a:spcPct val="150000"/>
              </a:lnSpc>
            </a:pPr>
            <a:r>
              <a:rPr lang="es-MX" sz="2000" b="1" dirty="0" smtClean="0">
                <a:solidFill>
                  <a:schemeClr val="accent2">
                    <a:lumMod val="75000"/>
                  </a:schemeClr>
                </a:solidFill>
              </a:rPr>
              <a:t>METALISTERÍA</a:t>
            </a:r>
          </a:p>
          <a:p>
            <a:pPr>
              <a:lnSpc>
                <a:spcPct val="150000"/>
              </a:lnSpc>
            </a:pPr>
            <a:r>
              <a:rPr lang="es-MX" sz="2000" b="1" dirty="0" smtClean="0">
                <a:solidFill>
                  <a:schemeClr val="accent2">
                    <a:lumMod val="75000"/>
                  </a:schemeClr>
                </a:solidFill>
              </a:rPr>
              <a:t>VIDRIO</a:t>
            </a:r>
          </a:p>
          <a:p>
            <a:pPr>
              <a:lnSpc>
                <a:spcPct val="150000"/>
              </a:lnSpc>
            </a:pPr>
            <a:r>
              <a:rPr lang="es-MX" sz="2000" b="1" dirty="0" smtClean="0">
                <a:solidFill>
                  <a:schemeClr val="accent2">
                    <a:lumMod val="75000"/>
                  </a:schemeClr>
                </a:solidFill>
              </a:rPr>
              <a:t>ALFARERÍA Y CERÁMICA</a:t>
            </a:r>
          </a:p>
          <a:p>
            <a:pPr>
              <a:lnSpc>
                <a:spcPct val="150000"/>
              </a:lnSpc>
            </a:pPr>
            <a:r>
              <a:rPr lang="es-MX" sz="2000" b="1" dirty="0" smtClean="0">
                <a:solidFill>
                  <a:schemeClr val="accent2">
                    <a:lumMod val="75000"/>
                  </a:schemeClr>
                </a:solidFill>
              </a:rPr>
              <a:t>TEMAS DIVERSOS (máscaras, talabartería, maderas, mosaicos, orfebrería, etc.).</a:t>
            </a:r>
            <a:endParaRPr lang="es-MX" sz="2000" b="1" dirty="0">
              <a:solidFill>
                <a:schemeClr val="accent2">
                  <a:lumMod val="75000"/>
                </a:schemeClr>
              </a:solidFill>
            </a:endParaRPr>
          </a:p>
        </p:txBody>
      </p:sp>
      <p:pic>
        <p:nvPicPr>
          <p:cNvPr id="4" name="Imagen 3"/>
          <p:cNvPicPr>
            <a:picLocks noChangeAspect="1"/>
          </p:cNvPicPr>
          <p:nvPr/>
        </p:nvPicPr>
        <p:blipFill>
          <a:blip r:embed="rId2" cstate="print"/>
          <a:stretch>
            <a:fillRect/>
          </a:stretch>
        </p:blipFill>
        <p:spPr>
          <a:xfrm>
            <a:off x="5231906" y="692696"/>
            <a:ext cx="3000375" cy="1524000"/>
          </a:xfrm>
          <a:prstGeom prst="rect">
            <a:avLst/>
          </a:prstGeom>
        </p:spPr>
      </p:pic>
      <p:pic>
        <p:nvPicPr>
          <p:cNvPr id="5" name="Imagen 4"/>
          <p:cNvPicPr>
            <a:picLocks noChangeAspect="1"/>
          </p:cNvPicPr>
          <p:nvPr/>
        </p:nvPicPr>
        <p:blipFill>
          <a:blip r:embed="rId3" cstate="print"/>
          <a:stretch>
            <a:fillRect/>
          </a:stretch>
        </p:blipFill>
        <p:spPr>
          <a:xfrm>
            <a:off x="8468000" y="1410956"/>
            <a:ext cx="2609851" cy="1752600"/>
          </a:xfrm>
          <a:prstGeom prst="rect">
            <a:avLst/>
          </a:prstGeom>
        </p:spPr>
      </p:pic>
      <p:pic>
        <p:nvPicPr>
          <p:cNvPr id="6" name="Imagen 5"/>
          <p:cNvPicPr>
            <a:picLocks noChangeAspect="1"/>
          </p:cNvPicPr>
          <p:nvPr/>
        </p:nvPicPr>
        <p:blipFill>
          <a:blip r:embed="rId4" cstate="print"/>
          <a:stretch>
            <a:fillRect/>
          </a:stretch>
        </p:blipFill>
        <p:spPr>
          <a:xfrm>
            <a:off x="5465187" y="4766659"/>
            <a:ext cx="2466975" cy="1847850"/>
          </a:xfrm>
          <a:prstGeom prst="rect">
            <a:avLst/>
          </a:prstGeom>
        </p:spPr>
      </p:pic>
      <p:pic>
        <p:nvPicPr>
          <p:cNvPr id="7" name="Imagen 6"/>
          <p:cNvPicPr>
            <a:picLocks noChangeAspect="1"/>
          </p:cNvPicPr>
          <p:nvPr/>
        </p:nvPicPr>
        <p:blipFill>
          <a:blip r:embed="rId5" cstate="print"/>
          <a:stretch>
            <a:fillRect/>
          </a:stretch>
        </p:blipFill>
        <p:spPr>
          <a:xfrm>
            <a:off x="9552385" y="3789043"/>
            <a:ext cx="1743075" cy="2619375"/>
          </a:xfrm>
          <a:prstGeom prst="rect">
            <a:avLst/>
          </a:prstGeom>
        </p:spPr>
      </p:pic>
      <p:pic>
        <p:nvPicPr>
          <p:cNvPr id="8" name="Imagen 7"/>
          <p:cNvPicPr>
            <a:picLocks noChangeAspect="1"/>
          </p:cNvPicPr>
          <p:nvPr/>
        </p:nvPicPr>
        <p:blipFill>
          <a:blip r:embed="rId6" cstate="print"/>
          <a:stretch>
            <a:fillRect/>
          </a:stretch>
        </p:blipFill>
        <p:spPr>
          <a:xfrm>
            <a:off x="1475353" y="4862864"/>
            <a:ext cx="2619375" cy="1743075"/>
          </a:xfrm>
          <a:prstGeom prst="rect">
            <a:avLst/>
          </a:prstGeom>
        </p:spPr>
      </p:pic>
    </p:spTree>
    <p:extLst>
      <p:ext uri="{BB962C8B-B14F-4D97-AF65-F5344CB8AC3E}">
        <p14:creationId xmlns:p14="http://schemas.microsoft.com/office/powerpoint/2010/main" val="66809652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circle(in)">
                                      <p:cBhvr>
                                        <p:cTn id="29" dur="2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2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39" dur="500"/>
                                        <p:tgtEl>
                                          <p:spTgt spid="3">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Effect transition="in" filter="wheel(1)">
                                      <p:cBhvr>
                                        <p:cTn id="50" dur="2000"/>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randombar(horizontal)">
                                      <p:cBhvr>
                                        <p:cTn id="5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pPr algn="ctr">
              <a:lnSpc>
                <a:spcPct val="150000"/>
              </a:lnSpc>
            </a:pPr>
            <a:r>
              <a:rPr lang="es-ES" sz="2400" b="1" dirty="0" smtClean="0">
                <a:solidFill>
                  <a:schemeClr val="accent5">
                    <a:lumMod val="75000"/>
                  </a:schemeClr>
                </a:solidFill>
              </a:rPr>
              <a:t>CONDICIONES CULTURALES Y TÓPICOS ASOCIADOS A LA GASTRONOMÍA (CONACULTA, 2014)</a:t>
            </a:r>
            <a:endParaRPr lang="es-MX" sz="2400" b="1" dirty="0">
              <a:solidFill>
                <a:schemeClr val="accent5">
                  <a:lumMod val="75000"/>
                </a:schemeClr>
              </a:solidFill>
            </a:endParaRPr>
          </a:p>
        </p:txBody>
      </p:sp>
      <p:sp>
        <p:nvSpPr>
          <p:cNvPr id="8" name="7 Marcador de contenido"/>
          <p:cNvSpPr>
            <a:spLocks noGrp="1"/>
          </p:cNvSpPr>
          <p:nvPr>
            <p:ph sz="half" idx="1"/>
          </p:nvPr>
        </p:nvSpPr>
        <p:spPr/>
        <p:txBody>
          <a:bodyPr>
            <a:normAutofit fontScale="85000" lnSpcReduction="20000"/>
          </a:bodyPr>
          <a:lstStyle/>
          <a:p>
            <a:pPr algn="ctr">
              <a:lnSpc>
                <a:spcPct val="170000"/>
              </a:lnSpc>
            </a:pPr>
            <a:r>
              <a:rPr lang="es-MX" b="1" dirty="0">
                <a:solidFill>
                  <a:schemeClr val="accent2">
                    <a:lumMod val="75000"/>
                  </a:schemeClr>
                </a:solidFill>
              </a:rPr>
              <a:t>COCINA MEXICANA </a:t>
            </a:r>
          </a:p>
          <a:p>
            <a:pPr algn="ctr">
              <a:lnSpc>
                <a:spcPct val="170000"/>
              </a:lnSpc>
            </a:pPr>
            <a:r>
              <a:rPr lang="es-MX" b="1" dirty="0" smtClean="0">
                <a:solidFill>
                  <a:schemeClr val="accent2">
                    <a:lumMod val="75000"/>
                  </a:schemeClr>
                </a:solidFill>
              </a:rPr>
              <a:t>COCINA </a:t>
            </a:r>
            <a:r>
              <a:rPr lang="es-MX" b="1" dirty="0">
                <a:solidFill>
                  <a:schemeClr val="accent2">
                    <a:lumMod val="75000"/>
                  </a:schemeClr>
                </a:solidFill>
              </a:rPr>
              <a:t>PREHISPÁNICA </a:t>
            </a:r>
          </a:p>
          <a:p>
            <a:pPr algn="ctr">
              <a:lnSpc>
                <a:spcPct val="170000"/>
              </a:lnSpc>
            </a:pPr>
            <a:r>
              <a:rPr lang="es-MX" b="1" dirty="0" smtClean="0">
                <a:solidFill>
                  <a:schemeClr val="accent2">
                    <a:lumMod val="75000"/>
                  </a:schemeClr>
                </a:solidFill>
              </a:rPr>
              <a:t>COCINA </a:t>
            </a:r>
            <a:r>
              <a:rPr lang="es-MX" b="1" dirty="0">
                <a:solidFill>
                  <a:schemeClr val="accent2">
                    <a:lumMod val="75000"/>
                  </a:schemeClr>
                </a:solidFill>
              </a:rPr>
              <a:t>INDÍGENA </a:t>
            </a:r>
          </a:p>
          <a:p>
            <a:pPr algn="ctr">
              <a:lnSpc>
                <a:spcPct val="170000"/>
              </a:lnSpc>
            </a:pPr>
            <a:r>
              <a:rPr lang="es-MX" b="1" dirty="0" smtClean="0">
                <a:solidFill>
                  <a:schemeClr val="accent2">
                    <a:lumMod val="75000"/>
                  </a:schemeClr>
                </a:solidFill>
              </a:rPr>
              <a:t>COCINA </a:t>
            </a:r>
            <a:r>
              <a:rPr lang="es-MX" b="1" dirty="0">
                <a:solidFill>
                  <a:schemeClr val="accent2">
                    <a:lumMod val="75000"/>
                  </a:schemeClr>
                </a:solidFill>
              </a:rPr>
              <a:t>DEL VIRREINATO </a:t>
            </a:r>
            <a:r>
              <a:rPr lang="es-MX" b="1" dirty="0" smtClean="0">
                <a:solidFill>
                  <a:schemeClr val="accent2">
                    <a:lumMod val="75000"/>
                  </a:schemeClr>
                </a:solidFill>
              </a:rPr>
              <a:t> </a:t>
            </a:r>
          </a:p>
          <a:p>
            <a:pPr algn="ctr">
              <a:lnSpc>
                <a:spcPct val="170000"/>
              </a:lnSpc>
            </a:pPr>
            <a:r>
              <a:rPr lang="es-MX" b="1" dirty="0" smtClean="0">
                <a:solidFill>
                  <a:schemeClr val="accent2">
                    <a:lumMod val="75000"/>
                  </a:schemeClr>
                </a:solidFill>
              </a:rPr>
              <a:t>COCINA </a:t>
            </a:r>
            <a:r>
              <a:rPr lang="es-MX" b="1" dirty="0">
                <a:solidFill>
                  <a:schemeClr val="accent2">
                    <a:lumMod val="75000"/>
                  </a:schemeClr>
                </a:solidFill>
              </a:rPr>
              <a:t>EN LA REPÚBLICA MEXICANA (regiones, estados) </a:t>
            </a:r>
          </a:p>
          <a:p>
            <a:pPr algn="ctr">
              <a:lnSpc>
                <a:spcPct val="170000"/>
              </a:lnSpc>
            </a:pPr>
            <a:r>
              <a:rPr lang="es-MX" b="1" dirty="0" smtClean="0">
                <a:solidFill>
                  <a:schemeClr val="accent2">
                    <a:lumMod val="75000"/>
                  </a:schemeClr>
                </a:solidFill>
              </a:rPr>
              <a:t>ÍCONOS </a:t>
            </a:r>
            <a:r>
              <a:rPr lang="es-MX" b="1" dirty="0">
                <a:solidFill>
                  <a:schemeClr val="accent2">
                    <a:lumMod val="75000"/>
                  </a:schemeClr>
                </a:solidFill>
              </a:rPr>
              <a:t>DE LA GASTRONOMÍA (platillos –mole-; ingredientes –insectos-; bebidas –</a:t>
            </a:r>
            <a:r>
              <a:rPr lang="es-MX" b="1" dirty="0" smtClean="0">
                <a:solidFill>
                  <a:schemeClr val="accent2">
                    <a:lumMod val="75000"/>
                  </a:schemeClr>
                </a:solidFill>
              </a:rPr>
              <a:t>pulque-). </a:t>
            </a:r>
          </a:p>
        </p:txBody>
      </p:sp>
      <p:sp>
        <p:nvSpPr>
          <p:cNvPr id="9" name="8 Marcador de contenido"/>
          <p:cNvSpPr>
            <a:spLocks noGrp="1"/>
          </p:cNvSpPr>
          <p:nvPr>
            <p:ph sz="half" idx="2"/>
          </p:nvPr>
        </p:nvSpPr>
        <p:spPr>
          <a:xfrm>
            <a:off x="5089970" y="2160589"/>
            <a:ext cx="4461436" cy="3880773"/>
          </a:xfrm>
        </p:spPr>
        <p:txBody>
          <a:bodyPr>
            <a:normAutofit fontScale="85000" lnSpcReduction="20000"/>
          </a:bodyPr>
          <a:lstStyle/>
          <a:p>
            <a:pPr algn="ctr">
              <a:lnSpc>
                <a:spcPct val="170000"/>
              </a:lnSpc>
            </a:pPr>
            <a:r>
              <a:rPr lang="es-MX" b="1" dirty="0">
                <a:solidFill>
                  <a:schemeClr val="accent2">
                    <a:lumMod val="75000"/>
                  </a:schemeClr>
                </a:solidFill>
              </a:rPr>
              <a:t>COCINA POPULAR </a:t>
            </a:r>
          </a:p>
          <a:p>
            <a:pPr algn="ctr">
              <a:lnSpc>
                <a:spcPct val="170000"/>
              </a:lnSpc>
            </a:pPr>
            <a:r>
              <a:rPr lang="es-MX" b="1" dirty="0">
                <a:solidFill>
                  <a:schemeClr val="accent2">
                    <a:lumMod val="75000"/>
                  </a:schemeClr>
                </a:solidFill>
              </a:rPr>
              <a:t>ALTA COCINA </a:t>
            </a:r>
          </a:p>
          <a:p>
            <a:pPr algn="ctr">
              <a:lnSpc>
                <a:spcPct val="170000"/>
              </a:lnSpc>
            </a:pPr>
            <a:r>
              <a:rPr lang="es-MX" b="1" dirty="0">
                <a:solidFill>
                  <a:schemeClr val="accent2">
                    <a:lumMod val="75000"/>
                  </a:schemeClr>
                </a:solidFill>
              </a:rPr>
              <a:t>COCINA TRADICIONAL </a:t>
            </a:r>
          </a:p>
          <a:p>
            <a:pPr algn="ctr">
              <a:lnSpc>
                <a:spcPct val="170000"/>
              </a:lnSpc>
            </a:pPr>
            <a:r>
              <a:rPr lang="es-MX" b="1" dirty="0">
                <a:solidFill>
                  <a:schemeClr val="accent2">
                    <a:lumMod val="75000"/>
                  </a:schemeClr>
                </a:solidFill>
              </a:rPr>
              <a:t>ANTOJITOS MEXICANOS (tortas, tacos y tamales) </a:t>
            </a:r>
          </a:p>
          <a:p>
            <a:pPr algn="ctr">
              <a:lnSpc>
                <a:spcPct val="170000"/>
              </a:lnSpc>
            </a:pPr>
            <a:r>
              <a:rPr lang="es-MX" b="1" dirty="0">
                <a:solidFill>
                  <a:schemeClr val="accent2">
                    <a:lumMod val="75000"/>
                  </a:schemeClr>
                </a:solidFill>
              </a:rPr>
              <a:t>RECETARIOS ANTIGUOS </a:t>
            </a:r>
          </a:p>
          <a:p>
            <a:pPr algn="ctr">
              <a:lnSpc>
                <a:spcPct val="170000"/>
              </a:lnSpc>
            </a:pPr>
            <a:r>
              <a:rPr lang="es-MX" b="1" dirty="0">
                <a:solidFill>
                  <a:schemeClr val="accent2">
                    <a:lumMod val="75000"/>
                  </a:schemeClr>
                </a:solidFill>
              </a:rPr>
              <a:t>GASTRONOMÍA Y TURISMO </a:t>
            </a:r>
          </a:p>
          <a:p>
            <a:pPr marL="0" indent="0">
              <a:buNone/>
            </a:pPr>
            <a:endParaRPr lang="es-MX" dirty="0"/>
          </a:p>
        </p:txBody>
      </p:sp>
    </p:spTree>
    <p:extLst>
      <p:ext uri="{BB962C8B-B14F-4D97-AF65-F5344CB8AC3E}">
        <p14:creationId xmlns:p14="http://schemas.microsoft.com/office/powerpoint/2010/main" val="1451469578"/>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pPr algn="ctr"/>
            <a:r>
              <a:rPr lang="es-ES" sz="2800" b="1" dirty="0">
                <a:solidFill>
                  <a:schemeClr val="accent5">
                    <a:lumMod val="75000"/>
                  </a:schemeClr>
                </a:solidFill>
              </a:rPr>
              <a:t>CONDICIONES CULTURALES Y TÓPICOS ASOCIADOS A LA </a:t>
            </a:r>
            <a:r>
              <a:rPr lang="es-ES" sz="2800" b="1" dirty="0" smtClean="0">
                <a:solidFill>
                  <a:schemeClr val="accent5">
                    <a:lumMod val="75000"/>
                  </a:schemeClr>
                </a:solidFill>
              </a:rPr>
              <a:t>GASTRONOMÍA (CONACULTA, 2014)</a:t>
            </a:r>
            <a:endParaRPr lang="es-MX" sz="2800" dirty="0"/>
          </a:p>
        </p:txBody>
      </p:sp>
      <p:sp>
        <p:nvSpPr>
          <p:cNvPr id="7" name="6 Marcador de contenido"/>
          <p:cNvSpPr>
            <a:spLocks noGrp="1"/>
          </p:cNvSpPr>
          <p:nvPr>
            <p:ph sz="half" idx="2"/>
          </p:nvPr>
        </p:nvSpPr>
        <p:spPr/>
        <p:txBody>
          <a:bodyPr>
            <a:normAutofit fontScale="85000" lnSpcReduction="20000"/>
          </a:bodyPr>
          <a:lstStyle/>
          <a:p>
            <a:pPr algn="ctr">
              <a:lnSpc>
                <a:spcPct val="170000"/>
              </a:lnSpc>
            </a:pPr>
            <a:r>
              <a:rPr lang="es-MX" b="1" dirty="0">
                <a:solidFill>
                  <a:schemeClr val="accent2">
                    <a:lumMod val="75000"/>
                  </a:schemeClr>
                </a:solidFill>
              </a:rPr>
              <a:t>COCINA Y ARTES PLÁSTICAS </a:t>
            </a:r>
          </a:p>
          <a:p>
            <a:pPr algn="ctr">
              <a:lnSpc>
                <a:spcPct val="170000"/>
              </a:lnSpc>
            </a:pPr>
            <a:r>
              <a:rPr lang="es-MX" b="1" dirty="0">
                <a:solidFill>
                  <a:schemeClr val="accent2">
                    <a:lumMod val="75000"/>
                  </a:schemeClr>
                </a:solidFill>
              </a:rPr>
              <a:t>COCINA Y MÚSICA POPULAR </a:t>
            </a:r>
          </a:p>
          <a:p>
            <a:pPr algn="ctr">
              <a:lnSpc>
                <a:spcPct val="170000"/>
              </a:lnSpc>
            </a:pPr>
            <a:r>
              <a:rPr lang="es-MX" b="1" dirty="0">
                <a:solidFill>
                  <a:schemeClr val="accent2">
                    <a:lumMod val="75000"/>
                  </a:schemeClr>
                </a:solidFill>
              </a:rPr>
              <a:t>COCINA CULTURA E IDENTIDAD (religiosidad, rituales, hábitos y tradiciones) </a:t>
            </a:r>
          </a:p>
          <a:p>
            <a:pPr algn="ctr">
              <a:lnSpc>
                <a:spcPct val="170000"/>
              </a:lnSpc>
            </a:pPr>
            <a:r>
              <a:rPr lang="es-MX" b="1" dirty="0">
                <a:solidFill>
                  <a:schemeClr val="accent2">
                    <a:lumMod val="75000"/>
                  </a:schemeClr>
                </a:solidFill>
              </a:rPr>
              <a:t>GASTRONOMÍA VISTA POR EXTRANJEROS (publicaciones, opiniones) </a:t>
            </a:r>
          </a:p>
          <a:p>
            <a:pPr algn="ctr">
              <a:lnSpc>
                <a:spcPct val="170000"/>
              </a:lnSpc>
            </a:pPr>
            <a:r>
              <a:rPr lang="es-MX" b="1" dirty="0">
                <a:solidFill>
                  <a:schemeClr val="accent2">
                    <a:lumMod val="75000"/>
                  </a:schemeClr>
                </a:solidFill>
              </a:rPr>
              <a:t>COCTELES Y CAMPECHANAS </a:t>
            </a:r>
          </a:p>
          <a:p>
            <a:pPr algn="ctr">
              <a:lnSpc>
                <a:spcPct val="170000"/>
              </a:lnSpc>
            </a:pPr>
            <a:r>
              <a:rPr lang="es-MX" b="1" dirty="0">
                <a:solidFill>
                  <a:schemeClr val="accent2">
                    <a:lumMod val="75000"/>
                  </a:schemeClr>
                </a:solidFill>
              </a:rPr>
              <a:t>SALSAS </a:t>
            </a:r>
          </a:p>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218" y="1952814"/>
            <a:ext cx="337614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218" y="4225233"/>
            <a:ext cx="337614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871279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circle(in)">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wheel(1)">
                                      <p:cBhvr>
                                        <p:cTn id="12" dur="2000"/>
                                        <p:tgtEl>
                                          <p:spTgt spid="921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7" dur="500"/>
                                        <p:tgtEl>
                                          <p:spTgt spid="7">
                                            <p:txEl>
                                              <p:pRg st="0" end="0"/>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20" dur="500"/>
                                        <p:tgtEl>
                                          <p:spTgt spid="7">
                                            <p:txEl>
                                              <p:pRg st="1" end="1"/>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3" dur="500"/>
                                        <p:tgtEl>
                                          <p:spTgt spid="7">
                                            <p:txEl>
                                              <p:pRg st="2" end="2"/>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Effect transition="in" filter="randombar(horizontal)">
                                      <p:cBhvr>
                                        <p:cTn id="26" dur="500"/>
                                        <p:tgtEl>
                                          <p:spTgt spid="7">
                                            <p:txEl>
                                              <p:pRg st="3" end="3"/>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randombar(horizontal)">
                                      <p:cBhvr>
                                        <p:cTn id="29" dur="500"/>
                                        <p:tgtEl>
                                          <p:spTgt spid="7">
                                            <p:txEl>
                                              <p:pRg st="4" end="4"/>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randombar(horizontal)">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GASTRONOMÍA Y CULTURA</a:t>
            </a:r>
            <a:endParaRPr lang="es-MX" dirty="0"/>
          </a:p>
        </p:txBody>
      </p:sp>
      <p:sp>
        <p:nvSpPr>
          <p:cNvPr id="3" name="Marcador de contenido 2"/>
          <p:cNvSpPr>
            <a:spLocks noGrp="1"/>
          </p:cNvSpPr>
          <p:nvPr>
            <p:ph sz="half" idx="1"/>
          </p:nvPr>
        </p:nvSpPr>
        <p:spPr>
          <a:xfrm>
            <a:off x="431373" y="1724891"/>
            <a:ext cx="4128457" cy="4316470"/>
          </a:xfrm>
        </p:spPr>
        <p:txBody>
          <a:bodyPr>
            <a:noAutofit/>
          </a:bodyPr>
          <a:lstStyle/>
          <a:p>
            <a:pPr algn="just">
              <a:lnSpc>
                <a:spcPct val="150000"/>
              </a:lnSpc>
            </a:pPr>
            <a:r>
              <a:rPr lang="es-MX" sz="1600" dirty="0">
                <a:solidFill>
                  <a:schemeClr val="accent2">
                    <a:lumMod val="75000"/>
                  </a:schemeClr>
                </a:solidFill>
              </a:rPr>
              <a:t>COCINA Y MÚSICA POPULAR </a:t>
            </a:r>
            <a:r>
              <a:rPr lang="es-MX" sz="1600" dirty="0" smtClean="0">
                <a:solidFill>
                  <a:schemeClr val="accent2">
                    <a:lumMod val="75000"/>
                  </a:schemeClr>
                </a:solidFill>
              </a:rPr>
              <a:t>(canciones </a:t>
            </a:r>
            <a:r>
              <a:rPr lang="es-MX" sz="1600" dirty="0">
                <a:solidFill>
                  <a:schemeClr val="accent2">
                    <a:lumMod val="75000"/>
                  </a:schemeClr>
                </a:solidFill>
              </a:rPr>
              <a:t>rancheras; coplas de sones </a:t>
            </a:r>
            <a:r>
              <a:rPr lang="es-MX" sz="1600" dirty="0" smtClean="0">
                <a:solidFill>
                  <a:schemeClr val="accent2">
                    <a:lumMod val="75000"/>
                  </a:schemeClr>
                </a:solidFill>
              </a:rPr>
              <a:t>veracruzanos y huastecos; </a:t>
            </a:r>
            <a:r>
              <a:rPr lang="es-MX" sz="1600" dirty="0">
                <a:solidFill>
                  <a:schemeClr val="accent2">
                    <a:lumMod val="75000"/>
                  </a:schemeClr>
                </a:solidFill>
              </a:rPr>
              <a:t>norteñas, corridos y </a:t>
            </a:r>
            <a:r>
              <a:rPr lang="es-MX" sz="1600" dirty="0" smtClean="0">
                <a:solidFill>
                  <a:schemeClr val="accent2">
                    <a:lumMod val="75000"/>
                  </a:schemeClr>
                </a:solidFill>
              </a:rPr>
              <a:t>ritmos tropicales -salsa </a:t>
            </a:r>
            <a:r>
              <a:rPr lang="es-MX" sz="1600" dirty="0">
                <a:solidFill>
                  <a:schemeClr val="accent2">
                    <a:lumMod val="75000"/>
                  </a:schemeClr>
                </a:solidFill>
              </a:rPr>
              <a:t>o </a:t>
            </a:r>
            <a:r>
              <a:rPr lang="es-MX" sz="1600" dirty="0" smtClean="0">
                <a:solidFill>
                  <a:schemeClr val="accent2">
                    <a:lumMod val="75000"/>
                  </a:schemeClr>
                </a:solidFill>
              </a:rPr>
              <a:t>merengue-; de </a:t>
            </a:r>
            <a:r>
              <a:rPr lang="es-MX" sz="1600" dirty="0">
                <a:solidFill>
                  <a:schemeClr val="accent2">
                    <a:lumMod val="75000"/>
                  </a:schemeClr>
                </a:solidFill>
              </a:rPr>
              <a:t>origen indígena y otras mestizas; </a:t>
            </a:r>
            <a:r>
              <a:rPr lang="es-MX" sz="1600" dirty="0" smtClean="0">
                <a:solidFill>
                  <a:schemeClr val="accent2">
                    <a:lumMod val="75000"/>
                  </a:schemeClr>
                </a:solidFill>
              </a:rPr>
              <a:t>rocanrol</a:t>
            </a:r>
            <a:r>
              <a:rPr lang="es-MX" sz="1600" dirty="0">
                <a:solidFill>
                  <a:schemeClr val="accent2">
                    <a:lumMod val="75000"/>
                  </a:schemeClr>
                </a:solidFill>
              </a:rPr>
              <a:t>, baladas y otras </a:t>
            </a:r>
            <a:r>
              <a:rPr lang="es-MX" sz="1600" dirty="0" smtClean="0">
                <a:solidFill>
                  <a:schemeClr val="accent2">
                    <a:lumMod val="75000"/>
                  </a:schemeClr>
                </a:solidFill>
              </a:rPr>
              <a:t>piezas musicales que hacen alusión a los alimentos).</a:t>
            </a:r>
            <a:endParaRPr lang="es-MX" sz="1600" dirty="0">
              <a:solidFill>
                <a:schemeClr val="accent2">
                  <a:lumMod val="75000"/>
                </a:schemeClr>
              </a:solidFill>
            </a:endParaRPr>
          </a:p>
        </p:txBody>
      </p:sp>
      <p:sp>
        <p:nvSpPr>
          <p:cNvPr id="5" name="Rectángulo 4"/>
          <p:cNvSpPr/>
          <p:nvPr/>
        </p:nvSpPr>
        <p:spPr>
          <a:xfrm>
            <a:off x="7213593" y="2148045"/>
            <a:ext cx="6096000" cy="1938992"/>
          </a:xfrm>
          <a:prstGeom prst="rect">
            <a:avLst/>
          </a:prstGeom>
        </p:spPr>
        <p:txBody>
          <a:bodyPr>
            <a:spAutoFit/>
          </a:bodyPr>
          <a:lstStyle/>
          <a:p>
            <a:pPr algn="ctr" defTabSz="914400">
              <a:lnSpc>
                <a:spcPct val="150000"/>
              </a:lnSpc>
            </a:pPr>
            <a:r>
              <a:rPr lang="es-MX" sz="1600" dirty="0">
                <a:solidFill>
                  <a:schemeClr val="accent5">
                    <a:lumMod val="75000"/>
                  </a:schemeClr>
                </a:solidFill>
              </a:rPr>
              <a:t>NARANJA DULCE </a:t>
            </a:r>
            <a:endParaRPr lang="es-MX" sz="1600" dirty="0" smtClean="0">
              <a:solidFill>
                <a:schemeClr val="accent5">
                  <a:lumMod val="75000"/>
                </a:schemeClr>
              </a:solidFill>
            </a:endParaRPr>
          </a:p>
          <a:p>
            <a:pPr algn="ctr" defTabSz="914400">
              <a:lnSpc>
                <a:spcPct val="150000"/>
              </a:lnSpc>
            </a:pPr>
            <a:r>
              <a:rPr lang="es-MX" sz="1600" i="1" dirty="0" smtClean="0">
                <a:solidFill>
                  <a:schemeClr val="accent5">
                    <a:lumMod val="75000"/>
                  </a:schemeClr>
                </a:solidFill>
              </a:rPr>
              <a:t>Naranja </a:t>
            </a:r>
            <a:r>
              <a:rPr lang="es-MX" sz="1600" i="1" dirty="0">
                <a:solidFill>
                  <a:schemeClr val="accent5">
                    <a:lumMod val="75000"/>
                  </a:schemeClr>
                </a:solidFill>
              </a:rPr>
              <a:t>dulce,</a:t>
            </a:r>
          </a:p>
          <a:p>
            <a:pPr algn="ctr" defTabSz="914400">
              <a:lnSpc>
                <a:spcPct val="150000"/>
              </a:lnSpc>
            </a:pPr>
            <a:r>
              <a:rPr lang="es-MX" sz="1600" i="1" dirty="0">
                <a:solidFill>
                  <a:schemeClr val="accent5">
                    <a:lumMod val="75000"/>
                  </a:schemeClr>
                </a:solidFill>
              </a:rPr>
              <a:t> limón partido,</a:t>
            </a:r>
          </a:p>
          <a:p>
            <a:pPr algn="ctr" defTabSz="914400">
              <a:lnSpc>
                <a:spcPct val="150000"/>
              </a:lnSpc>
            </a:pPr>
            <a:r>
              <a:rPr lang="es-MX" sz="1600" i="1" dirty="0">
                <a:solidFill>
                  <a:schemeClr val="accent5">
                    <a:lumMod val="75000"/>
                  </a:schemeClr>
                </a:solidFill>
              </a:rPr>
              <a:t> dame un abrazo,</a:t>
            </a:r>
          </a:p>
          <a:p>
            <a:pPr algn="ctr" defTabSz="914400">
              <a:lnSpc>
                <a:spcPct val="150000"/>
              </a:lnSpc>
            </a:pPr>
            <a:r>
              <a:rPr lang="es-MX" sz="1600" i="1" dirty="0">
                <a:solidFill>
                  <a:schemeClr val="accent5">
                    <a:lumMod val="75000"/>
                  </a:schemeClr>
                </a:solidFill>
              </a:rPr>
              <a:t> que yo te pido.</a:t>
            </a:r>
          </a:p>
        </p:txBody>
      </p:sp>
      <p:sp>
        <p:nvSpPr>
          <p:cNvPr id="6" name="Rectángulo 5"/>
          <p:cNvSpPr/>
          <p:nvPr/>
        </p:nvSpPr>
        <p:spPr>
          <a:xfrm>
            <a:off x="5135893" y="2924945"/>
            <a:ext cx="3584864" cy="2354491"/>
          </a:xfrm>
          <a:prstGeom prst="rect">
            <a:avLst/>
          </a:prstGeom>
        </p:spPr>
        <p:txBody>
          <a:bodyPr wrap="square">
            <a:spAutoFit/>
          </a:bodyPr>
          <a:lstStyle/>
          <a:p>
            <a:pPr algn="ctr" defTabSz="914400">
              <a:lnSpc>
                <a:spcPct val="150000"/>
              </a:lnSpc>
            </a:pPr>
            <a:r>
              <a:rPr lang="es-MX" sz="1600" dirty="0">
                <a:solidFill>
                  <a:srgbClr val="0070C0"/>
                </a:solidFill>
              </a:rPr>
              <a:t>GUADALAJARA EN UN LLANO</a:t>
            </a:r>
            <a:br>
              <a:rPr lang="es-MX" sz="1600" dirty="0">
                <a:solidFill>
                  <a:srgbClr val="0070C0"/>
                </a:solidFill>
              </a:rPr>
            </a:br>
            <a:r>
              <a:rPr lang="es-MX" sz="1600" i="1" dirty="0">
                <a:solidFill>
                  <a:srgbClr val="0070C0"/>
                </a:solidFill>
              </a:rPr>
              <a:t>Guadalajara en un llano,</a:t>
            </a:r>
            <a:br>
              <a:rPr lang="es-MX" sz="1600" i="1" dirty="0">
                <a:solidFill>
                  <a:srgbClr val="0070C0"/>
                </a:solidFill>
              </a:rPr>
            </a:br>
            <a:r>
              <a:rPr lang="es-MX" sz="1600" i="1" dirty="0">
                <a:solidFill>
                  <a:srgbClr val="0070C0"/>
                </a:solidFill>
              </a:rPr>
              <a:t>México en una laguna.</a:t>
            </a:r>
            <a:br>
              <a:rPr lang="es-MX" sz="1600" i="1" dirty="0">
                <a:solidFill>
                  <a:srgbClr val="0070C0"/>
                </a:solidFill>
              </a:rPr>
            </a:br>
            <a:r>
              <a:rPr lang="es-MX" sz="1600" i="1" dirty="0">
                <a:solidFill>
                  <a:srgbClr val="0070C0"/>
                </a:solidFill>
              </a:rPr>
              <a:t>Me he de comer esa tuna</a:t>
            </a:r>
            <a:br>
              <a:rPr lang="es-MX" sz="1600" i="1" dirty="0">
                <a:solidFill>
                  <a:srgbClr val="0070C0"/>
                </a:solidFill>
              </a:rPr>
            </a:br>
            <a:r>
              <a:rPr lang="es-MX" sz="1600" i="1" dirty="0">
                <a:solidFill>
                  <a:srgbClr val="0070C0"/>
                </a:solidFill>
              </a:rPr>
              <a:t>aunque me espine la mano</a:t>
            </a:r>
            <a:r>
              <a:rPr lang="es-MX" sz="1600" i="1" dirty="0">
                <a:solidFill>
                  <a:schemeClr val="accent2">
                    <a:lumMod val="75000"/>
                  </a:schemeClr>
                </a:solidFill>
              </a:rPr>
              <a:t>.</a:t>
            </a:r>
            <a:r>
              <a:rPr lang="es-MX" dirty="0">
                <a:solidFill>
                  <a:prstClr val="black"/>
                </a:solidFill>
              </a:rPr>
              <a:t/>
            </a:r>
            <a:br>
              <a:rPr lang="es-MX" dirty="0">
                <a:solidFill>
                  <a:prstClr val="black"/>
                </a:solidFill>
              </a:rPr>
            </a:br>
            <a:endParaRPr lang="es-MX" dirty="0">
              <a:solidFill>
                <a:prstClr val="black"/>
              </a:solidFill>
            </a:endParaRPr>
          </a:p>
        </p:txBody>
      </p:sp>
      <p:pic>
        <p:nvPicPr>
          <p:cNvPr id="10" name="Imagen 9"/>
          <p:cNvPicPr>
            <a:picLocks noChangeAspect="1"/>
          </p:cNvPicPr>
          <p:nvPr/>
        </p:nvPicPr>
        <p:blipFill>
          <a:blip r:embed="rId2" cstate="print"/>
          <a:stretch>
            <a:fillRect/>
          </a:stretch>
        </p:blipFill>
        <p:spPr>
          <a:xfrm>
            <a:off x="6488738" y="688742"/>
            <a:ext cx="1693719" cy="2105025"/>
          </a:xfrm>
          <a:prstGeom prst="rect">
            <a:avLst/>
          </a:prstGeom>
        </p:spPr>
      </p:pic>
      <p:pic>
        <p:nvPicPr>
          <p:cNvPr id="11" name="Imagen 10"/>
          <p:cNvPicPr>
            <a:picLocks noChangeAspect="1"/>
          </p:cNvPicPr>
          <p:nvPr/>
        </p:nvPicPr>
        <p:blipFill>
          <a:blip r:embed="rId3" cstate="print"/>
          <a:stretch>
            <a:fillRect/>
          </a:stretch>
        </p:blipFill>
        <p:spPr>
          <a:xfrm>
            <a:off x="1113344" y="5279436"/>
            <a:ext cx="5251242" cy="985562"/>
          </a:xfrm>
          <a:prstGeom prst="rect">
            <a:avLst/>
          </a:prstGeom>
        </p:spPr>
      </p:pic>
    </p:spTree>
    <p:extLst>
      <p:ext uri="{BB962C8B-B14F-4D97-AF65-F5344CB8AC3E}">
        <p14:creationId xmlns:p14="http://schemas.microsoft.com/office/powerpoint/2010/main" val="35678779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GASTRONOMÍA Y MÚSICA (ejemplos)</a:t>
            </a:r>
            <a:endParaRPr lang="es-MX" dirty="0"/>
          </a:p>
        </p:txBody>
      </p:sp>
      <p:sp>
        <p:nvSpPr>
          <p:cNvPr id="7" name="Rectángulo 7"/>
          <p:cNvSpPr>
            <a:spLocks noGrp="1"/>
          </p:cNvSpPr>
          <p:nvPr>
            <p:ph idx="1"/>
          </p:nvPr>
        </p:nvSpPr>
        <p:spPr>
          <a:xfrm>
            <a:off x="609601" y="1600203"/>
            <a:ext cx="6158475" cy="4857740"/>
          </a:xfrm>
          <a:prstGeom prst="rect">
            <a:avLst/>
          </a:prstGeom>
        </p:spPr>
        <p:txBody>
          <a:bodyPr wrap="square">
            <a:spAutoFit/>
          </a:bodyPr>
          <a:lstStyle/>
          <a:p>
            <a:pPr algn="ctr">
              <a:lnSpc>
                <a:spcPct val="150000"/>
              </a:lnSpc>
              <a:buNone/>
            </a:pPr>
            <a:r>
              <a:rPr lang="es-MX" sz="1800" b="1" dirty="0">
                <a:solidFill>
                  <a:schemeClr val="accent2">
                    <a:lumMod val="75000"/>
                  </a:schemeClr>
                </a:solidFill>
              </a:rPr>
              <a:t>ALLÁ EN EL RANCHO GRANDE</a:t>
            </a:r>
          </a:p>
          <a:p>
            <a:pPr algn="ctr">
              <a:lnSpc>
                <a:spcPct val="150000"/>
              </a:lnSpc>
              <a:buNone/>
            </a:pPr>
            <a:r>
              <a:rPr lang="es-MX" sz="1800" b="1" i="1" dirty="0">
                <a:solidFill>
                  <a:schemeClr val="accent2">
                    <a:lumMod val="75000"/>
                  </a:schemeClr>
                </a:solidFill>
              </a:rPr>
              <a:t> El gusto de las rancheras</a:t>
            </a:r>
          </a:p>
          <a:p>
            <a:pPr algn="ctr">
              <a:lnSpc>
                <a:spcPct val="150000"/>
              </a:lnSpc>
              <a:buNone/>
            </a:pPr>
            <a:r>
              <a:rPr lang="es-MX" sz="1800" b="1" i="1" dirty="0">
                <a:solidFill>
                  <a:schemeClr val="accent2">
                    <a:lumMod val="75000"/>
                  </a:schemeClr>
                </a:solidFill>
              </a:rPr>
              <a:t> es tener su buen comal,</a:t>
            </a:r>
          </a:p>
          <a:p>
            <a:pPr algn="ctr">
              <a:lnSpc>
                <a:spcPct val="150000"/>
              </a:lnSpc>
              <a:buNone/>
            </a:pPr>
            <a:r>
              <a:rPr lang="es-MX" sz="1800" b="1" i="1" dirty="0">
                <a:solidFill>
                  <a:schemeClr val="accent2">
                    <a:lumMod val="75000"/>
                  </a:schemeClr>
                </a:solidFill>
              </a:rPr>
              <a:t> echar unas gordas largas</a:t>
            </a:r>
          </a:p>
          <a:p>
            <a:pPr algn="ctr">
              <a:lnSpc>
                <a:spcPct val="150000"/>
              </a:lnSpc>
              <a:buNone/>
            </a:pPr>
            <a:r>
              <a:rPr lang="es-MX" sz="1800" b="1" i="1" dirty="0">
                <a:solidFill>
                  <a:schemeClr val="accent2">
                    <a:lumMod val="75000"/>
                  </a:schemeClr>
                </a:solidFill>
              </a:rPr>
              <a:t> y gritarle al </a:t>
            </a:r>
            <a:r>
              <a:rPr lang="es-MX" sz="1800" b="1" i="1" dirty="0" smtClean="0">
                <a:solidFill>
                  <a:schemeClr val="accent2">
                    <a:lumMod val="75000"/>
                  </a:schemeClr>
                </a:solidFill>
              </a:rPr>
              <a:t>gavilán.</a:t>
            </a:r>
            <a:endParaRPr lang="es-MX" sz="1800" b="1" i="1" dirty="0">
              <a:solidFill>
                <a:schemeClr val="accent2">
                  <a:lumMod val="75000"/>
                </a:schemeClr>
              </a:solidFill>
            </a:endParaRPr>
          </a:p>
          <a:p>
            <a:pPr algn="ctr">
              <a:lnSpc>
                <a:spcPct val="150000"/>
              </a:lnSpc>
              <a:buNone/>
            </a:pPr>
            <a:r>
              <a:rPr lang="es-MX" sz="1800" b="1" i="1" dirty="0">
                <a:solidFill>
                  <a:schemeClr val="accent2">
                    <a:lumMod val="75000"/>
                  </a:schemeClr>
                </a:solidFill>
              </a:rPr>
              <a:t>El gusto de las rancheras</a:t>
            </a:r>
          </a:p>
          <a:p>
            <a:pPr algn="ctr">
              <a:lnSpc>
                <a:spcPct val="150000"/>
              </a:lnSpc>
              <a:buNone/>
            </a:pPr>
            <a:r>
              <a:rPr lang="es-MX" sz="1800" b="1" i="1" dirty="0">
                <a:solidFill>
                  <a:schemeClr val="accent2">
                    <a:lumMod val="75000"/>
                  </a:schemeClr>
                </a:solidFill>
              </a:rPr>
              <a:t> es comprar su buen chomite</a:t>
            </a:r>
          </a:p>
          <a:p>
            <a:pPr algn="ctr">
              <a:lnSpc>
                <a:spcPct val="150000"/>
              </a:lnSpc>
              <a:buNone/>
            </a:pPr>
            <a:r>
              <a:rPr lang="es-MX" sz="1800" b="1" i="1" dirty="0">
                <a:solidFill>
                  <a:schemeClr val="accent2">
                    <a:lumMod val="75000"/>
                  </a:schemeClr>
                </a:solidFill>
              </a:rPr>
              <a:t> y sentarse por las tardes</a:t>
            </a:r>
          </a:p>
          <a:p>
            <a:pPr algn="ctr">
              <a:lnSpc>
                <a:spcPct val="150000"/>
              </a:lnSpc>
              <a:buNone/>
            </a:pPr>
            <a:r>
              <a:rPr lang="es-MX" sz="1800" b="1" i="1" dirty="0">
                <a:solidFill>
                  <a:schemeClr val="accent2">
                    <a:lumMod val="75000"/>
                  </a:schemeClr>
                </a:solidFill>
              </a:rPr>
              <a:t> con su cazuela de esquites.</a:t>
            </a:r>
          </a:p>
        </p:txBody>
      </p:sp>
      <p:sp>
        <p:nvSpPr>
          <p:cNvPr id="8" name="Rectángulo 6"/>
          <p:cNvSpPr/>
          <p:nvPr/>
        </p:nvSpPr>
        <p:spPr>
          <a:xfrm>
            <a:off x="6223188" y="2132856"/>
            <a:ext cx="4608512" cy="3416320"/>
          </a:xfrm>
          <a:prstGeom prst="rect">
            <a:avLst/>
          </a:prstGeom>
        </p:spPr>
        <p:txBody>
          <a:bodyPr wrap="square">
            <a:spAutoFit/>
          </a:bodyPr>
          <a:lstStyle/>
          <a:p>
            <a:pPr algn="ctr" defTabSz="914400">
              <a:lnSpc>
                <a:spcPct val="150000"/>
              </a:lnSpc>
            </a:pPr>
            <a:r>
              <a:rPr lang="es-MX" sz="1600" b="1" dirty="0">
                <a:solidFill>
                  <a:schemeClr val="accent5">
                    <a:lumMod val="75000"/>
                  </a:schemeClr>
                </a:solidFill>
              </a:rPr>
              <a:t>LAS MAÑANITAS </a:t>
            </a:r>
            <a:endParaRPr lang="es-MX" sz="1600" b="1" dirty="0" smtClean="0">
              <a:solidFill>
                <a:schemeClr val="accent5">
                  <a:lumMod val="75000"/>
                </a:schemeClr>
              </a:solidFill>
            </a:endParaRPr>
          </a:p>
          <a:p>
            <a:pPr algn="ctr" defTabSz="914400">
              <a:lnSpc>
                <a:spcPct val="150000"/>
              </a:lnSpc>
            </a:pPr>
            <a:r>
              <a:rPr lang="es-MX" sz="1600" b="1" i="1" dirty="0" smtClean="0">
                <a:solidFill>
                  <a:schemeClr val="accent5">
                    <a:lumMod val="75000"/>
                  </a:schemeClr>
                </a:solidFill>
              </a:rPr>
              <a:t>Mi </a:t>
            </a:r>
            <a:r>
              <a:rPr lang="es-MX" sz="1600" b="1" i="1" dirty="0">
                <a:solidFill>
                  <a:schemeClr val="accent5">
                    <a:lumMod val="75000"/>
                  </a:schemeClr>
                </a:solidFill>
              </a:rPr>
              <a:t>estómago quiere verte,</a:t>
            </a:r>
          </a:p>
          <a:p>
            <a:pPr algn="ctr" defTabSz="914400">
              <a:lnSpc>
                <a:spcPct val="150000"/>
              </a:lnSpc>
            </a:pPr>
            <a:r>
              <a:rPr lang="es-MX" sz="1600" b="1" i="1" dirty="0">
                <a:solidFill>
                  <a:schemeClr val="accent5">
                    <a:lumMod val="75000"/>
                  </a:schemeClr>
                </a:solidFill>
              </a:rPr>
              <a:t> mi espinazo quiere queso,</a:t>
            </a:r>
          </a:p>
          <a:p>
            <a:pPr algn="ctr" defTabSz="914400">
              <a:lnSpc>
                <a:spcPct val="150000"/>
              </a:lnSpc>
            </a:pPr>
            <a:r>
              <a:rPr lang="es-MX" sz="1600" b="1" i="1" dirty="0">
                <a:solidFill>
                  <a:schemeClr val="accent5">
                    <a:lumMod val="75000"/>
                  </a:schemeClr>
                </a:solidFill>
              </a:rPr>
              <a:t> mi gañote, refrendarte</a:t>
            </a:r>
          </a:p>
          <a:p>
            <a:pPr algn="ctr" defTabSz="914400">
              <a:lnSpc>
                <a:spcPct val="150000"/>
              </a:lnSpc>
            </a:pPr>
            <a:r>
              <a:rPr lang="es-MX" sz="1600" b="1" i="1" dirty="0">
                <a:solidFill>
                  <a:schemeClr val="accent5">
                    <a:lumMod val="75000"/>
                  </a:schemeClr>
                </a:solidFill>
              </a:rPr>
              <a:t> y mis huaraches, un beso.</a:t>
            </a:r>
          </a:p>
          <a:p>
            <a:pPr algn="ctr" defTabSz="914400">
              <a:lnSpc>
                <a:spcPct val="150000"/>
              </a:lnSpc>
            </a:pPr>
            <a:r>
              <a:rPr lang="es-MX" sz="1600" b="1" i="1" dirty="0">
                <a:solidFill>
                  <a:schemeClr val="accent5">
                    <a:lumMod val="75000"/>
                  </a:schemeClr>
                </a:solidFill>
              </a:rPr>
              <a:t> Eres mi dulce panela,</a:t>
            </a:r>
          </a:p>
          <a:p>
            <a:pPr algn="ctr" defTabSz="914400">
              <a:lnSpc>
                <a:spcPct val="150000"/>
              </a:lnSpc>
            </a:pPr>
            <a:r>
              <a:rPr lang="es-MX" sz="1600" b="1" i="1" dirty="0">
                <a:solidFill>
                  <a:schemeClr val="accent5">
                    <a:lumMod val="75000"/>
                  </a:schemeClr>
                </a:solidFill>
              </a:rPr>
              <a:t> eres mi deleite vino,</a:t>
            </a:r>
          </a:p>
          <a:p>
            <a:pPr algn="ctr" defTabSz="914400">
              <a:lnSpc>
                <a:spcPct val="150000"/>
              </a:lnSpc>
            </a:pPr>
            <a:r>
              <a:rPr lang="es-MX" sz="1600" b="1" i="1" dirty="0">
                <a:solidFill>
                  <a:schemeClr val="accent5">
                    <a:lumMod val="75000"/>
                  </a:schemeClr>
                </a:solidFill>
              </a:rPr>
              <a:t> tu frente sirve de suela,</a:t>
            </a:r>
          </a:p>
          <a:p>
            <a:pPr algn="ctr" defTabSz="914400">
              <a:lnSpc>
                <a:spcPct val="150000"/>
              </a:lnSpc>
            </a:pPr>
            <a:r>
              <a:rPr lang="es-MX" sz="1600" b="1" i="1" dirty="0">
                <a:solidFill>
                  <a:schemeClr val="accent5">
                    <a:lumMod val="75000"/>
                  </a:schemeClr>
                </a:solidFill>
              </a:rPr>
              <a:t> tu cuerpo para el </a:t>
            </a:r>
            <a:r>
              <a:rPr lang="es-MX" sz="1600" b="1" i="1" dirty="0" smtClean="0">
                <a:solidFill>
                  <a:schemeClr val="accent5">
                    <a:lumMod val="75000"/>
                  </a:schemeClr>
                </a:solidFill>
              </a:rPr>
              <a:t>molino</a:t>
            </a:r>
            <a:endParaRPr lang="es-MX" sz="1600" i="1" dirty="0">
              <a:solidFill>
                <a:schemeClr val="accent5">
                  <a:lumMod val="75000"/>
                </a:schemeClr>
              </a:solidFill>
            </a:endParaRPr>
          </a:p>
        </p:txBody>
      </p:sp>
    </p:spTree>
    <p:extLst>
      <p:ext uri="{BB962C8B-B14F-4D97-AF65-F5344CB8AC3E}">
        <p14:creationId xmlns:p14="http://schemas.microsoft.com/office/powerpoint/2010/main" val="42171695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ircle(in)">
                                      <p:cBhvr>
                                        <p:cTn id="12" dur="2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circle(in)">
                                      <p:cBhvr>
                                        <p:cTn id="17" dur="20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circle(in)">
                                      <p:cBhvr>
                                        <p:cTn id="22" dur="20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circle(in)">
                                      <p:cBhvr>
                                        <p:cTn id="27" dur="20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circle(in)">
                                      <p:cBhvr>
                                        <p:cTn id="32" dur="20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circle(in)">
                                      <p:cBhvr>
                                        <p:cTn id="37" dur="20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circle(in)">
                                      <p:cBhvr>
                                        <p:cTn id="42" dur="20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circle(in)">
                                      <p:cBhvr>
                                        <p:cTn id="47" dur="20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pPr algn="ctr"/>
            <a:r>
              <a:rPr lang="es-ES" sz="2800" b="1" dirty="0">
                <a:solidFill>
                  <a:schemeClr val="accent5">
                    <a:lumMod val="75000"/>
                  </a:schemeClr>
                </a:solidFill>
              </a:rPr>
              <a:t>CONDICIONES CULTURALES Y TÓPICOS ASOCIADOS A LA </a:t>
            </a:r>
            <a:r>
              <a:rPr lang="es-ES" sz="2800" b="1" dirty="0" smtClean="0">
                <a:solidFill>
                  <a:schemeClr val="accent5">
                    <a:lumMod val="75000"/>
                  </a:schemeClr>
                </a:solidFill>
              </a:rPr>
              <a:t>GASTRONOMÍA (CONACULTA, 2014)</a:t>
            </a:r>
            <a:endParaRPr lang="es-MX" sz="2800" dirty="0"/>
          </a:p>
        </p:txBody>
      </p:sp>
      <p:sp>
        <p:nvSpPr>
          <p:cNvPr id="6" name="5 Marcador de contenido"/>
          <p:cNvSpPr>
            <a:spLocks noGrp="1"/>
          </p:cNvSpPr>
          <p:nvPr>
            <p:ph idx="1"/>
          </p:nvPr>
        </p:nvSpPr>
        <p:spPr/>
        <p:txBody>
          <a:bodyPr/>
          <a:lstStyle/>
          <a:p>
            <a:pPr algn="ctr">
              <a:lnSpc>
                <a:spcPct val="170000"/>
              </a:lnSpc>
            </a:pPr>
            <a:r>
              <a:rPr lang="es-MX" b="1" dirty="0">
                <a:solidFill>
                  <a:schemeClr val="accent2">
                    <a:lumMod val="75000"/>
                  </a:schemeClr>
                </a:solidFill>
              </a:rPr>
              <a:t>COCINA Y LITERATURA (Sor Juana Inés de la Cruz, Guillermo Prieto, Alfonso Reyes, Jaime Torres Bodet, Octavio Paz) </a:t>
            </a:r>
          </a:p>
          <a:p>
            <a:pPr algn="ctr">
              <a:lnSpc>
                <a:spcPct val="170000"/>
              </a:lnSpc>
            </a:pPr>
            <a:r>
              <a:rPr lang="es-MX" b="1" dirty="0">
                <a:solidFill>
                  <a:schemeClr val="accent2">
                    <a:lumMod val="75000"/>
                  </a:schemeClr>
                </a:solidFill>
              </a:rPr>
              <a:t>COCINA Y EROTISMO (platillos e ingredientes afrodisíacos) </a:t>
            </a:r>
          </a:p>
          <a:p>
            <a:pPr algn="ctr">
              <a:lnSpc>
                <a:spcPct val="170000"/>
              </a:lnSpc>
            </a:pPr>
            <a:r>
              <a:rPr lang="es-MX" b="1" dirty="0">
                <a:solidFill>
                  <a:schemeClr val="accent2">
                    <a:lumMod val="75000"/>
                  </a:schemeClr>
                </a:solidFill>
              </a:rPr>
              <a:t>VINOS Y MARIDAJES </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9006" y="2944545"/>
            <a:ext cx="1524000"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174" y="4211559"/>
            <a:ext cx="190500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3714" y="4758256"/>
            <a:ext cx="3968435"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438021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heel(1)">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circle(in)">
                                      <p:cBhvr>
                                        <p:cTn id="12" dur="2000"/>
                                        <p:tgtEl>
                                          <p:spTgt spid="1024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heel(1)">
                                      <p:cBhvr>
                                        <p:cTn id="17" dur="20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0242"/>
                                        </p:tgtEl>
                                        <p:attrNameLst>
                                          <p:attrName>style.visibility</p:attrName>
                                        </p:attrNameLst>
                                      </p:cBhvr>
                                      <p:to>
                                        <p:strVal val="visible"/>
                                      </p:to>
                                    </p:set>
                                    <p:animEffect transition="in" filter="barn(inVertical)">
                                      <p:cBhvr>
                                        <p:cTn id="22" dur="500"/>
                                        <p:tgtEl>
                                          <p:spTgt spid="1024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0244"/>
                                        </p:tgtEl>
                                        <p:attrNameLst>
                                          <p:attrName>style.visibility</p:attrName>
                                        </p:attrNameLst>
                                      </p:cBhvr>
                                      <p:to>
                                        <p:strVal val="visible"/>
                                      </p:to>
                                    </p:set>
                                    <p:animEffect transition="in" filter="circle(in)">
                                      <p:cBhvr>
                                        <p:cTn id="27" dur="2000"/>
                                        <p:tgtEl>
                                          <p:spTgt spid="1024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circle(in)">
                                      <p:cBhvr>
                                        <p:cTn id="32"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just"/>
            <a:r>
              <a:rPr lang="es-ES" dirty="0">
                <a:solidFill>
                  <a:srgbClr val="C00000"/>
                </a:solidFill>
              </a:rPr>
              <a:t>PRESENTACIÓN DEL MATERIAL (</a:t>
            </a:r>
            <a:r>
              <a:rPr lang="es-ES" dirty="0" err="1">
                <a:solidFill>
                  <a:srgbClr val="C00000"/>
                </a:solidFill>
              </a:rPr>
              <a:t>guión</a:t>
            </a:r>
            <a:r>
              <a:rPr lang="es-ES" dirty="0">
                <a:solidFill>
                  <a:srgbClr val="C00000"/>
                </a:solidFill>
              </a:rPr>
              <a:t> explicativo de uso)</a:t>
            </a:r>
            <a:endParaRPr lang="es-MX" dirty="0">
              <a:solidFill>
                <a:srgbClr val="C00000"/>
              </a:solidFill>
            </a:endParaRPr>
          </a:p>
        </p:txBody>
      </p:sp>
      <p:sp>
        <p:nvSpPr>
          <p:cNvPr id="3" name="2 Marcador de contenido"/>
          <p:cNvSpPr>
            <a:spLocks noGrp="1"/>
          </p:cNvSpPr>
          <p:nvPr>
            <p:ph idx="1"/>
          </p:nvPr>
        </p:nvSpPr>
        <p:spPr>
          <a:xfrm>
            <a:off x="677333" y="2160589"/>
            <a:ext cx="9842793" cy="4385066"/>
          </a:xfrm>
        </p:spPr>
        <p:txBody>
          <a:bodyPr>
            <a:normAutofit lnSpcReduction="10000"/>
          </a:bodyPr>
          <a:lstStyle/>
          <a:p>
            <a:pPr algn="just">
              <a:lnSpc>
                <a:spcPct val="150000"/>
              </a:lnSpc>
            </a:pPr>
            <a:r>
              <a:rPr lang="es-ES" dirty="0" smtClean="0">
                <a:solidFill>
                  <a:schemeClr val="accent2">
                    <a:lumMod val="50000"/>
                  </a:schemeClr>
                </a:solidFill>
              </a:rPr>
              <a:t>La atenta recomendación para docentes y alumnos es que primero conceptualicen cada condición; después identifiquen algunos de sus indicadores, y paralelamente, los relacionen con las prácticas alimentarias, que son el objeto de estudio de la Gastronomía.</a:t>
            </a:r>
          </a:p>
          <a:p>
            <a:pPr algn="just">
              <a:lnSpc>
                <a:spcPct val="150000"/>
              </a:lnSpc>
            </a:pPr>
            <a:r>
              <a:rPr lang="es-ES" b="1" dirty="0" smtClean="0">
                <a:solidFill>
                  <a:schemeClr val="accent2">
                    <a:lumMod val="60000"/>
                    <a:lumOff val="40000"/>
                  </a:schemeClr>
                </a:solidFill>
              </a:rPr>
              <a:t>Se sugiere que durante dos sesiones de clase –de dos horas de duración cada una-, se aborde una condición. Por lo que el análisis y discusión de las condiciones sociales, por ejemplo, se haga simultáneamente con la proyección de las diapositivas que componen este material. </a:t>
            </a:r>
          </a:p>
          <a:p>
            <a:pPr algn="just">
              <a:lnSpc>
                <a:spcPct val="150000"/>
              </a:lnSpc>
            </a:pPr>
            <a:r>
              <a:rPr lang="es-ES" dirty="0" smtClean="0">
                <a:solidFill>
                  <a:schemeClr val="accent2">
                    <a:lumMod val="50000"/>
                  </a:schemeClr>
                </a:solidFill>
              </a:rPr>
              <a:t>Asimismo, debe hacerse la necesaria relación con la Gastronomía, proporcionando algunos ejemplos de cómo enlazar los indicadores que se señalan con dicha disciplina, lo que también en algunas partes de la información aquí contenida se lleva a cabo.</a:t>
            </a:r>
          </a:p>
          <a:p>
            <a:pPr algn="just">
              <a:lnSpc>
                <a:spcPct val="150000"/>
              </a:lnSpc>
            </a:pPr>
            <a:endParaRPr lang="es-MX" dirty="0">
              <a:solidFill>
                <a:schemeClr val="accent2">
                  <a:lumMod val="50000"/>
                </a:schemeClr>
              </a:solidFill>
            </a:endParaRPr>
          </a:p>
        </p:txBody>
      </p:sp>
    </p:spTree>
    <p:extLst>
      <p:ext uri="{BB962C8B-B14F-4D97-AF65-F5344CB8AC3E}">
        <p14:creationId xmlns:p14="http://schemas.microsoft.com/office/powerpoint/2010/main" val="279919657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GASTRONOMÍA Y CULTURA</a:t>
            </a:r>
            <a:endParaRPr lang="es-MX" dirty="0">
              <a:solidFill>
                <a:schemeClr val="accent5">
                  <a:lumMod val="75000"/>
                </a:schemeClr>
              </a:solidFill>
            </a:endParaRPr>
          </a:p>
        </p:txBody>
      </p:sp>
      <p:sp>
        <p:nvSpPr>
          <p:cNvPr id="3" name="Marcador de contenido 2"/>
          <p:cNvSpPr>
            <a:spLocks noGrp="1"/>
          </p:cNvSpPr>
          <p:nvPr>
            <p:ph sz="half" idx="1"/>
          </p:nvPr>
        </p:nvSpPr>
        <p:spPr>
          <a:xfrm>
            <a:off x="758815" y="1774480"/>
            <a:ext cx="4184035" cy="4746715"/>
          </a:xfrm>
        </p:spPr>
        <p:txBody>
          <a:bodyPr>
            <a:normAutofit fontScale="92500" lnSpcReduction="10000"/>
          </a:bodyPr>
          <a:lstStyle/>
          <a:p>
            <a:pPr>
              <a:lnSpc>
                <a:spcPct val="160000"/>
              </a:lnSpc>
            </a:pPr>
            <a:r>
              <a:rPr lang="es-MX" b="1" dirty="0">
                <a:solidFill>
                  <a:schemeClr val="accent2">
                    <a:lumMod val="75000"/>
                  </a:schemeClr>
                </a:solidFill>
              </a:rPr>
              <a:t>REFRANES GASTRONÓMICOS </a:t>
            </a:r>
            <a:r>
              <a:rPr lang="es-MX" b="1" dirty="0" smtClean="0">
                <a:solidFill>
                  <a:schemeClr val="accent2">
                    <a:lumMod val="75000"/>
                  </a:schemeClr>
                </a:solidFill>
              </a:rPr>
              <a:t>(paremiología, estudio </a:t>
            </a:r>
            <a:r>
              <a:rPr lang="es-MX" b="1" dirty="0">
                <a:solidFill>
                  <a:schemeClr val="accent2">
                    <a:lumMod val="75000"/>
                  </a:schemeClr>
                </a:solidFill>
              </a:rPr>
              <a:t>de los dichos y </a:t>
            </a:r>
            <a:r>
              <a:rPr lang="es-MX" b="1" dirty="0" smtClean="0">
                <a:solidFill>
                  <a:schemeClr val="accent2">
                    <a:lumMod val="75000"/>
                  </a:schemeClr>
                </a:solidFill>
              </a:rPr>
              <a:t>refranes).</a:t>
            </a:r>
          </a:p>
          <a:p>
            <a:pPr>
              <a:lnSpc>
                <a:spcPct val="150000"/>
              </a:lnSpc>
            </a:pPr>
            <a:endParaRPr lang="es-MX" dirty="0"/>
          </a:p>
          <a:p>
            <a:pPr marL="0" indent="0" algn="ctr">
              <a:lnSpc>
                <a:spcPct val="150000"/>
              </a:lnSpc>
              <a:buNone/>
            </a:pPr>
            <a:r>
              <a:rPr lang="es-MX" i="1" dirty="0">
                <a:solidFill>
                  <a:schemeClr val="accent5">
                    <a:lumMod val="75000"/>
                  </a:schemeClr>
                </a:solidFill>
              </a:rPr>
              <a:t>A chillidos de marrano, oídos de </a:t>
            </a:r>
            <a:r>
              <a:rPr lang="es-MX" i="1" dirty="0" err="1" smtClean="0">
                <a:solidFill>
                  <a:schemeClr val="accent5">
                    <a:lumMod val="75000"/>
                  </a:schemeClr>
                </a:solidFill>
              </a:rPr>
              <a:t>chicharronero</a:t>
            </a:r>
            <a:endParaRPr lang="es-MX" i="1" dirty="0" smtClean="0">
              <a:solidFill>
                <a:schemeClr val="accent5">
                  <a:lumMod val="75000"/>
                </a:schemeClr>
              </a:solidFill>
            </a:endParaRPr>
          </a:p>
          <a:p>
            <a:pPr marL="0" indent="0" algn="ctr">
              <a:lnSpc>
                <a:spcPct val="150000"/>
              </a:lnSpc>
              <a:buNone/>
            </a:pPr>
            <a:endParaRPr lang="es-MX" i="1" dirty="0" smtClean="0"/>
          </a:p>
          <a:p>
            <a:pPr marL="0" indent="0" algn="ctr">
              <a:lnSpc>
                <a:spcPct val="150000"/>
              </a:lnSpc>
              <a:buNone/>
            </a:pPr>
            <a:r>
              <a:rPr lang="es-MX" i="1" dirty="0">
                <a:solidFill>
                  <a:schemeClr val="accent5">
                    <a:lumMod val="75000"/>
                  </a:schemeClr>
                </a:solidFill>
              </a:rPr>
              <a:t>¿A quién le dan pan que llore?</a:t>
            </a:r>
          </a:p>
        </p:txBody>
      </p:sp>
      <p:sp>
        <p:nvSpPr>
          <p:cNvPr id="4" name="Marcador de contenido 3"/>
          <p:cNvSpPr>
            <a:spLocks noGrp="1"/>
          </p:cNvSpPr>
          <p:nvPr>
            <p:ph sz="half" idx="2"/>
          </p:nvPr>
        </p:nvSpPr>
        <p:spPr/>
        <p:txBody>
          <a:bodyPr>
            <a:normAutofit fontScale="92500" lnSpcReduction="10000"/>
          </a:bodyPr>
          <a:lstStyle/>
          <a:p>
            <a:pPr marL="0" indent="0" algn="ctr">
              <a:buNone/>
            </a:pPr>
            <a:r>
              <a:rPr lang="es-MX" i="1" dirty="0">
                <a:solidFill>
                  <a:schemeClr val="accent2">
                    <a:lumMod val="75000"/>
                  </a:schemeClr>
                </a:solidFill>
              </a:rPr>
              <a:t>Dar atole con el </a:t>
            </a:r>
            <a:r>
              <a:rPr lang="es-MX" i="1" dirty="0" smtClean="0">
                <a:solidFill>
                  <a:schemeClr val="accent2">
                    <a:lumMod val="75000"/>
                  </a:schemeClr>
                </a:solidFill>
              </a:rPr>
              <a:t>dedo</a:t>
            </a:r>
          </a:p>
          <a:p>
            <a:pPr marL="0" indent="0" algn="ctr">
              <a:buNone/>
            </a:pPr>
            <a:endParaRPr lang="es-MX" i="1" dirty="0" smtClean="0"/>
          </a:p>
          <a:p>
            <a:pPr marL="0" indent="0" algn="ctr">
              <a:buNone/>
            </a:pPr>
            <a:r>
              <a:rPr lang="es-MX" i="1" dirty="0"/>
              <a:t>De chile, de dulce y </a:t>
            </a:r>
            <a:r>
              <a:rPr lang="es-MX" i="1" dirty="0" smtClean="0"/>
              <a:t>de manteca</a:t>
            </a:r>
          </a:p>
          <a:p>
            <a:pPr marL="0" indent="0" algn="ctr">
              <a:buNone/>
            </a:pPr>
            <a:endParaRPr lang="es-MX" i="1" dirty="0"/>
          </a:p>
          <a:p>
            <a:pPr marL="0" indent="0" algn="ctr">
              <a:buNone/>
            </a:pPr>
            <a:r>
              <a:rPr lang="es-MX" i="1" dirty="0">
                <a:solidFill>
                  <a:schemeClr val="accent2">
                    <a:lumMod val="75000"/>
                  </a:schemeClr>
                </a:solidFill>
              </a:rPr>
              <a:t>Echar toda la </a:t>
            </a:r>
            <a:r>
              <a:rPr lang="es-MX" i="1" dirty="0" smtClean="0">
                <a:solidFill>
                  <a:schemeClr val="accent2">
                    <a:lumMod val="75000"/>
                  </a:schemeClr>
                </a:solidFill>
              </a:rPr>
              <a:t>carne </a:t>
            </a:r>
            <a:r>
              <a:rPr lang="es-MX" i="1" dirty="0">
                <a:solidFill>
                  <a:schemeClr val="accent2">
                    <a:lumMod val="75000"/>
                  </a:schemeClr>
                </a:solidFill>
              </a:rPr>
              <a:t>al </a:t>
            </a:r>
            <a:r>
              <a:rPr lang="es-MX" i="1" dirty="0" smtClean="0">
                <a:solidFill>
                  <a:schemeClr val="accent2">
                    <a:lumMod val="75000"/>
                  </a:schemeClr>
                </a:solidFill>
              </a:rPr>
              <a:t>asador</a:t>
            </a:r>
          </a:p>
          <a:p>
            <a:pPr marL="0" indent="0" algn="ctr">
              <a:buNone/>
            </a:pPr>
            <a:endParaRPr lang="es-MX" i="1" dirty="0"/>
          </a:p>
          <a:p>
            <a:pPr marL="0" indent="0" algn="ctr">
              <a:buNone/>
            </a:pPr>
            <a:r>
              <a:rPr lang="es-MX" i="1" dirty="0"/>
              <a:t>Entre menos burros, más </a:t>
            </a:r>
            <a:r>
              <a:rPr lang="es-MX" i="1" dirty="0" smtClean="0"/>
              <a:t>olotes</a:t>
            </a:r>
          </a:p>
          <a:p>
            <a:pPr marL="0" indent="0" algn="ctr">
              <a:buNone/>
            </a:pPr>
            <a:endParaRPr lang="es-MX" i="1" dirty="0"/>
          </a:p>
          <a:p>
            <a:pPr marL="0" indent="0" algn="ctr">
              <a:lnSpc>
                <a:spcPct val="160000"/>
              </a:lnSpc>
              <a:buNone/>
            </a:pPr>
            <a:r>
              <a:rPr lang="es-MX" i="1" dirty="0">
                <a:solidFill>
                  <a:schemeClr val="accent2">
                    <a:lumMod val="75000"/>
                  </a:schemeClr>
                </a:solidFill>
              </a:rPr>
              <a:t>Ya no quiere queso, sino salir de la ratonera</a:t>
            </a:r>
          </a:p>
        </p:txBody>
      </p:sp>
    </p:spTree>
    <p:extLst>
      <p:ext uri="{BB962C8B-B14F-4D97-AF65-F5344CB8AC3E}">
        <p14:creationId xmlns:p14="http://schemas.microsoft.com/office/powerpoint/2010/main" val="91034992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circle(in)">
                                      <p:cBhvr>
                                        <p:cTn id="24" dur="20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circle(in)">
                                      <p:cBhvr>
                                        <p:cTn id="29" dur="2000"/>
                                        <p:tgtEl>
                                          <p:spTgt spid="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circle(in)">
                                      <p:cBhvr>
                                        <p:cTn id="34" dur="2000"/>
                                        <p:tgtEl>
                                          <p:spTgt spid="4">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circle(in)">
                                      <p:cBhvr>
                                        <p:cTn id="39" dur="2000"/>
                                        <p:tgtEl>
                                          <p:spTgt spid="4">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4">
                                            <p:txEl>
                                              <p:pRg st="8" end="8"/>
                                            </p:txEl>
                                          </p:spTgt>
                                        </p:tgtEl>
                                        <p:attrNameLst>
                                          <p:attrName>style.visibility</p:attrName>
                                        </p:attrNameLst>
                                      </p:cBhvr>
                                      <p:to>
                                        <p:strVal val="visible"/>
                                      </p:to>
                                    </p:set>
                                    <p:animEffect transition="in" filter="circle(in)">
                                      <p:cBhvr>
                                        <p:cTn id="44" dur="2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950613" y="2780892"/>
            <a:ext cx="8772807" cy="3877985"/>
          </a:xfrm>
          <a:prstGeom prst="rect">
            <a:avLst/>
          </a:prstGeom>
        </p:spPr>
        <p:txBody>
          <a:bodyPr wrap="square">
            <a:spAutoFit/>
          </a:bodyPr>
          <a:lstStyle/>
          <a:p>
            <a:pPr lvl="0" algn="ctr" defTabSz="914400">
              <a:lnSpc>
                <a:spcPct val="150000"/>
              </a:lnSpc>
              <a:spcBef>
                <a:spcPts val="600"/>
              </a:spcBef>
              <a:buClr>
                <a:srgbClr val="FE8637"/>
              </a:buClr>
              <a:buSzPct val="70000"/>
            </a:pPr>
            <a:r>
              <a:rPr lang="es-MX" b="1" i="1" dirty="0">
                <a:solidFill>
                  <a:schemeClr val="accent5">
                    <a:lumMod val="75000"/>
                  </a:schemeClr>
                </a:solidFill>
                <a:latin typeface="Century Schoolbook"/>
              </a:rPr>
              <a:t>Buzo, cuando del mar salgas, </a:t>
            </a:r>
            <a:r>
              <a:rPr lang="es-MX" b="1" i="1" dirty="0" err="1">
                <a:solidFill>
                  <a:schemeClr val="accent5">
                    <a:lumMod val="75000"/>
                  </a:schemeClr>
                </a:solidFill>
                <a:latin typeface="Century Schoolbook"/>
              </a:rPr>
              <a:t>traime</a:t>
            </a:r>
            <a:r>
              <a:rPr lang="es-MX" b="1" i="1" dirty="0">
                <a:solidFill>
                  <a:schemeClr val="accent5">
                    <a:lumMod val="75000"/>
                  </a:schemeClr>
                </a:solidFill>
                <a:latin typeface="Century Schoolbook"/>
              </a:rPr>
              <a:t> una SIRENA con algas</a:t>
            </a:r>
            <a:r>
              <a:rPr lang="es-MX" b="1" i="1" dirty="0" smtClean="0">
                <a:solidFill>
                  <a:schemeClr val="accent5">
                    <a:lumMod val="75000"/>
                  </a:schemeClr>
                </a:solidFill>
                <a:latin typeface="Century Schoolbook"/>
              </a:rPr>
              <a:t>.</a:t>
            </a:r>
          </a:p>
          <a:p>
            <a:pPr lvl="0" algn="ctr" defTabSz="914400">
              <a:lnSpc>
                <a:spcPct val="150000"/>
              </a:lnSpc>
              <a:spcBef>
                <a:spcPts val="600"/>
              </a:spcBef>
              <a:buClr>
                <a:srgbClr val="FE8637"/>
              </a:buClr>
              <a:buSzPct val="70000"/>
            </a:pPr>
            <a:endParaRPr lang="es-MX" b="1" i="1" dirty="0">
              <a:solidFill>
                <a:schemeClr val="accent5">
                  <a:lumMod val="75000"/>
                </a:schemeClr>
              </a:solidFill>
              <a:latin typeface="Century Schoolbook"/>
            </a:endParaRPr>
          </a:p>
          <a:p>
            <a:pPr lvl="0" algn="ctr" defTabSz="914400">
              <a:lnSpc>
                <a:spcPct val="150000"/>
              </a:lnSpc>
              <a:spcBef>
                <a:spcPts val="600"/>
              </a:spcBef>
              <a:buClr>
                <a:srgbClr val="FE8637"/>
              </a:buClr>
              <a:buSzPct val="70000"/>
            </a:pPr>
            <a:r>
              <a:rPr lang="es-MX" b="1" i="1" dirty="0">
                <a:solidFill>
                  <a:schemeClr val="accent2">
                    <a:lumMod val="75000"/>
                  </a:schemeClr>
                </a:solidFill>
                <a:latin typeface="Century Schoolbook"/>
              </a:rPr>
              <a:t>¿Cuál es el colmo de un juez del registro civil?</a:t>
            </a:r>
          </a:p>
          <a:p>
            <a:pPr lvl="0" algn="ctr" defTabSz="914400">
              <a:lnSpc>
                <a:spcPct val="150000"/>
              </a:lnSpc>
              <a:spcBef>
                <a:spcPts val="600"/>
              </a:spcBef>
              <a:buClr>
                <a:srgbClr val="FE8637"/>
              </a:buClr>
              <a:buSzPct val="70000"/>
            </a:pPr>
            <a:r>
              <a:rPr lang="es-MX" b="1" i="1" dirty="0">
                <a:solidFill>
                  <a:schemeClr val="accent2">
                    <a:lumMod val="75000"/>
                  </a:schemeClr>
                </a:solidFill>
                <a:latin typeface="Century Schoolbook"/>
              </a:rPr>
              <a:t>Casar a un señor pequeño, de Chile, con una señora grande, de Honduras. </a:t>
            </a:r>
            <a:endParaRPr lang="es-MX" b="1" i="1" dirty="0" smtClean="0">
              <a:solidFill>
                <a:schemeClr val="accent2">
                  <a:lumMod val="75000"/>
                </a:schemeClr>
              </a:solidFill>
              <a:latin typeface="Century Schoolbook"/>
            </a:endParaRPr>
          </a:p>
          <a:p>
            <a:pPr lvl="0" algn="ctr" defTabSz="914400">
              <a:lnSpc>
                <a:spcPct val="150000"/>
              </a:lnSpc>
              <a:spcBef>
                <a:spcPts val="600"/>
              </a:spcBef>
              <a:buClr>
                <a:srgbClr val="FE8637"/>
              </a:buClr>
              <a:buSzPct val="70000"/>
            </a:pPr>
            <a:endParaRPr lang="es-MX" b="1" i="1" dirty="0">
              <a:solidFill>
                <a:schemeClr val="accent2">
                  <a:lumMod val="75000"/>
                </a:schemeClr>
              </a:solidFill>
              <a:latin typeface="Century Schoolbook"/>
            </a:endParaRPr>
          </a:p>
          <a:p>
            <a:pPr lvl="0" algn="ctr" defTabSz="914400">
              <a:lnSpc>
                <a:spcPct val="150000"/>
              </a:lnSpc>
              <a:spcBef>
                <a:spcPts val="600"/>
              </a:spcBef>
              <a:buClr>
                <a:srgbClr val="FE8637"/>
              </a:buClr>
              <a:buSzPct val="70000"/>
            </a:pPr>
            <a:r>
              <a:rPr lang="es-MX" b="1" i="1" dirty="0" smtClean="0">
                <a:solidFill>
                  <a:schemeClr val="accent5">
                    <a:lumMod val="75000"/>
                  </a:schemeClr>
                </a:solidFill>
                <a:latin typeface="Century Schoolbook"/>
              </a:rPr>
              <a:t>¿Qué </a:t>
            </a:r>
            <a:r>
              <a:rPr lang="es-MX" b="1" i="1" dirty="0">
                <a:solidFill>
                  <a:schemeClr val="accent5">
                    <a:lumMod val="75000"/>
                  </a:schemeClr>
                </a:solidFill>
                <a:latin typeface="Century Schoolbook"/>
              </a:rPr>
              <a:t>le dijo la leche al azúcar?</a:t>
            </a:r>
          </a:p>
          <a:p>
            <a:pPr lvl="0" algn="ctr" defTabSz="914400">
              <a:lnSpc>
                <a:spcPct val="150000"/>
              </a:lnSpc>
              <a:spcBef>
                <a:spcPts val="600"/>
              </a:spcBef>
              <a:buClr>
                <a:srgbClr val="FE8637"/>
              </a:buClr>
              <a:buSzPct val="70000"/>
            </a:pPr>
            <a:r>
              <a:rPr lang="es-MX" b="1" i="1" dirty="0">
                <a:solidFill>
                  <a:schemeClr val="accent5">
                    <a:lumMod val="75000"/>
                  </a:schemeClr>
                </a:solidFill>
                <a:latin typeface="Century Schoolbook"/>
              </a:rPr>
              <a:t>Te espero en el café. </a:t>
            </a:r>
          </a:p>
        </p:txBody>
      </p:sp>
      <p:sp>
        <p:nvSpPr>
          <p:cNvPr id="6" name="5 Título"/>
          <p:cNvSpPr>
            <a:spLocks noGrp="1"/>
          </p:cNvSpPr>
          <p:nvPr>
            <p:ph type="title"/>
          </p:nvPr>
        </p:nvSpPr>
        <p:spPr/>
        <p:txBody>
          <a:bodyPr>
            <a:normAutofit fontScale="90000"/>
          </a:bodyPr>
          <a:lstStyle/>
          <a:p>
            <a:pPr algn="ctr">
              <a:lnSpc>
                <a:spcPct val="170000"/>
              </a:lnSpc>
            </a:pPr>
            <a:r>
              <a:rPr lang="es-MX" sz="2700" b="1" dirty="0">
                <a:solidFill>
                  <a:schemeClr val="accent5">
                    <a:lumMod val="75000"/>
                  </a:schemeClr>
                </a:solidFill>
              </a:rPr>
              <a:t>COCINA Y PICARDÍA </a:t>
            </a:r>
            <a:r>
              <a:rPr lang="es-MX" sz="2700" b="1" dirty="0" smtClean="0">
                <a:solidFill>
                  <a:schemeClr val="accent5">
                    <a:lumMod val="75000"/>
                  </a:schemeClr>
                </a:solidFill>
              </a:rPr>
              <a:t>POPULAR</a:t>
            </a:r>
            <a:r>
              <a:rPr lang="es-MX" sz="2700" b="1" dirty="0">
                <a:solidFill>
                  <a:schemeClr val="accent2">
                    <a:lumMod val="75000"/>
                  </a:schemeClr>
                </a:solidFill>
              </a:rPr>
              <a:t/>
            </a:r>
            <a:br>
              <a:rPr lang="es-MX" sz="2700" b="1" dirty="0">
                <a:solidFill>
                  <a:schemeClr val="accent2">
                    <a:lumMod val="75000"/>
                  </a:schemeClr>
                </a:solidFill>
              </a:rPr>
            </a:br>
            <a:r>
              <a:rPr lang="es-MX" dirty="0"/>
              <a:t/>
            </a:r>
            <a:br>
              <a:rPr lang="es-MX" dirty="0"/>
            </a:br>
            <a:endParaRPr lang="es-MX" dirty="0"/>
          </a:p>
        </p:txBody>
      </p:sp>
      <p:sp>
        <p:nvSpPr>
          <p:cNvPr id="7" name="6 Marcador de contenido"/>
          <p:cNvSpPr>
            <a:spLocks noGrp="1"/>
          </p:cNvSpPr>
          <p:nvPr>
            <p:ph idx="1"/>
          </p:nvPr>
        </p:nvSpPr>
        <p:spPr>
          <a:xfrm>
            <a:off x="776922" y="1744131"/>
            <a:ext cx="8596668" cy="501130"/>
          </a:xfrm>
        </p:spPr>
        <p:txBody>
          <a:bodyPr/>
          <a:lstStyle/>
          <a:p>
            <a:r>
              <a:rPr lang="es-MX" b="1" dirty="0">
                <a:solidFill>
                  <a:schemeClr val="accent2">
                    <a:lumMod val="75000"/>
                  </a:schemeClr>
                </a:solidFill>
              </a:rPr>
              <a:t>J</a:t>
            </a:r>
            <a:r>
              <a:rPr lang="es-MX" b="1" dirty="0" smtClean="0">
                <a:solidFill>
                  <a:schemeClr val="accent2">
                    <a:lumMod val="75000"/>
                  </a:schemeClr>
                </a:solidFill>
              </a:rPr>
              <a:t>uegos </a:t>
            </a:r>
            <a:r>
              <a:rPr lang="es-MX" b="1" dirty="0">
                <a:solidFill>
                  <a:schemeClr val="accent2">
                    <a:lumMod val="75000"/>
                  </a:schemeClr>
                </a:solidFill>
              </a:rPr>
              <a:t>de palabras y expresiones idiomáticas, “colmos”, “parecidos</a:t>
            </a:r>
            <a:r>
              <a:rPr lang="es-MX" b="1" dirty="0" smtClean="0">
                <a:solidFill>
                  <a:schemeClr val="accent2">
                    <a:lumMod val="75000"/>
                  </a:schemeClr>
                </a:solidFill>
              </a:rPr>
              <a:t>”.</a:t>
            </a:r>
          </a:p>
          <a:p>
            <a:endParaRPr lang="es-ES" b="1" dirty="0" smtClean="0">
              <a:solidFill>
                <a:schemeClr val="accent2">
                  <a:lumMod val="75000"/>
                </a:schemeClr>
              </a:solidFill>
            </a:endParaRPr>
          </a:p>
          <a:p>
            <a:endParaRPr lang="es-ES" b="1" dirty="0">
              <a:solidFill>
                <a:schemeClr val="accent2">
                  <a:lumMod val="75000"/>
                </a:schemeClr>
              </a:solidFill>
            </a:endParaRPr>
          </a:p>
          <a:p>
            <a:endParaRPr lang="es-MX" dirty="0"/>
          </a:p>
        </p:txBody>
      </p:sp>
    </p:spTree>
    <p:extLst>
      <p:ext uri="{BB962C8B-B14F-4D97-AF65-F5344CB8AC3E}">
        <p14:creationId xmlns:p14="http://schemas.microsoft.com/office/powerpoint/2010/main" val="322678530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7" dur="500"/>
                                        <p:tgtEl>
                                          <p:spTgt spid="5">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randombar(horizontal)">
                                      <p:cBhvr>
                                        <p:cTn id="20" dur="500"/>
                                        <p:tgtEl>
                                          <p:spTgt spid="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randombar(horizontal)">
                                      <p:cBhvr>
                                        <p:cTn id="25" dur="500"/>
                                        <p:tgtEl>
                                          <p:spTgt spid="5">
                                            <p:txEl>
                                              <p:pRg st="5" end="5"/>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randombar(horizontal)">
                                      <p:cBhvr>
                                        <p:cTn id="28"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CONDICIONES POLÍTICAS</a:t>
            </a:r>
            <a:endParaRPr lang="es-MX" dirty="0"/>
          </a:p>
        </p:txBody>
      </p:sp>
      <p:sp>
        <p:nvSpPr>
          <p:cNvPr id="3" name="Subtítulo 2"/>
          <p:cNvSpPr>
            <a:spLocks noGrp="1"/>
          </p:cNvSpPr>
          <p:nvPr>
            <p:ph type="subTitle" idx="1"/>
          </p:nvPr>
        </p:nvSpPr>
        <p:spPr/>
        <p:txBody>
          <a:bodyPr>
            <a:normAutofit/>
          </a:bodyPr>
          <a:lstStyle/>
          <a:p>
            <a:r>
              <a:rPr lang="es-MX" sz="2800" b="1" dirty="0" smtClean="0">
                <a:solidFill>
                  <a:schemeClr val="accent5">
                    <a:lumMod val="75000"/>
                  </a:schemeClr>
                </a:solidFill>
              </a:rPr>
              <a:t>Que influyen en la alimentación</a:t>
            </a:r>
            <a:endParaRPr lang="es-MX" sz="2800" b="1" dirty="0">
              <a:solidFill>
                <a:schemeClr val="accent5">
                  <a:lumMod val="75000"/>
                </a:schemeClr>
              </a:solidFill>
            </a:endParaRPr>
          </a:p>
        </p:txBody>
      </p:sp>
    </p:spTree>
    <p:extLst>
      <p:ext uri="{BB962C8B-B14F-4D97-AF65-F5344CB8AC3E}">
        <p14:creationId xmlns:p14="http://schemas.microsoft.com/office/powerpoint/2010/main" val="4578303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ES" dirty="0" smtClean="0">
                <a:solidFill>
                  <a:schemeClr val="accent5">
                    <a:lumMod val="75000"/>
                  </a:schemeClr>
                </a:solidFill>
              </a:rPr>
              <a:t>CONDICIONES POLÍTICAS</a:t>
            </a:r>
            <a:endParaRPr lang="es-MX" dirty="0">
              <a:solidFill>
                <a:schemeClr val="accent5">
                  <a:lumMod val="75000"/>
                </a:schemeClr>
              </a:solidFill>
            </a:endParaRPr>
          </a:p>
        </p:txBody>
      </p:sp>
      <p:sp>
        <p:nvSpPr>
          <p:cNvPr id="5" name="4 Marcador de texto"/>
          <p:cNvSpPr>
            <a:spLocks noGrp="1"/>
          </p:cNvSpPr>
          <p:nvPr>
            <p:ph type="body" idx="1"/>
          </p:nvPr>
        </p:nvSpPr>
        <p:spPr>
          <a:xfrm>
            <a:off x="748172" y="1726417"/>
            <a:ext cx="4185623" cy="576262"/>
          </a:xfrm>
        </p:spPr>
        <p:txBody>
          <a:bodyPr/>
          <a:lstStyle/>
          <a:p>
            <a:pPr algn="ctr"/>
            <a:r>
              <a:rPr lang="es-ES" b="1" dirty="0" smtClean="0">
                <a:solidFill>
                  <a:schemeClr val="accent5">
                    <a:lumMod val="75000"/>
                  </a:schemeClr>
                </a:solidFill>
              </a:rPr>
              <a:t>QUÉ ES LO POLÍTICO</a:t>
            </a:r>
            <a:endParaRPr lang="es-MX" b="1" dirty="0">
              <a:solidFill>
                <a:schemeClr val="accent5">
                  <a:lumMod val="75000"/>
                </a:schemeClr>
              </a:solidFill>
            </a:endParaRPr>
          </a:p>
        </p:txBody>
      </p:sp>
      <p:sp>
        <p:nvSpPr>
          <p:cNvPr id="6" name="5 Marcador de contenido"/>
          <p:cNvSpPr>
            <a:spLocks noGrp="1"/>
          </p:cNvSpPr>
          <p:nvPr>
            <p:ph sz="half" idx="2"/>
          </p:nvPr>
        </p:nvSpPr>
        <p:spPr>
          <a:xfrm>
            <a:off x="675745" y="2453489"/>
            <a:ext cx="4511891" cy="3947311"/>
          </a:xfrm>
        </p:spPr>
        <p:txBody>
          <a:bodyPr>
            <a:normAutofit fontScale="85000" lnSpcReduction="10000"/>
          </a:bodyPr>
          <a:lstStyle/>
          <a:p>
            <a:pPr>
              <a:lnSpc>
                <a:spcPct val="170000"/>
              </a:lnSpc>
            </a:pPr>
            <a:r>
              <a:rPr lang="es-MX" dirty="0">
                <a:solidFill>
                  <a:schemeClr val="accent2">
                    <a:lumMod val="75000"/>
                  </a:schemeClr>
                </a:solidFill>
              </a:rPr>
              <a:t>Son el conjunto de actividades o acciones humanas individuales y sociales que impulsan un proyecto, para tratar de ordenar la vida social bajo las normas jurídicas que la rigen. Estas acciones se traducen en el Gobierno o “gobernabilidad” de dicha sociedad, lo que otorga un innegable poder a quien la dirige. Los conflictos aparecen en la lucha de poderes y la búsqueda del bien común –cada individuo o grupo posee ideas diferentes-.</a:t>
            </a:r>
          </a:p>
          <a:p>
            <a:endParaRPr lang="es-MX" dirty="0"/>
          </a:p>
        </p:txBody>
      </p:sp>
      <p:sp>
        <p:nvSpPr>
          <p:cNvPr id="7" name="6 Marcador de texto"/>
          <p:cNvSpPr>
            <a:spLocks noGrp="1"/>
          </p:cNvSpPr>
          <p:nvPr>
            <p:ph type="body" sz="quarter" idx="3"/>
          </p:nvPr>
        </p:nvSpPr>
        <p:spPr>
          <a:xfrm>
            <a:off x="5912248" y="1735469"/>
            <a:ext cx="4185618" cy="576262"/>
          </a:xfrm>
        </p:spPr>
        <p:txBody>
          <a:bodyPr/>
          <a:lstStyle/>
          <a:p>
            <a:pPr algn="ctr"/>
            <a:r>
              <a:rPr lang="es-ES" b="1" dirty="0" smtClean="0">
                <a:solidFill>
                  <a:schemeClr val="accent5">
                    <a:lumMod val="75000"/>
                  </a:schemeClr>
                </a:solidFill>
              </a:rPr>
              <a:t>ALGUNOS INDICADORES</a:t>
            </a:r>
            <a:endParaRPr lang="es-MX" b="1" dirty="0">
              <a:solidFill>
                <a:schemeClr val="accent5">
                  <a:lumMod val="75000"/>
                </a:schemeClr>
              </a:solidFill>
            </a:endParaRPr>
          </a:p>
        </p:txBody>
      </p:sp>
      <p:sp>
        <p:nvSpPr>
          <p:cNvPr id="8" name="7 Marcador de contenido"/>
          <p:cNvSpPr>
            <a:spLocks noGrp="1"/>
          </p:cNvSpPr>
          <p:nvPr>
            <p:ph sz="quarter" idx="4"/>
          </p:nvPr>
        </p:nvSpPr>
        <p:spPr>
          <a:xfrm>
            <a:off x="5794554" y="2782513"/>
            <a:ext cx="4185617" cy="3304117"/>
          </a:xfrm>
        </p:spPr>
        <p:txBody>
          <a:bodyPr>
            <a:normAutofit fontScale="92500" lnSpcReduction="20000"/>
          </a:bodyPr>
          <a:lstStyle/>
          <a:p>
            <a:pPr algn="ctr">
              <a:lnSpc>
                <a:spcPct val="150000"/>
              </a:lnSpc>
            </a:pPr>
            <a:r>
              <a:rPr lang="es-ES" b="1" dirty="0" smtClean="0">
                <a:solidFill>
                  <a:schemeClr val="accent5">
                    <a:lumMod val="75000"/>
                  </a:schemeClr>
                </a:solidFill>
              </a:rPr>
              <a:t>GOBERNABILIDAD</a:t>
            </a:r>
          </a:p>
          <a:p>
            <a:pPr marL="0" indent="0" algn="ctr">
              <a:lnSpc>
                <a:spcPct val="150000"/>
              </a:lnSpc>
              <a:buNone/>
            </a:pPr>
            <a:endParaRPr lang="es-ES" b="1" dirty="0" smtClean="0">
              <a:solidFill>
                <a:schemeClr val="accent5">
                  <a:lumMod val="75000"/>
                </a:schemeClr>
              </a:solidFill>
            </a:endParaRPr>
          </a:p>
          <a:p>
            <a:pPr algn="ctr">
              <a:lnSpc>
                <a:spcPct val="150000"/>
              </a:lnSpc>
            </a:pPr>
            <a:r>
              <a:rPr lang="es-ES" b="1" dirty="0" smtClean="0">
                <a:solidFill>
                  <a:schemeClr val="accent5">
                    <a:lumMod val="75000"/>
                  </a:schemeClr>
                </a:solidFill>
              </a:rPr>
              <a:t>PODERES FÁCTICOS</a:t>
            </a:r>
          </a:p>
          <a:p>
            <a:pPr marL="0" indent="0" algn="ctr">
              <a:lnSpc>
                <a:spcPct val="150000"/>
              </a:lnSpc>
              <a:buNone/>
            </a:pPr>
            <a:endParaRPr lang="es-ES" b="1" dirty="0" smtClean="0">
              <a:solidFill>
                <a:schemeClr val="accent5">
                  <a:lumMod val="75000"/>
                </a:schemeClr>
              </a:solidFill>
            </a:endParaRPr>
          </a:p>
          <a:p>
            <a:pPr algn="ctr">
              <a:lnSpc>
                <a:spcPct val="150000"/>
              </a:lnSpc>
            </a:pPr>
            <a:r>
              <a:rPr lang="es-ES" b="1" dirty="0" smtClean="0">
                <a:solidFill>
                  <a:schemeClr val="accent5">
                    <a:lumMod val="75000"/>
                  </a:schemeClr>
                </a:solidFill>
              </a:rPr>
              <a:t>DEMOCRACIA</a:t>
            </a:r>
          </a:p>
          <a:p>
            <a:pPr marL="0" indent="0" algn="ctr">
              <a:lnSpc>
                <a:spcPct val="150000"/>
              </a:lnSpc>
              <a:buNone/>
            </a:pPr>
            <a:endParaRPr lang="es-ES" b="1" dirty="0" smtClean="0">
              <a:solidFill>
                <a:schemeClr val="accent5">
                  <a:lumMod val="75000"/>
                </a:schemeClr>
              </a:solidFill>
            </a:endParaRPr>
          </a:p>
          <a:p>
            <a:pPr algn="ctr">
              <a:lnSpc>
                <a:spcPct val="150000"/>
              </a:lnSpc>
            </a:pPr>
            <a:r>
              <a:rPr lang="es-ES" b="1" dirty="0" smtClean="0">
                <a:solidFill>
                  <a:schemeClr val="accent5">
                    <a:lumMod val="75000"/>
                  </a:schemeClr>
                </a:solidFill>
              </a:rPr>
              <a:t>DERECHOS CIVILES</a:t>
            </a:r>
            <a:endParaRPr lang="es-MX" b="1" dirty="0">
              <a:solidFill>
                <a:schemeClr val="accent5">
                  <a:lumMod val="75000"/>
                </a:schemeClr>
              </a:solidFill>
            </a:endParaRPr>
          </a:p>
        </p:txBody>
      </p:sp>
    </p:spTree>
    <p:extLst>
      <p:ext uri="{BB962C8B-B14F-4D97-AF65-F5344CB8AC3E}">
        <p14:creationId xmlns:p14="http://schemas.microsoft.com/office/powerpoint/2010/main" val="101436571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heel(1)">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circle(in)">
                                      <p:cBhvr>
                                        <p:cTn id="12" dur="20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arn(inVertical)">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circle(in)">
                                      <p:cBhvr>
                                        <p:cTn id="27" dur="2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GOBERNABILIDAD</a:t>
            </a:r>
            <a:endParaRPr lang="es-MX" dirty="0"/>
          </a:p>
        </p:txBody>
      </p:sp>
      <p:sp>
        <p:nvSpPr>
          <p:cNvPr id="3" name="Marcador de contenido 2"/>
          <p:cNvSpPr>
            <a:spLocks noGrp="1"/>
          </p:cNvSpPr>
          <p:nvPr>
            <p:ph idx="1"/>
          </p:nvPr>
        </p:nvSpPr>
        <p:spPr>
          <a:xfrm>
            <a:off x="677333" y="1756065"/>
            <a:ext cx="9329111" cy="4285298"/>
          </a:xfrm>
        </p:spPr>
        <p:txBody>
          <a:bodyPr/>
          <a:lstStyle/>
          <a:p>
            <a:pPr algn="just">
              <a:lnSpc>
                <a:spcPct val="150000"/>
              </a:lnSpc>
            </a:pPr>
            <a:r>
              <a:rPr lang="es-MX" b="1" dirty="0">
                <a:solidFill>
                  <a:schemeClr val="accent2">
                    <a:lumMod val="75000"/>
                  </a:schemeClr>
                </a:solidFill>
              </a:rPr>
              <a:t>De acuerdo con el Banco Mundial, </a:t>
            </a:r>
            <a:r>
              <a:rPr lang="es-MX" b="1" dirty="0" smtClean="0">
                <a:solidFill>
                  <a:schemeClr val="accent2">
                    <a:lumMod val="75000"/>
                  </a:schemeClr>
                </a:solidFill>
              </a:rPr>
              <a:t>la </a:t>
            </a:r>
            <a:r>
              <a:rPr lang="es-MX" b="1" dirty="0">
                <a:solidFill>
                  <a:schemeClr val="accent2">
                    <a:lumMod val="75000"/>
                  </a:schemeClr>
                </a:solidFill>
              </a:rPr>
              <a:t>gobernabilidad de un país está asociada con la capacidad de sus instituciones para ejercer la autoridad pública e impulsar un desarrollo económico, social y político duradero; la gobernabilidad se vincula con las instituciones y tradiciones mediante las cuales se ejerce la autoridad en un país, incluyendo el proceso por el que los gobernantes son elegidos, vigilados y reemplazados, la capacidad del gobierno para formular e instrumentar políticas públicas de manera efectiva, y el respeto de los ciudadanos y la autoridad por las instituciones que regulan la interacción entre los individuos y entre éstos y el propio </a:t>
            </a:r>
            <a:r>
              <a:rPr lang="es-MX" b="1" dirty="0" smtClean="0">
                <a:solidFill>
                  <a:schemeClr val="accent2">
                    <a:lumMod val="75000"/>
                  </a:schemeClr>
                </a:solidFill>
              </a:rPr>
              <a:t>Estado (CESOP, 2005).</a:t>
            </a:r>
            <a:endParaRPr lang="es-MX" b="1" dirty="0">
              <a:solidFill>
                <a:schemeClr val="accent2">
                  <a:lumMod val="75000"/>
                </a:schemeClr>
              </a:solidFill>
            </a:endParaRPr>
          </a:p>
        </p:txBody>
      </p:sp>
    </p:spTree>
    <p:extLst>
      <p:ext uri="{BB962C8B-B14F-4D97-AF65-F5344CB8AC3E}">
        <p14:creationId xmlns:p14="http://schemas.microsoft.com/office/powerpoint/2010/main" val="3602006370"/>
      </p:ext>
    </p:extLst>
  </p:cSld>
  <p:clrMapOvr>
    <a:masterClrMapping/>
  </p:clrMapOvr>
  <p:transition spd="slow">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77335" y="2700868"/>
            <a:ext cx="8596668" cy="1424324"/>
          </a:xfrm>
        </p:spPr>
        <p:txBody>
          <a:bodyPr>
            <a:normAutofit fontScale="90000"/>
          </a:bodyPr>
          <a:lstStyle/>
          <a:p>
            <a:pPr algn="ctr"/>
            <a:r>
              <a:rPr lang="es-MX" dirty="0"/>
              <a:t> Canadá, Estados Unidos, Francia, Italia, Alemania, Reino Unido, </a:t>
            </a:r>
            <a:r>
              <a:rPr lang="es-MX" dirty="0" smtClean="0"/>
              <a:t>Japón</a:t>
            </a:r>
            <a:r>
              <a:rPr lang="es-MX" dirty="0"/>
              <a:t> </a:t>
            </a:r>
            <a:r>
              <a:rPr lang="es-MX" dirty="0" smtClean="0"/>
              <a:t>y Rusia</a:t>
            </a:r>
            <a:endParaRPr lang="es-MX" dirty="0"/>
          </a:p>
        </p:txBody>
      </p:sp>
      <p:sp>
        <p:nvSpPr>
          <p:cNvPr id="5" name="Marcador de texto 4"/>
          <p:cNvSpPr>
            <a:spLocks noGrp="1"/>
          </p:cNvSpPr>
          <p:nvPr>
            <p:ph type="body" idx="1"/>
          </p:nvPr>
        </p:nvSpPr>
        <p:spPr/>
        <p:txBody>
          <a:bodyPr/>
          <a:lstStyle/>
          <a:p>
            <a:pPr algn="ctr"/>
            <a:r>
              <a:rPr lang="es-MX" b="1" dirty="0" smtClean="0">
                <a:solidFill>
                  <a:schemeClr val="accent5">
                    <a:lumMod val="75000"/>
                  </a:schemeClr>
                </a:solidFill>
              </a:rPr>
              <a:t>Países que conforman el G8 (Cumbre Mundial del G8)</a:t>
            </a:r>
            <a:endParaRPr lang="es-MX" b="1" dirty="0">
              <a:solidFill>
                <a:schemeClr val="accent5">
                  <a:lumMod val="75000"/>
                </a:schemeClr>
              </a:solidFill>
            </a:endParaRPr>
          </a:p>
        </p:txBody>
      </p:sp>
    </p:spTree>
    <p:extLst>
      <p:ext uri="{BB962C8B-B14F-4D97-AF65-F5344CB8AC3E}">
        <p14:creationId xmlns:p14="http://schemas.microsoft.com/office/powerpoint/2010/main" val="184874731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77334" y="609600"/>
            <a:ext cx="8596668" cy="855518"/>
          </a:xfrm>
        </p:spPr>
        <p:txBody>
          <a:bodyPr/>
          <a:lstStyle/>
          <a:p>
            <a:r>
              <a:rPr lang="es-MX" b="1" dirty="0" smtClean="0"/>
              <a:t>INDICADORES DE GOBERNABILIDAD</a:t>
            </a:r>
            <a:endParaRPr lang="es-MX" b="1" dirty="0"/>
          </a:p>
        </p:txBody>
      </p:sp>
      <p:sp>
        <p:nvSpPr>
          <p:cNvPr id="5" name="Marcador de texto 4"/>
          <p:cNvSpPr>
            <a:spLocks noGrp="1"/>
          </p:cNvSpPr>
          <p:nvPr>
            <p:ph type="body" idx="1"/>
          </p:nvPr>
        </p:nvSpPr>
        <p:spPr>
          <a:xfrm>
            <a:off x="675745" y="1529681"/>
            <a:ext cx="4185623" cy="571500"/>
          </a:xfrm>
        </p:spPr>
        <p:txBody>
          <a:bodyPr/>
          <a:lstStyle/>
          <a:p>
            <a:pPr algn="ctr"/>
            <a:r>
              <a:rPr lang="es-MX" dirty="0" smtClean="0">
                <a:solidFill>
                  <a:schemeClr val="accent5">
                    <a:lumMod val="75000"/>
                  </a:schemeClr>
                </a:solidFill>
              </a:rPr>
              <a:t>PODERES FÁCTICOS</a:t>
            </a:r>
            <a:endParaRPr lang="es-MX" dirty="0">
              <a:solidFill>
                <a:schemeClr val="accent5">
                  <a:lumMod val="75000"/>
                </a:schemeClr>
              </a:solidFill>
            </a:endParaRPr>
          </a:p>
        </p:txBody>
      </p:sp>
      <p:sp>
        <p:nvSpPr>
          <p:cNvPr id="6" name="Marcador de contenido 5"/>
          <p:cNvSpPr>
            <a:spLocks noGrp="1"/>
          </p:cNvSpPr>
          <p:nvPr>
            <p:ph sz="half" idx="2"/>
          </p:nvPr>
        </p:nvSpPr>
        <p:spPr>
          <a:xfrm>
            <a:off x="384465" y="2165745"/>
            <a:ext cx="4476904" cy="4318182"/>
          </a:xfrm>
        </p:spPr>
        <p:txBody>
          <a:bodyPr>
            <a:normAutofit fontScale="77500" lnSpcReduction="20000"/>
          </a:bodyPr>
          <a:lstStyle/>
          <a:p>
            <a:pPr marL="0" indent="0">
              <a:buNone/>
            </a:pPr>
            <a:r>
              <a:rPr lang="es-MX" b="1" dirty="0" smtClean="0">
                <a:solidFill>
                  <a:schemeClr val="accent2">
                    <a:lumMod val="50000"/>
                  </a:schemeClr>
                </a:solidFill>
              </a:rPr>
              <a:t>GRUPOS DE INTERÉS: </a:t>
            </a:r>
          </a:p>
          <a:p>
            <a:pPr algn="just">
              <a:lnSpc>
                <a:spcPct val="170000"/>
              </a:lnSpc>
              <a:buFont typeface="Wingdings" panose="05000000000000000000" pitchFamily="2" charset="2"/>
              <a:buChar char="§"/>
            </a:pPr>
            <a:r>
              <a:rPr lang="es-MX" sz="2800" dirty="0" smtClean="0">
                <a:solidFill>
                  <a:schemeClr val="accent2">
                    <a:lumMod val="75000"/>
                  </a:schemeClr>
                </a:solidFill>
              </a:rPr>
              <a:t>Empresarios </a:t>
            </a:r>
            <a:r>
              <a:rPr lang="es-MX" sz="2800" dirty="0">
                <a:solidFill>
                  <a:schemeClr val="accent2">
                    <a:lumMod val="75000"/>
                  </a:schemeClr>
                </a:solidFill>
              </a:rPr>
              <a:t>y </a:t>
            </a:r>
            <a:r>
              <a:rPr lang="es-MX" sz="2800" dirty="0" smtClean="0">
                <a:solidFill>
                  <a:schemeClr val="accent2">
                    <a:lumMod val="75000"/>
                  </a:schemeClr>
                </a:solidFill>
              </a:rPr>
              <a:t>terratenientes.</a:t>
            </a:r>
          </a:p>
          <a:p>
            <a:pPr algn="just">
              <a:lnSpc>
                <a:spcPct val="170000"/>
              </a:lnSpc>
              <a:buFont typeface="Wingdings" panose="05000000000000000000" pitchFamily="2" charset="2"/>
              <a:buChar char="§"/>
            </a:pPr>
            <a:r>
              <a:rPr lang="es-MX" sz="2800" b="1" dirty="0">
                <a:solidFill>
                  <a:schemeClr val="accent2">
                    <a:lumMod val="50000"/>
                  </a:schemeClr>
                </a:solidFill>
              </a:rPr>
              <a:t>O</a:t>
            </a:r>
            <a:r>
              <a:rPr lang="es-MX" sz="2800" b="1" dirty="0" smtClean="0">
                <a:solidFill>
                  <a:schemeClr val="accent2">
                    <a:lumMod val="50000"/>
                  </a:schemeClr>
                </a:solidFill>
              </a:rPr>
              <a:t>rganismos </a:t>
            </a:r>
            <a:r>
              <a:rPr lang="es-MX" sz="2800" b="1" dirty="0">
                <a:solidFill>
                  <a:schemeClr val="accent2">
                    <a:lumMod val="50000"/>
                  </a:schemeClr>
                </a:solidFill>
              </a:rPr>
              <a:t>internacionales de </a:t>
            </a:r>
            <a:r>
              <a:rPr lang="es-MX" sz="2800" b="1" dirty="0" smtClean="0">
                <a:solidFill>
                  <a:schemeClr val="accent2">
                    <a:lumMod val="50000"/>
                  </a:schemeClr>
                </a:solidFill>
              </a:rPr>
              <a:t>crédito.</a:t>
            </a:r>
          </a:p>
          <a:p>
            <a:pPr algn="just">
              <a:lnSpc>
                <a:spcPct val="170000"/>
              </a:lnSpc>
              <a:buFont typeface="Wingdings" panose="05000000000000000000" pitchFamily="2" charset="2"/>
              <a:buChar char="§"/>
            </a:pPr>
            <a:r>
              <a:rPr lang="es-MX" sz="2800" dirty="0">
                <a:solidFill>
                  <a:schemeClr val="accent2">
                    <a:lumMod val="75000"/>
                  </a:schemeClr>
                </a:solidFill>
              </a:rPr>
              <a:t>E</a:t>
            </a:r>
            <a:r>
              <a:rPr lang="es-MX" sz="2800" dirty="0" smtClean="0">
                <a:solidFill>
                  <a:schemeClr val="accent2">
                    <a:lumMod val="75000"/>
                  </a:schemeClr>
                </a:solidFill>
              </a:rPr>
              <a:t>mpresas </a:t>
            </a:r>
            <a:r>
              <a:rPr lang="es-MX" sz="2800" dirty="0">
                <a:solidFill>
                  <a:schemeClr val="accent2">
                    <a:lumMod val="75000"/>
                  </a:schemeClr>
                </a:solidFill>
              </a:rPr>
              <a:t>extranjeras (instaladas en el país</a:t>
            </a:r>
            <a:r>
              <a:rPr lang="es-MX" sz="2800" dirty="0" smtClean="0">
                <a:solidFill>
                  <a:schemeClr val="accent2">
                    <a:lumMod val="75000"/>
                  </a:schemeClr>
                </a:solidFill>
              </a:rPr>
              <a:t>).</a:t>
            </a:r>
          </a:p>
          <a:p>
            <a:pPr algn="just">
              <a:lnSpc>
                <a:spcPct val="170000"/>
              </a:lnSpc>
              <a:buFont typeface="Wingdings" panose="05000000000000000000" pitchFamily="2" charset="2"/>
              <a:buChar char="§"/>
            </a:pPr>
            <a:r>
              <a:rPr lang="es-MX" sz="2800" b="1" dirty="0" smtClean="0">
                <a:solidFill>
                  <a:schemeClr val="accent2">
                    <a:lumMod val="50000"/>
                  </a:schemeClr>
                </a:solidFill>
              </a:rPr>
              <a:t>Medios </a:t>
            </a:r>
            <a:r>
              <a:rPr lang="es-MX" sz="2800" b="1" dirty="0">
                <a:solidFill>
                  <a:schemeClr val="accent2">
                    <a:lumMod val="50000"/>
                  </a:schemeClr>
                </a:solidFill>
              </a:rPr>
              <a:t>de comunicación. </a:t>
            </a:r>
          </a:p>
        </p:txBody>
      </p:sp>
      <p:sp>
        <p:nvSpPr>
          <p:cNvPr id="7" name="Marcador de texto 6"/>
          <p:cNvSpPr>
            <a:spLocks noGrp="1"/>
          </p:cNvSpPr>
          <p:nvPr>
            <p:ph type="body" sz="quarter" idx="3"/>
          </p:nvPr>
        </p:nvSpPr>
        <p:spPr>
          <a:xfrm>
            <a:off x="5088384" y="1691500"/>
            <a:ext cx="4185618" cy="409681"/>
          </a:xfrm>
        </p:spPr>
        <p:txBody>
          <a:bodyPr/>
          <a:lstStyle/>
          <a:p>
            <a:pPr algn="ctr"/>
            <a:r>
              <a:rPr lang="es-MX" dirty="0" smtClean="0">
                <a:solidFill>
                  <a:schemeClr val="accent5">
                    <a:lumMod val="75000"/>
                  </a:schemeClr>
                </a:solidFill>
              </a:rPr>
              <a:t>EJEMPLOS</a:t>
            </a:r>
            <a:endParaRPr lang="es-MX" dirty="0">
              <a:solidFill>
                <a:schemeClr val="accent5">
                  <a:lumMod val="75000"/>
                </a:schemeClr>
              </a:solidFill>
            </a:endParaRPr>
          </a:p>
        </p:txBody>
      </p:sp>
      <p:sp>
        <p:nvSpPr>
          <p:cNvPr id="8" name="Marcador de contenido 7"/>
          <p:cNvSpPr>
            <a:spLocks noGrp="1"/>
          </p:cNvSpPr>
          <p:nvPr>
            <p:ph sz="quarter" idx="4"/>
          </p:nvPr>
        </p:nvSpPr>
        <p:spPr>
          <a:xfrm>
            <a:off x="5351807" y="2122722"/>
            <a:ext cx="4803761" cy="4037628"/>
          </a:xfrm>
        </p:spPr>
        <p:txBody>
          <a:bodyPr>
            <a:normAutofit/>
          </a:bodyPr>
          <a:lstStyle/>
          <a:p>
            <a:pPr marL="0" indent="0" algn="ctr">
              <a:buNone/>
            </a:pPr>
            <a:r>
              <a:rPr lang="es-MX" sz="1400" b="1" dirty="0" smtClean="0">
                <a:solidFill>
                  <a:schemeClr val="accent5">
                    <a:lumMod val="75000"/>
                  </a:schemeClr>
                </a:solidFill>
              </a:rPr>
              <a:t>RELACIONADOS CON ALIMENTOS:</a:t>
            </a:r>
          </a:p>
          <a:p>
            <a:pPr marL="0" indent="0" algn="ctr">
              <a:lnSpc>
                <a:spcPct val="150000"/>
              </a:lnSpc>
              <a:buNone/>
            </a:pPr>
            <a:r>
              <a:rPr lang="es-MX" sz="1400" b="1" dirty="0" smtClean="0">
                <a:solidFill>
                  <a:schemeClr val="accent2">
                    <a:lumMod val="60000"/>
                    <a:lumOff val="40000"/>
                  </a:schemeClr>
                </a:solidFill>
              </a:rPr>
              <a:t>Fondo Monetario Internacional (FMI) /Banco Mundial (BM) / Banco Interamericano de Desarrollo (BID) / Banca Comercial</a:t>
            </a:r>
          </a:p>
          <a:p>
            <a:pPr marL="0" indent="0">
              <a:buNone/>
            </a:pPr>
            <a:endParaRPr lang="es-MX" sz="1400" b="1" dirty="0"/>
          </a:p>
        </p:txBody>
      </p:sp>
      <p:pic>
        <p:nvPicPr>
          <p:cNvPr id="9" name="Imagen 8"/>
          <p:cNvPicPr>
            <a:picLocks noChangeAspect="1"/>
          </p:cNvPicPr>
          <p:nvPr/>
        </p:nvPicPr>
        <p:blipFill>
          <a:blip r:embed="rId2"/>
          <a:stretch>
            <a:fillRect/>
          </a:stretch>
        </p:blipFill>
        <p:spPr>
          <a:xfrm>
            <a:off x="8198280" y="3573660"/>
            <a:ext cx="1466850" cy="1221797"/>
          </a:xfrm>
          <a:prstGeom prst="rect">
            <a:avLst/>
          </a:prstGeom>
        </p:spPr>
      </p:pic>
      <p:pic>
        <p:nvPicPr>
          <p:cNvPr id="10" name="Imagen 9"/>
          <p:cNvPicPr>
            <a:picLocks noChangeAspect="1"/>
          </p:cNvPicPr>
          <p:nvPr/>
        </p:nvPicPr>
        <p:blipFill>
          <a:blip r:embed="rId3"/>
          <a:stretch>
            <a:fillRect/>
          </a:stretch>
        </p:blipFill>
        <p:spPr>
          <a:xfrm>
            <a:off x="10006445" y="2600812"/>
            <a:ext cx="2087404" cy="1268936"/>
          </a:xfrm>
          <a:prstGeom prst="rect">
            <a:avLst/>
          </a:prstGeom>
        </p:spPr>
      </p:pic>
      <p:pic>
        <p:nvPicPr>
          <p:cNvPr id="11" name="Imagen 10"/>
          <p:cNvPicPr>
            <a:picLocks noChangeAspect="1"/>
          </p:cNvPicPr>
          <p:nvPr/>
        </p:nvPicPr>
        <p:blipFill>
          <a:blip r:embed="rId4"/>
          <a:stretch>
            <a:fillRect/>
          </a:stretch>
        </p:blipFill>
        <p:spPr>
          <a:xfrm>
            <a:off x="9458202" y="4669849"/>
            <a:ext cx="2185194" cy="1438275"/>
          </a:xfrm>
          <a:prstGeom prst="rect">
            <a:avLst/>
          </a:prstGeom>
        </p:spPr>
      </p:pic>
      <p:pic>
        <p:nvPicPr>
          <p:cNvPr id="12" name="Imagen 11"/>
          <p:cNvPicPr>
            <a:picLocks noChangeAspect="1"/>
          </p:cNvPicPr>
          <p:nvPr/>
        </p:nvPicPr>
        <p:blipFill>
          <a:blip r:embed="rId5"/>
          <a:stretch>
            <a:fillRect/>
          </a:stretch>
        </p:blipFill>
        <p:spPr>
          <a:xfrm>
            <a:off x="10704172" y="4112637"/>
            <a:ext cx="1276350" cy="1276350"/>
          </a:xfrm>
          <a:prstGeom prst="rect">
            <a:avLst/>
          </a:prstGeom>
        </p:spPr>
      </p:pic>
      <p:pic>
        <p:nvPicPr>
          <p:cNvPr id="13" name="Imagen 12"/>
          <p:cNvPicPr>
            <a:picLocks noChangeAspect="1"/>
          </p:cNvPicPr>
          <p:nvPr/>
        </p:nvPicPr>
        <p:blipFill>
          <a:blip r:embed="rId6"/>
          <a:stretch>
            <a:fillRect/>
          </a:stretch>
        </p:blipFill>
        <p:spPr>
          <a:xfrm>
            <a:off x="10877550" y="1301460"/>
            <a:ext cx="1314450" cy="1034816"/>
          </a:xfrm>
          <a:prstGeom prst="rect">
            <a:avLst/>
          </a:prstGeom>
        </p:spPr>
      </p:pic>
      <p:pic>
        <p:nvPicPr>
          <p:cNvPr id="14" name="Imagen 13"/>
          <p:cNvPicPr>
            <a:picLocks noChangeAspect="1"/>
          </p:cNvPicPr>
          <p:nvPr/>
        </p:nvPicPr>
        <p:blipFill>
          <a:blip r:embed="rId7"/>
          <a:stretch>
            <a:fillRect/>
          </a:stretch>
        </p:blipFill>
        <p:spPr>
          <a:xfrm>
            <a:off x="9064899" y="706580"/>
            <a:ext cx="1485900" cy="1189760"/>
          </a:xfrm>
          <a:prstGeom prst="rect">
            <a:avLst/>
          </a:prstGeom>
        </p:spPr>
      </p:pic>
      <p:pic>
        <p:nvPicPr>
          <p:cNvPr id="15" name="Imagen 14"/>
          <p:cNvPicPr>
            <a:picLocks noChangeAspect="1"/>
          </p:cNvPicPr>
          <p:nvPr/>
        </p:nvPicPr>
        <p:blipFill>
          <a:blip r:embed="rId8"/>
          <a:stretch>
            <a:fillRect/>
          </a:stretch>
        </p:blipFill>
        <p:spPr>
          <a:xfrm>
            <a:off x="6296597" y="3618636"/>
            <a:ext cx="1674668" cy="988002"/>
          </a:xfrm>
          <a:prstGeom prst="rect">
            <a:avLst/>
          </a:prstGeom>
        </p:spPr>
      </p:pic>
      <p:pic>
        <p:nvPicPr>
          <p:cNvPr id="16" name="Imagen 15"/>
          <p:cNvPicPr>
            <a:picLocks noChangeAspect="1"/>
          </p:cNvPicPr>
          <p:nvPr/>
        </p:nvPicPr>
        <p:blipFill>
          <a:blip r:embed="rId9"/>
          <a:stretch>
            <a:fillRect/>
          </a:stretch>
        </p:blipFill>
        <p:spPr>
          <a:xfrm>
            <a:off x="6728833" y="4719967"/>
            <a:ext cx="2286000" cy="1104900"/>
          </a:xfrm>
          <a:prstGeom prst="rect">
            <a:avLst/>
          </a:prstGeom>
        </p:spPr>
      </p:pic>
      <p:pic>
        <p:nvPicPr>
          <p:cNvPr id="17" name="Imagen 16"/>
          <p:cNvPicPr>
            <a:picLocks noChangeAspect="1"/>
          </p:cNvPicPr>
          <p:nvPr/>
        </p:nvPicPr>
        <p:blipFill>
          <a:blip r:embed="rId10"/>
          <a:stretch>
            <a:fillRect/>
          </a:stretch>
        </p:blipFill>
        <p:spPr>
          <a:xfrm>
            <a:off x="10335514" y="5659477"/>
            <a:ext cx="1856486" cy="714375"/>
          </a:xfrm>
          <a:prstGeom prst="rect">
            <a:avLst/>
          </a:prstGeom>
        </p:spPr>
      </p:pic>
      <p:pic>
        <p:nvPicPr>
          <p:cNvPr id="18" name="Imagen 17"/>
          <p:cNvPicPr>
            <a:picLocks noChangeAspect="1"/>
          </p:cNvPicPr>
          <p:nvPr/>
        </p:nvPicPr>
        <p:blipFill>
          <a:blip r:embed="rId11"/>
          <a:stretch>
            <a:fillRect/>
          </a:stretch>
        </p:blipFill>
        <p:spPr>
          <a:xfrm>
            <a:off x="4633333" y="4772685"/>
            <a:ext cx="2095500" cy="1101003"/>
          </a:xfrm>
          <a:prstGeom prst="rect">
            <a:avLst/>
          </a:prstGeom>
        </p:spPr>
      </p:pic>
      <p:pic>
        <p:nvPicPr>
          <p:cNvPr id="19" name="Imagen 18"/>
          <p:cNvPicPr>
            <a:picLocks noChangeAspect="1"/>
          </p:cNvPicPr>
          <p:nvPr/>
        </p:nvPicPr>
        <p:blipFill>
          <a:blip r:embed="rId12"/>
          <a:stretch>
            <a:fillRect/>
          </a:stretch>
        </p:blipFill>
        <p:spPr>
          <a:xfrm>
            <a:off x="6629400" y="5809239"/>
            <a:ext cx="2385433" cy="776511"/>
          </a:xfrm>
          <a:prstGeom prst="rect">
            <a:avLst/>
          </a:prstGeom>
        </p:spPr>
      </p:pic>
    </p:spTree>
    <p:extLst>
      <p:ext uri="{BB962C8B-B14F-4D97-AF65-F5344CB8AC3E}">
        <p14:creationId xmlns:p14="http://schemas.microsoft.com/office/powerpoint/2010/main" val="320953853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arn(inVertical)">
                                      <p:cBhvr>
                                        <p:cTn id="10" dur="500"/>
                                        <p:tgtEl>
                                          <p:spTgt spid="6">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arn(inVertical)">
                                      <p:cBhvr>
                                        <p:cTn id="13" dur="500"/>
                                        <p:tgtEl>
                                          <p:spTgt spid="6">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arn(inVertical)">
                                      <p:cBhvr>
                                        <p:cTn id="16" dur="500"/>
                                        <p:tgtEl>
                                          <p:spTgt spid="6">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arn(inVertical)">
                                      <p:cBhvr>
                                        <p:cTn id="19" dur="500"/>
                                        <p:tgtEl>
                                          <p:spTgt spid="6">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circle(in)">
                                      <p:cBhvr>
                                        <p:cTn id="24" dur="2000"/>
                                        <p:tgtEl>
                                          <p:spTgt spid="7">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wheel(1)">
                                      <p:cBhvr>
                                        <p:cTn id="29" dur="2000"/>
                                        <p:tgtEl>
                                          <p:spTgt spid="8">
                                            <p:txEl>
                                              <p:pRg st="0" end="0"/>
                                            </p:txEl>
                                          </p:spTgt>
                                        </p:tgtEl>
                                      </p:cBhvr>
                                    </p:animEffect>
                                  </p:childTnLst>
                                </p:cTn>
                              </p:par>
                              <p:par>
                                <p:cTn id="30" presetID="21" presetClass="entr" presetSubtype="1" fill="hold"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wheel(1)">
                                      <p:cBhvr>
                                        <p:cTn id="32" dur="20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circle(in)">
                                      <p:cBhvr>
                                        <p:cTn id="48" dur="20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heel(1)">
                                      <p:cBhvr>
                                        <p:cTn id="53" dur="20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nodeType="click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randombar(horizontal)">
                                      <p:cBhvr>
                                        <p:cTn id="65" dur="5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randombar(horizontal)">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down)">
                                      <p:cBhvr>
                                        <p:cTn id="82" dur="500"/>
                                        <p:tgtEl>
                                          <p:spTgt spid="9"/>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16" fill="hold"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circle(in)">
                                      <p:cBhvr>
                                        <p:cTn id="87" dur="2000"/>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21" presetClass="entr" presetSubtype="1" fill="hold" nodeType="click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heel(1)">
                                      <p:cBhvr>
                                        <p:cTn id="9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650174" y="265569"/>
            <a:ext cx="8596668" cy="845127"/>
          </a:xfrm>
        </p:spPr>
        <p:txBody>
          <a:bodyPr>
            <a:normAutofit/>
          </a:bodyPr>
          <a:lstStyle/>
          <a:p>
            <a:pPr algn="just"/>
            <a:r>
              <a:rPr lang="es-MX" sz="2400" b="1" dirty="0" smtClean="0"/>
              <a:t>PARA LA REFLEXIÓN (poderes fácticos: organismos y empresas internacionales)</a:t>
            </a:r>
            <a:endParaRPr lang="es-MX" sz="2400" b="1" dirty="0"/>
          </a:p>
        </p:txBody>
      </p:sp>
      <p:sp>
        <p:nvSpPr>
          <p:cNvPr id="8" name="Marcador de contenido 7"/>
          <p:cNvSpPr>
            <a:spLocks noGrp="1"/>
          </p:cNvSpPr>
          <p:nvPr>
            <p:ph idx="1"/>
          </p:nvPr>
        </p:nvSpPr>
        <p:spPr>
          <a:xfrm>
            <a:off x="677334" y="1454727"/>
            <a:ext cx="8596668" cy="4883728"/>
          </a:xfrm>
        </p:spPr>
        <p:txBody>
          <a:bodyPr>
            <a:normAutofit lnSpcReduction="10000"/>
          </a:bodyPr>
          <a:lstStyle/>
          <a:p>
            <a:pPr algn="just">
              <a:lnSpc>
                <a:spcPct val="150000"/>
              </a:lnSpc>
            </a:pPr>
            <a:r>
              <a:rPr lang="es-MX" dirty="0" smtClean="0">
                <a:solidFill>
                  <a:schemeClr val="accent2">
                    <a:lumMod val="75000"/>
                  </a:schemeClr>
                </a:solidFill>
              </a:rPr>
              <a:t>“Las </a:t>
            </a:r>
            <a:r>
              <a:rPr lang="es-MX" dirty="0">
                <a:solidFill>
                  <a:schemeClr val="accent2">
                    <a:lumMod val="75000"/>
                  </a:schemeClr>
                </a:solidFill>
              </a:rPr>
              <a:t>políticas dictadas por estas organizaciones internacionales son las de apertura de mercados a sus productos, fomento a la iniciativa privada (en donde sus sucursales establecidas en países subdesarrollados son las más fuertes en términos económicos financieros), se pronuncian por la no intervención del sector público en la económica nacional, así como la reducción del gasto público al mínimo necesario. Es decir, existe una tendencia claramente </a:t>
            </a:r>
            <a:r>
              <a:rPr lang="es-MX" dirty="0" err="1">
                <a:solidFill>
                  <a:schemeClr val="accent2">
                    <a:lumMod val="75000"/>
                  </a:schemeClr>
                </a:solidFill>
              </a:rPr>
              <a:t>liberalista</a:t>
            </a:r>
            <a:r>
              <a:rPr lang="es-MX" dirty="0">
                <a:solidFill>
                  <a:schemeClr val="accent2">
                    <a:lumMod val="75000"/>
                  </a:schemeClr>
                </a:solidFill>
              </a:rPr>
              <a:t> y privatizadora en las políticas de los organismos financieros internacionales, lo cual concede ventaja a los países altamente desarrollados para ampliar sus mercados y dar salida a sus grandes inventarios de su producción, lo que reditúa en una oferta de empleo y un ingreso </a:t>
            </a:r>
            <a:r>
              <a:rPr lang="es-MX" i="1" dirty="0">
                <a:solidFill>
                  <a:schemeClr val="accent2">
                    <a:lumMod val="75000"/>
                  </a:schemeClr>
                </a:solidFill>
              </a:rPr>
              <a:t>per-</a:t>
            </a:r>
            <a:r>
              <a:rPr lang="es-MX" i="1" dirty="0" err="1">
                <a:solidFill>
                  <a:schemeClr val="accent2">
                    <a:lumMod val="75000"/>
                  </a:schemeClr>
                </a:solidFill>
              </a:rPr>
              <a:t>capita</a:t>
            </a:r>
            <a:r>
              <a:rPr lang="es-MX" dirty="0">
                <a:solidFill>
                  <a:schemeClr val="accent2">
                    <a:lumMod val="75000"/>
                  </a:schemeClr>
                </a:solidFill>
              </a:rPr>
              <a:t> alto para la población de las naciones </a:t>
            </a:r>
            <a:r>
              <a:rPr lang="es-MX" dirty="0" smtClean="0">
                <a:solidFill>
                  <a:schemeClr val="accent2">
                    <a:lumMod val="75000"/>
                  </a:schemeClr>
                </a:solidFill>
              </a:rPr>
              <a:t>industrializadas” (Ibarra, 2009).</a:t>
            </a:r>
            <a:endParaRPr lang="es-MX" dirty="0">
              <a:solidFill>
                <a:schemeClr val="accent2">
                  <a:lumMod val="75000"/>
                </a:schemeClr>
              </a:solidFill>
            </a:endParaRPr>
          </a:p>
        </p:txBody>
      </p:sp>
    </p:spTree>
    <p:extLst>
      <p:ext uri="{BB962C8B-B14F-4D97-AF65-F5344CB8AC3E}">
        <p14:creationId xmlns:p14="http://schemas.microsoft.com/office/powerpoint/2010/main" val="1894849444"/>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2270" y="334884"/>
            <a:ext cx="5155921" cy="689264"/>
          </a:xfrm>
        </p:spPr>
        <p:txBody>
          <a:bodyPr>
            <a:normAutofit/>
          </a:bodyPr>
          <a:lstStyle/>
          <a:p>
            <a:r>
              <a:rPr lang="es-MX" sz="2400" b="1" dirty="0" smtClean="0"/>
              <a:t>INDICADORES DE GOBERNABILIDAD</a:t>
            </a:r>
            <a:endParaRPr lang="es-MX" sz="2400" b="1" dirty="0"/>
          </a:p>
        </p:txBody>
      </p:sp>
      <p:sp>
        <p:nvSpPr>
          <p:cNvPr id="5" name="Marcador de texto 4"/>
          <p:cNvSpPr>
            <a:spLocks noGrp="1"/>
          </p:cNvSpPr>
          <p:nvPr>
            <p:ph type="body" idx="1"/>
          </p:nvPr>
        </p:nvSpPr>
        <p:spPr>
          <a:xfrm>
            <a:off x="675744" y="1249235"/>
            <a:ext cx="4185623" cy="576262"/>
          </a:xfrm>
        </p:spPr>
        <p:txBody>
          <a:bodyPr/>
          <a:lstStyle/>
          <a:p>
            <a:pPr algn="ctr"/>
            <a:r>
              <a:rPr lang="es-MX" b="1" dirty="0" smtClean="0">
                <a:solidFill>
                  <a:schemeClr val="accent5">
                    <a:lumMod val="75000"/>
                  </a:schemeClr>
                </a:solidFill>
              </a:rPr>
              <a:t>DEMOCRACIA</a:t>
            </a:r>
            <a:endParaRPr lang="es-MX" b="1" dirty="0">
              <a:solidFill>
                <a:schemeClr val="accent5">
                  <a:lumMod val="75000"/>
                </a:schemeClr>
              </a:solidFill>
            </a:endParaRPr>
          </a:p>
        </p:txBody>
      </p:sp>
      <p:sp>
        <p:nvSpPr>
          <p:cNvPr id="6" name="Marcador de contenido 5"/>
          <p:cNvSpPr>
            <a:spLocks noGrp="1"/>
          </p:cNvSpPr>
          <p:nvPr>
            <p:ph sz="half" idx="2"/>
          </p:nvPr>
        </p:nvSpPr>
        <p:spPr>
          <a:xfrm>
            <a:off x="675745" y="1943100"/>
            <a:ext cx="4706746" cy="4540827"/>
          </a:xfrm>
        </p:spPr>
        <p:txBody>
          <a:bodyPr>
            <a:normAutofit fontScale="62500" lnSpcReduction="20000"/>
          </a:bodyPr>
          <a:lstStyle/>
          <a:p>
            <a:pPr algn="just">
              <a:lnSpc>
                <a:spcPct val="150000"/>
              </a:lnSpc>
            </a:pPr>
            <a:r>
              <a:rPr lang="es-MX" sz="2600" b="1" dirty="0">
                <a:solidFill>
                  <a:schemeClr val="accent2">
                    <a:lumMod val="75000"/>
                  </a:schemeClr>
                </a:solidFill>
              </a:rPr>
              <a:t>Satisfacción de las necesidades </a:t>
            </a:r>
            <a:r>
              <a:rPr lang="es-MX" sz="2600" b="1" dirty="0" smtClean="0">
                <a:solidFill>
                  <a:schemeClr val="accent2">
                    <a:lumMod val="75000"/>
                  </a:schemeClr>
                </a:solidFill>
              </a:rPr>
              <a:t>ciudadanas.</a:t>
            </a:r>
          </a:p>
          <a:p>
            <a:pPr algn="just">
              <a:lnSpc>
                <a:spcPct val="150000"/>
              </a:lnSpc>
            </a:pPr>
            <a:r>
              <a:rPr lang="es-MX" sz="2600" b="1" dirty="0" smtClean="0">
                <a:solidFill>
                  <a:schemeClr val="accent2">
                    <a:lumMod val="60000"/>
                    <a:lumOff val="40000"/>
                  </a:schemeClr>
                </a:solidFill>
              </a:rPr>
              <a:t>Libertad </a:t>
            </a:r>
            <a:r>
              <a:rPr lang="es-MX" sz="2600" b="1" dirty="0">
                <a:solidFill>
                  <a:schemeClr val="accent2">
                    <a:lumMod val="60000"/>
                    <a:lumOff val="40000"/>
                  </a:schemeClr>
                </a:solidFill>
              </a:rPr>
              <a:t>e igualdad de ciudadanos y </a:t>
            </a:r>
            <a:r>
              <a:rPr lang="es-MX" sz="2600" b="1" dirty="0" smtClean="0">
                <a:solidFill>
                  <a:schemeClr val="accent2">
                    <a:lumMod val="60000"/>
                    <a:lumOff val="40000"/>
                  </a:schemeClr>
                </a:solidFill>
              </a:rPr>
              <a:t>organizaciones.</a:t>
            </a:r>
          </a:p>
          <a:p>
            <a:pPr algn="just">
              <a:lnSpc>
                <a:spcPct val="150000"/>
              </a:lnSpc>
            </a:pPr>
            <a:r>
              <a:rPr lang="es-MX" sz="2600" b="1" dirty="0" smtClean="0">
                <a:solidFill>
                  <a:schemeClr val="accent2">
                    <a:lumMod val="75000"/>
                  </a:schemeClr>
                </a:solidFill>
              </a:rPr>
              <a:t>Legalidad</a:t>
            </a:r>
            <a:r>
              <a:rPr lang="es-MX" sz="2600" b="1" dirty="0">
                <a:solidFill>
                  <a:schemeClr val="accent2">
                    <a:lumMod val="75000"/>
                  </a:schemeClr>
                </a:solidFill>
              </a:rPr>
              <a:t>, transparencia y eficacia de las políticas públicas. </a:t>
            </a:r>
            <a:endParaRPr lang="es-MX" sz="2600" b="1" dirty="0" smtClean="0">
              <a:solidFill>
                <a:schemeClr val="accent2">
                  <a:lumMod val="75000"/>
                </a:schemeClr>
              </a:solidFill>
            </a:endParaRPr>
          </a:p>
          <a:p>
            <a:pPr algn="just">
              <a:lnSpc>
                <a:spcPct val="150000"/>
              </a:lnSpc>
            </a:pPr>
            <a:r>
              <a:rPr lang="es-MX" sz="2600" b="1" dirty="0" smtClean="0">
                <a:solidFill>
                  <a:schemeClr val="accent2">
                    <a:lumMod val="60000"/>
                    <a:lumOff val="40000"/>
                  </a:schemeClr>
                </a:solidFill>
              </a:rPr>
              <a:t>Elecciones </a:t>
            </a:r>
            <a:r>
              <a:rPr lang="es-MX" sz="2600" b="1" dirty="0">
                <a:solidFill>
                  <a:schemeClr val="accent2">
                    <a:lumMod val="60000"/>
                    <a:lumOff val="40000"/>
                  </a:schemeClr>
                </a:solidFill>
              </a:rPr>
              <a:t>sin restricciones ni violaciones </a:t>
            </a:r>
            <a:r>
              <a:rPr lang="es-MX" sz="2600" b="1" dirty="0" smtClean="0">
                <a:solidFill>
                  <a:schemeClr val="accent2">
                    <a:lumMod val="60000"/>
                    <a:lumOff val="40000"/>
                  </a:schemeClr>
                </a:solidFill>
              </a:rPr>
              <a:t>sustanciales. </a:t>
            </a:r>
          </a:p>
          <a:p>
            <a:pPr algn="just">
              <a:lnSpc>
                <a:spcPct val="150000"/>
              </a:lnSpc>
            </a:pPr>
            <a:r>
              <a:rPr lang="es-MX" sz="2600" b="1" dirty="0" smtClean="0">
                <a:solidFill>
                  <a:schemeClr val="accent2">
                    <a:lumMod val="75000"/>
                  </a:schemeClr>
                </a:solidFill>
              </a:rPr>
              <a:t>Competencia partidista.</a:t>
            </a:r>
          </a:p>
          <a:p>
            <a:pPr algn="just">
              <a:lnSpc>
                <a:spcPct val="150000"/>
              </a:lnSpc>
            </a:pPr>
            <a:r>
              <a:rPr lang="es-MX" sz="2600" b="1" dirty="0" smtClean="0">
                <a:solidFill>
                  <a:schemeClr val="accent2">
                    <a:lumMod val="60000"/>
                    <a:lumOff val="40000"/>
                  </a:schemeClr>
                </a:solidFill>
              </a:rPr>
              <a:t>Representación </a:t>
            </a:r>
            <a:r>
              <a:rPr lang="es-MX" sz="2600" b="1" dirty="0">
                <a:solidFill>
                  <a:schemeClr val="accent2">
                    <a:lumMod val="60000"/>
                    <a:lumOff val="40000"/>
                  </a:schemeClr>
                </a:solidFill>
              </a:rPr>
              <a:t>de mujeres en el </a:t>
            </a:r>
            <a:r>
              <a:rPr lang="es-MX" sz="2600" b="1" dirty="0" smtClean="0">
                <a:solidFill>
                  <a:schemeClr val="accent2">
                    <a:lumMod val="60000"/>
                    <a:lumOff val="40000"/>
                  </a:schemeClr>
                </a:solidFill>
              </a:rPr>
              <a:t>Congreso.</a:t>
            </a:r>
          </a:p>
          <a:p>
            <a:pPr algn="just">
              <a:lnSpc>
                <a:spcPct val="150000"/>
              </a:lnSpc>
            </a:pPr>
            <a:r>
              <a:rPr lang="es-MX" sz="2600" b="1" dirty="0">
                <a:solidFill>
                  <a:schemeClr val="accent2">
                    <a:lumMod val="75000"/>
                  </a:schemeClr>
                </a:solidFill>
              </a:rPr>
              <a:t>R</a:t>
            </a:r>
            <a:r>
              <a:rPr lang="es-MX" sz="2600" b="1" dirty="0" smtClean="0">
                <a:solidFill>
                  <a:schemeClr val="accent2">
                    <a:lumMod val="75000"/>
                  </a:schemeClr>
                </a:solidFill>
              </a:rPr>
              <a:t>elación </a:t>
            </a:r>
            <a:r>
              <a:rPr lang="es-MX" sz="2600" b="1" dirty="0">
                <a:solidFill>
                  <a:schemeClr val="accent2">
                    <a:lumMod val="75000"/>
                  </a:schemeClr>
                </a:solidFill>
              </a:rPr>
              <a:t>entre número de votos y </a:t>
            </a:r>
            <a:r>
              <a:rPr lang="es-MX" sz="2600" b="1" dirty="0" smtClean="0">
                <a:solidFill>
                  <a:schemeClr val="accent2">
                    <a:lumMod val="75000"/>
                  </a:schemeClr>
                </a:solidFill>
              </a:rPr>
              <a:t>escaños</a:t>
            </a:r>
            <a:r>
              <a:rPr lang="es-MX" dirty="0" smtClean="0"/>
              <a:t>.</a:t>
            </a:r>
            <a:endParaRPr lang="es-MX" dirty="0"/>
          </a:p>
        </p:txBody>
      </p:sp>
      <p:pic>
        <p:nvPicPr>
          <p:cNvPr id="10" name="Imagen 9"/>
          <p:cNvPicPr>
            <a:picLocks noChangeAspect="1"/>
          </p:cNvPicPr>
          <p:nvPr/>
        </p:nvPicPr>
        <p:blipFill>
          <a:blip r:embed="rId2"/>
          <a:stretch>
            <a:fillRect/>
          </a:stretch>
        </p:blipFill>
        <p:spPr>
          <a:xfrm>
            <a:off x="5538356" y="323306"/>
            <a:ext cx="6580122" cy="3635630"/>
          </a:xfrm>
          <a:prstGeom prst="rect">
            <a:avLst/>
          </a:prstGeom>
        </p:spPr>
      </p:pic>
      <p:pic>
        <p:nvPicPr>
          <p:cNvPr id="11" name="Imagen 10"/>
          <p:cNvPicPr>
            <a:picLocks noChangeAspect="1"/>
          </p:cNvPicPr>
          <p:nvPr/>
        </p:nvPicPr>
        <p:blipFill>
          <a:blip r:embed="rId3"/>
          <a:stretch>
            <a:fillRect/>
          </a:stretch>
        </p:blipFill>
        <p:spPr>
          <a:xfrm>
            <a:off x="5460423" y="3958935"/>
            <a:ext cx="3166514" cy="2628900"/>
          </a:xfrm>
          <a:prstGeom prst="rect">
            <a:avLst/>
          </a:prstGeom>
        </p:spPr>
      </p:pic>
      <p:pic>
        <p:nvPicPr>
          <p:cNvPr id="12" name="Imagen 11"/>
          <p:cNvPicPr>
            <a:picLocks noChangeAspect="1"/>
          </p:cNvPicPr>
          <p:nvPr/>
        </p:nvPicPr>
        <p:blipFill>
          <a:blip r:embed="rId4"/>
          <a:stretch>
            <a:fillRect/>
          </a:stretch>
        </p:blipFill>
        <p:spPr>
          <a:xfrm>
            <a:off x="8626938" y="3958935"/>
            <a:ext cx="3491539" cy="2628901"/>
          </a:xfrm>
          <a:prstGeom prst="rect">
            <a:avLst/>
          </a:prstGeom>
        </p:spPr>
      </p:pic>
    </p:spTree>
    <p:extLst>
      <p:ext uri="{BB962C8B-B14F-4D97-AF65-F5344CB8AC3E}">
        <p14:creationId xmlns:p14="http://schemas.microsoft.com/office/powerpoint/2010/main" val="362624368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ircle(in)">
                                      <p:cBhvr>
                                        <p:cTn id="17" dur="2000"/>
                                        <p:tgtEl>
                                          <p:spTgt spid="6">
                                            <p:txEl>
                                              <p:pRg st="0" end="0"/>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circle(in)">
                                      <p:cBhvr>
                                        <p:cTn id="20" dur="2000"/>
                                        <p:tgtEl>
                                          <p:spTgt spid="6">
                                            <p:txEl>
                                              <p:pRg st="1" end="1"/>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circle(in)">
                                      <p:cBhvr>
                                        <p:cTn id="23" dur="2000"/>
                                        <p:tgtEl>
                                          <p:spTgt spid="6">
                                            <p:txEl>
                                              <p:pRg st="2" end="2"/>
                                            </p:txEl>
                                          </p:spTgt>
                                        </p:tgtEl>
                                      </p:cBhvr>
                                    </p:animEffect>
                                  </p:childTnLst>
                                </p:cTn>
                              </p:par>
                              <p:par>
                                <p:cTn id="24" presetID="6" presetClass="entr" presetSubtype="16"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circle(in)">
                                      <p:cBhvr>
                                        <p:cTn id="26" dur="2000"/>
                                        <p:tgtEl>
                                          <p:spTgt spid="6">
                                            <p:txEl>
                                              <p:pRg st="3" end="3"/>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circle(in)">
                                      <p:cBhvr>
                                        <p:cTn id="29" dur="2000"/>
                                        <p:tgtEl>
                                          <p:spTgt spid="6">
                                            <p:txEl>
                                              <p:pRg st="4" end="4"/>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circle(in)">
                                      <p:cBhvr>
                                        <p:cTn id="32" dur="2000"/>
                                        <p:tgtEl>
                                          <p:spTgt spid="6">
                                            <p:txEl>
                                              <p:pRg st="5" end="5"/>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circle(in)">
                                      <p:cBhvr>
                                        <p:cTn id="35" dur="2000"/>
                                        <p:tgtEl>
                                          <p:spTgt spid="6">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down)">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564573"/>
          </a:xfrm>
        </p:spPr>
        <p:txBody>
          <a:bodyPr>
            <a:normAutofit fontScale="90000"/>
          </a:bodyPr>
          <a:lstStyle/>
          <a:p>
            <a:r>
              <a:rPr lang="es-MX" dirty="0" smtClean="0"/>
              <a:t>INDICADORES DE GOBERNABILIDAD</a:t>
            </a:r>
            <a:endParaRPr lang="es-MX" dirty="0"/>
          </a:p>
        </p:txBody>
      </p:sp>
      <p:sp>
        <p:nvSpPr>
          <p:cNvPr id="3" name="Marcador de texto 2"/>
          <p:cNvSpPr>
            <a:spLocks noGrp="1"/>
          </p:cNvSpPr>
          <p:nvPr>
            <p:ph type="body" idx="1"/>
          </p:nvPr>
        </p:nvSpPr>
        <p:spPr>
          <a:xfrm>
            <a:off x="675744" y="1584395"/>
            <a:ext cx="4185623" cy="379487"/>
          </a:xfrm>
        </p:spPr>
        <p:txBody>
          <a:bodyPr/>
          <a:lstStyle/>
          <a:p>
            <a:pPr algn="ctr"/>
            <a:r>
              <a:rPr lang="es-MX" b="1" dirty="0" smtClean="0">
                <a:solidFill>
                  <a:schemeClr val="accent5">
                    <a:lumMod val="75000"/>
                  </a:schemeClr>
                </a:solidFill>
              </a:rPr>
              <a:t>DERECHOS CIVILES</a:t>
            </a:r>
            <a:endParaRPr lang="es-MX" b="1" dirty="0">
              <a:solidFill>
                <a:schemeClr val="accent5">
                  <a:lumMod val="75000"/>
                </a:schemeClr>
              </a:solidFill>
            </a:endParaRPr>
          </a:p>
        </p:txBody>
      </p:sp>
      <p:sp>
        <p:nvSpPr>
          <p:cNvPr id="4" name="Marcador de contenido 3"/>
          <p:cNvSpPr>
            <a:spLocks noGrp="1"/>
          </p:cNvSpPr>
          <p:nvPr>
            <p:ph sz="half" idx="2"/>
          </p:nvPr>
        </p:nvSpPr>
        <p:spPr>
          <a:xfrm>
            <a:off x="104245" y="2118511"/>
            <a:ext cx="4422488" cy="4739489"/>
          </a:xfrm>
        </p:spPr>
        <p:txBody>
          <a:bodyPr>
            <a:noAutofit/>
          </a:bodyPr>
          <a:lstStyle/>
          <a:p>
            <a:pPr>
              <a:lnSpc>
                <a:spcPct val="150000"/>
              </a:lnSpc>
            </a:pPr>
            <a:r>
              <a:rPr lang="es-MX" sz="1600" b="1" dirty="0" smtClean="0">
                <a:solidFill>
                  <a:schemeClr val="accent2">
                    <a:lumMod val="75000"/>
                  </a:schemeClr>
                </a:solidFill>
              </a:rPr>
              <a:t>Derechos de grupos vulnerables.</a:t>
            </a:r>
          </a:p>
          <a:p>
            <a:pPr marL="0" indent="0">
              <a:lnSpc>
                <a:spcPct val="150000"/>
              </a:lnSpc>
              <a:buNone/>
            </a:pPr>
            <a:r>
              <a:rPr lang="es-MX" sz="1600" b="1" dirty="0" smtClean="0">
                <a:solidFill>
                  <a:schemeClr val="accent2">
                    <a:lumMod val="75000"/>
                  </a:schemeClr>
                </a:solidFill>
              </a:rPr>
              <a:t> </a:t>
            </a:r>
          </a:p>
          <a:p>
            <a:pPr>
              <a:lnSpc>
                <a:spcPct val="150000"/>
              </a:lnSpc>
            </a:pPr>
            <a:r>
              <a:rPr lang="es-MX" sz="1600" b="1" dirty="0">
                <a:solidFill>
                  <a:schemeClr val="accent2">
                    <a:lumMod val="75000"/>
                  </a:schemeClr>
                </a:solidFill>
              </a:rPr>
              <a:t>S</a:t>
            </a:r>
            <a:r>
              <a:rPr lang="es-MX" sz="1600" b="1" dirty="0" smtClean="0">
                <a:solidFill>
                  <a:schemeClr val="accent2">
                    <a:lumMod val="75000"/>
                  </a:schemeClr>
                </a:solidFill>
              </a:rPr>
              <a:t>eguridad </a:t>
            </a:r>
            <a:r>
              <a:rPr lang="es-MX" sz="1600" b="1" dirty="0">
                <a:solidFill>
                  <a:schemeClr val="accent2">
                    <a:lumMod val="75000"/>
                  </a:schemeClr>
                </a:solidFill>
              </a:rPr>
              <a:t>de </a:t>
            </a:r>
            <a:r>
              <a:rPr lang="es-MX" sz="1600" b="1" dirty="0" smtClean="0">
                <a:solidFill>
                  <a:schemeClr val="accent2">
                    <a:lumMod val="75000"/>
                  </a:schemeClr>
                </a:solidFill>
              </a:rPr>
              <a:t>trabajadores.</a:t>
            </a:r>
          </a:p>
          <a:p>
            <a:pPr marL="0" indent="0">
              <a:lnSpc>
                <a:spcPct val="150000"/>
              </a:lnSpc>
              <a:buNone/>
            </a:pPr>
            <a:endParaRPr lang="es-MX" sz="1600" b="1" dirty="0" smtClean="0">
              <a:solidFill>
                <a:schemeClr val="accent2">
                  <a:lumMod val="75000"/>
                </a:schemeClr>
              </a:solidFill>
            </a:endParaRPr>
          </a:p>
          <a:p>
            <a:pPr>
              <a:lnSpc>
                <a:spcPct val="150000"/>
              </a:lnSpc>
            </a:pPr>
            <a:r>
              <a:rPr lang="es-MX" sz="1600" b="1" dirty="0" smtClean="0">
                <a:solidFill>
                  <a:schemeClr val="accent2">
                    <a:lumMod val="75000"/>
                  </a:schemeClr>
                </a:solidFill>
              </a:rPr>
              <a:t>Índices delictivos.</a:t>
            </a:r>
          </a:p>
          <a:p>
            <a:pPr marL="0" indent="0">
              <a:lnSpc>
                <a:spcPct val="150000"/>
              </a:lnSpc>
              <a:buNone/>
            </a:pPr>
            <a:endParaRPr lang="es-MX" sz="1600" b="1" dirty="0" smtClean="0">
              <a:solidFill>
                <a:schemeClr val="accent2">
                  <a:lumMod val="75000"/>
                </a:schemeClr>
              </a:solidFill>
            </a:endParaRPr>
          </a:p>
          <a:p>
            <a:pPr>
              <a:lnSpc>
                <a:spcPct val="150000"/>
              </a:lnSpc>
            </a:pPr>
            <a:r>
              <a:rPr lang="es-MX" sz="1600" b="1" dirty="0" smtClean="0">
                <a:solidFill>
                  <a:schemeClr val="accent2">
                    <a:lumMod val="75000"/>
                  </a:schemeClr>
                </a:solidFill>
              </a:rPr>
              <a:t>Impartición de justicia.</a:t>
            </a:r>
          </a:p>
          <a:p>
            <a:pPr>
              <a:lnSpc>
                <a:spcPct val="150000"/>
              </a:lnSpc>
            </a:pPr>
            <a:endParaRPr lang="es-MX" sz="1600" b="1" dirty="0" smtClean="0">
              <a:solidFill>
                <a:schemeClr val="accent2">
                  <a:lumMod val="75000"/>
                </a:schemeClr>
              </a:solidFill>
            </a:endParaRPr>
          </a:p>
          <a:p>
            <a:pPr>
              <a:lnSpc>
                <a:spcPct val="150000"/>
              </a:lnSpc>
            </a:pPr>
            <a:r>
              <a:rPr lang="es-MX" sz="1600" b="1" dirty="0">
                <a:solidFill>
                  <a:schemeClr val="accent2">
                    <a:lumMod val="75000"/>
                  </a:schemeClr>
                </a:solidFill>
              </a:rPr>
              <a:t>L</a:t>
            </a:r>
            <a:r>
              <a:rPr lang="es-MX" sz="1600" b="1" dirty="0" smtClean="0">
                <a:solidFill>
                  <a:schemeClr val="accent2">
                    <a:lumMod val="75000"/>
                  </a:schemeClr>
                </a:solidFill>
              </a:rPr>
              <a:t>ibertad </a:t>
            </a:r>
            <a:r>
              <a:rPr lang="es-MX" sz="1600" b="1" dirty="0">
                <a:solidFill>
                  <a:schemeClr val="accent2">
                    <a:lumMod val="75000"/>
                  </a:schemeClr>
                </a:solidFill>
              </a:rPr>
              <a:t>de </a:t>
            </a:r>
            <a:r>
              <a:rPr lang="es-MX" sz="1600" b="1" dirty="0" smtClean="0">
                <a:solidFill>
                  <a:schemeClr val="accent2">
                    <a:lumMod val="75000"/>
                  </a:schemeClr>
                </a:solidFill>
              </a:rPr>
              <a:t>prensa.</a:t>
            </a:r>
            <a:endParaRPr lang="es-MX" sz="1600" b="1" dirty="0">
              <a:solidFill>
                <a:schemeClr val="accent2">
                  <a:lumMod val="75000"/>
                </a:schemeClr>
              </a:solidFill>
            </a:endParaRPr>
          </a:p>
        </p:txBody>
      </p:sp>
      <p:pic>
        <p:nvPicPr>
          <p:cNvPr id="7" name="Imagen 6"/>
          <p:cNvPicPr>
            <a:picLocks noChangeAspect="1"/>
          </p:cNvPicPr>
          <p:nvPr/>
        </p:nvPicPr>
        <p:blipFill>
          <a:blip r:embed="rId2"/>
          <a:stretch>
            <a:fillRect/>
          </a:stretch>
        </p:blipFill>
        <p:spPr>
          <a:xfrm>
            <a:off x="4603174" y="1380358"/>
            <a:ext cx="4509654" cy="1986297"/>
          </a:xfrm>
          <a:prstGeom prst="rect">
            <a:avLst/>
          </a:prstGeom>
        </p:spPr>
      </p:pic>
      <p:pic>
        <p:nvPicPr>
          <p:cNvPr id="10" name="Imagen 9"/>
          <p:cNvPicPr>
            <a:picLocks noChangeAspect="1"/>
          </p:cNvPicPr>
          <p:nvPr/>
        </p:nvPicPr>
        <p:blipFill>
          <a:blip r:embed="rId3"/>
          <a:stretch>
            <a:fillRect/>
          </a:stretch>
        </p:blipFill>
        <p:spPr>
          <a:xfrm>
            <a:off x="3869314" y="3572840"/>
            <a:ext cx="5544850" cy="3046169"/>
          </a:xfrm>
          <a:prstGeom prst="rect">
            <a:avLst/>
          </a:prstGeom>
        </p:spPr>
      </p:pic>
      <p:pic>
        <p:nvPicPr>
          <p:cNvPr id="11" name="Imagen 10"/>
          <p:cNvPicPr>
            <a:picLocks noChangeAspect="1"/>
          </p:cNvPicPr>
          <p:nvPr/>
        </p:nvPicPr>
        <p:blipFill>
          <a:blip r:embed="rId4"/>
          <a:stretch>
            <a:fillRect/>
          </a:stretch>
        </p:blipFill>
        <p:spPr>
          <a:xfrm>
            <a:off x="9414164" y="114733"/>
            <a:ext cx="2628900" cy="6628967"/>
          </a:xfrm>
          <a:prstGeom prst="rect">
            <a:avLst/>
          </a:prstGeom>
        </p:spPr>
      </p:pic>
    </p:spTree>
    <p:extLst>
      <p:ext uri="{BB962C8B-B14F-4D97-AF65-F5344CB8AC3E}">
        <p14:creationId xmlns:p14="http://schemas.microsoft.com/office/powerpoint/2010/main" val="211356727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circle(in)">
                                      <p:cBhvr>
                                        <p:cTn id="18" dur="2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circle(in)">
                                      <p:cBhvr>
                                        <p:cTn id="23" dur="2000"/>
                                        <p:tgtEl>
                                          <p:spTgt spid="4">
                                            <p:txEl>
                                              <p:pRg st="1" end="1"/>
                                            </p:txEl>
                                          </p:spTgt>
                                        </p:tgtEl>
                                      </p:cBhvr>
                                    </p:animEffect>
                                  </p:childTnLst>
                                </p:cTn>
                              </p:par>
                              <p:par>
                                <p:cTn id="24" presetID="6" presetClass="entr" presetSubtype="16" fill="hold" nodeType="with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circle(in)">
                                      <p:cBhvr>
                                        <p:cTn id="26" dur="2000"/>
                                        <p:tgtEl>
                                          <p:spTgt spid="4">
                                            <p:txEl>
                                              <p:pRg st="2" end="2"/>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circle(in)">
                                      <p:cBhvr>
                                        <p:cTn id="29" dur="2000"/>
                                        <p:tgtEl>
                                          <p:spTgt spid="4">
                                            <p:txEl>
                                              <p:pRg st="4" end="4"/>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circle(in)">
                                      <p:cBhvr>
                                        <p:cTn id="32" dur="2000"/>
                                        <p:tgtEl>
                                          <p:spTgt spid="4">
                                            <p:txEl>
                                              <p:pRg st="6" end="6"/>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circle(in)">
                                      <p:cBhvr>
                                        <p:cTn id="35" dur="2000"/>
                                        <p:tgtEl>
                                          <p:spTgt spid="4">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heel(1)">
                                      <p:cBhvr>
                                        <p:cTn id="40" dur="20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randombar(horizontal)">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C00000"/>
                </a:solidFill>
              </a:rPr>
              <a:t>PRESENTACIÓN DEL MATERIAL (</a:t>
            </a:r>
            <a:r>
              <a:rPr lang="es-ES" dirty="0" err="1">
                <a:solidFill>
                  <a:srgbClr val="C00000"/>
                </a:solidFill>
              </a:rPr>
              <a:t>guión</a:t>
            </a:r>
            <a:r>
              <a:rPr lang="es-ES" dirty="0">
                <a:solidFill>
                  <a:srgbClr val="C00000"/>
                </a:solidFill>
              </a:rPr>
              <a:t> explicativo de uso)</a:t>
            </a:r>
            <a:endParaRPr lang="es-MX" dirty="0">
              <a:solidFill>
                <a:srgbClr val="C00000"/>
              </a:solidFill>
            </a:endParaRPr>
          </a:p>
        </p:txBody>
      </p:sp>
      <p:sp>
        <p:nvSpPr>
          <p:cNvPr id="3" name="2 Marcador de contenido"/>
          <p:cNvSpPr>
            <a:spLocks noGrp="1"/>
          </p:cNvSpPr>
          <p:nvPr>
            <p:ph idx="1"/>
          </p:nvPr>
        </p:nvSpPr>
        <p:spPr/>
        <p:txBody>
          <a:bodyPr>
            <a:normAutofit fontScale="92500"/>
          </a:bodyPr>
          <a:lstStyle/>
          <a:p>
            <a:pPr algn="ctr">
              <a:lnSpc>
                <a:spcPct val="150000"/>
              </a:lnSpc>
            </a:pPr>
            <a:r>
              <a:rPr lang="es-ES" dirty="0" smtClean="0">
                <a:solidFill>
                  <a:schemeClr val="accent2">
                    <a:lumMod val="75000"/>
                  </a:schemeClr>
                </a:solidFill>
              </a:rPr>
              <a:t>Se considera que si durante las clases se explica en qué consiste cada condición; cuáles son los indicadores que permiten visibilizar cada una, y cómo dichos “signos” se relacionan con la Gastronomía y las prácticas alimentarias en general, no sólo se estará cumpliendo el propósito de la UA que es analizar los cambios que conllevan dichas condiciones sino también se podrán identificar cuál es su influencia directa en el ámbito de la alimentación.</a:t>
            </a:r>
          </a:p>
          <a:p>
            <a:pPr algn="ctr">
              <a:lnSpc>
                <a:spcPct val="150000"/>
              </a:lnSpc>
            </a:pPr>
            <a:r>
              <a:rPr lang="es-ES" dirty="0" smtClean="0">
                <a:solidFill>
                  <a:schemeClr val="accent2">
                    <a:lumMod val="75000"/>
                  </a:schemeClr>
                </a:solidFill>
              </a:rPr>
              <a:t>Y yendo más allá, cuál es el papel del profesional de la Gastronomía para influir en los cambios del entorno y por ende, en la situación social, cultural, política y económica del país, a través del ejercicio de su profesión.</a:t>
            </a:r>
            <a:endParaRPr lang="es-MX" dirty="0">
              <a:solidFill>
                <a:schemeClr val="accent2">
                  <a:lumMod val="75000"/>
                </a:schemeClr>
              </a:solidFill>
            </a:endParaRPr>
          </a:p>
        </p:txBody>
      </p:sp>
    </p:spTree>
    <p:extLst>
      <p:ext uri="{BB962C8B-B14F-4D97-AF65-F5344CB8AC3E}">
        <p14:creationId xmlns:p14="http://schemas.microsoft.com/office/powerpoint/2010/main" val="49038995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695442" y="1071243"/>
            <a:ext cx="8596668" cy="2984709"/>
          </a:xfrm>
        </p:spPr>
        <p:txBody>
          <a:bodyPr>
            <a:normAutofit fontScale="90000"/>
          </a:bodyPr>
          <a:lstStyle/>
          <a:p>
            <a:pPr algn="ctr">
              <a:lnSpc>
                <a:spcPct val="150000"/>
              </a:lnSpc>
            </a:pPr>
            <a:r>
              <a:rPr lang="es-ES" i="1" dirty="0">
                <a:solidFill>
                  <a:srgbClr val="C00000"/>
                </a:solidFill>
              </a:rPr>
              <a:t>¿Qué relación existe entre </a:t>
            </a:r>
            <a:r>
              <a:rPr lang="es-ES" i="1" dirty="0" smtClean="0">
                <a:solidFill>
                  <a:srgbClr val="C00000"/>
                </a:solidFill>
              </a:rPr>
              <a:t>la política </a:t>
            </a:r>
            <a:r>
              <a:rPr lang="es-ES" i="1" dirty="0">
                <a:solidFill>
                  <a:srgbClr val="C00000"/>
                </a:solidFill>
              </a:rPr>
              <a:t>y la alimentación</a:t>
            </a:r>
            <a:r>
              <a:rPr lang="es-ES" i="1" dirty="0" smtClean="0">
                <a:solidFill>
                  <a:srgbClr val="C00000"/>
                </a:solidFill>
              </a:rPr>
              <a:t>?</a:t>
            </a:r>
            <a:br>
              <a:rPr lang="es-ES" i="1" dirty="0" smtClean="0">
                <a:solidFill>
                  <a:srgbClr val="C00000"/>
                </a:solidFill>
              </a:rPr>
            </a:br>
            <a:r>
              <a:rPr lang="es-ES" i="1" dirty="0" smtClean="0">
                <a:solidFill>
                  <a:schemeClr val="accent2">
                    <a:lumMod val="75000"/>
                  </a:schemeClr>
                </a:solidFill>
              </a:rPr>
              <a:t>¿Cómo influye el Gobierno en la </a:t>
            </a:r>
            <a:r>
              <a:rPr lang="es-ES" i="1" dirty="0" smtClean="0">
                <a:solidFill>
                  <a:schemeClr val="accent2">
                    <a:lumMod val="75000"/>
                  </a:schemeClr>
                </a:solidFill>
              </a:rPr>
              <a:t>Gastronomía?</a:t>
            </a:r>
            <a:endParaRPr lang="es-MX" dirty="0">
              <a:solidFill>
                <a:schemeClr val="accent2">
                  <a:lumMod val="75000"/>
                </a:schemeClr>
              </a:solidFill>
            </a:endParaRPr>
          </a:p>
        </p:txBody>
      </p:sp>
      <p:sp>
        <p:nvSpPr>
          <p:cNvPr id="8" name="7 Marcador de texto"/>
          <p:cNvSpPr>
            <a:spLocks noGrp="1"/>
          </p:cNvSpPr>
          <p:nvPr>
            <p:ph type="body" idx="1"/>
          </p:nvPr>
        </p:nvSpPr>
        <p:spPr/>
        <p:txBody>
          <a:bodyPr>
            <a:normAutofit/>
          </a:bodyPr>
          <a:lstStyle/>
          <a:p>
            <a:pPr algn="ctr"/>
            <a:r>
              <a:rPr lang="es-ES" sz="2800" b="1" dirty="0" smtClean="0">
                <a:solidFill>
                  <a:schemeClr val="accent5">
                    <a:lumMod val="75000"/>
                  </a:schemeClr>
                </a:solidFill>
              </a:rPr>
              <a:t>PARA REFLEXIONAR</a:t>
            </a:r>
            <a:endParaRPr lang="es-MX" sz="2800" b="1" dirty="0">
              <a:solidFill>
                <a:schemeClr val="accent5">
                  <a:lumMod val="75000"/>
                </a:schemeClr>
              </a:solidFill>
            </a:endParaRPr>
          </a:p>
        </p:txBody>
      </p:sp>
    </p:spTree>
    <p:extLst>
      <p:ext uri="{BB962C8B-B14F-4D97-AF65-F5344CB8AC3E}">
        <p14:creationId xmlns:p14="http://schemas.microsoft.com/office/powerpoint/2010/main" val="241290179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507066" y="2404534"/>
            <a:ext cx="8614707" cy="1646302"/>
          </a:xfrm>
        </p:spPr>
        <p:txBody>
          <a:bodyPr/>
          <a:lstStyle/>
          <a:p>
            <a:r>
              <a:rPr lang="es-ES" dirty="0" smtClean="0">
                <a:solidFill>
                  <a:schemeClr val="accent2">
                    <a:lumMod val="75000"/>
                  </a:schemeClr>
                </a:solidFill>
              </a:rPr>
              <a:t>CONDICIONES ECONÓMICAS</a:t>
            </a:r>
            <a:endParaRPr lang="es-MX" dirty="0">
              <a:solidFill>
                <a:schemeClr val="accent2">
                  <a:lumMod val="75000"/>
                </a:schemeClr>
              </a:solidFill>
            </a:endParaRPr>
          </a:p>
        </p:txBody>
      </p:sp>
      <p:sp>
        <p:nvSpPr>
          <p:cNvPr id="5" name="4 Subtítulo"/>
          <p:cNvSpPr>
            <a:spLocks noGrp="1"/>
          </p:cNvSpPr>
          <p:nvPr>
            <p:ph type="subTitle" idx="1"/>
          </p:nvPr>
        </p:nvSpPr>
        <p:spPr>
          <a:xfrm>
            <a:off x="1507066" y="4050833"/>
            <a:ext cx="8343103" cy="1096899"/>
          </a:xfrm>
        </p:spPr>
        <p:txBody>
          <a:bodyPr/>
          <a:lstStyle/>
          <a:p>
            <a:r>
              <a:rPr lang="es-ES" sz="2400" b="1" dirty="0">
                <a:solidFill>
                  <a:schemeClr val="accent5">
                    <a:lumMod val="75000"/>
                  </a:schemeClr>
                </a:solidFill>
              </a:rPr>
              <a:t>Que influyen en la alimentación</a:t>
            </a:r>
            <a:endParaRPr lang="es-MX" sz="2400" b="1" dirty="0">
              <a:solidFill>
                <a:schemeClr val="accent5">
                  <a:lumMod val="75000"/>
                </a:schemeClr>
              </a:solidFill>
            </a:endParaRPr>
          </a:p>
          <a:p>
            <a:endParaRPr lang="es-MX" dirty="0"/>
          </a:p>
        </p:txBody>
      </p:sp>
    </p:spTree>
    <p:extLst>
      <p:ext uri="{BB962C8B-B14F-4D97-AF65-F5344CB8AC3E}">
        <p14:creationId xmlns:p14="http://schemas.microsoft.com/office/powerpoint/2010/main" val="160045541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heel(1)">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CONDICIONES ECONÓMICAS</a:t>
            </a:r>
            <a:endParaRPr lang="es-MX" dirty="0"/>
          </a:p>
        </p:txBody>
      </p:sp>
      <p:sp>
        <p:nvSpPr>
          <p:cNvPr id="5" name="4 Marcador de texto"/>
          <p:cNvSpPr>
            <a:spLocks noGrp="1"/>
          </p:cNvSpPr>
          <p:nvPr>
            <p:ph type="body" idx="1"/>
          </p:nvPr>
        </p:nvSpPr>
        <p:spPr>
          <a:xfrm>
            <a:off x="503729" y="1572508"/>
            <a:ext cx="4185623" cy="576262"/>
          </a:xfrm>
        </p:spPr>
        <p:txBody>
          <a:bodyPr/>
          <a:lstStyle/>
          <a:p>
            <a:pPr algn="ctr"/>
            <a:r>
              <a:rPr lang="es-ES" b="1" dirty="0" smtClean="0">
                <a:solidFill>
                  <a:srgbClr val="C00000"/>
                </a:solidFill>
              </a:rPr>
              <a:t>QUÉ ES LO ECONÓMICO</a:t>
            </a:r>
            <a:endParaRPr lang="es-MX" b="1" dirty="0">
              <a:solidFill>
                <a:srgbClr val="C00000"/>
              </a:solidFill>
            </a:endParaRPr>
          </a:p>
        </p:txBody>
      </p:sp>
      <p:sp>
        <p:nvSpPr>
          <p:cNvPr id="6" name="5 Marcador de contenido"/>
          <p:cNvSpPr>
            <a:spLocks noGrp="1"/>
          </p:cNvSpPr>
          <p:nvPr>
            <p:ph sz="half" idx="2"/>
          </p:nvPr>
        </p:nvSpPr>
        <p:spPr/>
        <p:txBody>
          <a:bodyPr>
            <a:normAutofit lnSpcReduction="10000"/>
          </a:bodyPr>
          <a:lstStyle/>
          <a:p>
            <a:pPr>
              <a:lnSpc>
                <a:spcPct val="150000"/>
              </a:lnSpc>
            </a:pPr>
            <a:r>
              <a:rPr lang="es-MX" dirty="0">
                <a:solidFill>
                  <a:schemeClr val="accent2">
                    <a:lumMod val="75000"/>
                  </a:schemeClr>
                </a:solidFill>
              </a:rPr>
              <a:t>Procesos de intercambio de productos, bienes y servicios para satisfacer las necesidades del hombre. Igualmente se relaciona con las necesidades ilimitadas de la población, y la administración de los recursos con los que cuenta para satisfacer dichas necesidades.</a:t>
            </a:r>
          </a:p>
          <a:p>
            <a:endParaRPr lang="es-MX" dirty="0"/>
          </a:p>
        </p:txBody>
      </p:sp>
      <p:sp>
        <p:nvSpPr>
          <p:cNvPr id="7" name="6 Marcador de texto"/>
          <p:cNvSpPr>
            <a:spLocks noGrp="1"/>
          </p:cNvSpPr>
          <p:nvPr>
            <p:ph type="body" sz="quarter" idx="3"/>
          </p:nvPr>
        </p:nvSpPr>
        <p:spPr>
          <a:xfrm>
            <a:off x="5079329" y="1608721"/>
            <a:ext cx="4185618" cy="576262"/>
          </a:xfrm>
        </p:spPr>
        <p:txBody>
          <a:bodyPr/>
          <a:lstStyle/>
          <a:p>
            <a:pPr algn="ctr"/>
            <a:r>
              <a:rPr lang="es-ES" b="1" dirty="0" smtClean="0">
                <a:solidFill>
                  <a:srgbClr val="C00000"/>
                </a:solidFill>
              </a:rPr>
              <a:t>INDICADORES</a:t>
            </a:r>
            <a:endParaRPr lang="es-MX" b="1" dirty="0">
              <a:solidFill>
                <a:srgbClr val="C00000"/>
              </a:solidFill>
            </a:endParaRPr>
          </a:p>
        </p:txBody>
      </p:sp>
      <p:sp>
        <p:nvSpPr>
          <p:cNvPr id="8" name="7 Marcador de contenido"/>
          <p:cNvSpPr>
            <a:spLocks noGrp="1"/>
          </p:cNvSpPr>
          <p:nvPr>
            <p:ph sz="quarter" idx="4"/>
          </p:nvPr>
        </p:nvSpPr>
        <p:spPr>
          <a:xfrm>
            <a:off x="5088384" y="2417275"/>
            <a:ext cx="4185617" cy="3624087"/>
          </a:xfrm>
        </p:spPr>
        <p:txBody>
          <a:bodyPr>
            <a:normAutofit fontScale="70000" lnSpcReduction="20000"/>
          </a:bodyPr>
          <a:lstStyle/>
          <a:p>
            <a:pPr>
              <a:lnSpc>
                <a:spcPct val="160000"/>
              </a:lnSpc>
            </a:pPr>
            <a:r>
              <a:rPr lang="es-MX" dirty="0"/>
              <a:t>PRODUCCIÓN (actividades económicas –primaria, secundaria y terciaria-.</a:t>
            </a:r>
          </a:p>
          <a:p>
            <a:pPr>
              <a:lnSpc>
                <a:spcPct val="160000"/>
              </a:lnSpc>
            </a:pPr>
            <a:r>
              <a:rPr lang="es-MX" dirty="0">
                <a:solidFill>
                  <a:schemeClr val="accent2">
                    <a:lumMod val="75000"/>
                  </a:schemeClr>
                </a:solidFill>
              </a:rPr>
              <a:t>DEMANDA (de bienes y servicios).</a:t>
            </a:r>
          </a:p>
          <a:p>
            <a:pPr>
              <a:lnSpc>
                <a:spcPct val="160000"/>
              </a:lnSpc>
            </a:pPr>
            <a:r>
              <a:rPr lang="es-MX" dirty="0"/>
              <a:t>PRECIOS (al consumidor y del productor).</a:t>
            </a:r>
          </a:p>
          <a:p>
            <a:pPr>
              <a:lnSpc>
                <a:spcPct val="160000"/>
              </a:lnSpc>
            </a:pPr>
            <a:r>
              <a:rPr lang="es-MX" dirty="0">
                <a:solidFill>
                  <a:schemeClr val="accent2">
                    <a:lumMod val="75000"/>
                  </a:schemeClr>
                </a:solidFill>
              </a:rPr>
              <a:t>MERCADO LABORAL (personal ocupado, asegurados, desocupados, expectativas).</a:t>
            </a:r>
          </a:p>
          <a:p>
            <a:pPr>
              <a:lnSpc>
                <a:spcPct val="160000"/>
              </a:lnSpc>
            </a:pPr>
            <a:r>
              <a:rPr lang="es-MX" dirty="0"/>
              <a:t>SECTOR EXTERNO (importaciones, exportaciones, petróleo).</a:t>
            </a:r>
          </a:p>
          <a:p>
            <a:pPr>
              <a:lnSpc>
                <a:spcPct val="160000"/>
              </a:lnSpc>
            </a:pPr>
            <a:r>
              <a:rPr lang="es-MX" dirty="0">
                <a:solidFill>
                  <a:schemeClr val="accent2">
                    <a:lumMod val="75000"/>
                  </a:schemeClr>
                </a:solidFill>
              </a:rPr>
              <a:t>MERCADO FINANCIERO (tipos de cambio, reservas nacionales).</a:t>
            </a:r>
          </a:p>
          <a:p>
            <a:endParaRPr lang="es-MX" dirty="0"/>
          </a:p>
        </p:txBody>
      </p:sp>
    </p:spTree>
    <p:extLst>
      <p:ext uri="{BB962C8B-B14F-4D97-AF65-F5344CB8AC3E}">
        <p14:creationId xmlns:p14="http://schemas.microsoft.com/office/powerpoint/2010/main" val="243627665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arn(inVertical)">
                                      <p:cBhvr>
                                        <p:cTn id="10" dur="500"/>
                                        <p:tgtEl>
                                          <p:spTgt spid="8">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arn(inVertical)">
                                      <p:cBhvr>
                                        <p:cTn id="13" dur="500"/>
                                        <p:tgtEl>
                                          <p:spTgt spid="8">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barn(inVertical)">
                                      <p:cBhvr>
                                        <p:cTn id="16" dur="500"/>
                                        <p:tgtEl>
                                          <p:spTgt spid="8">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barn(inVertical)">
                                      <p:cBhvr>
                                        <p:cTn id="19" dur="500"/>
                                        <p:tgtEl>
                                          <p:spTgt spid="8">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barn(inVertical)">
                                      <p:cBhvr>
                                        <p:cTn id="2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CONDICIONES ECONÓMICAS</a:t>
            </a:r>
            <a:endParaRPr lang="es-MX" dirty="0"/>
          </a:p>
        </p:txBody>
      </p:sp>
      <p:sp>
        <p:nvSpPr>
          <p:cNvPr id="7" name="6 Marcador de contenido"/>
          <p:cNvSpPr>
            <a:spLocks noGrp="1"/>
          </p:cNvSpPr>
          <p:nvPr>
            <p:ph sz="half" idx="1"/>
          </p:nvPr>
        </p:nvSpPr>
        <p:spPr>
          <a:xfrm>
            <a:off x="677334" y="1647731"/>
            <a:ext cx="4184035" cy="4393630"/>
          </a:xfrm>
        </p:spPr>
        <p:txBody>
          <a:bodyPr>
            <a:normAutofit fontScale="92500" lnSpcReduction="20000"/>
          </a:bodyPr>
          <a:lstStyle/>
          <a:p>
            <a:pPr>
              <a:lnSpc>
                <a:spcPct val="150000"/>
              </a:lnSpc>
            </a:pPr>
            <a:r>
              <a:rPr lang="es-MX" b="1" dirty="0">
                <a:solidFill>
                  <a:schemeClr val="accent2">
                    <a:lumMod val="75000"/>
                  </a:schemeClr>
                </a:solidFill>
              </a:rPr>
              <a:t>SISTEMAS DE PAGO (cajeros automáticos, cheques, tarjetas).</a:t>
            </a:r>
          </a:p>
          <a:p>
            <a:pPr>
              <a:lnSpc>
                <a:spcPct val="150000"/>
              </a:lnSpc>
            </a:pPr>
            <a:r>
              <a:rPr lang="es-MX" b="1" dirty="0">
                <a:solidFill>
                  <a:schemeClr val="accent2">
                    <a:lumMod val="75000"/>
                  </a:schemeClr>
                </a:solidFill>
              </a:rPr>
              <a:t>INFLACIÓN Y MONEDA EN CIRCULACIÓN (tasas de interés, “fondeos” bancarios y gubernamentales).</a:t>
            </a:r>
          </a:p>
          <a:p>
            <a:pPr>
              <a:lnSpc>
                <a:spcPct val="150000"/>
              </a:lnSpc>
            </a:pPr>
            <a:r>
              <a:rPr lang="es-MX" b="1" dirty="0">
                <a:solidFill>
                  <a:schemeClr val="accent2">
                    <a:lumMod val="75000"/>
                  </a:schemeClr>
                </a:solidFill>
              </a:rPr>
              <a:t>BALANZA DE PAGOS (comercio exterior, viajes, remesas).</a:t>
            </a:r>
          </a:p>
          <a:p>
            <a:pPr>
              <a:lnSpc>
                <a:spcPct val="150000"/>
              </a:lnSpc>
            </a:pPr>
            <a:r>
              <a:rPr lang="es-MX" b="1" dirty="0">
                <a:solidFill>
                  <a:schemeClr val="accent2">
                    <a:lumMod val="75000"/>
                  </a:schemeClr>
                </a:solidFill>
              </a:rPr>
              <a:t>FINANZAS PÚBLICAS (ingresos y gastos del Gobierno, deuda pública).</a:t>
            </a:r>
          </a:p>
          <a:p>
            <a:endParaRPr lang="es-MX"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7995" y="4474533"/>
            <a:ext cx="3560983"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5988" y="1550123"/>
            <a:ext cx="3892990" cy="255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971494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wipe(down)">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1000"/>
                                        <p:tgtEl>
                                          <p:spTgt spid="7">
                                            <p:txEl>
                                              <p:pRg st="1" end="1"/>
                                            </p:txEl>
                                          </p:spTgt>
                                        </p:tgtEl>
                                      </p:cBhvr>
                                    </p:animEffect>
                                    <p:anim calcmode="lin" valueType="num">
                                      <p:cBhvr>
                                        <p:cTn id="18"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1000"/>
                                        <p:tgtEl>
                                          <p:spTgt spid="7">
                                            <p:txEl>
                                              <p:pRg st="2" end="2"/>
                                            </p:txEl>
                                          </p:spTgt>
                                        </p:tgtEl>
                                      </p:cBhvr>
                                    </p:animEffect>
                                    <p:anim calcmode="lin" valueType="num">
                                      <p:cBhvr>
                                        <p:cTn id="23"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1000"/>
                                        <p:tgtEl>
                                          <p:spTgt spid="7">
                                            <p:txEl>
                                              <p:pRg st="3" end="3"/>
                                            </p:txEl>
                                          </p:spTgt>
                                        </p:tgtEl>
                                      </p:cBhvr>
                                    </p:animEffect>
                                    <p:anim calcmode="lin" valueType="num">
                                      <p:cBhvr>
                                        <p:cTn id="2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1267"/>
                                        </p:tgtEl>
                                        <p:attrNameLst>
                                          <p:attrName>style.visibility</p:attrName>
                                        </p:attrNameLst>
                                      </p:cBhvr>
                                      <p:to>
                                        <p:strVal val="visible"/>
                                      </p:to>
                                    </p:set>
                                    <p:animEffect transition="in" filter="wipe(down)">
                                      <p:cBhvr>
                                        <p:cTn id="34"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OTROS INDICADORES (BANXICO, 2014)</a:t>
            </a:r>
            <a:endParaRPr lang="es-MX" dirty="0"/>
          </a:p>
        </p:txBody>
      </p:sp>
      <p:sp>
        <p:nvSpPr>
          <p:cNvPr id="4" name="3 Marcador de contenido"/>
          <p:cNvSpPr>
            <a:spLocks noGrp="1"/>
          </p:cNvSpPr>
          <p:nvPr>
            <p:ph sz="half" idx="2"/>
          </p:nvPr>
        </p:nvSpPr>
        <p:spPr>
          <a:xfrm>
            <a:off x="5089970" y="2160589"/>
            <a:ext cx="4941270" cy="3880773"/>
          </a:xfrm>
        </p:spPr>
        <p:txBody>
          <a:bodyPr>
            <a:normAutofit fontScale="55000" lnSpcReduction="20000"/>
          </a:bodyPr>
          <a:lstStyle/>
          <a:p>
            <a:pPr>
              <a:lnSpc>
                <a:spcPct val="160000"/>
              </a:lnSpc>
            </a:pPr>
            <a:r>
              <a:rPr lang="es-MX" sz="2600" b="1" dirty="0">
                <a:solidFill>
                  <a:schemeClr val="accent2">
                    <a:lumMod val="75000"/>
                  </a:schemeClr>
                </a:solidFill>
              </a:rPr>
              <a:t>Tasas de interés y precios de referencia en el mercado de valores (“fondeo” bancario y “fondeo” gubernamental).</a:t>
            </a:r>
          </a:p>
          <a:p>
            <a:pPr>
              <a:lnSpc>
                <a:spcPct val="160000"/>
              </a:lnSpc>
            </a:pPr>
            <a:r>
              <a:rPr lang="es-MX" sz="2600" b="1" dirty="0" smtClean="0">
                <a:solidFill>
                  <a:schemeClr val="accent2">
                    <a:lumMod val="75000"/>
                  </a:schemeClr>
                </a:solidFill>
              </a:rPr>
              <a:t>Balanza </a:t>
            </a:r>
            <a:r>
              <a:rPr lang="es-MX" sz="2600" b="1" dirty="0">
                <a:solidFill>
                  <a:schemeClr val="accent2">
                    <a:lumMod val="75000"/>
                  </a:schemeClr>
                </a:solidFill>
              </a:rPr>
              <a:t>de pagos (comercio exterior, viajes, remesas).</a:t>
            </a:r>
          </a:p>
          <a:p>
            <a:pPr>
              <a:lnSpc>
                <a:spcPct val="160000"/>
              </a:lnSpc>
            </a:pPr>
            <a:r>
              <a:rPr lang="es-MX" sz="2600" b="1" dirty="0" smtClean="0">
                <a:solidFill>
                  <a:schemeClr val="accent2">
                    <a:lumMod val="75000"/>
                  </a:schemeClr>
                </a:solidFill>
              </a:rPr>
              <a:t>Finanzas </a:t>
            </a:r>
            <a:r>
              <a:rPr lang="es-MX" sz="2600" b="1" dirty="0">
                <a:solidFill>
                  <a:schemeClr val="accent2">
                    <a:lumMod val="75000"/>
                  </a:schemeClr>
                </a:solidFill>
              </a:rPr>
              <a:t>públicas (ingresos y gastos, deuda pública).</a:t>
            </a:r>
          </a:p>
          <a:p>
            <a:pPr>
              <a:lnSpc>
                <a:spcPct val="160000"/>
              </a:lnSpc>
            </a:pPr>
            <a:r>
              <a:rPr lang="es-MX" sz="2600" b="1" dirty="0" smtClean="0">
                <a:solidFill>
                  <a:schemeClr val="accent2">
                    <a:lumMod val="75000"/>
                  </a:schemeClr>
                </a:solidFill>
              </a:rPr>
              <a:t>Producción </a:t>
            </a:r>
            <a:r>
              <a:rPr lang="es-MX" sz="2600" b="1" dirty="0">
                <a:solidFill>
                  <a:schemeClr val="accent2">
                    <a:lumMod val="75000"/>
                  </a:schemeClr>
                </a:solidFill>
              </a:rPr>
              <a:t>(oferta y demanda, Producto Interno Bruto, actividad industrial, comercio, etc.).</a:t>
            </a:r>
          </a:p>
          <a:p>
            <a:pPr>
              <a:lnSpc>
                <a:spcPct val="160000"/>
              </a:lnSpc>
            </a:pPr>
            <a:r>
              <a:rPr lang="es-MX" sz="2600" b="1" dirty="0" smtClean="0">
                <a:solidFill>
                  <a:schemeClr val="accent2">
                    <a:lumMod val="75000"/>
                  </a:schemeClr>
                </a:solidFill>
              </a:rPr>
              <a:t>Laborales </a:t>
            </a:r>
            <a:r>
              <a:rPr lang="es-MX" sz="2600" b="1" dirty="0">
                <a:solidFill>
                  <a:schemeClr val="accent2">
                    <a:lumMod val="75000"/>
                  </a:schemeClr>
                </a:solidFill>
              </a:rPr>
              <a:t>(salarios y productividad, desempleo).</a:t>
            </a:r>
          </a:p>
          <a:p>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596" y="1792208"/>
            <a:ext cx="3116891"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5162" y="3857296"/>
            <a:ext cx="298132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383267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arn(inVertical)">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heel(1)">
                                      <p:cBhvr>
                                        <p:cTn id="12" dur="2000"/>
                                        <p:tgtEl>
                                          <p:spTgt spid="4">
                                            <p:txEl>
                                              <p:pRg st="0" end="0"/>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heel(1)">
                                      <p:cBhvr>
                                        <p:cTn id="15" dur="2000"/>
                                        <p:tgtEl>
                                          <p:spTgt spid="4">
                                            <p:txEl>
                                              <p:pRg st="1" end="1"/>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wheel(1)">
                                      <p:cBhvr>
                                        <p:cTn id="18" dur="2000"/>
                                        <p:tgtEl>
                                          <p:spTgt spid="4">
                                            <p:txEl>
                                              <p:pRg st="2" end="2"/>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wheel(1)">
                                      <p:cBhvr>
                                        <p:cTn id="21" dur="2000"/>
                                        <p:tgtEl>
                                          <p:spTgt spid="4">
                                            <p:txEl>
                                              <p:pRg st="3" end="3"/>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wheel(1)">
                                      <p:cBhvr>
                                        <p:cTn id="24" dur="2000"/>
                                        <p:tgtEl>
                                          <p:spTgt spid="4">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12291"/>
                                        </p:tgtEl>
                                        <p:attrNameLst>
                                          <p:attrName>style.visibility</p:attrName>
                                        </p:attrNameLst>
                                      </p:cBhvr>
                                      <p:to>
                                        <p:strVal val="visible"/>
                                      </p:to>
                                    </p:set>
                                    <p:animEffect transition="in" filter="randombar(horizontal)">
                                      <p:cBhvr>
                                        <p:cTn id="29"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solidFill>
                  <a:srgbClr val="C00000"/>
                </a:solidFill>
              </a:rPr>
              <a:t>PANORAMA ECONÓMICO DE MÉXICO (SRE, 2012)</a:t>
            </a:r>
            <a:endParaRPr lang="es-MX" dirty="0">
              <a:solidFill>
                <a:srgbClr val="C00000"/>
              </a:solidFill>
            </a:endParaRPr>
          </a:p>
        </p:txBody>
      </p:sp>
      <p:sp>
        <p:nvSpPr>
          <p:cNvPr id="6" name="5 Marcador de contenido"/>
          <p:cNvSpPr>
            <a:spLocks noGrp="1"/>
          </p:cNvSpPr>
          <p:nvPr>
            <p:ph idx="1"/>
          </p:nvPr>
        </p:nvSpPr>
        <p:spPr>
          <a:xfrm>
            <a:off x="677333" y="2160589"/>
            <a:ext cx="9154729" cy="4303585"/>
          </a:xfrm>
        </p:spPr>
        <p:txBody>
          <a:bodyPr>
            <a:normAutofit/>
          </a:bodyPr>
          <a:lstStyle/>
          <a:p>
            <a:pPr algn="ctr">
              <a:lnSpc>
                <a:spcPct val="170000"/>
              </a:lnSpc>
            </a:pPr>
            <a:r>
              <a:rPr lang="es-MX" b="1" dirty="0" smtClean="0">
                <a:solidFill>
                  <a:schemeClr val="accent2">
                    <a:lumMod val="75000"/>
                  </a:schemeClr>
                </a:solidFill>
              </a:rPr>
              <a:t>México </a:t>
            </a:r>
            <a:r>
              <a:rPr lang="es-MX" b="1" dirty="0">
                <a:solidFill>
                  <a:schemeClr val="accent2">
                    <a:lumMod val="75000"/>
                  </a:schemeClr>
                </a:solidFill>
              </a:rPr>
              <a:t>es la 14ª economía en el mundo y la segunda en América </a:t>
            </a:r>
            <a:r>
              <a:rPr lang="es-MX" b="1" dirty="0" smtClean="0">
                <a:solidFill>
                  <a:schemeClr val="accent2">
                    <a:lumMod val="75000"/>
                  </a:schemeClr>
                </a:solidFill>
              </a:rPr>
              <a:t>Latina.</a:t>
            </a:r>
            <a:r>
              <a:rPr lang="es-MX" b="1" dirty="0">
                <a:solidFill>
                  <a:schemeClr val="accent2">
                    <a:lumMod val="75000"/>
                  </a:schemeClr>
                </a:solidFill>
              </a:rPr>
              <a:t>	</a:t>
            </a:r>
          </a:p>
          <a:p>
            <a:pPr algn="ctr">
              <a:lnSpc>
                <a:spcPct val="170000"/>
              </a:lnSpc>
            </a:pPr>
            <a:r>
              <a:rPr lang="es-MX" b="1" dirty="0" smtClean="0">
                <a:solidFill>
                  <a:schemeClr val="accent2">
                    <a:lumMod val="75000"/>
                  </a:schemeClr>
                </a:solidFill>
              </a:rPr>
              <a:t>México </a:t>
            </a:r>
            <a:r>
              <a:rPr lang="es-MX" b="1" dirty="0">
                <a:solidFill>
                  <a:schemeClr val="accent2">
                    <a:lumMod val="75000"/>
                  </a:schemeClr>
                </a:solidFill>
              </a:rPr>
              <a:t>es el 11º país más poblado del mundo con 112.3 millones de </a:t>
            </a:r>
            <a:r>
              <a:rPr lang="es-MX" b="1" dirty="0" smtClean="0">
                <a:solidFill>
                  <a:schemeClr val="accent2">
                    <a:lumMod val="75000"/>
                  </a:schemeClr>
                </a:solidFill>
              </a:rPr>
              <a:t>habitantes.</a:t>
            </a:r>
            <a:endParaRPr lang="es-MX" b="1" dirty="0">
              <a:solidFill>
                <a:schemeClr val="accent2">
                  <a:lumMod val="75000"/>
                </a:schemeClr>
              </a:solidFill>
            </a:endParaRPr>
          </a:p>
          <a:p>
            <a:pPr algn="ctr">
              <a:lnSpc>
                <a:spcPct val="170000"/>
              </a:lnSpc>
            </a:pPr>
            <a:r>
              <a:rPr lang="es-MX" b="1" dirty="0" smtClean="0">
                <a:solidFill>
                  <a:schemeClr val="accent2">
                    <a:lumMod val="75000"/>
                  </a:schemeClr>
                </a:solidFill>
              </a:rPr>
              <a:t>En </a:t>
            </a:r>
            <a:r>
              <a:rPr lang="es-MX" b="1" dirty="0">
                <a:solidFill>
                  <a:schemeClr val="accent2">
                    <a:lumMod val="75000"/>
                  </a:schemeClr>
                </a:solidFill>
              </a:rPr>
              <a:t>2010, el Producto Interno Bruto (PIB) per cápita se ubicó en 9,566 </a:t>
            </a:r>
            <a:r>
              <a:rPr lang="es-MX" b="1" dirty="0" smtClean="0">
                <a:solidFill>
                  <a:schemeClr val="accent2">
                    <a:lumMod val="75000"/>
                  </a:schemeClr>
                </a:solidFill>
              </a:rPr>
              <a:t>dólares.</a:t>
            </a:r>
            <a:endParaRPr lang="es-MX" b="1" dirty="0">
              <a:solidFill>
                <a:schemeClr val="accent2">
                  <a:lumMod val="75000"/>
                </a:schemeClr>
              </a:solidFill>
            </a:endParaRPr>
          </a:p>
          <a:p>
            <a:pPr algn="ctr">
              <a:lnSpc>
                <a:spcPct val="170000"/>
              </a:lnSpc>
            </a:pPr>
            <a:r>
              <a:rPr lang="es-MX" b="1" dirty="0" smtClean="0">
                <a:solidFill>
                  <a:schemeClr val="accent2">
                    <a:lumMod val="75000"/>
                  </a:schemeClr>
                </a:solidFill>
              </a:rPr>
              <a:t>México </a:t>
            </a:r>
            <a:r>
              <a:rPr lang="es-MX" b="1" dirty="0">
                <a:solidFill>
                  <a:schemeClr val="accent2">
                    <a:lumMod val="75000"/>
                  </a:schemeClr>
                </a:solidFill>
              </a:rPr>
              <a:t>juega un papel importante en el comercio internacional. En 2010 se ubicó como el 10º país exportador e importador a nivel mundial, con el 2.5% y el 2.6% del total de exportaciones e importaciones mundiales, </a:t>
            </a:r>
            <a:r>
              <a:rPr lang="es-MX" b="1" dirty="0" smtClean="0">
                <a:solidFill>
                  <a:schemeClr val="accent2">
                    <a:lumMod val="75000"/>
                  </a:schemeClr>
                </a:solidFill>
              </a:rPr>
              <a:t>respectivamente.</a:t>
            </a:r>
            <a:endParaRPr lang="es-MX" b="1" dirty="0">
              <a:solidFill>
                <a:schemeClr val="accent2">
                  <a:lumMod val="75000"/>
                </a:schemeClr>
              </a:solidFill>
            </a:endParaRPr>
          </a:p>
          <a:p>
            <a:endParaRPr lang="es-MX" dirty="0"/>
          </a:p>
        </p:txBody>
      </p:sp>
    </p:spTree>
    <p:extLst>
      <p:ext uri="{BB962C8B-B14F-4D97-AF65-F5344CB8AC3E}">
        <p14:creationId xmlns:p14="http://schemas.microsoft.com/office/powerpoint/2010/main" val="368213828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randombar(horizontal)">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C00000"/>
                </a:solidFill>
              </a:rPr>
              <a:t>PANORAMA ECONÓMICO DE MÉXICO (SRE, 2012)</a:t>
            </a:r>
            <a:endParaRPr lang="es-MX" dirty="0">
              <a:solidFill>
                <a:srgbClr val="C00000"/>
              </a:solidFill>
            </a:endParaRPr>
          </a:p>
        </p:txBody>
      </p:sp>
      <p:sp>
        <p:nvSpPr>
          <p:cNvPr id="3" name="2 Marcador de contenido"/>
          <p:cNvSpPr>
            <a:spLocks noGrp="1"/>
          </p:cNvSpPr>
          <p:nvPr>
            <p:ph idx="1"/>
          </p:nvPr>
        </p:nvSpPr>
        <p:spPr/>
        <p:txBody>
          <a:bodyPr>
            <a:normAutofit fontScale="85000" lnSpcReduction="10000"/>
          </a:bodyPr>
          <a:lstStyle/>
          <a:p>
            <a:pPr algn="ctr">
              <a:lnSpc>
                <a:spcPct val="170000"/>
              </a:lnSpc>
            </a:pPr>
            <a:r>
              <a:rPr lang="es-MX" b="1" dirty="0" smtClean="0">
                <a:solidFill>
                  <a:schemeClr val="accent2">
                    <a:lumMod val="75000"/>
                  </a:schemeClr>
                </a:solidFill>
              </a:rPr>
              <a:t>México </a:t>
            </a:r>
            <a:r>
              <a:rPr lang="es-MX" b="1" dirty="0">
                <a:solidFill>
                  <a:schemeClr val="accent2">
                    <a:lumMod val="75000"/>
                  </a:schemeClr>
                </a:solidFill>
              </a:rPr>
              <a:t>tiene firmados 11 tratados de libre comercio con 43 países, incluyendo a Estados Unidos y Canadá, la Unión Europea y Japón, los cuales están entre los mercados más grandes y atractivos del mundo.</a:t>
            </a:r>
          </a:p>
          <a:p>
            <a:pPr algn="ctr">
              <a:lnSpc>
                <a:spcPct val="170000"/>
              </a:lnSpc>
            </a:pPr>
            <a:r>
              <a:rPr lang="es-MX" b="1" dirty="0" smtClean="0">
                <a:solidFill>
                  <a:schemeClr val="accent2">
                    <a:lumMod val="75000"/>
                  </a:schemeClr>
                </a:solidFill>
              </a:rPr>
              <a:t>En </a:t>
            </a:r>
            <a:r>
              <a:rPr lang="es-MX" b="1" dirty="0">
                <a:solidFill>
                  <a:schemeClr val="accent2">
                    <a:lumMod val="75000"/>
                  </a:schemeClr>
                </a:solidFill>
              </a:rPr>
              <a:t>2010, de acuerdo a estimaciones preliminares, los flujos mundiales de Inversión Extranjera Directa (IED) alcanzaron 1,122 miles de millones de dólares (mmd). En ese año, México fue uno de los más importantes receptores de IED entre los países de América </a:t>
            </a:r>
            <a:r>
              <a:rPr lang="es-MX" b="1" dirty="0" smtClean="0">
                <a:solidFill>
                  <a:schemeClr val="accent2">
                    <a:lumMod val="75000"/>
                  </a:schemeClr>
                </a:solidFill>
              </a:rPr>
              <a:t>Latina.</a:t>
            </a:r>
          </a:p>
          <a:p>
            <a:pPr algn="ctr">
              <a:lnSpc>
                <a:spcPct val="170000"/>
              </a:lnSpc>
            </a:pPr>
            <a:r>
              <a:rPr lang="es-MX" b="1" dirty="0" smtClean="0">
                <a:solidFill>
                  <a:schemeClr val="accent2">
                    <a:lumMod val="75000"/>
                  </a:schemeClr>
                </a:solidFill>
              </a:rPr>
              <a:t>Al </a:t>
            </a:r>
            <a:r>
              <a:rPr lang="es-MX" b="1" dirty="0">
                <a:solidFill>
                  <a:schemeClr val="accent2">
                    <a:lumMod val="75000"/>
                  </a:schemeClr>
                </a:solidFill>
              </a:rPr>
              <a:t>cierre del 2010, el nivel de reservas internacionales de México sumó 113,600 millones de dólares, equivalentes a cerca de 5 meses de importaciones. 	</a:t>
            </a:r>
          </a:p>
          <a:p>
            <a:endParaRPr lang="es-MX" dirty="0"/>
          </a:p>
        </p:txBody>
      </p:sp>
    </p:spTree>
    <p:extLst>
      <p:ext uri="{BB962C8B-B14F-4D97-AF65-F5344CB8AC3E}">
        <p14:creationId xmlns:p14="http://schemas.microsoft.com/office/powerpoint/2010/main" val="53384137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77335" y="1792587"/>
            <a:ext cx="8596668" cy="2734862"/>
          </a:xfrm>
        </p:spPr>
        <p:txBody>
          <a:bodyPr>
            <a:normAutofit fontScale="90000"/>
          </a:bodyPr>
          <a:lstStyle/>
          <a:p>
            <a:pPr algn="ctr">
              <a:lnSpc>
                <a:spcPct val="150000"/>
              </a:lnSpc>
            </a:pPr>
            <a:r>
              <a:rPr lang="es-ES" i="1" dirty="0">
                <a:solidFill>
                  <a:srgbClr val="C00000"/>
                </a:solidFill>
              </a:rPr>
              <a:t>¿Qué relación existe entre la </a:t>
            </a:r>
            <a:r>
              <a:rPr lang="es-ES" i="1" dirty="0" smtClean="0">
                <a:solidFill>
                  <a:srgbClr val="C00000"/>
                </a:solidFill>
              </a:rPr>
              <a:t>economía </a:t>
            </a:r>
            <a:r>
              <a:rPr lang="es-ES" i="1" dirty="0">
                <a:solidFill>
                  <a:srgbClr val="C00000"/>
                </a:solidFill>
              </a:rPr>
              <a:t>y la alimentación?</a:t>
            </a:r>
            <a:br>
              <a:rPr lang="es-ES" i="1" dirty="0">
                <a:solidFill>
                  <a:srgbClr val="C00000"/>
                </a:solidFill>
              </a:rPr>
            </a:br>
            <a:endParaRPr lang="es-MX" dirty="0"/>
          </a:p>
        </p:txBody>
      </p:sp>
      <p:sp>
        <p:nvSpPr>
          <p:cNvPr id="5" name="4 Marcador de texto"/>
          <p:cNvSpPr>
            <a:spLocks noGrp="1"/>
          </p:cNvSpPr>
          <p:nvPr>
            <p:ph type="body" idx="1"/>
          </p:nvPr>
        </p:nvSpPr>
        <p:spPr/>
        <p:txBody>
          <a:bodyPr/>
          <a:lstStyle/>
          <a:p>
            <a:pPr algn="ctr"/>
            <a:r>
              <a:rPr lang="es-ES" b="1" dirty="0" smtClean="0">
                <a:solidFill>
                  <a:schemeClr val="accent2">
                    <a:lumMod val="75000"/>
                  </a:schemeClr>
                </a:solidFill>
              </a:rPr>
              <a:t>PARA REFLEXIONAR</a:t>
            </a:r>
            <a:endParaRPr lang="es-MX" b="1" dirty="0">
              <a:solidFill>
                <a:schemeClr val="accent2">
                  <a:lumMod val="75000"/>
                </a:schemeClr>
              </a:solidFill>
            </a:endParaRPr>
          </a:p>
        </p:txBody>
      </p:sp>
    </p:spTree>
    <p:extLst>
      <p:ext uri="{BB962C8B-B14F-4D97-AF65-F5344CB8AC3E}">
        <p14:creationId xmlns:p14="http://schemas.microsoft.com/office/powerpoint/2010/main" val="2718264346"/>
      </p:ext>
    </p:extLst>
  </p:cSld>
  <p:clrMapOvr>
    <a:masterClrMapping/>
  </p:clrMapOvr>
  <p:transition spd="slow">
    <p:randomBa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solidFill>
                  <a:schemeClr val="accent2">
                    <a:lumMod val="75000"/>
                  </a:schemeClr>
                </a:solidFill>
              </a:rPr>
              <a:t>FUENTES DE INFORMACIÓN</a:t>
            </a:r>
            <a:endParaRPr lang="es-MX" dirty="0">
              <a:solidFill>
                <a:schemeClr val="accent2">
                  <a:lumMod val="75000"/>
                </a:schemeClr>
              </a:solidFill>
            </a:endParaRPr>
          </a:p>
        </p:txBody>
      </p:sp>
      <p:sp>
        <p:nvSpPr>
          <p:cNvPr id="6" name="5 Marcador de contenido"/>
          <p:cNvSpPr>
            <a:spLocks noGrp="1"/>
          </p:cNvSpPr>
          <p:nvPr>
            <p:ph idx="1"/>
          </p:nvPr>
        </p:nvSpPr>
        <p:spPr/>
        <p:txBody>
          <a:bodyPr>
            <a:normAutofit fontScale="92500"/>
          </a:bodyPr>
          <a:lstStyle/>
          <a:p>
            <a:pPr>
              <a:lnSpc>
                <a:spcPct val="150000"/>
              </a:lnSpc>
            </a:pPr>
            <a:r>
              <a:rPr lang="es-MX" dirty="0" smtClean="0">
                <a:solidFill>
                  <a:schemeClr val="accent2">
                    <a:lumMod val="75000"/>
                  </a:schemeClr>
                </a:solidFill>
              </a:rPr>
              <a:t>BANXICO </a:t>
            </a:r>
            <a:r>
              <a:rPr lang="es-MX" dirty="0">
                <a:solidFill>
                  <a:schemeClr val="accent2">
                    <a:lumMod val="75000"/>
                  </a:schemeClr>
                </a:solidFill>
              </a:rPr>
              <a:t>(2014). </a:t>
            </a:r>
            <a:r>
              <a:rPr lang="es-MX" i="1" dirty="0">
                <a:solidFill>
                  <a:schemeClr val="accent2">
                    <a:lumMod val="75000"/>
                  </a:schemeClr>
                </a:solidFill>
              </a:rPr>
              <a:t>Estadísticas</a:t>
            </a:r>
            <a:r>
              <a:rPr lang="es-MX" dirty="0">
                <a:solidFill>
                  <a:schemeClr val="accent2">
                    <a:lumMod val="75000"/>
                  </a:schemeClr>
                </a:solidFill>
              </a:rPr>
              <a:t>. México: Banco Nacional de México. Disponible en: http://www.banxico.org.mx/dyn/estadisticas/index.html#PMI/</a:t>
            </a:r>
          </a:p>
          <a:p>
            <a:pPr>
              <a:lnSpc>
                <a:spcPct val="150000"/>
              </a:lnSpc>
            </a:pPr>
            <a:r>
              <a:rPr lang="es-MX" dirty="0" smtClean="0">
                <a:solidFill>
                  <a:schemeClr val="accent2">
                    <a:lumMod val="75000"/>
                  </a:schemeClr>
                </a:solidFill>
              </a:rPr>
              <a:t>Bravo</a:t>
            </a:r>
            <a:r>
              <a:rPr lang="es-MX" dirty="0">
                <a:solidFill>
                  <a:schemeClr val="accent2">
                    <a:lumMod val="75000"/>
                  </a:schemeClr>
                </a:solidFill>
              </a:rPr>
              <a:t>, Rosa (2003). </a:t>
            </a:r>
            <a:r>
              <a:rPr lang="es-MX" i="1" dirty="0">
                <a:solidFill>
                  <a:schemeClr val="accent2">
                    <a:lumMod val="75000"/>
                  </a:schemeClr>
                </a:solidFill>
              </a:rPr>
              <a:t>Condiciones de vida y desigualdad social. Una propuesta para la selección de indicadores</a:t>
            </a:r>
            <a:r>
              <a:rPr lang="es-MX" dirty="0">
                <a:solidFill>
                  <a:schemeClr val="accent2">
                    <a:lumMod val="75000"/>
                  </a:schemeClr>
                </a:solidFill>
              </a:rPr>
              <a:t>. Comisión Económica para América Latina y El Caribe CEPAL. Disponible en: </a:t>
            </a:r>
            <a:r>
              <a:rPr lang="es-MX" dirty="0">
                <a:solidFill>
                  <a:schemeClr val="accent2">
                    <a:lumMod val="75000"/>
                  </a:schemeClr>
                </a:solidFill>
                <a:hlinkClick r:id="rId2"/>
              </a:rPr>
              <a:t>http://</a:t>
            </a:r>
            <a:r>
              <a:rPr lang="es-MX" dirty="0" smtClean="0">
                <a:solidFill>
                  <a:schemeClr val="accent2">
                    <a:lumMod val="75000"/>
                  </a:schemeClr>
                </a:solidFill>
                <a:hlinkClick r:id="rId2"/>
              </a:rPr>
              <a:t>www.cepal.org/deype/mecovi/docs/TALLER6/5.pdf</a:t>
            </a:r>
            <a:endParaRPr lang="es-MX" dirty="0" smtClean="0">
              <a:solidFill>
                <a:schemeClr val="accent2">
                  <a:lumMod val="75000"/>
                </a:schemeClr>
              </a:solidFill>
            </a:endParaRPr>
          </a:p>
          <a:p>
            <a:pPr>
              <a:lnSpc>
                <a:spcPct val="150000"/>
              </a:lnSpc>
            </a:pPr>
            <a:r>
              <a:rPr lang="es-MX" dirty="0">
                <a:solidFill>
                  <a:schemeClr val="accent2">
                    <a:lumMod val="75000"/>
                  </a:schemeClr>
                </a:solidFill>
              </a:rPr>
              <a:t>CESOP (2005). </a:t>
            </a:r>
            <a:r>
              <a:rPr lang="es-MX" i="1" dirty="0">
                <a:solidFill>
                  <a:schemeClr val="accent2">
                    <a:lumMod val="75000"/>
                  </a:schemeClr>
                </a:solidFill>
              </a:rPr>
              <a:t>Indicadores de Gobernabilidad y Democracia en México</a:t>
            </a:r>
            <a:r>
              <a:rPr lang="es-MX" dirty="0">
                <a:solidFill>
                  <a:schemeClr val="accent2">
                    <a:lumMod val="75000"/>
                  </a:schemeClr>
                </a:solidFill>
              </a:rPr>
              <a:t>. Cámara de Diputados, LIX Legislatura: Temas de la Agenda Legislativa en el debate público, abril de 2005. México: Centro de Estudios Sociales y de Opinión Pública. Disponible en: </a:t>
            </a:r>
            <a:r>
              <a:rPr lang="es-MX" u="sng" dirty="0">
                <a:solidFill>
                  <a:schemeClr val="accent2">
                    <a:lumMod val="75000"/>
                  </a:schemeClr>
                </a:solidFill>
                <a:hlinkClick r:id="rId3"/>
              </a:rPr>
              <a:t>www.diputados.gob.mx/cesop/doctos.htm</a:t>
            </a:r>
            <a:endParaRPr lang="es-MX" u="sng" dirty="0">
              <a:solidFill>
                <a:schemeClr val="accent2">
                  <a:lumMod val="75000"/>
                </a:schemeClr>
              </a:solidFill>
            </a:endParaRPr>
          </a:p>
          <a:p>
            <a:pPr>
              <a:lnSpc>
                <a:spcPct val="150000"/>
              </a:lnSpc>
            </a:pPr>
            <a:endParaRPr lang="es-MX" dirty="0">
              <a:solidFill>
                <a:schemeClr val="accent2">
                  <a:lumMod val="75000"/>
                </a:schemeClr>
              </a:solidFill>
            </a:endParaRPr>
          </a:p>
        </p:txBody>
      </p:sp>
    </p:spTree>
    <p:extLst>
      <p:ext uri="{BB962C8B-B14F-4D97-AF65-F5344CB8AC3E}">
        <p14:creationId xmlns:p14="http://schemas.microsoft.com/office/powerpoint/2010/main" val="319552557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arn(inVertical)">
                                      <p:cBhvr>
                                        <p:cTn id="10" dur="500"/>
                                        <p:tgtEl>
                                          <p:spTgt spid="6">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arn(inVertical)">
                                      <p:cBhvr>
                                        <p:cTn id="1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75000"/>
                  </a:schemeClr>
                </a:solidFill>
              </a:rPr>
              <a:t>FUENTES DE INFORMACIÓN</a:t>
            </a:r>
            <a:endParaRPr lang="es-MX" dirty="0">
              <a:solidFill>
                <a:schemeClr val="accent2">
                  <a:lumMod val="75000"/>
                </a:schemeClr>
              </a:solidFill>
            </a:endParaRPr>
          </a:p>
        </p:txBody>
      </p:sp>
      <p:sp>
        <p:nvSpPr>
          <p:cNvPr id="3" name="Marcador de contenido 2"/>
          <p:cNvSpPr>
            <a:spLocks noGrp="1"/>
          </p:cNvSpPr>
          <p:nvPr>
            <p:ph idx="1"/>
          </p:nvPr>
        </p:nvSpPr>
        <p:spPr/>
        <p:txBody>
          <a:bodyPr>
            <a:normAutofit lnSpcReduction="10000"/>
          </a:bodyPr>
          <a:lstStyle/>
          <a:p>
            <a:pPr algn="just">
              <a:lnSpc>
                <a:spcPct val="150000"/>
              </a:lnSpc>
            </a:pPr>
            <a:r>
              <a:rPr lang="es-MX" dirty="0" smtClean="0">
                <a:solidFill>
                  <a:schemeClr val="accent2">
                    <a:lumMod val="75000"/>
                  </a:schemeClr>
                </a:solidFill>
              </a:rPr>
              <a:t>CONACULTA </a:t>
            </a:r>
            <a:r>
              <a:rPr lang="es-MX" dirty="0" smtClean="0">
                <a:solidFill>
                  <a:schemeClr val="accent2">
                    <a:lumMod val="75000"/>
                  </a:schemeClr>
                </a:solidFill>
              </a:rPr>
              <a:t>(2014). </a:t>
            </a:r>
            <a:r>
              <a:rPr lang="es-MX" i="1" dirty="0" smtClean="0">
                <a:solidFill>
                  <a:schemeClr val="accent2">
                    <a:lumMod val="75000"/>
                  </a:schemeClr>
                </a:solidFill>
              </a:rPr>
              <a:t>Sistema de Información Cultural</a:t>
            </a:r>
            <a:r>
              <a:rPr lang="es-MX" dirty="0" smtClean="0">
                <a:solidFill>
                  <a:schemeClr val="accent2">
                    <a:lumMod val="75000"/>
                  </a:schemeClr>
                </a:solidFill>
              </a:rPr>
              <a:t>. México: Secretaría de Educación Pública / Consejo Nacional para la Cultura y las Artes. </a:t>
            </a:r>
            <a:r>
              <a:rPr lang="es-MX" dirty="0">
                <a:solidFill>
                  <a:schemeClr val="accent2">
                    <a:lumMod val="75000"/>
                  </a:schemeClr>
                </a:solidFill>
              </a:rPr>
              <a:t>Disponible en: </a:t>
            </a:r>
            <a:r>
              <a:rPr lang="es-MX" dirty="0">
                <a:solidFill>
                  <a:schemeClr val="accent2">
                    <a:lumMod val="75000"/>
                  </a:schemeClr>
                </a:solidFill>
                <a:hlinkClick r:id="rId2"/>
              </a:rPr>
              <a:t>http://</a:t>
            </a:r>
            <a:r>
              <a:rPr lang="es-MX" dirty="0" smtClean="0">
                <a:solidFill>
                  <a:schemeClr val="accent2">
                    <a:lumMod val="75000"/>
                  </a:schemeClr>
                </a:solidFill>
                <a:hlinkClick r:id="rId2"/>
              </a:rPr>
              <a:t>sic.conaculta.gob.mx/index.php?table=teatro&amp;estado_id=15</a:t>
            </a:r>
            <a:endParaRPr lang="es-MX" dirty="0">
              <a:solidFill>
                <a:schemeClr val="accent2">
                  <a:lumMod val="75000"/>
                </a:schemeClr>
              </a:solidFill>
            </a:endParaRPr>
          </a:p>
          <a:p>
            <a:pPr algn="just">
              <a:lnSpc>
                <a:spcPct val="150000"/>
              </a:lnSpc>
            </a:pPr>
            <a:r>
              <a:rPr lang="es-MX" dirty="0" smtClean="0">
                <a:solidFill>
                  <a:schemeClr val="accent2">
                    <a:lumMod val="75000"/>
                  </a:schemeClr>
                </a:solidFill>
              </a:rPr>
              <a:t>Ibarra Mares, Alberto (2009). </a:t>
            </a:r>
            <a:r>
              <a:rPr lang="es-MX" i="1" dirty="0" smtClean="0">
                <a:solidFill>
                  <a:schemeClr val="accent2">
                    <a:lumMod val="75000"/>
                  </a:schemeClr>
                </a:solidFill>
              </a:rPr>
              <a:t>Introducción a las Finanzas Públicas</a:t>
            </a:r>
            <a:r>
              <a:rPr lang="es-MX" dirty="0" smtClean="0">
                <a:solidFill>
                  <a:schemeClr val="accent2">
                    <a:lumMod val="75000"/>
                  </a:schemeClr>
                </a:solidFill>
              </a:rPr>
              <a:t>. Grupo de Investigación Productividad y Finanzas Empresariales de Bolívar. Colombia: Fundación Universitaria Tecnológico de Comfenalco</a:t>
            </a:r>
            <a:r>
              <a:rPr lang="es-MX" dirty="0" smtClean="0">
                <a:solidFill>
                  <a:schemeClr val="accent2">
                    <a:lumMod val="75000"/>
                  </a:schemeClr>
                </a:solidFill>
              </a:rPr>
              <a:t>.</a:t>
            </a:r>
          </a:p>
          <a:p>
            <a:pPr algn="just">
              <a:lnSpc>
                <a:spcPct val="150000"/>
              </a:lnSpc>
            </a:pPr>
            <a:r>
              <a:rPr lang="es-MX" dirty="0">
                <a:solidFill>
                  <a:schemeClr val="accent2">
                    <a:lumMod val="75000"/>
                  </a:schemeClr>
                </a:solidFill>
              </a:rPr>
              <a:t>INEGI (2014). </a:t>
            </a:r>
            <a:r>
              <a:rPr lang="es-MX" i="1" dirty="0">
                <a:solidFill>
                  <a:schemeClr val="accent2">
                    <a:lumMod val="75000"/>
                  </a:schemeClr>
                </a:solidFill>
              </a:rPr>
              <a:t>Tablero de indicadores económicos</a:t>
            </a:r>
            <a:r>
              <a:rPr lang="es-MX" dirty="0">
                <a:solidFill>
                  <a:schemeClr val="accent2">
                    <a:lumMod val="75000"/>
                  </a:schemeClr>
                </a:solidFill>
              </a:rPr>
              <a:t>. México: Instituto Nacional de Geografía y Estadística. Disponible en: http://www.inegi.org.mx/sistemas/tableroindeco/presentacion.aspx </a:t>
            </a:r>
          </a:p>
          <a:p>
            <a:pPr algn="just">
              <a:lnSpc>
                <a:spcPct val="150000"/>
              </a:lnSpc>
            </a:pPr>
            <a:endParaRPr lang="es-MX" dirty="0" smtClean="0">
              <a:solidFill>
                <a:schemeClr val="accent2">
                  <a:lumMod val="75000"/>
                </a:schemeClr>
              </a:solidFill>
            </a:endParaRPr>
          </a:p>
          <a:p>
            <a:pPr algn="just">
              <a:lnSpc>
                <a:spcPct val="150000"/>
              </a:lnSpc>
            </a:pPr>
            <a:endParaRPr lang="es-MX" dirty="0"/>
          </a:p>
        </p:txBody>
      </p:sp>
    </p:spTree>
    <p:extLst>
      <p:ext uri="{BB962C8B-B14F-4D97-AF65-F5344CB8AC3E}">
        <p14:creationId xmlns:p14="http://schemas.microsoft.com/office/powerpoint/2010/main" val="355597709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C00000"/>
                </a:solidFill>
              </a:rPr>
              <a:t>PRESENTACIÓN DEL MATERIAL (</a:t>
            </a:r>
            <a:r>
              <a:rPr lang="es-ES" dirty="0" err="1">
                <a:solidFill>
                  <a:srgbClr val="C00000"/>
                </a:solidFill>
              </a:rPr>
              <a:t>guión</a:t>
            </a:r>
            <a:r>
              <a:rPr lang="es-ES" dirty="0">
                <a:solidFill>
                  <a:srgbClr val="C00000"/>
                </a:solidFill>
              </a:rPr>
              <a:t> explicativo de uso)</a:t>
            </a:r>
            <a:endParaRPr lang="es-MX" dirty="0"/>
          </a:p>
        </p:txBody>
      </p:sp>
      <p:sp>
        <p:nvSpPr>
          <p:cNvPr id="3" name="2 Marcador de contenido"/>
          <p:cNvSpPr>
            <a:spLocks noGrp="1"/>
          </p:cNvSpPr>
          <p:nvPr>
            <p:ph idx="1"/>
          </p:nvPr>
        </p:nvSpPr>
        <p:spPr>
          <a:xfrm>
            <a:off x="677334" y="2160589"/>
            <a:ext cx="8596668" cy="4330746"/>
          </a:xfrm>
        </p:spPr>
        <p:txBody>
          <a:bodyPr>
            <a:normAutofit fontScale="85000" lnSpcReduction="10000"/>
          </a:bodyPr>
          <a:lstStyle/>
          <a:p>
            <a:pPr algn="just">
              <a:lnSpc>
                <a:spcPct val="150000"/>
              </a:lnSpc>
            </a:pPr>
            <a:r>
              <a:rPr lang="es-ES" dirty="0" smtClean="0">
                <a:solidFill>
                  <a:schemeClr val="accent2">
                    <a:lumMod val="75000"/>
                  </a:schemeClr>
                </a:solidFill>
              </a:rPr>
              <a:t>Se hace la observación que se inicia abordando las condiciones sociales toda vez que los grupos que conforman la sociedad, se vislumbran como el núcleo de toda población; y a un mismo tiempo se sugiere seguir dicho orden de presentación.</a:t>
            </a:r>
          </a:p>
          <a:p>
            <a:pPr algn="just">
              <a:lnSpc>
                <a:spcPct val="150000"/>
              </a:lnSpc>
            </a:pPr>
            <a:r>
              <a:rPr lang="es-ES" dirty="0" smtClean="0">
                <a:solidFill>
                  <a:schemeClr val="accent2">
                    <a:lumMod val="75000"/>
                  </a:schemeClr>
                </a:solidFill>
              </a:rPr>
              <a:t>Después se estudian las condiciones culturales, las cuales se presentan de forma más amplia y profunda, ya que la Gastronomía por sí misma se considera parte intrínseca de dichas manifestaciones de la cultura.</a:t>
            </a:r>
          </a:p>
          <a:p>
            <a:pPr algn="just">
              <a:lnSpc>
                <a:spcPct val="150000"/>
              </a:lnSpc>
            </a:pPr>
            <a:r>
              <a:rPr lang="es-ES" dirty="0" smtClean="0">
                <a:solidFill>
                  <a:schemeClr val="accent2">
                    <a:lumMod val="75000"/>
                  </a:schemeClr>
                </a:solidFill>
              </a:rPr>
              <a:t>Le siguen las condiciones políticas que se relacionan con la normatividad y legalidad de toda nación –políticas alimentarias- y se culmina con el abordaje de aspectos económicos.</a:t>
            </a:r>
          </a:p>
          <a:p>
            <a:pPr algn="just">
              <a:lnSpc>
                <a:spcPct val="150000"/>
              </a:lnSpc>
            </a:pPr>
            <a:r>
              <a:rPr lang="es-ES" dirty="0" smtClean="0">
                <a:solidFill>
                  <a:schemeClr val="accent2">
                    <a:lumMod val="75000"/>
                  </a:schemeClr>
                </a:solidFill>
              </a:rPr>
              <a:t>Los datos de la economía que se presentan son los de menor cantidad, porque de una u otra forma son tratados a través de las demás condiciones, especialmente las sociales.</a:t>
            </a:r>
            <a:endParaRPr lang="es-MX" dirty="0">
              <a:solidFill>
                <a:schemeClr val="accent2">
                  <a:lumMod val="75000"/>
                </a:schemeClr>
              </a:solidFill>
            </a:endParaRPr>
          </a:p>
        </p:txBody>
      </p:sp>
    </p:spTree>
    <p:extLst>
      <p:ext uri="{BB962C8B-B14F-4D97-AF65-F5344CB8AC3E}">
        <p14:creationId xmlns:p14="http://schemas.microsoft.com/office/powerpoint/2010/main" val="157528317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FUENTES DE INFORMACIÓN</a:t>
            </a:r>
            <a:endParaRPr lang="es-MX" dirty="0"/>
          </a:p>
        </p:txBody>
      </p:sp>
      <p:sp>
        <p:nvSpPr>
          <p:cNvPr id="3" name="2 Marcador de contenido"/>
          <p:cNvSpPr>
            <a:spLocks noGrp="1"/>
          </p:cNvSpPr>
          <p:nvPr>
            <p:ph idx="1"/>
          </p:nvPr>
        </p:nvSpPr>
        <p:spPr>
          <a:xfrm>
            <a:off x="677334" y="1520983"/>
            <a:ext cx="8596668" cy="4520380"/>
          </a:xfrm>
        </p:spPr>
        <p:txBody>
          <a:bodyPr>
            <a:normAutofit fontScale="92500" lnSpcReduction="20000"/>
          </a:bodyPr>
          <a:lstStyle/>
          <a:p>
            <a:pPr algn="just">
              <a:lnSpc>
                <a:spcPct val="150000"/>
              </a:lnSpc>
            </a:pPr>
            <a:endParaRPr lang="es-MX" dirty="0">
              <a:solidFill>
                <a:schemeClr val="accent2">
                  <a:lumMod val="75000"/>
                </a:schemeClr>
              </a:solidFill>
            </a:endParaRPr>
          </a:p>
          <a:p>
            <a:pPr algn="just">
              <a:lnSpc>
                <a:spcPct val="150000"/>
              </a:lnSpc>
            </a:pPr>
            <a:r>
              <a:rPr lang="es-MX" dirty="0">
                <a:solidFill>
                  <a:schemeClr val="accent2">
                    <a:lumMod val="75000"/>
                  </a:schemeClr>
                </a:solidFill>
              </a:rPr>
              <a:t>PROFECO (2014). </a:t>
            </a:r>
            <a:r>
              <a:rPr lang="es-MX" i="1" dirty="0">
                <a:solidFill>
                  <a:schemeClr val="accent2">
                    <a:lumMod val="75000"/>
                  </a:schemeClr>
                </a:solidFill>
              </a:rPr>
              <a:t>Las 6 clases sociales que hay en México, según la PROFECO</a:t>
            </a:r>
            <a:r>
              <a:rPr lang="es-MX" dirty="0">
                <a:solidFill>
                  <a:schemeClr val="accent2">
                    <a:lumMod val="75000"/>
                  </a:schemeClr>
                </a:solidFill>
              </a:rPr>
              <a:t>. En sección Economía, “ADN Político”, CNN, mayo 13 de 2014. México: Grupo Expansión. Disponible en: http://www.adnpolitico.com/ciudadanos/2014/05/13/las-6-clases-sociales-que-hay-en-mexico-segun-la-profeco </a:t>
            </a:r>
          </a:p>
          <a:p>
            <a:pPr algn="just">
              <a:lnSpc>
                <a:spcPct val="150000"/>
              </a:lnSpc>
            </a:pPr>
            <a:r>
              <a:rPr lang="es-MX" dirty="0" smtClean="0">
                <a:solidFill>
                  <a:schemeClr val="accent2">
                    <a:lumMod val="75000"/>
                  </a:schemeClr>
                </a:solidFill>
              </a:rPr>
              <a:t>SRE </a:t>
            </a:r>
            <a:r>
              <a:rPr lang="es-MX" dirty="0">
                <a:solidFill>
                  <a:schemeClr val="accent2">
                    <a:lumMod val="75000"/>
                  </a:schemeClr>
                </a:solidFill>
              </a:rPr>
              <a:t>(2012). </a:t>
            </a:r>
            <a:r>
              <a:rPr lang="es-MX" i="1" dirty="0">
                <a:solidFill>
                  <a:schemeClr val="accent2">
                    <a:lumMod val="75000"/>
                  </a:schemeClr>
                </a:solidFill>
              </a:rPr>
              <a:t>Panorama Económico de México</a:t>
            </a:r>
            <a:r>
              <a:rPr lang="es-MX" dirty="0">
                <a:solidFill>
                  <a:schemeClr val="accent2">
                    <a:lumMod val="75000"/>
                  </a:schemeClr>
                </a:solidFill>
              </a:rPr>
              <a:t>. México: Secretaría de Relaciones Exteriores. Disponible en: http://</a:t>
            </a:r>
            <a:r>
              <a:rPr lang="es-MX" dirty="0" smtClean="0">
                <a:solidFill>
                  <a:schemeClr val="accent2">
                    <a:lumMod val="75000"/>
                  </a:schemeClr>
                </a:solidFill>
              </a:rPr>
              <a:t>www.sre.gob.mx/index.php/panorama-economico</a:t>
            </a:r>
            <a:endParaRPr lang="es-MX" dirty="0">
              <a:solidFill>
                <a:schemeClr val="accent2">
                  <a:lumMod val="75000"/>
                </a:schemeClr>
              </a:solidFill>
            </a:endParaRPr>
          </a:p>
          <a:p>
            <a:pPr algn="just">
              <a:lnSpc>
                <a:spcPct val="150000"/>
              </a:lnSpc>
            </a:pPr>
            <a:r>
              <a:rPr lang="es-MX" dirty="0" smtClean="0">
                <a:solidFill>
                  <a:schemeClr val="accent2">
                    <a:lumMod val="75000"/>
                  </a:schemeClr>
                </a:solidFill>
              </a:rPr>
              <a:t>UNESCO </a:t>
            </a:r>
            <a:r>
              <a:rPr lang="es-MX" dirty="0">
                <a:solidFill>
                  <a:schemeClr val="accent2">
                    <a:lumMod val="75000"/>
                  </a:schemeClr>
                </a:solidFill>
              </a:rPr>
              <a:t>(2014). </a:t>
            </a:r>
            <a:r>
              <a:rPr lang="es-MX" i="1" dirty="0">
                <a:solidFill>
                  <a:schemeClr val="accent2">
                    <a:lumMod val="75000"/>
                  </a:schemeClr>
                </a:solidFill>
              </a:rPr>
              <a:t>Sobre el patrimonio</a:t>
            </a:r>
            <a:r>
              <a:rPr lang="es-MX" dirty="0">
                <a:solidFill>
                  <a:schemeClr val="accent2">
                    <a:lumMod val="75000"/>
                  </a:schemeClr>
                </a:solidFill>
              </a:rPr>
              <a:t>. Organización de las Naciones Unidas para la Educación, la Ciencia y la Cultura. Disponible en: http://www.unesco.org/culture/ich/index.php?lg=es&amp;pg=00057</a:t>
            </a:r>
          </a:p>
        </p:txBody>
      </p:sp>
    </p:spTree>
    <p:extLst>
      <p:ext uri="{BB962C8B-B14F-4D97-AF65-F5344CB8AC3E}">
        <p14:creationId xmlns:p14="http://schemas.microsoft.com/office/powerpoint/2010/main" val="216011859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heel(1)">
                                      <p:cBhvr>
                                        <p:cTn id="1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77335" y="2281473"/>
            <a:ext cx="8596668" cy="1593411"/>
          </a:xfrm>
        </p:spPr>
        <p:txBody>
          <a:bodyPr>
            <a:normAutofit/>
          </a:bodyPr>
          <a:lstStyle/>
          <a:p>
            <a:pPr algn="ctr"/>
            <a:r>
              <a:rPr lang="es-ES" dirty="0" smtClean="0">
                <a:solidFill>
                  <a:schemeClr val="accent2">
                    <a:lumMod val="75000"/>
                  </a:schemeClr>
                </a:solidFill>
              </a:rPr>
              <a:t>UNIDAD DE COMPETENCIA II</a:t>
            </a:r>
            <a:br>
              <a:rPr lang="es-ES" dirty="0" smtClean="0">
                <a:solidFill>
                  <a:schemeClr val="accent2">
                    <a:lumMod val="75000"/>
                  </a:schemeClr>
                </a:solidFill>
              </a:rPr>
            </a:br>
            <a:r>
              <a:rPr lang="es-ES" sz="2000" dirty="0" smtClean="0">
                <a:solidFill>
                  <a:schemeClr val="accent2">
                    <a:lumMod val="75000"/>
                  </a:schemeClr>
                </a:solidFill>
              </a:rPr>
              <a:t>(unidad a la que corresponde el material)</a:t>
            </a:r>
            <a:endParaRPr lang="es-MX" sz="2000" dirty="0">
              <a:solidFill>
                <a:schemeClr val="accent2">
                  <a:lumMod val="75000"/>
                </a:schemeClr>
              </a:solidFill>
            </a:endParaRPr>
          </a:p>
        </p:txBody>
      </p:sp>
      <p:sp>
        <p:nvSpPr>
          <p:cNvPr id="5" name="4 Marcador de texto"/>
          <p:cNvSpPr>
            <a:spLocks noGrp="1"/>
          </p:cNvSpPr>
          <p:nvPr>
            <p:ph type="body" idx="1"/>
          </p:nvPr>
        </p:nvSpPr>
        <p:spPr/>
        <p:txBody>
          <a:bodyPr/>
          <a:lstStyle/>
          <a:p>
            <a:pPr algn="ctr"/>
            <a:r>
              <a:rPr lang="es-ES" b="1" dirty="0" smtClean="0">
                <a:solidFill>
                  <a:schemeClr val="accent2">
                    <a:lumMod val="60000"/>
                    <a:lumOff val="40000"/>
                  </a:schemeClr>
                </a:solidFill>
              </a:rPr>
              <a:t>“TEMAS SELECTOS DE GASTRONOMÍA”</a:t>
            </a:r>
            <a:endParaRPr lang="es-MX" b="1" dirty="0">
              <a:solidFill>
                <a:schemeClr val="accent2">
                  <a:lumMod val="60000"/>
                  <a:lumOff val="40000"/>
                </a:schemeClr>
              </a:solidFill>
            </a:endParaRPr>
          </a:p>
        </p:txBody>
      </p:sp>
    </p:spTree>
    <p:extLst>
      <p:ext uri="{BB962C8B-B14F-4D97-AF65-F5344CB8AC3E}">
        <p14:creationId xmlns:p14="http://schemas.microsoft.com/office/powerpoint/2010/main" val="3654449272"/>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lnSpc>
                <a:spcPct val="150000"/>
              </a:lnSpc>
            </a:pPr>
            <a:r>
              <a:rPr lang="es-MX" sz="2400" dirty="0">
                <a:solidFill>
                  <a:schemeClr val="accent2">
                    <a:lumMod val="75000"/>
                  </a:schemeClr>
                </a:solidFill>
              </a:rPr>
              <a:t>II.	Reflexionar sobre las condiciones sociales, culturales, políticas y económicas que han influido en la evolución de las prácticas alimentarias en distintos ámbitos gastronómicos.</a:t>
            </a:r>
          </a:p>
        </p:txBody>
      </p:sp>
      <p:sp>
        <p:nvSpPr>
          <p:cNvPr id="3" name="2 Marcador de texto"/>
          <p:cNvSpPr>
            <a:spLocks noGrp="1"/>
          </p:cNvSpPr>
          <p:nvPr>
            <p:ph type="body" idx="1"/>
          </p:nvPr>
        </p:nvSpPr>
        <p:spPr/>
        <p:txBody>
          <a:bodyPr>
            <a:normAutofit/>
          </a:bodyPr>
          <a:lstStyle/>
          <a:p>
            <a:pPr algn="ctr">
              <a:lnSpc>
                <a:spcPct val="150000"/>
              </a:lnSpc>
            </a:pPr>
            <a:endParaRPr lang="es-ES" sz="2800" b="1" dirty="0">
              <a:solidFill>
                <a:srgbClr val="C00000"/>
              </a:solidFill>
            </a:endParaRPr>
          </a:p>
          <a:p>
            <a:pPr algn="ctr">
              <a:lnSpc>
                <a:spcPct val="150000"/>
              </a:lnSpc>
            </a:pPr>
            <a:r>
              <a:rPr lang="es-ES" sz="2800" b="1" dirty="0" smtClean="0">
                <a:solidFill>
                  <a:srgbClr val="C00000"/>
                </a:solidFill>
              </a:rPr>
              <a:t>UNIDAD DE COMPETENCIA II</a:t>
            </a:r>
          </a:p>
          <a:p>
            <a:pPr algn="ctr">
              <a:lnSpc>
                <a:spcPct val="150000"/>
              </a:lnSpc>
            </a:pPr>
            <a:endParaRPr lang="es-MX" sz="2800" dirty="0">
              <a:solidFill>
                <a:schemeClr val="accent5">
                  <a:lumMod val="75000"/>
                </a:schemeClr>
              </a:solidFill>
            </a:endParaRPr>
          </a:p>
        </p:txBody>
      </p:sp>
    </p:spTree>
    <p:extLst>
      <p:ext uri="{BB962C8B-B14F-4D97-AF65-F5344CB8AC3E}">
        <p14:creationId xmlns:p14="http://schemas.microsoft.com/office/powerpoint/2010/main" val="41147516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smtClean="0">
                <a:solidFill>
                  <a:schemeClr val="accent1">
                    <a:lumMod val="50000"/>
                  </a:schemeClr>
                </a:solidFill>
              </a:rPr>
              <a:t>CONDICIONES SOCIALES</a:t>
            </a:r>
            <a:endParaRPr lang="es-MX" dirty="0">
              <a:solidFill>
                <a:schemeClr val="accent1">
                  <a:lumMod val="50000"/>
                </a:schemeClr>
              </a:solidFill>
            </a:endParaRPr>
          </a:p>
        </p:txBody>
      </p:sp>
      <p:sp>
        <p:nvSpPr>
          <p:cNvPr id="5" name="4 Subtítulo"/>
          <p:cNvSpPr>
            <a:spLocks noGrp="1"/>
          </p:cNvSpPr>
          <p:nvPr>
            <p:ph type="subTitle" idx="1"/>
          </p:nvPr>
        </p:nvSpPr>
        <p:spPr/>
        <p:txBody>
          <a:bodyPr>
            <a:normAutofit/>
          </a:bodyPr>
          <a:lstStyle/>
          <a:p>
            <a:r>
              <a:rPr lang="es-ES" sz="2400" b="1" dirty="0" smtClean="0">
                <a:solidFill>
                  <a:schemeClr val="accent5">
                    <a:lumMod val="75000"/>
                  </a:schemeClr>
                </a:solidFill>
              </a:rPr>
              <a:t>Que influyen en la alimentación</a:t>
            </a:r>
            <a:endParaRPr lang="es-MX" sz="2400" b="1" dirty="0">
              <a:solidFill>
                <a:schemeClr val="accent5">
                  <a:lumMod val="75000"/>
                </a:schemeClr>
              </a:solidFill>
            </a:endParaRPr>
          </a:p>
        </p:txBody>
      </p:sp>
    </p:spTree>
    <p:extLst>
      <p:ext uri="{BB962C8B-B14F-4D97-AF65-F5344CB8AC3E}">
        <p14:creationId xmlns:p14="http://schemas.microsoft.com/office/powerpoint/2010/main" val="65697551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510</TotalTime>
  <Words>3945</Words>
  <Application>Microsoft Office PowerPoint</Application>
  <PresentationFormat>Panorámica</PresentationFormat>
  <Paragraphs>322</Paragraphs>
  <Slides>60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60</vt:i4>
      </vt:variant>
    </vt:vector>
  </HeadingPairs>
  <TitlesOfParts>
    <vt:vector size="68" baseType="lpstr">
      <vt:lpstr>Arial</vt:lpstr>
      <vt:lpstr>Cambria</vt:lpstr>
      <vt:lpstr>Century Gothic</vt:lpstr>
      <vt:lpstr>Century Schoolbook</vt:lpstr>
      <vt:lpstr>Trebuchet MS</vt:lpstr>
      <vt:lpstr>Wingdings</vt:lpstr>
      <vt:lpstr>Wingdings 3</vt:lpstr>
      <vt:lpstr>Faceta</vt:lpstr>
      <vt:lpstr>UNIDAD DE APRENDIZAJE “TEMAS SELECTOS DE GASTRONOMÍA”   LICENCIATURA EN GASTRONOMÍA PERIODO 2015A</vt:lpstr>
      <vt:lpstr>TÍTULO DEL MATERIAL: Condiciones sociales, culturales, políticas y económicas, y su influencia en la Gastronomía</vt:lpstr>
      <vt:lpstr>PRESENTACIÓN DEL MATERIAL (guión explicativo de uso)</vt:lpstr>
      <vt:lpstr>PRESENTACIÓN DEL MATERIAL (guión explicativo de uso)</vt:lpstr>
      <vt:lpstr>PRESENTACIÓN DEL MATERIAL (guión explicativo de uso)</vt:lpstr>
      <vt:lpstr>PRESENTACIÓN DEL MATERIAL (guión explicativo de uso)</vt:lpstr>
      <vt:lpstr>UNIDAD DE COMPETENCIA II (unidad a la que corresponde el material)</vt:lpstr>
      <vt:lpstr>II. Reflexionar sobre las condiciones sociales, culturales, políticas y económicas que han influido en la evolución de las prácticas alimentarias en distintos ámbitos gastronómicos.</vt:lpstr>
      <vt:lpstr>CONDICIONES SOCIALES</vt:lpstr>
      <vt:lpstr>CONDICIONES SOCIALES</vt:lpstr>
      <vt:lpstr>CONDICIONES SOCIALES: algunos indicadores de lo social, relacionados con lo político, económico y gastronómico</vt:lpstr>
      <vt:lpstr>CONDICIONES SOCIALES EN MÉXICO</vt:lpstr>
      <vt:lpstr>CONDICIONES SOCIALES EN MÉXICO SEGÚN LA PROFECO</vt:lpstr>
      <vt:lpstr>CONDICIONES SOCIALES EN MÉXICO SEGÚN LA PROFECO</vt:lpstr>
      <vt:lpstr>CONDICIONES SOCIALES EN MÉXICO SEGÚN LA PROFECO</vt:lpstr>
      <vt:lpstr>CONDICIONES SOCIALES EN MÉXICO SEGÚN LA PROFECO</vt:lpstr>
      <vt:lpstr>CONDICIONES SOCIALES EN MÉXICO SEGÚN LA PROFECO</vt:lpstr>
      <vt:lpstr>CONDICIONES SOCIALES EN MÉXICO SEGÚN LA PROFECO</vt:lpstr>
      <vt:lpstr>CONDICIONES SOCIALES SEGÚN EL INEGI:</vt:lpstr>
      <vt:lpstr>¿Qué relación existe entre las clases sociales, y la alimentación?</vt:lpstr>
      <vt:lpstr>CONDICIONES CULTURALES</vt:lpstr>
      <vt:lpstr>CONDICIONES CULTURALES</vt:lpstr>
      <vt:lpstr>CONDICIONES CULTURALES EN MÉXICO</vt:lpstr>
      <vt:lpstr>CULTURA EN MÉXICO</vt:lpstr>
      <vt:lpstr>ESPACIOS CULTURALES (Estado de México)</vt:lpstr>
      <vt:lpstr>ESPACIOS CULTURALES</vt:lpstr>
      <vt:lpstr>ESPACIOS CULTURALES</vt:lpstr>
      <vt:lpstr>CONDICIONES CULTURALES: PATRIMONIO</vt:lpstr>
      <vt:lpstr>PATRIMONIO CULTURAL INMATERIAL (UNESCO, 2014)</vt:lpstr>
      <vt:lpstr>Ámbitos del patrimonio cultural inmaterial</vt:lpstr>
      <vt:lpstr>Ámbitos del patrimonio cultural inmaterial</vt:lpstr>
      <vt:lpstr>ÁMBITOS DEL PATRIMONIO CULTURAL  INMATERIAL</vt:lpstr>
      <vt:lpstr>Ámbitos del patrimonio cultural inmaterial</vt:lpstr>
      <vt:lpstr>ARTE POPULAR</vt:lpstr>
      <vt:lpstr>CONDICIONES CULTURALES Y TÓPICOS ASOCIADOS A LA GASTRONOMÍA (CONACULTA, 2014)</vt:lpstr>
      <vt:lpstr>CONDICIONES CULTURALES Y TÓPICOS ASOCIADOS A LA GASTRONOMÍA (CONACULTA, 2014)</vt:lpstr>
      <vt:lpstr>GASTRONOMÍA Y CULTURA</vt:lpstr>
      <vt:lpstr>GASTRONOMÍA Y MÚSICA (ejemplos)</vt:lpstr>
      <vt:lpstr>CONDICIONES CULTURALES Y TÓPICOS ASOCIADOS A LA GASTRONOMÍA (CONACULTA, 2014)</vt:lpstr>
      <vt:lpstr>GASTRONOMÍA Y CULTURA</vt:lpstr>
      <vt:lpstr>COCINA Y PICARDÍA POPULAR  </vt:lpstr>
      <vt:lpstr>CONDICIONES POLÍTICAS</vt:lpstr>
      <vt:lpstr>CONDICIONES POLÍTICAS</vt:lpstr>
      <vt:lpstr>GOBERNABILIDAD</vt:lpstr>
      <vt:lpstr> Canadá, Estados Unidos, Francia, Italia, Alemania, Reino Unido, Japón y Rusia</vt:lpstr>
      <vt:lpstr>INDICADORES DE GOBERNABILIDAD</vt:lpstr>
      <vt:lpstr>PARA LA REFLEXIÓN (poderes fácticos: organismos y empresas internacionales)</vt:lpstr>
      <vt:lpstr>INDICADORES DE GOBERNABILIDAD</vt:lpstr>
      <vt:lpstr>INDICADORES DE GOBERNABILIDAD</vt:lpstr>
      <vt:lpstr>¿Qué relación existe entre la política y la alimentación? ¿Cómo influye el Gobierno en la Gastronomía?</vt:lpstr>
      <vt:lpstr>CONDICIONES ECONÓMICAS</vt:lpstr>
      <vt:lpstr>CONDICIONES ECONÓMICAS</vt:lpstr>
      <vt:lpstr>CONDICIONES ECONÓMICAS</vt:lpstr>
      <vt:lpstr>OTROS INDICADORES (BANXICO, 2014)</vt:lpstr>
      <vt:lpstr>PANORAMA ECONÓMICO DE MÉXICO (SRE, 2012)</vt:lpstr>
      <vt:lpstr>PANORAMA ECONÓMICO DE MÉXICO (SRE, 2012)</vt:lpstr>
      <vt:lpstr>¿Qué relación existe entre la economía y la alimentación? </vt:lpstr>
      <vt:lpstr>FUENTES DE INFORMACIÓN</vt:lpstr>
      <vt:lpstr>FUENTES DE INFORMACIÓN</vt:lpstr>
      <vt:lpstr>FUENTES DE INFORMACIÓN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CONDICIONES POLÍTICAS</dc:title>
  <dc:creator>Diana</dc:creator>
  <cp:lastModifiedBy>Diana</cp:lastModifiedBy>
  <cp:revision>124</cp:revision>
  <dcterms:created xsi:type="dcterms:W3CDTF">2015-03-25T13:29:55Z</dcterms:created>
  <dcterms:modified xsi:type="dcterms:W3CDTF">2015-09-28T12:35:24Z</dcterms:modified>
</cp:coreProperties>
</file>