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1" r:id="rId2"/>
    <p:sldId id="257" r:id="rId3"/>
    <p:sldId id="323" r:id="rId4"/>
    <p:sldId id="384" r:id="rId5"/>
    <p:sldId id="334" r:id="rId6"/>
    <p:sldId id="324" r:id="rId7"/>
    <p:sldId id="333" r:id="rId8"/>
    <p:sldId id="325" r:id="rId9"/>
    <p:sldId id="327" r:id="rId10"/>
    <p:sldId id="326" r:id="rId11"/>
    <p:sldId id="330" r:id="rId12"/>
    <p:sldId id="328" r:id="rId13"/>
    <p:sldId id="335" r:id="rId14"/>
    <p:sldId id="260" r:id="rId15"/>
    <p:sldId id="336" r:id="rId16"/>
    <p:sldId id="337" r:id="rId17"/>
    <p:sldId id="258" r:id="rId18"/>
    <p:sldId id="270" r:id="rId19"/>
    <p:sldId id="261" r:id="rId20"/>
    <p:sldId id="266" r:id="rId21"/>
    <p:sldId id="288" r:id="rId22"/>
    <p:sldId id="267" r:id="rId23"/>
    <p:sldId id="268" r:id="rId24"/>
    <p:sldId id="289" r:id="rId25"/>
    <p:sldId id="263" r:id="rId26"/>
    <p:sldId id="271" r:id="rId27"/>
    <p:sldId id="272" r:id="rId28"/>
    <p:sldId id="273" r:id="rId29"/>
    <p:sldId id="274" r:id="rId30"/>
    <p:sldId id="275" r:id="rId31"/>
    <p:sldId id="277" r:id="rId32"/>
    <p:sldId id="278" r:id="rId33"/>
    <p:sldId id="338" r:id="rId34"/>
    <p:sldId id="279" r:id="rId35"/>
    <p:sldId id="281" r:id="rId36"/>
    <p:sldId id="282" r:id="rId37"/>
    <p:sldId id="284" r:id="rId38"/>
    <p:sldId id="287" r:id="rId39"/>
    <p:sldId id="292" r:id="rId40"/>
    <p:sldId id="303" r:id="rId41"/>
    <p:sldId id="339" r:id="rId42"/>
    <p:sldId id="291" r:id="rId43"/>
    <p:sldId id="294" r:id="rId44"/>
    <p:sldId id="298" r:id="rId45"/>
    <p:sldId id="299" r:id="rId46"/>
    <p:sldId id="300" r:id="rId47"/>
    <p:sldId id="296" r:id="rId48"/>
    <p:sldId id="295" r:id="rId49"/>
    <p:sldId id="302" r:id="rId50"/>
    <p:sldId id="304" r:id="rId51"/>
    <p:sldId id="306" r:id="rId52"/>
    <p:sldId id="309" r:id="rId53"/>
    <p:sldId id="305" r:id="rId54"/>
    <p:sldId id="307" r:id="rId55"/>
    <p:sldId id="308" r:id="rId56"/>
    <p:sldId id="310" r:id="rId57"/>
    <p:sldId id="314" r:id="rId58"/>
    <p:sldId id="340" r:id="rId59"/>
    <p:sldId id="316" r:id="rId60"/>
    <p:sldId id="317" r:id="rId61"/>
    <p:sldId id="319" r:id="rId62"/>
    <p:sldId id="318" r:id="rId63"/>
    <p:sldId id="355" r:id="rId64"/>
    <p:sldId id="356" r:id="rId65"/>
    <p:sldId id="320" r:id="rId66"/>
    <p:sldId id="358" r:id="rId67"/>
    <p:sldId id="359" r:id="rId68"/>
    <p:sldId id="341" r:id="rId69"/>
    <p:sldId id="322" r:id="rId70"/>
    <p:sldId id="342" r:id="rId71"/>
    <p:sldId id="360" r:id="rId72"/>
    <p:sldId id="364" r:id="rId73"/>
    <p:sldId id="361" r:id="rId74"/>
    <p:sldId id="362" r:id="rId75"/>
    <p:sldId id="363" r:id="rId76"/>
    <p:sldId id="348" r:id="rId77"/>
    <p:sldId id="343" r:id="rId78"/>
    <p:sldId id="365" r:id="rId79"/>
    <p:sldId id="366" r:id="rId80"/>
    <p:sldId id="375" r:id="rId81"/>
    <p:sldId id="377" r:id="rId82"/>
    <p:sldId id="376" r:id="rId83"/>
    <p:sldId id="349" r:id="rId84"/>
    <p:sldId id="345" r:id="rId85"/>
    <p:sldId id="367" r:id="rId86"/>
    <p:sldId id="368" r:id="rId87"/>
    <p:sldId id="378" r:id="rId88"/>
    <p:sldId id="379" r:id="rId89"/>
    <p:sldId id="380" r:id="rId90"/>
    <p:sldId id="381" r:id="rId91"/>
    <p:sldId id="350" r:id="rId92"/>
    <p:sldId id="346" r:id="rId93"/>
    <p:sldId id="370" r:id="rId94"/>
    <p:sldId id="369" r:id="rId95"/>
    <p:sldId id="383" r:id="rId96"/>
    <p:sldId id="385" r:id="rId97"/>
    <p:sldId id="386" r:id="rId98"/>
    <p:sldId id="351" r:id="rId99"/>
    <p:sldId id="347" r:id="rId100"/>
    <p:sldId id="371" r:id="rId101"/>
    <p:sldId id="372" r:id="rId102"/>
    <p:sldId id="388" r:id="rId103"/>
    <p:sldId id="389" r:id="rId104"/>
    <p:sldId id="352" r:id="rId105"/>
    <p:sldId id="344" r:id="rId106"/>
    <p:sldId id="373" r:id="rId107"/>
    <p:sldId id="374" r:id="rId108"/>
    <p:sldId id="390" r:id="rId109"/>
    <p:sldId id="391" r:id="rId110"/>
    <p:sldId id="353" r:id="rId111"/>
    <p:sldId id="392" r:id="rId112"/>
    <p:sldId id="382" r:id="rId113"/>
    <p:sldId id="276" r:id="rId114"/>
    <p:sldId id="265" r:id="rId115"/>
    <p:sldId id="321" r:id="rId116"/>
    <p:sldId id="301" r:id="rId117"/>
    <p:sldId id="259" r:id="rId118"/>
    <p:sldId id="357" r:id="rId119"/>
    <p:sldId id="293" r:id="rId120"/>
    <p:sldId id="285" r:id="rId12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8" d="100"/>
          <a:sy n="88" d="100"/>
        </p:scale>
        <p:origin x="-259"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fld id="{B699505D-695D-4379-AC3E-4915F76A3147}" type="datetimeFigureOut">
              <a:rPr lang="es-MX" smtClean="0"/>
              <a:t>30/09/2015</a:t>
            </a:fld>
            <a:endParaRPr lang="es-MX"/>
          </a:p>
        </p:txBody>
      </p:sp>
      <p:sp>
        <p:nvSpPr>
          <p:cNvPr id="17" name="16 Marcador de pie de página"/>
          <p:cNvSpPr>
            <a:spLocks noGrp="1"/>
          </p:cNvSpPr>
          <p:nvPr>
            <p:ph type="ftr" sz="quarter" idx="11"/>
          </p:nvPr>
        </p:nvSpPr>
        <p:spPr>
          <a:xfrm>
            <a:off x="2898648" y="6355080"/>
            <a:ext cx="3474720" cy="365760"/>
          </a:xfrm>
        </p:spPr>
        <p:txBody>
          <a:bodyPr/>
          <a:lstStyle/>
          <a:p>
            <a:endParaRPr lang="es-MX"/>
          </a:p>
        </p:txBody>
      </p:sp>
      <p:sp>
        <p:nvSpPr>
          <p:cNvPr id="29" name="28 Marcador de número de diapositiva"/>
          <p:cNvSpPr>
            <a:spLocks noGrp="1"/>
          </p:cNvSpPr>
          <p:nvPr>
            <p:ph type="sldNum" sz="quarter" idx="12"/>
          </p:nvPr>
        </p:nvSpPr>
        <p:spPr>
          <a:xfrm>
            <a:off x="1216152" y="6355080"/>
            <a:ext cx="1219200" cy="365760"/>
          </a:xfrm>
        </p:spPr>
        <p:txBody>
          <a:bodyPr/>
          <a:lstStyle/>
          <a:p>
            <a:fld id="{4325CE16-4062-4075-B42F-425F3D39FA5E}" type="slidenum">
              <a:rPr lang="es-MX" smtClean="0"/>
              <a:t>‹Nº›</a:t>
            </a:fld>
            <a:endParaRPr lang="es-MX"/>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fld id="{B699505D-695D-4379-AC3E-4915F76A3147}" type="datetimeFigureOut">
              <a:rPr lang="es-MX" smtClean="0"/>
              <a:t>30/09/2015</a:t>
            </a:fld>
            <a:endParaRPr lang="es-MX"/>
          </a:p>
        </p:txBody>
      </p:sp>
      <p:sp>
        <p:nvSpPr>
          <p:cNvPr id="5" name="4 Marcador de pie de página"/>
          <p:cNvSpPr>
            <a:spLocks noGrp="1"/>
          </p:cNvSpPr>
          <p:nvPr>
            <p:ph type="ftr" sz="quarter" idx="11"/>
          </p:nvPr>
        </p:nvSpPr>
        <p:spPr>
          <a:xfrm>
            <a:off x="2898648" y="6355080"/>
            <a:ext cx="3474720" cy="365760"/>
          </a:xfrm>
        </p:spPr>
        <p:txBody>
          <a:bodyPr/>
          <a:lstStyle/>
          <a:p>
            <a:endParaRPr lang="es-MX"/>
          </a:p>
        </p:txBody>
      </p:sp>
      <p:sp>
        <p:nvSpPr>
          <p:cNvPr id="6" name="5 Marcador de número de diapositiva"/>
          <p:cNvSpPr>
            <a:spLocks noGrp="1"/>
          </p:cNvSpPr>
          <p:nvPr>
            <p:ph type="sldNum" sz="quarter" idx="12"/>
          </p:nvPr>
        </p:nvSpPr>
        <p:spPr>
          <a:xfrm>
            <a:off x="1069848" y="6355080"/>
            <a:ext cx="1520952" cy="365760"/>
          </a:xfrm>
        </p:spPr>
        <p:txBody>
          <a:bodyPr/>
          <a:lstStyle/>
          <a:p>
            <a:fld id="{4325CE16-4062-4075-B42F-425F3D39FA5E}" type="slidenum">
              <a:rPr lang="es-MX" smtClean="0"/>
              <a:t>‹Nº›</a:t>
            </a:fld>
            <a:endParaRPr lang="es-MX"/>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699505D-695D-4379-AC3E-4915F76A3147}"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325CE16-4062-4075-B42F-425F3D39FA5E}"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B699505D-695D-4379-AC3E-4915F76A3147}" type="datetimeFigureOut">
              <a:rPr lang="es-MX" smtClean="0"/>
              <a:t>30/09/2015</a:t>
            </a:fld>
            <a:endParaRPr lang="es-MX"/>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325CE16-4062-4075-B42F-425F3D39FA5E}" type="slidenum">
              <a:rPr lang="es-MX" smtClean="0"/>
              <a:t>‹Nº›</a:t>
            </a:fld>
            <a:endParaRPr lang="es-MX"/>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randomBar dir="vert"/>
  </p:transition>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hyperlink" Target="http://www.forbes.com.mx/dinks-los-nuevos-consumidores-de-lujo-en-mexico/" TargetMode="External"/><Relationship Id="rId2" Type="http://schemas.openxmlformats.org/officeDocument/2006/relationships/hyperlink" Target="http://ictur.sectur.gob.mx/pdf/estudioseinvestigacion/segmentosyproductos/segmentos/Turismo_Social.pdf"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hyperlink" Target="http://elpais.com/elpais/2014/01/24/planeta_futuro/1390589346_042521.html" TargetMode="External"/><Relationship Id="rId2" Type="http://schemas.openxmlformats.org/officeDocument/2006/relationships/hyperlink" Target="http://www.elfinanciero.com.mx/empresas/sale-a-flote-industria-de-cruceros-en-2014-y-llegan-27-mas-turistas.html"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hyperlink" Target="http://revistas.um.es/turismo/article/view/22131/21421" TargetMode="External"/><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3" Type="http://schemas.openxmlformats.org/officeDocument/2006/relationships/hyperlink" Target="http://www.hosteltur.com/151160_viajeros-multigeneracionales-nuevo-nicho-mercado-agencias-viajes.html" TargetMode="External"/><Relationship Id="rId2" Type="http://schemas.openxmlformats.org/officeDocument/2006/relationships/hyperlink" Target="http://www.hosteltur.com/119900_millennials-target-moda-turismo.html" TargetMode="External"/><Relationship Id="rId1" Type="http://schemas.openxmlformats.org/officeDocument/2006/relationships/slideLayout" Target="../slideLayouts/slideLayout2.xml"/><Relationship Id="rId4" Type="http://schemas.openxmlformats.org/officeDocument/2006/relationships/hyperlink" Target="http://www.oem.com.mx/laprensa/notas/n3775190.htm" TargetMode="External"/></Relationships>
</file>

<file path=ppt/slides/_rels/slide116.xml.rels><?xml version="1.0" encoding="UTF-8" standalone="yes"?>
<Relationships xmlns="http://schemas.openxmlformats.org/package/2006/relationships"><Relationship Id="rId3" Type="http://schemas.openxmlformats.org/officeDocument/2006/relationships/hyperlink" Target="http://www.sct.gob.mx/fileadmin/_migrated/content_uploads/101_Reglamento_de_Turismo_Nautico.pdf" TargetMode="External"/><Relationship Id="rId2" Type="http://schemas.openxmlformats.org/officeDocument/2006/relationships/hyperlink" Target="http://media.unwto.org/es/press-release/2014-05-26/la-omt-presenta-el-informe-mundial-sobre-el-turismo-de-compras"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hyperlink" Target="http://www.gob.mx/sectur/acciones-y-programas/innovacion-del-producto-turistico" TargetMode="External"/><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3" Type="http://schemas.openxmlformats.org/officeDocument/2006/relationships/hyperlink" Target="http://sectur.guanajuato.gob.mx/competitividad/seccion/8" TargetMode="External"/><Relationship Id="rId2" Type="http://schemas.openxmlformats.org/officeDocument/2006/relationships/hyperlink" Target="http://ictur.sectur.gob.mx/descargas/Publicaciones/Boletin/cedoc2012/cedoc2011/EstudioRomance.pdf"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http://embamex.sre.gob.mx/canada/images/2013/turismo_de_salud_esp.pdf" TargetMode="External"/><Relationship Id="rId2" Type="http://schemas.openxmlformats.org/officeDocument/2006/relationships/hyperlink" Target="http://embamex.sre.gob.mx/cuba/index.php/visa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hyperlink" Target="http://www.uhu.es/uhutur/documentos/npturisticos1/1%20Turismo%20de%20lujo.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204527" y="1442889"/>
            <a:ext cx="6858000" cy="1122015"/>
          </a:xfrm>
        </p:spPr>
        <p:txBody>
          <a:bodyPr>
            <a:normAutofit/>
          </a:bodyPr>
          <a:lstStyle/>
          <a:p>
            <a:pPr algn="ctr">
              <a:lnSpc>
                <a:spcPct val="150000"/>
              </a:lnSpc>
            </a:pPr>
            <a:r>
              <a:rPr lang="es-MX" sz="1800" b="1" dirty="0" smtClean="0">
                <a:solidFill>
                  <a:schemeClr val="accent1">
                    <a:lumMod val="75000"/>
                  </a:schemeClr>
                </a:solidFill>
              </a:rPr>
              <a:t>UNIVERSIDAD AUTÓNOMA DEL ESTADO DE MÉXICO</a:t>
            </a:r>
            <a:br>
              <a:rPr lang="es-MX" sz="1800" b="1" dirty="0" smtClean="0">
                <a:solidFill>
                  <a:schemeClr val="accent1">
                    <a:lumMod val="75000"/>
                  </a:schemeClr>
                </a:solidFill>
              </a:rPr>
            </a:br>
            <a:r>
              <a:rPr lang="es-MX" sz="1800" b="1" dirty="0" smtClean="0">
                <a:solidFill>
                  <a:schemeClr val="accent1">
                    <a:lumMod val="75000"/>
                  </a:schemeClr>
                </a:solidFill>
              </a:rPr>
              <a:t>FACULTAD DE TURISMO Y GASTRONOMÍA</a:t>
            </a:r>
            <a:endParaRPr lang="es-MX" sz="1800" b="1" dirty="0">
              <a:solidFill>
                <a:schemeClr val="accent1">
                  <a:lumMod val="75000"/>
                </a:schemeClr>
              </a:solidFill>
            </a:endParaRPr>
          </a:p>
        </p:txBody>
      </p:sp>
      <p:sp>
        <p:nvSpPr>
          <p:cNvPr id="5" name="4 Subtítulo"/>
          <p:cNvSpPr>
            <a:spLocks noGrp="1"/>
          </p:cNvSpPr>
          <p:nvPr>
            <p:ph type="subTitle" idx="1"/>
          </p:nvPr>
        </p:nvSpPr>
        <p:spPr>
          <a:xfrm>
            <a:off x="1219200" y="3068960"/>
            <a:ext cx="6858000" cy="2520280"/>
          </a:xfrm>
        </p:spPr>
        <p:txBody>
          <a:bodyPr>
            <a:normAutofit fontScale="85000" lnSpcReduction="10000"/>
          </a:bodyPr>
          <a:lstStyle/>
          <a:p>
            <a:pPr algn="ctr"/>
            <a:r>
              <a:rPr lang="es-MX" b="1" dirty="0" smtClean="0">
                <a:solidFill>
                  <a:schemeClr val="accent1">
                    <a:lumMod val="75000"/>
                  </a:schemeClr>
                </a:solidFill>
              </a:rPr>
              <a:t>MATERIAL DIDÁCTICO</a:t>
            </a:r>
          </a:p>
          <a:p>
            <a:pPr algn="ctr"/>
            <a:endParaRPr lang="es-MX" b="1" dirty="0" smtClean="0">
              <a:solidFill>
                <a:schemeClr val="accent1">
                  <a:lumMod val="75000"/>
                </a:schemeClr>
              </a:solidFill>
            </a:endParaRPr>
          </a:p>
          <a:p>
            <a:pPr algn="ctr"/>
            <a:r>
              <a:rPr lang="es-MX" b="1" dirty="0" smtClean="0">
                <a:solidFill>
                  <a:schemeClr val="accent1">
                    <a:lumMod val="75000"/>
                  </a:schemeClr>
                </a:solidFill>
              </a:rPr>
              <a:t>TÍTULO:</a:t>
            </a:r>
          </a:p>
          <a:p>
            <a:pPr algn="ctr"/>
            <a:r>
              <a:rPr lang="es-MX" b="1" dirty="0" smtClean="0">
                <a:solidFill>
                  <a:schemeClr val="accent1">
                    <a:lumMod val="75000"/>
                  </a:schemeClr>
                </a:solidFill>
              </a:rPr>
              <a:t>MERCADOS </a:t>
            </a:r>
            <a:r>
              <a:rPr lang="es-MX" b="1" dirty="0">
                <a:solidFill>
                  <a:schemeClr val="accent1">
                    <a:lumMod val="75000"/>
                  </a:schemeClr>
                </a:solidFill>
              </a:rPr>
              <a:t>ESPECIALIZADOS </a:t>
            </a:r>
            <a:r>
              <a:rPr lang="es-MX" b="1" dirty="0" smtClean="0">
                <a:solidFill>
                  <a:schemeClr val="accent1">
                    <a:lumMod val="75000"/>
                  </a:schemeClr>
                </a:solidFill>
              </a:rPr>
              <a:t>DEL TURISMO</a:t>
            </a:r>
            <a:r>
              <a:rPr lang="es-MX" b="1" dirty="0">
                <a:solidFill>
                  <a:schemeClr val="accent1">
                    <a:lumMod val="75000"/>
                  </a:schemeClr>
                </a:solidFill>
              </a:rPr>
              <a:t/>
            </a:r>
            <a:br>
              <a:rPr lang="es-MX" b="1" dirty="0">
                <a:solidFill>
                  <a:schemeClr val="accent1">
                    <a:lumMod val="75000"/>
                  </a:schemeClr>
                </a:solidFill>
              </a:rPr>
            </a:br>
            <a:r>
              <a:rPr lang="es-MX" b="1" dirty="0">
                <a:solidFill>
                  <a:schemeClr val="accent1">
                    <a:lumMod val="75000"/>
                  </a:schemeClr>
                </a:solidFill>
              </a:rPr>
              <a:t>(y su relación con la Gastronomía</a:t>
            </a:r>
            <a:r>
              <a:rPr lang="es-MX" b="1" dirty="0" smtClean="0">
                <a:solidFill>
                  <a:schemeClr val="accent1">
                    <a:lumMod val="75000"/>
                  </a:schemeClr>
                </a:solidFill>
              </a:rPr>
              <a:t>)</a:t>
            </a:r>
          </a:p>
          <a:p>
            <a:pPr algn="ctr"/>
            <a:endParaRPr lang="es-MX" b="1" dirty="0" smtClean="0">
              <a:solidFill>
                <a:schemeClr val="accent1">
                  <a:lumMod val="75000"/>
                </a:schemeClr>
              </a:solidFill>
            </a:endParaRPr>
          </a:p>
          <a:p>
            <a:pPr algn="ctr"/>
            <a:endParaRPr lang="es-MX" b="1" dirty="0">
              <a:solidFill>
                <a:schemeClr val="accent1">
                  <a:lumMod val="75000"/>
                </a:schemeClr>
              </a:solidFill>
            </a:endParaRPr>
          </a:p>
          <a:p>
            <a:pPr algn="ctr"/>
            <a:r>
              <a:rPr lang="es-MX" b="1" dirty="0" smtClean="0">
                <a:solidFill>
                  <a:schemeClr val="bg2">
                    <a:lumMod val="50000"/>
                  </a:schemeClr>
                </a:solidFill>
              </a:rPr>
              <a:t>PROGRAMA EDUCATIVO: Licenciatura en Gastronomía</a:t>
            </a:r>
            <a:endParaRPr lang="es-MX" b="1" dirty="0">
              <a:solidFill>
                <a:schemeClr val="bg2">
                  <a:lumMod val="50000"/>
                </a:schemeClr>
              </a:solidFill>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4664"/>
            <a:ext cx="1656184"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404664"/>
            <a:ext cx="1565523"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750842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lnSpc>
                <a:spcPct val="150000"/>
              </a:lnSpc>
            </a:pPr>
            <a:r>
              <a:rPr lang="es-MX" sz="2400" b="1" dirty="0"/>
              <a:t>GUIÓN EXPLICATIVO PARA EL EMPLEO DEL MATERIAL</a:t>
            </a:r>
            <a:endParaRPr lang="es-MX" sz="2400" dirty="0"/>
          </a:p>
        </p:txBody>
      </p:sp>
      <p:sp>
        <p:nvSpPr>
          <p:cNvPr id="3" name="2 Marcador de contenido"/>
          <p:cNvSpPr>
            <a:spLocks noGrp="1"/>
          </p:cNvSpPr>
          <p:nvPr>
            <p:ph sz="quarter" idx="1"/>
          </p:nvPr>
        </p:nvSpPr>
        <p:spPr>
          <a:xfrm>
            <a:off x="251520" y="1219200"/>
            <a:ext cx="4464496" cy="5450160"/>
          </a:xfrm>
        </p:spPr>
        <p:txBody>
          <a:bodyPr>
            <a:noAutofit/>
          </a:bodyPr>
          <a:lstStyle/>
          <a:p>
            <a:pPr algn="just">
              <a:lnSpc>
                <a:spcPct val="160000"/>
              </a:lnSpc>
            </a:pPr>
            <a:r>
              <a:rPr lang="es-MX" sz="2000" b="1" dirty="0" smtClean="0">
                <a:solidFill>
                  <a:srgbClr val="FF0000"/>
                </a:solidFill>
              </a:rPr>
              <a:t>C) PREGUNTAS DETONADORAS: </a:t>
            </a:r>
            <a:r>
              <a:rPr lang="es-MX" sz="2000" b="1" dirty="0" smtClean="0">
                <a:solidFill>
                  <a:schemeClr val="accent2">
                    <a:lumMod val="75000"/>
                  </a:schemeClr>
                </a:solidFill>
              </a:rPr>
              <a:t>Con base en la información que se va proyectando, se pueden ir formulando algunas interrogantes que detonen la participación y discusión de los alumnos.</a:t>
            </a:r>
          </a:p>
        </p:txBody>
      </p:sp>
      <p:sp>
        <p:nvSpPr>
          <p:cNvPr id="4" name="3 Marcador de contenido"/>
          <p:cNvSpPr>
            <a:spLocks noGrp="1"/>
          </p:cNvSpPr>
          <p:nvPr>
            <p:ph sz="quarter" idx="2"/>
          </p:nvPr>
        </p:nvSpPr>
        <p:spPr>
          <a:xfrm>
            <a:off x="4932040" y="1216152"/>
            <a:ext cx="4032448" cy="5237184"/>
          </a:xfrm>
        </p:spPr>
        <p:txBody>
          <a:bodyPr>
            <a:noAutofit/>
          </a:bodyPr>
          <a:lstStyle/>
          <a:p>
            <a:pPr algn="just">
              <a:lnSpc>
                <a:spcPct val="160000"/>
              </a:lnSpc>
            </a:pPr>
            <a:r>
              <a:rPr lang="es-MX" sz="1900" b="1" dirty="0" smtClean="0">
                <a:solidFill>
                  <a:srgbClr val="FF0000"/>
                </a:solidFill>
              </a:rPr>
              <a:t>D) LECTURA COMENTADA: </a:t>
            </a:r>
            <a:r>
              <a:rPr lang="es-MX" sz="1900" b="1" dirty="0" smtClean="0">
                <a:solidFill>
                  <a:schemeClr val="accent1">
                    <a:lumMod val="75000"/>
                  </a:schemeClr>
                </a:solidFill>
              </a:rPr>
              <a:t>Se puede ir solicitando a cada alumno la lectura en voz alta de la información contenida en la diapositiva que se trate. Y con base en ella, ir solicitando opiniones y comentarios que sean producto de la experiencia y conocimientos de los propios estudiantes, en relación con el tema abordado.</a:t>
            </a:r>
            <a:endParaRPr lang="es-MX" sz="1900" b="1" dirty="0">
              <a:solidFill>
                <a:schemeClr val="accent1">
                  <a:lumMod val="75000"/>
                </a:schemeClr>
              </a:solidFill>
            </a:endParaRPr>
          </a:p>
        </p:txBody>
      </p:sp>
    </p:spTree>
    <p:extLst>
      <p:ext uri="{BB962C8B-B14F-4D97-AF65-F5344CB8AC3E}">
        <p14:creationId xmlns:p14="http://schemas.microsoft.com/office/powerpoint/2010/main" val="1512147749"/>
      </p:ext>
    </p:extLst>
  </p:cSld>
  <p:clrMapOvr>
    <a:masterClrMapping/>
  </p:clrMapOvr>
  <p:transition spd="slow">
    <p:randomBar dir="vert"/>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4">
                    <a:lumMod val="75000"/>
                  </a:schemeClr>
                </a:solidFill>
              </a:rPr>
              <a:t>MERCADO TURÍSTICO DE COMPRAS</a:t>
            </a:r>
            <a:endParaRPr lang="es-MX" b="1" dirty="0">
              <a:solidFill>
                <a:schemeClr val="accent4">
                  <a:lumMod val="75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412776"/>
            <a:ext cx="8096250" cy="4716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3443579"/>
      </p:ext>
    </p:extLst>
  </p:cSld>
  <p:clrMapOvr>
    <a:masterClrMapping/>
  </p:clrMapOvr>
  <p:transition spd="slow">
    <p:randomBar dir="vert"/>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solidFill>
                  <a:schemeClr val="accent4">
                    <a:lumMod val="75000"/>
                  </a:schemeClr>
                </a:solidFill>
              </a:rPr>
              <a:t>TURISMO DE COMPRAS, CONCEPTO</a:t>
            </a:r>
            <a:endParaRPr lang="es-MX" dirty="0">
              <a:solidFill>
                <a:schemeClr val="accent4">
                  <a:lumMod val="75000"/>
                </a:schemeClr>
              </a:solidFill>
            </a:endParaRPr>
          </a:p>
        </p:txBody>
      </p:sp>
      <p:sp>
        <p:nvSpPr>
          <p:cNvPr id="4" name="Marcador de contenido 3"/>
          <p:cNvSpPr>
            <a:spLocks noGrp="1"/>
          </p:cNvSpPr>
          <p:nvPr>
            <p:ph sz="quarter" idx="1"/>
          </p:nvPr>
        </p:nvSpPr>
        <p:spPr/>
        <p:txBody>
          <a:bodyPr>
            <a:normAutofit fontScale="77500" lnSpcReduction="20000"/>
          </a:bodyPr>
          <a:lstStyle/>
          <a:p>
            <a:pPr algn="just">
              <a:lnSpc>
                <a:spcPct val="160000"/>
              </a:lnSpc>
            </a:pPr>
            <a:r>
              <a:rPr lang="es-MX" dirty="0">
                <a:solidFill>
                  <a:schemeClr val="accent5">
                    <a:lumMod val="75000"/>
                  </a:schemeClr>
                </a:solidFill>
              </a:rPr>
              <a:t>Personas se trasladan a un sitio diferente a donde viven con el deseo de adquirir bienes, servicios y/o insumos que dan una experiencia única al vincular su expectativa en conseguir buenos precios, productos exclusivos, únicos, artísticos, tecnológicos, culinarios y de moda en centros comerciales, </a:t>
            </a:r>
            <a:r>
              <a:rPr lang="es-MX" i="1" dirty="0" err="1">
                <a:solidFill>
                  <a:schemeClr val="accent5">
                    <a:lumMod val="75000"/>
                  </a:schemeClr>
                </a:solidFill>
              </a:rPr>
              <a:t>oulets</a:t>
            </a:r>
            <a:r>
              <a:rPr lang="es-MX" dirty="0">
                <a:solidFill>
                  <a:schemeClr val="accent5">
                    <a:lumMod val="75000"/>
                  </a:schemeClr>
                </a:solidFill>
              </a:rPr>
              <a:t>, mercados típicos especializados. </a:t>
            </a:r>
            <a:endParaRPr lang="es-MX" dirty="0" smtClean="0">
              <a:solidFill>
                <a:schemeClr val="accent5">
                  <a:lumMod val="75000"/>
                </a:schemeClr>
              </a:solidFill>
            </a:endParaRPr>
          </a:p>
          <a:p>
            <a:pPr algn="just">
              <a:lnSpc>
                <a:spcPct val="160000"/>
              </a:lnSpc>
            </a:pPr>
            <a:r>
              <a:rPr lang="es-MX" dirty="0" smtClean="0">
                <a:solidFill>
                  <a:schemeClr val="accent5">
                    <a:lumMod val="75000"/>
                  </a:schemeClr>
                </a:solidFill>
              </a:rPr>
              <a:t>Se </a:t>
            </a:r>
            <a:r>
              <a:rPr lang="es-MX" dirty="0">
                <a:solidFill>
                  <a:schemeClr val="accent5">
                    <a:lumMod val="75000"/>
                  </a:schemeClr>
                </a:solidFill>
              </a:rPr>
              <a:t>estima que un tercio de los gastos totales de los viajeros se destina a las compras, </a:t>
            </a:r>
            <a:r>
              <a:rPr lang="es-MX" dirty="0" smtClean="0">
                <a:solidFill>
                  <a:schemeClr val="accent5">
                    <a:lumMod val="75000"/>
                  </a:schemeClr>
                </a:solidFill>
              </a:rPr>
              <a:t>y se atrae al </a:t>
            </a:r>
            <a:r>
              <a:rPr lang="es-MX" dirty="0">
                <a:solidFill>
                  <a:schemeClr val="accent5">
                    <a:lumMod val="75000"/>
                  </a:schemeClr>
                </a:solidFill>
              </a:rPr>
              <a:t>turista a través de </a:t>
            </a:r>
            <a:r>
              <a:rPr lang="es-MX" i="1" dirty="0">
                <a:solidFill>
                  <a:schemeClr val="accent5">
                    <a:lumMod val="75000"/>
                  </a:schemeClr>
                </a:solidFill>
              </a:rPr>
              <a:t>boutiques</a:t>
            </a:r>
            <a:r>
              <a:rPr lang="es-MX" dirty="0">
                <a:solidFill>
                  <a:schemeClr val="accent5">
                    <a:lumMod val="75000"/>
                  </a:schemeClr>
                </a:solidFill>
              </a:rPr>
              <a:t> y galerías independientes en poblaciones pequeñas y en ciudades con grandes cadenas. Quienes están viajando con frecuencia para ir de compras pertenecen a la clase media y proceden de Brasil, Rusia, India y </a:t>
            </a:r>
            <a:r>
              <a:rPr lang="es-MX" dirty="0" smtClean="0">
                <a:solidFill>
                  <a:schemeClr val="accent5">
                    <a:lumMod val="75000"/>
                  </a:schemeClr>
                </a:solidFill>
              </a:rPr>
              <a:t>China (SECTUR, 2014).</a:t>
            </a:r>
            <a:endParaRPr lang="es-MX" dirty="0">
              <a:solidFill>
                <a:schemeClr val="accent5">
                  <a:lumMod val="75000"/>
                </a:schemeClr>
              </a:solidFill>
            </a:endParaRPr>
          </a:p>
        </p:txBody>
      </p:sp>
    </p:spTree>
    <p:extLst>
      <p:ext uri="{BB962C8B-B14F-4D97-AF65-F5344CB8AC3E}">
        <p14:creationId xmlns:p14="http://schemas.microsoft.com/office/powerpoint/2010/main" val="2920207824"/>
      </p:ext>
    </p:extLst>
  </p:cSld>
  <p:clrMapOvr>
    <a:masterClrMapping/>
  </p:clrMapOvr>
  <p:transition spd="slow">
    <p:randomBar dir="vert"/>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just"/>
            <a:r>
              <a:rPr lang="es-ES" b="1" dirty="0" smtClean="0">
                <a:solidFill>
                  <a:schemeClr val="accent5">
                    <a:lumMod val="75000"/>
                  </a:schemeClr>
                </a:solidFill>
              </a:rPr>
              <a:t>CARACTERÍSTICAS TURISMO DE COMPRAS</a:t>
            </a:r>
            <a:endParaRPr lang="es-MX" b="1" dirty="0">
              <a:solidFill>
                <a:schemeClr val="accent5">
                  <a:lumMod val="75000"/>
                </a:schemeClr>
              </a:solidFill>
            </a:endParaRPr>
          </a:p>
        </p:txBody>
      </p:sp>
      <p:sp>
        <p:nvSpPr>
          <p:cNvPr id="5" name="4 Marcador de contenido"/>
          <p:cNvSpPr>
            <a:spLocks noGrp="1"/>
          </p:cNvSpPr>
          <p:nvPr>
            <p:ph sz="quarter" idx="1"/>
          </p:nvPr>
        </p:nvSpPr>
        <p:spPr>
          <a:xfrm>
            <a:off x="457200" y="1219200"/>
            <a:ext cx="5194920" cy="5522168"/>
          </a:xfrm>
        </p:spPr>
        <p:txBody>
          <a:bodyPr>
            <a:normAutofit fontScale="62500" lnSpcReduction="20000"/>
          </a:bodyPr>
          <a:lstStyle/>
          <a:p>
            <a:pPr>
              <a:lnSpc>
                <a:spcPct val="170000"/>
              </a:lnSpc>
            </a:pPr>
            <a:r>
              <a:rPr lang="es-ES" dirty="0" smtClean="0">
                <a:solidFill>
                  <a:schemeClr val="accent5">
                    <a:lumMod val="75000"/>
                  </a:schemeClr>
                </a:solidFill>
              </a:rPr>
              <a:t>Se relaciona con el llamado “turismo urbano”, ya que combina información de empresas, tiendas, universidades; compañías e instituciones dedicadas al arte y la cultura, artesanías, moda, diseño y gastronomía, entre otras.</a:t>
            </a:r>
          </a:p>
          <a:p>
            <a:pPr>
              <a:lnSpc>
                <a:spcPct val="170000"/>
              </a:lnSpc>
            </a:pPr>
            <a:r>
              <a:rPr lang="es-ES" dirty="0" smtClean="0">
                <a:solidFill>
                  <a:schemeClr val="accent5">
                    <a:lumMod val="75000"/>
                  </a:schemeClr>
                </a:solidFill>
              </a:rPr>
              <a:t>Para poder diferenciar a los turistas que viajan para comprar, de aquéllos quienes no compran, se tiene que considerar el motivo principal de desplazamiento, que en este caso son dichas compras.</a:t>
            </a:r>
          </a:p>
          <a:p>
            <a:pPr>
              <a:lnSpc>
                <a:spcPct val="170000"/>
              </a:lnSpc>
            </a:pPr>
            <a:r>
              <a:rPr lang="es-ES" dirty="0" smtClean="0">
                <a:solidFill>
                  <a:schemeClr val="accent5">
                    <a:lumMod val="75000"/>
                  </a:schemeClr>
                </a:solidFill>
              </a:rPr>
              <a:t>Las compañías de tarjetas de crédito proveen información importante de este tipo de turistas, ya que les ofrecen atractivas recompensas cuando compran en el extranjero, como meses sin intereses, tipo de cambio estable o “puntos” adicionales por cada adquisición (OMT, 2014).</a:t>
            </a:r>
            <a:endParaRPr lang="es-MX" dirty="0">
              <a:solidFill>
                <a:schemeClr val="accent5">
                  <a:lumMod val="75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350568"/>
            <a:ext cx="2784351" cy="4958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8240831"/>
      </p:ext>
    </p:extLst>
  </p:cSld>
  <p:clrMapOvr>
    <a:masterClrMapping/>
  </p:clrMapOvr>
  <p:transition spd="slow">
    <p:randomBar dir="vert"/>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just"/>
            <a:r>
              <a:rPr lang="es-ES" b="1" dirty="0">
                <a:solidFill>
                  <a:schemeClr val="accent5">
                    <a:lumMod val="75000"/>
                  </a:schemeClr>
                </a:solidFill>
              </a:rPr>
              <a:t>CARACTERÍSTICAS TURISMO DE COMPRAS</a:t>
            </a:r>
            <a:endParaRPr lang="es-MX" dirty="0"/>
          </a:p>
        </p:txBody>
      </p:sp>
      <p:sp>
        <p:nvSpPr>
          <p:cNvPr id="4" name="3 Marcador de contenido"/>
          <p:cNvSpPr>
            <a:spLocks noGrp="1"/>
          </p:cNvSpPr>
          <p:nvPr>
            <p:ph sz="quarter" idx="2"/>
          </p:nvPr>
        </p:nvSpPr>
        <p:spPr>
          <a:xfrm>
            <a:off x="3779912" y="1216152"/>
            <a:ext cx="4893934" cy="4937760"/>
          </a:xfrm>
        </p:spPr>
        <p:txBody>
          <a:bodyPr>
            <a:normAutofit fontScale="85000" lnSpcReduction="20000"/>
          </a:bodyPr>
          <a:lstStyle/>
          <a:p>
            <a:pPr algn="just">
              <a:lnSpc>
                <a:spcPct val="150000"/>
              </a:lnSpc>
            </a:pPr>
            <a:r>
              <a:rPr lang="es-ES" sz="2000" dirty="0" smtClean="0">
                <a:solidFill>
                  <a:schemeClr val="accent5">
                    <a:lumMod val="75000"/>
                  </a:schemeClr>
                </a:solidFill>
              </a:rPr>
              <a:t>Mercados, bazares, boutiques, tiendas </a:t>
            </a:r>
            <a:r>
              <a:rPr lang="es-ES" sz="2000" i="1" dirty="0" err="1" smtClean="0">
                <a:solidFill>
                  <a:schemeClr val="accent5">
                    <a:lumMod val="75000"/>
                  </a:schemeClr>
                </a:solidFill>
              </a:rPr>
              <a:t>duty</a:t>
            </a:r>
            <a:r>
              <a:rPr lang="es-ES" sz="2000" i="1" dirty="0" smtClean="0">
                <a:solidFill>
                  <a:schemeClr val="accent5">
                    <a:lumMod val="75000"/>
                  </a:schemeClr>
                </a:solidFill>
              </a:rPr>
              <a:t> free </a:t>
            </a:r>
            <a:r>
              <a:rPr lang="es-ES" sz="2000" dirty="0" smtClean="0">
                <a:solidFill>
                  <a:schemeClr val="accent5">
                    <a:lumMod val="75000"/>
                  </a:schemeClr>
                </a:solidFill>
              </a:rPr>
              <a:t>en aeropuertos; </a:t>
            </a:r>
            <a:r>
              <a:rPr lang="es-ES" sz="2000" i="1" dirty="0" err="1" smtClean="0">
                <a:solidFill>
                  <a:schemeClr val="accent5">
                    <a:lumMod val="75000"/>
                  </a:schemeClr>
                </a:solidFill>
              </a:rPr>
              <a:t>outlets</a:t>
            </a:r>
            <a:r>
              <a:rPr lang="es-ES" sz="2000" i="1" dirty="0" smtClean="0">
                <a:solidFill>
                  <a:schemeClr val="accent5">
                    <a:lumMod val="75000"/>
                  </a:schemeClr>
                </a:solidFill>
              </a:rPr>
              <a:t>, malls </a:t>
            </a:r>
            <a:r>
              <a:rPr lang="es-ES" sz="2000" dirty="0" smtClean="0">
                <a:solidFill>
                  <a:schemeClr val="accent5">
                    <a:lumMod val="75000"/>
                  </a:schemeClr>
                </a:solidFill>
              </a:rPr>
              <a:t>o centros comerciales, son algunos ejemplos de los lugares donde compran los turistas.</a:t>
            </a:r>
            <a:endParaRPr lang="es-MX" sz="2000" dirty="0" smtClean="0">
              <a:solidFill>
                <a:schemeClr val="accent5">
                  <a:lumMod val="75000"/>
                </a:schemeClr>
              </a:solidFill>
            </a:endParaRPr>
          </a:p>
          <a:p>
            <a:pPr algn="just">
              <a:lnSpc>
                <a:spcPct val="150000"/>
              </a:lnSpc>
            </a:pPr>
            <a:r>
              <a:rPr lang="es-MX" sz="2000" dirty="0" smtClean="0">
                <a:solidFill>
                  <a:schemeClr val="accent5">
                    <a:lumMod val="75000"/>
                  </a:schemeClr>
                </a:solidFill>
              </a:rPr>
              <a:t>Todos los años la Organización Mundial del Turismo (OMT), da a conocer su “Informe </a:t>
            </a:r>
            <a:r>
              <a:rPr lang="es-MX" sz="2000" dirty="0">
                <a:solidFill>
                  <a:schemeClr val="accent5">
                    <a:lumMod val="75000"/>
                  </a:schemeClr>
                </a:solidFill>
              </a:rPr>
              <a:t>mundial sobre el turismo de </a:t>
            </a:r>
            <a:r>
              <a:rPr lang="es-MX" sz="2000" dirty="0" smtClean="0">
                <a:solidFill>
                  <a:schemeClr val="accent5">
                    <a:lumMod val="75000"/>
                  </a:schemeClr>
                </a:solidFill>
              </a:rPr>
              <a:t>compras” (</a:t>
            </a:r>
            <a:r>
              <a:rPr lang="en-US" sz="2000" i="1" dirty="0">
                <a:solidFill>
                  <a:schemeClr val="accent5">
                    <a:lumMod val="75000"/>
                  </a:schemeClr>
                </a:solidFill>
              </a:rPr>
              <a:t>Global Report on Shopping </a:t>
            </a:r>
            <a:r>
              <a:rPr lang="en-US" sz="2000" i="1" dirty="0" smtClean="0">
                <a:solidFill>
                  <a:schemeClr val="accent5">
                    <a:lumMod val="75000"/>
                  </a:schemeClr>
                </a:solidFill>
              </a:rPr>
              <a:t>Tourism</a:t>
            </a:r>
            <a:r>
              <a:rPr lang="en-US" sz="2000" dirty="0" smtClean="0">
                <a:solidFill>
                  <a:schemeClr val="accent5">
                    <a:lumMod val="75000"/>
                  </a:schemeClr>
                </a:solidFill>
              </a:rPr>
              <a:t>).</a:t>
            </a:r>
          </a:p>
          <a:p>
            <a:pPr algn="just">
              <a:lnSpc>
                <a:spcPct val="150000"/>
              </a:lnSpc>
            </a:pPr>
            <a:r>
              <a:rPr lang="en-US" sz="2000" dirty="0" smtClean="0">
                <a:solidFill>
                  <a:schemeClr val="accent5">
                    <a:lumMod val="75000"/>
                  </a:schemeClr>
                </a:solidFill>
              </a:rPr>
              <a:t>Este </a:t>
            </a:r>
            <a:r>
              <a:rPr lang="en-US" sz="2000" dirty="0" err="1" smtClean="0">
                <a:solidFill>
                  <a:schemeClr val="accent5">
                    <a:lumMod val="75000"/>
                  </a:schemeClr>
                </a:solidFill>
              </a:rPr>
              <a:t>turismo</a:t>
            </a:r>
            <a:r>
              <a:rPr lang="en-US" sz="2000" dirty="0" smtClean="0">
                <a:solidFill>
                  <a:schemeClr val="accent5">
                    <a:lumMod val="75000"/>
                  </a:schemeClr>
                </a:solidFill>
              </a:rPr>
              <a:t> </a:t>
            </a:r>
            <a:r>
              <a:rPr lang="en-US" sz="2000" dirty="0" err="1" smtClean="0">
                <a:solidFill>
                  <a:schemeClr val="accent5">
                    <a:lumMod val="75000"/>
                  </a:schemeClr>
                </a:solidFill>
              </a:rPr>
              <a:t>impulsa</a:t>
            </a:r>
            <a:r>
              <a:rPr lang="en-US" sz="2000" dirty="0" smtClean="0">
                <a:solidFill>
                  <a:schemeClr val="accent5">
                    <a:lumMod val="75000"/>
                  </a:schemeClr>
                </a:solidFill>
              </a:rPr>
              <a:t> el </a:t>
            </a:r>
            <a:r>
              <a:rPr lang="en-US" sz="2000" dirty="0" err="1" smtClean="0">
                <a:solidFill>
                  <a:schemeClr val="accent5">
                    <a:lumMod val="75000"/>
                  </a:schemeClr>
                </a:solidFill>
              </a:rPr>
              <a:t>crecimiento</a:t>
            </a:r>
            <a:r>
              <a:rPr lang="en-US" sz="2000" dirty="0" smtClean="0">
                <a:solidFill>
                  <a:schemeClr val="accent5">
                    <a:lumMod val="75000"/>
                  </a:schemeClr>
                </a:solidFill>
              </a:rPr>
              <a:t> y el </a:t>
            </a:r>
            <a:r>
              <a:rPr lang="en-US" sz="2000" dirty="0" err="1" smtClean="0">
                <a:solidFill>
                  <a:schemeClr val="accent5">
                    <a:lumMod val="75000"/>
                  </a:schemeClr>
                </a:solidFill>
              </a:rPr>
              <a:t>empleo</a:t>
            </a:r>
            <a:r>
              <a:rPr lang="en-US" sz="2000" dirty="0" smtClean="0">
                <a:solidFill>
                  <a:schemeClr val="accent5">
                    <a:lumMod val="75000"/>
                  </a:schemeClr>
                </a:solidFill>
              </a:rPr>
              <a:t> </a:t>
            </a:r>
            <a:r>
              <a:rPr lang="en-US" sz="2000" dirty="0" err="1" smtClean="0">
                <a:solidFill>
                  <a:schemeClr val="accent5">
                    <a:lumMod val="75000"/>
                  </a:schemeClr>
                </a:solidFill>
              </a:rPr>
              <a:t>en</a:t>
            </a:r>
            <a:r>
              <a:rPr lang="en-US" sz="2000" dirty="0" smtClean="0">
                <a:solidFill>
                  <a:schemeClr val="accent5">
                    <a:lumMod val="75000"/>
                  </a:schemeClr>
                </a:solidFill>
              </a:rPr>
              <a:t> las </a:t>
            </a:r>
            <a:r>
              <a:rPr lang="en-US" sz="2000" dirty="0" err="1" smtClean="0">
                <a:solidFill>
                  <a:schemeClr val="accent5">
                    <a:lumMod val="75000"/>
                  </a:schemeClr>
                </a:solidFill>
              </a:rPr>
              <a:t>comunidades</a:t>
            </a:r>
            <a:r>
              <a:rPr lang="en-US" sz="2000" dirty="0" smtClean="0">
                <a:solidFill>
                  <a:schemeClr val="accent5">
                    <a:lumMod val="75000"/>
                  </a:schemeClr>
                </a:solidFill>
              </a:rPr>
              <a:t> </a:t>
            </a:r>
            <a:r>
              <a:rPr lang="en-US" sz="2000" dirty="0" err="1" smtClean="0">
                <a:solidFill>
                  <a:schemeClr val="accent5">
                    <a:lumMod val="75000"/>
                  </a:schemeClr>
                </a:solidFill>
              </a:rPr>
              <a:t>receptoras</a:t>
            </a:r>
            <a:r>
              <a:rPr lang="en-US" sz="2000" dirty="0" smtClean="0">
                <a:solidFill>
                  <a:schemeClr val="accent5">
                    <a:lumMod val="75000"/>
                  </a:schemeClr>
                </a:solidFill>
              </a:rPr>
              <a:t>.</a:t>
            </a:r>
          </a:p>
          <a:p>
            <a:pPr algn="just">
              <a:lnSpc>
                <a:spcPct val="150000"/>
              </a:lnSpc>
            </a:pPr>
            <a:r>
              <a:rPr lang="en-US" sz="2000" dirty="0" err="1" smtClean="0">
                <a:solidFill>
                  <a:schemeClr val="accent5">
                    <a:lumMod val="75000"/>
                  </a:schemeClr>
                </a:solidFill>
              </a:rPr>
              <a:t>Ejerce</a:t>
            </a:r>
            <a:r>
              <a:rPr lang="en-US" sz="2000" dirty="0" smtClean="0">
                <a:solidFill>
                  <a:schemeClr val="accent5">
                    <a:lumMod val="75000"/>
                  </a:schemeClr>
                </a:solidFill>
              </a:rPr>
              <a:t> </a:t>
            </a:r>
            <a:r>
              <a:rPr lang="en-US" sz="2000" dirty="0" err="1" smtClean="0">
                <a:solidFill>
                  <a:schemeClr val="accent5">
                    <a:lumMod val="75000"/>
                  </a:schemeClr>
                </a:solidFill>
              </a:rPr>
              <a:t>una</a:t>
            </a:r>
            <a:r>
              <a:rPr lang="en-US" sz="2000" dirty="0" smtClean="0">
                <a:solidFill>
                  <a:schemeClr val="accent5">
                    <a:lumMod val="75000"/>
                  </a:schemeClr>
                </a:solidFill>
              </a:rPr>
              <a:t> </a:t>
            </a:r>
            <a:r>
              <a:rPr lang="en-US" sz="2000" dirty="0" err="1" smtClean="0">
                <a:solidFill>
                  <a:schemeClr val="accent5">
                    <a:lumMod val="75000"/>
                  </a:schemeClr>
                </a:solidFill>
              </a:rPr>
              <a:t>influencia</a:t>
            </a:r>
            <a:r>
              <a:rPr lang="en-US" sz="2000" dirty="0" smtClean="0">
                <a:solidFill>
                  <a:schemeClr val="accent5">
                    <a:lumMod val="75000"/>
                  </a:schemeClr>
                </a:solidFill>
              </a:rPr>
              <a:t> </a:t>
            </a:r>
            <a:r>
              <a:rPr lang="en-US" sz="2000" dirty="0" err="1" smtClean="0">
                <a:solidFill>
                  <a:schemeClr val="accent5">
                    <a:lumMod val="75000"/>
                  </a:schemeClr>
                </a:solidFill>
              </a:rPr>
              <a:t>enorme</a:t>
            </a:r>
            <a:r>
              <a:rPr lang="en-US" sz="2000" dirty="0" smtClean="0">
                <a:solidFill>
                  <a:schemeClr val="accent5">
                    <a:lumMod val="75000"/>
                  </a:schemeClr>
                </a:solidFill>
              </a:rPr>
              <a:t> </a:t>
            </a:r>
            <a:r>
              <a:rPr lang="en-US" sz="2000" dirty="0" err="1" smtClean="0">
                <a:solidFill>
                  <a:schemeClr val="accent5">
                    <a:lumMod val="75000"/>
                  </a:schemeClr>
                </a:solidFill>
              </a:rPr>
              <a:t>en</a:t>
            </a:r>
            <a:r>
              <a:rPr lang="en-US" sz="2000" dirty="0" smtClean="0">
                <a:solidFill>
                  <a:schemeClr val="accent5">
                    <a:lumMod val="75000"/>
                  </a:schemeClr>
                </a:solidFill>
              </a:rPr>
              <a:t> el </a:t>
            </a:r>
            <a:r>
              <a:rPr lang="en-US" sz="2000" dirty="0" err="1" smtClean="0">
                <a:solidFill>
                  <a:schemeClr val="accent5">
                    <a:lumMod val="75000"/>
                  </a:schemeClr>
                </a:solidFill>
              </a:rPr>
              <a:t>posicionamiento</a:t>
            </a:r>
            <a:r>
              <a:rPr lang="en-US" sz="2000" dirty="0" smtClean="0">
                <a:solidFill>
                  <a:schemeClr val="accent5">
                    <a:lumMod val="75000"/>
                  </a:schemeClr>
                </a:solidFill>
              </a:rPr>
              <a:t> de </a:t>
            </a:r>
            <a:r>
              <a:rPr lang="en-US" sz="2000" dirty="0" err="1" smtClean="0">
                <a:solidFill>
                  <a:schemeClr val="accent5">
                    <a:lumMod val="75000"/>
                  </a:schemeClr>
                </a:solidFill>
              </a:rPr>
              <a:t>una</a:t>
            </a:r>
            <a:r>
              <a:rPr lang="en-US" sz="2000" dirty="0" smtClean="0">
                <a:solidFill>
                  <a:schemeClr val="accent5">
                    <a:lumMod val="75000"/>
                  </a:schemeClr>
                </a:solidFill>
              </a:rPr>
              <a:t> </a:t>
            </a:r>
            <a:r>
              <a:rPr lang="en-US" sz="2000" dirty="0" err="1" smtClean="0">
                <a:solidFill>
                  <a:schemeClr val="accent5">
                    <a:lumMod val="75000"/>
                  </a:schemeClr>
                </a:solidFill>
              </a:rPr>
              <a:t>marca</a:t>
            </a:r>
            <a:r>
              <a:rPr lang="en-US" sz="2000" dirty="0" smtClean="0">
                <a:solidFill>
                  <a:schemeClr val="accent5">
                    <a:lumMod val="75000"/>
                  </a:schemeClr>
                </a:solidFill>
              </a:rPr>
              <a:t>, e </a:t>
            </a:r>
            <a:r>
              <a:rPr lang="en-US" sz="2000" dirty="0" err="1" smtClean="0">
                <a:solidFill>
                  <a:schemeClr val="accent5">
                    <a:lumMod val="75000"/>
                  </a:schemeClr>
                </a:solidFill>
              </a:rPr>
              <a:t>incluso</a:t>
            </a:r>
            <a:r>
              <a:rPr lang="en-US" sz="2000" dirty="0" smtClean="0">
                <a:solidFill>
                  <a:schemeClr val="accent5">
                    <a:lumMod val="75000"/>
                  </a:schemeClr>
                </a:solidFill>
              </a:rPr>
              <a:t> </a:t>
            </a:r>
            <a:r>
              <a:rPr lang="en-US" sz="2000" dirty="0" err="1" smtClean="0">
                <a:solidFill>
                  <a:schemeClr val="accent5">
                    <a:lumMod val="75000"/>
                  </a:schemeClr>
                </a:solidFill>
              </a:rPr>
              <a:t>en</a:t>
            </a:r>
            <a:r>
              <a:rPr lang="en-US" sz="2000" dirty="0" smtClean="0">
                <a:solidFill>
                  <a:schemeClr val="accent5">
                    <a:lumMod val="75000"/>
                  </a:schemeClr>
                </a:solidFill>
              </a:rPr>
              <a:t> la </a:t>
            </a:r>
            <a:r>
              <a:rPr lang="en-US" sz="2000" dirty="0" err="1" smtClean="0">
                <a:solidFill>
                  <a:schemeClr val="accent5">
                    <a:lumMod val="75000"/>
                  </a:schemeClr>
                </a:solidFill>
              </a:rPr>
              <a:t>distinción</a:t>
            </a:r>
            <a:r>
              <a:rPr lang="en-US" sz="2000" dirty="0" smtClean="0">
                <a:solidFill>
                  <a:schemeClr val="accent5">
                    <a:lumMod val="75000"/>
                  </a:schemeClr>
                </a:solidFill>
              </a:rPr>
              <a:t> de </a:t>
            </a:r>
            <a:r>
              <a:rPr lang="en-US" sz="2000" dirty="0" err="1" smtClean="0">
                <a:solidFill>
                  <a:schemeClr val="accent5">
                    <a:lumMod val="75000"/>
                  </a:schemeClr>
                </a:solidFill>
              </a:rPr>
              <a:t>los</a:t>
            </a:r>
            <a:r>
              <a:rPr lang="en-US" sz="2000" dirty="0" smtClean="0">
                <a:solidFill>
                  <a:schemeClr val="accent5">
                    <a:lumMod val="75000"/>
                  </a:schemeClr>
                </a:solidFill>
              </a:rPr>
              <a:t> </a:t>
            </a:r>
            <a:r>
              <a:rPr lang="en-US" sz="2000" dirty="0" err="1" smtClean="0">
                <a:solidFill>
                  <a:schemeClr val="accent5">
                    <a:lumMod val="75000"/>
                  </a:schemeClr>
                </a:solidFill>
              </a:rPr>
              <a:t>destinos</a:t>
            </a:r>
            <a:r>
              <a:rPr lang="en-US" sz="2000" dirty="0" smtClean="0">
                <a:solidFill>
                  <a:schemeClr val="accent5">
                    <a:lumMod val="75000"/>
                  </a:schemeClr>
                </a:solidFill>
              </a:rPr>
              <a:t> (OMT, 2014).</a:t>
            </a:r>
            <a:endParaRPr lang="es-MX" sz="2000" dirty="0">
              <a:solidFill>
                <a:schemeClr val="accent5">
                  <a:lumMod val="75000"/>
                </a:schemeClr>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12776"/>
            <a:ext cx="3024336"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861048"/>
            <a:ext cx="3168352" cy="2166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6474707"/>
      </p:ext>
    </p:extLst>
  </p:cSld>
  <p:clrMapOvr>
    <a:masterClrMapping/>
  </p:clrMapOvr>
  <p:transition spd="slow">
    <p:randomBar dir="vert"/>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28600"/>
            <a:ext cx="8229600" cy="608112"/>
          </a:xfrm>
        </p:spPr>
        <p:txBody>
          <a:bodyPr/>
          <a:lstStyle/>
          <a:p>
            <a:pPr algn="r"/>
            <a:r>
              <a:rPr lang="es-MX" b="1" dirty="0" smtClean="0">
                <a:solidFill>
                  <a:srgbClr val="FF0000"/>
                </a:solidFill>
              </a:rPr>
              <a:t>EJERCICIO</a:t>
            </a:r>
            <a:endParaRPr lang="es-MX" b="1" dirty="0">
              <a:solidFill>
                <a:srgbClr val="FF0000"/>
              </a:solidFill>
            </a:endParaRPr>
          </a:p>
        </p:txBody>
      </p:sp>
      <p:sp>
        <p:nvSpPr>
          <p:cNvPr id="5" name="4 Marcador de contenido"/>
          <p:cNvSpPr>
            <a:spLocks noGrp="1"/>
          </p:cNvSpPr>
          <p:nvPr>
            <p:ph sz="quarter" idx="1"/>
          </p:nvPr>
        </p:nvSpPr>
        <p:spPr>
          <a:xfrm>
            <a:off x="457200" y="692696"/>
            <a:ext cx="4978896" cy="5832648"/>
          </a:xfrm>
        </p:spPr>
        <p:txBody>
          <a:bodyPr>
            <a:noAutofit/>
          </a:bodyPr>
          <a:lstStyle/>
          <a:p>
            <a:pPr>
              <a:lnSpc>
                <a:spcPct val="160000"/>
              </a:lnSpc>
            </a:pPr>
            <a:r>
              <a:rPr lang="es-MX" sz="2000" b="1" dirty="0" smtClean="0">
                <a:solidFill>
                  <a:schemeClr val="accent5">
                    <a:lumMod val="75000"/>
                  </a:schemeClr>
                </a:solidFill>
              </a:rPr>
              <a:t>Por parejas, elijan un </a:t>
            </a:r>
            <a:r>
              <a:rPr lang="es-MX" sz="2000" b="1" dirty="0" smtClean="0">
                <a:solidFill>
                  <a:srgbClr val="FF0000"/>
                </a:solidFill>
              </a:rPr>
              <a:t>país, ciudad o estado</a:t>
            </a:r>
            <a:r>
              <a:rPr lang="es-MX" sz="2000" b="1" dirty="0" smtClean="0">
                <a:solidFill>
                  <a:schemeClr val="accent1">
                    <a:lumMod val="75000"/>
                  </a:schemeClr>
                </a:solidFill>
              </a:rPr>
              <a:t> </a:t>
            </a:r>
            <a:r>
              <a:rPr lang="es-MX" sz="2000" b="1" dirty="0" smtClean="0">
                <a:solidFill>
                  <a:schemeClr val="accent5">
                    <a:lumMod val="75000"/>
                  </a:schemeClr>
                </a:solidFill>
              </a:rPr>
              <a:t>que se caracterice por ser </a:t>
            </a:r>
            <a:r>
              <a:rPr lang="es-MX" sz="2000" b="1" dirty="0" smtClean="0">
                <a:solidFill>
                  <a:srgbClr val="FF0000"/>
                </a:solidFill>
              </a:rPr>
              <a:t>«EL PARAÍSO DE LAS COMPRAS»,</a:t>
            </a:r>
            <a:r>
              <a:rPr lang="es-MX" sz="2000" b="1" dirty="0" smtClean="0">
                <a:solidFill>
                  <a:schemeClr val="accent1">
                    <a:lumMod val="75000"/>
                  </a:schemeClr>
                </a:solidFill>
              </a:rPr>
              <a:t> </a:t>
            </a:r>
            <a:r>
              <a:rPr lang="es-MX" sz="2000" b="1" dirty="0" smtClean="0">
                <a:solidFill>
                  <a:schemeClr val="accent5">
                    <a:lumMod val="75000"/>
                  </a:schemeClr>
                </a:solidFill>
              </a:rPr>
              <a:t>ubiquen e integren un </a:t>
            </a:r>
            <a:r>
              <a:rPr lang="es-MX" sz="2000" b="1" dirty="0" smtClean="0">
                <a:solidFill>
                  <a:srgbClr val="FF0000"/>
                </a:solidFill>
              </a:rPr>
              <a:t>listado</a:t>
            </a:r>
            <a:r>
              <a:rPr lang="es-MX" sz="2000" b="1" dirty="0" smtClean="0">
                <a:solidFill>
                  <a:schemeClr val="accent1">
                    <a:lumMod val="75000"/>
                  </a:schemeClr>
                </a:solidFill>
              </a:rPr>
              <a:t> </a:t>
            </a:r>
            <a:r>
              <a:rPr lang="es-MX" sz="2000" b="1" dirty="0" smtClean="0">
                <a:solidFill>
                  <a:schemeClr val="accent5">
                    <a:lumMod val="75000"/>
                  </a:schemeClr>
                </a:solidFill>
              </a:rPr>
              <a:t>de un mínimo de 3 </a:t>
            </a:r>
            <a:r>
              <a:rPr lang="es-MX" sz="2000" b="1" i="1" dirty="0" err="1" smtClean="0">
                <a:solidFill>
                  <a:srgbClr val="FF0000"/>
                </a:solidFill>
              </a:rPr>
              <a:t>outlets</a:t>
            </a:r>
            <a:r>
              <a:rPr lang="es-MX" sz="2000" b="1" i="1" dirty="0" smtClean="0">
                <a:solidFill>
                  <a:srgbClr val="FF0000"/>
                </a:solidFill>
              </a:rPr>
              <a:t>, malls </a:t>
            </a:r>
            <a:r>
              <a:rPr lang="es-MX" sz="2000" b="1" dirty="0" smtClean="0">
                <a:solidFill>
                  <a:srgbClr val="FF0000"/>
                </a:solidFill>
              </a:rPr>
              <a:t>y/o centros comerciales, </a:t>
            </a:r>
            <a:r>
              <a:rPr lang="es-MX" sz="2000" b="1" dirty="0" smtClean="0">
                <a:solidFill>
                  <a:schemeClr val="accent5">
                    <a:lumMod val="75000"/>
                  </a:schemeClr>
                </a:solidFill>
              </a:rPr>
              <a:t>consignando su </a:t>
            </a:r>
            <a:r>
              <a:rPr lang="es-MX" sz="2000" b="1" dirty="0" smtClean="0">
                <a:solidFill>
                  <a:srgbClr val="FF0000"/>
                </a:solidFill>
              </a:rPr>
              <a:t>localización</a:t>
            </a:r>
            <a:r>
              <a:rPr lang="es-MX" sz="2000" b="1" dirty="0" smtClean="0">
                <a:solidFill>
                  <a:schemeClr val="accent1">
                    <a:lumMod val="75000"/>
                  </a:schemeClr>
                </a:solidFill>
              </a:rPr>
              <a:t> </a:t>
            </a:r>
            <a:r>
              <a:rPr lang="es-MX" sz="2000" b="1" dirty="0" smtClean="0">
                <a:solidFill>
                  <a:schemeClr val="accent5">
                    <a:lumMod val="75000"/>
                  </a:schemeClr>
                </a:solidFill>
              </a:rPr>
              <a:t>y algún tipo de </a:t>
            </a:r>
            <a:r>
              <a:rPr lang="es-MX" sz="2000" b="1" dirty="0" smtClean="0">
                <a:solidFill>
                  <a:srgbClr val="FF0000"/>
                </a:solidFill>
              </a:rPr>
              <a:t>oferta, servicio adicional o plus </a:t>
            </a:r>
            <a:r>
              <a:rPr lang="es-MX" sz="2000" b="1" dirty="0" smtClean="0">
                <a:solidFill>
                  <a:schemeClr val="accent5">
                    <a:lumMod val="75000"/>
                  </a:schemeClr>
                </a:solidFill>
              </a:rPr>
              <a:t>ofrecido a los</a:t>
            </a:r>
            <a:r>
              <a:rPr lang="es-MX" sz="2000" b="1" dirty="0" smtClean="0">
                <a:solidFill>
                  <a:schemeClr val="accent1">
                    <a:lumMod val="75000"/>
                  </a:schemeClr>
                </a:solidFill>
              </a:rPr>
              <a:t> </a:t>
            </a:r>
            <a:r>
              <a:rPr lang="es-MX" sz="2000" b="1" dirty="0" smtClean="0">
                <a:solidFill>
                  <a:srgbClr val="FF0000"/>
                </a:solidFill>
              </a:rPr>
              <a:t>turistas</a:t>
            </a:r>
            <a:r>
              <a:rPr lang="es-MX" sz="2000" b="1" dirty="0" smtClean="0">
                <a:solidFill>
                  <a:schemeClr val="accent5">
                    <a:lumMod val="75000"/>
                  </a:schemeClr>
                </a:solidFill>
              </a:rPr>
              <a:t>, así como 2 restaurantes o establecimientos de A y B que haya en ellos.</a:t>
            </a:r>
            <a:endParaRPr lang="es-MX" sz="2000" b="1" dirty="0">
              <a:solidFill>
                <a:schemeClr val="accent5">
                  <a:lumMod val="75000"/>
                </a:schemeClr>
              </a:solidFill>
            </a:endParaRPr>
          </a:p>
        </p:txBody>
      </p:sp>
      <p:sp>
        <p:nvSpPr>
          <p:cNvPr id="6" name="5 Marcador de contenido"/>
          <p:cNvSpPr>
            <a:spLocks noGrp="1"/>
          </p:cNvSpPr>
          <p:nvPr>
            <p:ph sz="quarter" idx="2"/>
          </p:nvPr>
        </p:nvSpPr>
        <p:spPr>
          <a:xfrm>
            <a:off x="5796136" y="1844824"/>
            <a:ext cx="3096344" cy="4309088"/>
          </a:xfrm>
        </p:spPr>
        <p:txBody>
          <a:bodyPr>
            <a:normAutofit/>
          </a:bodyPr>
          <a:lstStyle/>
          <a:p>
            <a:pPr marL="0" indent="0" algn="ctr">
              <a:lnSpc>
                <a:spcPct val="150000"/>
              </a:lnSpc>
              <a:buNone/>
            </a:pPr>
            <a:r>
              <a:rPr lang="es-ES" b="1" dirty="0" smtClean="0">
                <a:solidFill>
                  <a:schemeClr val="accent5">
                    <a:lumMod val="75000"/>
                  </a:schemeClr>
                </a:solidFill>
              </a:rPr>
              <a:t>TURISMO DE COMPRAS Y GASTRONOMÍA</a:t>
            </a:r>
            <a:endParaRPr lang="es-MX" b="1" dirty="0">
              <a:solidFill>
                <a:schemeClr val="accent5">
                  <a:lumMod val="75000"/>
                </a:schemeClr>
              </a:solidFill>
            </a:endParaRPr>
          </a:p>
        </p:txBody>
      </p:sp>
    </p:spTree>
    <p:extLst>
      <p:ext uri="{BB962C8B-B14F-4D97-AF65-F5344CB8AC3E}">
        <p14:creationId xmlns:p14="http://schemas.microsoft.com/office/powerpoint/2010/main" val="922306110"/>
      </p:ext>
    </p:extLst>
  </p:cSld>
  <p:clrMapOvr>
    <a:masterClrMapping/>
  </p:clrMapOvr>
  <p:transition spd="slow">
    <p:randomBar dir="vert"/>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MERCADO ESPECIALIZADO 12:</a:t>
            </a:r>
            <a:endParaRPr lang="es-MX" b="1" dirty="0"/>
          </a:p>
        </p:txBody>
      </p:sp>
      <p:sp>
        <p:nvSpPr>
          <p:cNvPr id="6" name="5 Marcador de texto"/>
          <p:cNvSpPr>
            <a:spLocks noGrp="1"/>
          </p:cNvSpPr>
          <p:nvPr>
            <p:ph type="body" idx="1"/>
          </p:nvPr>
        </p:nvSpPr>
        <p:spPr/>
        <p:txBody>
          <a:bodyPr>
            <a:normAutofit lnSpcReduction="10000"/>
          </a:bodyPr>
          <a:lstStyle/>
          <a:p>
            <a:pPr algn="ctr"/>
            <a:r>
              <a:rPr lang="es-MX" sz="3600" b="1" dirty="0" smtClean="0">
                <a:solidFill>
                  <a:schemeClr val="accent2">
                    <a:lumMod val="60000"/>
                    <a:lumOff val="40000"/>
                  </a:schemeClr>
                </a:solidFill>
              </a:rPr>
              <a:t>TURISMO DE ESTADÍA PROLONGADA</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3138535752"/>
      </p:ext>
    </p:extLst>
  </p:cSld>
  <p:clrMapOvr>
    <a:masterClrMapping/>
  </p:clrMapOvr>
  <p:transition spd="slow">
    <p:randomBar dir="vert"/>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TURISMO DE ESTADÍA PROLONGADA</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84784"/>
            <a:ext cx="7776864"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7649273"/>
      </p:ext>
    </p:extLst>
  </p:cSld>
  <p:clrMapOvr>
    <a:masterClrMapping/>
  </p:clrMapOvr>
  <p:transition spd="slow">
    <p:randomBar dir="vert"/>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r>
              <a:rPr lang="es-MX" b="1" dirty="0" smtClean="0">
                <a:solidFill>
                  <a:schemeClr val="accent2">
                    <a:lumMod val="50000"/>
                  </a:schemeClr>
                </a:solidFill>
              </a:rPr>
              <a:t>TURISMO DE ESTADÍA PROLONGADA (concepto)</a:t>
            </a:r>
            <a:endParaRPr lang="es-MX" b="1" dirty="0">
              <a:solidFill>
                <a:schemeClr val="accent2">
                  <a:lumMod val="50000"/>
                </a:schemeClr>
              </a:solidFill>
            </a:endParaRPr>
          </a:p>
        </p:txBody>
      </p:sp>
      <p:sp>
        <p:nvSpPr>
          <p:cNvPr id="4" name="Marcador de contenido 3"/>
          <p:cNvSpPr>
            <a:spLocks noGrp="1"/>
          </p:cNvSpPr>
          <p:nvPr>
            <p:ph sz="quarter" idx="1"/>
          </p:nvPr>
        </p:nvSpPr>
        <p:spPr>
          <a:xfrm>
            <a:off x="457200" y="1219200"/>
            <a:ext cx="8229600" cy="5018112"/>
          </a:xfrm>
        </p:spPr>
        <p:txBody>
          <a:bodyPr/>
          <a:lstStyle/>
          <a:p>
            <a:pPr algn="just">
              <a:lnSpc>
                <a:spcPct val="150000"/>
              </a:lnSpc>
            </a:pPr>
            <a:r>
              <a:rPr lang="es-MX" dirty="0" smtClean="0">
                <a:solidFill>
                  <a:srgbClr val="0070C0"/>
                </a:solidFill>
              </a:rPr>
              <a:t>Se les llama a sí a los turistas que </a:t>
            </a:r>
            <a:r>
              <a:rPr lang="es-MX" dirty="0">
                <a:solidFill>
                  <a:srgbClr val="0070C0"/>
                </a:solidFill>
              </a:rPr>
              <a:t>permanecen un tiempo considerable </a:t>
            </a:r>
            <a:r>
              <a:rPr lang="es-MX" dirty="0" smtClean="0">
                <a:solidFill>
                  <a:srgbClr val="0070C0"/>
                </a:solidFill>
              </a:rPr>
              <a:t>mayor a </a:t>
            </a:r>
            <a:r>
              <a:rPr lang="es-MX" dirty="0">
                <a:solidFill>
                  <a:srgbClr val="0070C0"/>
                </a:solidFill>
              </a:rPr>
              <a:t>ocho noches fuera de su lugar de residencia por diversas necesidades tales como: trabajo, estudios, cambio de temporada, recuperación o salud y visitas a familiares. O bien, </a:t>
            </a:r>
            <a:r>
              <a:rPr lang="es-MX" dirty="0" smtClean="0">
                <a:solidFill>
                  <a:srgbClr val="0070C0"/>
                </a:solidFill>
              </a:rPr>
              <a:t>personas </a:t>
            </a:r>
            <a:r>
              <a:rPr lang="es-MX" dirty="0">
                <a:solidFill>
                  <a:srgbClr val="0070C0"/>
                </a:solidFill>
              </a:rPr>
              <a:t>que requieren servicios turísticos (hospedaje y alimentación) mientras consiguen residencias </a:t>
            </a:r>
            <a:r>
              <a:rPr lang="es-MX" dirty="0" smtClean="0">
                <a:solidFill>
                  <a:srgbClr val="0070C0"/>
                </a:solidFill>
              </a:rPr>
              <a:t>permanentes (SECTUR, 2014).</a:t>
            </a:r>
            <a:endParaRPr lang="es-MX" dirty="0">
              <a:solidFill>
                <a:srgbClr val="0070C0"/>
              </a:solidFill>
            </a:endParaRPr>
          </a:p>
        </p:txBody>
      </p:sp>
    </p:spTree>
    <p:extLst>
      <p:ext uri="{BB962C8B-B14F-4D97-AF65-F5344CB8AC3E}">
        <p14:creationId xmlns:p14="http://schemas.microsoft.com/office/powerpoint/2010/main" val="1910601828"/>
      </p:ext>
    </p:extLst>
  </p:cSld>
  <p:clrMapOvr>
    <a:masterClrMapping/>
  </p:clrMapOvr>
  <p:transition spd="slow">
    <p:randomBar dir="vert"/>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just"/>
            <a:r>
              <a:rPr lang="es-ES" dirty="0" smtClean="0">
                <a:solidFill>
                  <a:schemeClr val="accent2">
                    <a:lumMod val="75000"/>
                  </a:schemeClr>
                </a:solidFill>
              </a:rPr>
              <a:t>CARACTERÍSTICAS DEL TURISTA DE ESTADÍA PROLONGADA</a:t>
            </a:r>
            <a:endParaRPr lang="es-MX" dirty="0">
              <a:solidFill>
                <a:schemeClr val="accent2">
                  <a:lumMod val="75000"/>
                </a:schemeClr>
              </a:solidFill>
            </a:endParaRPr>
          </a:p>
        </p:txBody>
      </p:sp>
      <p:sp>
        <p:nvSpPr>
          <p:cNvPr id="5" name="4 Marcador de contenido"/>
          <p:cNvSpPr>
            <a:spLocks noGrp="1"/>
          </p:cNvSpPr>
          <p:nvPr>
            <p:ph sz="quarter" idx="2"/>
          </p:nvPr>
        </p:nvSpPr>
        <p:spPr>
          <a:xfrm>
            <a:off x="3707904" y="1412776"/>
            <a:ext cx="5184576" cy="5328592"/>
          </a:xfrm>
        </p:spPr>
        <p:txBody>
          <a:bodyPr>
            <a:normAutofit fontScale="55000" lnSpcReduction="20000"/>
          </a:bodyPr>
          <a:lstStyle/>
          <a:p>
            <a:pPr>
              <a:lnSpc>
                <a:spcPct val="160000"/>
              </a:lnSpc>
            </a:pPr>
            <a:r>
              <a:rPr lang="es-ES" b="1" dirty="0" smtClean="0">
                <a:solidFill>
                  <a:schemeClr val="accent2">
                    <a:lumMod val="75000"/>
                  </a:schemeClr>
                </a:solidFill>
              </a:rPr>
              <a:t>No se debe confundir con el llamado “turista residencial”, ya que quien viaja por un largo periodo sí hace uso de servicios básicos como transporte, hospedaje y alimentación.</a:t>
            </a:r>
          </a:p>
          <a:p>
            <a:pPr>
              <a:lnSpc>
                <a:spcPct val="160000"/>
              </a:lnSpc>
            </a:pPr>
            <a:r>
              <a:rPr lang="es-ES" b="1" dirty="0" smtClean="0">
                <a:solidFill>
                  <a:schemeClr val="accent2">
                    <a:lumMod val="75000"/>
                  </a:schemeClr>
                </a:solidFill>
              </a:rPr>
              <a:t>Los turistas de negocios (las empresas pagan sus gastos), los estudiantes y personas que se están mudando (mientras encuentran casa), son los usuarios de este tipo de turismo.</a:t>
            </a:r>
          </a:p>
          <a:p>
            <a:pPr>
              <a:lnSpc>
                <a:spcPct val="160000"/>
              </a:lnSpc>
            </a:pPr>
            <a:r>
              <a:rPr lang="es-ES" b="1" dirty="0" smtClean="0">
                <a:solidFill>
                  <a:schemeClr val="accent2">
                    <a:lumMod val="75000"/>
                  </a:schemeClr>
                </a:solidFill>
              </a:rPr>
              <a:t>En el caso de México, se extienden permisos por la Secretaría de Relaciones Exteriores </a:t>
            </a:r>
            <a:r>
              <a:rPr lang="es-MX" b="1" dirty="0" smtClean="0">
                <a:solidFill>
                  <a:schemeClr val="accent2">
                    <a:lumMod val="75000"/>
                  </a:schemeClr>
                </a:solidFill>
              </a:rPr>
              <a:t>para </a:t>
            </a:r>
            <a:r>
              <a:rPr lang="es-MX" b="1" dirty="0">
                <a:solidFill>
                  <a:schemeClr val="accent2">
                    <a:lumMod val="75000"/>
                  </a:schemeClr>
                </a:solidFill>
              </a:rPr>
              <a:t>realizar cursos, estudios de investigación o de formación académica por una temporalidad menor a 180 días. </a:t>
            </a:r>
            <a:r>
              <a:rPr lang="es-MX" b="1" dirty="0" smtClean="0">
                <a:solidFill>
                  <a:schemeClr val="accent2">
                    <a:lumMod val="75000"/>
                  </a:schemeClr>
                </a:solidFill>
              </a:rPr>
              <a:t>Y deben demostrar </a:t>
            </a:r>
            <a:r>
              <a:rPr lang="es-MX" b="1" dirty="0">
                <a:solidFill>
                  <a:schemeClr val="accent2">
                    <a:lumMod val="75000"/>
                  </a:schemeClr>
                </a:solidFill>
              </a:rPr>
              <a:t>que </a:t>
            </a:r>
            <a:r>
              <a:rPr lang="es-MX" b="1" dirty="0" smtClean="0">
                <a:solidFill>
                  <a:schemeClr val="accent2">
                    <a:lumMod val="75000"/>
                  </a:schemeClr>
                </a:solidFill>
              </a:rPr>
              <a:t>cuentan </a:t>
            </a:r>
            <a:r>
              <a:rPr lang="es-MX" b="1" dirty="0">
                <a:solidFill>
                  <a:schemeClr val="accent2">
                    <a:lumMod val="75000"/>
                  </a:schemeClr>
                </a:solidFill>
              </a:rPr>
              <a:t>con ingresos mensuales (salario, pensión o beca) </a:t>
            </a:r>
            <a:r>
              <a:rPr lang="es-MX" b="1" dirty="0" smtClean="0">
                <a:solidFill>
                  <a:schemeClr val="accent2">
                    <a:lumMod val="75000"/>
                  </a:schemeClr>
                </a:solidFill>
              </a:rPr>
              <a:t>equivalentes a </a:t>
            </a:r>
            <a:r>
              <a:rPr lang="es-MX" b="1" dirty="0">
                <a:solidFill>
                  <a:schemeClr val="accent2">
                    <a:lumMod val="75000"/>
                  </a:schemeClr>
                </a:solidFill>
              </a:rPr>
              <a:t>$550 dólares durante los últimos tres </a:t>
            </a:r>
            <a:r>
              <a:rPr lang="es-MX" b="1" dirty="0" smtClean="0">
                <a:solidFill>
                  <a:schemeClr val="accent2">
                    <a:lumMod val="75000"/>
                  </a:schemeClr>
                </a:solidFill>
              </a:rPr>
              <a:t>meses (SRE, 2015).</a:t>
            </a:r>
            <a:endParaRPr lang="es-MX" b="1" dirty="0">
              <a:solidFill>
                <a:schemeClr val="accent2">
                  <a:lumMod val="75000"/>
                </a:schemeClr>
              </a:solidFill>
            </a:endParaRPr>
          </a:p>
        </p:txBody>
      </p:sp>
      <p:pic>
        <p:nvPicPr>
          <p:cNvPr id="81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311274"/>
            <a:ext cx="2880320" cy="4998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1249071"/>
      </p:ext>
    </p:extLst>
  </p:cSld>
  <p:clrMapOvr>
    <a:masterClrMapping/>
  </p:clrMapOvr>
  <p:transition spd="slow">
    <p:randomBar dir="vert"/>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b="1" dirty="0" smtClean="0">
                <a:solidFill>
                  <a:schemeClr val="accent2">
                    <a:lumMod val="50000"/>
                  </a:schemeClr>
                </a:solidFill>
              </a:rPr>
              <a:t>ALGUNOS SERVICIOS PARA EL TURISMO DE ESTADÍA PROLONGADA</a:t>
            </a:r>
            <a:endParaRPr lang="es-MX" b="1" dirty="0">
              <a:solidFill>
                <a:schemeClr val="accent2">
                  <a:lumMod val="50000"/>
                </a:schemeClr>
              </a:solidFill>
            </a:endParaRPr>
          </a:p>
        </p:txBody>
      </p:sp>
      <p:sp>
        <p:nvSpPr>
          <p:cNvPr id="5" name="4 Marcador de contenido"/>
          <p:cNvSpPr>
            <a:spLocks noGrp="1"/>
          </p:cNvSpPr>
          <p:nvPr>
            <p:ph sz="quarter" idx="1"/>
          </p:nvPr>
        </p:nvSpPr>
        <p:spPr>
          <a:xfrm>
            <a:off x="457200" y="1219200"/>
            <a:ext cx="4834880" cy="5234136"/>
          </a:xfrm>
        </p:spPr>
        <p:txBody>
          <a:bodyPr>
            <a:normAutofit fontScale="77500" lnSpcReduction="20000"/>
          </a:bodyPr>
          <a:lstStyle/>
          <a:p>
            <a:pPr algn="just">
              <a:lnSpc>
                <a:spcPct val="150000"/>
              </a:lnSpc>
            </a:pPr>
            <a:r>
              <a:rPr lang="es-MX" dirty="0" smtClean="0">
                <a:solidFill>
                  <a:srgbClr val="0070C0"/>
                </a:solidFill>
              </a:rPr>
              <a:t>En algunos establecimientos de hospedaje, se ofrece al turista guardar su equipaje </a:t>
            </a:r>
            <a:r>
              <a:rPr lang="es-MX" dirty="0">
                <a:solidFill>
                  <a:srgbClr val="0070C0"/>
                </a:solidFill>
              </a:rPr>
              <a:t>gratuitamente durante cortos períodos de </a:t>
            </a:r>
            <a:r>
              <a:rPr lang="es-MX" dirty="0" smtClean="0">
                <a:solidFill>
                  <a:srgbClr val="0070C0"/>
                </a:solidFill>
              </a:rPr>
              <a:t>tiempo (por traslados cortos, regreso a su casa o diligencias).</a:t>
            </a:r>
          </a:p>
          <a:p>
            <a:pPr algn="just">
              <a:lnSpc>
                <a:spcPct val="150000"/>
              </a:lnSpc>
            </a:pPr>
            <a:r>
              <a:rPr lang="es-MX" dirty="0" smtClean="0">
                <a:solidFill>
                  <a:srgbClr val="0070C0"/>
                </a:solidFill>
              </a:rPr>
              <a:t>Ofrecen </a:t>
            </a:r>
            <a:r>
              <a:rPr lang="es-MX" dirty="0">
                <a:solidFill>
                  <a:srgbClr val="0070C0"/>
                </a:solidFill>
              </a:rPr>
              <a:t>descuentos en servicios como lavandería o </a:t>
            </a:r>
            <a:r>
              <a:rPr lang="es-MX" dirty="0" smtClean="0">
                <a:solidFill>
                  <a:srgbClr val="0070C0"/>
                </a:solidFill>
              </a:rPr>
              <a:t>estacionamiento.</a:t>
            </a:r>
          </a:p>
          <a:p>
            <a:pPr algn="just">
              <a:lnSpc>
                <a:spcPct val="150000"/>
              </a:lnSpc>
            </a:pPr>
            <a:r>
              <a:rPr lang="es-ES" dirty="0" smtClean="0">
                <a:solidFill>
                  <a:srgbClr val="0070C0"/>
                </a:solidFill>
              </a:rPr>
              <a:t>Responden a solicitudes especiales como mover muebles o conseguir aparatos específicos.</a:t>
            </a:r>
          </a:p>
          <a:p>
            <a:pPr algn="just">
              <a:lnSpc>
                <a:spcPct val="150000"/>
              </a:lnSpc>
            </a:pPr>
            <a:r>
              <a:rPr lang="es-ES" dirty="0" smtClean="0">
                <a:solidFill>
                  <a:srgbClr val="0070C0"/>
                </a:solidFill>
              </a:rPr>
              <a:t>Los empleados de hoteles les hacen favores o “mandados”, gratis.</a:t>
            </a:r>
            <a:endParaRPr lang="es-MX" dirty="0">
              <a:solidFill>
                <a:srgbClr val="0070C0"/>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268760"/>
            <a:ext cx="2592288"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1052860"/>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57200" y="152400"/>
            <a:ext cx="8229600" cy="1116360"/>
          </a:xfrm>
        </p:spPr>
        <p:txBody>
          <a:bodyPr>
            <a:normAutofit fontScale="90000"/>
          </a:bodyPr>
          <a:lstStyle/>
          <a:p>
            <a:pPr algn="ctr">
              <a:lnSpc>
                <a:spcPct val="150000"/>
              </a:lnSpc>
            </a:pPr>
            <a:r>
              <a:rPr lang="es-MX" b="1" dirty="0"/>
              <a:t>GUIÓN EXPLICATIVO PARA EL EMPLEO DEL MATERIAL</a:t>
            </a:r>
            <a:endParaRPr lang="es-MX" dirty="0"/>
          </a:p>
        </p:txBody>
      </p:sp>
      <p:sp>
        <p:nvSpPr>
          <p:cNvPr id="6" name="5 Marcador de contenido"/>
          <p:cNvSpPr>
            <a:spLocks noGrp="1"/>
          </p:cNvSpPr>
          <p:nvPr>
            <p:ph sz="quarter" idx="1"/>
          </p:nvPr>
        </p:nvSpPr>
        <p:spPr/>
        <p:txBody>
          <a:bodyPr>
            <a:normAutofit fontScale="85000" lnSpcReduction="10000"/>
          </a:bodyPr>
          <a:lstStyle/>
          <a:p>
            <a:pPr>
              <a:lnSpc>
                <a:spcPct val="150000"/>
              </a:lnSpc>
            </a:pPr>
            <a:r>
              <a:rPr lang="es-MX" sz="2800" b="1" dirty="0">
                <a:solidFill>
                  <a:srgbClr val="FF0000"/>
                </a:solidFill>
              </a:rPr>
              <a:t>E</a:t>
            </a:r>
            <a:r>
              <a:rPr lang="es-MX" sz="2800" b="1" dirty="0" smtClean="0">
                <a:solidFill>
                  <a:srgbClr val="FF0000"/>
                </a:solidFill>
              </a:rPr>
              <a:t>) </a:t>
            </a:r>
            <a:r>
              <a:rPr lang="es-MX" sz="2800" b="1" dirty="0">
                <a:solidFill>
                  <a:srgbClr val="FF0000"/>
                </a:solidFill>
              </a:rPr>
              <a:t>DEBATE:  </a:t>
            </a:r>
            <a:r>
              <a:rPr lang="es-MX" sz="2800" b="1" dirty="0">
                <a:solidFill>
                  <a:schemeClr val="accent2">
                    <a:lumMod val="75000"/>
                  </a:schemeClr>
                </a:solidFill>
              </a:rPr>
              <a:t>Igualmente con base en la información que se proyecta, se pueden organizar equipos entre los alumnos (mínimo 2, máximo 4) y solicitar a cada uno discuta al interior algún aspecto específico del tema tratado</a:t>
            </a:r>
            <a:r>
              <a:rPr lang="es-MX" sz="2800" b="1" dirty="0" smtClean="0">
                <a:solidFill>
                  <a:schemeClr val="accent2">
                    <a:lumMod val="75000"/>
                  </a:schemeClr>
                </a:solidFill>
              </a:rPr>
              <a:t>, durante un máximo de 15 minutos.  Dos equipos pueden discutir aspectos negativos, y dos factores positivos. Después, </a:t>
            </a:r>
            <a:r>
              <a:rPr lang="es-MX" sz="2800" b="1" dirty="0">
                <a:solidFill>
                  <a:schemeClr val="accent2">
                    <a:lumMod val="75000"/>
                  </a:schemeClr>
                </a:solidFill>
              </a:rPr>
              <a:t>se </a:t>
            </a:r>
            <a:r>
              <a:rPr lang="es-MX" sz="2800" b="1" dirty="0" smtClean="0">
                <a:solidFill>
                  <a:schemeClr val="accent2">
                    <a:lumMod val="75000"/>
                  </a:schemeClr>
                </a:solidFill>
              </a:rPr>
              <a:t>solicita </a:t>
            </a:r>
            <a:r>
              <a:rPr lang="es-MX" sz="2800" b="1" dirty="0">
                <a:solidFill>
                  <a:schemeClr val="accent2">
                    <a:lumMod val="75000"/>
                  </a:schemeClr>
                </a:solidFill>
              </a:rPr>
              <a:t>una </a:t>
            </a:r>
            <a:r>
              <a:rPr lang="es-MX" sz="2800" b="1" dirty="0" smtClean="0">
                <a:solidFill>
                  <a:schemeClr val="accent2">
                    <a:lumMod val="75000"/>
                  </a:schemeClr>
                </a:solidFill>
              </a:rPr>
              <a:t>«puesta </a:t>
            </a:r>
            <a:r>
              <a:rPr lang="es-MX" sz="2800" b="1" dirty="0">
                <a:solidFill>
                  <a:schemeClr val="accent2">
                    <a:lumMod val="75000"/>
                  </a:schemeClr>
                </a:solidFill>
              </a:rPr>
              <a:t>en </a:t>
            </a:r>
            <a:r>
              <a:rPr lang="es-MX" sz="2800" b="1" dirty="0" smtClean="0">
                <a:solidFill>
                  <a:schemeClr val="accent2">
                    <a:lumMod val="75000"/>
                  </a:schemeClr>
                </a:solidFill>
              </a:rPr>
              <a:t>común» </a:t>
            </a:r>
            <a:r>
              <a:rPr lang="es-MX" sz="2800" b="1" dirty="0">
                <a:solidFill>
                  <a:schemeClr val="accent2">
                    <a:lumMod val="75000"/>
                  </a:schemeClr>
                </a:solidFill>
              </a:rPr>
              <a:t>de las </a:t>
            </a:r>
            <a:r>
              <a:rPr lang="es-MX" sz="2800" b="1" dirty="0" smtClean="0">
                <a:solidFill>
                  <a:schemeClr val="accent2">
                    <a:lumMod val="75000"/>
                  </a:schemeClr>
                </a:solidFill>
              </a:rPr>
              <a:t>conclusiones de cada equipo para tratar de consensar las diferentes opiniones vertidas.</a:t>
            </a:r>
            <a:endParaRPr lang="es-MX" sz="2800" b="1" dirty="0">
              <a:solidFill>
                <a:schemeClr val="accent1">
                  <a:lumMod val="75000"/>
                </a:schemeClr>
              </a:solidFill>
            </a:endParaRPr>
          </a:p>
          <a:p>
            <a:endParaRPr lang="es-MX" dirty="0"/>
          </a:p>
        </p:txBody>
      </p:sp>
    </p:spTree>
    <p:extLst>
      <p:ext uri="{BB962C8B-B14F-4D97-AF65-F5344CB8AC3E}">
        <p14:creationId xmlns:p14="http://schemas.microsoft.com/office/powerpoint/2010/main" val="183200938"/>
      </p:ext>
    </p:extLst>
  </p:cSld>
  <p:clrMapOvr>
    <a:masterClrMapping/>
  </p:clrMapOvr>
  <p:transition spd="slow">
    <p:randomBar dir="vert"/>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dirty="0" smtClean="0">
                <a:solidFill>
                  <a:srgbClr val="FF0000"/>
                </a:solidFill>
              </a:rPr>
              <a:t>EJERCICIO</a:t>
            </a:r>
            <a:endParaRPr lang="es-MX" dirty="0">
              <a:solidFill>
                <a:srgbClr val="FF0000"/>
              </a:solidFill>
            </a:endParaRPr>
          </a:p>
        </p:txBody>
      </p:sp>
      <p:sp>
        <p:nvSpPr>
          <p:cNvPr id="6" name="5 Marcador de texto"/>
          <p:cNvSpPr>
            <a:spLocks noGrp="1"/>
          </p:cNvSpPr>
          <p:nvPr>
            <p:ph type="body" idx="2"/>
          </p:nvPr>
        </p:nvSpPr>
        <p:spPr>
          <a:xfrm>
            <a:off x="6324600" y="2060848"/>
            <a:ext cx="2514600" cy="4001815"/>
          </a:xfrm>
        </p:spPr>
        <p:txBody>
          <a:bodyPr>
            <a:normAutofit/>
          </a:bodyPr>
          <a:lstStyle/>
          <a:p>
            <a:pPr algn="ctr">
              <a:lnSpc>
                <a:spcPct val="150000"/>
              </a:lnSpc>
            </a:pPr>
            <a:r>
              <a:rPr lang="es-MX" sz="2000" b="1" dirty="0" smtClean="0">
                <a:solidFill>
                  <a:srgbClr val="FF0000"/>
                </a:solidFill>
              </a:rPr>
              <a:t>TURISMO DE ESTADÍA PROLONGADA</a:t>
            </a:r>
            <a:endParaRPr lang="es-MX" sz="2000" b="1" dirty="0">
              <a:solidFill>
                <a:srgbClr val="FF0000"/>
              </a:solidFill>
            </a:endParaRPr>
          </a:p>
        </p:txBody>
      </p:sp>
      <p:sp>
        <p:nvSpPr>
          <p:cNvPr id="5" name="4 Marcador de contenido"/>
          <p:cNvSpPr>
            <a:spLocks noGrp="1"/>
          </p:cNvSpPr>
          <p:nvPr>
            <p:ph sz="quarter" idx="1"/>
          </p:nvPr>
        </p:nvSpPr>
        <p:spPr/>
        <p:txBody>
          <a:bodyPr>
            <a:normAutofit fontScale="85000" lnSpcReduction="10000"/>
          </a:bodyPr>
          <a:lstStyle/>
          <a:p>
            <a:pPr algn="just">
              <a:lnSpc>
                <a:spcPct val="150000"/>
              </a:lnSpc>
            </a:pPr>
            <a:r>
              <a:rPr lang="es-MX" b="1" dirty="0" smtClean="0">
                <a:solidFill>
                  <a:schemeClr val="accent1">
                    <a:lumMod val="75000"/>
                  </a:schemeClr>
                </a:solidFill>
              </a:rPr>
              <a:t>Por tríos, diseñen un PROGRAMA DE ACTIVIDADES para este tipo de turistas, que incluya como mínimo:</a:t>
            </a:r>
          </a:p>
          <a:p>
            <a:pPr algn="just">
              <a:lnSpc>
                <a:spcPct val="150000"/>
              </a:lnSpc>
            </a:pPr>
            <a:r>
              <a:rPr lang="es-MX" b="1" dirty="0" smtClean="0">
                <a:solidFill>
                  <a:schemeClr val="accent1">
                    <a:lumMod val="75000"/>
                  </a:schemeClr>
                </a:solidFill>
              </a:rPr>
              <a:t>A) 5 ACTIVIDADES con duración señalada.</a:t>
            </a:r>
          </a:p>
          <a:p>
            <a:pPr algn="just">
              <a:lnSpc>
                <a:spcPct val="150000"/>
              </a:lnSpc>
            </a:pPr>
            <a:r>
              <a:rPr lang="es-MX" b="1" dirty="0" smtClean="0">
                <a:solidFill>
                  <a:schemeClr val="accent1">
                    <a:lumMod val="75000"/>
                  </a:schemeClr>
                </a:solidFill>
              </a:rPr>
              <a:t>B) De ellas, </a:t>
            </a:r>
            <a:r>
              <a:rPr lang="es-MX" b="1" dirty="0" smtClean="0">
                <a:solidFill>
                  <a:schemeClr val="accent1">
                    <a:lumMod val="75000"/>
                  </a:schemeClr>
                </a:solidFill>
              </a:rPr>
              <a:t>2 deben </a:t>
            </a:r>
            <a:r>
              <a:rPr lang="es-MX" b="1" dirty="0" smtClean="0">
                <a:solidFill>
                  <a:schemeClr val="accent1">
                    <a:lumMod val="75000"/>
                  </a:schemeClr>
                </a:solidFill>
              </a:rPr>
              <a:t>estar ÍNTIMAMENTE </a:t>
            </a:r>
            <a:r>
              <a:rPr lang="es-MX" b="1" dirty="0" smtClean="0">
                <a:solidFill>
                  <a:schemeClr val="accent1">
                    <a:lumMod val="75000"/>
                  </a:schemeClr>
                </a:solidFill>
              </a:rPr>
              <a:t>RELACIONADAS </a:t>
            </a:r>
            <a:r>
              <a:rPr lang="es-MX" b="1" dirty="0" smtClean="0">
                <a:solidFill>
                  <a:schemeClr val="accent1">
                    <a:lumMod val="75000"/>
                  </a:schemeClr>
                </a:solidFill>
              </a:rPr>
              <a:t>CON LA GASTRONOMÍA.</a:t>
            </a:r>
          </a:p>
          <a:p>
            <a:pPr algn="just">
              <a:lnSpc>
                <a:spcPct val="150000"/>
              </a:lnSpc>
            </a:pPr>
            <a:r>
              <a:rPr lang="es-MX" b="1" dirty="0" smtClean="0">
                <a:solidFill>
                  <a:schemeClr val="accent1">
                    <a:lumMod val="75000"/>
                  </a:schemeClr>
                </a:solidFill>
              </a:rPr>
              <a:t>C) DESCRIPCIÓN detallada de </a:t>
            </a:r>
            <a:r>
              <a:rPr lang="es-MX" b="1" dirty="0" smtClean="0">
                <a:solidFill>
                  <a:schemeClr val="accent1">
                    <a:lumMod val="75000"/>
                  </a:schemeClr>
                </a:solidFill>
              </a:rPr>
              <a:t>dichas actividades, </a:t>
            </a:r>
            <a:r>
              <a:rPr lang="es-MX" b="1" dirty="0" smtClean="0">
                <a:solidFill>
                  <a:schemeClr val="accent1">
                    <a:lumMod val="75000"/>
                  </a:schemeClr>
                </a:solidFill>
              </a:rPr>
              <a:t>con duración, </a:t>
            </a:r>
            <a:r>
              <a:rPr lang="es-MX" b="1" dirty="0" smtClean="0">
                <a:solidFill>
                  <a:schemeClr val="accent1">
                    <a:lumMod val="75000"/>
                  </a:schemeClr>
                </a:solidFill>
              </a:rPr>
              <a:t>lugares, </a:t>
            </a:r>
            <a:r>
              <a:rPr lang="es-MX" b="1" dirty="0" smtClean="0">
                <a:solidFill>
                  <a:schemeClr val="accent1">
                    <a:lumMod val="75000"/>
                  </a:schemeClr>
                </a:solidFill>
              </a:rPr>
              <a:t>materiales, personal involucrado, etc.</a:t>
            </a:r>
            <a:endParaRPr lang="es-MX" b="1" dirty="0">
              <a:solidFill>
                <a:schemeClr val="accent1">
                  <a:lumMod val="75000"/>
                </a:schemeClr>
              </a:solidFill>
            </a:endParaRPr>
          </a:p>
        </p:txBody>
      </p:sp>
    </p:spTree>
    <p:extLst>
      <p:ext uri="{BB962C8B-B14F-4D97-AF65-F5344CB8AC3E}">
        <p14:creationId xmlns:p14="http://schemas.microsoft.com/office/powerpoint/2010/main" val="2048604324"/>
      </p:ext>
    </p:extLst>
  </p:cSld>
  <p:clrMapOvr>
    <a:masterClrMapping/>
  </p:clrMapOvr>
  <p:transition spd="slow">
    <p:randomBar dir="vert"/>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19200" y="1412776"/>
            <a:ext cx="6858000" cy="3024336"/>
          </a:xfrm>
        </p:spPr>
        <p:txBody>
          <a:bodyPr>
            <a:normAutofit/>
          </a:bodyPr>
          <a:lstStyle/>
          <a:p>
            <a:pPr algn="ctr"/>
            <a:r>
              <a:rPr lang="es-ES" sz="3600" i="1" dirty="0" smtClean="0">
                <a:solidFill>
                  <a:schemeClr val="accent2">
                    <a:lumMod val="60000"/>
                    <a:lumOff val="40000"/>
                  </a:schemeClr>
                </a:solidFill>
              </a:rPr>
              <a:t>¿Cuál de todos los mercados especializados del turismo consideras que tiene un mayor potencial gastronómico y por qué? </a:t>
            </a:r>
            <a:endParaRPr lang="es-MX" sz="3600" i="1" dirty="0">
              <a:solidFill>
                <a:schemeClr val="accent2">
                  <a:lumMod val="60000"/>
                  <a:lumOff val="40000"/>
                </a:schemeClr>
              </a:solidFill>
            </a:endParaRPr>
          </a:p>
        </p:txBody>
      </p:sp>
      <p:sp>
        <p:nvSpPr>
          <p:cNvPr id="6" name="5 Marcador de texto"/>
          <p:cNvSpPr>
            <a:spLocks noGrp="1"/>
          </p:cNvSpPr>
          <p:nvPr>
            <p:ph type="body" idx="1"/>
          </p:nvPr>
        </p:nvSpPr>
        <p:spPr>
          <a:xfrm>
            <a:off x="1403648" y="4869160"/>
            <a:ext cx="6781800" cy="1143000"/>
          </a:xfrm>
        </p:spPr>
        <p:txBody>
          <a:bodyPr>
            <a:normAutofit/>
          </a:bodyPr>
          <a:lstStyle/>
          <a:p>
            <a:pPr algn="ctr"/>
            <a:r>
              <a:rPr lang="es-ES" sz="2400" b="1" dirty="0" smtClean="0">
                <a:solidFill>
                  <a:schemeClr val="accent2">
                    <a:lumMod val="75000"/>
                  </a:schemeClr>
                </a:solidFill>
              </a:rPr>
              <a:t>PARA REFLEXIONAR</a:t>
            </a:r>
            <a:endParaRPr lang="es-MX" sz="2400" b="1" dirty="0">
              <a:solidFill>
                <a:schemeClr val="accent2">
                  <a:lumMod val="75000"/>
                </a:schemeClr>
              </a:solidFill>
            </a:endParaRPr>
          </a:p>
        </p:txBody>
      </p:sp>
    </p:spTree>
    <p:extLst>
      <p:ext uri="{BB962C8B-B14F-4D97-AF65-F5344CB8AC3E}">
        <p14:creationId xmlns:p14="http://schemas.microsoft.com/office/powerpoint/2010/main" val="3267229504"/>
      </p:ext>
    </p:extLst>
  </p:cSld>
  <p:clrMapOvr>
    <a:masterClrMapping/>
  </p:clrMapOvr>
  <p:transition spd="slow">
    <p:randomBar dir="vert"/>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FUENTES DE INFORMACIÓN</a:t>
            </a:r>
            <a:endParaRPr lang="es-MX" dirty="0"/>
          </a:p>
        </p:txBody>
      </p:sp>
      <p:sp>
        <p:nvSpPr>
          <p:cNvPr id="6" name="Marcador de contenido 5"/>
          <p:cNvSpPr>
            <a:spLocks noGrp="1"/>
          </p:cNvSpPr>
          <p:nvPr>
            <p:ph sz="quarter" idx="1"/>
          </p:nvPr>
        </p:nvSpPr>
        <p:spPr/>
        <p:txBody>
          <a:bodyPr>
            <a:normAutofit fontScale="85000" lnSpcReduction="10000"/>
          </a:bodyPr>
          <a:lstStyle/>
          <a:p>
            <a:pPr algn="just">
              <a:lnSpc>
                <a:spcPct val="150000"/>
              </a:lnSpc>
            </a:pPr>
            <a:r>
              <a:rPr lang="es-MX" dirty="0" smtClean="0">
                <a:solidFill>
                  <a:schemeClr val="accent2">
                    <a:lumMod val="75000"/>
                  </a:schemeClr>
                </a:solidFill>
              </a:rPr>
              <a:t>CESTUR (2013). </a:t>
            </a:r>
            <a:r>
              <a:rPr lang="es-MX" i="1" dirty="0" smtClean="0">
                <a:solidFill>
                  <a:schemeClr val="accent2">
                    <a:lumMod val="75000"/>
                  </a:schemeClr>
                </a:solidFill>
              </a:rPr>
              <a:t>Estudio de viabilidad del turismo social en México</a:t>
            </a:r>
            <a:r>
              <a:rPr lang="es-MX" dirty="0" smtClean="0">
                <a:solidFill>
                  <a:schemeClr val="accent2">
                    <a:lumMod val="75000"/>
                  </a:schemeClr>
                </a:solidFill>
              </a:rPr>
              <a:t>. Centro de Estudios Superiores en Turismo /Universidad Autónoma Metropolitana. México: Secretaría de Turismo. </a:t>
            </a:r>
            <a:r>
              <a:rPr lang="es-MX" dirty="0">
                <a:solidFill>
                  <a:schemeClr val="accent2">
                    <a:lumMod val="75000"/>
                  </a:schemeClr>
                </a:solidFill>
              </a:rPr>
              <a:t>Disponible en: </a:t>
            </a:r>
            <a:r>
              <a:rPr lang="es-MX" dirty="0">
                <a:solidFill>
                  <a:schemeClr val="accent2">
                    <a:lumMod val="75000"/>
                  </a:schemeClr>
                </a:solidFill>
                <a:hlinkClick r:id="rId2"/>
              </a:rPr>
              <a:t>http://</a:t>
            </a:r>
            <a:r>
              <a:rPr lang="es-MX" dirty="0" smtClean="0">
                <a:solidFill>
                  <a:schemeClr val="accent2">
                    <a:lumMod val="75000"/>
                  </a:schemeClr>
                </a:solidFill>
                <a:hlinkClick r:id="rId2"/>
              </a:rPr>
              <a:t>ictur.sectur.gob.mx/pdf/estudioseinvestigacion/segmentosyproductos/segmentos/Turismo_Social.pdf</a:t>
            </a:r>
            <a:r>
              <a:rPr lang="es-MX" dirty="0" smtClean="0">
                <a:solidFill>
                  <a:schemeClr val="accent2">
                    <a:lumMod val="75000"/>
                  </a:schemeClr>
                </a:solidFill>
              </a:rPr>
              <a:t> [consultada en septiembre de 2015</a:t>
            </a:r>
            <a:r>
              <a:rPr lang="es-MX" dirty="0" smtClean="0">
                <a:solidFill>
                  <a:schemeClr val="accent2">
                    <a:lumMod val="75000"/>
                  </a:schemeClr>
                </a:solidFill>
              </a:rPr>
              <a:t>].</a:t>
            </a:r>
          </a:p>
          <a:p>
            <a:pPr algn="just">
              <a:lnSpc>
                <a:spcPct val="150000"/>
              </a:lnSpc>
            </a:pPr>
            <a:r>
              <a:rPr lang="es-MX" dirty="0">
                <a:solidFill>
                  <a:schemeClr val="accent2">
                    <a:lumMod val="75000"/>
                  </a:schemeClr>
                </a:solidFill>
              </a:rPr>
              <a:t>FORBES (2013). </a:t>
            </a:r>
            <a:r>
              <a:rPr lang="es-MX" i="1" dirty="0" err="1">
                <a:solidFill>
                  <a:schemeClr val="accent2">
                    <a:lumMod val="75000"/>
                  </a:schemeClr>
                </a:solidFill>
              </a:rPr>
              <a:t>Dinks</a:t>
            </a:r>
            <a:r>
              <a:rPr lang="es-MX" i="1" dirty="0">
                <a:solidFill>
                  <a:schemeClr val="accent2">
                    <a:lumMod val="75000"/>
                  </a:schemeClr>
                </a:solidFill>
              </a:rPr>
              <a:t>, los nuevos consumidores de lujo en México</a:t>
            </a:r>
            <a:r>
              <a:rPr lang="es-MX" dirty="0">
                <a:solidFill>
                  <a:schemeClr val="accent2">
                    <a:lumMod val="75000"/>
                  </a:schemeClr>
                </a:solidFill>
              </a:rPr>
              <a:t>. Sección «Economía y Finanzas», 20 de julio de 2013. México: Forbes Online. Disponible en: </a:t>
            </a:r>
            <a:r>
              <a:rPr lang="es-MX" dirty="0">
                <a:solidFill>
                  <a:schemeClr val="accent2">
                    <a:lumMod val="75000"/>
                  </a:schemeClr>
                </a:solidFill>
                <a:hlinkClick r:id="rId3"/>
              </a:rPr>
              <a:t>http://www.forbes.com.mx/dinks-los-nuevos-consumidores-de-lujo-en-mexico/</a:t>
            </a:r>
            <a:r>
              <a:rPr lang="es-MX" dirty="0">
                <a:solidFill>
                  <a:schemeClr val="accent2">
                    <a:lumMod val="75000"/>
                  </a:schemeClr>
                </a:solidFill>
              </a:rPr>
              <a:t> </a:t>
            </a:r>
            <a:r>
              <a:rPr lang="es-MX" sz="2400" dirty="0">
                <a:solidFill>
                  <a:schemeClr val="accent2">
                    <a:lumMod val="75000"/>
                  </a:schemeClr>
                </a:solidFill>
              </a:rPr>
              <a:t>[consultado en agosto de 2015].</a:t>
            </a:r>
          </a:p>
          <a:p>
            <a:pPr algn="just">
              <a:lnSpc>
                <a:spcPct val="150000"/>
              </a:lnSpc>
            </a:pPr>
            <a:endParaRPr lang="es-MX" dirty="0">
              <a:solidFill>
                <a:schemeClr val="accent2">
                  <a:lumMod val="75000"/>
                </a:schemeClr>
              </a:solidFill>
            </a:endParaRPr>
          </a:p>
        </p:txBody>
      </p:sp>
    </p:spTree>
    <p:extLst>
      <p:ext uri="{BB962C8B-B14F-4D97-AF65-F5344CB8AC3E}">
        <p14:creationId xmlns:p14="http://schemas.microsoft.com/office/powerpoint/2010/main" val="3239787838"/>
      </p:ext>
    </p:extLst>
  </p:cSld>
  <p:clrMapOvr>
    <a:masterClrMapping/>
  </p:clrMapOvr>
  <p:transition spd="slow">
    <p:randomBar dir="vert"/>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solidFill>
                  <a:schemeClr val="accent2">
                    <a:lumMod val="75000"/>
                  </a:schemeClr>
                </a:solidFill>
              </a:rPr>
              <a:t>FUENTES DE INFORMACIÓN</a:t>
            </a:r>
            <a:endParaRPr lang="es-MX" dirty="0">
              <a:solidFill>
                <a:schemeClr val="accent2">
                  <a:lumMod val="75000"/>
                </a:schemeClr>
              </a:solidFill>
            </a:endParaRPr>
          </a:p>
        </p:txBody>
      </p:sp>
      <p:sp>
        <p:nvSpPr>
          <p:cNvPr id="6" name="5 Marcador de contenido"/>
          <p:cNvSpPr>
            <a:spLocks noGrp="1"/>
          </p:cNvSpPr>
          <p:nvPr>
            <p:ph sz="quarter" idx="1"/>
          </p:nvPr>
        </p:nvSpPr>
        <p:spPr/>
        <p:txBody>
          <a:bodyPr>
            <a:normAutofit fontScale="85000" lnSpcReduction="20000"/>
          </a:bodyPr>
          <a:lstStyle/>
          <a:p>
            <a:pPr algn="just">
              <a:lnSpc>
                <a:spcPct val="150000"/>
              </a:lnSpc>
            </a:pPr>
            <a:endParaRPr lang="es-MX" dirty="0" smtClean="0">
              <a:solidFill>
                <a:schemeClr val="accent2">
                  <a:lumMod val="75000"/>
                </a:schemeClr>
              </a:solidFill>
            </a:endParaRPr>
          </a:p>
          <a:p>
            <a:pPr algn="just">
              <a:lnSpc>
                <a:spcPct val="150000"/>
              </a:lnSpc>
            </a:pPr>
            <a:r>
              <a:rPr lang="es-MX" dirty="0">
                <a:solidFill>
                  <a:schemeClr val="accent2">
                    <a:lumMod val="75000"/>
                  </a:schemeClr>
                </a:solidFill>
              </a:rPr>
              <a:t>EL FINANCIERO (2015). </a:t>
            </a:r>
            <a:r>
              <a:rPr lang="es-MX" i="1" dirty="0">
                <a:solidFill>
                  <a:schemeClr val="accent2">
                    <a:lumMod val="75000"/>
                  </a:schemeClr>
                </a:solidFill>
              </a:rPr>
              <a:t>Sale a flote' </a:t>
            </a:r>
            <a:r>
              <a:rPr lang="es-MX" i="1" dirty="0" smtClean="0">
                <a:solidFill>
                  <a:schemeClr val="accent2">
                    <a:lumMod val="75000"/>
                  </a:schemeClr>
                </a:solidFill>
              </a:rPr>
              <a:t>industria de </a:t>
            </a:r>
            <a:r>
              <a:rPr lang="es-MX" i="1" dirty="0">
                <a:solidFill>
                  <a:schemeClr val="accent2">
                    <a:lumMod val="75000"/>
                  </a:schemeClr>
                </a:solidFill>
              </a:rPr>
              <a:t>cruceros en 2014 y llegan 27.8% más </a:t>
            </a:r>
            <a:r>
              <a:rPr lang="es-MX" i="1" dirty="0" smtClean="0">
                <a:solidFill>
                  <a:schemeClr val="accent2">
                    <a:lumMod val="75000"/>
                  </a:schemeClr>
                </a:solidFill>
              </a:rPr>
              <a:t>turistas</a:t>
            </a:r>
            <a:r>
              <a:rPr lang="es-MX" dirty="0" smtClean="0">
                <a:solidFill>
                  <a:schemeClr val="accent2">
                    <a:lumMod val="75000"/>
                  </a:schemeClr>
                </a:solidFill>
              </a:rPr>
              <a:t>. Sección Empresas, </a:t>
            </a:r>
            <a:r>
              <a:rPr lang="es-MX" dirty="0">
                <a:solidFill>
                  <a:schemeClr val="accent2">
                    <a:lumMod val="75000"/>
                  </a:schemeClr>
                </a:solidFill>
              </a:rPr>
              <a:t>Claudia Alcántara, Última actualización </a:t>
            </a:r>
            <a:r>
              <a:rPr lang="es-MX" dirty="0" smtClean="0">
                <a:solidFill>
                  <a:schemeClr val="accent2">
                    <a:lumMod val="75000"/>
                  </a:schemeClr>
                </a:solidFill>
              </a:rPr>
              <a:t>04.02.2015. </a:t>
            </a:r>
            <a:r>
              <a:rPr lang="es-MX" dirty="0">
                <a:solidFill>
                  <a:schemeClr val="accent2">
                    <a:lumMod val="75000"/>
                  </a:schemeClr>
                </a:solidFill>
              </a:rPr>
              <a:t>Disponible en:  </a:t>
            </a:r>
            <a:r>
              <a:rPr lang="es-MX" dirty="0">
                <a:solidFill>
                  <a:schemeClr val="accent2">
                    <a:lumMod val="75000"/>
                  </a:schemeClr>
                </a:solidFill>
                <a:hlinkClick r:id="rId2"/>
              </a:rPr>
              <a:t>http://</a:t>
            </a:r>
            <a:r>
              <a:rPr lang="es-MX" dirty="0" smtClean="0">
                <a:solidFill>
                  <a:schemeClr val="accent2">
                    <a:lumMod val="75000"/>
                  </a:schemeClr>
                </a:solidFill>
                <a:hlinkClick r:id="rId2"/>
              </a:rPr>
              <a:t>www.elfinanciero.com.mx/empresas/sale-a-flote-industria-de-cruceros-en-2014-y-llegan-27-mas-turistas.html</a:t>
            </a:r>
            <a:r>
              <a:rPr lang="es-MX" dirty="0" smtClean="0">
                <a:solidFill>
                  <a:schemeClr val="accent2">
                    <a:lumMod val="75000"/>
                  </a:schemeClr>
                </a:solidFill>
              </a:rPr>
              <a:t> </a:t>
            </a:r>
            <a:r>
              <a:rPr lang="es-MX" sz="2400" dirty="0">
                <a:solidFill>
                  <a:schemeClr val="accent2">
                    <a:lumMod val="75000"/>
                  </a:schemeClr>
                </a:solidFill>
              </a:rPr>
              <a:t>[consultado en agosto de 2015</a:t>
            </a:r>
            <a:r>
              <a:rPr lang="es-MX" sz="2400" dirty="0" smtClean="0">
                <a:solidFill>
                  <a:schemeClr val="accent2">
                    <a:lumMod val="75000"/>
                  </a:schemeClr>
                </a:solidFill>
              </a:rPr>
              <a:t>].</a:t>
            </a:r>
          </a:p>
          <a:p>
            <a:pPr algn="just">
              <a:lnSpc>
                <a:spcPct val="150000"/>
              </a:lnSpc>
            </a:pPr>
            <a:r>
              <a:rPr lang="es-ES" sz="2400" dirty="0">
                <a:solidFill>
                  <a:schemeClr val="accent2">
                    <a:lumMod val="75000"/>
                  </a:schemeClr>
                </a:solidFill>
              </a:rPr>
              <a:t>EL PAÍS (2014). </a:t>
            </a:r>
            <a:r>
              <a:rPr lang="es-ES" sz="2400" i="1" dirty="0">
                <a:solidFill>
                  <a:schemeClr val="accent2">
                    <a:lumMod val="75000"/>
                  </a:schemeClr>
                </a:solidFill>
              </a:rPr>
              <a:t>Hacia un turismo responsable</a:t>
            </a:r>
            <a:r>
              <a:rPr lang="es-ES" sz="2400" dirty="0">
                <a:solidFill>
                  <a:schemeClr val="accent2">
                    <a:lumMod val="75000"/>
                  </a:schemeClr>
                </a:solidFill>
              </a:rPr>
              <a:t>. Sección Comercio, en línea, 24 de enero de 2014. España. Disponible en: </a:t>
            </a:r>
            <a:r>
              <a:rPr lang="es-ES" sz="2400" dirty="0">
                <a:solidFill>
                  <a:schemeClr val="accent2">
                    <a:lumMod val="75000"/>
                  </a:schemeClr>
                </a:solidFill>
                <a:hlinkClick r:id="rId3"/>
              </a:rPr>
              <a:t>http://elpais.com/elpais/2014/01/24/planeta_futuro/1390589346_042521.html</a:t>
            </a:r>
            <a:r>
              <a:rPr lang="es-ES" sz="2400" dirty="0">
                <a:solidFill>
                  <a:schemeClr val="accent2">
                    <a:lumMod val="75000"/>
                  </a:schemeClr>
                </a:solidFill>
              </a:rPr>
              <a:t> [consultado en septiembre de 2015].</a:t>
            </a:r>
            <a:endParaRPr lang="es-MX" sz="2400" dirty="0">
              <a:solidFill>
                <a:schemeClr val="accent2">
                  <a:lumMod val="75000"/>
                </a:schemeClr>
              </a:solidFill>
            </a:endParaRPr>
          </a:p>
          <a:p>
            <a:pPr algn="just">
              <a:lnSpc>
                <a:spcPct val="150000"/>
              </a:lnSpc>
            </a:pPr>
            <a:endParaRPr lang="es-MX" sz="2400" dirty="0">
              <a:solidFill>
                <a:schemeClr val="accent2">
                  <a:lumMod val="75000"/>
                </a:schemeClr>
              </a:solidFill>
            </a:endParaRPr>
          </a:p>
          <a:p>
            <a:pPr algn="just"/>
            <a:endParaRPr lang="es-MX" dirty="0"/>
          </a:p>
        </p:txBody>
      </p:sp>
    </p:spTree>
    <p:extLst>
      <p:ext uri="{BB962C8B-B14F-4D97-AF65-F5344CB8AC3E}">
        <p14:creationId xmlns:p14="http://schemas.microsoft.com/office/powerpoint/2010/main" val="595581790"/>
      </p:ext>
    </p:extLst>
  </p:cSld>
  <p:clrMapOvr>
    <a:masterClrMapping/>
  </p:clrMapOvr>
  <p:transition spd="slow">
    <p:randomBar dir="vert"/>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187624" y="1772816"/>
            <a:ext cx="6858000" cy="3672408"/>
          </a:xfrm>
        </p:spPr>
        <p:txBody>
          <a:bodyPr>
            <a:normAutofit/>
          </a:bodyPr>
          <a:lstStyle/>
          <a:p>
            <a:pPr algn="just"/>
            <a:r>
              <a:rPr lang="es-MX" dirty="0" smtClean="0"/>
              <a:t>FUENTES DE INFORMACIÓN</a:t>
            </a:r>
            <a:br>
              <a:rPr lang="es-MX" dirty="0" smtClean="0"/>
            </a:br>
            <a:r>
              <a:rPr lang="es-MX" dirty="0"/>
              <a:t/>
            </a:r>
            <a:br>
              <a:rPr lang="es-MX" dirty="0"/>
            </a:br>
            <a:r>
              <a:rPr lang="es-MX" sz="1800" dirty="0" err="1" smtClean="0"/>
              <a:t>Ferradás</a:t>
            </a:r>
            <a:r>
              <a:rPr lang="es-MX" sz="1800" dirty="0" smtClean="0"/>
              <a:t> Carrasco, Salvador (2001). </a:t>
            </a:r>
            <a:r>
              <a:rPr lang="es-MX" sz="1800" i="1" dirty="0" smtClean="0"/>
              <a:t>La relevancia del turismo náutico en la oferta turística.</a:t>
            </a:r>
            <a:r>
              <a:rPr lang="es-MX" sz="1800" dirty="0" smtClean="0"/>
              <a:t> En «Cuadernos del turismo», número 7, pp. 67-80. España: Universidad de Murcia. Disponible en</a:t>
            </a:r>
            <a:r>
              <a:rPr lang="es-MX" sz="1800" dirty="0"/>
              <a:t>: </a:t>
            </a:r>
            <a:r>
              <a:rPr lang="es-MX" sz="1800" dirty="0">
                <a:hlinkClick r:id="rId2"/>
              </a:rPr>
              <a:t>http://</a:t>
            </a:r>
            <a:r>
              <a:rPr lang="es-MX" sz="1800" dirty="0" smtClean="0">
                <a:hlinkClick r:id="rId2"/>
              </a:rPr>
              <a:t>revistas.um.es/turismo/article/view/22131/21421</a:t>
            </a:r>
            <a:r>
              <a:rPr lang="es-MX" sz="1800" dirty="0" smtClean="0"/>
              <a:t> [consultado en julio de 2015].</a:t>
            </a:r>
            <a:endParaRPr lang="es-MX" sz="1800" dirty="0"/>
          </a:p>
        </p:txBody>
      </p:sp>
    </p:spTree>
    <p:extLst>
      <p:ext uri="{BB962C8B-B14F-4D97-AF65-F5344CB8AC3E}">
        <p14:creationId xmlns:p14="http://schemas.microsoft.com/office/powerpoint/2010/main" val="333004033"/>
      </p:ext>
    </p:extLst>
  </p:cSld>
  <p:clrMapOvr>
    <a:masterClrMapping/>
  </p:clrMapOvr>
  <p:transition spd="slow">
    <p:randomBar dir="vert"/>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solidFill>
                  <a:srgbClr val="0070C0"/>
                </a:solidFill>
              </a:rPr>
              <a:t>FUENTES DE INFORMACIÓN</a:t>
            </a:r>
            <a:endParaRPr lang="es-MX" dirty="0">
              <a:solidFill>
                <a:srgbClr val="0070C0"/>
              </a:solidFill>
            </a:endParaRPr>
          </a:p>
        </p:txBody>
      </p:sp>
      <p:sp>
        <p:nvSpPr>
          <p:cNvPr id="5" name="4 Marcador de contenido"/>
          <p:cNvSpPr>
            <a:spLocks noGrp="1"/>
          </p:cNvSpPr>
          <p:nvPr>
            <p:ph sz="quarter" idx="1"/>
          </p:nvPr>
        </p:nvSpPr>
        <p:spPr/>
        <p:txBody>
          <a:bodyPr>
            <a:normAutofit fontScale="70000" lnSpcReduction="20000"/>
          </a:bodyPr>
          <a:lstStyle/>
          <a:p>
            <a:pPr algn="just">
              <a:lnSpc>
                <a:spcPct val="160000"/>
              </a:lnSpc>
            </a:pPr>
            <a:r>
              <a:rPr lang="es-MX" dirty="0" smtClean="0">
                <a:solidFill>
                  <a:schemeClr val="accent2">
                    <a:lumMod val="75000"/>
                  </a:schemeClr>
                </a:solidFill>
              </a:rPr>
              <a:t>HOSTELTUR (2013). </a:t>
            </a:r>
            <a:r>
              <a:rPr lang="es-MX" i="1" dirty="0" err="1" smtClean="0">
                <a:solidFill>
                  <a:schemeClr val="accent2">
                    <a:lumMod val="75000"/>
                  </a:schemeClr>
                </a:solidFill>
              </a:rPr>
              <a:t>Millennials</a:t>
            </a:r>
            <a:r>
              <a:rPr lang="es-MX" i="1" dirty="0" smtClean="0">
                <a:solidFill>
                  <a:schemeClr val="accent2">
                    <a:lumMod val="75000"/>
                  </a:schemeClr>
                </a:solidFill>
              </a:rPr>
              <a:t>, el target de moda del turismo</a:t>
            </a:r>
            <a:r>
              <a:rPr lang="es-MX" dirty="0" smtClean="0">
                <a:solidFill>
                  <a:schemeClr val="accent2">
                    <a:lumMod val="75000"/>
                  </a:schemeClr>
                </a:solidFill>
              </a:rPr>
              <a:t>. España: </a:t>
            </a:r>
            <a:r>
              <a:rPr lang="es-MX" dirty="0" err="1" smtClean="0">
                <a:solidFill>
                  <a:schemeClr val="accent2">
                    <a:lumMod val="75000"/>
                  </a:schemeClr>
                </a:solidFill>
              </a:rPr>
              <a:t>Hosteltur</a:t>
            </a:r>
            <a:r>
              <a:rPr lang="es-MX" dirty="0" smtClean="0">
                <a:solidFill>
                  <a:schemeClr val="accent2">
                    <a:lumMod val="75000"/>
                  </a:schemeClr>
                </a:solidFill>
              </a:rPr>
              <a:t>. Disponible </a:t>
            </a:r>
            <a:r>
              <a:rPr lang="es-MX" dirty="0">
                <a:solidFill>
                  <a:schemeClr val="accent2">
                    <a:lumMod val="75000"/>
                  </a:schemeClr>
                </a:solidFill>
              </a:rPr>
              <a:t>en: </a:t>
            </a:r>
            <a:r>
              <a:rPr lang="es-MX" dirty="0">
                <a:solidFill>
                  <a:schemeClr val="accent2">
                    <a:lumMod val="75000"/>
                  </a:schemeClr>
                </a:solidFill>
                <a:hlinkClick r:id="rId2"/>
              </a:rPr>
              <a:t>http://</a:t>
            </a:r>
            <a:r>
              <a:rPr lang="es-MX" dirty="0" smtClean="0">
                <a:solidFill>
                  <a:schemeClr val="accent2">
                    <a:lumMod val="75000"/>
                  </a:schemeClr>
                </a:solidFill>
                <a:hlinkClick r:id="rId2"/>
              </a:rPr>
              <a:t>www.hosteltur.com/119900_millennials-target-moda-turismo.html</a:t>
            </a:r>
            <a:r>
              <a:rPr lang="es-MX" dirty="0" smtClean="0">
                <a:solidFill>
                  <a:schemeClr val="accent2">
                    <a:lumMod val="75000"/>
                  </a:schemeClr>
                </a:solidFill>
              </a:rPr>
              <a:t> [consultado en agosto de 2015].</a:t>
            </a:r>
          </a:p>
          <a:p>
            <a:pPr algn="just">
              <a:lnSpc>
                <a:spcPct val="160000"/>
              </a:lnSpc>
            </a:pPr>
            <a:r>
              <a:rPr lang="es-MX" dirty="0" smtClean="0">
                <a:solidFill>
                  <a:schemeClr val="accent2">
                    <a:lumMod val="75000"/>
                  </a:schemeClr>
                </a:solidFill>
              </a:rPr>
              <a:t>HOSTELTUR (2011). </a:t>
            </a:r>
            <a:r>
              <a:rPr lang="es-MX" i="1" dirty="0" smtClean="0">
                <a:solidFill>
                  <a:schemeClr val="accent2">
                    <a:lumMod val="75000"/>
                  </a:schemeClr>
                </a:solidFill>
              </a:rPr>
              <a:t>Viajeros </a:t>
            </a:r>
            <a:r>
              <a:rPr lang="es-MX" i="1" dirty="0" err="1" smtClean="0">
                <a:solidFill>
                  <a:schemeClr val="accent2">
                    <a:lumMod val="75000"/>
                  </a:schemeClr>
                </a:solidFill>
              </a:rPr>
              <a:t>multigeneracionales,nuevos</a:t>
            </a:r>
            <a:r>
              <a:rPr lang="es-MX" i="1" dirty="0" smtClean="0">
                <a:solidFill>
                  <a:schemeClr val="accent2">
                    <a:lumMod val="75000"/>
                  </a:schemeClr>
                </a:solidFill>
              </a:rPr>
              <a:t> nichos para las agencias de viajes</a:t>
            </a:r>
            <a:r>
              <a:rPr lang="es-MX" dirty="0">
                <a:solidFill>
                  <a:schemeClr val="accent2">
                    <a:lumMod val="75000"/>
                  </a:schemeClr>
                </a:solidFill>
              </a:rPr>
              <a:t>. España: </a:t>
            </a:r>
            <a:r>
              <a:rPr lang="es-MX" dirty="0" err="1">
                <a:solidFill>
                  <a:schemeClr val="accent2">
                    <a:lumMod val="75000"/>
                  </a:schemeClr>
                </a:solidFill>
              </a:rPr>
              <a:t>Hosteltur</a:t>
            </a:r>
            <a:r>
              <a:rPr lang="es-MX" dirty="0">
                <a:solidFill>
                  <a:schemeClr val="accent2">
                    <a:lumMod val="75000"/>
                  </a:schemeClr>
                </a:solidFill>
              </a:rPr>
              <a:t>. </a:t>
            </a:r>
            <a:r>
              <a:rPr lang="es-MX" dirty="0" smtClean="0">
                <a:solidFill>
                  <a:schemeClr val="accent2">
                    <a:lumMod val="75000"/>
                  </a:schemeClr>
                </a:solidFill>
              </a:rPr>
              <a:t>Disponible </a:t>
            </a:r>
            <a:r>
              <a:rPr lang="es-MX" dirty="0">
                <a:solidFill>
                  <a:schemeClr val="accent2">
                    <a:lumMod val="75000"/>
                  </a:schemeClr>
                </a:solidFill>
              </a:rPr>
              <a:t>en: </a:t>
            </a:r>
            <a:r>
              <a:rPr lang="es-MX" dirty="0">
                <a:solidFill>
                  <a:schemeClr val="accent2">
                    <a:lumMod val="75000"/>
                  </a:schemeClr>
                </a:solidFill>
                <a:hlinkClick r:id="rId3"/>
              </a:rPr>
              <a:t>http://</a:t>
            </a:r>
            <a:r>
              <a:rPr lang="es-MX" dirty="0" smtClean="0">
                <a:solidFill>
                  <a:schemeClr val="accent2">
                    <a:lumMod val="75000"/>
                  </a:schemeClr>
                </a:solidFill>
                <a:hlinkClick r:id="rId3"/>
              </a:rPr>
              <a:t>www.hosteltur.com/151160_viajeros-multigeneracionales-nuevo-nicho-mercado-agencias-viajes.html</a:t>
            </a:r>
            <a:r>
              <a:rPr lang="es-MX" dirty="0" smtClean="0">
                <a:solidFill>
                  <a:schemeClr val="accent2">
                    <a:lumMod val="75000"/>
                  </a:schemeClr>
                </a:solidFill>
              </a:rPr>
              <a:t> </a:t>
            </a:r>
            <a:r>
              <a:rPr lang="es-MX" dirty="0">
                <a:solidFill>
                  <a:schemeClr val="accent2">
                    <a:lumMod val="75000"/>
                  </a:schemeClr>
                </a:solidFill>
              </a:rPr>
              <a:t>[consultado en agosto de 2015</a:t>
            </a:r>
            <a:r>
              <a:rPr lang="es-MX" dirty="0" smtClean="0">
                <a:solidFill>
                  <a:schemeClr val="accent2">
                    <a:lumMod val="75000"/>
                  </a:schemeClr>
                </a:solidFill>
              </a:rPr>
              <a:t>].</a:t>
            </a:r>
            <a:endParaRPr lang="es-MX" dirty="0">
              <a:solidFill>
                <a:schemeClr val="accent2">
                  <a:lumMod val="75000"/>
                </a:schemeClr>
              </a:solidFill>
            </a:endParaRPr>
          </a:p>
          <a:p>
            <a:pPr algn="just">
              <a:lnSpc>
                <a:spcPct val="160000"/>
              </a:lnSpc>
            </a:pPr>
            <a:r>
              <a:rPr lang="es-MX" dirty="0" smtClean="0">
                <a:solidFill>
                  <a:schemeClr val="accent2">
                    <a:lumMod val="75000"/>
                  </a:schemeClr>
                </a:solidFill>
              </a:rPr>
              <a:t>OEM (2015</a:t>
            </a:r>
            <a:r>
              <a:rPr lang="es-MX" dirty="0">
                <a:solidFill>
                  <a:schemeClr val="accent2">
                    <a:lumMod val="75000"/>
                  </a:schemeClr>
                </a:solidFill>
              </a:rPr>
              <a:t>). </a:t>
            </a:r>
            <a:r>
              <a:rPr lang="es-MX" i="1" dirty="0">
                <a:solidFill>
                  <a:schemeClr val="accent2">
                    <a:lumMod val="75000"/>
                  </a:schemeClr>
                </a:solidFill>
              </a:rPr>
              <a:t>Turismo de romance genera ganancias millonarias en </a:t>
            </a:r>
            <a:r>
              <a:rPr lang="es-MX" i="1" dirty="0" smtClean="0">
                <a:solidFill>
                  <a:schemeClr val="accent2">
                    <a:lumMod val="75000"/>
                  </a:schemeClr>
                </a:solidFill>
              </a:rPr>
              <a:t>México</a:t>
            </a:r>
            <a:r>
              <a:rPr lang="es-MX" dirty="0" smtClean="0">
                <a:solidFill>
                  <a:schemeClr val="accent2">
                    <a:lumMod val="75000"/>
                  </a:schemeClr>
                </a:solidFill>
              </a:rPr>
              <a:t>. Sección Finanzas, «La Prensa», 16 de abril de 2015. México: Organización Editorial Mexicana. </a:t>
            </a:r>
            <a:r>
              <a:rPr lang="es-MX" dirty="0">
                <a:solidFill>
                  <a:schemeClr val="accent2">
                    <a:lumMod val="75000"/>
                  </a:schemeClr>
                </a:solidFill>
              </a:rPr>
              <a:t>Disponible en: </a:t>
            </a:r>
            <a:r>
              <a:rPr lang="es-MX" dirty="0">
                <a:solidFill>
                  <a:schemeClr val="accent2">
                    <a:lumMod val="75000"/>
                  </a:schemeClr>
                </a:solidFill>
                <a:hlinkClick r:id="rId4"/>
              </a:rPr>
              <a:t>http://</a:t>
            </a:r>
            <a:r>
              <a:rPr lang="es-MX" dirty="0" smtClean="0">
                <a:solidFill>
                  <a:schemeClr val="accent2">
                    <a:lumMod val="75000"/>
                  </a:schemeClr>
                </a:solidFill>
                <a:hlinkClick r:id="rId4"/>
              </a:rPr>
              <a:t>www.oem.com.mx/laprensa/notas/n3775190.htm</a:t>
            </a:r>
            <a:r>
              <a:rPr lang="es-MX" dirty="0" smtClean="0">
                <a:solidFill>
                  <a:schemeClr val="accent2">
                    <a:lumMod val="75000"/>
                  </a:schemeClr>
                </a:solidFill>
              </a:rPr>
              <a:t> [consultado en agosto de 2015].</a:t>
            </a:r>
            <a:endParaRPr lang="es-MX" dirty="0">
              <a:solidFill>
                <a:schemeClr val="accent2">
                  <a:lumMod val="75000"/>
                </a:schemeClr>
              </a:solidFill>
            </a:endParaRPr>
          </a:p>
        </p:txBody>
      </p:sp>
    </p:spTree>
    <p:extLst>
      <p:ext uri="{BB962C8B-B14F-4D97-AF65-F5344CB8AC3E}">
        <p14:creationId xmlns:p14="http://schemas.microsoft.com/office/powerpoint/2010/main" val="3959025609"/>
      </p:ext>
    </p:extLst>
  </p:cSld>
  <p:clrMapOvr>
    <a:masterClrMapping/>
  </p:clrMapOvr>
  <p:transition spd="slow">
    <p:randomBar dir="vert"/>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solidFill>
                  <a:schemeClr val="accent2">
                    <a:lumMod val="75000"/>
                  </a:schemeClr>
                </a:solidFill>
              </a:rPr>
              <a:t>FUENTES DE INFORMACIÓN</a:t>
            </a:r>
            <a:endParaRPr lang="es-MX" dirty="0">
              <a:solidFill>
                <a:schemeClr val="accent2">
                  <a:lumMod val="75000"/>
                </a:schemeClr>
              </a:solidFill>
            </a:endParaRPr>
          </a:p>
        </p:txBody>
      </p:sp>
      <p:sp>
        <p:nvSpPr>
          <p:cNvPr id="5" name="4 Marcador de contenido"/>
          <p:cNvSpPr>
            <a:spLocks noGrp="1"/>
          </p:cNvSpPr>
          <p:nvPr>
            <p:ph sz="quarter" idx="1"/>
          </p:nvPr>
        </p:nvSpPr>
        <p:spPr/>
        <p:txBody>
          <a:bodyPr>
            <a:normAutofit fontScale="40000" lnSpcReduction="20000"/>
          </a:bodyPr>
          <a:lstStyle/>
          <a:p>
            <a:pPr algn="just">
              <a:lnSpc>
                <a:spcPct val="170000"/>
              </a:lnSpc>
            </a:pPr>
            <a:r>
              <a:rPr lang="es-ES" sz="4300" dirty="0" smtClean="0">
                <a:solidFill>
                  <a:schemeClr val="accent2">
                    <a:lumMod val="75000"/>
                  </a:schemeClr>
                </a:solidFill>
              </a:rPr>
              <a:t>OMT (2014). </a:t>
            </a:r>
            <a:r>
              <a:rPr lang="es-ES" sz="4300" i="1" dirty="0" smtClean="0">
                <a:solidFill>
                  <a:schemeClr val="accent2">
                    <a:lumMod val="75000"/>
                  </a:schemeClr>
                </a:solidFill>
              </a:rPr>
              <a:t>La OMT presenta el Informe Mundial sobre el Turismo de Compras</a:t>
            </a:r>
            <a:r>
              <a:rPr lang="es-ES" sz="4300" dirty="0" smtClean="0">
                <a:solidFill>
                  <a:schemeClr val="accent2">
                    <a:lumMod val="75000"/>
                  </a:schemeClr>
                </a:solidFill>
              </a:rPr>
              <a:t>. Comunicado de prensa, 22 de mayo de 2014. Organización Mundial del Turismo. Disponible </a:t>
            </a:r>
            <a:r>
              <a:rPr lang="es-ES" sz="4300" dirty="0">
                <a:solidFill>
                  <a:schemeClr val="accent2">
                    <a:lumMod val="75000"/>
                  </a:schemeClr>
                </a:solidFill>
              </a:rPr>
              <a:t>en: </a:t>
            </a:r>
            <a:r>
              <a:rPr lang="es-ES" sz="4300" dirty="0">
                <a:solidFill>
                  <a:schemeClr val="accent2">
                    <a:lumMod val="75000"/>
                  </a:schemeClr>
                </a:solidFill>
                <a:hlinkClick r:id="rId2"/>
              </a:rPr>
              <a:t>http://</a:t>
            </a:r>
            <a:r>
              <a:rPr lang="es-ES" sz="4300" dirty="0" smtClean="0">
                <a:solidFill>
                  <a:schemeClr val="accent2">
                    <a:lumMod val="75000"/>
                  </a:schemeClr>
                </a:solidFill>
                <a:hlinkClick r:id="rId2"/>
              </a:rPr>
              <a:t>media.unwto.org/es/press-release/2014-05-26/la-omt-presenta-el-informe-mundial-sobre-el-turismo-de-compras</a:t>
            </a:r>
            <a:r>
              <a:rPr lang="es-ES" sz="4300" dirty="0" smtClean="0">
                <a:solidFill>
                  <a:schemeClr val="accent2">
                    <a:lumMod val="75000"/>
                  </a:schemeClr>
                </a:solidFill>
              </a:rPr>
              <a:t> </a:t>
            </a:r>
            <a:r>
              <a:rPr lang="es-MX" sz="4300" dirty="0">
                <a:solidFill>
                  <a:schemeClr val="accent2">
                    <a:lumMod val="75000"/>
                  </a:schemeClr>
                </a:solidFill>
              </a:rPr>
              <a:t>[consultado en </a:t>
            </a:r>
            <a:r>
              <a:rPr lang="es-MX" sz="4300" dirty="0" smtClean="0">
                <a:solidFill>
                  <a:schemeClr val="accent2">
                    <a:lumMod val="75000"/>
                  </a:schemeClr>
                </a:solidFill>
              </a:rPr>
              <a:t>septiembre </a:t>
            </a:r>
            <a:r>
              <a:rPr lang="es-MX" sz="4300" dirty="0">
                <a:solidFill>
                  <a:schemeClr val="accent2">
                    <a:lumMod val="75000"/>
                  </a:schemeClr>
                </a:solidFill>
              </a:rPr>
              <a:t>de 2015</a:t>
            </a:r>
            <a:r>
              <a:rPr lang="es-MX" sz="4300" dirty="0" smtClean="0">
                <a:solidFill>
                  <a:schemeClr val="accent2">
                    <a:lumMod val="75000"/>
                  </a:schemeClr>
                </a:solidFill>
              </a:rPr>
              <a:t>].</a:t>
            </a:r>
            <a:endParaRPr lang="es-MX" sz="4300" dirty="0" smtClean="0">
              <a:solidFill>
                <a:schemeClr val="accent2">
                  <a:lumMod val="75000"/>
                </a:schemeClr>
              </a:solidFill>
            </a:endParaRPr>
          </a:p>
          <a:p>
            <a:pPr algn="just">
              <a:lnSpc>
                <a:spcPct val="170000"/>
              </a:lnSpc>
            </a:pPr>
            <a:r>
              <a:rPr lang="es-MX" sz="4300" dirty="0" smtClean="0">
                <a:solidFill>
                  <a:schemeClr val="accent2">
                    <a:lumMod val="75000"/>
                  </a:schemeClr>
                </a:solidFill>
              </a:rPr>
              <a:t>SCT </a:t>
            </a:r>
            <a:r>
              <a:rPr lang="es-MX" sz="4300" dirty="0">
                <a:solidFill>
                  <a:schemeClr val="accent2">
                    <a:lumMod val="75000"/>
                  </a:schemeClr>
                </a:solidFill>
              </a:rPr>
              <a:t>(2004 a). </a:t>
            </a:r>
            <a:r>
              <a:rPr lang="es-MX" sz="4300" i="1" dirty="0">
                <a:solidFill>
                  <a:schemeClr val="accent2">
                    <a:lumMod val="75000"/>
                  </a:schemeClr>
                </a:solidFill>
              </a:rPr>
              <a:t>Reglamento de turismo náutico</a:t>
            </a:r>
            <a:r>
              <a:rPr lang="es-MX" sz="4300" dirty="0">
                <a:solidFill>
                  <a:schemeClr val="accent2">
                    <a:lumMod val="75000"/>
                  </a:schemeClr>
                </a:solidFill>
              </a:rPr>
              <a:t>. México: Secretaría de Comunicaciones y Transportes. Disponible en: </a:t>
            </a:r>
            <a:r>
              <a:rPr lang="es-MX" sz="4300" dirty="0">
                <a:solidFill>
                  <a:schemeClr val="accent2">
                    <a:lumMod val="75000"/>
                  </a:schemeClr>
                </a:solidFill>
                <a:hlinkClick r:id="rId3"/>
              </a:rPr>
              <a:t>http://www.sct.gob.mx/fileadmin/_migrated/content_uploads/101_Reglamento_de_Turismo_Nautico.pdf</a:t>
            </a:r>
            <a:r>
              <a:rPr lang="es-MX" sz="4300" dirty="0">
                <a:solidFill>
                  <a:schemeClr val="accent2">
                    <a:lumMod val="75000"/>
                  </a:schemeClr>
                </a:solidFill>
              </a:rPr>
              <a:t> [consultado en julio de 2015</a:t>
            </a:r>
            <a:r>
              <a:rPr lang="es-MX" sz="4300" dirty="0" smtClean="0">
                <a:solidFill>
                  <a:schemeClr val="accent2">
                    <a:lumMod val="75000"/>
                  </a:schemeClr>
                </a:solidFill>
              </a:rPr>
              <a:t>].</a:t>
            </a:r>
            <a:endParaRPr lang="es-MX" sz="4300" dirty="0" smtClean="0">
              <a:solidFill>
                <a:schemeClr val="accent2">
                  <a:lumMod val="75000"/>
                </a:schemeClr>
              </a:solidFill>
            </a:endParaRPr>
          </a:p>
          <a:p>
            <a:pPr algn="just">
              <a:lnSpc>
                <a:spcPct val="170000"/>
              </a:lnSpc>
            </a:pPr>
            <a:r>
              <a:rPr lang="es-MX" sz="4300" dirty="0" smtClean="0">
                <a:solidFill>
                  <a:schemeClr val="accent2">
                    <a:lumMod val="75000"/>
                  </a:schemeClr>
                </a:solidFill>
              </a:rPr>
              <a:t>SCT </a:t>
            </a:r>
            <a:r>
              <a:rPr lang="es-MX" sz="4300" dirty="0">
                <a:solidFill>
                  <a:schemeClr val="accent2">
                    <a:lumMod val="75000"/>
                  </a:schemeClr>
                </a:solidFill>
              </a:rPr>
              <a:t>(</a:t>
            </a:r>
            <a:r>
              <a:rPr lang="es-MX" sz="4300" dirty="0" smtClean="0">
                <a:solidFill>
                  <a:schemeClr val="accent2">
                    <a:lumMod val="75000"/>
                  </a:schemeClr>
                </a:solidFill>
              </a:rPr>
              <a:t>2004b). </a:t>
            </a:r>
            <a:r>
              <a:rPr lang="es-MX" sz="4300" i="1" dirty="0" smtClean="0">
                <a:solidFill>
                  <a:schemeClr val="accent2">
                    <a:lumMod val="75000"/>
                  </a:schemeClr>
                </a:solidFill>
              </a:rPr>
              <a:t> Política pública de cruceros</a:t>
            </a:r>
            <a:r>
              <a:rPr lang="es-MX" sz="4300" dirty="0" smtClean="0">
                <a:solidFill>
                  <a:schemeClr val="accent2">
                    <a:lumMod val="75000"/>
                  </a:schemeClr>
                </a:solidFill>
              </a:rPr>
              <a:t>. </a:t>
            </a:r>
            <a:r>
              <a:rPr lang="es-MX" sz="4300" dirty="0">
                <a:solidFill>
                  <a:schemeClr val="accent2">
                    <a:lumMod val="75000"/>
                  </a:schemeClr>
                </a:solidFill>
              </a:rPr>
              <a:t>México: Secretaría de Comunicaciones y Transportes. Disponible en: http://sedetur.qroo.gob.mx/normatividad/federal/politica%20publica%20de%20cruceros%20en%20mex.pdf [consultado en </a:t>
            </a:r>
            <a:r>
              <a:rPr lang="es-MX" sz="4300" dirty="0" smtClean="0">
                <a:solidFill>
                  <a:schemeClr val="accent2">
                    <a:lumMod val="75000"/>
                  </a:schemeClr>
                </a:solidFill>
              </a:rPr>
              <a:t>agosto </a:t>
            </a:r>
            <a:r>
              <a:rPr lang="es-MX" sz="4300" dirty="0">
                <a:solidFill>
                  <a:schemeClr val="accent2">
                    <a:lumMod val="75000"/>
                  </a:schemeClr>
                </a:solidFill>
              </a:rPr>
              <a:t>de 2015].</a:t>
            </a:r>
          </a:p>
          <a:p>
            <a:endParaRPr lang="es-MX" dirty="0"/>
          </a:p>
        </p:txBody>
      </p:sp>
    </p:spTree>
    <p:extLst>
      <p:ext uri="{BB962C8B-B14F-4D97-AF65-F5344CB8AC3E}">
        <p14:creationId xmlns:p14="http://schemas.microsoft.com/office/powerpoint/2010/main" val="3559653339"/>
      </p:ext>
    </p:extLst>
  </p:cSld>
  <p:clrMapOvr>
    <a:masterClrMapping/>
  </p:clrMapOvr>
  <p:transition spd="slow">
    <p:randomBar dir="vert"/>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988840"/>
            <a:ext cx="7056784" cy="2376264"/>
          </a:xfrm>
        </p:spPr>
        <p:txBody>
          <a:bodyPr>
            <a:normAutofit fontScale="90000"/>
          </a:bodyPr>
          <a:lstStyle/>
          <a:p>
            <a:pPr algn="just"/>
            <a:r>
              <a:rPr lang="es-MX" dirty="0" smtClean="0"/>
              <a:t>FUENTES DE INFORMACIÓN:</a:t>
            </a:r>
            <a:br>
              <a:rPr lang="es-MX" dirty="0" smtClean="0"/>
            </a:br>
            <a:r>
              <a:rPr lang="es-MX" dirty="0" smtClean="0">
                <a:solidFill>
                  <a:schemeClr val="accent2">
                    <a:lumMod val="75000"/>
                  </a:schemeClr>
                </a:solidFill>
              </a:rPr>
              <a:t/>
            </a:r>
            <a:br>
              <a:rPr lang="es-MX" dirty="0" smtClean="0">
                <a:solidFill>
                  <a:schemeClr val="accent2">
                    <a:lumMod val="75000"/>
                  </a:schemeClr>
                </a:solidFill>
              </a:rPr>
            </a:br>
            <a:r>
              <a:rPr lang="es-MX" sz="2000" dirty="0" smtClean="0">
                <a:solidFill>
                  <a:schemeClr val="accent2">
                    <a:lumMod val="75000"/>
                  </a:schemeClr>
                </a:solidFill>
              </a:rPr>
              <a:t>SECTUR (2015). </a:t>
            </a:r>
            <a:r>
              <a:rPr lang="es-MX" sz="2000" i="1" dirty="0" smtClean="0">
                <a:solidFill>
                  <a:schemeClr val="accent2">
                    <a:lumMod val="75000"/>
                  </a:schemeClr>
                </a:solidFill>
              </a:rPr>
              <a:t>Innovación del producto turístico</a:t>
            </a:r>
            <a:r>
              <a:rPr lang="es-MX" sz="2000" dirty="0" smtClean="0">
                <a:solidFill>
                  <a:schemeClr val="accent2">
                    <a:lumMod val="75000"/>
                  </a:schemeClr>
                </a:solidFill>
              </a:rPr>
              <a:t>.</a:t>
            </a:r>
            <a:r>
              <a:rPr lang="es-MX" sz="2000" dirty="0">
                <a:solidFill>
                  <a:schemeClr val="accent2">
                    <a:lumMod val="75000"/>
                  </a:schemeClr>
                </a:solidFill>
                <a:latin typeface="Gill Sans MT"/>
                <a:ea typeface="+mn-ea"/>
                <a:cs typeface="+mn-cs"/>
              </a:rPr>
              <a:t> México: Secretaría de Turismo. Disponible en: </a:t>
            </a:r>
            <a:r>
              <a:rPr lang="es-MX" sz="2000" dirty="0">
                <a:solidFill>
                  <a:schemeClr val="accent2">
                    <a:lumMod val="75000"/>
                  </a:schemeClr>
                </a:solidFill>
                <a:hlinkClick r:id="rId2"/>
              </a:rPr>
              <a:t>http://</a:t>
            </a:r>
            <a:r>
              <a:rPr lang="es-MX" sz="2000" dirty="0" smtClean="0">
                <a:solidFill>
                  <a:schemeClr val="accent2">
                    <a:lumMod val="75000"/>
                  </a:schemeClr>
                </a:solidFill>
                <a:hlinkClick r:id="rId2"/>
              </a:rPr>
              <a:t>www.gob.mx/sectur/acciones-y-programas/innovacion-del-producto-turistico</a:t>
            </a:r>
            <a:r>
              <a:rPr lang="es-MX" sz="2000" dirty="0" smtClean="0">
                <a:solidFill>
                  <a:schemeClr val="accent2">
                    <a:lumMod val="75000"/>
                  </a:schemeClr>
                </a:solidFill>
              </a:rPr>
              <a:t> </a:t>
            </a:r>
            <a:r>
              <a:rPr lang="es-MX" sz="2000" dirty="0">
                <a:solidFill>
                  <a:schemeClr val="accent2">
                    <a:lumMod val="75000"/>
                  </a:schemeClr>
                </a:solidFill>
              </a:rPr>
              <a:t>[consultado en julio de 2015].</a:t>
            </a:r>
            <a:br>
              <a:rPr lang="es-MX" sz="2000" dirty="0">
                <a:solidFill>
                  <a:schemeClr val="accent2">
                    <a:lumMod val="75000"/>
                  </a:schemeClr>
                </a:solidFill>
              </a:rPr>
            </a:br>
            <a:endParaRPr lang="es-MX" sz="2000" dirty="0">
              <a:solidFill>
                <a:schemeClr val="accent2">
                  <a:lumMod val="75000"/>
                </a:schemeClr>
              </a:solidFill>
            </a:endParaRPr>
          </a:p>
        </p:txBody>
      </p:sp>
      <p:sp>
        <p:nvSpPr>
          <p:cNvPr id="3" name="2 Marcador de texto"/>
          <p:cNvSpPr>
            <a:spLocks noGrp="1"/>
          </p:cNvSpPr>
          <p:nvPr>
            <p:ph type="body" idx="1"/>
          </p:nvPr>
        </p:nvSpPr>
        <p:spPr>
          <a:xfrm>
            <a:off x="1295400" y="4581128"/>
            <a:ext cx="6781800" cy="1800200"/>
          </a:xfrm>
        </p:spPr>
        <p:txBody>
          <a:bodyPr>
            <a:normAutofit/>
          </a:bodyPr>
          <a:lstStyle/>
          <a:p>
            <a:pPr algn="just"/>
            <a:r>
              <a:rPr lang="es-MX" dirty="0" smtClean="0">
                <a:solidFill>
                  <a:schemeClr val="accent2">
                    <a:lumMod val="75000"/>
                  </a:schemeClr>
                </a:solidFill>
              </a:rPr>
              <a:t>SECTUR </a:t>
            </a:r>
            <a:r>
              <a:rPr lang="es-MX" dirty="0">
                <a:solidFill>
                  <a:schemeClr val="accent2">
                    <a:lumMod val="75000"/>
                  </a:schemeClr>
                </a:solidFill>
              </a:rPr>
              <a:t>(2014). </a:t>
            </a:r>
            <a:r>
              <a:rPr lang="es-MX" i="1" dirty="0">
                <a:solidFill>
                  <a:schemeClr val="accent2">
                    <a:lumMod val="75000"/>
                  </a:schemeClr>
                </a:solidFill>
              </a:rPr>
              <a:t>Mercados especializados</a:t>
            </a:r>
            <a:r>
              <a:rPr lang="es-MX" dirty="0">
                <a:solidFill>
                  <a:schemeClr val="accent2">
                    <a:lumMod val="75000"/>
                  </a:schemeClr>
                </a:solidFill>
              </a:rPr>
              <a:t>. México: Secretaría de Turismo. Disponible en: http://www.sectur.gob.mx/programas/innovacion-del-producto-turistico/mercados-especializados/ [consultado en julio de 2015].</a:t>
            </a:r>
          </a:p>
          <a:p>
            <a:pPr algn="just"/>
            <a:endParaRPr lang="es-MX" dirty="0"/>
          </a:p>
        </p:txBody>
      </p:sp>
    </p:spTree>
    <p:extLst>
      <p:ext uri="{BB962C8B-B14F-4D97-AF65-F5344CB8AC3E}">
        <p14:creationId xmlns:p14="http://schemas.microsoft.com/office/powerpoint/2010/main" val="4052376102"/>
      </p:ext>
    </p:extLst>
  </p:cSld>
  <p:clrMapOvr>
    <a:masterClrMapping/>
  </p:clrMapOvr>
  <p:transition spd="slow">
    <p:randomBar dir="vert"/>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2">
                    <a:lumMod val="75000"/>
                  </a:schemeClr>
                </a:solidFill>
              </a:rPr>
              <a:t>FUENTES DE INFORMACIÓN</a:t>
            </a:r>
            <a:endParaRPr lang="es-MX" dirty="0">
              <a:solidFill>
                <a:schemeClr val="accent2">
                  <a:lumMod val="75000"/>
                </a:schemeClr>
              </a:solidFill>
            </a:endParaRPr>
          </a:p>
        </p:txBody>
      </p:sp>
      <p:sp>
        <p:nvSpPr>
          <p:cNvPr id="5" name="Marcador de contenido 4"/>
          <p:cNvSpPr>
            <a:spLocks noGrp="1"/>
          </p:cNvSpPr>
          <p:nvPr>
            <p:ph sz="quarter" idx="1"/>
          </p:nvPr>
        </p:nvSpPr>
        <p:spPr>
          <a:xfrm>
            <a:off x="457200" y="1219200"/>
            <a:ext cx="8291264" cy="5090120"/>
          </a:xfrm>
        </p:spPr>
        <p:txBody>
          <a:bodyPr>
            <a:normAutofit fontScale="70000" lnSpcReduction="20000"/>
          </a:bodyPr>
          <a:lstStyle/>
          <a:p>
            <a:pPr algn="just">
              <a:lnSpc>
                <a:spcPct val="150000"/>
              </a:lnSpc>
            </a:pPr>
            <a:r>
              <a:rPr lang="es-MX" dirty="0" smtClean="0">
                <a:solidFill>
                  <a:schemeClr val="accent2">
                    <a:lumMod val="75000"/>
                  </a:schemeClr>
                </a:solidFill>
              </a:rPr>
              <a:t>SECTUR (2013). </a:t>
            </a:r>
            <a:r>
              <a:rPr lang="es-MX" i="1" dirty="0" smtClean="0">
                <a:solidFill>
                  <a:schemeClr val="accent2">
                    <a:lumMod val="75000"/>
                  </a:schemeClr>
                </a:solidFill>
              </a:rPr>
              <a:t>Segmento Romance en México: principales resultados del diagnóstico de la oferta en 12 destinos. </a:t>
            </a:r>
            <a:r>
              <a:rPr lang="es-MX" dirty="0" smtClean="0">
                <a:solidFill>
                  <a:schemeClr val="accent2">
                    <a:lumMod val="75000"/>
                  </a:schemeClr>
                </a:solidFill>
              </a:rPr>
              <a:t>Subsecretaría de Planeación Turística, Centro de Estudios Superiores en Turismo. México: Secretaría de Turismo. Disponible </a:t>
            </a:r>
            <a:r>
              <a:rPr lang="es-MX" dirty="0">
                <a:solidFill>
                  <a:schemeClr val="accent2">
                    <a:lumMod val="75000"/>
                  </a:schemeClr>
                </a:solidFill>
              </a:rPr>
              <a:t>en: </a:t>
            </a:r>
            <a:r>
              <a:rPr lang="es-MX" dirty="0">
                <a:solidFill>
                  <a:schemeClr val="accent2">
                    <a:lumMod val="75000"/>
                  </a:schemeClr>
                </a:solidFill>
                <a:hlinkClick r:id="rId2"/>
              </a:rPr>
              <a:t>http://</a:t>
            </a:r>
            <a:r>
              <a:rPr lang="es-MX" dirty="0" smtClean="0">
                <a:solidFill>
                  <a:schemeClr val="accent2">
                    <a:lumMod val="75000"/>
                  </a:schemeClr>
                </a:solidFill>
                <a:hlinkClick r:id="rId2"/>
              </a:rPr>
              <a:t>ictur.sectur.gob.mx/descargas/Publicaciones/Boletin/cedoc2012/cedoc2011/EstudioRomance.pdf</a:t>
            </a:r>
            <a:r>
              <a:rPr lang="es-MX" dirty="0" smtClean="0">
                <a:solidFill>
                  <a:schemeClr val="accent2">
                    <a:lumMod val="75000"/>
                  </a:schemeClr>
                </a:solidFill>
              </a:rPr>
              <a:t> </a:t>
            </a:r>
            <a:r>
              <a:rPr lang="es-MX" sz="2800" dirty="0">
                <a:solidFill>
                  <a:schemeClr val="accent2">
                    <a:lumMod val="75000"/>
                  </a:schemeClr>
                </a:solidFill>
              </a:rPr>
              <a:t>[consultado en julio de 2015</a:t>
            </a:r>
            <a:r>
              <a:rPr lang="es-MX" sz="2800" dirty="0" smtClean="0">
                <a:solidFill>
                  <a:schemeClr val="accent2">
                    <a:lumMod val="75000"/>
                  </a:schemeClr>
                </a:solidFill>
              </a:rPr>
              <a:t>].</a:t>
            </a:r>
          </a:p>
          <a:p>
            <a:pPr marL="0" indent="0" algn="just">
              <a:lnSpc>
                <a:spcPct val="150000"/>
              </a:lnSpc>
              <a:buNone/>
            </a:pPr>
            <a:endParaRPr lang="es-MX" sz="2800" dirty="0" smtClean="0">
              <a:solidFill>
                <a:schemeClr val="accent2">
                  <a:lumMod val="75000"/>
                </a:schemeClr>
              </a:solidFill>
            </a:endParaRPr>
          </a:p>
          <a:p>
            <a:pPr algn="just">
              <a:lnSpc>
                <a:spcPct val="150000"/>
              </a:lnSpc>
            </a:pPr>
            <a:r>
              <a:rPr lang="es-MX" sz="2400" dirty="0">
                <a:solidFill>
                  <a:schemeClr val="accent2">
                    <a:lumMod val="75000"/>
                  </a:schemeClr>
                </a:solidFill>
              </a:rPr>
              <a:t>SECTUR GUANAJUATO (2015).  </a:t>
            </a:r>
            <a:r>
              <a:rPr lang="es-MX" sz="2400" i="1" dirty="0">
                <a:solidFill>
                  <a:schemeClr val="accent2">
                    <a:lumMod val="75000"/>
                  </a:schemeClr>
                </a:solidFill>
              </a:rPr>
              <a:t>Competitividad turística.</a:t>
            </a:r>
            <a:r>
              <a:rPr lang="es-MX" sz="2400" dirty="0">
                <a:solidFill>
                  <a:schemeClr val="accent2">
                    <a:lumMod val="75000"/>
                  </a:schemeClr>
                </a:solidFill>
              </a:rPr>
              <a:t> México: Secretaría de Turismo de Guanajuato. Disponible en: </a:t>
            </a:r>
            <a:r>
              <a:rPr lang="es-MX" sz="2400" dirty="0">
                <a:solidFill>
                  <a:schemeClr val="accent2">
                    <a:lumMod val="75000"/>
                  </a:schemeClr>
                </a:solidFill>
                <a:hlinkClick r:id="rId3"/>
              </a:rPr>
              <a:t>http://sectur.guanajuato.gob.mx/competitividad/seccion/8</a:t>
            </a:r>
            <a:r>
              <a:rPr lang="es-MX" sz="2400" dirty="0">
                <a:solidFill>
                  <a:schemeClr val="accent2">
                    <a:lumMod val="75000"/>
                  </a:schemeClr>
                </a:solidFill>
              </a:rPr>
              <a:t> [consultada en julio de 2015].</a:t>
            </a:r>
          </a:p>
          <a:p>
            <a:pPr algn="just">
              <a:lnSpc>
                <a:spcPct val="150000"/>
              </a:lnSpc>
            </a:pPr>
            <a:r>
              <a:rPr lang="es-MX" sz="2800" dirty="0"/>
              <a:t/>
            </a:r>
            <a:br>
              <a:rPr lang="es-MX" sz="2800" dirty="0"/>
            </a:br>
            <a:endParaRPr lang="es-MX" dirty="0"/>
          </a:p>
        </p:txBody>
      </p:sp>
    </p:spTree>
    <p:extLst>
      <p:ext uri="{BB962C8B-B14F-4D97-AF65-F5344CB8AC3E}">
        <p14:creationId xmlns:p14="http://schemas.microsoft.com/office/powerpoint/2010/main" val="257649830"/>
      </p:ext>
    </p:extLst>
  </p:cSld>
  <p:clrMapOvr>
    <a:masterClrMapping/>
  </p:clrMapOvr>
  <p:transition spd="slow">
    <p:randomBar dir="vert"/>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solidFill>
                  <a:schemeClr val="accent2">
                    <a:lumMod val="75000"/>
                  </a:schemeClr>
                </a:solidFill>
              </a:rPr>
              <a:t>FUENTES DE INFORMACIÓN</a:t>
            </a:r>
            <a:endParaRPr lang="es-MX" b="1" dirty="0">
              <a:solidFill>
                <a:schemeClr val="accent2">
                  <a:lumMod val="75000"/>
                </a:schemeClr>
              </a:solidFill>
            </a:endParaRPr>
          </a:p>
        </p:txBody>
      </p:sp>
      <p:sp>
        <p:nvSpPr>
          <p:cNvPr id="5" name="4 Marcador de contenido"/>
          <p:cNvSpPr>
            <a:spLocks noGrp="1"/>
          </p:cNvSpPr>
          <p:nvPr>
            <p:ph sz="quarter" idx="1"/>
          </p:nvPr>
        </p:nvSpPr>
        <p:spPr>
          <a:xfrm>
            <a:off x="457200" y="1219200"/>
            <a:ext cx="8229600" cy="5378152"/>
          </a:xfrm>
        </p:spPr>
        <p:txBody>
          <a:bodyPr>
            <a:normAutofit/>
          </a:bodyPr>
          <a:lstStyle/>
          <a:p>
            <a:pPr algn="just"/>
            <a:r>
              <a:rPr lang="es-ES" dirty="0" smtClean="0">
                <a:solidFill>
                  <a:schemeClr val="accent2">
                    <a:lumMod val="75000"/>
                  </a:schemeClr>
                </a:solidFill>
              </a:rPr>
              <a:t>SRE (2015). </a:t>
            </a:r>
            <a:r>
              <a:rPr lang="es-ES" i="1" dirty="0" smtClean="0">
                <a:solidFill>
                  <a:schemeClr val="accent2">
                    <a:lumMod val="75000"/>
                  </a:schemeClr>
                </a:solidFill>
              </a:rPr>
              <a:t>Información sobre visas</a:t>
            </a:r>
            <a:r>
              <a:rPr lang="es-ES" dirty="0" smtClean="0">
                <a:solidFill>
                  <a:schemeClr val="accent2">
                    <a:lumMod val="75000"/>
                  </a:schemeClr>
                </a:solidFill>
              </a:rPr>
              <a:t>. </a:t>
            </a:r>
            <a:r>
              <a:rPr lang="es-MX" dirty="0">
                <a:solidFill>
                  <a:schemeClr val="accent2">
                    <a:lumMod val="75000"/>
                  </a:schemeClr>
                </a:solidFill>
              </a:rPr>
              <a:t>México: Secretaría de Relaciones Exteriores. Disponible en: </a:t>
            </a:r>
            <a:r>
              <a:rPr lang="es-MX" dirty="0">
                <a:solidFill>
                  <a:schemeClr val="accent2">
                    <a:lumMod val="75000"/>
                  </a:schemeClr>
                </a:solidFill>
                <a:hlinkClick r:id="rId2"/>
              </a:rPr>
              <a:t>http://</a:t>
            </a:r>
            <a:r>
              <a:rPr lang="es-MX" dirty="0" smtClean="0">
                <a:solidFill>
                  <a:schemeClr val="accent2">
                    <a:lumMod val="75000"/>
                  </a:schemeClr>
                </a:solidFill>
                <a:hlinkClick r:id="rId2"/>
              </a:rPr>
              <a:t>embamex.sre.gob.mx/cuba/index.php/visas</a:t>
            </a:r>
            <a:r>
              <a:rPr lang="es-MX" dirty="0" smtClean="0">
                <a:solidFill>
                  <a:schemeClr val="accent2">
                    <a:lumMod val="75000"/>
                  </a:schemeClr>
                </a:solidFill>
              </a:rPr>
              <a:t> </a:t>
            </a:r>
            <a:r>
              <a:rPr lang="es-MX" dirty="0">
                <a:solidFill>
                  <a:schemeClr val="accent2">
                    <a:lumMod val="75000"/>
                  </a:schemeClr>
                </a:solidFill>
                <a:hlinkClick r:id="rId3"/>
              </a:rPr>
              <a:t>embamex.sre.gob.mx/</a:t>
            </a:r>
            <a:r>
              <a:rPr lang="es-MX" dirty="0" err="1">
                <a:solidFill>
                  <a:schemeClr val="accent2">
                    <a:lumMod val="75000"/>
                  </a:schemeClr>
                </a:solidFill>
                <a:hlinkClick r:id="rId3"/>
              </a:rPr>
              <a:t>canada</a:t>
            </a:r>
            <a:r>
              <a:rPr lang="es-MX" dirty="0">
                <a:solidFill>
                  <a:schemeClr val="accent2">
                    <a:lumMod val="75000"/>
                  </a:schemeClr>
                </a:solidFill>
                <a:hlinkClick r:id="rId3"/>
              </a:rPr>
              <a:t>/</a:t>
            </a:r>
            <a:r>
              <a:rPr lang="es-MX" dirty="0" err="1">
                <a:solidFill>
                  <a:schemeClr val="accent2">
                    <a:lumMod val="75000"/>
                  </a:schemeClr>
                </a:solidFill>
                <a:hlinkClick r:id="rId3"/>
              </a:rPr>
              <a:t>images</a:t>
            </a:r>
            <a:r>
              <a:rPr lang="es-MX" dirty="0">
                <a:solidFill>
                  <a:schemeClr val="accent2">
                    <a:lumMod val="75000"/>
                  </a:schemeClr>
                </a:solidFill>
                <a:hlinkClick r:id="rId3"/>
              </a:rPr>
              <a:t>/2013/turismo_de_salud_esp.pdf</a:t>
            </a:r>
            <a:r>
              <a:rPr lang="es-MX" dirty="0">
                <a:solidFill>
                  <a:schemeClr val="accent2">
                    <a:lumMod val="75000"/>
                  </a:schemeClr>
                </a:solidFill>
              </a:rPr>
              <a:t> </a:t>
            </a:r>
            <a:r>
              <a:rPr lang="es-MX" sz="2400" dirty="0">
                <a:solidFill>
                  <a:schemeClr val="accent2">
                    <a:lumMod val="75000"/>
                  </a:schemeClr>
                </a:solidFill>
              </a:rPr>
              <a:t>[consultado en agosto de 2015</a:t>
            </a:r>
            <a:r>
              <a:rPr lang="es-MX" sz="2400" dirty="0" smtClean="0">
                <a:solidFill>
                  <a:schemeClr val="accent2">
                    <a:lumMod val="75000"/>
                  </a:schemeClr>
                </a:solidFill>
              </a:rPr>
              <a:t>].</a:t>
            </a:r>
          </a:p>
          <a:p>
            <a:pPr marL="0" indent="0" algn="just">
              <a:buNone/>
            </a:pPr>
            <a:endParaRPr lang="es-MX" dirty="0">
              <a:solidFill>
                <a:schemeClr val="accent2">
                  <a:lumMod val="75000"/>
                </a:schemeClr>
              </a:solidFill>
            </a:endParaRPr>
          </a:p>
          <a:p>
            <a:pPr algn="just"/>
            <a:r>
              <a:rPr lang="es-MX" dirty="0" smtClean="0">
                <a:solidFill>
                  <a:schemeClr val="accent2">
                    <a:lumMod val="75000"/>
                  </a:schemeClr>
                </a:solidFill>
              </a:rPr>
              <a:t>SRE </a:t>
            </a:r>
            <a:r>
              <a:rPr lang="es-MX" dirty="0" smtClean="0">
                <a:solidFill>
                  <a:schemeClr val="accent2">
                    <a:lumMod val="75000"/>
                  </a:schemeClr>
                </a:solidFill>
              </a:rPr>
              <a:t>(2013). </a:t>
            </a:r>
            <a:r>
              <a:rPr lang="es-MX" i="1" dirty="0" smtClean="0">
                <a:solidFill>
                  <a:schemeClr val="accent2">
                    <a:lumMod val="75000"/>
                  </a:schemeClr>
                </a:solidFill>
              </a:rPr>
              <a:t>Turismo de salud</a:t>
            </a:r>
            <a:r>
              <a:rPr lang="es-MX" dirty="0" smtClean="0">
                <a:solidFill>
                  <a:schemeClr val="accent2">
                    <a:lumMod val="75000"/>
                  </a:schemeClr>
                </a:solidFill>
              </a:rPr>
              <a:t>. México: Secretaría de Relaciones Exteriores. Disponible </a:t>
            </a:r>
            <a:r>
              <a:rPr lang="es-MX" dirty="0">
                <a:solidFill>
                  <a:schemeClr val="accent2">
                    <a:lumMod val="75000"/>
                  </a:schemeClr>
                </a:solidFill>
              </a:rPr>
              <a:t>en: </a:t>
            </a:r>
            <a:r>
              <a:rPr lang="es-MX" dirty="0">
                <a:solidFill>
                  <a:schemeClr val="accent2">
                    <a:lumMod val="75000"/>
                  </a:schemeClr>
                </a:solidFill>
                <a:hlinkClick r:id="rId3"/>
              </a:rPr>
              <a:t>http://</a:t>
            </a:r>
            <a:r>
              <a:rPr lang="es-MX" dirty="0" smtClean="0">
                <a:solidFill>
                  <a:schemeClr val="accent2">
                    <a:lumMod val="75000"/>
                  </a:schemeClr>
                </a:solidFill>
                <a:hlinkClick r:id="rId3"/>
              </a:rPr>
              <a:t>embamex.sre.gob.mx/canada/images/2013/turismo_de_salud_esp.pdf</a:t>
            </a:r>
            <a:r>
              <a:rPr lang="es-MX" dirty="0" smtClean="0">
                <a:solidFill>
                  <a:schemeClr val="accent2">
                    <a:lumMod val="75000"/>
                  </a:schemeClr>
                </a:solidFill>
              </a:rPr>
              <a:t> </a:t>
            </a:r>
            <a:r>
              <a:rPr lang="es-MX" sz="2400" dirty="0">
                <a:solidFill>
                  <a:schemeClr val="accent2">
                    <a:lumMod val="75000"/>
                  </a:schemeClr>
                </a:solidFill>
              </a:rPr>
              <a:t>[consultado en agosto de 2015].</a:t>
            </a:r>
          </a:p>
          <a:p>
            <a:endParaRPr lang="es-MX" b="1" dirty="0">
              <a:solidFill>
                <a:srgbClr val="00B050"/>
              </a:solidFill>
            </a:endParaRPr>
          </a:p>
        </p:txBody>
      </p:sp>
    </p:spTree>
    <p:extLst>
      <p:ext uri="{BB962C8B-B14F-4D97-AF65-F5344CB8AC3E}">
        <p14:creationId xmlns:p14="http://schemas.microsoft.com/office/powerpoint/2010/main" val="2325803277"/>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Autofit/>
          </a:bodyPr>
          <a:lstStyle/>
          <a:p>
            <a:pPr algn="ctr">
              <a:lnSpc>
                <a:spcPct val="150000"/>
              </a:lnSpc>
            </a:pPr>
            <a:r>
              <a:rPr lang="es-MX" sz="2400" b="1" dirty="0"/>
              <a:t>GUIÓN EXPLICATIVO PARA EL EMPLEO DEL MATERIAL</a:t>
            </a:r>
            <a:endParaRPr lang="es-MX" sz="2400" dirty="0"/>
          </a:p>
        </p:txBody>
      </p:sp>
      <p:sp>
        <p:nvSpPr>
          <p:cNvPr id="6" name="5 Marcador de contenido"/>
          <p:cNvSpPr>
            <a:spLocks noGrp="1"/>
          </p:cNvSpPr>
          <p:nvPr>
            <p:ph sz="quarter" idx="1"/>
          </p:nvPr>
        </p:nvSpPr>
        <p:spPr>
          <a:xfrm>
            <a:off x="457200" y="1219200"/>
            <a:ext cx="8291264" cy="5450160"/>
          </a:xfrm>
        </p:spPr>
        <p:txBody>
          <a:bodyPr>
            <a:normAutofit fontScale="70000" lnSpcReduction="20000"/>
          </a:bodyPr>
          <a:lstStyle/>
          <a:p>
            <a:pPr algn="just">
              <a:lnSpc>
                <a:spcPct val="160000"/>
              </a:lnSpc>
            </a:pPr>
            <a:r>
              <a:rPr lang="es-MX" sz="3100" b="1" dirty="0">
                <a:solidFill>
                  <a:srgbClr val="FF0000"/>
                </a:solidFill>
              </a:rPr>
              <a:t> </a:t>
            </a:r>
            <a:r>
              <a:rPr lang="es-MX" sz="3100" b="1" dirty="0" smtClean="0">
                <a:solidFill>
                  <a:srgbClr val="FF0000"/>
                </a:solidFill>
              </a:rPr>
              <a:t>F) EJERCICIOS </a:t>
            </a:r>
            <a:r>
              <a:rPr lang="es-MX" sz="3100" b="1" dirty="0">
                <a:solidFill>
                  <a:srgbClr val="FF0000"/>
                </a:solidFill>
              </a:rPr>
              <a:t>PROCEDIMENTALES: </a:t>
            </a:r>
            <a:r>
              <a:rPr lang="es-MX" sz="3100" b="1" dirty="0">
                <a:solidFill>
                  <a:schemeClr val="accent1">
                    <a:lumMod val="75000"/>
                  </a:schemeClr>
                </a:solidFill>
              </a:rPr>
              <a:t>Después de la exposición oral del profesor, y al término de la información de cada mercado turístico, se incluye un ejercicio en este mismo material, para que alumno desarrolle sus habilidades procedimentales con base en la información recibida. Se recomienda distribuir el tiempo de exposición de tal forma que igualmente se deje un lapso para la realización del ejercicio contemplado (tiempo aproximado de exposición oral: máximo </a:t>
            </a:r>
            <a:r>
              <a:rPr lang="es-MX" sz="3100" b="1" dirty="0" smtClean="0">
                <a:solidFill>
                  <a:schemeClr val="accent1">
                    <a:lumMod val="75000"/>
                  </a:schemeClr>
                </a:solidFill>
              </a:rPr>
              <a:t>40 minutos; tiempo destinado al ejercicio: máximo 30 minutos; tiempo de retroalimentación y evaluación de lo visto y realizado: 30 minutos).</a:t>
            </a:r>
            <a:endParaRPr lang="es-MX" sz="3100" b="1" dirty="0">
              <a:solidFill>
                <a:schemeClr val="accent1">
                  <a:lumMod val="75000"/>
                </a:schemeClr>
              </a:solidFill>
            </a:endParaRPr>
          </a:p>
          <a:p>
            <a:endParaRPr lang="es-MX" dirty="0"/>
          </a:p>
        </p:txBody>
      </p:sp>
    </p:spTree>
    <p:extLst>
      <p:ext uri="{BB962C8B-B14F-4D97-AF65-F5344CB8AC3E}">
        <p14:creationId xmlns:p14="http://schemas.microsoft.com/office/powerpoint/2010/main" val="1924072447"/>
      </p:ext>
    </p:extLst>
  </p:cSld>
  <p:clrMapOvr>
    <a:masterClrMapping/>
  </p:clrMapOvr>
  <p:transition spd="slow">
    <p:randomBar dir="vert"/>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solidFill>
                  <a:schemeClr val="accent2">
                    <a:lumMod val="75000"/>
                  </a:schemeClr>
                </a:solidFill>
              </a:rPr>
              <a:t>FUENTES DE INFORMACION</a:t>
            </a:r>
            <a:endParaRPr lang="es-MX" dirty="0">
              <a:solidFill>
                <a:schemeClr val="accent2">
                  <a:lumMod val="75000"/>
                </a:schemeClr>
              </a:solidFill>
            </a:endParaRPr>
          </a:p>
        </p:txBody>
      </p:sp>
      <p:sp>
        <p:nvSpPr>
          <p:cNvPr id="5" name="4 Marcador de contenido"/>
          <p:cNvSpPr>
            <a:spLocks noGrp="1"/>
          </p:cNvSpPr>
          <p:nvPr>
            <p:ph sz="quarter" idx="1"/>
          </p:nvPr>
        </p:nvSpPr>
        <p:spPr/>
        <p:txBody>
          <a:bodyPr/>
          <a:lstStyle/>
          <a:p>
            <a:pPr algn="just">
              <a:lnSpc>
                <a:spcPct val="150000"/>
              </a:lnSpc>
            </a:pPr>
            <a:r>
              <a:rPr lang="es-MX" dirty="0" smtClean="0">
                <a:solidFill>
                  <a:schemeClr val="accent2">
                    <a:lumMod val="75000"/>
                  </a:schemeClr>
                </a:solidFill>
              </a:rPr>
              <a:t>Universidad de Huelva (2008). </a:t>
            </a:r>
            <a:r>
              <a:rPr lang="es-MX" i="1" dirty="0" smtClean="0">
                <a:solidFill>
                  <a:schemeClr val="accent2">
                    <a:lumMod val="75000"/>
                  </a:schemeClr>
                </a:solidFill>
              </a:rPr>
              <a:t>Turismo de Lujo o el arte de ofrecer más que los demás</a:t>
            </a:r>
            <a:r>
              <a:rPr lang="es-MX" dirty="0" smtClean="0">
                <a:solidFill>
                  <a:schemeClr val="accent2">
                    <a:lumMod val="75000"/>
                  </a:schemeClr>
                </a:solidFill>
              </a:rPr>
              <a:t>.  En Revista «</a:t>
            </a:r>
            <a:r>
              <a:rPr lang="es-MX" dirty="0" err="1" smtClean="0">
                <a:solidFill>
                  <a:schemeClr val="accent2">
                    <a:lumMod val="75000"/>
                  </a:schemeClr>
                </a:solidFill>
              </a:rPr>
              <a:t>HotelTur</a:t>
            </a:r>
            <a:r>
              <a:rPr lang="es-MX" dirty="0" smtClean="0">
                <a:solidFill>
                  <a:schemeClr val="accent2">
                    <a:lumMod val="75000"/>
                  </a:schemeClr>
                </a:solidFill>
              </a:rPr>
              <a:t>». España: UHU. Disponible </a:t>
            </a:r>
            <a:r>
              <a:rPr lang="es-MX" dirty="0">
                <a:solidFill>
                  <a:schemeClr val="accent2">
                    <a:lumMod val="75000"/>
                  </a:schemeClr>
                </a:solidFill>
              </a:rPr>
              <a:t>en: </a:t>
            </a:r>
            <a:r>
              <a:rPr lang="es-MX" dirty="0">
                <a:solidFill>
                  <a:schemeClr val="accent2">
                    <a:lumMod val="75000"/>
                  </a:schemeClr>
                </a:solidFill>
                <a:hlinkClick r:id="rId2"/>
              </a:rPr>
              <a:t>http://</a:t>
            </a:r>
            <a:r>
              <a:rPr lang="es-MX" dirty="0" smtClean="0">
                <a:solidFill>
                  <a:schemeClr val="accent2">
                    <a:lumMod val="75000"/>
                  </a:schemeClr>
                </a:solidFill>
                <a:hlinkClick r:id="rId2"/>
              </a:rPr>
              <a:t>www.uhu.es/uhutur/documentos/npturisticos1/1%20Turismo%20de%20lujo.pdf</a:t>
            </a:r>
            <a:r>
              <a:rPr lang="es-MX" dirty="0" smtClean="0">
                <a:solidFill>
                  <a:schemeClr val="accent2">
                    <a:lumMod val="75000"/>
                  </a:schemeClr>
                </a:solidFill>
              </a:rPr>
              <a:t> [consultado en agosto de 2015].</a:t>
            </a:r>
            <a:endParaRPr lang="es-MX" dirty="0">
              <a:solidFill>
                <a:schemeClr val="accent2">
                  <a:lumMod val="75000"/>
                </a:schemeClr>
              </a:solidFill>
            </a:endParaRPr>
          </a:p>
        </p:txBody>
      </p:sp>
    </p:spTree>
    <p:extLst>
      <p:ext uri="{BB962C8B-B14F-4D97-AF65-F5344CB8AC3E}">
        <p14:creationId xmlns:p14="http://schemas.microsoft.com/office/powerpoint/2010/main" val="1572495600"/>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19200" y="2780928"/>
            <a:ext cx="7097216" cy="1257672"/>
          </a:xfrm>
        </p:spPr>
        <p:txBody>
          <a:bodyPr>
            <a:normAutofit fontScale="90000"/>
          </a:bodyPr>
          <a:lstStyle/>
          <a:p>
            <a:pPr algn="ctr">
              <a:lnSpc>
                <a:spcPct val="150000"/>
              </a:lnSpc>
            </a:pPr>
            <a:r>
              <a:rPr lang="es-MX" sz="2700" b="1" dirty="0">
                <a:solidFill>
                  <a:schemeClr val="tx2">
                    <a:lumMod val="75000"/>
                  </a:schemeClr>
                </a:solidFill>
              </a:rPr>
              <a:t>MERCADOS </a:t>
            </a:r>
            <a:r>
              <a:rPr lang="es-MX" sz="2700" b="1" dirty="0" smtClean="0">
                <a:solidFill>
                  <a:schemeClr val="tx2">
                    <a:lumMod val="75000"/>
                  </a:schemeClr>
                </a:solidFill>
              </a:rPr>
              <a:t>ESPECIALIZADOS DEL TURISMO </a:t>
            </a:r>
            <a:r>
              <a:rPr lang="es-MX" b="1" dirty="0">
                <a:solidFill>
                  <a:schemeClr val="tx2">
                    <a:lumMod val="75000"/>
                  </a:schemeClr>
                </a:solidFill>
              </a:rPr>
              <a:t/>
            </a:r>
            <a:br>
              <a:rPr lang="es-MX" b="1" dirty="0">
                <a:solidFill>
                  <a:schemeClr val="tx2">
                    <a:lumMod val="75000"/>
                  </a:schemeClr>
                </a:solidFill>
              </a:rPr>
            </a:br>
            <a:r>
              <a:rPr lang="es-MX" b="1" dirty="0">
                <a:solidFill>
                  <a:schemeClr val="tx2">
                    <a:lumMod val="75000"/>
                  </a:schemeClr>
                </a:solidFill>
              </a:rPr>
              <a:t>(y su relación con la Gastronomía)</a:t>
            </a:r>
            <a:br>
              <a:rPr lang="es-MX" b="1" dirty="0">
                <a:solidFill>
                  <a:schemeClr val="tx2">
                    <a:lumMod val="75000"/>
                  </a:schemeClr>
                </a:solidFill>
              </a:rPr>
            </a:br>
            <a:endParaRPr lang="es-MX" dirty="0">
              <a:solidFill>
                <a:schemeClr val="tx2">
                  <a:lumMod val="75000"/>
                </a:schemeClr>
              </a:solidFill>
            </a:endParaRPr>
          </a:p>
        </p:txBody>
      </p:sp>
    </p:spTree>
    <p:extLst>
      <p:ext uri="{BB962C8B-B14F-4D97-AF65-F5344CB8AC3E}">
        <p14:creationId xmlns:p14="http://schemas.microsoft.com/office/powerpoint/2010/main" val="350853091"/>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b="1" dirty="0" smtClean="0">
                <a:solidFill>
                  <a:schemeClr val="accent5">
                    <a:lumMod val="75000"/>
                  </a:schemeClr>
                </a:solidFill>
              </a:rPr>
              <a:t>MERCADO </a:t>
            </a:r>
            <a:r>
              <a:rPr lang="es-MX" b="1" dirty="0" smtClean="0">
                <a:solidFill>
                  <a:schemeClr val="accent5">
                    <a:lumMod val="75000"/>
                  </a:schemeClr>
                </a:solidFill>
              </a:rPr>
              <a:t>ESPECIALIZADO (concepto)</a:t>
            </a:r>
            <a:endParaRPr lang="es-MX" b="1" dirty="0">
              <a:solidFill>
                <a:schemeClr val="accent5">
                  <a:lumMod val="75000"/>
                </a:schemeClr>
              </a:solidFill>
            </a:endParaRPr>
          </a:p>
        </p:txBody>
      </p:sp>
      <p:sp>
        <p:nvSpPr>
          <p:cNvPr id="5" name="4 Marcador de contenido"/>
          <p:cNvSpPr>
            <a:spLocks noGrp="1"/>
          </p:cNvSpPr>
          <p:nvPr>
            <p:ph sz="quarter" idx="1"/>
          </p:nvPr>
        </p:nvSpPr>
        <p:spPr/>
        <p:txBody>
          <a:bodyPr/>
          <a:lstStyle/>
          <a:p>
            <a:pPr>
              <a:lnSpc>
                <a:spcPct val="150000"/>
              </a:lnSpc>
            </a:pPr>
            <a:r>
              <a:rPr lang="es-MX" b="1" dirty="0">
                <a:solidFill>
                  <a:schemeClr val="accent2">
                    <a:lumMod val="50000"/>
                  </a:schemeClr>
                </a:solidFill>
              </a:rPr>
              <a:t>Grupo de personas con características y motivaciones específicas en el consumo de un producto turístico </a:t>
            </a:r>
            <a:r>
              <a:rPr lang="es-MX" b="1" dirty="0" smtClean="0">
                <a:solidFill>
                  <a:schemeClr val="accent2">
                    <a:lumMod val="50000"/>
                  </a:schemeClr>
                </a:solidFill>
              </a:rPr>
              <a:t>diferencial (SECTUR, 2014).</a:t>
            </a:r>
            <a:endParaRPr lang="es-MX" b="1" dirty="0">
              <a:solidFill>
                <a:schemeClr val="accent2">
                  <a:lumMod val="50000"/>
                </a:schemeClr>
              </a:solidFill>
            </a:endParaRPr>
          </a:p>
        </p:txBody>
      </p:sp>
      <p:pic>
        <p:nvPicPr>
          <p:cNvPr id="2" name="Imagen 1"/>
          <p:cNvPicPr>
            <a:picLocks noChangeAspect="1"/>
          </p:cNvPicPr>
          <p:nvPr/>
        </p:nvPicPr>
        <p:blipFill>
          <a:blip r:embed="rId2"/>
          <a:stretch>
            <a:fillRect/>
          </a:stretch>
        </p:blipFill>
        <p:spPr>
          <a:xfrm>
            <a:off x="1475656" y="3573016"/>
            <a:ext cx="6477000" cy="1905000"/>
          </a:xfrm>
          <a:prstGeom prst="rect">
            <a:avLst/>
          </a:prstGeom>
        </p:spPr>
      </p:pic>
    </p:spTree>
    <p:extLst>
      <p:ext uri="{BB962C8B-B14F-4D97-AF65-F5344CB8AC3E}">
        <p14:creationId xmlns:p14="http://schemas.microsoft.com/office/powerpoint/2010/main" val="3520788210"/>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nSpc>
                <a:spcPct val="150000"/>
              </a:lnSpc>
            </a:pPr>
            <a:r>
              <a:rPr lang="es-MX" sz="2400" b="1" dirty="0" smtClean="0">
                <a:solidFill>
                  <a:schemeClr val="bg2">
                    <a:lumMod val="25000"/>
                  </a:schemeClr>
                </a:solidFill>
              </a:rPr>
              <a:t>La Secretaría de Turismo reconoce 12 mercados:</a:t>
            </a:r>
            <a:endParaRPr lang="es-MX" sz="2400" b="1" dirty="0">
              <a:solidFill>
                <a:schemeClr val="bg2">
                  <a:lumMod val="25000"/>
                </a:schemeClr>
              </a:solidFill>
            </a:endParaRPr>
          </a:p>
        </p:txBody>
      </p:sp>
      <p:sp>
        <p:nvSpPr>
          <p:cNvPr id="5" name="4 Marcador de contenido"/>
          <p:cNvSpPr>
            <a:spLocks noGrp="1"/>
          </p:cNvSpPr>
          <p:nvPr>
            <p:ph sz="quarter" idx="1"/>
          </p:nvPr>
        </p:nvSpPr>
        <p:spPr>
          <a:xfrm>
            <a:off x="457200" y="1219200"/>
            <a:ext cx="4041648" cy="5036468"/>
          </a:xfrm>
        </p:spPr>
        <p:txBody>
          <a:bodyPr>
            <a:normAutofit fontScale="85000" lnSpcReduction="20000"/>
          </a:bodyPr>
          <a:lstStyle/>
          <a:p>
            <a:pPr>
              <a:lnSpc>
                <a:spcPct val="170000"/>
              </a:lnSpc>
              <a:buFont typeface="Wingdings" panose="05000000000000000000" pitchFamily="2" charset="2"/>
              <a:buChar char="v"/>
            </a:pPr>
            <a:r>
              <a:rPr lang="es-MX" dirty="0">
                <a:solidFill>
                  <a:schemeClr val="accent2">
                    <a:lumMod val="75000"/>
                  </a:schemeClr>
                </a:solidFill>
              </a:rPr>
              <a:t>1. </a:t>
            </a:r>
            <a:r>
              <a:rPr lang="es-MX" dirty="0" smtClean="0">
                <a:solidFill>
                  <a:schemeClr val="accent2">
                    <a:lumMod val="75000"/>
                  </a:schemeClr>
                </a:solidFill>
              </a:rPr>
              <a:t>NÁUTICO.</a:t>
            </a:r>
            <a:endParaRPr lang="es-MX" dirty="0">
              <a:solidFill>
                <a:schemeClr val="accent2">
                  <a:lumMod val="75000"/>
                </a:schemeClr>
              </a:solidFill>
            </a:endParaRPr>
          </a:p>
          <a:p>
            <a:pPr>
              <a:lnSpc>
                <a:spcPct val="170000"/>
              </a:lnSpc>
              <a:buFont typeface="Wingdings" panose="05000000000000000000" pitchFamily="2" charset="2"/>
              <a:buChar char="v"/>
            </a:pPr>
            <a:r>
              <a:rPr lang="es-MX" dirty="0">
                <a:solidFill>
                  <a:schemeClr val="accent2">
                    <a:lumMod val="50000"/>
                  </a:schemeClr>
                </a:solidFill>
              </a:rPr>
              <a:t>2. LGBT (Comunidad </a:t>
            </a:r>
            <a:r>
              <a:rPr lang="es-MX" dirty="0" err="1">
                <a:solidFill>
                  <a:schemeClr val="accent2">
                    <a:lumMod val="50000"/>
                  </a:schemeClr>
                </a:solidFill>
              </a:rPr>
              <a:t>Lesbian</a:t>
            </a:r>
            <a:r>
              <a:rPr lang="es-MX" dirty="0">
                <a:solidFill>
                  <a:schemeClr val="accent2">
                    <a:lumMod val="50000"/>
                  </a:schemeClr>
                </a:solidFill>
              </a:rPr>
              <a:t>, Gay, Bisexual, Transexual, </a:t>
            </a:r>
            <a:r>
              <a:rPr lang="es-MX" dirty="0" err="1">
                <a:solidFill>
                  <a:schemeClr val="accent2">
                    <a:lumMod val="50000"/>
                  </a:schemeClr>
                </a:solidFill>
              </a:rPr>
              <a:t>Transgénero</a:t>
            </a:r>
            <a:r>
              <a:rPr lang="es-MX" dirty="0">
                <a:solidFill>
                  <a:schemeClr val="accent2">
                    <a:lumMod val="50000"/>
                  </a:schemeClr>
                </a:solidFill>
              </a:rPr>
              <a:t>, </a:t>
            </a:r>
            <a:r>
              <a:rPr lang="es-MX" dirty="0" err="1">
                <a:solidFill>
                  <a:schemeClr val="accent2">
                    <a:lumMod val="50000"/>
                  </a:schemeClr>
                </a:solidFill>
              </a:rPr>
              <a:t>Trasvesti</a:t>
            </a:r>
            <a:r>
              <a:rPr lang="es-MX" dirty="0">
                <a:solidFill>
                  <a:schemeClr val="accent2">
                    <a:lumMod val="50000"/>
                  </a:schemeClr>
                </a:solidFill>
              </a:rPr>
              <a:t> e Intersexual).</a:t>
            </a:r>
          </a:p>
          <a:p>
            <a:pPr>
              <a:lnSpc>
                <a:spcPct val="170000"/>
              </a:lnSpc>
              <a:buFont typeface="Wingdings" panose="05000000000000000000" pitchFamily="2" charset="2"/>
              <a:buChar char="v"/>
            </a:pPr>
            <a:r>
              <a:rPr lang="es-MX" dirty="0">
                <a:solidFill>
                  <a:schemeClr val="accent2">
                    <a:lumMod val="75000"/>
                  </a:schemeClr>
                </a:solidFill>
              </a:rPr>
              <a:t>3. LUJO O PREMIUM.</a:t>
            </a:r>
          </a:p>
          <a:p>
            <a:pPr>
              <a:lnSpc>
                <a:spcPct val="170000"/>
              </a:lnSpc>
              <a:buFont typeface="Wingdings" panose="05000000000000000000" pitchFamily="2" charset="2"/>
              <a:buChar char="v"/>
            </a:pPr>
            <a:r>
              <a:rPr lang="es-MX" dirty="0">
                <a:solidFill>
                  <a:schemeClr val="accent2">
                    <a:lumMod val="50000"/>
                  </a:schemeClr>
                </a:solidFill>
              </a:rPr>
              <a:t>4. CRUCEROS.</a:t>
            </a:r>
          </a:p>
          <a:p>
            <a:pPr>
              <a:lnSpc>
                <a:spcPct val="170000"/>
              </a:lnSpc>
              <a:buFont typeface="Wingdings" panose="05000000000000000000" pitchFamily="2" charset="2"/>
              <a:buChar char="v"/>
            </a:pPr>
            <a:r>
              <a:rPr lang="es-MX" dirty="0">
                <a:solidFill>
                  <a:schemeClr val="accent2">
                    <a:lumMod val="75000"/>
                  </a:schemeClr>
                </a:solidFill>
              </a:rPr>
              <a:t>5. TURISMO DE SALUD.</a:t>
            </a:r>
          </a:p>
          <a:p>
            <a:pPr>
              <a:lnSpc>
                <a:spcPct val="170000"/>
              </a:lnSpc>
              <a:buFont typeface="Wingdings" panose="05000000000000000000" pitchFamily="2" charset="2"/>
              <a:buChar char="v"/>
            </a:pPr>
            <a:r>
              <a:rPr lang="es-MX" dirty="0">
                <a:solidFill>
                  <a:schemeClr val="accent2">
                    <a:lumMod val="50000"/>
                  </a:schemeClr>
                </a:solidFill>
              </a:rPr>
              <a:t>6. ROMANCE.</a:t>
            </a:r>
          </a:p>
          <a:p>
            <a:endParaRPr lang="es-MX" dirty="0"/>
          </a:p>
        </p:txBody>
      </p:sp>
      <p:pic>
        <p:nvPicPr>
          <p:cNvPr id="3" name="Imagen 2"/>
          <p:cNvPicPr>
            <a:picLocks noChangeAspect="1"/>
          </p:cNvPicPr>
          <p:nvPr/>
        </p:nvPicPr>
        <p:blipFill>
          <a:blip r:embed="rId2"/>
          <a:stretch>
            <a:fillRect/>
          </a:stretch>
        </p:blipFill>
        <p:spPr>
          <a:xfrm>
            <a:off x="5508104" y="2978098"/>
            <a:ext cx="2924175" cy="1562100"/>
          </a:xfrm>
          <a:prstGeom prst="rect">
            <a:avLst/>
          </a:prstGeom>
        </p:spPr>
      </p:pic>
      <p:pic>
        <p:nvPicPr>
          <p:cNvPr id="7" name="Imagen 6"/>
          <p:cNvPicPr>
            <a:picLocks noChangeAspect="1"/>
          </p:cNvPicPr>
          <p:nvPr/>
        </p:nvPicPr>
        <p:blipFill>
          <a:blip r:embed="rId3"/>
          <a:stretch>
            <a:fillRect/>
          </a:stretch>
        </p:blipFill>
        <p:spPr>
          <a:xfrm>
            <a:off x="4499992" y="1484784"/>
            <a:ext cx="2657475" cy="1224136"/>
          </a:xfrm>
          <a:prstGeom prst="rect">
            <a:avLst/>
          </a:prstGeom>
        </p:spPr>
      </p:pic>
      <p:pic>
        <p:nvPicPr>
          <p:cNvPr id="8" name="Imagen 7"/>
          <p:cNvPicPr>
            <a:picLocks noChangeAspect="1"/>
          </p:cNvPicPr>
          <p:nvPr/>
        </p:nvPicPr>
        <p:blipFill>
          <a:blip r:embed="rId4"/>
          <a:stretch>
            <a:fillRect/>
          </a:stretch>
        </p:blipFill>
        <p:spPr>
          <a:xfrm>
            <a:off x="6660232" y="4963244"/>
            <a:ext cx="2133600" cy="1292424"/>
          </a:xfrm>
          <a:prstGeom prst="rect">
            <a:avLst/>
          </a:prstGeom>
        </p:spPr>
      </p:pic>
    </p:spTree>
    <p:extLst>
      <p:ext uri="{BB962C8B-B14F-4D97-AF65-F5344CB8AC3E}">
        <p14:creationId xmlns:p14="http://schemas.microsoft.com/office/powerpoint/2010/main" val="439309538"/>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t>Mercados </a:t>
            </a:r>
            <a:r>
              <a:rPr lang="es-MX" b="1" dirty="0" smtClean="0"/>
              <a:t>especializados (</a:t>
            </a:r>
            <a:r>
              <a:rPr lang="es-MX" b="1" dirty="0" smtClean="0"/>
              <a:t>SECTUR)</a:t>
            </a:r>
            <a:endParaRPr lang="es-MX" b="1" dirty="0"/>
          </a:p>
        </p:txBody>
      </p:sp>
      <p:sp>
        <p:nvSpPr>
          <p:cNvPr id="4" name="3 Marcador de contenido"/>
          <p:cNvSpPr>
            <a:spLocks noGrp="1"/>
          </p:cNvSpPr>
          <p:nvPr>
            <p:ph sz="quarter" idx="2"/>
          </p:nvPr>
        </p:nvSpPr>
        <p:spPr>
          <a:xfrm>
            <a:off x="3779912" y="1216152"/>
            <a:ext cx="5040560" cy="5641848"/>
          </a:xfrm>
        </p:spPr>
        <p:txBody>
          <a:bodyPr>
            <a:normAutofit fontScale="92500" lnSpcReduction="10000"/>
          </a:bodyPr>
          <a:lstStyle/>
          <a:p>
            <a:pPr>
              <a:lnSpc>
                <a:spcPct val="170000"/>
              </a:lnSpc>
            </a:pPr>
            <a:r>
              <a:rPr lang="es-MX" sz="2700" b="1" dirty="0">
                <a:solidFill>
                  <a:schemeClr val="accent1">
                    <a:lumMod val="75000"/>
                  </a:schemeClr>
                </a:solidFill>
              </a:rPr>
              <a:t>7. </a:t>
            </a:r>
            <a:r>
              <a:rPr lang="es-MX" sz="2700" b="1" dirty="0" smtClean="0">
                <a:solidFill>
                  <a:schemeClr val="accent1">
                    <a:lumMod val="75000"/>
                  </a:schemeClr>
                </a:solidFill>
              </a:rPr>
              <a:t>MILLENNIALS.</a:t>
            </a:r>
            <a:endParaRPr lang="es-MX" sz="2700" b="1" dirty="0">
              <a:solidFill>
                <a:schemeClr val="accent1">
                  <a:lumMod val="75000"/>
                </a:schemeClr>
              </a:solidFill>
            </a:endParaRPr>
          </a:p>
          <a:p>
            <a:pPr>
              <a:lnSpc>
                <a:spcPct val="170000"/>
              </a:lnSpc>
            </a:pPr>
            <a:r>
              <a:rPr lang="es-MX" sz="2700" b="1" dirty="0">
                <a:solidFill>
                  <a:schemeClr val="accent2">
                    <a:lumMod val="75000"/>
                  </a:schemeClr>
                </a:solidFill>
              </a:rPr>
              <a:t>8. </a:t>
            </a:r>
            <a:r>
              <a:rPr lang="es-MX" sz="2700" b="1" dirty="0" smtClean="0">
                <a:solidFill>
                  <a:schemeClr val="accent2">
                    <a:lumMod val="75000"/>
                  </a:schemeClr>
                </a:solidFill>
              </a:rPr>
              <a:t>MULTIGENERACIONAL.</a:t>
            </a:r>
            <a:endParaRPr lang="es-MX" sz="2700" b="1" dirty="0">
              <a:solidFill>
                <a:schemeClr val="accent2">
                  <a:lumMod val="75000"/>
                </a:schemeClr>
              </a:solidFill>
            </a:endParaRPr>
          </a:p>
          <a:p>
            <a:pPr>
              <a:lnSpc>
                <a:spcPct val="170000"/>
              </a:lnSpc>
            </a:pPr>
            <a:r>
              <a:rPr lang="es-MX" sz="2700" b="1" dirty="0">
                <a:solidFill>
                  <a:schemeClr val="accent1">
                    <a:lumMod val="75000"/>
                  </a:schemeClr>
                </a:solidFill>
              </a:rPr>
              <a:t>9. ADULTOS EN </a:t>
            </a:r>
            <a:r>
              <a:rPr lang="es-MX" sz="2700" b="1" dirty="0" smtClean="0">
                <a:solidFill>
                  <a:schemeClr val="accent1">
                    <a:lumMod val="75000"/>
                  </a:schemeClr>
                </a:solidFill>
              </a:rPr>
              <a:t>PLENITUD.</a:t>
            </a:r>
            <a:endParaRPr lang="es-MX" sz="2700" b="1" dirty="0">
              <a:solidFill>
                <a:schemeClr val="accent1">
                  <a:lumMod val="75000"/>
                </a:schemeClr>
              </a:solidFill>
            </a:endParaRPr>
          </a:p>
          <a:p>
            <a:pPr>
              <a:lnSpc>
                <a:spcPct val="170000"/>
              </a:lnSpc>
            </a:pPr>
            <a:r>
              <a:rPr lang="es-MX" sz="2700" b="1" dirty="0">
                <a:solidFill>
                  <a:schemeClr val="accent2">
                    <a:lumMod val="75000"/>
                  </a:schemeClr>
                </a:solidFill>
              </a:rPr>
              <a:t>10. TURISMO </a:t>
            </a:r>
            <a:r>
              <a:rPr lang="es-MX" sz="2700" b="1" dirty="0" smtClean="0">
                <a:solidFill>
                  <a:schemeClr val="accent2">
                    <a:lumMod val="75000"/>
                  </a:schemeClr>
                </a:solidFill>
              </a:rPr>
              <a:t>RESPONSABLE.</a:t>
            </a:r>
            <a:endParaRPr lang="es-MX" sz="2700" b="1" dirty="0">
              <a:solidFill>
                <a:schemeClr val="accent2">
                  <a:lumMod val="75000"/>
                </a:schemeClr>
              </a:solidFill>
            </a:endParaRPr>
          </a:p>
          <a:p>
            <a:pPr>
              <a:lnSpc>
                <a:spcPct val="170000"/>
              </a:lnSpc>
            </a:pPr>
            <a:r>
              <a:rPr lang="es-MX" sz="2700" b="1" dirty="0">
                <a:solidFill>
                  <a:schemeClr val="accent1">
                    <a:lumMod val="75000"/>
                  </a:schemeClr>
                </a:solidFill>
              </a:rPr>
              <a:t>11. COMPRAS.</a:t>
            </a:r>
          </a:p>
          <a:p>
            <a:pPr>
              <a:lnSpc>
                <a:spcPct val="170000"/>
              </a:lnSpc>
            </a:pPr>
            <a:r>
              <a:rPr lang="es-MX" sz="2700" b="1" dirty="0">
                <a:solidFill>
                  <a:schemeClr val="accent2">
                    <a:lumMod val="75000"/>
                  </a:schemeClr>
                </a:solidFill>
              </a:rPr>
              <a:t>12. TURISMO DE ESTADÍA PROLONGADA</a:t>
            </a:r>
            <a:r>
              <a:rPr lang="es-MX" sz="2700" dirty="0"/>
              <a:t>.</a:t>
            </a:r>
          </a:p>
          <a:p>
            <a:endParaRPr lang="es-MX" dirty="0"/>
          </a:p>
        </p:txBody>
      </p:sp>
      <p:pic>
        <p:nvPicPr>
          <p:cNvPr id="5" name="Imagen 4"/>
          <p:cNvPicPr>
            <a:picLocks noChangeAspect="1"/>
          </p:cNvPicPr>
          <p:nvPr/>
        </p:nvPicPr>
        <p:blipFill>
          <a:blip r:embed="rId2"/>
          <a:stretch>
            <a:fillRect/>
          </a:stretch>
        </p:blipFill>
        <p:spPr>
          <a:xfrm>
            <a:off x="755576" y="1484784"/>
            <a:ext cx="2657475" cy="1872208"/>
          </a:xfrm>
          <a:prstGeom prst="rect">
            <a:avLst/>
          </a:prstGeom>
        </p:spPr>
      </p:pic>
      <p:pic>
        <p:nvPicPr>
          <p:cNvPr id="6" name="Imagen 5"/>
          <p:cNvPicPr>
            <a:picLocks noChangeAspect="1"/>
          </p:cNvPicPr>
          <p:nvPr/>
        </p:nvPicPr>
        <p:blipFill>
          <a:blip r:embed="rId3"/>
          <a:stretch>
            <a:fillRect/>
          </a:stretch>
        </p:blipFill>
        <p:spPr>
          <a:xfrm>
            <a:off x="848120" y="4005064"/>
            <a:ext cx="2564931" cy="1912615"/>
          </a:xfrm>
          <a:prstGeom prst="rect">
            <a:avLst/>
          </a:prstGeom>
        </p:spPr>
      </p:pic>
    </p:spTree>
    <p:extLst>
      <p:ext uri="{BB962C8B-B14F-4D97-AF65-F5344CB8AC3E}">
        <p14:creationId xmlns:p14="http://schemas.microsoft.com/office/powerpoint/2010/main" val="764328554"/>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accent4">
                    <a:lumMod val="60000"/>
                    <a:lumOff val="40000"/>
                  </a:schemeClr>
                </a:solidFill>
              </a:rPr>
              <a:t>MERCADO ESPECIALIZADO 1</a:t>
            </a:r>
            <a:r>
              <a:rPr lang="es-MX" dirty="0" smtClean="0"/>
              <a:t>:</a:t>
            </a:r>
            <a:endParaRPr lang="es-MX" dirty="0"/>
          </a:p>
        </p:txBody>
      </p:sp>
      <p:sp>
        <p:nvSpPr>
          <p:cNvPr id="3" name="2 Marcador de texto"/>
          <p:cNvSpPr>
            <a:spLocks noGrp="1"/>
          </p:cNvSpPr>
          <p:nvPr>
            <p:ph type="body" idx="1"/>
          </p:nvPr>
        </p:nvSpPr>
        <p:spPr>
          <a:xfrm>
            <a:off x="1295400" y="4267200"/>
            <a:ext cx="6781800" cy="1826096"/>
          </a:xfrm>
        </p:spPr>
        <p:txBody>
          <a:bodyPr>
            <a:normAutofit/>
          </a:bodyPr>
          <a:lstStyle/>
          <a:p>
            <a:pPr algn="ctr"/>
            <a:r>
              <a:rPr lang="es-MX" sz="3600" b="1" dirty="0" smtClean="0">
                <a:solidFill>
                  <a:schemeClr val="accent2">
                    <a:lumMod val="60000"/>
                    <a:lumOff val="40000"/>
                  </a:schemeClr>
                </a:solidFill>
              </a:rPr>
              <a:t>TURISMO </a:t>
            </a:r>
            <a:r>
              <a:rPr lang="es-MX" sz="3600" b="1" dirty="0" smtClean="0">
                <a:solidFill>
                  <a:schemeClr val="accent2">
                    <a:lumMod val="60000"/>
                    <a:lumOff val="40000"/>
                  </a:schemeClr>
                </a:solidFill>
              </a:rPr>
              <a:t>NÁUTICO</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791002270"/>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b="1" dirty="0" smtClean="0">
                <a:solidFill>
                  <a:schemeClr val="accent1">
                    <a:lumMod val="75000"/>
                  </a:schemeClr>
                </a:solidFill>
              </a:rPr>
              <a:t>TURISMO NÁUTICO</a:t>
            </a:r>
            <a:endParaRPr lang="es-MX" b="1" dirty="0">
              <a:solidFill>
                <a:schemeClr val="accent1">
                  <a:lumMod val="75000"/>
                </a:schemeClr>
              </a:solidFill>
            </a:endParaRPr>
          </a:p>
        </p:txBody>
      </p:sp>
      <p:pic>
        <p:nvPicPr>
          <p:cNvPr id="1026" name="Picture 2" descr="Resultado de imagen para turismo náut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268760"/>
            <a:ext cx="3051423" cy="525658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268760"/>
            <a:ext cx="4248472"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https://encrypted-tbn2.gstatic.com/images?q=tbn:ANd9GcQdiF74yWe6aqE-moSD5rlC9BC1B6SxxD3dasalDKTXo5VPl5AQx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4322030"/>
            <a:ext cx="4248472" cy="2390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846814"/>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solidFill>
                  <a:schemeClr val="accent2">
                    <a:lumMod val="60000"/>
                    <a:lumOff val="40000"/>
                  </a:schemeClr>
                </a:solidFill>
              </a:rPr>
              <a:t>MERCADO NÁUTICO (CONCEPTO)</a:t>
            </a:r>
            <a:endParaRPr lang="es-MX" b="1" dirty="0">
              <a:solidFill>
                <a:schemeClr val="accent2">
                  <a:lumMod val="60000"/>
                  <a:lumOff val="40000"/>
                </a:schemeClr>
              </a:solidFill>
            </a:endParaRPr>
          </a:p>
        </p:txBody>
      </p:sp>
      <p:sp>
        <p:nvSpPr>
          <p:cNvPr id="5" name="4 Marcador de contenido"/>
          <p:cNvSpPr>
            <a:spLocks noGrp="1"/>
          </p:cNvSpPr>
          <p:nvPr>
            <p:ph sz="quarter" idx="1"/>
          </p:nvPr>
        </p:nvSpPr>
        <p:spPr/>
        <p:txBody>
          <a:bodyPr>
            <a:normAutofit/>
          </a:bodyPr>
          <a:lstStyle/>
          <a:p>
            <a:pPr algn="ctr">
              <a:lnSpc>
                <a:spcPct val="150000"/>
              </a:lnSpc>
            </a:pPr>
            <a:r>
              <a:rPr lang="es-MX" sz="3200" b="1" dirty="0">
                <a:solidFill>
                  <a:srgbClr val="0070C0"/>
                </a:solidFill>
              </a:rPr>
              <a:t>Viajeros quienes combinan su afición por el </a:t>
            </a:r>
            <a:r>
              <a:rPr lang="es-MX" sz="3200" b="1" dirty="0" err="1">
                <a:solidFill>
                  <a:srgbClr val="0070C0"/>
                </a:solidFill>
              </a:rPr>
              <a:t>velerismo</a:t>
            </a:r>
            <a:r>
              <a:rPr lang="es-MX" sz="3200" b="1" dirty="0">
                <a:solidFill>
                  <a:srgbClr val="0070C0"/>
                </a:solidFill>
              </a:rPr>
              <a:t> y la navegación, con sus vacaciones  y otras actividades recreativas que brinda el destino, sin importar la época del año en nuestros </a:t>
            </a:r>
            <a:r>
              <a:rPr lang="es-MX" sz="3200" b="1" dirty="0" smtClean="0">
                <a:solidFill>
                  <a:srgbClr val="0070C0"/>
                </a:solidFill>
              </a:rPr>
              <a:t>litorales (SECTUR, 2014). </a:t>
            </a:r>
            <a:r>
              <a:rPr lang="es-MX" sz="3200" b="1" dirty="0">
                <a:solidFill>
                  <a:srgbClr val="0070C0"/>
                </a:solidFill>
              </a:rPr>
              <a:t>	</a:t>
            </a:r>
          </a:p>
        </p:txBody>
      </p:sp>
    </p:spTree>
    <p:extLst>
      <p:ext uri="{BB962C8B-B14F-4D97-AF65-F5344CB8AC3E}">
        <p14:creationId xmlns:p14="http://schemas.microsoft.com/office/powerpoint/2010/main" val="2019171411"/>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19200" y="2204864"/>
            <a:ext cx="6858000" cy="1833736"/>
          </a:xfrm>
        </p:spPr>
        <p:txBody>
          <a:bodyPr>
            <a:normAutofit fontScale="90000"/>
          </a:bodyPr>
          <a:lstStyle/>
          <a:p>
            <a:pPr algn="ctr">
              <a:lnSpc>
                <a:spcPct val="150000"/>
              </a:lnSpc>
            </a:pPr>
            <a:r>
              <a:rPr lang="es-MX" sz="2200" b="1" dirty="0">
                <a:solidFill>
                  <a:schemeClr val="accent2">
                    <a:lumMod val="60000"/>
                    <a:lumOff val="40000"/>
                  </a:schemeClr>
                </a:solidFill>
              </a:rPr>
              <a:t>UNIDAD DE APRENDIZAJE</a:t>
            </a:r>
            <a:r>
              <a:rPr lang="es-MX" sz="2200" b="1" dirty="0" smtClean="0">
                <a:solidFill>
                  <a:schemeClr val="accent2">
                    <a:lumMod val="60000"/>
                    <a:lumOff val="40000"/>
                  </a:schemeClr>
                </a:solidFill>
              </a:rPr>
              <a:t>:</a:t>
            </a:r>
            <a:br>
              <a:rPr lang="es-MX" sz="2200" b="1" dirty="0" smtClean="0">
                <a:solidFill>
                  <a:schemeClr val="accent2">
                    <a:lumMod val="60000"/>
                    <a:lumOff val="40000"/>
                  </a:schemeClr>
                </a:solidFill>
              </a:rPr>
            </a:br>
            <a:r>
              <a:rPr lang="es-MX" sz="2200" b="1" dirty="0" smtClean="0">
                <a:solidFill>
                  <a:schemeClr val="accent2">
                    <a:lumMod val="60000"/>
                    <a:lumOff val="40000"/>
                  </a:schemeClr>
                </a:solidFill>
              </a:rPr>
              <a:t> </a:t>
            </a:r>
            <a:br>
              <a:rPr lang="es-MX" sz="2200" b="1" dirty="0" smtClean="0">
                <a:solidFill>
                  <a:schemeClr val="accent2">
                    <a:lumMod val="60000"/>
                    <a:lumOff val="40000"/>
                  </a:schemeClr>
                </a:solidFill>
              </a:rPr>
            </a:br>
            <a:r>
              <a:rPr lang="es-MX" sz="2200" b="1" dirty="0" smtClean="0">
                <a:solidFill>
                  <a:schemeClr val="accent2">
                    <a:lumMod val="60000"/>
                    <a:lumOff val="40000"/>
                  </a:schemeClr>
                </a:solidFill>
              </a:rPr>
              <a:t>TENDENCIAS </a:t>
            </a:r>
            <a:r>
              <a:rPr lang="es-MX" sz="2200" b="1" dirty="0">
                <a:solidFill>
                  <a:schemeClr val="accent2">
                    <a:lumMod val="60000"/>
                    <a:lumOff val="40000"/>
                  </a:schemeClr>
                </a:solidFill>
              </a:rPr>
              <a:t>DE LA GASTRONOMÍA Y SU IMPACTO EN EL </a:t>
            </a:r>
            <a:r>
              <a:rPr lang="es-MX" sz="2200" b="1" dirty="0" smtClean="0">
                <a:solidFill>
                  <a:schemeClr val="accent2">
                    <a:lumMod val="60000"/>
                    <a:lumOff val="40000"/>
                  </a:schemeClr>
                </a:solidFill>
              </a:rPr>
              <a:t>TURISMO</a:t>
            </a:r>
            <a:br>
              <a:rPr lang="es-MX" sz="2200" b="1" dirty="0" smtClean="0">
                <a:solidFill>
                  <a:schemeClr val="accent2">
                    <a:lumMod val="60000"/>
                    <a:lumOff val="40000"/>
                  </a:schemeClr>
                </a:solidFill>
              </a:rPr>
            </a:br>
            <a:r>
              <a:rPr lang="es-MX" sz="2200" b="1" dirty="0" smtClean="0">
                <a:solidFill>
                  <a:schemeClr val="accent2">
                    <a:lumMod val="60000"/>
                    <a:lumOff val="40000"/>
                  </a:schemeClr>
                </a:solidFill>
              </a:rPr>
              <a:t>PERIODO: 2015B</a:t>
            </a:r>
            <a:br>
              <a:rPr lang="es-MX" sz="2200" b="1" dirty="0" smtClean="0">
                <a:solidFill>
                  <a:schemeClr val="accent2">
                    <a:lumMod val="60000"/>
                    <a:lumOff val="40000"/>
                  </a:schemeClr>
                </a:solidFill>
              </a:rPr>
            </a:br>
            <a:r>
              <a:rPr lang="es-MX" dirty="0"/>
              <a:t/>
            </a:r>
            <a:br>
              <a:rPr lang="es-MX" dirty="0"/>
            </a:br>
            <a:endParaRPr lang="es-MX" dirty="0"/>
          </a:p>
        </p:txBody>
      </p:sp>
      <p:sp>
        <p:nvSpPr>
          <p:cNvPr id="5" name="4 Marcador de texto"/>
          <p:cNvSpPr>
            <a:spLocks noGrp="1"/>
          </p:cNvSpPr>
          <p:nvPr>
            <p:ph type="body" idx="1"/>
          </p:nvPr>
        </p:nvSpPr>
        <p:spPr>
          <a:xfrm>
            <a:off x="1295400" y="5157192"/>
            <a:ext cx="6781800" cy="648072"/>
          </a:xfrm>
        </p:spPr>
        <p:txBody>
          <a:bodyPr>
            <a:noAutofit/>
          </a:bodyPr>
          <a:lstStyle/>
          <a:p>
            <a:pPr algn="ctr"/>
            <a:r>
              <a:rPr lang="es-MX" b="1" dirty="0" smtClean="0">
                <a:solidFill>
                  <a:schemeClr val="accent2">
                    <a:lumMod val="60000"/>
                    <a:lumOff val="40000"/>
                  </a:schemeClr>
                </a:solidFill>
              </a:rPr>
              <a:t>RESPONSABLE DE LA ELABORACIÓN: </a:t>
            </a:r>
          </a:p>
          <a:p>
            <a:pPr algn="ctr"/>
            <a:r>
              <a:rPr lang="es-MX" b="1" dirty="0" smtClean="0">
                <a:solidFill>
                  <a:schemeClr val="accent2">
                    <a:lumMod val="60000"/>
                    <a:lumOff val="40000"/>
                  </a:schemeClr>
                </a:solidFill>
              </a:rPr>
              <a:t>DRA. EN C. S. DIANA CASTRO RICALDE</a:t>
            </a:r>
            <a:endParaRPr lang="es-MX" b="1" dirty="0">
              <a:solidFill>
                <a:schemeClr val="accent2">
                  <a:lumMod val="60000"/>
                  <a:lumOff val="40000"/>
                </a:schemeClr>
              </a:solidFill>
            </a:endParaRPr>
          </a:p>
        </p:txBody>
      </p:sp>
    </p:spTree>
    <p:extLst>
      <p:ext uri="{BB962C8B-B14F-4D97-AF65-F5344CB8AC3E}">
        <p14:creationId xmlns:p14="http://schemas.microsoft.com/office/powerpoint/2010/main" val="3054376027"/>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ctr"/>
            <a:r>
              <a:rPr lang="es-MX" b="1" dirty="0" smtClean="0">
                <a:solidFill>
                  <a:srgbClr val="0070C0"/>
                </a:solidFill>
              </a:rPr>
              <a:t>MODALIDADES DEL SERVICIO DE TURISMO NÁUTICO</a:t>
            </a:r>
            <a:endParaRPr lang="es-MX" b="1" dirty="0">
              <a:solidFill>
                <a:srgbClr val="0070C0"/>
              </a:solidFill>
            </a:endParaRPr>
          </a:p>
        </p:txBody>
      </p:sp>
      <p:sp>
        <p:nvSpPr>
          <p:cNvPr id="5" name="4 Marcador de contenido"/>
          <p:cNvSpPr>
            <a:spLocks noGrp="1"/>
          </p:cNvSpPr>
          <p:nvPr>
            <p:ph sz="quarter" idx="1"/>
          </p:nvPr>
        </p:nvSpPr>
        <p:spPr>
          <a:xfrm>
            <a:off x="179512" y="1219200"/>
            <a:ext cx="8784976" cy="5638800"/>
          </a:xfrm>
        </p:spPr>
        <p:txBody>
          <a:bodyPr>
            <a:noAutofit/>
          </a:bodyPr>
          <a:lstStyle/>
          <a:p>
            <a:pPr algn="ctr">
              <a:lnSpc>
                <a:spcPct val="150000"/>
              </a:lnSpc>
            </a:pPr>
            <a:r>
              <a:rPr lang="es-MX" sz="2800" dirty="0" smtClean="0">
                <a:solidFill>
                  <a:srgbClr val="0070C0"/>
                </a:solidFill>
              </a:rPr>
              <a:t>I. De </a:t>
            </a:r>
            <a:r>
              <a:rPr lang="es-MX" sz="2800" b="1" dirty="0">
                <a:solidFill>
                  <a:srgbClr val="0070C0"/>
                </a:solidFill>
              </a:rPr>
              <a:t>recorridos turísticos</a:t>
            </a:r>
            <a:r>
              <a:rPr lang="es-MX" sz="2800" dirty="0">
                <a:solidFill>
                  <a:srgbClr val="0070C0"/>
                </a:solidFill>
              </a:rPr>
              <a:t>, consistente en trasladar turistas hacia zonas de interés, sea por su atractivo natural o </a:t>
            </a:r>
            <a:r>
              <a:rPr lang="es-MX" sz="2800" dirty="0" smtClean="0">
                <a:solidFill>
                  <a:srgbClr val="0070C0"/>
                </a:solidFill>
              </a:rPr>
              <a:t>histórico</a:t>
            </a:r>
            <a:r>
              <a:rPr lang="es-MX" sz="2800" dirty="0">
                <a:solidFill>
                  <a:srgbClr val="0070C0"/>
                </a:solidFill>
              </a:rPr>
              <a:t>,  con  o  sin  actividades  adicionales  de  recreo,  tales  como  </a:t>
            </a:r>
            <a:r>
              <a:rPr lang="es-MX" sz="2800" i="1" dirty="0" err="1">
                <a:solidFill>
                  <a:srgbClr val="0070C0"/>
                </a:solidFill>
              </a:rPr>
              <a:t>snorkel</a:t>
            </a:r>
            <a:r>
              <a:rPr lang="es-MX" sz="2800" i="1" dirty="0">
                <a:solidFill>
                  <a:srgbClr val="0070C0"/>
                </a:solidFill>
              </a:rPr>
              <a:t>,</a:t>
            </a:r>
            <a:r>
              <a:rPr lang="es-MX" sz="2800" dirty="0">
                <a:solidFill>
                  <a:srgbClr val="0070C0"/>
                </a:solidFill>
              </a:rPr>
              <a:t>  buceo  u  otras  similares,  </a:t>
            </a:r>
            <a:r>
              <a:rPr lang="es-MX" sz="2800" dirty="0" smtClean="0">
                <a:solidFill>
                  <a:srgbClr val="0070C0"/>
                </a:solidFill>
              </a:rPr>
              <a:t>que  dependan </a:t>
            </a:r>
            <a:r>
              <a:rPr lang="es-MX" sz="2800" dirty="0">
                <a:solidFill>
                  <a:srgbClr val="0070C0"/>
                </a:solidFill>
              </a:rPr>
              <a:t>para su realización de la embarcación</a:t>
            </a:r>
            <a:r>
              <a:rPr lang="es-MX" sz="2800" dirty="0" smtClean="0">
                <a:solidFill>
                  <a:srgbClr val="0070C0"/>
                </a:solidFill>
              </a:rPr>
              <a:t>;</a:t>
            </a:r>
            <a:endParaRPr lang="es-MX" sz="2800" dirty="0">
              <a:solidFill>
                <a:srgbClr val="0070C0"/>
              </a:solidFill>
            </a:endParaRPr>
          </a:p>
        </p:txBody>
      </p:sp>
    </p:spTree>
    <p:extLst>
      <p:ext uri="{BB962C8B-B14F-4D97-AF65-F5344CB8AC3E}">
        <p14:creationId xmlns:p14="http://schemas.microsoft.com/office/powerpoint/2010/main" val="2085524542"/>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solidFill>
                  <a:srgbClr val="0070C0"/>
                </a:solidFill>
              </a:rPr>
              <a:t>MODALIDADES DEL SERVICIO DE TURISMO NÁUTICO</a:t>
            </a:r>
            <a:endParaRPr lang="es-MX" dirty="0"/>
          </a:p>
        </p:txBody>
      </p:sp>
      <p:sp>
        <p:nvSpPr>
          <p:cNvPr id="3" name="2 Marcador de contenido"/>
          <p:cNvSpPr>
            <a:spLocks noGrp="1"/>
          </p:cNvSpPr>
          <p:nvPr>
            <p:ph sz="quarter" idx="1"/>
          </p:nvPr>
        </p:nvSpPr>
        <p:spPr>
          <a:xfrm>
            <a:off x="457200" y="1700808"/>
            <a:ext cx="8229600" cy="4456152"/>
          </a:xfrm>
        </p:spPr>
        <p:txBody>
          <a:bodyPr/>
          <a:lstStyle/>
          <a:p>
            <a:pPr algn="ctr"/>
            <a:r>
              <a:rPr lang="es-MX" sz="3200" dirty="0">
                <a:solidFill>
                  <a:srgbClr val="0070C0"/>
                </a:solidFill>
              </a:rPr>
              <a:t>II. De  </a:t>
            </a:r>
            <a:r>
              <a:rPr lang="es-MX" sz="3200" b="1" dirty="0">
                <a:solidFill>
                  <a:srgbClr val="0070C0"/>
                </a:solidFill>
              </a:rPr>
              <a:t>pesca  deportiva</a:t>
            </a:r>
            <a:r>
              <a:rPr lang="es-MX" sz="3200" dirty="0">
                <a:solidFill>
                  <a:srgbClr val="0070C0"/>
                </a:solidFill>
              </a:rPr>
              <a:t>,  para  transportar  al  turista  o  turistas  a  zonas  de  pesca  debidamente  autorizadas  por  la  autoridad competente, con el propósito de efectuar la captura de especies y número de ejemplar es que indique el permiso de pesca deportivo-recreativa;</a:t>
            </a:r>
          </a:p>
          <a:p>
            <a:endParaRPr lang="es-MX" dirty="0"/>
          </a:p>
        </p:txBody>
      </p:sp>
    </p:spTree>
    <p:extLst>
      <p:ext uri="{BB962C8B-B14F-4D97-AF65-F5344CB8AC3E}">
        <p14:creationId xmlns:p14="http://schemas.microsoft.com/office/powerpoint/2010/main" val="3308605089"/>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a:solidFill>
                  <a:srgbClr val="0070C0"/>
                </a:solidFill>
              </a:rPr>
              <a:t>MODALIDADES DEL SERVICIO DE TURISMO NÁUTICO</a:t>
            </a:r>
            <a:endParaRPr lang="es-MX" dirty="0"/>
          </a:p>
        </p:txBody>
      </p:sp>
      <p:sp>
        <p:nvSpPr>
          <p:cNvPr id="3" name="2 Marcador de contenido"/>
          <p:cNvSpPr>
            <a:spLocks noGrp="1"/>
          </p:cNvSpPr>
          <p:nvPr>
            <p:ph sz="quarter" idx="1"/>
          </p:nvPr>
        </p:nvSpPr>
        <p:spPr>
          <a:xfrm>
            <a:off x="251520" y="1219200"/>
            <a:ext cx="8435280" cy="5234136"/>
          </a:xfrm>
        </p:spPr>
        <p:txBody>
          <a:bodyPr>
            <a:normAutofit fontScale="92500" lnSpcReduction="20000"/>
          </a:bodyPr>
          <a:lstStyle/>
          <a:p>
            <a:pPr algn="just">
              <a:lnSpc>
                <a:spcPct val="160000"/>
              </a:lnSpc>
            </a:pPr>
            <a:r>
              <a:rPr lang="es-MX" sz="2800" dirty="0">
                <a:solidFill>
                  <a:srgbClr val="0070C0"/>
                </a:solidFill>
              </a:rPr>
              <a:t>III. De </a:t>
            </a:r>
            <a:r>
              <a:rPr lang="es-MX" sz="2800" b="1" dirty="0">
                <a:solidFill>
                  <a:srgbClr val="0070C0"/>
                </a:solidFill>
              </a:rPr>
              <a:t>remolque y esquí acuático</a:t>
            </a:r>
            <a:r>
              <a:rPr lang="es-MX" sz="2800" dirty="0">
                <a:solidFill>
                  <a:srgbClr val="0070C0"/>
                </a:solidFill>
              </a:rPr>
              <a:t>, mediante el cual con la embarcación se remolca al usuario que se encuentra usando  el  esquí  o  a  la  unidad  adicional  recreativa,  a  fin  de  realizar  un  breve  recorrido  en  una  zona  señalada para la práctica de esta actividad</a:t>
            </a:r>
            <a:r>
              <a:rPr lang="es-MX" sz="2800" dirty="0" smtClean="0">
                <a:solidFill>
                  <a:srgbClr val="0070C0"/>
                </a:solidFill>
              </a:rPr>
              <a:t>.</a:t>
            </a:r>
            <a:endParaRPr lang="es-MX" dirty="0">
              <a:solidFill>
                <a:srgbClr val="0070C0"/>
              </a:solidFill>
            </a:endParaRPr>
          </a:p>
          <a:p>
            <a:pPr algn="just">
              <a:lnSpc>
                <a:spcPct val="160000"/>
              </a:lnSpc>
            </a:pPr>
            <a:r>
              <a:rPr lang="es-MX" dirty="0" smtClean="0">
                <a:solidFill>
                  <a:srgbClr val="0070C0"/>
                </a:solidFill>
              </a:rPr>
              <a:t>IV. </a:t>
            </a:r>
            <a:r>
              <a:rPr lang="es-MX" b="1" dirty="0" smtClean="0">
                <a:solidFill>
                  <a:srgbClr val="0070C0"/>
                </a:solidFill>
              </a:rPr>
              <a:t>Vuelo </a:t>
            </a:r>
            <a:r>
              <a:rPr lang="es-MX" b="1" dirty="0">
                <a:solidFill>
                  <a:srgbClr val="0070C0"/>
                </a:solidFill>
              </a:rPr>
              <a:t>en paracaídas</a:t>
            </a:r>
            <a:r>
              <a:rPr lang="es-MX" dirty="0">
                <a:solidFill>
                  <a:srgbClr val="0070C0"/>
                </a:solidFill>
              </a:rPr>
              <a:t>, en el cual el usuario es remolcado en un paracaídas por la embarcación, a fin de que </a:t>
            </a:r>
            <a:r>
              <a:rPr lang="es-MX" dirty="0" smtClean="0">
                <a:solidFill>
                  <a:srgbClr val="0070C0"/>
                </a:solidFill>
              </a:rPr>
              <a:t>con  </a:t>
            </a:r>
            <a:r>
              <a:rPr lang="es-MX" dirty="0">
                <a:solidFill>
                  <a:srgbClr val="0070C0"/>
                </a:solidFill>
              </a:rPr>
              <a:t>el  impulso  se  eleve  y,  logrado  el  ascenso,  se  le  lleve  en  recorrido  por  una  zona  que </a:t>
            </a:r>
            <a:r>
              <a:rPr lang="es-MX" dirty="0" smtClean="0">
                <a:solidFill>
                  <a:srgbClr val="0070C0"/>
                </a:solidFill>
              </a:rPr>
              <a:t> tenga  </a:t>
            </a:r>
            <a:r>
              <a:rPr lang="es-MX" dirty="0">
                <a:solidFill>
                  <a:srgbClr val="0070C0"/>
                </a:solidFill>
              </a:rPr>
              <a:t>autorizada  el </a:t>
            </a:r>
            <a:r>
              <a:rPr lang="es-MX" dirty="0" smtClean="0">
                <a:solidFill>
                  <a:srgbClr val="0070C0"/>
                </a:solidFill>
              </a:rPr>
              <a:t> permisionario;</a:t>
            </a:r>
            <a:endParaRPr lang="es-MX" dirty="0">
              <a:solidFill>
                <a:srgbClr val="0070C0"/>
              </a:solidFill>
            </a:endParaRPr>
          </a:p>
        </p:txBody>
      </p:sp>
    </p:spTree>
    <p:extLst>
      <p:ext uri="{BB962C8B-B14F-4D97-AF65-F5344CB8AC3E}">
        <p14:creationId xmlns:p14="http://schemas.microsoft.com/office/powerpoint/2010/main" val="3942520729"/>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a:solidFill>
                  <a:srgbClr val="0070C0"/>
                </a:solidFill>
              </a:rPr>
              <a:t>MODALIDADES DEL SERVICIO DE TURISMO NÁUTICO</a:t>
            </a:r>
            <a:endParaRPr lang="es-MX" dirty="0"/>
          </a:p>
        </p:txBody>
      </p:sp>
      <p:sp>
        <p:nvSpPr>
          <p:cNvPr id="3" name="2 Marcador de contenido"/>
          <p:cNvSpPr>
            <a:spLocks noGrp="1"/>
          </p:cNvSpPr>
          <p:nvPr>
            <p:ph sz="quarter" idx="1"/>
          </p:nvPr>
        </p:nvSpPr>
        <p:spPr>
          <a:xfrm>
            <a:off x="457200" y="2060848"/>
            <a:ext cx="8229600" cy="4096112"/>
          </a:xfrm>
        </p:spPr>
        <p:txBody>
          <a:bodyPr>
            <a:normAutofit/>
          </a:bodyPr>
          <a:lstStyle/>
          <a:p>
            <a:pPr algn="just">
              <a:lnSpc>
                <a:spcPct val="160000"/>
              </a:lnSpc>
            </a:pPr>
            <a:r>
              <a:rPr lang="es-MX" dirty="0">
                <a:solidFill>
                  <a:srgbClr val="0070C0"/>
                </a:solidFill>
              </a:rPr>
              <a:t>V. </a:t>
            </a:r>
            <a:r>
              <a:rPr lang="es-MX" b="1" dirty="0">
                <a:solidFill>
                  <a:srgbClr val="0070C0"/>
                </a:solidFill>
              </a:rPr>
              <a:t>Moto acuática</a:t>
            </a:r>
            <a:r>
              <a:rPr lang="es-MX" dirty="0">
                <a:solidFill>
                  <a:srgbClr val="0070C0"/>
                </a:solidFill>
              </a:rPr>
              <a:t>, </a:t>
            </a:r>
            <a:r>
              <a:rPr lang="es-MX" i="1" dirty="0">
                <a:solidFill>
                  <a:srgbClr val="0070C0"/>
                </a:solidFill>
              </a:rPr>
              <a:t>Jet </a:t>
            </a:r>
            <a:r>
              <a:rPr lang="es-MX" i="1" dirty="0" err="1">
                <a:solidFill>
                  <a:srgbClr val="0070C0"/>
                </a:solidFill>
              </a:rPr>
              <a:t>Sky</a:t>
            </a:r>
            <a:r>
              <a:rPr lang="es-MX" i="1" dirty="0">
                <a:solidFill>
                  <a:srgbClr val="0070C0"/>
                </a:solidFill>
              </a:rPr>
              <a:t> </a:t>
            </a:r>
            <a:r>
              <a:rPr lang="es-MX" dirty="0">
                <a:solidFill>
                  <a:srgbClr val="0070C0"/>
                </a:solidFill>
              </a:rPr>
              <a:t>o similar, por el cual se brinda a las personas el uso del vehículo sea solo o con la compañía de un instructor, para que realice un recorrido por un área, distante aproximadamente 100 metros de la orilla de la costa o ribera, lejos de las zonas de bañistas, </a:t>
            </a:r>
          </a:p>
        </p:txBody>
      </p:sp>
    </p:spTree>
    <p:extLst>
      <p:ext uri="{BB962C8B-B14F-4D97-AF65-F5344CB8AC3E}">
        <p14:creationId xmlns:p14="http://schemas.microsoft.com/office/powerpoint/2010/main" val="3516510395"/>
      </p:ext>
    </p:extLst>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a:solidFill>
                  <a:srgbClr val="0070C0"/>
                </a:solidFill>
              </a:rPr>
              <a:t>MODALIDADES DEL SERVICIO DE TURISMO NÁUTICO</a:t>
            </a:r>
            <a:endParaRPr lang="es-MX" dirty="0"/>
          </a:p>
        </p:txBody>
      </p:sp>
      <p:sp>
        <p:nvSpPr>
          <p:cNvPr id="3" name="2 Marcador de contenido"/>
          <p:cNvSpPr>
            <a:spLocks noGrp="1"/>
          </p:cNvSpPr>
          <p:nvPr>
            <p:ph sz="quarter" idx="1"/>
          </p:nvPr>
        </p:nvSpPr>
        <p:spPr>
          <a:xfrm>
            <a:off x="457200" y="1628800"/>
            <a:ext cx="8229600" cy="4528160"/>
          </a:xfrm>
        </p:spPr>
        <p:txBody>
          <a:bodyPr>
            <a:normAutofit/>
          </a:bodyPr>
          <a:lstStyle/>
          <a:p>
            <a:pPr algn="just">
              <a:lnSpc>
                <a:spcPct val="160000"/>
              </a:lnSpc>
            </a:pPr>
            <a:r>
              <a:rPr lang="es-MX" sz="2800" dirty="0" smtClean="0">
                <a:solidFill>
                  <a:srgbClr val="0070C0"/>
                </a:solidFill>
              </a:rPr>
              <a:t>VI</a:t>
            </a:r>
            <a:r>
              <a:rPr lang="es-MX" sz="2800" dirty="0">
                <a:solidFill>
                  <a:srgbClr val="0070C0"/>
                </a:solidFill>
              </a:rPr>
              <a:t>. Los que permitan al usuario o turista el uso de una embarcación menor con fines recreativos, deportivos o de esparcimiento en vías navegables, como es el caso de veleros, kayaks o embarcaciones de remos y otros similares.</a:t>
            </a:r>
          </a:p>
        </p:txBody>
      </p:sp>
    </p:spTree>
    <p:extLst>
      <p:ext uri="{BB962C8B-B14F-4D97-AF65-F5344CB8AC3E}">
        <p14:creationId xmlns:p14="http://schemas.microsoft.com/office/powerpoint/2010/main" val="315858002"/>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324600" y="304800"/>
            <a:ext cx="2514600" cy="963960"/>
          </a:xfrm>
        </p:spPr>
        <p:txBody>
          <a:bodyPr/>
          <a:lstStyle/>
          <a:p>
            <a:pPr algn="ctr"/>
            <a:r>
              <a:rPr lang="es-MX" sz="2400" dirty="0" smtClean="0">
                <a:solidFill>
                  <a:srgbClr val="FF0000"/>
                </a:solidFill>
              </a:rPr>
              <a:t>EJERCICIO</a:t>
            </a:r>
            <a:endParaRPr lang="es-MX" sz="2400" dirty="0">
              <a:solidFill>
                <a:srgbClr val="FF0000"/>
              </a:solidFill>
            </a:endParaRPr>
          </a:p>
        </p:txBody>
      </p:sp>
      <p:sp>
        <p:nvSpPr>
          <p:cNvPr id="7" name="6 Marcador de texto"/>
          <p:cNvSpPr>
            <a:spLocks noGrp="1"/>
          </p:cNvSpPr>
          <p:nvPr>
            <p:ph type="body" idx="2"/>
          </p:nvPr>
        </p:nvSpPr>
        <p:spPr>
          <a:xfrm>
            <a:off x="6156176" y="1628800"/>
            <a:ext cx="2683024" cy="4433863"/>
          </a:xfrm>
        </p:spPr>
        <p:txBody>
          <a:bodyPr>
            <a:normAutofit fontScale="92500"/>
          </a:bodyPr>
          <a:lstStyle/>
          <a:p>
            <a:pPr algn="ctr">
              <a:lnSpc>
                <a:spcPct val="120000"/>
              </a:lnSpc>
            </a:pPr>
            <a:r>
              <a:rPr lang="es-MX" sz="2800" b="1" dirty="0" smtClean="0">
                <a:solidFill>
                  <a:schemeClr val="accent2">
                    <a:lumMod val="75000"/>
                  </a:schemeClr>
                </a:solidFill>
              </a:rPr>
              <a:t>INTEGREN EQUIPOS DE MÁXIMO 3 PERSONAS, DISCUTAN Y</a:t>
            </a:r>
            <a:r>
              <a:rPr lang="es-MX" sz="2800" b="1" dirty="0">
                <a:solidFill>
                  <a:schemeClr val="accent2">
                    <a:lumMod val="75000"/>
                  </a:schemeClr>
                </a:solidFill>
              </a:rPr>
              <a:t> </a:t>
            </a:r>
            <a:r>
              <a:rPr lang="es-MX" sz="2800" b="1" dirty="0" smtClean="0">
                <a:solidFill>
                  <a:schemeClr val="accent2">
                    <a:lumMod val="75000"/>
                  </a:schemeClr>
                </a:solidFill>
              </a:rPr>
              <a:t>RESPONDAN POR ESCRITO  LA SIGUIENTE PREGUNTA</a:t>
            </a:r>
            <a:endParaRPr lang="es-MX" sz="2800" b="1" dirty="0">
              <a:solidFill>
                <a:schemeClr val="accent2">
                  <a:lumMod val="75000"/>
                </a:schemeClr>
              </a:solidFill>
            </a:endParaRPr>
          </a:p>
        </p:txBody>
      </p:sp>
      <p:sp>
        <p:nvSpPr>
          <p:cNvPr id="6" name="5 Marcador de contenido"/>
          <p:cNvSpPr>
            <a:spLocks noGrp="1"/>
          </p:cNvSpPr>
          <p:nvPr>
            <p:ph sz="quarter" idx="1"/>
          </p:nvPr>
        </p:nvSpPr>
        <p:spPr/>
        <p:txBody>
          <a:bodyPr>
            <a:normAutofit/>
          </a:bodyPr>
          <a:lstStyle/>
          <a:p>
            <a:pPr marL="0" indent="0" algn="ctr">
              <a:lnSpc>
                <a:spcPct val="150000"/>
              </a:lnSpc>
              <a:buNone/>
            </a:pPr>
            <a:r>
              <a:rPr lang="es-MX" sz="3600" i="1" dirty="0" smtClean="0">
                <a:solidFill>
                  <a:srgbClr val="FF0000"/>
                </a:solidFill>
              </a:rPr>
              <a:t>¿QUÉ SERVICIOS GASTRONÓMICOS PODRÍAN OFRECERSE A LOS TURISTAS DEL MERCADO NÁUTICO?</a:t>
            </a:r>
          </a:p>
          <a:p>
            <a:pPr marL="0" indent="0" algn="ctr">
              <a:lnSpc>
                <a:spcPct val="150000"/>
              </a:lnSpc>
              <a:buNone/>
            </a:pPr>
            <a:r>
              <a:rPr lang="es-MX" sz="3600" i="1" dirty="0" smtClean="0">
                <a:solidFill>
                  <a:schemeClr val="accent2">
                    <a:lumMod val="75000"/>
                  </a:schemeClr>
                </a:solidFill>
              </a:rPr>
              <a:t>(tomando en cuenta cada modalidad de turismo náutico)</a:t>
            </a:r>
            <a:endParaRPr lang="es-MX" sz="3600" i="1" dirty="0">
              <a:solidFill>
                <a:schemeClr val="accent2">
                  <a:lumMod val="75000"/>
                </a:schemeClr>
              </a:solidFill>
            </a:endParaRPr>
          </a:p>
        </p:txBody>
      </p:sp>
    </p:spTree>
    <p:extLst>
      <p:ext uri="{BB962C8B-B14F-4D97-AF65-F5344CB8AC3E}">
        <p14:creationId xmlns:p14="http://schemas.microsoft.com/office/powerpoint/2010/main" val="1834827527"/>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accent4">
                    <a:lumMod val="60000"/>
                    <a:lumOff val="40000"/>
                  </a:schemeClr>
                </a:solidFill>
              </a:rPr>
              <a:t>MERCADO ESPECIALIZADO 2</a:t>
            </a:r>
            <a:r>
              <a:rPr lang="es-MX" dirty="0" smtClean="0"/>
              <a:t>:</a:t>
            </a:r>
            <a:endParaRPr lang="es-MX" dirty="0"/>
          </a:p>
        </p:txBody>
      </p:sp>
      <p:sp>
        <p:nvSpPr>
          <p:cNvPr id="3" name="2 Marcador de texto"/>
          <p:cNvSpPr>
            <a:spLocks noGrp="1"/>
          </p:cNvSpPr>
          <p:nvPr>
            <p:ph type="body" idx="1"/>
          </p:nvPr>
        </p:nvSpPr>
        <p:spPr>
          <a:xfrm>
            <a:off x="1295400" y="4267200"/>
            <a:ext cx="6781800" cy="1826096"/>
          </a:xfrm>
        </p:spPr>
        <p:txBody>
          <a:bodyPr>
            <a:normAutofit/>
          </a:bodyPr>
          <a:lstStyle/>
          <a:p>
            <a:pPr algn="ctr"/>
            <a:r>
              <a:rPr lang="es-MX" sz="3600" b="1" dirty="0" smtClean="0">
                <a:solidFill>
                  <a:schemeClr val="accent4">
                    <a:lumMod val="75000"/>
                  </a:schemeClr>
                </a:solidFill>
              </a:rPr>
              <a:t> TURISMO LGBT</a:t>
            </a:r>
            <a:endParaRPr lang="es-MX" sz="3600" b="1" dirty="0">
              <a:solidFill>
                <a:schemeClr val="accent4">
                  <a:lumMod val="75000"/>
                </a:schemeClr>
              </a:solidFill>
            </a:endParaRPr>
          </a:p>
        </p:txBody>
      </p:sp>
    </p:spTree>
    <p:extLst>
      <p:ext uri="{BB962C8B-B14F-4D97-AF65-F5344CB8AC3E}">
        <p14:creationId xmlns:p14="http://schemas.microsoft.com/office/powerpoint/2010/main" val="2267691108"/>
      </p:ext>
    </p:extLst>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b="1" dirty="0" smtClean="0">
                <a:solidFill>
                  <a:schemeClr val="accent4">
                    <a:lumMod val="75000"/>
                  </a:schemeClr>
                </a:solidFill>
              </a:rPr>
              <a:t>MERCADO ESPECIALIZADO: LGBT</a:t>
            </a:r>
            <a:endParaRPr lang="es-MX" b="1" dirty="0">
              <a:solidFill>
                <a:schemeClr val="accent4">
                  <a:lumMod val="75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3" y="1412776"/>
            <a:ext cx="4248471"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861048"/>
            <a:ext cx="7992887"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412776"/>
            <a:ext cx="381642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5766849"/>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b="1" dirty="0" smtClean="0">
                <a:solidFill>
                  <a:schemeClr val="accent4">
                    <a:lumMod val="75000"/>
                  </a:schemeClr>
                </a:solidFill>
              </a:rPr>
              <a:t>TURISMO LGBT (CONCEPTO)</a:t>
            </a:r>
            <a:endParaRPr lang="es-MX" b="1" dirty="0">
              <a:solidFill>
                <a:schemeClr val="accent4">
                  <a:lumMod val="75000"/>
                </a:schemeClr>
              </a:solidFill>
            </a:endParaRPr>
          </a:p>
        </p:txBody>
      </p:sp>
      <p:sp>
        <p:nvSpPr>
          <p:cNvPr id="4" name="3 Marcador de contenido"/>
          <p:cNvSpPr>
            <a:spLocks noGrp="1"/>
          </p:cNvSpPr>
          <p:nvPr>
            <p:ph sz="quarter" idx="1"/>
          </p:nvPr>
        </p:nvSpPr>
        <p:spPr/>
        <p:txBody>
          <a:bodyPr>
            <a:normAutofit lnSpcReduction="10000"/>
          </a:bodyPr>
          <a:lstStyle/>
          <a:p>
            <a:pPr algn="just">
              <a:lnSpc>
                <a:spcPct val="150000"/>
              </a:lnSpc>
            </a:pPr>
            <a:r>
              <a:rPr lang="es-MX" sz="2800" b="1" dirty="0">
                <a:solidFill>
                  <a:schemeClr val="accent5">
                    <a:lumMod val="75000"/>
                  </a:schemeClr>
                </a:solidFill>
              </a:rPr>
              <a:t>Turistas pertenecientes a la comunidad LGBTTTI (</a:t>
            </a:r>
            <a:r>
              <a:rPr lang="es-MX" sz="2800" b="1" i="1" dirty="0" err="1">
                <a:solidFill>
                  <a:schemeClr val="accent5">
                    <a:lumMod val="75000"/>
                  </a:schemeClr>
                </a:solidFill>
              </a:rPr>
              <a:t>Lesbian</a:t>
            </a:r>
            <a:r>
              <a:rPr lang="es-MX" sz="2800" b="1" i="1" dirty="0">
                <a:solidFill>
                  <a:schemeClr val="accent5">
                    <a:lumMod val="75000"/>
                  </a:schemeClr>
                </a:solidFill>
              </a:rPr>
              <a:t>, Gay, Bisexual, Transexual, </a:t>
            </a:r>
            <a:r>
              <a:rPr lang="es-MX" sz="2800" b="1" i="1" dirty="0" err="1">
                <a:solidFill>
                  <a:schemeClr val="accent5">
                    <a:lumMod val="75000"/>
                  </a:schemeClr>
                </a:solidFill>
              </a:rPr>
              <a:t>Transgénero</a:t>
            </a:r>
            <a:r>
              <a:rPr lang="es-MX" sz="2800" b="1" i="1" dirty="0">
                <a:solidFill>
                  <a:schemeClr val="accent5">
                    <a:lumMod val="75000"/>
                  </a:schemeClr>
                </a:solidFill>
              </a:rPr>
              <a:t>, </a:t>
            </a:r>
            <a:r>
              <a:rPr lang="es-MX" sz="2800" b="1" i="1" dirty="0" err="1">
                <a:solidFill>
                  <a:schemeClr val="accent5">
                    <a:lumMod val="75000"/>
                  </a:schemeClr>
                </a:solidFill>
              </a:rPr>
              <a:t>Trasvesti</a:t>
            </a:r>
            <a:r>
              <a:rPr lang="es-MX" sz="2800" b="1" i="1" dirty="0">
                <a:solidFill>
                  <a:schemeClr val="accent5">
                    <a:lumMod val="75000"/>
                  </a:schemeClr>
                </a:solidFill>
              </a:rPr>
              <a:t> e Intersexual</a:t>
            </a:r>
            <a:r>
              <a:rPr lang="es-MX" sz="2800" b="1" dirty="0">
                <a:solidFill>
                  <a:schemeClr val="accent5">
                    <a:lumMod val="75000"/>
                  </a:schemeClr>
                </a:solidFill>
              </a:rPr>
              <a:t>), varias de estas personas son DINK (</a:t>
            </a:r>
            <a:r>
              <a:rPr lang="es-MX" sz="2800" b="1" i="1" dirty="0">
                <a:solidFill>
                  <a:schemeClr val="accent5">
                    <a:lumMod val="75000"/>
                  </a:schemeClr>
                </a:solidFill>
              </a:rPr>
              <a:t>Doble </a:t>
            </a:r>
            <a:r>
              <a:rPr lang="es-MX" sz="2800" b="1" i="1" dirty="0" err="1">
                <a:solidFill>
                  <a:schemeClr val="accent5">
                    <a:lumMod val="75000"/>
                  </a:schemeClr>
                </a:solidFill>
              </a:rPr>
              <a:t>Income</a:t>
            </a:r>
            <a:r>
              <a:rPr lang="es-MX" sz="2800" b="1" i="1" dirty="0">
                <a:solidFill>
                  <a:schemeClr val="accent5">
                    <a:lumMod val="75000"/>
                  </a:schemeClr>
                </a:solidFill>
              </a:rPr>
              <a:t> No </a:t>
            </a:r>
            <a:r>
              <a:rPr lang="es-MX" sz="2800" b="1" i="1" dirty="0" err="1">
                <a:solidFill>
                  <a:schemeClr val="accent5">
                    <a:lumMod val="75000"/>
                  </a:schemeClr>
                </a:solidFill>
              </a:rPr>
              <a:t>Kids</a:t>
            </a:r>
            <a:r>
              <a:rPr lang="es-MX" sz="2800" b="1" dirty="0">
                <a:solidFill>
                  <a:schemeClr val="accent5">
                    <a:lumMod val="75000"/>
                  </a:schemeClr>
                </a:solidFill>
              </a:rPr>
              <a:t>). Gozan del consumo de marcas en tendencia, moda, cultura, y por supuesto, viajes, todo esto forma parte de su gusto por el buen estilo de </a:t>
            </a:r>
            <a:r>
              <a:rPr lang="es-MX" sz="2800" b="1" dirty="0" smtClean="0">
                <a:solidFill>
                  <a:schemeClr val="accent5">
                    <a:lumMod val="75000"/>
                  </a:schemeClr>
                </a:solidFill>
              </a:rPr>
              <a:t>vida (SECTUR, 2014).</a:t>
            </a:r>
            <a:endParaRPr lang="es-MX" sz="2800" b="1" dirty="0">
              <a:solidFill>
                <a:schemeClr val="accent5">
                  <a:lumMod val="75000"/>
                </a:schemeClr>
              </a:solidFill>
            </a:endParaRPr>
          </a:p>
        </p:txBody>
      </p:sp>
    </p:spTree>
    <p:extLst>
      <p:ext uri="{BB962C8B-B14F-4D97-AF65-F5344CB8AC3E}">
        <p14:creationId xmlns:p14="http://schemas.microsoft.com/office/powerpoint/2010/main" val="4114428944"/>
      </p:ext>
    </p:extLst>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507288" cy="990600"/>
          </a:xfrm>
        </p:spPr>
        <p:txBody>
          <a:bodyPr>
            <a:normAutofit fontScale="90000"/>
          </a:bodyPr>
          <a:lstStyle/>
          <a:p>
            <a:r>
              <a:rPr lang="es-MX" b="1" dirty="0" smtClean="0">
                <a:solidFill>
                  <a:schemeClr val="accent4">
                    <a:lumMod val="75000"/>
                  </a:schemeClr>
                </a:solidFill>
              </a:rPr>
              <a:t>TURISTAS DINK </a:t>
            </a:r>
            <a:r>
              <a:rPr lang="es-MX" b="1" dirty="0" smtClean="0">
                <a:solidFill>
                  <a:schemeClr val="accent5">
                    <a:lumMod val="75000"/>
                  </a:schemeClr>
                </a:solidFill>
              </a:rPr>
              <a:t>(</a:t>
            </a:r>
            <a:r>
              <a:rPr lang="es-MX" b="1" i="1" dirty="0" err="1" smtClean="0">
                <a:solidFill>
                  <a:schemeClr val="accent5">
                    <a:lumMod val="75000"/>
                  </a:schemeClr>
                </a:solidFill>
              </a:rPr>
              <a:t>Double</a:t>
            </a:r>
            <a:r>
              <a:rPr lang="es-MX" b="1" i="1" dirty="0" smtClean="0">
                <a:solidFill>
                  <a:schemeClr val="accent5">
                    <a:lumMod val="75000"/>
                  </a:schemeClr>
                </a:solidFill>
              </a:rPr>
              <a:t> </a:t>
            </a:r>
            <a:r>
              <a:rPr lang="es-MX" b="1" i="1" dirty="0" err="1">
                <a:solidFill>
                  <a:schemeClr val="accent5">
                    <a:lumMod val="75000"/>
                  </a:schemeClr>
                </a:solidFill>
              </a:rPr>
              <a:t>Income</a:t>
            </a:r>
            <a:r>
              <a:rPr lang="es-MX" b="1" i="1" dirty="0">
                <a:solidFill>
                  <a:schemeClr val="accent5">
                    <a:lumMod val="75000"/>
                  </a:schemeClr>
                </a:solidFill>
              </a:rPr>
              <a:t>, No </a:t>
            </a:r>
            <a:r>
              <a:rPr lang="es-MX" b="1" i="1" dirty="0" err="1" smtClean="0">
                <a:solidFill>
                  <a:schemeClr val="accent5">
                    <a:lumMod val="75000"/>
                  </a:schemeClr>
                </a:solidFill>
              </a:rPr>
              <a:t>Kids</a:t>
            </a:r>
            <a:r>
              <a:rPr lang="es-MX" b="1" dirty="0" smtClean="0">
                <a:solidFill>
                  <a:schemeClr val="accent5">
                    <a:lumMod val="75000"/>
                  </a:schemeClr>
                </a:solidFill>
              </a:rPr>
              <a:t>)</a:t>
            </a:r>
            <a:endParaRPr lang="es-MX" b="1" dirty="0">
              <a:solidFill>
                <a:schemeClr val="accent5">
                  <a:lumMod val="75000"/>
                </a:schemeClr>
              </a:solidFill>
            </a:endParaRPr>
          </a:p>
        </p:txBody>
      </p:sp>
      <p:sp>
        <p:nvSpPr>
          <p:cNvPr id="3" name="2 Marcador de contenido"/>
          <p:cNvSpPr>
            <a:spLocks noGrp="1"/>
          </p:cNvSpPr>
          <p:nvPr>
            <p:ph sz="quarter" idx="1"/>
          </p:nvPr>
        </p:nvSpPr>
        <p:spPr>
          <a:xfrm>
            <a:off x="457200" y="1484784"/>
            <a:ext cx="8219256" cy="4824536"/>
          </a:xfrm>
        </p:spPr>
        <p:txBody>
          <a:bodyPr>
            <a:normAutofit fontScale="85000" lnSpcReduction="10000"/>
          </a:bodyPr>
          <a:lstStyle/>
          <a:p>
            <a:pPr algn="just">
              <a:lnSpc>
                <a:spcPct val="150000"/>
              </a:lnSpc>
            </a:pPr>
            <a:r>
              <a:rPr lang="es-MX" b="1" dirty="0">
                <a:solidFill>
                  <a:schemeClr val="accent5">
                    <a:lumMod val="75000"/>
                  </a:schemeClr>
                </a:solidFill>
              </a:rPr>
              <a:t>P</a:t>
            </a:r>
            <a:r>
              <a:rPr lang="es-MX" b="1" dirty="0" smtClean="0">
                <a:solidFill>
                  <a:schemeClr val="accent5">
                    <a:lumMod val="75000"/>
                  </a:schemeClr>
                </a:solidFill>
              </a:rPr>
              <a:t>arejas </a:t>
            </a:r>
            <a:r>
              <a:rPr lang="es-MX" b="1" dirty="0">
                <a:solidFill>
                  <a:schemeClr val="accent5">
                    <a:lumMod val="75000"/>
                  </a:schemeClr>
                </a:solidFill>
              </a:rPr>
              <a:t>jóvenes, sin hijos, con altos ingresos y en las que ambos miembros </a:t>
            </a:r>
            <a:r>
              <a:rPr lang="es-MX" b="1" dirty="0" smtClean="0">
                <a:solidFill>
                  <a:schemeClr val="accent5">
                    <a:lumMod val="75000"/>
                  </a:schemeClr>
                </a:solidFill>
              </a:rPr>
              <a:t>trabajan, </a:t>
            </a:r>
            <a:r>
              <a:rPr lang="es-MX" b="1" dirty="0">
                <a:solidFill>
                  <a:schemeClr val="accent5">
                    <a:lumMod val="75000"/>
                  </a:schemeClr>
                </a:solidFill>
              </a:rPr>
              <a:t>que han venido creciendo en México y casi se han duplicado desde 2005</a:t>
            </a:r>
            <a:r>
              <a:rPr lang="es-MX" b="1" dirty="0" smtClean="0">
                <a:solidFill>
                  <a:schemeClr val="accent5">
                    <a:lumMod val="75000"/>
                  </a:schemeClr>
                </a:solidFill>
              </a:rPr>
              <a:t>.</a:t>
            </a:r>
          </a:p>
          <a:p>
            <a:pPr algn="just">
              <a:lnSpc>
                <a:spcPct val="150000"/>
              </a:lnSpc>
            </a:pPr>
            <a:r>
              <a:rPr lang="es-MX" b="1" dirty="0">
                <a:solidFill>
                  <a:schemeClr val="accent5">
                    <a:lumMod val="75000"/>
                  </a:schemeClr>
                </a:solidFill>
              </a:rPr>
              <a:t>C</a:t>
            </a:r>
            <a:r>
              <a:rPr lang="es-MX" b="1" dirty="0" smtClean="0">
                <a:solidFill>
                  <a:schemeClr val="accent5">
                    <a:lumMod val="75000"/>
                  </a:schemeClr>
                </a:solidFill>
              </a:rPr>
              <a:t>ada </a:t>
            </a:r>
            <a:r>
              <a:rPr lang="es-MX" b="1" dirty="0">
                <a:solidFill>
                  <a:schemeClr val="accent5">
                    <a:lumMod val="75000"/>
                  </a:schemeClr>
                </a:solidFill>
              </a:rPr>
              <a:t>una de estas parejas desembolsa unos </a:t>
            </a:r>
            <a:r>
              <a:rPr lang="es-MX" b="1" dirty="0" smtClean="0">
                <a:solidFill>
                  <a:schemeClr val="accent5">
                    <a:lumMod val="75000"/>
                  </a:schemeClr>
                </a:solidFill>
              </a:rPr>
              <a:t>165 mil </a:t>
            </a:r>
            <a:r>
              <a:rPr lang="es-MX" b="1" dirty="0">
                <a:solidFill>
                  <a:schemeClr val="accent5">
                    <a:lumMod val="75000"/>
                  </a:schemeClr>
                </a:solidFill>
              </a:rPr>
              <a:t>pesos (12,900 dólares) al año, principalmente en salidas al cine, comer en algún restaurante y beber unas copas en un bar</a:t>
            </a:r>
            <a:r>
              <a:rPr lang="es-MX" b="1" dirty="0" smtClean="0">
                <a:solidFill>
                  <a:schemeClr val="accent5">
                    <a:lumMod val="75000"/>
                  </a:schemeClr>
                </a:solidFill>
              </a:rPr>
              <a:t>.</a:t>
            </a:r>
          </a:p>
          <a:p>
            <a:pPr algn="just">
              <a:lnSpc>
                <a:spcPct val="150000"/>
              </a:lnSpc>
            </a:pPr>
            <a:r>
              <a:rPr lang="es-MX" b="1" dirty="0" smtClean="0">
                <a:solidFill>
                  <a:schemeClr val="accent5">
                    <a:lumMod val="75000"/>
                  </a:schemeClr>
                </a:solidFill>
              </a:rPr>
              <a:t>Ahorrar </a:t>
            </a:r>
            <a:r>
              <a:rPr lang="es-MX" b="1" dirty="0">
                <a:solidFill>
                  <a:schemeClr val="accent5">
                    <a:lumMod val="75000"/>
                  </a:schemeClr>
                </a:solidFill>
              </a:rPr>
              <a:t>no es una prioridad para los </a:t>
            </a:r>
            <a:r>
              <a:rPr lang="es-MX" b="1" dirty="0" smtClean="0">
                <a:solidFill>
                  <a:schemeClr val="accent5">
                    <a:lumMod val="75000"/>
                  </a:schemeClr>
                </a:solidFill>
              </a:rPr>
              <a:t>«</a:t>
            </a:r>
            <a:r>
              <a:rPr lang="es-MX" b="1" dirty="0" err="1" smtClean="0">
                <a:solidFill>
                  <a:schemeClr val="accent5">
                    <a:lumMod val="75000"/>
                  </a:schemeClr>
                </a:solidFill>
              </a:rPr>
              <a:t>Dinks</a:t>
            </a:r>
            <a:r>
              <a:rPr lang="es-MX" b="1" dirty="0" smtClean="0">
                <a:solidFill>
                  <a:schemeClr val="accent5">
                    <a:lumMod val="75000"/>
                  </a:schemeClr>
                </a:solidFill>
              </a:rPr>
              <a:t>»; como grupo </a:t>
            </a:r>
            <a:r>
              <a:rPr lang="es-MX" b="1" dirty="0">
                <a:solidFill>
                  <a:schemeClr val="accent5">
                    <a:lumMod val="75000"/>
                  </a:schemeClr>
                </a:solidFill>
              </a:rPr>
              <a:t>ganan más en promedio que los otros tipos de </a:t>
            </a:r>
            <a:r>
              <a:rPr lang="es-MX" b="1" dirty="0" smtClean="0">
                <a:solidFill>
                  <a:schemeClr val="accent5">
                    <a:lumMod val="75000"/>
                  </a:schemeClr>
                </a:solidFill>
              </a:rPr>
              <a:t>hogares (Forbes, 2013).</a:t>
            </a:r>
            <a:endParaRPr lang="es-MX" b="1" dirty="0">
              <a:solidFill>
                <a:schemeClr val="accent5">
                  <a:lumMod val="75000"/>
                </a:schemeClr>
              </a:solidFill>
            </a:endParaRPr>
          </a:p>
        </p:txBody>
      </p:sp>
    </p:spTree>
    <p:extLst>
      <p:ext uri="{BB962C8B-B14F-4D97-AF65-F5344CB8AC3E}">
        <p14:creationId xmlns:p14="http://schemas.microsoft.com/office/powerpoint/2010/main" val="835076247"/>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solidFill>
                  <a:schemeClr val="accent2">
                    <a:lumMod val="50000"/>
                  </a:schemeClr>
                </a:solidFill>
              </a:rPr>
              <a:t>PRESENTACIÓN DEL MATERIAL</a:t>
            </a:r>
            <a:endParaRPr lang="es-MX" b="1" dirty="0">
              <a:solidFill>
                <a:schemeClr val="accent2">
                  <a:lumMod val="50000"/>
                </a:schemeClr>
              </a:solidFill>
            </a:endParaRPr>
          </a:p>
        </p:txBody>
      </p:sp>
      <p:sp>
        <p:nvSpPr>
          <p:cNvPr id="5" name="4 Marcador de contenido"/>
          <p:cNvSpPr>
            <a:spLocks noGrp="1"/>
          </p:cNvSpPr>
          <p:nvPr>
            <p:ph sz="quarter" idx="1"/>
          </p:nvPr>
        </p:nvSpPr>
        <p:spPr>
          <a:xfrm>
            <a:off x="457200" y="1219200"/>
            <a:ext cx="8229600" cy="5638800"/>
          </a:xfrm>
        </p:spPr>
        <p:txBody>
          <a:bodyPr>
            <a:normAutofit fontScale="85000" lnSpcReduction="10000"/>
          </a:bodyPr>
          <a:lstStyle/>
          <a:p>
            <a:pPr algn="ctr">
              <a:lnSpc>
                <a:spcPct val="160000"/>
              </a:lnSpc>
            </a:pPr>
            <a:r>
              <a:rPr lang="es-MX" b="1" dirty="0" smtClean="0">
                <a:solidFill>
                  <a:schemeClr val="accent2">
                    <a:lumMod val="75000"/>
                  </a:schemeClr>
                </a:solidFill>
              </a:rPr>
              <a:t>Durante el mes de julio del año 2015, el Gobierno de la República dio a conocer una estrategia para potenciar la oferta gastronómica del país, denominada «Política de Fomento a la Gastronomía Tradicional», con el propósito de posicionar ésta como motivadora del desplazamiento turístico y otorgarle mayor reconocimiento internacional.  Como forma de apoyo, la Secretaría de Turismo (SECTUR) ha diseñado una </a:t>
            </a:r>
            <a:r>
              <a:rPr lang="es-MX" b="1" dirty="0">
                <a:solidFill>
                  <a:schemeClr val="accent2">
                    <a:lumMod val="75000"/>
                  </a:schemeClr>
                </a:solidFill>
              </a:rPr>
              <a:t>serie de productos que abarcan diversos segmentos de la </a:t>
            </a:r>
            <a:r>
              <a:rPr lang="es-MX" b="1" dirty="0" smtClean="0">
                <a:solidFill>
                  <a:schemeClr val="accent2">
                    <a:lumMod val="75000"/>
                  </a:schemeClr>
                </a:solidFill>
              </a:rPr>
              <a:t>población asociados </a:t>
            </a:r>
            <a:r>
              <a:rPr lang="es-MX" b="1" dirty="0">
                <a:solidFill>
                  <a:schemeClr val="accent2">
                    <a:lumMod val="75000"/>
                  </a:schemeClr>
                </a:solidFill>
              </a:rPr>
              <a:t>con las tendencias gastronómicas. </a:t>
            </a:r>
            <a:endParaRPr lang="es-MX" b="1" dirty="0" smtClean="0">
              <a:solidFill>
                <a:schemeClr val="accent2">
                  <a:lumMod val="75000"/>
                </a:schemeClr>
              </a:solidFill>
            </a:endParaRPr>
          </a:p>
        </p:txBody>
      </p:sp>
    </p:spTree>
    <p:extLst>
      <p:ext uri="{BB962C8B-B14F-4D97-AF65-F5344CB8AC3E}">
        <p14:creationId xmlns:p14="http://schemas.microsoft.com/office/powerpoint/2010/main" val="3920629000"/>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dirty="0" smtClean="0">
                <a:solidFill>
                  <a:schemeClr val="accent5">
                    <a:lumMod val="75000"/>
                  </a:schemeClr>
                </a:solidFill>
              </a:rPr>
              <a:t>MERCADO ESPECIALIZADO </a:t>
            </a:r>
            <a:endParaRPr lang="es-MX" dirty="0">
              <a:solidFill>
                <a:schemeClr val="accent5">
                  <a:lumMod val="75000"/>
                </a:schemeClr>
              </a:solidFill>
            </a:endParaRPr>
          </a:p>
        </p:txBody>
      </p:sp>
      <p:sp>
        <p:nvSpPr>
          <p:cNvPr id="6" name="5 Marcador de texto"/>
          <p:cNvSpPr>
            <a:spLocks noGrp="1"/>
          </p:cNvSpPr>
          <p:nvPr>
            <p:ph type="body" idx="2"/>
          </p:nvPr>
        </p:nvSpPr>
        <p:spPr>
          <a:xfrm>
            <a:off x="6324600" y="1700808"/>
            <a:ext cx="2514600" cy="4361855"/>
          </a:xfrm>
        </p:spPr>
        <p:txBody>
          <a:bodyPr>
            <a:normAutofit/>
          </a:bodyPr>
          <a:lstStyle/>
          <a:p>
            <a:pPr algn="ctr">
              <a:lnSpc>
                <a:spcPct val="150000"/>
              </a:lnSpc>
            </a:pPr>
            <a:r>
              <a:rPr lang="es-MX" sz="2600" b="1" dirty="0" smtClean="0">
                <a:solidFill>
                  <a:schemeClr val="accent4">
                    <a:lumMod val="75000"/>
                  </a:schemeClr>
                </a:solidFill>
              </a:rPr>
              <a:t>DESTINOS PREFERIDOS DE LA COMUNIDAD LGBT</a:t>
            </a:r>
            <a:endParaRPr lang="es-MX" sz="2600" b="1" dirty="0">
              <a:solidFill>
                <a:schemeClr val="accent4">
                  <a:lumMod val="75000"/>
                </a:schemeClr>
              </a:solidFill>
            </a:endParaRPr>
          </a:p>
        </p:txBody>
      </p:sp>
      <p:sp>
        <p:nvSpPr>
          <p:cNvPr id="5" name="4 Marcador de contenido"/>
          <p:cNvSpPr>
            <a:spLocks noGrp="1"/>
          </p:cNvSpPr>
          <p:nvPr>
            <p:ph sz="quarter" idx="1"/>
          </p:nvPr>
        </p:nvSpPr>
        <p:spPr/>
        <p:txBody>
          <a:bodyPr>
            <a:normAutofit lnSpcReduction="10000"/>
          </a:bodyPr>
          <a:lstStyle/>
          <a:p>
            <a:pPr algn="just">
              <a:lnSpc>
                <a:spcPct val="150000"/>
              </a:lnSpc>
            </a:pPr>
            <a:r>
              <a:rPr lang="es-MX" sz="3200" b="1" dirty="0">
                <a:solidFill>
                  <a:schemeClr val="accent5">
                    <a:lumMod val="75000"/>
                  </a:schemeClr>
                </a:solidFill>
              </a:rPr>
              <a:t>Cancún, DF, Puerto Vallarta y Guadalajara. </a:t>
            </a:r>
            <a:endParaRPr lang="es-MX" sz="3200" b="1" dirty="0" smtClean="0">
              <a:solidFill>
                <a:schemeClr val="accent5">
                  <a:lumMod val="75000"/>
                </a:schemeClr>
              </a:solidFill>
            </a:endParaRPr>
          </a:p>
          <a:p>
            <a:pPr algn="just">
              <a:lnSpc>
                <a:spcPct val="150000"/>
              </a:lnSpc>
            </a:pPr>
            <a:r>
              <a:rPr lang="es-MX" sz="3200" b="1" dirty="0" smtClean="0">
                <a:solidFill>
                  <a:schemeClr val="accent5">
                    <a:lumMod val="75000"/>
                  </a:schemeClr>
                </a:solidFill>
              </a:rPr>
              <a:t>Actualmente </a:t>
            </a:r>
            <a:r>
              <a:rPr lang="es-MX" sz="3200" b="1" dirty="0">
                <a:solidFill>
                  <a:schemeClr val="accent5">
                    <a:lumMod val="75000"/>
                  </a:schemeClr>
                </a:solidFill>
              </a:rPr>
              <a:t>existe un interés en el desarrollo de </a:t>
            </a:r>
            <a:r>
              <a:rPr lang="es-MX" sz="3200" b="1" dirty="0" smtClean="0">
                <a:solidFill>
                  <a:schemeClr val="accent5">
                    <a:lumMod val="75000"/>
                  </a:schemeClr>
                </a:solidFill>
              </a:rPr>
              <a:t>este Producto </a:t>
            </a:r>
            <a:r>
              <a:rPr lang="es-MX" sz="3200" b="1" dirty="0">
                <a:solidFill>
                  <a:schemeClr val="accent5">
                    <a:lumMod val="75000"/>
                  </a:schemeClr>
                </a:solidFill>
              </a:rPr>
              <a:t>Turístico en destinos como Veracruz, Yucatán, Morelos y Oaxaca</a:t>
            </a:r>
            <a:r>
              <a:rPr lang="es-MX" sz="3200" b="1" dirty="0" smtClean="0">
                <a:solidFill>
                  <a:schemeClr val="accent5">
                    <a:lumMod val="75000"/>
                  </a:schemeClr>
                </a:solidFill>
              </a:rPr>
              <a:t>. (SECTUR, 2015).</a:t>
            </a:r>
            <a:endParaRPr lang="es-MX" sz="3200" b="1" dirty="0">
              <a:solidFill>
                <a:schemeClr val="accent5">
                  <a:lumMod val="75000"/>
                </a:schemeClr>
              </a:solidFill>
            </a:endParaRPr>
          </a:p>
        </p:txBody>
      </p:sp>
    </p:spTree>
    <p:extLst>
      <p:ext uri="{BB962C8B-B14F-4D97-AF65-F5344CB8AC3E}">
        <p14:creationId xmlns:p14="http://schemas.microsoft.com/office/powerpoint/2010/main" val="3615816384"/>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pPr algn="ctr"/>
            <a:r>
              <a:rPr lang="es-MX" b="1" dirty="0" smtClean="0">
                <a:solidFill>
                  <a:schemeClr val="accent4">
                    <a:lumMod val="75000"/>
                  </a:schemeClr>
                </a:solidFill>
              </a:rPr>
              <a:t>AGENDA DE EVENTOS LGBT</a:t>
            </a:r>
            <a:endParaRPr lang="es-MX" b="1" dirty="0">
              <a:solidFill>
                <a:schemeClr val="accent4">
                  <a:lumMod val="75000"/>
                </a:schemeClr>
              </a:solidFill>
            </a:endParaRPr>
          </a:p>
        </p:txBody>
      </p:sp>
      <p:sp>
        <p:nvSpPr>
          <p:cNvPr id="6" name="5 Marcador de contenido"/>
          <p:cNvSpPr>
            <a:spLocks noGrp="1"/>
          </p:cNvSpPr>
          <p:nvPr>
            <p:ph sz="quarter" idx="1"/>
          </p:nvPr>
        </p:nvSpPr>
        <p:spPr/>
        <p:txBody>
          <a:bodyPr/>
          <a:lstStyle/>
          <a:p>
            <a:pPr>
              <a:lnSpc>
                <a:spcPct val="150000"/>
              </a:lnSpc>
            </a:pPr>
            <a:r>
              <a:rPr lang="es-MX" b="1" dirty="0">
                <a:solidFill>
                  <a:schemeClr val="accent5">
                    <a:lumMod val="75000"/>
                  </a:schemeClr>
                </a:solidFill>
              </a:rPr>
              <a:t>17 de </a:t>
            </a:r>
            <a:r>
              <a:rPr lang="es-MX" b="1" dirty="0" smtClean="0">
                <a:solidFill>
                  <a:schemeClr val="accent5">
                    <a:lumMod val="75000"/>
                  </a:schemeClr>
                </a:solidFill>
              </a:rPr>
              <a:t>mayo</a:t>
            </a:r>
          </a:p>
          <a:p>
            <a:pPr marL="0" indent="0">
              <a:lnSpc>
                <a:spcPct val="150000"/>
              </a:lnSpc>
              <a:buNone/>
            </a:pPr>
            <a:r>
              <a:rPr lang="es-MX" b="1" dirty="0" smtClean="0">
                <a:solidFill>
                  <a:schemeClr val="accent5">
                    <a:lumMod val="75000"/>
                  </a:schemeClr>
                </a:solidFill>
              </a:rPr>
              <a:t>“</a:t>
            </a:r>
            <a:r>
              <a:rPr lang="es-MX" b="1" dirty="0">
                <a:solidFill>
                  <a:schemeClr val="accent5">
                    <a:lumMod val="75000"/>
                  </a:schemeClr>
                </a:solidFill>
              </a:rPr>
              <a:t>Día Internacional Contra la Homofobia</a:t>
            </a:r>
            <a:r>
              <a:rPr lang="es-MX" b="1" dirty="0" smtClean="0">
                <a:solidFill>
                  <a:schemeClr val="accent5">
                    <a:lumMod val="75000"/>
                  </a:schemeClr>
                </a:solidFill>
              </a:rPr>
              <a:t>”.</a:t>
            </a:r>
          </a:p>
          <a:p>
            <a:pPr marL="0" indent="0">
              <a:lnSpc>
                <a:spcPct val="150000"/>
              </a:lnSpc>
              <a:buNone/>
            </a:pPr>
            <a:endParaRPr lang="es-MX" b="1" dirty="0" smtClean="0">
              <a:solidFill>
                <a:schemeClr val="accent5">
                  <a:lumMod val="75000"/>
                </a:schemeClr>
              </a:solidFill>
            </a:endParaRPr>
          </a:p>
          <a:p>
            <a:pPr>
              <a:lnSpc>
                <a:spcPct val="150000"/>
              </a:lnSpc>
            </a:pPr>
            <a:r>
              <a:rPr lang="es-MX" b="1" dirty="0">
                <a:solidFill>
                  <a:schemeClr val="accent4">
                    <a:lumMod val="75000"/>
                  </a:schemeClr>
                </a:solidFill>
              </a:rPr>
              <a:t>Del 1 al 11 de </a:t>
            </a:r>
            <a:r>
              <a:rPr lang="es-MX" b="1" dirty="0" smtClean="0">
                <a:solidFill>
                  <a:schemeClr val="accent4">
                    <a:lumMod val="75000"/>
                  </a:schemeClr>
                </a:solidFill>
              </a:rPr>
              <a:t>junio</a:t>
            </a:r>
            <a:endParaRPr lang="es-MX" b="1" dirty="0" smtClean="0">
              <a:solidFill>
                <a:schemeClr val="accent4">
                  <a:lumMod val="75000"/>
                </a:schemeClr>
              </a:solidFill>
            </a:endParaRPr>
          </a:p>
          <a:p>
            <a:pPr marL="0" indent="0">
              <a:lnSpc>
                <a:spcPct val="150000"/>
              </a:lnSpc>
              <a:buNone/>
            </a:pPr>
            <a:r>
              <a:rPr lang="es-MX" b="1" dirty="0" smtClean="0">
                <a:solidFill>
                  <a:schemeClr val="accent4">
                    <a:lumMod val="75000"/>
                  </a:schemeClr>
                </a:solidFill>
              </a:rPr>
              <a:t>Festival </a:t>
            </a:r>
            <a:r>
              <a:rPr lang="es-MX" b="1" dirty="0">
                <a:solidFill>
                  <a:schemeClr val="accent4">
                    <a:lumMod val="75000"/>
                  </a:schemeClr>
                </a:solidFill>
              </a:rPr>
              <a:t>International de Tango </a:t>
            </a:r>
            <a:r>
              <a:rPr lang="es-MX" b="1" dirty="0" err="1">
                <a:solidFill>
                  <a:schemeClr val="accent4">
                    <a:lumMod val="75000"/>
                  </a:schemeClr>
                </a:solidFill>
              </a:rPr>
              <a:t>Queer</a:t>
            </a:r>
            <a:r>
              <a:rPr lang="es-MX" b="1" dirty="0">
                <a:solidFill>
                  <a:schemeClr val="accent4">
                    <a:lumMod val="75000"/>
                  </a:schemeClr>
                </a:solidFill>
              </a:rPr>
              <a:t> de </a:t>
            </a:r>
            <a:r>
              <a:rPr lang="es-MX" b="1" dirty="0" smtClean="0">
                <a:solidFill>
                  <a:schemeClr val="accent4">
                    <a:lumMod val="75000"/>
                  </a:schemeClr>
                </a:solidFill>
              </a:rPr>
              <a:t>México</a:t>
            </a:r>
            <a:endParaRPr lang="es-MX" b="1" dirty="0">
              <a:solidFill>
                <a:schemeClr val="accent4">
                  <a:lumMod val="75000"/>
                </a:schemeClr>
              </a:solidFill>
            </a:endParaRPr>
          </a:p>
        </p:txBody>
      </p:sp>
      <p:sp>
        <p:nvSpPr>
          <p:cNvPr id="7" name="6 Marcador de contenido"/>
          <p:cNvSpPr>
            <a:spLocks noGrp="1"/>
          </p:cNvSpPr>
          <p:nvPr>
            <p:ph sz="quarter" idx="2"/>
          </p:nvPr>
        </p:nvSpPr>
        <p:spPr/>
        <p:txBody>
          <a:bodyPr/>
          <a:lstStyle/>
          <a:p>
            <a:pPr algn="ctr">
              <a:lnSpc>
                <a:spcPct val="150000"/>
              </a:lnSpc>
            </a:pPr>
            <a:r>
              <a:rPr lang="es-MX" b="1" dirty="0">
                <a:solidFill>
                  <a:schemeClr val="accent5">
                    <a:lumMod val="75000"/>
                  </a:schemeClr>
                </a:solidFill>
              </a:rPr>
              <a:t>2 de junio </a:t>
            </a:r>
            <a:endParaRPr lang="es-MX" b="1" dirty="0" smtClean="0">
              <a:solidFill>
                <a:schemeClr val="accent5">
                  <a:lumMod val="75000"/>
                </a:schemeClr>
              </a:solidFill>
            </a:endParaRPr>
          </a:p>
          <a:p>
            <a:pPr marL="0" indent="0" algn="ctr">
              <a:lnSpc>
                <a:spcPct val="150000"/>
              </a:lnSpc>
              <a:buNone/>
            </a:pPr>
            <a:r>
              <a:rPr lang="es-MX" b="1" dirty="0" smtClean="0">
                <a:solidFill>
                  <a:schemeClr val="accent5">
                    <a:lumMod val="75000"/>
                  </a:schemeClr>
                </a:solidFill>
              </a:rPr>
              <a:t>Marcha </a:t>
            </a:r>
            <a:r>
              <a:rPr lang="es-MX" b="1" dirty="0">
                <a:solidFill>
                  <a:schemeClr val="accent5">
                    <a:lumMod val="75000"/>
                  </a:schemeClr>
                </a:solidFill>
              </a:rPr>
              <a:t>del Orgullo Lésbico, Gay Bisexual, Travestí, Transexual, </a:t>
            </a:r>
            <a:r>
              <a:rPr lang="es-MX" b="1" dirty="0" err="1">
                <a:solidFill>
                  <a:schemeClr val="accent5">
                    <a:lumMod val="75000"/>
                  </a:schemeClr>
                </a:solidFill>
              </a:rPr>
              <a:t>Transgénero</a:t>
            </a:r>
            <a:r>
              <a:rPr lang="es-MX" b="1" dirty="0">
                <a:solidFill>
                  <a:schemeClr val="accent5">
                    <a:lumMod val="75000"/>
                  </a:schemeClr>
                </a:solidFill>
              </a:rPr>
              <a:t> e Intersexual de la Ciudad de México</a:t>
            </a:r>
          </a:p>
        </p:txBody>
      </p:sp>
    </p:spTree>
    <p:extLst>
      <p:ext uri="{BB962C8B-B14F-4D97-AF65-F5344CB8AC3E}">
        <p14:creationId xmlns:p14="http://schemas.microsoft.com/office/powerpoint/2010/main" val="3641317228"/>
      </p:ext>
    </p:extLst>
  </p:cSld>
  <p:clrMapOvr>
    <a:masterClrMapping/>
  </p:clrMapOvr>
  <p:transition spd="slow">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mexicocity.gob.mx/media/img_general/headerMemoriaCongres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980728"/>
            <a:ext cx="7992888"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8173033"/>
      </p:ext>
    </p:extLst>
  </p:cSld>
  <p:clrMapOvr>
    <a:masterClrMapping/>
  </p:clrMapOvr>
  <p:transition spd="slow">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0000"/>
                </a:solidFill>
              </a:rPr>
              <a:t>EJERCICIO</a:t>
            </a:r>
            <a:endParaRPr lang="es-MX" dirty="0">
              <a:solidFill>
                <a:srgbClr val="FF0000"/>
              </a:solidFill>
            </a:endParaRPr>
          </a:p>
        </p:txBody>
      </p:sp>
      <p:sp>
        <p:nvSpPr>
          <p:cNvPr id="4" name="3 Marcador de contenido"/>
          <p:cNvSpPr>
            <a:spLocks noGrp="1"/>
          </p:cNvSpPr>
          <p:nvPr>
            <p:ph sz="quarter" idx="2"/>
          </p:nvPr>
        </p:nvSpPr>
        <p:spPr>
          <a:xfrm>
            <a:off x="755576" y="1216152"/>
            <a:ext cx="7918270" cy="5381200"/>
          </a:xfrm>
        </p:spPr>
        <p:txBody>
          <a:bodyPr>
            <a:normAutofit fontScale="85000" lnSpcReduction="20000"/>
          </a:bodyPr>
          <a:lstStyle/>
          <a:p>
            <a:pPr algn="ctr">
              <a:lnSpc>
                <a:spcPct val="150000"/>
              </a:lnSpc>
            </a:pPr>
            <a:r>
              <a:rPr lang="es-MX" sz="2800" b="1" i="1" dirty="0" smtClean="0">
                <a:solidFill>
                  <a:schemeClr val="accent5">
                    <a:lumMod val="75000"/>
                  </a:schemeClr>
                </a:solidFill>
              </a:rPr>
              <a:t>POR EQUIPOS DE UN MÁXIMO DE 5 INTEGRANTES, INVESTIGUEN A TRAVÉS DE INTERNET (en sus dispositivos móviles) 3 ESTABLECIMIENTOS </a:t>
            </a:r>
            <a:r>
              <a:rPr lang="es-MX" sz="2800" b="1" i="1" dirty="0">
                <a:solidFill>
                  <a:schemeClr val="accent5">
                    <a:lumMod val="75000"/>
                  </a:schemeClr>
                </a:solidFill>
              </a:rPr>
              <a:t>DE ALIMENTOS Y BEBIDAS exclusivos para el TURISMO LGBT </a:t>
            </a:r>
            <a:r>
              <a:rPr lang="es-MX" sz="2800" b="1" i="1" dirty="0" smtClean="0">
                <a:solidFill>
                  <a:schemeClr val="accent5">
                    <a:lumMod val="75000"/>
                  </a:schemeClr>
                </a:solidFill>
              </a:rPr>
              <a:t>en México, por REGIÓN (un equipo investigará región sureste, otro región centro sur, otro zona centro, otro equipo más región occidente, y otro más región norte), y DESARROLLEN UN LISTADO DE POR LO MENOS 3 SERVICIOS Y/O ACTIVIDADES ESPECÍFICAS que ofrezcan dichos establecimientos para la comunidad.</a:t>
            </a:r>
            <a:endParaRPr lang="es-MX" sz="2800" b="1" i="1" dirty="0">
              <a:solidFill>
                <a:schemeClr val="accent5">
                  <a:lumMod val="75000"/>
                </a:schemeClr>
              </a:solidFill>
            </a:endParaRPr>
          </a:p>
          <a:p>
            <a:pPr algn="ctr">
              <a:lnSpc>
                <a:spcPct val="150000"/>
              </a:lnSpc>
            </a:pPr>
            <a:endParaRPr lang="es-MX" sz="2800" dirty="0"/>
          </a:p>
        </p:txBody>
      </p:sp>
    </p:spTree>
    <p:extLst>
      <p:ext uri="{BB962C8B-B14F-4D97-AF65-F5344CB8AC3E}">
        <p14:creationId xmlns:p14="http://schemas.microsoft.com/office/powerpoint/2010/main" val="2275726341"/>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accent4">
                    <a:lumMod val="60000"/>
                    <a:lumOff val="40000"/>
                  </a:schemeClr>
                </a:solidFill>
              </a:rPr>
              <a:t>MERCADO ESPECIALIZADO 3</a:t>
            </a:r>
            <a:r>
              <a:rPr lang="es-MX" dirty="0" smtClean="0"/>
              <a:t>:</a:t>
            </a:r>
            <a:endParaRPr lang="es-MX" dirty="0"/>
          </a:p>
        </p:txBody>
      </p:sp>
      <p:sp>
        <p:nvSpPr>
          <p:cNvPr id="3" name="2 Marcador de texto"/>
          <p:cNvSpPr>
            <a:spLocks noGrp="1"/>
          </p:cNvSpPr>
          <p:nvPr>
            <p:ph type="body" idx="1"/>
          </p:nvPr>
        </p:nvSpPr>
        <p:spPr>
          <a:xfrm>
            <a:off x="1295400" y="4267200"/>
            <a:ext cx="6781800" cy="1826096"/>
          </a:xfrm>
        </p:spPr>
        <p:txBody>
          <a:bodyPr>
            <a:normAutofit/>
          </a:bodyPr>
          <a:lstStyle/>
          <a:p>
            <a:pPr algn="ctr"/>
            <a:r>
              <a:rPr lang="es-MX" sz="3600" b="1" dirty="0" smtClean="0">
                <a:solidFill>
                  <a:srgbClr val="FF0000"/>
                </a:solidFill>
              </a:rPr>
              <a:t>TURISMO DE </a:t>
            </a:r>
            <a:r>
              <a:rPr lang="es-MX" sz="3600" b="1" dirty="0" smtClean="0">
                <a:solidFill>
                  <a:srgbClr val="FF0000"/>
                </a:solidFill>
              </a:rPr>
              <a:t>LUJO </a:t>
            </a:r>
            <a:r>
              <a:rPr lang="es-MX" sz="3600" b="1" dirty="0" smtClean="0">
                <a:solidFill>
                  <a:srgbClr val="FF0000"/>
                </a:solidFill>
              </a:rPr>
              <a:t>O PREMIUM</a:t>
            </a:r>
            <a:endParaRPr lang="es-MX" sz="3600" b="1" dirty="0">
              <a:solidFill>
                <a:srgbClr val="FF0000"/>
              </a:solidFill>
            </a:endParaRPr>
          </a:p>
        </p:txBody>
      </p:sp>
    </p:spTree>
    <p:extLst>
      <p:ext uri="{BB962C8B-B14F-4D97-AF65-F5344CB8AC3E}">
        <p14:creationId xmlns:p14="http://schemas.microsoft.com/office/powerpoint/2010/main" val="1095696651"/>
      </p:ext>
    </p:extLst>
  </p:cSld>
  <p:clrMapOvr>
    <a:masterClrMapping/>
  </p:clrMapOvr>
  <p:transition spd="slow">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b="1" dirty="0" smtClean="0">
                <a:solidFill>
                  <a:srgbClr val="FF0000"/>
                </a:solidFill>
              </a:rPr>
              <a:t>TURISMO DE LUJO O PREMIUM</a:t>
            </a:r>
            <a:endParaRPr lang="es-MX" b="1" dirty="0">
              <a:solidFill>
                <a:srgbClr val="FF0000"/>
              </a:solidFill>
            </a:endParaRPr>
          </a:p>
        </p:txBody>
      </p:sp>
      <p:sp>
        <p:nvSpPr>
          <p:cNvPr id="4" name="3 Marcador de contenido"/>
          <p:cNvSpPr>
            <a:spLocks noGrp="1"/>
          </p:cNvSpPr>
          <p:nvPr>
            <p:ph sz="quarter" idx="1"/>
          </p:nvPr>
        </p:nvSpPr>
        <p:spPr/>
        <p:txBody>
          <a:bodyPr>
            <a:noAutofit/>
          </a:bodyPr>
          <a:lstStyle/>
          <a:p>
            <a:pPr algn="just">
              <a:lnSpc>
                <a:spcPct val="150000"/>
              </a:lnSpc>
            </a:pPr>
            <a:r>
              <a:rPr lang="es-MX" sz="2000" b="1" dirty="0" smtClean="0">
                <a:solidFill>
                  <a:schemeClr val="accent5">
                    <a:lumMod val="75000"/>
                  </a:schemeClr>
                </a:solidFill>
              </a:rPr>
              <a:t>Viajeros que </a:t>
            </a:r>
            <a:r>
              <a:rPr lang="es-MX" sz="2000" b="1" dirty="0">
                <a:solidFill>
                  <a:schemeClr val="accent5">
                    <a:lumMod val="75000"/>
                  </a:schemeClr>
                </a:solidFill>
              </a:rPr>
              <a:t>buscan experiencias </a:t>
            </a:r>
            <a:r>
              <a:rPr lang="es-MX" sz="2000" b="1" dirty="0" smtClean="0">
                <a:solidFill>
                  <a:schemeClr val="accent5">
                    <a:lumMod val="75000"/>
                  </a:schemeClr>
                </a:solidFill>
              </a:rPr>
              <a:t>únicas, y la </a:t>
            </a:r>
            <a:r>
              <a:rPr lang="es-MX" sz="2000" b="1" dirty="0">
                <a:solidFill>
                  <a:schemeClr val="accent5">
                    <a:lumMod val="75000"/>
                  </a:schemeClr>
                </a:solidFill>
              </a:rPr>
              <a:t>mejor calidad </a:t>
            </a:r>
            <a:r>
              <a:rPr lang="es-MX" sz="2000" b="1" dirty="0" smtClean="0">
                <a:solidFill>
                  <a:schemeClr val="accent5">
                    <a:lumMod val="75000"/>
                  </a:schemeClr>
                </a:solidFill>
              </a:rPr>
              <a:t>posible. </a:t>
            </a:r>
            <a:r>
              <a:rPr lang="es-MX" sz="2000" b="1" dirty="0" smtClean="0">
                <a:solidFill>
                  <a:schemeClr val="accent4">
                    <a:lumMod val="75000"/>
                  </a:schemeClr>
                </a:solidFill>
              </a:rPr>
              <a:t>El precio suele </a:t>
            </a:r>
            <a:r>
              <a:rPr lang="es-MX" sz="2000" b="1" dirty="0">
                <a:solidFill>
                  <a:schemeClr val="accent4">
                    <a:lumMod val="75000"/>
                  </a:schemeClr>
                </a:solidFill>
              </a:rPr>
              <a:t>ser una cuestión secundaria a la hora de organizar sus vacaciones. </a:t>
            </a:r>
            <a:endParaRPr lang="es-MX" sz="2000" b="1" dirty="0" smtClean="0">
              <a:solidFill>
                <a:schemeClr val="accent4">
                  <a:lumMod val="75000"/>
                </a:schemeClr>
              </a:solidFill>
            </a:endParaRPr>
          </a:p>
          <a:p>
            <a:pPr algn="just">
              <a:lnSpc>
                <a:spcPct val="150000"/>
              </a:lnSpc>
            </a:pPr>
            <a:r>
              <a:rPr lang="es-MX" sz="2000" b="1" dirty="0" smtClean="0">
                <a:solidFill>
                  <a:schemeClr val="accent5">
                    <a:lumMod val="75000"/>
                  </a:schemeClr>
                </a:solidFill>
              </a:rPr>
              <a:t>Presentan </a:t>
            </a:r>
            <a:r>
              <a:rPr lang="es-MX" sz="2000" b="1" dirty="0">
                <a:solidFill>
                  <a:schemeClr val="accent5">
                    <a:lumMod val="75000"/>
                  </a:schemeClr>
                </a:solidFill>
              </a:rPr>
              <a:t>un alto </a:t>
            </a:r>
            <a:r>
              <a:rPr lang="es-MX" sz="2000" b="1" dirty="0" smtClean="0">
                <a:solidFill>
                  <a:schemeClr val="accent5">
                    <a:lumMod val="75000"/>
                  </a:schemeClr>
                </a:solidFill>
              </a:rPr>
              <a:t>grado </a:t>
            </a:r>
            <a:r>
              <a:rPr lang="es-MX" sz="2000" b="1" dirty="0">
                <a:solidFill>
                  <a:schemeClr val="accent5">
                    <a:lumMod val="75000"/>
                  </a:schemeClr>
                </a:solidFill>
              </a:rPr>
              <a:t>de fidelización ya que acostumbran a repetir destino y </a:t>
            </a:r>
            <a:r>
              <a:rPr lang="es-MX" sz="2000" b="1" dirty="0" smtClean="0">
                <a:solidFill>
                  <a:schemeClr val="accent5">
                    <a:lumMod val="75000"/>
                  </a:schemeClr>
                </a:solidFill>
              </a:rPr>
              <a:t>alojamiento</a:t>
            </a:r>
            <a:r>
              <a:rPr lang="es-MX" sz="2000" b="1" dirty="0">
                <a:solidFill>
                  <a:schemeClr val="accent5">
                    <a:lumMod val="75000"/>
                  </a:schemeClr>
                </a:solidFill>
              </a:rPr>
              <a:t>.</a:t>
            </a:r>
            <a:endParaRPr lang="es-MX" sz="2000" b="1" dirty="0" smtClean="0">
              <a:solidFill>
                <a:schemeClr val="accent5">
                  <a:lumMod val="75000"/>
                </a:schemeClr>
              </a:solidFill>
            </a:endParaRPr>
          </a:p>
        </p:txBody>
      </p:sp>
      <p:pic>
        <p:nvPicPr>
          <p:cNvPr id="8194" name="Picture 2" descr="Resultado de imagen para experiencias únicas turismo lu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556792"/>
            <a:ext cx="3219450"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576719"/>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TURISMO DE LUJO O PREMIUM</a:t>
            </a:r>
            <a:endParaRPr lang="es-MX" b="1" dirty="0">
              <a:solidFill>
                <a:srgbClr val="FF0000"/>
              </a:solidFill>
            </a:endParaRPr>
          </a:p>
        </p:txBody>
      </p:sp>
      <p:sp>
        <p:nvSpPr>
          <p:cNvPr id="5" name="4 Marcador de contenido"/>
          <p:cNvSpPr>
            <a:spLocks noGrp="1"/>
          </p:cNvSpPr>
          <p:nvPr>
            <p:ph sz="quarter" idx="2"/>
          </p:nvPr>
        </p:nvSpPr>
        <p:spPr>
          <a:xfrm>
            <a:off x="4632198" y="1216152"/>
            <a:ext cx="4041648" cy="5093168"/>
          </a:xfrm>
        </p:spPr>
        <p:txBody>
          <a:bodyPr>
            <a:normAutofit fontScale="92500" lnSpcReduction="20000"/>
          </a:bodyPr>
          <a:lstStyle/>
          <a:p>
            <a:pPr algn="just">
              <a:lnSpc>
                <a:spcPct val="150000"/>
              </a:lnSpc>
            </a:pPr>
            <a:r>
              <a:rPr lang="es-MX" sz="2400" b="1" dirty="0">
                <a:solidFill>
                  <a:schemeClr val="accent5">
                    <a:lumMod val="75000"/>
                  </a:schemeClr>
                </a:solidFill>
              </a:rPr>
              <a:t>Clientes más codiciados del sector.  </a:t>
            </a:r>
          </a:p>
          <a:p>
            <a:pPr algn="just">
              <a:lnSpc>
                <a:spcPct val="150000"/>
              </a:lnSpc>
            </a:pPr>
            <a:r>
              <a:rPr lang="es-MX" sz="2400" b="1" dirty="0">
                <a:solidFill>
                  <a:schemeClr val="accent4">
                    <a:lumMod val="75000"/>
                  </a:schemeClr>
                </a:solidFill>
              </a:rPr>
              <a:t>La clave del turismo de lujo es que el cliente busca exclusividad o sensación de exclusividad: quiere un producto a su medida. </a:t>
            </a:r>
          </a:p>
          <a:p>
            <a:pPr algn="just">
              <a:lnSpc>
                <a:spcPct val="150000"/>
              </a:lnSpc>
            </a:pPr>
            <a:r>
              <a:rPr lang="es-MX" sz="2400" b="1" dirty="0">
                <a:solidFill>
                  <a:schemeClr val="accent5">
                    <a:lumMod val="75000"/>
                  </a:schemeClr>
                </a:solidFill>
              </a:rPr>
              <a:t>Busca servicio de alto nivel, con personal muy especializado que atienda todas sus peticiones.</a:t>
            </a:r>
          </a:p>
          <a:p>
            <a:endParaRPr lang="es-MX" dirty="0"/>
          </a:p>
        </p:txBody>
      </p:sp>
      <p:sp>
        <p:nvSpPr>
          <p:cNvPr id="6" name="AutoShape 2" descr="Resultado de imagen para TURISMO DE LUJO O PREMIU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328738"/>
            <a:ext cx="3267075" cy="260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149080"/>
            <a:ext cx="3744416"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6441766"/>
      </p:ext>
    </p:extLst>
  </p:cSld>
  <p:clrMapOvr>
    <a:masterClrMapping/>
  </p:clrMapOvr>
  <p:transition spd="slow">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C00000"/>
                </a:solidFill>
              </a:rPr>
              <a:t>TURISMO DE LUJO O PREMIUM</a:t>
            </a:r>
            <a:endParaRPr lang="es-MX" b="1" dirty="0">
              <a:solidFill>
                <a:srgbClr val="C00000"/>
              </a:solidFill>
            </a:endParaRPr>
          </a:p>
        </p:txBody>
      </p:sp>
      <p:sp>
        <p:nvSpPr>
          <p:cNvPr id="3" name="2 Marcador de contenido"/>
          <p:cNvSpPr>
            <a:spLocks noGrp="1"/>
          </p:cNvSpPr>
          <p:nvPr>
            <p:ph sz="quarter" idx="1"/>
          </p:nvPr>
        </p:nvSpPr>
        <p:spPr>
          <a:xfrm>
            <a:off x="518864" y="1484784"/>
            <a:ext cx="8229600" cy="4937760"/>
          </a:xfrm>
        </p:spPr>
        <p:txBody>
          <a:bodyPr/>
          <a:lstStyle/>
          <a:p>
            <a:pPr algn="just">
              <a:lnSpc>
                <a:spcPct val="150000"/>
              </a:lnSpc>
            </a:pPr>
            <a:r>
              <a:rPr lang="es-MX" dirty="0">
                <a:solidFill>
                  <a:srgbClr val="C00000"/>
                </a:solidFill>
              </a:rPr>
              <a:t>Otro de los rasgos relevantes del mercado del lujo es su evolución hacia la incorporación atractivos adicionales a los viajes como puedan ser disfrutar de algún deporte, realizar una jornada de compras, o bien probar experiencias singulares o tratamientos de </a:t>
            </a:r>
            <a:r>
              <a:rPr lang="es-MX" dirty="0" smtClean="0">
                <a:solidFill>
                  <a:srgbClr val="C00000"/>
                </a:solidFill>
              </a:rPr>
              <a:t>salud</a:t>
            </a:r>
            <a:r>
              <a:rPr lang="es-MX" dirty="0">
                <a:solidFill>
                  <a:srgbClr val="C00000"/>
                </a:solidFill>
              </a:rPr>
              <a:t> </a:t>
            </a:r>
            <a:r>
              <a:rPr lang="es-MX" dirty="0" smtClean="0">
                <a:solidFill>
                  <a:srgbClr val="C00000"/>
                </a:solidFill>
              </a:rPr>
              <a:t>(Universidad de Huelva, 2008).</a:t>
            </a:r>
            <a:endParaRPr lang="es-MX" dirty="0">
              <a:solidFill>
                <a:srgbClr val="C00000"/>
              </a:solidFill>
            </a:endParaRPr>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4433445"/>
            <a:ext cx="3528392"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0168246"/>
      </p:ext>
    </p:extLst>
  </p:cSld>
  <p:clrMapOvr>
    <a:masterClrMapping/>
  </p:clrMapOvr>
  <p:transition spd="slow">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DISTINTIVO TESOROS DE MÉXICO</a:t>
            </a:r>
            <a:endParaRPr lang="es-MX" b="1" dirty="0">
              <a:solidFill>
                <a:srgbClr val="FF0000"/>
              </a:solidFill>
            </a:endParaRPr>
          </a:p>
        </p:txBody>
      </p:sp>
      <p:sp>
        <p:nvSpPr>
          <p:cNvPr id="3" name="2 Marcador de contenido"/>
          <p:cNvSpPr>
            <a:spLocks noGrp="1"/>
          </p:cNvSpPr>
          <p:nvPr>
            <p:ph sz="quarter" idx="1"/>
          </p:nvPr>
        </p:nvSpPr>
        <p:spPr/>
        <p:txBody>
          <a:bodyPr>
            <a:normAutofit fontScale="92500" lnSpcReduction="20000"/>
          </a:bodyPr>
          <a:lstStyle/>
          <a:p>
            <a:pPr algn="ctr">
              <a:lnSpc>
                <a:spcPct val="150000"/>
              </a:lnSpc>
            </a:pPr>
            <a:r>
              <a:rPr lang="es-MX" b="1" dirty="0">
                <a:solidFill>
                  <a:srgbClr val="7030A0"/>
                </a:solidFill>
              </a:rPr>
              <a:t>Tiene como propósito impulsar la excelencia de los hoteles y restaurantes cuyos altos estándares de servicio, características arquitectónicas y gastronómicas, reflejan y promueven la riqueza de la cultura mexicana</a:t>
            </a:r>
            <a:r>
              <a:rPr lang="es-MX" b="1" dirty="0" smtClean="0">
                <a:solidFill>
                  <a:srgbClr val="7030A0"/>
                </a:solidFill>
              </a:rPr>
              <a:t>.</a:t>
            </a:r>
            <a:endParaRPr lang="es-MX" b="1" dirty="0">
              <a:solidFill>
                <a:srgbClr val="7030A0"/>
              </a:solidFill>
            </a:endParaRPr>
          </a:p>
          <a:p>
            <a:pPr algn="ctr">
              <a:lnSpc>
                <a:spcPct val="150000"/>
              </a:lnSpc>
            </a:pPr>
            <a:r>
              <a:rPr lang="es-MX" b="1" dirty="0">
                <a:solidFill>
                  <a:srgbClr val="7030A0"/>
                </a:solidFill>
              </a:rPr>
              <a:t>La propuesta de valor se centra en establecimientos que ofrecen una experiencia extraordinaria en ambientes mexicanos con personalidad, autenticidad, originalidad, confort, quietud, sofisticación y lujo, para clientes de buscan exclusividad y excelencia.</a:t>
            </a:r>
          </a:p>
        </p:txBody>
      </p:sp>
    </p:spTree>
    <p:extLst>
      <p:ext uri="{BB962C8B-B14F-4D97-AF65-F5344CB8AC3E}">
        <p14:creationId xmlns:p14="http://schemas.microsoft.com/office/powerpoint/2010/main" val="1354100473"/>
      </p:ext>
    </p:extLst>
  </p:cSld>
  <p:clrMapOvr>
    <a:masterClrMapping/>
  </p:clrMapOvr>
  <p:transition spd="slow">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MX" sz="2200" b="1" dirty="0" smtClean="0">
                <a:solidFill>
                  <a:schemeClr val="accent2">
                    <a:lumMod val="75000"/>
                  </a:schemeClr>
                </a:solidFill>
              </a:rPr>
              <a:t>EJEMPLO DE ESTABLECIMIENTO CON DISTINTIVO (SECTUR Guanajuato, 2015</a:t>
            </a:r>
            <a:r>
              <a:rPr lang="es-MX" dirty="0" smtClean="0"/>
              <a:t>)</a:t>
            </a:r>
            <a:endParaRPr lang="es-MX" dirty="0"/>
          </a:p>
        </p:txBody>
      </p:sp>
      <p:sp>
        <p:nvSpPr>
          <p:cNvPr id="5" name="4 Marcador de contenido"/>
          <p:cNvSpPr>
            <a:spLocks noGrp="1"/>
          </p:cNvSpPr>
          <p:nvPr>
            <p:ph sz="quarter" idx="1"/>
          </p:nvPr>
        </p:nvSpPr>
        <p:spPr>
          <a:xfrm>
            <a:off x="395536" y="1219200"/>
            <a:ext cx="4392488" cy="5234136"/>
          </a:xfrm>
        </p:spPr>
        <p:txBody>
          <a:bodyPr>
            <a:normAutofit fontScale="70000" lnSpcReduction="20000"/>
          </a:bodyPr>
          <a:lstStyle/>
          <a:p>
            <a:pPr marL="0" indent="0">
              <a:lnSpc>
                <a:spcPct val="160000"/>
              </a:lnSpc>
              <a:buNone/>
            </a:pPr>
            <a:endParaRPr lang="es-MX" dirty="0" smtClean="0">
              <a:solidFill>
                <a:schemeClr val="accent2">
                  <a:lumMod val="50000"/>
                </a:schemeClr>
              </a:solidFill>
            </a:endParaRPr>
          </a:p>
          <a:p>
            <a:pPr marL="0" indent="0">
              <a:lnSpc>
                <a:spcPct val="160000"/>
              </a:lnSpc>
              <a:buNone/>
            </a:pPr>
            <a:r>
              <a:rPr lang="es-MX" dirty="0" smtClean="0">
                <a:solidFill>
                  <a:schemeClr val="accent2">
                    <a:lumMod val="50000"/>
                  </a:schemeClr>
                </a:solidFill>
              </a:rPr>
              <a:t>Estándares </a:t>
            </a:r>
            <a:r>
              <a:rPr lang="es-MX" dirty="0">
                <a:solidFill>
                  <a:schemeClr val="accent2">
                    <a:lumMod val="50000"/>
                  </a:schemeClr>
                </a:solidFill>
              </a:rPr>
              <a:t>para </a:t>
            </a:r>
            <a:r>
              <a:rPr lang="es-MX" dirty="0" smtClean="0">
                <a:solidFill>
                  <a:schemeClr val="accent2">
                    <a:lumMod val="50000"/>
                  </a:schemeClr>
                </a:solidFill>
              </a:rPr>
              <a:t>restaurantes (Establecimientos </a:t>
            </a:r>
            <a:r>
              <a:rPr lang="es-MX" dirty="0">
                <a:solidFill>
                  <a:schemeClr val="accent2">
                    <a:lumMod val="50000"/>
                  </a:schemeClr>
                </a:solidFill>
              </a:rPr>
              <a:t>certificados con el Distintivo </a:t>
            </a:r>
            <a:r>
              <a:rPr lang="es-MX" dirty="0" smtClean="0">
                <a:solidFill>
                  <a:schemeClr val="accent2">
                    <a:lumMod val="50000"/>
                  </a:schemeClr>
                </a:solidFill>
              </a:rPr>
              <a:t>H):</a:t>
            </a:r>
          </a:p>
          <a:p>
            <a:pPr marL="0" indent="0">
              <a:lnSpc>
                <a:spcPct val="160000"/>
              </a:lnSpc>
              <a:buNone/>
            </a:pPr>
            <a:endParaRPr lang="es-MX" dirty="0"/>
          </a:p>
          <a:p>
            <a:pPr>
              <a:lnSpc>
                <a:spcPct val="160000"/>
              </a:lnSpc>
            </a:pPr>
            <a:r>
              <a:rPr lang="es-MX" dirty="0">
                <a:solidFill>
                  <a:schemeClr val="accent2">
                    <a:lumMod val="75000"/>
                  </a:schemeClr>
                </a:solidFill>
              </a:rPr>
              <a:t>    El diseño del menú deberá integrar elementos de la cocina mexicana, resaltando personalidad propia identificable en la imagen y sazón de la oferta gastronómica.</a:t>
            </a:r>
          </a:p>
          <a:p>
            <a:pPr marL="0" indent="0">
              <a:lnSpc>
                <a:spcPct val="160000"/>
              </a:lnSpc>
              <a:buNone/>
            </a:pPr>
            <a:r>
              <a:rPr lang="es-MX" dirty="0" smtClean="0"/>
              <a:t> </a:t>
            </a:r>
            <a:endParaRPr lang="es-MX" dirty="0"/>
          </a:p>
        </p:txBody>
      </p:sp>
      <p:sp>
        <p:nvSpPr>
          <p:cNvPr id="6" name="5 Marcador de contenido"/>
          <p:cNvSpPr>
            <a:spLocks noGrp="1"/>
          </p:cNvSpPr>
          <p:nvPr>
            <p:ph sz="quarter" idx="2"/>
          </p:nvPr>
        </p:nvSpPr>
        <p:spPr/>
        <p:txBody>
          <a:bodyPr>
            <a:normAutofit fontScale="70000" lnSpcReduction="20000"/>
          </a:bodyPr>
          <a:lstStyle/>
          <a:p>
            <a:pPr>
              <a:lnSpc>
                <a:spcPct val="170000"/>
              </a:lnSpc>
            </a:pPr>
            <a:r>
              <a:rPr lang="es-MX" sz="3000" dirty="0">
                <a:solidFill>
                  <a:schemeClr val="accent2">
                    <a:lumMod val="50000"/>
                  </a:schemeClr>
                </a:solidFill>
              </a:rPr>
              <a:t>El 60% del menú debe ser platillos mexicanos</a:t>
            </a:r>
            <a:r>
              <a:rPr lang="es-MX" sz="3000" dirty="0" smtClean="0">
                <a:solidFill>
                  <a:schemeClr val="accent2">
                    <a:lumMod val="50000"/>
                  </a:schemeClr>
                </a:solidFill>
              </a:rPr>
              <a:t>.</a:t>
            </a:r>
          </a:p>
          <a:p>
            <a:pPr marL="0" indent="0">
              <a:lnSpc>
                <a:spcPct val="170000"/>
              </a:lnSpc>
              <a:buNone/>
            </a:pPr>
            <a:endParaRPr lang="es-MX" sz="3000" dirty="0">
              <a:solidFill>
                <a:schemeClr val="accent2">
                  <a:lumMod val="50000"/>
                </a:schemeClr>
              </a:solidFill>
            </a:endParaRPr>
          </a:p>
          <a:p>
            <a:pPr>
              <a:lnSpc>
                <a:spcPct val="170000"/>
              </a:lnSpc>
            </a:pPr>
            <a:r>
              <a:rPr lang="es-MX" sz="3000" dirty="0">
                <a:solidFill>
                  <a:schemeClr val="accent2">
                    <a:lumMod val="50000"/>
                  </a:schemeClr>
                </a:solidFill>
              </a:rPr>
              <a:t>     </a:t>
            </a:r>
            <a:r>
              <a:rPr lang="es-MX" sz="3000" dirty="0">
                <a:solidFill>
                  <a:schemeClr val="accent2">
                    <a:lumMod val="75000"/>
                  </a:schemeClr>
                </a:solidFill>
              </a:rPr>
              <a:t>La integración de vinos mexicanos, debe ser al menos de 10 etiquetas nacionales</a:t>
            </a:r>
            <a:r>
              <a:rPr lang="es-MX" sz="3000" dirty="0" smtClean="0">
                <a:solidFill>
                  <a:schemeClr val="accent2">
                    <a:lumMod val="75000"/>
                  </a:schemeClr>
                </a:solidFill>
              </a:rPr>
              <a:t>.</a:t>
            </a:r>
          </a:p>
          <a:p>
            <a:pPr marL="0" indent="0">
              <a:lnSpc>
                <a:spcPct val="170000"/>
              </a:lnSpc>
              <a:buNone/>
            </a:pPr>
            <a:endParaRPr lang="es-MX" sz="3000" dirty="0">
              <a:solidFill>
                <a:schemeClr val="accent2">
                  <a:lumMod val="50000"/>
                </a:schemeClr>
              </a:solidFill>
            </a:endParaRPr>
          </a:p>
          <a:p>
            <a:pPr>
              <a:lnSpc>
                <a:spcPct val="170000"/>
              </a:lnSpc>
            </a:pPr>
            <a:r>
              <a:rPr lang="es-MX" sz="3000" dirty="0">
                <a:solidFill>
                  <a:schemeClr val="accent2">
                    <a:lumMod val="50000"/>
                  </a:schemeClr>
                </a:solidFill>
              </a:rPr>
              <a:t>    El 25% de las bebidas debe ser representativa de </a:t>
            </a:r>
            <a:r>
              <a:rPr lang="es-MX" sz="3000" dirty="0" smtClean="0">
                <a:solidFill>
                  <a:schemeClr val="accent2">
                    <a:lumMod val="50000"/>
                  </a:schemeClr>
                </a:solidFill>
              </a:rPr>
              <a:t>México.</a:t>
            </a:r>
            <a:endParaRPr lang="es-MX" sz="3000" dirty="0">
              <a:solidFill>
                <a:schemeClr val="accent2">
                  <a:lumMod val="50000"/>
                </a:schemeClr>
              </a:solidFill>
            </a:endParaRPr>
          </a:p>
          <a:p>
            <a:endParaRPr lang="es-MX" dirty="0"/>
          </a:p>
        </p:txBody>
      </p:sp>
    </p:spTree>
    <p:extLst>
      <p:ext uri="{BB962C8B-B14F-4D97-AF65-F5344CB8AC3E}">
        <p14:creationId xmlns:p14="http://schemas.microsoft.com/office/powerpoint/2010/main" val="25745507"/>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2">
                    <a:lumMod val="50000"/>
                  </a:schemeClr>
                </a:solidFill>
              </a:rPr>
              <a:t>PRESENTACIÓN DEL MATERIAL</a:t>
            </a:r>
            <a:endParaRPr lang="es-MX" dirty="0">
              <a:solidFill>
                <a:schemeClr val="accent2">
                  <a:lumMod val="50000"/>
                </a:schemeClr>
              </a:solidFill>
            </a:endParaRPr>
          </a:p>
        </p:txBody>
      </p:sp>
      <p:sp>
        <p:nvSpPr>
          <p:cNvPr id="3" name="2 Marcador de contenido"/>
          <p:cNvSpPr>
            <a:spLocks noGrp="1"/>
          </p:cNvSpPr>
          <p:nvPr>
            <p:ph sz="quarter" idx="1"/>
          </p:nvPr>
        </p:nvSpPr>
        <p:spPr/>
        <p:txBody>
          <a:bodyPr>
            <a:normAutofit fontScale="85000" lnSpcReduction="10000"/>
          </a:bodyPr>
          <a:lstStyle/>
          <a:p>
            <a:pPr algn="ctr">
              <a:lnSpc>
                <a:spcPct val="160000"/>
              </a:lnSpc>
            </a:pPr>
            <a:r>
              <a:rPr lang="es-MX" b="1" dirty="0">
                <a:solidFill>
                  <a:schemeClr val="accent2">
                    <a:lumMod val="75000"/>
                  </a:schemeClr>
                </a:solidFill>
              </a:rPr>
              <a:t>De aquí que este material, puede ser utilizado para caracterizar los 12 mercados turísticos propuestos por la Secretaría, asociados a dichos grupos de población, tanto los de la Tercera Edad, como de los jóvenes, familias numerosas, etc.., ya que se reconoce que tanto el turismo como la gastronomía deben ser estudiados desde perspectivas multidisciplinarias que permitan su experimentación, su análisis y crítica, así como también su innovación, que todo profesional debe conocer e impulsar.</a:t>
            </a:r>
            <a:endParaRPr lang="es-MX" b="1" dirty="0">
              <a:solidFill>
                <a:schemeClr val="accent2">
                  <a:lumMod val="75000"/>
                </a:schemeClr>
              </a:solidFill>
            </a:endParaRPr>
          </a:p>
        </p:txBody>
      </p:sp>
    </p:spTree>
    <p:extLst>
      <p:ext uri="{BB962C8B-B14F-4D97-AF65-F5344CB8AC3E}">
        <p14:creationId xmlns:p14="http://schemas.microsoft.com/office/powerpoint/2010/main" val="2443116231"/>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683568" y="620688"/>
            <a:ext cx="8064896" cy="3816424"/>
          </a:xfrm>
        </p:spPr>
        <p:txBody>
          <a:bodyPr>
            <a:normAutofit fontScale="90000"/>
          </a:bodyPr>
          <a:lstStyle/>
          <a:p>
            <a:pPr algn="ctr">
              <a:lnSpc>
                <a:spcPct val="150000"/>
              </a:lnSpc>
            </a:pPr>
            <a:r>
              <a:rPr lang="es-MX" b="1" dirty="0" smtClean="0">
                <a:solidFill>
                  <a:schemeClr val="accent2">
                    <a:lumMod val="75000"/>
                  </a:schemeClr>
                </a:solidFill>
              </a:rPr>
              <a:t>¿QUÉ RESTAURANTES DE MÉXICO CUENTAN CON EL DISTINTIVO «TESOROS DE MÉXICO»?</a:t>
            </a:r>
            <a:br>
              <a:rPr lang="es-MX" b="1" dirty="0" smtClean="0">
                <a:solidFill>
                  <a:schemeClr val="accent2">
                    <a:lumMod val="75000"/>
                  </a:schemeClr>
                </a:solidFill>
              </a:rPr>
            </a:br>
            <a:r>
              <a:rPr lang="es-MX" b="1" dirty="0" smtClean="0">
                <a:solidFill>
                  <a:srgbClr val="FF0000"/>
                </a:solidFill>
              </a:rPr>
              <a:t>Investiguen la respuesta, y aporten un mínimo de 2 establecimientos de A y B por parejas.</a:t>
            </a:r>
            <a:endParaRPr lang="es-MX" b="1" dirty="0">
              <a:solidFill>
                <a:srgbClr val="FF0000"/>
              </a:solidFill>
            </a:endParaRPr>
          </a:p>
        </p:txBody>
      </p:sp>
      <p:sp>
        <p:nvSpPr>
          <p:cNvPr id="6" name="5 Subtítulo"/>
          <p:cNvSpPr>
            <a:spLocks noGrp="1"/>
          </p:cNvSpPr>
          <p:nvPr>
            <p:ph type="subTitle" idx="1"/>
          </p:nvPr>
        </p:nvSpPr>
        <p:spPr>
          <a:xfrm>
            <a:off x="1043608" y="4869160"/>
            <a:ext cx="6858000" cy="648072"/>
          </a:xfrm>
        </p:spPr>
        <p:txBody>
          <a:bodyPr>
            <a:noAutofit/>
          </a:bodyPr>
          <a:lstStyle/>
          <a:p>
            <a:pPr algn="ctr"/>
            <a:r>
              <a:rPr lang="es-MX" sz="4000" b="1" dirty="0" smtClean="0">
                <a:solidFill>
                  <a:schemeClr val="accent1">
                    <a:lumMod val="75000"/>
                  </a:schemeClr>
                </a:solidFill>
              </a:rPr>
              <a:t>INVESTIGUEN Y RESPONDAN</a:t>
            </a:r>
            <a:endParaRPr lang="es-MX" sz="4000" b="1" dirty="0">
              <a:solidFill>
                <a:schemeClr val="accent1">
                  <a:lumMod val="75000"/>
                </a:schemeClr>
              </a:solidFill>
            </a:endParaRPr>
          </a:p>
        </p:txBody>
      </p:sp>
    </p:spTree>
    <p:extLst>
      <p:ext uri="{BB962C8B-B14F-4D97-AF65-F5344CB8AC3E}">
        <p14:creationId xmlns:p14="http://schemas.microsoft.com/office/powerpoint/2010/main" val="3101661844"/>
      </p:ext>
    </p:extLst>
  </p:cSld>
  <p:clrMapOvr>
    <a:masterClrMapping/>
  </p:clrMapOvr>
  <p:transition spd="slow">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EJERCICIO</a:t>
            </a:r>
            <a:endParaRPr lang="es-MX" b="1" dirty="0">
              <a:solidFill>
                <a:srgbClr val="FF0000"/>
              </a:solidFill>
            </a:endParaRPr>
          </a:p>
        </p:txBody>
      </p:sp>
      <p:sp>
        <p:nvSpPr>
          <p:cNvPr id="3" name="2 Marcador de contenido"/>
          <p:cNvSpPr>
            <a:spLocks noGrp="1"/>
          </p:cNvSpPr>
          <p:nvPr>
            <p:ph sz="quarter" idx="1"/>
          </p:nvPr>
        </p:nvSpPr>
        <p:spPr>
          <a:xfrm>
            <a:off x="457200" y="1772816"/>
            <a:ext cx="8229600" cy="4384144"/>
          </a:xfrm>
        </p:spPr>
        <p:txBody>
          <a:bodyPr>
            <a:normAutofit/>
          </a:bodyPr>
          <a:lstStyle/>
          <a:p>
            <a:pPr algn="ctr">
              <a:lnSpc>
                <a:spcPct val="150000"/>
              </a:lnSpc>
            </a:pPr>
            <a:r>
              <a:rPr lang="es-MX" sz="2800" dirty="0" smtClean="0">
                <a:solidFill>
                  <a:srgbClr val="FF0000"/>
                </a:solidFill>
              </a:rPr>
              <a:t>Una vez identificados los establecimientos, busquen el menú de cada uno en línea y distingan un mínimo de 3 platillos que se ofrezcan en el restaurante  que se trate, y que consideren que identifican o representan la cocina mexicana. Expongan sus resultados ante el grupo.</a:t>
            </a:r>
            <a:endParaRPr lang="es-MX" sz="2800" dirty="0">
              <a:solidFill>
                <a:srgbClr val="FF0000"/>
              </a:solidFill>
            </a:endParaRPr>
          </a:p>
        </p:txBody>
      </p:sp>
    </p:spTree>
    <p:extLst>
      <p:ext uri="{BB962C8B-B14F-4D97-AF65-F5344CB8AC3E}">
        <p14:creationId xmlns:p14="http://schemas.microsoft.com/office/powerpoint/2010/main" val="4226297280"/>
      </p:ext>
    </p:extLst>
  </p:cSld>
  <p:clrMapOvr>
    <a:masterClrMapping/>
  </p:clrMapOvr>
  <p:transition spd="slow">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accent4">
                    <a:lumMod val="60000"/>
                    <a:lumOff val="40000"/>
                  </a:schemeClr>
                </a:solidFill>
              </a:rPr>
              <a:t>MERCADO ESPECIALIZADO 4</a:t>
            </a:r>
            <a:r>
              <a:rPr lang="es-MX" dirty="0" smtClean="0"/>
              <a:t>:</a:t>
            </a:r>
            <a:endParaRPr lang="es-MX" dirty="0"/>
          </a:p>
        </p:txBody>
      </p:sp>
      <p:sp>
        <p:nvSpPr>
          <p:cNvPr id="3" name="2 Marcador de texto"/>
          <p:cNvSpPr>
            <a:spLocks noGrp="1"/>
          </p:cNvSpPr>
          <p:nvPr>
            <p:ph type="body" idx="1"/>
          </p:nvPr>
        </p:nvSpPr>
        <p:spPr>
          <a:xfrm>
            <a:off x="1295400" y="4267200"/>
            <a:ext cx="6781800" cy="1826096"/>
          </a:xfrm>
        </p:spPr>
        <p:txBody>
          <a:bodyPr>
            <a:normAutofit/>
          </a:bodyPr>
          <a:lstStyle/>
          <a:p>
            <a:pPr algn="ctr"/>
            <a:r>
              <a:rPr lang="es-MX" sz="3600" b="1" dirty="0" smtClean="0">
                <a:solidFill>
                  <a:schemeClr val="accent2">
                    <a:lumMod val="60000"/>
                    <a:lumOff val="40000"/>
                  </a:schemeClr>
                </a:solidFill>
              </a:rPr>
              <a:t>TURISMO DE CRUCEROS</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3092931674"/>
      </p:ext>
    </p:extLst>
  </p:cSld>
  <p:clrMapOvr>
    <a:masterClrMapping/>
  </p:clrMapOvr>
  <p:transition spd="slow">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solidFill>
                  <a:schemeClr val="accent2">
                    <a:lumMod val="50000"/>
                  </a:schemeClr>
                </a:solidFill>
              </a:rPr>
              <a:t>MERCADO: </a:t>
            </a:r>
            <a:r>
              <a:rPr lang="es-MX" b="1" dirty="0" smtClean="0">
                <a:solidFill>
                  <a:schemeClr val="accent2">
                    <a:lumMod val="50000"/>
                  </a:schemeClr>
                </a:solidFill>
              </a:rPr>
              <a:t>TURISMO DE CRUCEROS</a:t>
            </a:r>
            <a:endParaRPr lang="es-MX" b="1" dirty="0">
              <a:solidFill>
                <a:schemeClr val="accent2">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149080"/>
            <a:ext cx="7659935"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599071"/>
            <a:ext cx="3582144" cy="168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599071"/>
            <a:ext cx="3555479"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747530"/>
      </p:ext>
    </p:extLst>
  </p:cSld>
  <p:clrMapOvr>
    <a:masterClrMapping/>
  </p:clrMapOvr>
  <p:transition spd="slow">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solidFill>
                  <a:schemeClr val="accent2">
                    <a:lumMod val="50000"/>
                  </a:schemeClr>
                </a:solidFill>
              </a:rPr>
              <a:t>TURISMO DE CRUCEROS: </a:t>
            </a:r>
            <a:r>
              <a:rPr lang="es-MX" b="1" dirty="0" smtClean="0">
                <a:solidFill>
                  <a:schemeClr val="accent2">
                    <a:lumMod val="50000"/>
                  </a:schemeClr>
                </a:solidFill>
              </a:rPr>
              <a:t>Definiciones asociadas </a:t>
            </a:r>
            <a:r>
              <a:rPr lang="es-MX" b="1" dirty="0" smtClean="0">
                <a:solidFill>
                  <a:schemeClr val="accent2">
                    <a:lumMod val="50000"/>
                  </a:schemeClr>
                </a:solidFill>
              </a:rPr>
              <a:t>(SCT, 2004 </a:t>
            </a:r>
            <a:r>
              <a:rPr lang="es-MX" b="1" dirty="0">
                <a:solidFill>
                  <a:schemeClr val="accent2">
                    <a:lumMod val="50000"/>
                  </a:schemeClr>
                </a:solidFill>
              </a:rPr>
              <a:t>a</a:t>
            </a:r>
            <a:r>
              <a:rPr lang="es-MX" b="1" dirty="0" smtClean="0">
                <a:solidFill>
                  <a:schemeClr val="accent2">
                    <a:lumMod val="50000"/>
                  </a:schemeClr>
                </a:solidFill>
              </a:rPr>
              <a:t>)</a:t>
            </a:r>
            <a:endParaRPr lang="es-MX" b="1" dirty="0">
              <a:solidFill>
                <a:schemeClr val="accent2">
                  <a:lumMod val="50000"/>
                </a:schemeClr>
              </a:solidFill>
            </a:endParaRPr>
          </a:p>
        </p:txBody>
      </p:sp>
      <p:sp>
        <p:nvSpPr>
          <p:cNvPr id="3" name="2 Marcador de contenido"/>
          <p:cNvSpPr>
            <a:spLocks noGrp="1"/>
          </p:cNvSpPr>
          <p:nvPr>
            <p:ph sz="quarter" idx="1"/>
          </p:nvPr>
        </p:nvSpPr>
        <p:spPr/>
        <p:txBody>
          <a:bodyPr>
            <a:normAutofit fontScale="92500" lnSpcReduction="20000"/>
          </a:bodyPr>
          <a:lstStyle/>
          <a:p>
            <a:pPr>
              <a:lnSpc>
                <a:spcPct val="150000"/>
              </a:lnSpc>
            </a:pPr>
            <a:r>
              <a:rPr lang="es-MX" b="1" dirty="0" smtClean="0">
                <a:solidFill>
                  <a:schemeClr val="accent2">
                    <a:lumMod val="75000"/>
                  </a:schemeClr>
                </a:solidFill>
              </a:rPr>
              <a:t>CRUCERO</a:t>
            </a:r>
            <a:r>
              <a:rPr lang="es-MX" dirty="0" smtClean="0">
                <a:solidFill>
                  <a:schemeClr val="accent2">
                    <a:lumMod val="75000"/>
                  </a:schemeClr>
                </a:solidFill>
              </a:rPr>
              <a:t>: Buque </a:t>
            </a:r>
            <a:r>
              <a:rPr lang="es-MX" dirty="0">
                <a:solidFill>
                  <a:schemeClr val="accent2">
                    <a:lumMod val="75000"/>
                  </a:schemeClr>
                </a:solidFill>
              </a:rPr>
              <a:t>de pasajeros que realiza recorridos </a:t>
            </a:r>
            <a:r>
              <a:rPr lang="es-MX" dirty="0" smtClean="0">
                <a:solidFill>
                  <a:schemeClr val="accent2">
                    <a:lumMod val="75000"/>
                  </a:schemeClr>
                </a:solidFill>
              </a:rPr>
              <a:t>turísticos </a:t>
            </a:r>
            <a:r>
              <a:rPr lang="es-MX" dirty="0">
                <a:solidFill>
                  <a:schemeClr val="accent2">
                    <a:lumMod val="75000"/>
                  </a:schemeClr>
                </a:solidFill>
              </a:rPr>
              <a:t>tocando varios destinos en </a:t>
            </a:r>
            <a:r>
              <a:rPr lang="es-MX" dirty="0" smtClean="0">
                <a:solidFill>
                  <a:schemeClr val="accent2">
                    <a:lumMod val="75000"/>
                  </a:schemeClr>
                </a:solidFill>
              </a:rPr>
              <a:t> uno </a:t>
            </a:r>
            <a:r>
              <a:rPr lang="es-MX" dirty="0">
                <a:solidFill>
                  <a:schemeClr val="accent2">
                    <a:lumMod val="75000"/>
                  </a:schemeClr>
                </a:solidFill>
              </a:rPr>
              <a:t>o más países. Puede transportar de 100 hasta </a:t>
            </a:r>
            <a:r>
              <a:rPr lang="es-MX" dirty="0" smtClean="0">
                <a:solidFill>
                  <a:schemeClr val="accent2">
                    <a:lumMod val="75000"/>
                  </a:schemeClr>
                </a:solidFill>
              </a:rPr>
              <a:t>3,000 </a:t>
            </a:r>
            <a:r>
              <a:rPr lang="es-MX" dirty="0">
                <a:solidFill>
                  <a:schemeClr val="accent2">
                    <a:lumMod val="75000"/>
                  </a:schemeClr>
                </a:solidFill>
              </a:rPr>
              <a:t>pasajeros. </a:t>
            </a:r>
            <a:endParaRPr lang="es-MX" dirty="0" smtClean="0">
              <a:solidFill>
                <a:schemeClr val="accent2">
                  <a:lumMod val="75000"/>
                </a:schemeClr>
              </a:solidFill>
            </a:endParaRPr>
          </a:p>
          <a:p>
            <a:pPr>
              <a:lnSpc>
                <a:spcPct val="150000"/>
              </a:lnSpc>
            </a:pPr>
            <a:r>
              <a:rPr lang="es-MX" b="1" dirty="0" smtClean="0">
                <a:solidFill>
                  <a:schemeClr val="accent2">
                    <a:lumMod val="75000"/>
                  </a:schemeClr>
                </a:solidFill>
              </a:rPr>
              <a:t>INDUSTRIA DE CRUCEROS</a:t>
            </a:r>
            <a:r>
              <a:rPr lang="es-MX" dirty="0" smtClean="0">
                <a:solidFill>
                  <a:schemeClr val="accent2">
                    <a:lumMod val="75000"/>
                  </a:schemeClr>
                </a:solidFill>
              </a:rPr>
              <a:t>: Aplica </a:t>
            </a:r>
            <a:r>
              <a:rPr lang="es-MX" dirty="0">
                <a:solidFill>
                  <a:schemeClr val="accent2">
                    <a:lumMod val="75000"/>
                  </a:schemeClr>
                </a:solidFill>
              </a:rPr>
              <a:t>al conjunto de empresas de diferente índole </a:t>
            </a:r>
            <a:r>
              <a:rPr lang="es-MX" dirty="0" smtClean="0">
                <a:solidFill>
                  <a:schemeClr val="accent2">
                    <a:lumMod val="75000"/>
                  </a:schemeClr>
                </a:solidFill>
              </a:rPr>
              <a:t>que </a:t>
            </a:r>
            <a:r>
              <a:rPr lang="es-MX" dirty="0">
                <a:solidFill>
                  <a:schemeClr val="accent2">
                    <a:lumMod val="75000"/>
                  </a:schemeClr>
                </a:solidFill>
              </a:rPr>
              <a:t>participan </a:t>
            </a:r>
            <a:r>
              <a:rPr lang="es-MX" dirty="0" smtClean="0">
                <a:solidFill>
                  <a:schemeClr val="accent2">
                    <a:lumMod val="75000"/>
                  </a:schemeClr>
                </a:solidFill>
              </a:rPr>
              <a:t>en  </a:t>
            </a:r>
            <a:r>
              <a:rPr lang="es-MX" dirty="0">
                <a:solidFill>
                  <a:schemeClr val="accent2">
                    <a:lumMod val="75000"/>
                  </a:schemeClr>
                </a:solidFill>
              </a:rPr>
              <a:t>la  organización  y  asistencia  del  desplazamiento </a:t>
            </a:r>
            <a:r>
              <a:rPr lang="es-MX" dirty="0" smtClean="0">
                <a:solidFill>
                  <a:schemeClr val="accent2">
                    <a:lumMod val="75000"/>
                  </a:schemeClr>
                </a:solidFill>
              </a:rPr>
              <a:t>y  </a:t>
            </a:r>
            <a:r>
              <a:rPr lang="es-MX" dirty="0">
                <a:solidFill>
                  <a:schemeClr val="accent2">
                    <a:lumMod val="75000"/>
                  </a:schemeClr>
                </a:solidFill>
              </a:rPr>
              <a:t>estancia  de  los  cruceros  en  los </a:t>
            </a:r>
            <a:r>
              <a:rPr lang="es-MX" dirty="0" smtClean="0">
                <a:solidFill>
                  <a:schemeClr val="accent2">
                    <a:lumMod val="75000"/>
                  </a:schemeClr>
                </a:solidFill>
              </a:rPr>
              <a:t>destinos </a:t>
            </a:r>
            <a:r>
              <a:rPr lang="es-MX" dirty="0">
                <a:solidFill>
                  <a:schemeClr val="accent2">
                    <a:lumMod val="75000"/>
                  </a:schemeClr>
                </a:solidFill>
              </a:rPr>
              <a:t>turísticos. Representa los aspectos de </a:t>
            </a:r>
            <a:r>
              <a:rPr lang="es-MX" dirty="0" smtClean="0">
                <a:solidFill>
                  <a:schemeClr val="accent2">
                    <a:lumMod val="75000"/>
                  </a:schemeClr>
                </a:solidFill>
              </a:rPr>
              <a:t>inversión </a:t>
            </a:r>
            <a:r>
              <a:rPr lang="es-MX" dirty="0">
                <a:solidFill>
                  <a:schemeClr val="accent2">
                    <a:lumMod val="75000"/>
                  </a:schemeClr>
                </a:solidFill>
              </a:rPr>
              <a:t>y comercialización en o hacia el </a:t>
            </a:r>
            <a:r>
              <a:rPr lang="es-MX" dirty="0" smtClean="0">
                <a:solidFill>
                  <a:schemeClr val="accent2">
                    <a:lumMod val="75000"/>
                  </a:schemeClr>
                </a:solidFill>
              </a:rPr>
              <a:t>sitio </a:t>
            </a:r>
            <a:r>
              <a:rPr lang="es-MX" dirty="0">
                <a:solidFill>
                  <a:schemeClr val="accent2">
                    <a:lumMod val="75000"/>
                  </a:schemeClr>
                </a:solidFill>
              </a:rPr>
              <a:t>mismo de origen de los recursos turísticos, </a:t>
            </a:r>
            <a:r>
              <a:rPr lang="es-MX" dirty="0" smtClean="0">
                <a:solidFill>
                  <a:schemeClr val="accent2">
                    <a:lumMod val="75000"/>
                  </a:schemeClr>
                </a:solidFill>
              </a:rPr>
              <a:t>transformándolos </a:t>
            </a:r>
            <a:r>
              <a:rPr lang="es-MX" dirty="0">
                <a:solidFill>
                  <a:schemeClr val="accent2">
                    <a:lumMod val="75000"/>
                  </a:schemeClr>
                </a:solidFill>
              </a:rPr>
              <a:t>y presentándolos a la </a:t>
            </a:r>
            <a:r>
              <a:rPr lang="es-MX" dirty="0" smtClean="0">
                <a:solidFill>
                  <a:schemeClr val="accent2">
                    <a:lumMod val="75000"/>
                  </a:schemeClr>
                </a:solidFill>
              </a:rPr>
              <a:t>clientela</a:t>
            </a:r>
            <a:r>
              <a:rPr lang="es-MX" dirty="0">
                <a:solidFill>
                  <a:schemeClr val="accent2">
                    <a:lumMod val="75000"/>
                  </a:schemeClr>
                </a:solidFill>
              </a:rPr>
              <a:t>. </a:t>
            </a:r>
          </a:p>
        </p:txBody>
      </p:sp>
    </p:spTree>
    <p:extLst>
      <p:ext uri="{BB962C8B-B14F-4D97-AF65-F5344CB8AC3E}">
        <p14:creationId xmlns:p14="http://schemas.microsoft.com/office/powerpoint/2010/main" val="2771087834"/>
      </p:ext>
    </p:extLst>
  </p:cSld>
  <p:clrMapOvr>
    <a:masterClrMapping/>
  </p:clrMapOvr>
  <p:transition spd="slow">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solidFill>
                  <a:schemeClr val="accent2">
                    <a:lumMod val="50000"/>
                  </a:schemeClr>
                </a:solidFill>
              </a:rPr>
              <a:t>TURISMO DE CRUCEROS: </a:t>
            </a:r>
            <a:r>
              <a:rPr lang="es-MX" b="1" dirty="0">
                <a:solidFill>
                  <a:schemeClr val="accent2">
                    <a:lumMod val="50000"/>
                  </a:schemeClr>
                </a:solidFill>
              </a:rPr>
              <a:t>Definiciones asociadas </a:t>
            </a:r>
            <a:r>
              <a:rPr lang="es-MX" b="1" dirty="0" smtClean="0">
                <a:solidFill>
                  <a:schemeClr val="accent2">
                    <a:lumMod val="50000"/>
                  </a:schemeClr>
                </a:solidFill>
              </a:rPr>
              <a:t>(SCT, 2004 </a:t>
            </a:r>
            <a:r>
              <a:rPr lang="es-MX" b="1" dirty="0" smtClean="0">
                <a:solidFill>
                  <a:schemeClr val="accent2">
                    <a:lumMod val="50000"/>
                  </a:schemeClr>
                </a:solidFill>
              </a:rPr>
              <a:t>a)</a:t>
            </a:r>
            <a:endParaRPr lang="es-MX" b="1" dirty="0">
              <a:solidFill>
                <a:schemeClr val="accent2">
                  <a:lumMod val="50000"/>
                </a:schemeClr>
              </a:solidFill>
            </a:endParaRPr>
          </a:p>
        </p:txBody>
      </p:sp>
      <p:sp>
        <p:nvSpPr>
          <p:cNvPr id="3" name="2 Marcador de contenido"/>
          <p:cNvSpPr>
            <a:spLocks noGrp="1"/>
          </p:cNvSpPr>
          <p:nvPr>
            <p:ph sz="quarter" idx="1"/>
          </p:nvPr>
        </p:nvSpPr>
        <p:spPr>
          <a:xfrm>
            <a:off x="251520" y="1219200"/>
            <a:ext cx="8640960" cy="5306144"/>
          </a:xfrm>
        </p:spPr>
        <p:txBody>
          <a:bodyPr>
            <a:normAutofit fontScale="77500" lnSpcReduction="20000"/>
          </a:bodyPr>
          <a:lstStyle/>
          <a:p>
            <a:pPr algn="just">
              <a:lnSpc>
                <a:spcPct val="150000"/>
              </a:lnSpc>
            </a:pPr>
            <a:r>
              <a:rPr lang="es-MX" b="1" dirty="0" smtClean="0">
                <a:solidFill>
                  <a:schemeClr val="accent2">
                    <a:lumMod val="75000"/>
                  </a:schemeClr>
                </a:solidFill>
              </a:rPr>
              <a:t>PASAJERO:  </a:t>
            </a:r>
            <a:r>
              <a:rPr lang="es-MX" dirty="0" smtClean="0">
                <a:solidFill>
                  <a:schemeClr val="accent2">
                    <a:lumMod val="75000"/>
                  </a:schemeClr>
                </a:solidFill>
              </a:rPr>
              <a:t>Persona </a:t>
            </a:r>
            <a:r>
              <a:rPr lang="es-MX" dirty="0">
                <a:solidFill>
                  <a:schemeClr val="accent2">
                    <a:lumMod val="75000"/>
                  </a:schemeClr>
                </a:solidFill>
              </a:rPr>
              <a:t>que viaja en una embarcación, </a:t>
            </a:r>
            <a:r>
              <a:rPr lang="es-MX" dirty="0" smtClean="0">
                <a:solidFill>
                  <a:schemeClr val="accent2">
                    <a:lumMod val="75000"/>
                  </a:schemeClr>
                </a:solidFill>
              </a:rPr>
              <a:t>sin formar parte </a:t>
            </a:r>
            <a:r>
              <a:rPr lang="es-MX" dirty="0">
                <a:solidFill>
                  <a:schemeClr val="accent2">
                    <a:lumMod val="75000"/>
                  </a:schemeClr>
                </a:solidFill>
              </a:rPr>
              <a:t>de la tripulación. </a:t>
            </a:r>
            <a:endParaRPr lang="es-MX" dirty="0" smtClean="0">
              <a:solidFill>
                <a:schemeClr val="accent2">
                  <a:lumMod val="75000"/>
                </a:schemeClr>
              </a:solidFill>
            </a:endParaRPr>
          </a:p>
          <a:p>
            <a:pPr algn="just">
              <a:lnSpc>
                <a:spcPct val="150000"/>
              </a:lnSpc>
            </a:pPr>
            <a:r>
              <a:rPr lang="es-MX" b="1" dirty="0" smtClean="0">
                <a:solidFill>
                  <a:schemeClr val="accent2">
                    <a:lumMod val="75000"/>
                  </a:schemeClr>
                </a:solidFill>
              </a:rPr>
              <a:t>PUERTO:  </a:t>
            </a:r>
            <a:r>
              <a:rPr lang="es-MX" dirty="0" smtClean="0">
                <a:solidFill>
                  <a:schemeClr val="accent2">
                    <a:lumMod val="75000"/>
                  </a:schemeClr>
                </a:solidFill>
              </a:rPr>
              <a:t>El </a:t>
            </a:r>
            <a:r>
              <a:rPr lang="es-MX" dirty="0">
                <a:solidFill>
                  <a:schemeClr val="accent2">
                    <a:lumMod val="75000"/>
                  </a:schemeClr>
                </a:solidFill>
              </a:rPr>
              <a:t>lugar de la costa o ribera habilitado como tal </a:t>
            </a:r>
            <a:r>
              <a:rPr lang="es-MX" dirty="0" smtClean="0">
                <a:solidFill>
                  <a:schemeClr val="accent2">
                    <a:lumMod val="75000"/>
                  </a:schemeClr>
                </a:solidFill>
              </a:rPr>
              <a:t>por </a:t>
            </a:r>
            <a:r>
              <a:rPr lang="es-MX" dirty="0">
                <a:solidFill>
                  <a:schemeClr val="accent2">
                    <a:lumMod val="75000"/>
                  </a:schemeClr>
                </a:solidFill>
              </a:rPr>
              <a:t>el Ejecutivo Federal para la </a:t>
            </a:r>
            <a:r>
              <a:rPr lang="es-MX" dirty="0" smtClean="0">
                <a:solidFill>
                  <a:schemeClr val="accent2">
                    <a:lumMod val="75000"/>
                  </a:schemeClr>
                </a:solidFill>
              </a:rPr>
              <a:t>recepción</a:t>
            </a:r>
            <a:r>
              <a:rPr lang="es-MX" dirty="0">
                <a:solidFill>
                  <a:schemeClr val="accent2">
                    <a:lumMod val="75000"/>
                  </a:schemeClr>
                </a:solidFill>
              </a:rPr>
              <a:t>, abrigo y atención </a:t>
            </a:r>
            <a:r>
              <a:rPr lang="es-MX" dirty="0" smtClean="0">
                <a:solidFill>
                  <a:schemeClr val="accent2">
                    <a:lumMod val="75000"/>
                  </a:schemeClr>
                </a:solidFill>
              </a:rPr>
              <a:t>de embarcaciones</a:t>
            </a:r>
            <a:r>
              <a:rPr lang="es-MX" dirty="0">
                <a:solidFill>
                  <a:schemeClr val="accent2">
                    <a:lumMod val="75000"/>
                  </a:schemeClr>
                </a:solidFill>
              </a:rPr>
              <a:t>, </a:t>
            </a:r>
            <a:r>
              <a:rPr lang="es-MX" dirty="0" smtClean="0">
                <a:solidFill>
                  <a:schemeClr val="accent2">
                    <a:lumMod val="75000"/>
                  </a:schemeClr>
                </a:solidFill>
              </a:rPr>
              <a:t>compuesto </a:t>
            </a:r>
            <a:r>
              <a:rPr lang="es-MX" dirty="0">
                <a:solidFill>
                  <a:schemeClr val="accent2">
                    <a:lumMod val="75000"/>
                  </a:schemeClr>
                </a:solidFill>
              </a:rPr>
              <a:t>por el recinto portuario y, en </a:t>
            </a:r>
          </a:p>
          <a:p>
            <a:pPr algn="just">
              <a:lnSpc>
                <a:spcPct val="150000"/>
              </a:lnSpc>
            </a:pPr>
            <a:r>
              <a:rPr lang="es-MX" dirty="0">
                <a:solidFill>
                  <a:schemeClr val="accent2">
                    <a:lumMod val="75000"/>
                  </a:schemeClr>
                </a:solidFill>
              </a:rPr>
              <a:t>su caso, por la zona de desarrollo, así como por </a:t>
            </a:r>
            <a:r>
              <a:rPr lang="es-MX" dirty="0" smtClean="0">
                <a:solidFill>
                  <a:schemeClr val="accent2">
                    <a:lumMod val="75000"/>
                  </a:schemeClr>
                </a:solidFill>
              </a:rPr>
              <a:t>accesos </a:t>
            </a:r>
            <a:r>
              <a:rPr lang="es-MX" dirty="0">
                <a:solidFill>
                  <a:schemeClr val="accent2">
                    <a:lumMod val="75000"/>
                  </a:schemeClr>
                </a:solidFill>
              </a:rPr>
              <a:t>y áreas de uso común para la </a:t>
            </a:r>
            <a:r>
              <a:rPr lang="es-MX" dirty="0" smtClean="0">
                <a:solidFill>
                  <a:schemeClr val="accent2">
                    <a:lumMod val="75000"/>
                  </a:schemeClr>
                </a:solidFill>
              </a:rPr>
              <a:t>navegación  </a:t>
            </a:r>
            <a:r>
              <a:rPr lang="es-MX" dirty="0">
                <a:solidFill>
                  <a:schemeClr val="accent2">
                    <a:lumMod val="75000"/>
                  </a:schemeClr>
                </a:solidFill>
              </a:rPr>
              <a:t>interna  y  afectas  a  su  funcionamiento;  </a:t>
            </a:r>
            <a:r>
              <a:rPr lang="es-MX" dirty="0" smtClean="0">
                <a:solidFill>
                  <a:schemeClr val="accent2">
                    <a:lumMod val="75000"/>
                  </a:schemeClr>
                </a:solidFill>
              </a:rPr>
              <a:t>con  </a:t>
            </a:r>
            <a:r>
              <a:rPr lang="es-MX" dirty="0">
                <a:solidFill>
                  <a:schemeClr val="accent2">
                    <a:lumMod val="75000"/>
                  </a:schemeClr>
                </a:solidFill>
              </a:rPr>
              <a:t>servicios,  </a:t>
            </a:r>
            <a:r>
              <a:rPr lang="es-MX" dirty="0" smtClean="0">
                <a:solidFill>
                  <a:schemeClr val="accent2">
                    <a:lumMod val="75000"/>
                  </a:schemeClr>
                </a:solidFill>
              </a:rPr>
              <a:t>terminales e instalaciones.</a:t>
            </a:r>
          </a:p>
          <a:p>
            <a:pPr algn="just">
              <a:lnSpc>
                <a:spcPct val="150000"/>
              </a:lnSpc>
            </a:pPr>
            <a:r>
              <a:rPr lang="es-MX" dirty="0">
                <a:solidFill>
                  <a:schemeClr val="accent2">
                    <a:lumMod val="75000"/>
                  </a:schemeClr>
                </a:solidFill>
              </a:rPr>
              <a:t> </a:t>
            </a:r>
            <a:r>
              <a:rPr lang="es-MX" b="1" dirty="0" smtClean="0">
                <a:solidFill>
                  <a:schemeClr val="accent2">
                    <a:lumMod val="75000"/>
                  </a:schemeClr>
                </a:solidFill>
              </a:rPr>
              <a:t>PUERTO TÚRÍSTICO: </a:t>
            </a:r>
            <a:r>
              <a:rPr lang="es-MX" dirty="0" smtClean="0">
                <a:solidFill>
                  <a:schemeClr val="accent2">
                    <a:lumMod val="75000"/>
                  </a:schemeClr>
                </a:solidFill>
              </a:rPr>
              <a:t>Es </a:t>
            </a:r>
            <a:r>
              <a:rPr lang="es-MX" dirty="0">
                <a:solidFill>
                  <a:schemeClr val="accent2">
                    <a:lumMod val="75000"/>
                  </a:schemeClr>
                </a:solidFill>
              </a:rPr>
              <a:t>un conjunto de obras e instalaciones sin </a:t>
            </a:r>
            <a:r>
              <a:rPr lang="es-MX" dirty="0" smtClean="0">
                <a:solidFill>
                  <a:schemeClr val="accent2">
                    <a:lumMod val="75000"/>
                  </a:schemeClr>
                </a:solidFill>
              </a:rPr>
              <a:t>desarrollos </a:t>
            </a:r>
            <a:r>
              <a:rPr lang="es-MX" dirty="0">
                <a:solidFill>
                  <a:schemeClr val="accent2">
                    <a:lumMod val="75000"/>
                  </a:schemeClr>
                </a:solidFill>
              </a:rPr>
              <a:t>inmobiliarios, </a:t>
            </a:r>
            <a:r>
              <a:rPr lang="es-MX" dirty="0" smtClean="0">
                <a:solidFill>
                  <a:schemeClr val="accent2">
                    <a:lumMod val="75000"/>
                  </a:schemeClr>
                </a:solidFill>
              </a:rPr>
              <a:t>que </a:t>
            </a:r>
            <a:r>
              <a:rPr lang="es-MX" dirty="0">
                <a:solidFill>
                  <a:schemeClr val="accent2">
                    <a:lumMod val="75000"/>
                  </a:schemeClr>
                </a:solidFill>
              </a:rPr>
              <a:t>tienen por objeto prestar servicios públicos a </a:t>
            </a:r>
          </a:p>
          <a:p>
            <a:pPr algn="just">
              <a:lnSpc>
                <a:spcPct val="150000"/>
              </a:lnSpc>
            </a:pPr>
            <a:r>
              <a:rPr lang="es-MX" dirty="0">
                <a:solidFill>
                  <a:schemeClr val="accent2">
                    <a:lumMod val="75000"/>
                  </a:schemeClr>
                </a:solidFill>
              </a:rPr>
              <a:t>las embarcaciones turísticas</a:t>
            </a:r>
            <a:r>
              <a:rPr lang="es-MX" dirty="0" smtClean="0">
                <a:solidFill>
                  <a:schemeClr val="accent2">
                    <a:lumMod val="75000"/>
                  </a:schemeClr>
                </a:solidFill>
              </a:rPr>
              <a:t>.  </a:t>
            </a:r>
            <a:endParaRPr lang="es-MX" dirty="0">
              <a:solidFill>
                <a:schemeClr val="accent2">
                  <a:lumMod val="75000"/>
                </a:schemeClr>
              </a:solidFill>
            </a:endParaRPr>
          </a:p>
        </p:txBody>
      </p:sp>
    </p:spTree>
    <p:extLst>
      <p:ext uri="{BB962C8B-B14F-4D97-AF65-F5344CB8AC3E}">
        <p14:creationId xmlns:p14="http://schemas.microsoft.com/office/powerpoint/2010/main" val="1992860711"/>
      </p:ext>
    </p:extLst>
  </p:cSld>
  <p:clrMapOvr>
    <a:masterClrMapping/>
  </p:clrMapOvr>
  <p:transition spd="slow">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b="1" dirty="0" smtClean="0">
                <a:solidFill>
                  <a:schemeClr val="accent2">
                    <a:lumMod val="50000"/>
                  </a:schemeClr>
                </a:solidFill>
              </a:rPr>
              <a:t>TURISMO DE CRUCEROS: Concepto</a:t>
            </a:r>
            <a:endParaRPr lang="es-MX" b="1" dirty="0">
              <a:solidFill>
                <a:schemeClr val="accent2">
                  <a:lumMod val="50000"/>
                </a:schemeClr>
              </a:solidFill>
            </a:endParaRPr>
          </a:p>
        </p:txBody>
      </p:sp>
      <p:sp>
        <p:nvSpPr>
          <p:cNvPr id="3" name="2 Marcador de contenido"/>
          <p:cNvSpPr>
            <a:spLocks noGrp="1"/>
          </p:cNvSpPr>
          <p:nvPr>
            <p:ph sz="quarter" idx="1"/>
          </p:nvPr>
        </p:nvSpPr>
        <p:spPr>
          <a:xfrm>
            <a:off x="251520" y="1219200"/>
            <a:ext cx="8640960" cy="5306144"/>
          </a:xfrm>
        </p:spPr>
        <p:txBody>
          <a:bodyPr>
            <a:normAutofit fontScale="92500"/>
          </a:bodyPr>
          <a:lstStyle/>
          <a:p>
            <a:pPr algn="ctr">
              <a:lnSpc>
                <a:spcPct val="150000"/>
              </a:lnSpc>
            </a:pPr>
            <a:r>
              <a:rPr lang="es-MX" b="1" dirty="0" smtClean="0">
                <a:solidFill>
                  <a:schemeClr val="accent2">
                    <a:lumMod val="75000"/>
                  </a:schemeClr>
                </a:solidFill>
              </a:rPr>
              <a:t>Es </a:t>
            </a:r>
            <a:r>
              <a:rPr lang="es-MX" b="1" dirty="0">
                <a:solidFill>
                  <a:schemeClr val="accent2">
                    <a:lumMod val="75000"/>
                  </a:schemeClr>
                </a:solidFill>
              </a:rPr>
              <a:t>el desplazamiento turístico que realizan </a:t>
            </a:r>
            <a:r>
              <a:rPr lang="es-MX" b="1" dirty="0" smtClean="0">
                <a:solidFill>
                  <a:schemeClr val="accent2">
                    <a:lumMod val="75000"/>
                  </a:schemeClr>
                </a:solidFill>
              </a:rPr>
              <a:t>viajeros </a:t>
            </a:r>
            <a:r>
              <a:rPr lang="es-MX" b="1" dirty="0">
                <a:solidFill>
                  <a:schemeClr val="accent2">
                    <a:lumMod val="75000"/>
                  </a:schemeClr>
                </a:solidFill>
              </a:rPr>
              <a:t>nacionales y </a:t>
            </a:r>
            <a:r>
              <a:rPr lang="es-MX" b="1" dirty="0" smtClean="0">
                <a:solidFill>
                  <a:schemeClr val="accent2">
                    <a:lumMod val="75000"/>
                  </a:schemeClr>
                </a:solidFill>
              </a:rPr>
              <a:t>extranjeros  </a:t>
            </a:r>
            <a:r>
              <a:rPr lang="es-MX" b="1" dirty="0">
                <a:solidFill>
                  <a:schemeClr val="accent2">
                    <a:lumMod val="75000"/>
                  </a:schemeClr>
                </a:solidFill>
              </a:rPr>
              <a:t>por  los  mares  continentales  en  </a:t>
            </a:r>
            <a:r>
              <a:rPr lang="es-MX" b="1" dirty="0" smtClean="0">
                <a:solidFill>
                  <a:schemeClr val="accent2">
                    <a:lumMod val="75000"/>
                  </a:schemeClr>
                </a:solidFill>
              </a:rPr>
              <a:t>embarcaciones  </a:t>
            </a:r>
            <a:r>
              <a:rPr lang="es-MX" b="1" dirty="0">
                <a:solidFill>
                  <a:schemeClr val="accent2">
                    <a:lumMod val="75000"/>
                  </a:schemeClr>
                </a:solidFill>
              </a:rPr>
              <a:t>de  recreo  de  gran  escala </a:t>
            </a:r>
            <a:r>
              <a:rPr lang="es-MX" b="1" dirty="0" smtClean="0">
                <a:solidFill>
                  <a:schemeClr val="accent2">
                    <a:lumMod val="75000"/>
                  </a:schemeClr>
                </a:solidFill>
              </a:rPr>
              <a:t>denominadas  </a:t>
            </a:r>
            <a:r>
              <a:rPr lang="es-MX" b="1" dirty="0">
                <a:solidFill>
                  <a:schemeClr val="accent2">
                    <a:lumMod val="75000"/>
                  </a:schemeClr>
                </a:solidFill>
              </a:rPr>
              <a:t>cruceros; con  rutas  determinadas  y  </a:t>
            </a:r>
            <a:r>
              <a:rPr lang="es-MX" b="1" dirty="0" smtClean="0">
                <a:solidFill>
                  <a:schemeClr val="accent2">
                    <a:lumMod val="75000"/>
                  </a:schemeClr>
                </a:solidFill>
              </a:rPr>
              <a:t>periódicas</a:t>
            </a:r>
            <a:r>
              <a:rPr lang="es-MX" b="1" dirty="0">
                <a:solidFill>
                  <a:schemeClr val="accent2">
                    <a:lumMod val="75000"/>
                  </a:schemeClr>
                </a:solidFill>
              </a:rPr>
              <a:t>,  realizando  escalas  en  los </a:t>
            </a:r>
            <a:r>
              <a:rPr lang="es-MX" b="1" dirty="0" smtClean="0">
                <a:solidFill>
                  <a:schemeClr val="accent2">
                    <a:lumMod val="75000"/>
                  </a:schemeClr>
                </a:solidFill>
              </a:rPr>
              <a:t>diferentes  </a:t>
            </a:r>
            <a:r>
              <a:rPr lang="es-MX" b="1" dirty="0">
                <a:solidFill>
                  <a:schemeClr val="accent2">
                    <a:lumMod val="75000"/>
                  </a:schemeClr>
                </a:solidFill>
              </a:rPr>
              <a:t>puertos  de  los  países  que  visitan  y  </a:t>
            </a:r>
            <a:r>
              <a:rPr lang="es-MX" b="1" dirty="0" smtClean="0">
                <a:solidFill>
                  <a:schemeClr val="accent2">
                    <a:lumMod val="75000"/>
                  </a:schemeClr>
                </a:solidFill>
              </a:rPr>
              <a:t>haciendo  </a:t>
            </a:r>
            <a:r>
              <a:rPr lang="es-MX" b="1" dirty="0">
                <a:solidFill>
                  <a:schemeClr val="accent2">
                    <a:lumMod val="75000"/>
                  </a:schemeClr>
                </a:solidFill>
              </a:rPr>
              <a:t>uso  de  los  servicios  tanto  al </a:t>
            </a:r>
            <a:r>
              <a:rPr lang="es-MX" b="1" dirty="0" smtClean="0">
                <a:solidFill>
                  <a:schemeClr val="accent2">
                    <a:lumMod val="75000"/>
                  </a:schemeClr>
                </a:solidFill>
              </a:rPr>
              <a:t>interior  </a:t>
            </a:r>
            <a:r>
              <a:rPr lang="es-MX" b="1" dirty="0">
                <a:solidFill>
                  <a:schemeClr val="accent2">
                    <a:lumMod val="75000"/>
                  </a:schemeClr>
                </a:solidFill>
              </a:rPr>
              <a:t>de  las  embarcaciones  como  de  los  </a:t>
            </a:r>
            <a:r>
              <a:rPr lang="es-MX" b="1" dirty="0" smtClean="0">
                <a:solidFill>
                  <a:schemeClr val="accent2">
                    <a:lumMod val="75000"/>
                  </a:schemeClr>
                </a:solidFill>
              </a:rPr>
              <a:t>productos  </a:t>
            </a:r>
            <a:r>
              <a:rPr lang="es-MX" b="1" dirty="0">
                <a:solidFill>
                  <a:schemeClr val="accent2">
                    <a:lumMod val="75000"/>
                  </a:schemeClr>
                </a:solidFill>
              </a:rPr>
              <a:t>y  atractivos  turísticos  que  ofrece </a:t>
            </a:r>
          </a:p>
          <a:p>
            <a:pPr marL="0" indent="0" algn="ctr">
              <a:lnSpc>
                <a:spcPct val="150000"/>
              </a:lnSpc>
              <a:buNone/>
            </a:pPr>
            <a:r>
              <a:rPr lang="es-MX" b="1" dirty="0">
                <a:solidFill>
                  <a:schemeClr val="accent2">
                    <a:lumMod val="75000"/>
                  </a:schemeClr>
                </a:solidFill>
              </a:rPr>
              <a:t>cada </a:t>
            </a:r>
            <a:r>
              <a:rPr lang="es-MX" b="1" dirty="0" smtClean="0">
                <a:solidFill>
                  <a:schemeClr val="accent2">
                    <a:lumMod val="75000"/>
                  </a:schemeClr>
                </a:solidFill>
              </a:rPr>
              <a:t>destino (SCT, 2004 b). </a:t>
            </a:r>
            <a:endParaRPr lang="es-MX" b="1" dirty="0">
              <a:solidFill>
                <a:schemeClr val="accent2">
                  <a:lumMod val="75000"/>
                </a:schemeClr>
              </a:solidFill>
            </a:endParaRPr>
          </a:p>
        </p:txBody>
      </p:sp>
    </p:spTree>
    <p:extLst>
      <p:ext uri="{BB962C8B-B14F-4D97-AF65-F5344CB8AC3E}">
        <p14:creationId xmlns:p14="http://schemas.microsoft.com/office/powerpoint/2010/main" val="1420315997"/>
      </p:ext>
    </p:extLst>
  </p:cSld>
  <p:clrMapOvr>
    <a:masterClrMapping/>
  </p:clrMapOvr>
  <p:transition spd="slow">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b="1" dirty="0" smtClean="0">
                <a:solidFill>
                  <a:schemeClr val="accent2">
                    <a:lumMod val="50000"/>
                  </a:schemeClr>
                </a:solidFill>
              </a:rPr>
              <a:t>DESTINOS DE CRUCEROS EN MÉXICO</a:t>
            </a:r>
            <a:endParaRPr lang="es-MX" b="1" dirty="0">
              <a:solidFill>
                <a:schemeClr val="accent2">
                  <a:lumMod val="5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982662"/>
            <a:ext cx="7999413" cy="5254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2306202"/>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chemeClr val="accent2">
                    <a:lumMod val="50000"/>
                  </a:schemeClr>
                </a:solidFill>
              </a:rPr>
              <a:t>DATOS RELACIONADOS CON CRUCEROS EN MÉXICO</a:t>
            </a:r>
            <a:endParaRPr lang="es-MX" b="1" dirty="0">
              <a:solidFill>
                <a:schemeClr val="accent2">
                  <a:lumMod val="50000"/>
                </a:schemeClr>
              </a:solidFill>
            </a:endParaRPr>
          </a:p>
        </p:txBody>
      </p:sp>
      <p:sp>
        <p:nvSpPr>
          <p:cNvPr id="3" name="2 Marcador de contenido"/>
          <p:cNvSpPr>
            <a:spLocks noGrp="1"/>
          </p:cNvSpPr>
          <p:nvPr>
            <p:ph sz="quarter" idx="1"/>
          </p:nvPr>
        </p:nvSpPr>
        <p:spPr>
          <a:xfrm>
            <a:off x="457200" y="1219200"/>
            <a:ext cx="8229600" cy="5306144"/>
          </a:xfrm>
        </p:spPr>
        <p:txBody>
          <a:bodyPr>
            <a:normAutofit fontScale="77500" lnSpcReduction="20000"/>
          </a:bodyPr>
          <a:lstStyle/>
          <a:p>
            <a:pPr algn="just">
              <a:lnSpc>
                <a:spcPct val="150000"/>
              </a:lnSpc>
            </a:pPr>
            <a:r>
              <a:rPr lang="es-MX" b="1" dirty="0" smtClean="0">
                <a:solidFill>
                  <a:schemeClr val="accent2">
                    <a:lumMod val="75000"/>
                  </a:schemeClr>
                </a:solidFill>
              </a:rPr>
              <a:t>1. Los puertos en México preferidos por los turistas se encuentran en El Caribe.</a:t>
            </a:r>
          </a:p>
          <a:p>
            <a:pPr algn="just">
              <a:lnSpc>
                <a:spcPct val="150000"/>
              </a:lnSpc>
            </a:pPr>
            <a:r>
              <a:rPr lang="es-MX" b="1" dirty="0" smtClean="0">
                <a:solidFill>
                  <a:schemeClr val="accent2">
                    <a:lumMod val="75000"/>
                  </a:schemeClr>
                </a:solidFill>
              </a:rPr>
              <a:t>2. Durante </a:t>
            </a:r>
            <a:r>
              <a:rPr lang="es-MX" b="1" dirty="0">
                <a:solidFill>
                  <a:schemeClr val="accent2">
                    <a:lumMod val="75000"/>
                  </a:schemeClr>
                </a:solidFill>
              </a:rPr>
              <a:t>2014 llegaron más de 5 millones 556 mil </a:t>
            </a:r>
            <a:r>
              <a:rPr lang="es-MX" b="1" dirty="0" err="1">
                <a:solidFill>
                  <a:schemeClr val="accent2">
                    <a:lumMod val="75000"/>
                  </a:schemeClr>
                </a:solidFill>
              </a:rPr>
              <a:t>cruceristas</a:t>
            </a:r>
            <a:r>
              <a:rPr lang="es-MX" b="1" dirty="0">
                <a:solidFill>
                  <a:schemeClr val="accent2">
                    <a:lumMod val="75000"/>
                  </a:schemeClr>
                </a:solidFill>
              </a:rPr>
              <a:t> a </a:t>
            </a:r>
            <a:r>
              <a:rPr lang="es-MX" b="1" dirty="0" smtClean="0">
                <a:solidFill>
                  <a:schemeClr val="accent2">
                    <a:lumMod val="75000"/>
                  </a:schemeClr>
                </a:solidFill>
              </a:rPr>
              <a:t>México .</a:t>
            </a:r>
          </a:p>
          <a:p>
            <a:pPr algn="just">
              <a:lnSpc>
                <a:spcPct val="150000"/>
              </a:lnSpc>
            </a:pPr>
            <a:r>
              <a:rPr lang="es-MX" b="1" dirty="0" smtClean="0">
                <a:solidFill>
                  <a:schemeClr val="accent2">
                    <a:lumMod val="75000"/>
                  </a:schemeClr>
                </a:solidFill>
              </a:rPr>
              <a:t>3. Hubo </a:t>
            </a:r>
            <a:r>
              <a:rPr lang="es-MX" b="1" dirty="0">
                <a:solidFill>
                  <a:schemeClr val="accent2">
                    <a:lumMod val="75000"/>
                  </a:schemeClr>
                </a:solidFill>
              </a:rPr>
              <a:t>un incremento </a:t>
            </a:r>
            <a:r>
              <a:rPr lang="es-MX" b="1" dirty="0" smtClean="0">
                <a:solidFill>
                  <a:schemeClr val="accent2">
                    <a:lumMod val="75000"/>
                  </a:schemeClr>
                </a:solidFill>
              </a:rPr>
              <a:t>del </a:t>
            </a:r>
            <a:r>
              <a:rPr lang="es-MX" b="1" dirty="0">
                <a:solidFill>
                  <a:schemeClr val="accent2">
                    <a:lumMod val="75000"/>
                  </a:schemeClr>
                </a:solidFill>
              </a:rPr>
              <a:t>27.8 </a:t>
            </a:r>
            <a:r>
              <a:rPr lang="es-MX" b="1" dirty="0" smtClean="0">
                <a:solidFill>
                  <a:schemeClr val="accent2">
                    <a:lumMod val="75000"/>
                  </a:schemeClr>
                </a:solidFill>
              </a:rPr>
              <a:t>% respecto a las llegadas de 2013.</a:t>
            </a:r>
          </a:p>
          <a:p>
            <a:pPr algn="just">
              <a:lnSpc>
                <a:spcPct val="150000"/>
              </a:lnSpc>
            </a:pPr>
            <a:r>
              <a:rPr lang="es-MX" b="1" dirty="0">
                <a:solidFill>
                  <a:schemeClr val="accent2">
                    <a:lumMod val="75000"/>
                  </a:schemeClr>
                </a:solidFill>
              </a:rPr>
              <a:t>4. </a:t>
            </a:r>
            <a:r>
              <a:rPr lang="es-MX" b="1" dirty="0" smtClean="0">
                <a:solidFill>
                  <a:schemeClr val="accent2">
                    <a:lumMod val="75000"/>
                  </a:schemeClr>
                </a:solidFill>
              </a:rPr>
              <a:t>Los </a:t>
            </a:r>
            <a:r>
              <a:rPr lang="es-MX" b="1" dirty="0">
                <a:solidFill>
                  <a:schemeClr val="accent2">
                    <a:lumMod val="75000"/>
                  </a:schemeClr>
                </a:solidFill>
              </a:rPr>
              <a:t>crecimientos más sobresalientes </a:t>
            </a:r>
            <a:r>
              <a:rPr lang="es-MX" b="1" dirty="0" smtClean="0">
                <a:solidFill>
                  <a:schemeClr val="accent2">
                    <a:lumMod val="75000"/>
                  </a:schemeClr>
                </a:solidFill>
              </a:rPr>
              <a:t>fueron: los </a:t>
            </a:r>
            <a:r>
              <a:rPr lang="es-MX" b="1" dirty="0">
                <a:solidFill>
                  <a:schemeClr val="accent2">
                    <a:lumMod val="75000"/>
                  </a:schemeClr>
                </a:solidFill>
              </a:rPr>
              <a:t>puertos </a:t>
            </a:r>
            <a:r>
              <a:rPr lang="es-MX" b="1" dirty="0" err="1">
                <a:solidFill>
                  <a:schemeClr val="accent2">
                    <a:lumMod val="75000"/>
                  </a:schemeClr>
                </a:solidFill>
              </a:rPr>
              <a:t>Pichilingue</a:t>
            </a:r>
            <a:r>
              <a:rPr lang="es-MX" b="1" dirty="0">
                <a:solidFill>
                  <a:schemeClr val="accent2">
                    <a:lumMod val="75000"/>
                  </a:schemeClr>
                </a:solidFill>
              </a:rPr>
              <a:t>, en </a:t>
            </a:r>
            <a:r>
              <a:rPr lang="es-MX" b="1" dirty="0" smtClean="0">
                <a:solidFill>
                  <a:schemeClr val="accent2">
                    <a:lumMod val="75000"/>
                  </a:schemeClr>
                </a:solidFill>
              </a:rPr>
              <a:t>Guerrero (aumento </a:t>
            </a:r>
            <a:r>
              <a:rPr lang="es-MX" b="1" dirty="0">
                <a:solidFill>
                  <a:schemeClr val="accent2">
                    <a:lumMod val="75000"/>
                  </a:schemeClr>
                </a:solidFill>
              </a:rPr>
              <a:t>de 550 </a:t>
            </a:r>
            <a:r>
              <a:rPr lang="es-MX" b="1" dirty="0" smtClean="0">
                <a:solidFill>
                  <a:schemeClr val="accent2">
                    <a:lumMod val="75000"/>
                  </a:schemeClr>
                </a:solidFill>
              </a:rPr>
              <a:t>% en </a:t>
            </a:r>
            <a:r>
              <a:rPr lang="es-MX" b="1" dirty="0">
                <a:solidFill>
                  <a:schemeClr val="accent2">
                    <a:lumMod val="75000"/>
                  </a:schemeClr>
                </a:solidFill>
              </a:rPr>
              <a:t>el arribo de barcos y de 635 </a:t>
            </a:r>
            <a:r>
              <a:rPr lang="es-MX" b="1" dirty="0" smtClean="0">
                <a:solidFill>
                  <a:schemeClr val="accent2">
                    <a:lumMod val="75000"/>
                  </a:schemeClr>
                </a:solidFill>
              </a:rPr>
              <a:t>% en </a:t>
            </a:r>
            <a:r>
              <a:rPr lang="es-MX" b="1" dirty="0" err="1" smtClean="0">
                <a:solidFill>
                  <a:schemeClr val="accent2">
                    <a:lumMod val="75000"/>
                  </a:schemeClr>
                </a:solidFill>
              </a:rPr>
              <a:t>cruceristas</a:t>
            </a:r>
            <a:r>
              <a:rPr lang="es-MX" b="1" dirty="0" smtClean="0">
                <a:solidFill>
                  <a:schemeClr val="accent2">
                    <a:lumMod val="75000"/>
                  </a:schemeClr>
                </a:solidFill>
              </a:rPr>
              <a:t>); </a:t>
            </a:r>
            <a:r>
              <a:rPr lang="es-MX" b="1" dirty="0">
                <a:solidFill>
                  <a:schemeClr val="accent2">
                    <a:lumMod val="75000"/>
                  </a:schemeClr>
                </a:solidFill>
              </a:rPr>
              <a:t>Loreto, Baja California Sur, con alzas del 533 </a:t>
            </a:r>
            <a:r>
              <a:rPr lang="es-MX" b="1" dirty="0" smtClean="0">
                <a:solidFill>
                  <a:schemeClr val="accent2">
                    <a:lumMod val="75000"/>
                  </a:schemeClr>
                </a:solidFill>
              </a:rPr>
              <a:t>% en </a:t>
            </a:r>
            <a:r>
              <a:rPr lang="es-MX" b="1" dirty="0">
                <a:solidFill>
                  <a:schemeClr val="accent2">
                    <a:lumMod val="75000"/>
                  </a:schemeClr>
                </a:solidFill>
              </a:rPr>
              <a:t>cruceros y </a:t>
            </a:r>
            <a:r>
              <a:rPr lang="es-MX" b="1" dirty="0" smtClean="0">
                <a:solidFill>
                  <a:schemeClr val="accent2">
                    <a:lumMod val="75000"/>
                  </a:schemeClr>
                </a:solidFill>
              </a:rPr>
              <a:t>392% en </a:t>
            </a:r>
            <a:r>
              <a:rPr lang="es-MX" b="1" dirty="0">
                <a:solidFill>
                  <a:schemeClr val="accent2">
                    <a:lumMod val="75000"/>
                  </a:schemeClr>
                </a:solidFill>
              </a:rPr>
              <a:t>viajeros; y Mazatlán, Sinaloa, con repuntes del 483 y 862 </a:t>
            </a:r>
            <a:r>
              <a:rPr lang="es-MX" b="1" dirty="0" smtClean="0">
                <a:solidFill>
                  <a:schemeClr val="accent2">
                    <a:lumMod val="75000"/>
                  </a:schemeClr>
                </a:solidFill>
              </a:rPr>
              <a:t>% (</a:t>
            </a:r>
            <a:r>
              <a:rPr lang="es-MX" b="1" dirty="0">
                <a:solidFill>
                  <a:schemeClr val="accent2">
                    <a:lumMod val="75000"/>
                  </a:schemeClr>
                </a:solidFill>
              </a:rPr>
              <a:t>El Financiero, 2015).</a:t>
            </a:r>
            <a:endParaRPr lang="es-MX" b="1" dirty="0" smtClean="0">
              <a:solidFill>
                <a:schemeClr val="accent2">
                  <a:lumMod val="75000"/>
                </a:schemeClr>
              </a:solidFill>
            </a:endParaRPr>
          </a:p>
          <a:p>
            <a:endParaRPr lang="es-MX" dirty="0"/>
          </a:p>
        </p:txBody>
      </p:sp>
    </p:spTree>
    <p:extLst>
      <p:ext uri="{BB962C8B-B14F-4D97-AF65-F5344CB8AC3E}">
        <p14:creationId xmlns:p14="http://schemas.microsoft.com/office/powerpoint/2010/main" val="3799776420"/>
      </p:ext>
    </p:extLst>
  </p:cSld>
  <p:clrMapOvr>
    <a:masterClrMapping/>
  </p:clrMapOvr>
  <p:transition spd="slow">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5868144" y="304800"/>
            <a:ext cx="3275856" cy="5788496"/>
          </a:xfrm>
        </p:spPr>
        <p:txBody>
          <a:bodyPr/>
          <a:lstStyle/>
          <a:p>
            <a:pPr algn="ctr"/>
            <a:r>
              <a:rPr lang="es-MX" sz="2800" dirty="0" smtClean="0">
                <a:solidFill>
                  <a:srgbClr val="FF0000"/>
                </a:solidFill>
              </a:rPr>
              <a:t>EJERCICIO</a:t>
            </a:r>
            <a:br>
              <a:rPr lang="es-MX" sz="2800" dirty="0" smtClean="0">
                <a:solidFill>
                  <a:srgbClr val="FF0000"/>
                </a:solidFill>
              </a:rPr>
            </a:br>
            <a:r>
              <a:rPr lang="es-MX" sz="2800" dirty="0">
                <a:solidFill>
                  <a:srgbClr val="FF0000"/>
                </a:solidFill>
              </a:rPr>
              <a:t/>
            </a:r>
            <a:br>
              <a:rPr lang="es-MX" sz="2800" dirty="0">
                <a:solidFill>
                  <a:srgbClr val="FF0000"/>
                </a:solidFill>
              </a:rPr>
            </a:br>
            <a:r>
              <a:rPr lang="es-MX" sz="2800" dirty="0" smtClean="0">
                <a:solidFill>
                  <a:srgbClr val="FF0000"/>
                </a:solidFill>
              </a:rPr>
              <a:t/>
            </a:r>
            <a:br>
              <a:rPr lang="es-MX" sz="2800" dirty="0" smtClean="0">
                <a:solidFill>
                  <a:srgbClr val="FF0000"/>
                </a:solidFill>
              </a:rPr>
            </a:br>
            <a:r>
              <a:rPr lang="es-MX" sz="2800" dirty="0">
                <a:solidFill>
                  <a:srgbClr val="FF0000"/>
                </a:solidFill>
              </a:rPr>
              <a:t/>
            </a:r>
            <a:br>
              <a:rPr lang="es-MX" sz="2800" dirty="0">
                <a:solidFill>
                  <a:srgbClr val="FF0000"/>
                </a:solidFill>
              </a:rPr>
            </a:br>
            <a:r>
              <a:rPr lang="es-MX" sz="2800" dirty="0" smtClean="0">
                <a:solidFill>
                  <a:srgbClr val="FF0000"/>
                </a:solidFill>
              </a:rPr>
              <a:t/>
            </a:r>
            <a:br>
              <a:rPr lang="es-MX" sz="2800" dirty="0" smtClean="0">
                <a:solidFill>
                  <a:srgbClr val="FF0000"/>
                </a:solidFill>
              </a:rPr>
            </a:br>
            <a:r>
              <a:rPr lang="es-MX" sz="2800" dirty="0" smtClean="0">
                <a:solidFill>
                  <a:srgbClr val="FF0000"/>
                </a:solidFill>
              </a:rPr>
              <a:t/>
            </a:r>
            <a:br>
              <a:rPr lang="es-MX" sz="2800" dirty="0" smtClean="0">
                <a:solidFill>
                  <a:srgbClr val="FF0000"/>
                </a:solidFill>
              </a:rPr>
            </a:br>
            <a:r>
              <a:rPr lang="es-MX" sz="2800" dirty="0">
                <a:solidFill>
                  <a:srgbClr val="FF0000"/>
                </a:solidFill>
              </a:rPr>
              <a:t/>
            </a:r>
            <a:br>
              <a:rPr lang="es-MX" sz="2800" dirty="0">
                <a:solidFill>
                  <a:srgbClr val="FF0000"/>
                </a:solidFill>
              </a:rPr>
            </a:br>
            <a:r>
              <a:rPr lang="es-MX" sz="2800" dirty="0" smtClean="0">
                <a:solidFill>
                  <a:schemeClr val="accent2">
                    <a:lumMod val="75000"/>
                  </a:schemeClr>
                </a:solidFill>
              </a:rPr>
              <a:t>TURISMO DE CRUCEROS Y GASTRONOMÍA</a:t>
            </a:r>
            <a:endParaRPr lang="es-MX" sz="2800" dirty="0">
              <a:solidFill>
                <a:schemeClr val="accent2">
                  <a:lumMod val="75000"/>
                </a:schemeClr>
              </a:solidFill>
            </a:endParaRPr>
          </a:p>
        </p:txBody>
      </p:sp>
      <p:sp>
        <p:nvSpPr>
          <p:cNvPr id="6" name="5 Marcador de contenido"/>
          <p:cNvSpPr>
            <a:spLocks noGrp="1"/>
          </p:cNvSpPr>
          <p:nvPr>
            <p:ph sz="quarter" idx="1"/>
          </p:nvPr>
        </p:nvSpPr>
        <p:spPr>
          <a:xfrm>
            <a:off x="304800" y="304800"/>
            <a:ext cx="5131296" cy="5715000"/>
          </a:xfrm>
        </p:spPr>
        <p:txBody>
          <a:bodyPr>
            <a:normAutofit fontScale="77500" lnSpcReduction="20000"/>
          </a:bodyPr>
          <a:lstStyle/>
          <a:p>
            <a:pPr marL="0" indent="0" algn="ctr">
              <a:lnSpc>
                <a:spcPct val="150000"/>
              </a:lnSpc>
              <a:buNone/>
            </a:pPr>
            <a:r>
              <a:rPr lang="es-MX" sz="3600" b="1" i="1" dirty="0" smtClean="0">
                <a:solidFill>
                  <a:srgbClr val="FF0000"/>
                </a:solidFill>
              </a:rPr>
              <a:t>¿QUÉ SERVICIOS GASTRONÓMICOS SE OFRECEN O PODRÍAN OFERTARSE EN LOS CRUCEROS?</a:t>
            </a:r>
          </a:p>
          <a:p>
            <a:pPr marL="0" indent="0" algn="ctr">
              <a:lnSpc>
                <a:spcPct val="150000"/>
              </a:lnSpc>
              <a:buNone/>
            </a:pPr>
            <a:r>
              <a:rPr lang="es-MX" sz="3600" b="1" i="1" dirty="0" smtClean="0">
                <a:solidFill>
                  <a:schemeClr val="accent2">
                    <a:lumMod val="75000"/>
                  </a:schemeClr>
                </a:solidFill>
              </a:rPr>
              <a:t>(formen equipos de trabajo, discutan  y presenten sus resultados ante la clase, de acuerdo con las instrucciones de la profesora)</a:t>
            </a:r>
            <a:endParaRPr lang="es-MX" sz="3600" b="1" i="1" dirty="0">
              <a:solidFill>
                <a:schemeClr val="accent2">
                  <a:lumMod val="75000"/>
                </a:schemeClr>
              </a:solidFill>
            </a:endParaRPr>
          </a:p>
        </p:txBody>
      </p:sp>
    </p:spTree>
    <p:extLst>
      <p:ext uri="{BB962C8B-B14F-4D97-AF65-F5344CB8AC3E}">
        <p14:creationId xmlns:p14="http://schemas.microsoft.com/office/powerpoint/2010/main" val="1997199799"/>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accent2">
                    <a:lumMod val="50000"/>
                  </a:schemeClr>
                </a:solidFill>
              </a:rPr>
              <a:t>PRESENTACIÓN DEL MATERIAL</a:t>
            </a:r>
            <a:endParaRPr lang="es-MX" b="1" dirty="0">
              <a:solidFill>
                <a:schemeClr val="accent2">
                  <a:lumMod val="50000"/>
                </a:schemeClr>
              </a:solidFill>
            </a:endParaRPr>
          </a:p>
        </p:txBody>
      </p:sp>
      <p:sp>
        <p:nvSpPr>
          <p:cNvPr id="3" name="2 Marcador de contenido"/>
          <p:cNvSpPr>
            <a:spLocks noGrp="1"/>
          </p:cNvSpPr>
          <p:nvPr>
            <p:ph sz="quarter" idx="1"/>
          </p:nvPr>
        </p:nvSpPr>
        <p:spPr/>
        <p:txBody>
          <a:bodyPr>
            <a:normAutofit fontScale="92500"/>
          </a:bodyPr>
          <a:lstStyle/>
          <a:p>
            <a:pPr algn="just">
              <a:lnSpc>
                <a:spcPct val="150000"/>
              </a:lnSpc>
            </a:pPr>
            <a:r>
              <a:rPr lang="es-MX" dirty="0" smtClean="0">
                <a:solidFill>
                  <a:schemeClr val="accent2">
                    <a:lumMod val="75000"/>
                  </a:schemeClr>
                </a:solidFill>
              </a:rPr>
              <a:t>El material que aquí se presenta, corresponde a la Unidad de Competencia II del programa de estudios «Tendencias de la gastronomía y su impacto en el Turismo».</a:t>
            </a:r>
          </a:p>
          <a:p>
            <a:pPr algn="just">
              <a:lnSpc>
                <a:spcPct val="150000"/>
              </a:lnSpc>
            </a:pPr>
            <a:r>
              <a:rPr lang="es-MX" dirty="0" smtClean="0">
                <a:solidFill>
                  <a:schemeClr val="accent2">
                    <a:lumMod val="75000"/>
                  </a:schemeClr>
                </a:solidFill>
              </a:rPr>
              <a:t>El </a:t>
            </a:r>
            <a:r>
              <a:rPr lang="es-MX" dirty="0">
                <a:solidFill>
                  <a:schemeClr val="accent2">
                    <a:lumMod val="75000"/>
                  </a:schemeClr>
                </a:solidFill>
              </a:rPr>
              <a:t>propósito específico de </a:t>
            </a:r>
            <a:r>
              <a:rPr lang="es-MX" dirty="0" smtClean="0">
                <a:solidFill>
                  <a:schemeClr val="accent2">
                    <a:lumMod val="75000"/>
                  </a:schemeClr>
                </a:solidFill>
              </a:rPr>
              <a:t>este Programa es</a:t>
            </a:r>
            <a:r>
              <a:rPr lang="es-MX" dirty="0" smtClean="0">
                <a:solidFill>
                  <a:schemeClr val="accent2">
                    <a:lumMod val="75000"/>
                  </a:schemeClr>
                </a:solidFill>
              </a:rPr>
              <a:t>: Analizar </a:t>
            </a:r>
            <a:r>
              <a:rPr lang="es-MX" dirty="0">
                <a:solidFill>
                  <a:schemeClr val="accent2">
                    <a:lumMod val="75000"/>
                  </a:schemeClr>
                </a:solidFill>
              </a:rPr>
              <a:t>las tendencias gastronómicas y relacionarlas con los </a:t>
            </a:r>
            <a:r>
              <a:rPr lang="es-MX" dirty="0" smtClean="0">
                <a:solidFill>
                  <a:schemeClr val="accent2">
                    <a:lumMod val="75000"/>
                  </a:schemeClr>
                </a:solidFill>
              </a:rPr>
              <a:t>mercados </a:t>
            </a:r>
            <a:r>
              <a:rPr lang="es-MX" dirty="0">
                <a:solidFill>
                  <a:schemeClr val="accent2">
                    <a:lumMod val="75000"/>
                  </a:schemeClr>
                </a:solidFill>
              </a:rPr>
              <a:t>turísticos a través de la identificación y comprensión de los cambios constantes de ambos ámbitos para así proponer nuevos escenarios de actuación profesional.</a:t>
            </a:r>
          </a:p>
          <a:p>
            <a:endParaRPr lang="es-MX" dirty="0"/>
          </a:p>
        </p:txBody>
      </p:sp>
    </p:spTree>
    <p:extLst>
      <p:ext uri="{BB962C8B-B14F-4D97-AF65-F5344CB8AC3E}">
        <p14:creationId xmlns:p14="http://schemas.microsoft.com/office/powerpoint/2010/main" val="3630380729"/>
      </p:ext>
    </p:extLst>
  </p:cSld>
  <p:clrMapOvr>
    <a:masterClrMapping/>
  </p:clrMapOvr>
  <p:transition spd="slow">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accent4">
                    <a:lumMod val="60000"/>
                    <a:lumOff val="40000"/>
                  </a:schemeClr>
                </a:solidFill>
              </a:rPr>
              <a:t>MERCADO ESPECIALIZADO 5</a:t>
            </a:r>
            <a:r>
              <a:rPr lang="es-MX" dirty="0" smtClean="0"/>
              <a:t>:</a:t>
            </a:r>
            <a:endParaRPr lang="es-MX" dirty="0"/>
          </a:p>
        </p:txBody>
      </p:sp>
      <p:sp>
        <p:nvSpPr>
          <p:cNvPr id="3" name="2 Marcador de texto"/>
          <p:cNvSpPr>
            <a:spLocks noGrp="1"/>
          </p:cNvSpPr>
          <p:nvPr>
            <p:ph type="body" idx="1"/>
          </p:nvPr>
        </p:nvSpPr>
        <p:spPr>
          <a:xfrm>
            <a:off x="1295400" y="4267200"/>
            <a:ext cx="6781800" cy="1826096"/>
          </a:xfrm>
        </p:spPr>
        <p:txBody>
          <a:bodyPr>
            <a:normAutofit/>
          </a:bodyPr>
          <a:lstStyle/>
          <a:p>
            <a:pPr algn="ctr"/>
            <a:r>
              <a:rPr lang="es-MX" sz="3600" b="1" dirty="0" smtClean="0">
                <a:solidFill>
                  <a:srgbClr val="92D050"/>
                </a:solidFill>
              </a:rPr>
              <a:t>TURISMO DE SALUD</a:t>
            </a:r>
            <a:endParaRPr lang="es-MX" sz="3600" b="1" dirty="0">
              <a:solidFill>
                <a:srgbClr val="92D050"/>
              </a:solidFill>
            </a:endParaRPr>
          </a:p>
        </p:txBody>
      </p:sp>
    </p:spTree>
    <p:extLst>
      <p:ext uri="{BB962C8B-B14F-4D97-AF65-F5344CB8AC3E}">
        <p14:creationId xmlns:p14="http://schemas.microsoft.com/office/powerpoint/2010/main" val="3941768268"/>
      </p:ext>
    </p:extLst>
  </p:cSld>
  <p:clrMapOvr>
    <a:masterClrMapping/>
  </p:clrMapOvr>
  <p:transition spd="slow">
    <p:randomBa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solidFill>
                  <a:srgbClr val="92D050"/>
                </a:solidFill>
              </a:rPr>
              <a:t>TURISMO DE SALUD</a:t>
            </a:r>
            <a:endParaRPr lang="es-MX" b="1" dirty="0">
              <a:solidFill>
                <a:srgbClr val="92D05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8"/>
            <a:ext cx="8136903" cy="5112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1213121"/>
      </p:ext>
    </p:extLst>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accent3">
                    <a:lumMod val="75000"/>
                  </a:schemeClr>
                </a:solidFill>
              </a:rPr>
              <a:t>TURISMO DE SALUD: CONCEPTO</a:t>
            </a:r>
            <a:endParaRPr lang="es-MX" b="1" dirty="0">
              <a:solidFill>
                <a:schemeClr val="accent3">
                  <a:lumMod val="75000"/>
                </a:schemeClr>
              </a:solidFill>
            </a:endParaRPr>
          </a:p>
        </p:txBody>
      </p:sp>
      <p:sp>
        <p:nvSpPr>
          <p:cNvPr id="3" name="2 Marcador de contenido"/>
          <p:cNvSpPr>
            <a:spLocks noGrp="1"/>
          </p:cNvSpPr>
          <p:nvPr>
            <p:ph sz="quarter" idx="1"/>
          </p:nvPr>
        </p:nvSpPr>
        <p:spPr/>
        <p:txBody>
          <a:bodyPr>
            <a:normAutofit/>
          </a:bodyPr>
          <a:lstStyle/>
          <a:p>
            <a:pPr algn="just">
              <a:lnSpc>
                <a:spcPct val="150000"/>
              </a:lnSpc>
            </a:pPr>
            <a:r>
              <a:rPr lang="es-MX" sz="2800" b="1" dirty="0">
                <a:solidFill>
                  <a:schemeClr val="accent6">
                    <a:lumMod val="75000"/>
                  </a:schemeClr>
                </a:solidFill>
              </a:rPr>
              <a:t> </a:t>
            </a:r>
            <a:r>
              <a:rPr lang="es-MX" sz="2800" b="1" dirty="0" smtClean="0">
                <a:solidFill>
                  <a:schemeClr val="accent6">
                    <a:lumMod val="75000"/>
                  </a:schemeClr>
                </a:solidFill>
              </a:rPr>
              <a:t>Es </a:t>
            </a:r>
            <a:r>
              <a:rPr lang="es-MX" sz="2800" b="1" dirty="0">
                <a:solidFill>
                  <a:schemeClr val="accent6">
                    <a:lumMod val="75000"/>
                  </a:schemeClr>
                </a:solidFill>
              </a:rPr>
              <a:t>el proceso de salir del país o </a:t>
            </a:r>
            <a:r>
              <a:rPr lang="es-MX" sz="2800" b="1" dirty="0" smtClean="0">
                <a:solidFill>
                  <a:schemeClr val="accent6">
                    <a:lumMod val="75000"/>
                  </a:schemeClr>
                </a:solidFill>
              </a:rPr>
              <a:t>estado </a:t>
            </a:r>
            <a:r>
              <a:rPr lang="es-MX" sz="2800" b="1" dirty="0">
                <a:solidFill>
                  <a:schemeClr val="accent6">
                    <a:lumMod val="75000"/>
                  </a:schemeClr>
                </a:solidFill>
              </a:rPr>
              <a:t>de residencia para recibir tratamientos y cuidados en el </a:t>
            </a:r>
            <a:r>
              <a:rPr lang="es-MX" sz="2800" b="1" dirty="0" smtClean="0">
                <a:solidFill>
                  <a:schemeClr val="accent6">
                    <a:lumMod val="75000"/>
                  </a:schemeClr>
                </a:solidFill>
              </a:rPr>
              <a:t>extranjero (SECTUR, 2014). </a:t>
            </a:r>
            <a:endParaRPr lang="es-MX" sz="2800" b="1" dirty="0">
              <a:solidFill>
                <a:schemeClr val="accent6">
                  <a:lumMod val="75000"/>
                </a:schemeClr>
              </a:solidFill>
            </a:endParaRPr>
          </a:p>
        </p:txBody>
      </p:sp>
      <p:pic>
        <p:nvPicPr>
          <p:cNvPr id="4" name="Imagen 3"/>
          <p:cNvPicPr>
            <a:picLocks noChangeAspect="1"/>
          </p:cNvPicPr>
          <p:nvPr/>
        </p:nvPicPr>
        <p:blipFill>
          <a:blip r:embed="rId2"/>
          <a:stretch>
            <a:fillRect/>
          </a:stretch>
        </p:blipFill>
        <p:spPr>
          <a:xfrm>
            <a:off x="2339752" y="3655233"/>
            <a:ext cx="4032448" cy="1695450"/>
          </a:xfrm>
          <a:prstGeom prst="rect">
            <a:avLst/>
          </a:prstGeom>
        </p:spPr>
      </p:pic>
    </p:spTree>
    <p:extLst>
      <p:ext uri="{BB962C8B-B14F-4D97-AF65-F5344CB8AC3E}">
        <p14:creationId xmlns:p14="http://schemas.microsoft.com/office/powerpoint/2010/main" val="1060456741"/>
      </p:ext>
    </p:extLst>
  </p:cSld>
  <p:clrMapOvr>
    <a:masterClrMapping/>
  </p:clrMapOvr>
  <p:transition spd="slow">
    <p:randomBa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b="1" dirty="0" smtClean="0">
                <a:solidFill>
                  <a:srgbClr val="92D050"/>
                </a:solidFill>
              </a:rPr>
              <a:t>MODALIDADES RELACIONADAS CON EL TURISMO DE SALUD</a:t>
            </a:r>
            <a:endParaRPr lang="es-MX" b="1" dirty="0">
              <a:solidFill>
                <a:srgbClr val="92D050"/>
              </a:solidFill>
            </a:endParaRPr>
          </a:p>
        </p:txBody>
      </p:sp>
      <p:sp>
        <p:nvSpPr>
          <p:cNvPr id="5" name="4 Marcador de contenido"/>
          <p:cNvSpPr>
            <a:spLocks noGrp="1"/>
          </p:cNvSpPr>
          <p:nvPr>
            <p:ph sz="quarter" idx="1"/>
          </p:nvPr>
        </p:nvSpPr>
        <p:spPr>
          <a:xfrm>
            <a:off x="457200" y="1844824"/>
            <a:ext cx="4041648" cy="4312136"/>
          </a:xfrm>
        </p:spPr>
        <p:txBody>
          <a:bodyPr>
            <a:normAutofit fontScale="85000" lnSpcReduction="10000"/>
          </a:bodyPr>
          <a:lstStyle/>
          <a:p>
            <a:pPr algn="ctr">
              <a:lnSpc>
                <a:spcPct val="150000"/>
              </a:lnSpc>
            </a:pPr>
            <a:r>
              <a:rPr lang="es-MX" b="1" dirty="0" smtClean="0">
                <a:solidFill>
                  <a:schemeClr val="accent2">
                    <a:lumMod val="75000"/>
                  </a:schemeClr>
                </a:solidFill>
              </a:rPr>
              <a:t>TURISMO MÉDICO: </a:t>
            </a:r>
            <a:r>
              <a:rPr lang="es-MX" b="1" dirty="0">
                <a:solidFill>
                  <a:schemeClr val="accent2">
                    <a:lumMod val="75000"/>
                  </a:schemeClr>
                </a:solidFill>
              </a:rPr>
              <a:t>Abarca procedimientos quirúrgicos y tratamientos con medicamentos; procesos de orden ambulatorio (dentales, oftalmológicos, e incluso, cirugía cosmética).</a:t>
            </a:r>
          </a:p>
          <a:p>
            <a:pPr marL="0" indent="0">
              <a:buNone/>
            </a:pPr>
            <a:endParaRPr lang="es-MX" dirty="0"/>
          </a:p>
        </p:txBody>
      </p:sp>
      <p:sp>
        <p:nvSpPr>
          <p:cNvPr id="6" name="5 Marcador de contenido"/>
          <p:cNvSpPr>
            <a:spLocks noGrp="1"/>
          </p:cNvSpPr>
          <p:nvPr>
            <p:ph sz="quarter" idx="2"/>
          </p:nvPr>
        </p:nvSpPr>
        <p:spPr/>
        <p:txBody>
          <a:bodyPr>
            <a:normAutofit fontScale="85000" lnSpcReduction="10000"/>
          </a:bodyPr>
          <a:lstStyle/>
          <a:p>
            <a:pPr algn="ctr">
              <a:lnSpc>
                <a:spcPct val="160000"/>
              </a:lnSpc>
            </a:pPr>
            <a:r>
              <a:rPr lang="es-MX" b="1" dirty="0">
                <a:solidFill>
                  <a:schemeClr val="accent2">
                    <a:lumMod val="75000"/>
                  </a:schemeClr>
                </a:solidFill>
              </a:rPr>
              <a:t>	</a:t>
            </a:r>
            <a:r>
              <a:rPr lang="es-MX" b="1" dirty="0" smtClean="0">
                <a:solidFill>
                  <a:schemeClr val="accent2">
                    <a:lumMod val="75000"/>
                  </a:schemeClr>
                </a:solidFill>
              </a:rPr>
              <a:t>TURISMO DE BIENESTAR: </a:t>
            </a:r>
          </a:p>
          <a:p>
            <a:pPr marL="0" indent="0" algn="ctr">
              <a:lnSpc>
                <a:spcPct val="160000"/>
              </a:lnSpc>
              <a:buNone/>
            </a:pPr>
            <a:r>
              <a:rPr lang="es-MX" b="1" dirty="0" smtClean="0">
                <a:solidFill>
                  <a:schemeClr val="accent2">
                    <a:lumMod val="75000"/>
                  </a:schemeClr>
                </a:solidFill>
              </a:rPr>
              <a:t>Con </a:t>
            </a:r>
            <a:r>
              <a:rPr lang="es-MX" b="1" dirty="0">
                <a:solidFill>
                  <a:schemeClr val="accent2">
                    <a:lumMod val="75000"/>
                  </a:schemeClr>
                </a:solidFill>
              </a:rPr>
              <a:t>orientación al relajamiento, cambios de estilos de vida, spas, retiros espirituales, hogares de retiro y asistencia a personas de la tercera edad.</a:t>
            </a:r>
          </a:p>
          <a:p>
            <a:endParaRPr lang="es-MX" dirty="0"/>
          </a:p>
        </p:txBody>
      </p:sp>
    </p:spTree>
    <p:extLst>
      <p:ext uri="{BB962C8B-B14F-4D97-AF65-F5344CB8AC3E}">
        <p14:creationId xmlns:p14="http://schemas.microsoft.com/office/powerpoint/2010/main" val="626182710"/>
      </p:ext>
    </p:extLst>
  </p:cSld>
  <p:clrMapOvr>
    <a:masterClrMapping/>
  </p:clrMapOvr>
  <p:transition spd="slow">
    <p:randomBa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MX" b="1" dirty="0" smtClean="0">
                <a:solidFill>
                  <a:srgbClr val="92D050"/>
                </a:solidFill>
              </a:rPr>
              <a:t>DATOS RELEVANTES RELACIONADOS CON TURISMO DE SALUD</a:t>
            </a:r>
            <a:endParaRPr lang="es-MX" b="1" dirty="0">
              <a:solidFill>
                <a:srgbClr val="92D050"/>
              </a:solidFill>
            </a:endParaRPr>
          </a:p>
        </p:txBody>
      </p:sp>
      <p:sp>
        <p:nvSpPr>
          <p:cNvPr id="7" name="6 Marcador de texto"/>
          <p:cNvSpPr>
            <a:spLocks noGrp="1"/>
          </p:cNvSpPr>
          <p:nvPr>
            <p:ph type="body" idx="1"/>
          </p:nvPr>
        </p:nvSpPr>
        <p:spPr>
          <a:xfrm>
            <a:off x="457200" y="1285875"/>
            <a:ext cx="4040188" cy="774973"/>
          </a:xfrm>
        </p:spPr>
        <p:txBody>
          <a:bodyPr/>
          <a:lstStyle/>
          <a:p>
            <a:pPr algn="ctr"/>
            <a:r>
              <a:rPr lang="es-MX" dirty="0" smtClean="0">
                <a:solidFill>
                  <a:schemeClr val="accent3">
                    <a:lumMod val="50000"/>
                  </a:schemeClr>
                </a:solidFill>
              </a:rPr>
              <a:t>ESTADOS CON OFERTA MÉDICA</a:t>
            </a:r>
            <a:endParaRPr lang="es-MX" dirty="0">
              <a:solidFill>
                <a:schemeClr val="accent3">
                  <a:lumMod val="50000"/>
                </a:schemeClr>
              </a:solidFill>
            </a:endParaRPr>
          </a:p>
        </p:txBody>
      </p:sp>
      <p:sp>
        <p:nvSpPr>
          <p:cNvPr id="8" name="7 Marcador de texto"/>
          <p:cNvSpPr>
            <a:spLocks noGrp="1"/>
          </p:cNvSpPr>
          <p:nvPr>
            <p:ph type="body" sz="half" idx="3"/>
          </p:nvPr>
        </p:nvSpPr>
        <p:spPr/>
        <p:txBody>
          <a:bodyPr>
            <a:normAutofit fontScale="92500" lnSpcReduction="20000"/>
          </a:bodyPr>
          <a:lstStyle/>
          <a:p>
            <a:pPr algn="ctr"/>
            <a:r>
              <a:rPr lang="es-MX" dirty="0" smtClean="0">
                <a:solidFill>
                  <a:schemeClr val="accent3">
                    <a:lumMod val="50000"/>
                  </a:schemeClr>
                </a:solidFill>
              </a:rPr>
              <a:t>ESPECIALIDADES MÉDICAS</a:t>
            </a:r>
            <a:endParaRPr lang="es-MX" dirty="0">
              <a:solidFill>
                <a:schemeClr val="accent3">
                  <a:lumMod val="50000"/>
                </a:schemeClr>
              </a:solidFill>
            </a:endParaRPr>
          </a:p>
        </p:txBody>
      </p:sp>
      <p:sp>
        <p:nvSpPr>
          <p:cNvPr id="5" name="4 Marcador de contenido"/>
          <p:cNvSpPr>
            <a:spLocks noGrp="1"/>
          </p:cNvSpPr>
          <p:nvPr>
            <p:ph sz="quarter" idx="2"/>
          </p:nvPr>
        </p:nvSpPr>
        <p:spPr/>
        <p:txBody>
          <a:bodyPr>
            <a:normAutofit lnSpcReduction="10000"/>
          </a:bodyPr>
          <a:lstStyle/>
          <a:p>
            <a:pPr algn="ctr">
              <a:lnSpc>
                <a:spcPct val="150000"/>
              </a:lnSpc>
            </a:pPr>
            <a:r>
              <a:rPr lang="es-MX" b="1" dirty="0" smtClean="0">
                <a:solidFill>
                  <a:schemeClr val="accent6">
                    <a:lumMod val="75000"/>
                  </a:schemeClr>
                </a:solidFill>
              </a:rPr>
              <a:t>Nuevo León</a:t>
            </a:r>
            <a:r>
              <a:rPr lang="es-MX" b="1" dirty="0">
                <a:solidFill>
                  <a:schemeClr val="accent6">
                    <a:lumMod val="75000"/>
                  </a:schemeClr>
                </a:solidFill>
              </a:rPr>
              <a:t>, Baja California, Baja California Sur, </a:t>
            </a:r>
            <a:r>
              <a:rPr lang="es-MX" b="1" dirty="0" smtClean="0">
                <a:solidFill>
                  <a:schemeClr val="accent6">
                    <a:lumMod val="75000"/>
                  </a:schemeClr>
                </a:solidFill>
              </a:rPr>
              <a:t> Sonora</a:t>
            </a:r>
            <a:r>
              <a:rPr lang="es-MX" b="1" dirty="0">
                <a:solidFill>
                  <a:schemeClr val="accent6">
                    <a:lumMod val="75000"/>
                  </a:schemeClr>
                </a:solidFill>
              </a:rPr>
              <a:t>, Tamaulipas, Chihuahua, </a:t>
            </a:r>
            <a:r>
              <a:rPr lang="es-MX" b="1" dirty="0" smtClean="0">
                <a:solidFill>
                  <a:schemeClr val="accent6">
                    <a:lumMod val="75000"/>
                  </a:schemeClr>
                </a:solidFill>
              </a:rPr>
              <a:t>Jalisco, Quintana </a:t>
            </a:r>
            <a:r>
              <a:rPr lang="es-MX" b="1" dirty="0">
                <a:solidFill>
                  <a:schemeClr val="accent6">
                    <a:lumMod val="75000"/>
                  </a:schemeClr>
                </a:solidFill>
              </a:rPr>
              <a:t>Roo, Yucatán, entre </a:t>
            </a:r>
            <a:r>
              <a:rPr lang="es-MX" b="1" dirty="0" smtClean="0">
                <a:solidFill>
                  <a:schemeClr val="accent6">
                    <a:lumMod val="75000"/>
                  </a:schemeClr>
                </a:solidFill>
              </a:rPr>
              <a:t>otros.</a:t>
            </a:r>
            <a:endParaRPr lang="es-MX" b="1" dirty="0">
              <a:solidFill>
                <a:schemeClr val="accent6">
                  <a:lumMod val="75000"/>
                </a:schemeClr>
              </a:solidFill>
            </a:endParaRPr>
          </a:p>
        </p:txBody>
      </p:sp>
      <p:sp>
        <p:nvSpPr>
          <p:cNvPr id="9" name="8 Marcador de contenido"/>
          <p:cNvSpPr>
            <a:spLocks noGrp="1"/>
          </p:cNvSpPr>
          <p:nvPr>
            <p:ph sz="quarter" idx="4"/>
          </p:nvPr>
        </p:nvSpPr>
        <p:spPr/>
        <p:txBody>
          <a:bodyPr>
            <a:normAutofit fontScale="92500" lnSpcReduction="20000"/>
          </a:bodyPr>
          <a:lstStyle/>
          <a:p>
            <a:pPr algn="ctr">
              <a:lnSpc>
                <a:spcPct val="150000"/>
              </a:lnSpc>
            </a:pPr>
            <a:r>
              <a:rPr lang="es-MX" b="1" dirty="0" smtClean="0">
                <a:solidFill>
                  <a:schemeClr val="accent6">
                    <a:lumMod val="75000"/>
                  </a:schemeClr>
                </a:solidFill>
              </a:rPr>
              <a:t>Cardiología</a:t>
            </a:r>
            <a:r>
              <a:rPr lang="es-MX" b="1" dirty="0">
                <a:solidFill>
                  <a:schemeClr val="accent6">
                    <a:lumMod val="75000"/>
                  </a:schemeClr>
                </a:solidFill>
              </a:rPr>
              <a:t>, cirugía cosmética </a:t>
            </a:r>
            <a:r>
              <a:rPr lang="es-MX" b="1" dirty="0" smtClean="0">
                <a:solidFill>
                  <a:schemeClr val="accent6">
                    <a:lumMod val="75000"/>
                  </a:schemeClr>
                </a:solidFill>
              </a:rPr>
              <a:t>y reconstructiva</a:t>
            </a:r>
            <a:r>
              <a:rPr lang="es-MX" b="1" dirty="0">
                <a:solidFill>
                  <a:schemeClr val="accent6">
                    <a:lumMod val="75000"/>
                  </a:schemeClr>
                </a:solidFill>
              </a:rPr>
              <a:t>, salud reproductiva y fertilidad, </a:t>
            </a:r>
            <a:r>
              <a:rPr lang="es-MX" b="1" dirty="0" smtClean="0">
                <a:solidFill>
                  <a:schemeClr val="accent6">
                    <a:lumMod val="75000"/>
                  </a:schemeClr>
                </a:solidFill>
              </a:rPr>
              <a:t>oncología</a:t>
            </a:r>
            <a:r>
              <a:rPr lang="es-MX" b="1" dirty="0">
                <a:solidFill>
                  <a:schemeClr val="accent6">
                    <a:lumMod val="75000"/>
                  </a:schemeClr>
                </a:solidFill>
              </a:rPr>
              <a:t>, ortopedia, odontología, cirugía de </a:t>
            </a:r>
          </a:p>
          <a:p>
            <a:pPr algn="ctr">
              <a:lnSpc>
                <a:spcPct val="150000"/>
              </a:lnSpc>
            </a:pPr>
            <a:r>
              <a:rPr lang="es-MX" b="1" dirty="0">
                <a:solidFill>
                  <a:schemeClr val="accent6">
                    <a:lumMod val="75000"/>
                  </a:schemeClr>
                </a:solidFill>
              </a:rPr>
              <a:t>columna y cirugía </a:t>
            </a:r>
            <a:r>
              <a:rPr lang="es-MX" b="1" dirty="0" err="1" smtClean="0">
                <a:solidFill>
                  <a:schemeClr val="accent6">
                    <a:lumMod val="75000"/>
                  </a:schemeClr>
                </a:solidFill>
              </a:rPr>
              <a:t>bariátrica</a:t>
            </a:r>
            <a:r>
              <a:rPr lang="es-MX" b="1" dirty="0" smtClean="0">
                <a:solidFill>
                  <a:schemeClr val="accent6">
                    <a:lumMod val="75000"/>
                  </a:schemeClr>
                </a:solidFill>
              </a:rPr>
              <a:t>.</a:t>
            </a:r>
            <a:endParaRPr lang="es-MX" b="1" dirty="0">
              <a:solidFill>
                <a:schemeClr val="accent6">
                  <a:lumMod val="75000"/>
                </a:schemeClr>
              </a:solidFill>
            </a:endParaRPr>
          </a:p>
        </p:txBody>
      </p:sp>
    </p:spTree>
    <p:extLst>
      <p:ext uri="{BB962C8B-B14F-4D97-AF65-F5344CB8AC3E}">
        <p14:creationId xmlns:p14="http://schemas.microsoft.com/office/powerpoint/2010/main" val="1975549648"/>
      </p:ext>
    </p:extLst>
  </p:cSld>
  <p:clrMapOvr>
    <a:masterClrMapping/>
  </p:clrMapOvr>
  <p:transition spd="slow">
    <p:randomBa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1187624" y="1700808"/>
            <a:ext cx="6858000" cy="1066800"/>
          </a:xfrm>
        </p:spPr>
        <p:txBody>
          <a:bodyPr>
            <a:normAutofit/>
          </a:bodyPr>
          <a:lstStyle/>
          <a:p>
            <a:pPr algn="ctr"/>
            <a:r>
              <a:rPr lang="es-MX" b="1" dirty="0" smtClean="0">
                <a:solidFill>
                  <a:schemeClr val="accent2">
                    <a:lumMod val="60000"/>
                    <a:lumOff val="40000"/>
                  </a:schemeClr>
                </a:solidFill>
              </a:rPr>
              <a:t>DATOS RELACIONADOS CON TURISMO DE SALUD</a:t>
            </a:r>
            <a:endParaRPr lang="es-MX" b="1" dirty="0">
              <a:solidFill>
                <a:schemeClr val="accent2">
                  <a:lumMod val="60000"/>
                  <a:lumOff val="40000"/>
                </a:schemeClr>
              </a:solidFill>
            </a:endParaRPr>
          </a:p>
        </p:txBody>
      </p:sp>
      <p:sp>
        <p:nvSpPr>
          <p:cNvPr id="8" name="7 Marcador de contenido"/>
          <p:cNvSpPr>
            <a:spLocks noGrp="1"/>
          </p:cNvSpPr>
          <p:nvPr>
            <p:ph type="body" idx="1"/>
          </p:nvPr>
        </p:nvSpPr>
        <p:spPr>
          <a:xfrm>
            <a:off x="1295400" y="2996952"/>
            <a:ext cx="6781800" cy="3024336"/>
          </a:xfrm>
        </p:spPr>
        <p:txBody>
          <a:bodyPr>
            <a:normAutofit/>
          </a:bodyPr>
          <a:lstStyle/>
          <a:p>
            <a:pPr algn="ctr">
              <a:lnSpc>
                <a:spcPct val="150000"/>
              </a:lnSpc>
            </a:pPr>
            <a:r>
              <a:rPr lang="es-MX" sz="3200" b="1" dirty="0">
                <a:solidFill>
                  <a:schemeClr val="accent2">
                    <a:lumMod val="75000"/>
                  </a:schemeClr>
                </a:solidFill>
              </a:rPr>
              <a:t>Ahorros en servicios médicos en </a:t>
            </a:r>
            <a:r>
              <a:rPr lang="es-MX" sz="3200" b="1" dirty="0" smtClean="0">
                <a:solidFill>
                  <a:schemeClr val="accent2">
                    <a:lumMod val="75000"/>
                  </a:schemeClr>
                </a:solidFill>
              </a:rPr>
              <a:t>comparación </a:t>
            </a:r>
            <a:r>
              <a:rPr lang="es-MX" sz="3200" b="1" dirty="0">
                <a:solidFill>
                  <a:schemeClr val="accent2">
                    <a:lumMod val="75000"/>
                  </a:schemeClr>
                </a:solidFill>
              </a:rPr>
              <a:t>con </a:t>
            </a:r>
            <a:r>
              <a:rPr lang="es-MX" sz="3200" b="1" dirty="0" smtClean="0">
                <a:solidFill>
                  <a:schemeClr val="accent2">
                    <a:lumMod val="75000"/>
                  </a:schemeClr>
                </a:solidFill>
              </a:rPr>
              <a:t>EUA:</a:t>
            </a:r>
            <a:endParaRPr lang="es-MX" sz="3200" b="1" dirty="0">
              <a:solidFill>
                <a:schemeClr val="accent2">
                  <a:lumMod val="75000"/>
                </a:schemeClr>
              </a:solidFill>
            </a:endParaRPr>
          </a:p>
          <a:p>
            <a:pPr algn="ctr">
              <a:lnSpc>
                <a:spcPct val="150000"/>
              </a:lnSpc>
            </a:pPr>
            <a:r>
              <a:rPr lang="es-MX" sz="3200" b="1" dirty="0">
                <a:solidFill>
                  <a:schemeClr val="accent2">
                    <a:lumMod val="75000"/>
                  </a:schemeClr>
                </a:solidFill>
              </a:rPr>
              <a:t>de 36% a 89%</a:t>
            </a:r>
          </a:p>
        </p:txBody>
      </p:sp>
    </p:spTree>
    <p:extLst>
      <p:ext uri="{BB962C8B-B14F-4D97-AF65-F5344CB8AC3E}">
        <p14:creationId xmlns:p14="http://schemas.microsoft.com/office/powerpoint/2010/main" val="2506347789"/>
      </p:ext>
    </p:extLst>
  </p:cSld>
  <p:clrMapOvr>
    <a:masterClrMapping/>
  </p:clrMapOvr>
  <p:transition spd="slow">
    <p:randomBa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solidFill>
                  <a:schemeClr val="accent2">
                    <a:lumMod val="75000"/>
                  </a:schemeClr>
                </a:solidFill>
              </a:rPr>
              <a:t>GASTO EN SALUD (SRE, 2013)</a:t>
            </a:r>
            <a:endParaRPr lang="es-MX" b="1" dirty="0">
              <a:solidFill>
                <a:schemeClr val="accent2">
                  <a:lumMod val="75000"/>
                </a:schemeClr>
              </a:solidFill>
            </a:endParaRPr>
          </a:p>
        </p:txBody>
      </p:sp>
      <p:sp>
        <p:nvSpPr>
          <p:cNvPr id="5" name="4 Marcador de contenido"/>
          <p:cNvSpPr>
            <a:spLocks noGrp="1"/>
          </p:cNvSpPr>
          <p:nvPr>
            <p:ph sz="quarter" idx="1"/>
          </p:nvPr>
        </p:nvSpPr>
        <p:spPr/>
        <p:txBody>
          <a:bodyPr>
            <a:normAutofit lnSpcReduction="10000"/>
          </a:bodyPr>
          <a:lstStyle/>
          <a:p>
            <a:pPr algn="ctr">
              <a:lnSpc>
                <a:spcPct val="150000"/>
              </a:lnSpc>
            </a:pPr>
            <a:r>
              <a:rPr lang="es-MX" sz="2800" b="1" dirty="0">
                <a:solidFill>
                  <a:srgbClr val="92D050"/>
                </a:solidFill>
              </a:rPr>
              <a:t>Considerando  el  ahorro  en  costos,  el </a:t>
            </a:r>
            <a:r>
              <a:rPr lang="es-MX" sz="2800" b="1" dirty="0" smtClean="0">
                <a:solidFill>
                  <a:srgbClr val="92D050"/>
                </a:solidFill>
              </a:rPr>
              <a:t>tiempo </a:t>
            </a:r>
            <a:r>
              <a:rPr lang="es-MX" sz="2800" b="1" dirty="0">
                <a:solidFill>
                  <a:srgbClr val="92D050"/>
                </a:solidFill>
              </a:rPr>
              <a:t>de traslado, la afinidad cultural, </a:t>
            </a:r>
            <a:r>
              <a:rPr lang="es-MX" sz="2800" b="1" dirty="0" smtClean="0">
                <a:solidFill>
                  <a:srgbClr val="92D050"/>
                </a:solidFill>
              </a:rPr>
              <a:t>disponibilidad        </a:t>
            </a:r>
            <a:r>
              <a:rPr lang="es-MX" sz="2800" b="1" dirty="0">
                <a:solidFill>
                  <a:srgbClr val="92D050"/>
                </a:solidFill>
              </a:rPr>
              <a:t>de        infraestructura </a:t>
            </a:r>
            <a:r>
              <a:rPr lang="es-MX" sz="2800" b="1" dirty="0" smtClean="0">
                <a:solidFill>
                  <a:srgbClr val="92D050"/>
                </a:solidFill>
              </a:rPr>
              <a:t>hospitalaria  </a:t>
            </a:r>
            <a:r>
              <a:rPr lang="es-MX" sz="2800" b="1" dirty="0">
                <a:solidFill>
                  <a:srgbClr val="92D050"/>
                </a:solidFill>
              </a:rPr>
              <a:t>de  vanguardia  y  la  calidad </a:t>
            </a:r>
            <a:r>
              <a:rPr lang="es-MX" sz="2800" b="1" dirty="0" smtClean="0">
                <a:solidFill>
                  <a:srgbClr val="92D050"/>
                </a:solidFill>
              </a:rPr>
              <a:t>del </a:t>
            </a:r>
            <a:r>
              <a:rPr lang="es-MX" sz="2800" b="1" dirty="0">
                <a:solidFill>
                  <a:srgbClr val="92D050"/>
                </a:solidFill>
              </a:rPr>
              <a:t>capital humano calificado, México es </a:t>
            </a:r>
            <a:r>
              <a:rPr lang="es-MX" sz="2800" b="1" dirty="0" smtClean="0">
                <a:solidFill>
                  <a:srgbClr val="92D050"/>
                </a:solidFill>
              </a:rPr>
              <a:t>la </a:t>
            </a:r>
            <a:r>
              <a:rPr lang="es-MX" sz="2800" b="1" dirty="0">
                <a:solidFill>
                  <a:srgbClr val="92D050"/>
                </a:solidFill>
              </a:rPr>
              <a:t>opción para pacientes extranjeros sobre </a:t>
            </a:r>
            <a:r>
              <a:rPr lang="es-MX" sz="2800" b="1" dirty="0" smtClean="0">
                <a:solidFill>
                  <a:srgbClr val="92D050"/>
                </a:solidFill>
              </a:rPr>
              <a:t>todo </a:t>
            </a:r>
            <a:r>
              <a:rPr lang="es-MX" sz="2800" b="1" dirty="0">
                <a:solidFill>
                  <a:srgbClr val="92D050"/>
                </a:solidFill>
              </a:rPr>
              <a:t>de países como Canadá y EE. </a:t>
            </a:r>
            <a:r>
              <a:rPr lang="es-MX" sz="2800" b="1" dirty="0" smtClean="0">
                <a:solidFill>
                  <a:srgbClr val="92D050"/>
                </a:solidFill>
              </a:rPr>
              <a:t>UU (SRE, 2013,  p. 6).</a:t>
            </a:r>
            <a:endParaRPr lang="es-MX" sz="2800" b="1" dirty="0">
              <a:solidFill>
                <a:srgbClr val="92D050"/>
              </a:solidFill>
            </a:endParaRPr>
          </a:p>
        </p:txBody>
      </p:sp>
    </p:spTree>
    <p:extLst>
      <p:ext uri="{BB962C8B-B14F-4D97-AF65-F5344CB8AC3E}">
        <p14:creationId xmlns:p14="http://schemas.microsoft.com/office/powerpoint/2010/main" val="1289724459"/>
      </p:ext>
    </p:extLst>
  </p:cSld>
  <p:clrMapOvr>
    <a:masterClrMapping/>
  </p:clrMapOvr>
  <p:transition spd="slow">
    <p:randomBar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628800"/>
            <a:ext cx="7632848" cy="2409800"/>
          </a:xfrm>
        </p:spPr>
        <p:txBody>
          <a:bodyPr>
            <a:normAutofit fontScale="90000"/>
          </a:bodyPr>
          <a:lstStyle/>
          <a:p>
            <a:pPr algn="ctr">
              <a:lnSpc>
                <a:spcPct val="150000"/>
              </a:lnSpc>
            </a:pPr>
            <a:r>
              <a:rPr lang="es-MX" sz="3600" b="1" dirty="0" smtClean="0">
                <a:solidFill>
                  <a:srgbClr val="92D050"/>
                </a:solidFill>
              </a:rPr>
              <a:t>México es el segundo destino de turismo médico en el mundo</a:t>
            </a:r>
            <a:r>
              <a:rPr lang="es-MX" dirty="0" smtClean="0">
                <a:solidFill>
                  <a:srgbClr val="92D050"/>
                </a:solidFill>
              </a:rPr>
              <a:t>.</a:t>
            </a:r>
            <a:endParaRPr lang="es-MX" dirty="0">
              <a:solidFill>
                <a:srgbClr val="92D050"/>
              </a:solidFill>
            </a:endParaRPr>
          </a:p>
        </p:txBody>
      </p:sp>
      <p:sp>
        <p:nvSpPr>
          <p:cNvPr id="3" name="2 Marcador de texto"/>
          <p:cNvSpPr>
            <a:spLocks noGrp="1"/>
          </p:cNvSpPr>
          <p:nvPr>
            <p:ph type="body" idx="1"/>
          </p:nvPr>
        </p:nvSpPr>
        <p:spPr>
          <a:xfrm>
            <a:off x="1295400" y="4267200"/>
            <a:ext cx="6781800" cy="1754088"/>
          </a:xfrm>
        </p:spPr>
        <p:txBody>
          <a:bodyPr>
            <a:noAutofit/>
          </a:bodyPr>
          <a:lstStyle/>
          <a:p>
            <a:pPr algn="ctr">
              <a:lnSpc>
                <a:spcPct val="150000"/>
              </a:lnSpc>
            </a:pPr>
            <a:r>
              <a:rPr lang="es-MX" sz="2800" b="1" dirty="0" smtClean="0">
                <a:solidFill>
                  <a:schemeClr val="accent1">
                    <a:lumMod val="60000"/>
                    <a:lumOff val="40000"/>
                  </a:schemeClr>
                </a:solidFill>
              </a:rPr>
              <a:t>¿SABES CUÁLES SON EL PRIMER Y EL TERCER DESTINO DE ESTE TIPO DE TURISMO?</a:t>
            </a:r>
            <a:endParaRPr lang="es-MX" sz="2800" b="1" dirty="0">
              <a:solidFill>
                <a:schemeClr val="accent1">
                  <a:lumMod val="60000"/>
                  <a:lumOff val="40000"/>
                </a:schemeClr>
              </a:solidFill>
            </a:endParaRPr>
          </a:p>
        </p:txBody>
      </p:sp>
    </p:spTree>
    <p:extLst>
      <p:ext uri="{BB962C8B-B14F-4D97-AF65-F5344CB8AC3E}">
        <p14:creationId xmlns:p14="http://schemas.microsoft.com/office/powerpoint/2010/main" val="547629818"/>
      </p:ext>
    </p:extLst>
  </p:cSld>
  <p:clrMapOvr>
    <a:masterClrMapping/>
  </p:clrMapOvr>
  <p:transition spd="slow">
    <p:randomBa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87624" y="3140968"/>
            <a:ext cx="6858000" cy="1066800"/>
          </a:xfrm>
        </p:spPr>
        <p:txBody>
          <a:bodyPr/>
          <a:lstStyle/>
          <a:p>
            <a:pPr algn="ctr"/>
            <a:r>
              <a:rPr lang="es-MX" b="1" dirty="0" smtClean="0">
                <a:solidFill>
                  <a:srgbClr val="FF0000"/>
                </a:solidFill>
              </a:rPr>
              <a:t>EJERCICIO</a:t>
            </a:r>
            <a:endParaRPr lang="es-MX" b="1" dirty="0">
              <a:solidFill>
                <a:srgbClr val="FF0000"/>
              </a:solidFill>
            </a:endParaRPr>
          </a:p>
        </p:txBody>
      </p:sp>
      <p:sp>
        <p:nvSpPr>
          <p:cNvPr id="5" name="4 Marcador de texto"/>
          <p:cNvSpPr>
            <a:spLocks noGrp="1"/>
          </p:cNvSpPr>
          <p:nvPr>
            <p:ph type="body" idx="1"/>
          </p:nvPr>
        </p:nvSpPr>
        <p:spPr/>
        <p:txBody>
          <a:bodyPr/>
          <a:lstStyle/>
          <a:p>
            <a:pPr algn="ctr"/>
            <a:r>
              <a:rPr lang="es-MX" b="1" dirty="0" smtClean="0">
                <a:solidFill>
                  <a:schemeClr val="accent2">
                    <a:lumMod val="75000"/>
                  </a:schemeClr>
                </a:solidFill>
              </a:rPr>
              <a:t>INDIVIDUAL</a:t>
            </a:r>
            <a:endParaRPr lang="es-MX" b="1" dirty="0">
              <a:solidFill>
                <a:schemeClr val="accent2">
                  <a:lumMod val="75000"/>
                </a:schemeClr>
              </a:solidFill>
            </a:endParaRPr>
          </a:p>
        </p:txBody>
      </p:sp>
    </p:spTree>
    <p:extLst>
      <p:ext uri="{BB962C8B-B14F-4D97-AF65-F5344CB8AC3E}">
        <p14:creationId xmlns:p14="http://schemas.microsoft.com/office/powerpoint/2010/main" val="2298085170"/>
      </p:ext>
    </p:extLst>
  </p:cSld>
  <p:clrMapOvr>
    <a:masterClrMapping/>
  </p:clrMapOvr>
  <p:transition spd="slow">
    <p:randomBa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texto"/>
          <p:cNvSpPr>
            <a:spLocks noGrp="1"/>
          </p:cNvSpPr>
          <p:nvPr>
            <p:ph type="body" idx="2"/>
          </p:nvPr>
        </p:nvSpPr>
        <p:spPr>
          <a:xfrm>
            <a:off x="5220072" y="404664"/>
            <a:ext cx="3619128" cy="5657999"/>
          </a:xfrm>
        </p:spPr>
        <p:txBody>
          <a:bodyPr>
            <a:normAutofit/>
          </a:bodyPr>
          <a:lstStyle/>
          <a:p>
            <a:pPr algn="ctr">
              <a:lnSpc>
                <a:spcPct val="150000"/>
              </a:lnSpc>
            </a:pPr>
            <a:r>
              <a:rPr lang="es-MX" sz="1800" b="1" dirty="0" smtClean="0">
                <a:solidFill>
                  <a:schemeClr val="accent2">
                    <a:lumMod val="75000"/>
                  </a:schemeClr>
                </a:solidFill>
              </a:rPr>
              <a:t>PARA LOS SIGUIENTES SERVICIOS RELACIONADOS CON TURISMO MÉDICO, ¡QUÉ TIPO DE PRODUCTOS GASTRONÓMICOS DISEÑARÍAS?</a:t>
            </a:r>
          </a:p>
          <a:p>
            <a:pPr algn="ctr">
              <a:lnSpc>
                <a:spcPct val="150000"/>
              </a:lnSpc>
            </a:pPr>
            <a:r>
              <a:rPr lang="es-MX" sz="2400" b="1" dirty="0" smtClean="0">
                <a:solidFill>
                  <a:srgbClr val="FF0000"/>
                </a:solidFill>
              </a:rPr>
              <a:t>Elige un servicio, y describe el producto gastronómico relacionado</a:t>
            </a:r>
            <a:endParaRPr lang="es-MX" sz="2400" b="1" dirty="0">
              <a:solidFill>
                <a:srgbClr val="FF0000"/>
              </a:solidFill>
            </a:endParaRPr>
          </a:p>
        </p:txBody>
      </p:sp>
      <p:sp>
        <p:nvSpPr>
          <p:cNvPr id="7" name="6 Marcador de contenido"/>
          <p:cNvSpPr>
            <a:spLocks noGrp="1"/>
          </p:cNvSpPr>
          <p:nvPr>
            <p:ph sz="quarter" idx="1"/>
          </p:nvPr>
        </p:nvSpPr>
        <p:spPr>
          <a:xfrm>
            <a:off x="304800" y="304800"/>
            <a:ext cx="5059288" cy="6076528"/>
          </a:xfrm>
        </p:spPr>
        <p:txBody>
          <a:bodyPr>
            <a:normAutofit/>
          </a:bodyPr>
          <a:lstStyle/>
          <a:p>
            <a:pPr marL="0" indent="0">
              <a:buNone/>
            </a:pPr>
            <a:r>
              <a:rPr lang="es-MX" b="1" dirty="0" smtClean="0">
                <a:solidFill>
                  <a:schemeClr val="accent2">
                    <a:lumMod val="75000"/>
                  </a:schemeClr>
                </a:solidFill>
              </a:rPr>
              <a:t>GIMNASIOS          </a:t>
            </a:r>
            <a:r>
              <a:rPr lang="es-MX" b="1" dirty="0" smtClean="0">
                <a:solidFill>
                  <a:schemeClr val="accent5">
                    <a:lumMod val="75000"/>
                  </a:schemeClr>
                </a:solidFill>
              </a:rPr>
              <a:t> SPAS</a:t>
            </a:r>
          </a:p>
          <a:p>
            <a:endParaRPr lang="es-MX" b="1" dirty="0">
              <a:solidFill>
                <a:schemeClr val="accent2">
                  <a:lumMod val="75000"/>
                </a:schemeClr>
              </a:solidFill>
            </a:endParaRPr>
          </a:p>
          <a:p>
            <a:pPr marL="0" indent="0" algn="ctr">
              <a:buNone/>
            </a:pPr>
            <a:r>
              <a:rPr lang="es-MX" b="1" dirty="0" smtClean="0">
                <a:solidFill>
                  <a:srgbClr val="00B050"/>
                </a:solidFill>
              </a:rPr>
              <a:t>CLÍNICAS DE BELLEZA</a:t>
            </a:r>
          </a:p>
          <a:p>
            <a:pPr marL="0" indent="0" algn="ctr">
              <a:buNone/>
            </a:pPr>
            <a:endParaRPr lang="es-MX" b="1" dirty="0">
              <a:solidFill>
                <a:srgbClr val="00B050"/>
              </a:solidFill>
            </a:endParaRPr>
          </a:p>
          <a:p>
            <a:pPr marL="0" indent="0" algn="ctr">
              <a:buNone/>
            </a:pPr>
            <a:r>
              <a:rPr lang="es-MX" b="1" dirty="0" smtClean="0">
                <a:solidFill>
                  <a:schemeClr val="accent2">
                    <a:lumMod val="75000"/>
                  </a:schemeClr>
                </a:solidFill>
              </a:rPr>
              <a:t>CLÍNICAS DENTALES</a:t>
            </a:r>
          </a:p>
          <a:p>
            <a:pPr marL="0" indent="0" algn="ctr">
              <a:buNone/>
            </a:pPr>
            <a:endParaRPr lang="es-MX" b="1" dirty="0">
              <a:solidFill>
                <a:schemeClr val="accent2">
                  <a:lumMod val="75000"/>
                </a:schemeClr>
              </a:solidFill>
            </a:endParaRPr>
          </a:p>
          <a:p>
            <a:pPr marL="0" indent="0" algn="ctr">
              <a:buNone/>
            </a:pPr>
            <a:r>
              <a:rPr lang="es-MX" b="1" dirty="0" smtClean="0">
                <a:solidFill>
                  <a:schemeClr val="accent5">
                    <a:lumMod val="75000"/>
                  </a:schemeClr>
                </a:solidFill>
              </a:rPr>
              <a:t>CLÍNICAS DE CIRUGÍA COSMÉTICA</a:t>
            </a:r>
          </a:p>
          <a:p>
            <a:pPr marL="0" indent="0" algn="ctr">
              <a:buNone/>
            </a:pPr>
            <a:endParaRPr lang="es-MX" b="1" dirty="0">
              <a:solidFill>
                <a:schemeClr val="accent5">
                  <a:lumMod val="75000"/>
                </a:schemeClr>
              </a:solidFill>
            </a:endParaRPr>
          </a:p>
          <a:p>
            <a:pPr marL="0" indent="0" algn="ctr">
              <a:buNone/>
            </a:pPr>
            <a:r>
              <a:rPr lang="es-MX" b="1" dirty="0" smtClean="0">
                <a:solidFill>
                  <a:srgbClr val="00B050"/>
                </a:solidFill>
              </a:rPr>
              <a:t>HOSPITALES</a:t>
            </a:r>
            <a:r>
              <a:rPr lang="es-MX" b="1" dirty="0" smtClean="0">
                <a:solidFill>
                  <a:schemeClr val="accent5">
                    <a:lumMod val="75000"/>
                  </a:schemeClr>
                </a:solidFill>
              </a:rPr>
              <a:t>      </a:t>
            </a:r>
            <a:r>
              <a:rPr lang="es-MX" b="1" dirty="0" smtClean="0">
                <a:solidFill>
                  <a:schemeClr val="accent2">
                    <a:lumMod val="75000"/>
                  </a:schemeClr>
                </a:solidFill>
              </a:rPr>
              <a:t>BALNEARIOS</a:t>
            </a:r>
          </a:p>
          <a:p>
            <a:pPr marL="0" indent="0" algn="ctr">
              <a:buNone/>
            </a:pPr>
            <a:endParaRPr lang="es-MX" b="1" dirty="0">
              <a:solidFill>
                <a:schemeClr val="accent2">
                  <a:lumMod val="75000"/>
                </a:schemeClr>
              </a:solidFill>
            </a:endParaRPr>
          </a:p>
          <a:p>
            <a:pPr marL="0" indent="0" algn="ctr">
              <a:buNone/>
            </a:pPr>
            <a:r>
              <a:rPr lang="es-MX" b="1" dirty="0" smtClean="0">
                <a:solidFill>
                  <a:schemeClr val="accent4">
                    <a:lumMod val="75000"/>
                  </a:schemeClr>
                </a:solidFill>
              </a:rPr>
              <a:t>RETIROS ESPIRITUALES</a:t>
            </a:r>
            <a:endParaRPr lang="es-MX" b="1" dirty="0">
              <a:solidFill>
                <a:schemeClr val="accent4">
                  <a:lumMod val="75000"/>
                </a:schemeClr>
              </a:solidFill>
            </a:endParaRPr>
          </a:p>
        </p:txBody>
      </p:sp>
    </p:spTree>
    <p:extLst>
      <p:ext uri="{BB962C8B-B14F-4D97-AF65-F5344CB8AC3E}">
        <p14:creationId xmlns:p14="http://schemas.microsoft.com/office/powerpoint/2010/main" val="2486978609"/>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accent1">
                    <a:lumMod val="75000"/>
                  </a:schemeClr>
                </a:solidFill>
              </a:rPr>
              <a:t>PROPÓSITO DEL MATERIAL</a:t>
            </a:r>
            <a:endParaRPr lang="es-MX" b="1" dirty="0">
              <a:solidFill>
                <a:schemeClr val="accent1">
                  <a:lumMod val="75000"/>
                </a:schemeClr>
              </a:solidFill>
            </a:endParaRPr>
          </a:p>
        </p:txBody>
      </p:sp>
      <p:sp>
        <p:nvSpPr>
          <p:cNvPr id="3" name="2 Marcador de contenido"/>
          <p:cNvSpPr>
            <a:spLocks noGrp="1"/>
          </p:cNvSpPr>
          <p:nvPr>
            <p:ph sz="quarter" idx="1"/>
          </p:nvPr>
        </p:nvSpPr>
        <p:spPr>
          <a:xfrm>
            <a:off x="457200" y="1556792"/>
            <a:ext cx="8229600" cy="4600168"/>
          </a:xfrm>
        </p:spPr>
        <p:txBody>
          <a:bodyPr>
            <a:normAutofit/>
          </a:bodyPr>
          <a:lstStyle/>
          <a:p>
            <a:pPr algn="ctr">
              <a:lnSpc>
                <a:spcPct val="150000"/>
              </a:lnSpc>
            </a:pPr>
            <a:r>
              <a:rPr lang="es-MX" sz="2800" b="1" dirty="0" smtClean="0">
                <a:solidFill>
                  <a:schemeClr val="accent1">
                    <a:lumMod val="75000"/>
                  </a:schemeClr>
                </a:solidFill>
              </a:rPr>
              <a:t>Caracterizar los mercados especializados propuestos por la Secretaría de Turismo para la integración de los segmentos turístico y gastronómico que permitan establecer la necesaria relación entre las motivaciones de los turistas y sus preferencias alimentarias. </a:t>
            </a:r>
            <a:endParaRPr lang="es-MX" sz="2800" b="1" dirty="0">
              <a:solidFill>
                <a:schemeClr val="accent1">
                  <a:lumMod val="75000"/>
                </a:schemeClr>
              </a:solidFill>
            </a:endParaRPr>
          </a:p>
        </p:txBody>
      </p:sp>
    </p:spTree>
    <p:extLst>
      <p:ext uri="{BB962C8B-B14F-4D97-AF65-F5344CB8AC3E}">
        <p14:creationId xmlns:p14="http://schemas.microsoft.com/office/powerpoint/2010/main" val="551292195"/>
      </p:ext>
    </p:extLst>
  </p:cSld>
  <p:clrMapOvr>
    <a:masterClrMapping/>
  </p:clrMapOvr>
  <p:transition spd="slow">
    <p:randomBar dir="ver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accent4">
                    <a:lumMod val="60000"/>
                    <a:lumOff val="40000"/>
                  </a:schemeClr>
                </a:solidFill>
              </a:rPr>
              <a:t>MERCADO ESPECIALIZADO 6</a:t>
            </a:r>
            <a:r>
              <a:rPr lang="es-MX" dirty="0" smtClean="0"/>
              <a:t>:</a:t>
            </a:r>
            <a:endParaRPr lang="es-MX" dirty="0"/>
          </a:p>
        </p:txBody>
      </p:sp>
      <p:sp>
        <p:nvSpPr>
          <p:cNvPr id="3" name="2 Marcador de texto"/>
          <p:cNvSpPr>
            <a:spLocks noGrp="1"/>
          </p:cNvSpPr>
          <p:nvPr>
            <p:ph type="body" idx="1"/>
          </p:nvPr>
        </p:nvSpPr>
        <p:spPr>
          <a:xfrm>
            <a:off x="1295400" y="4267200"/>
            <a:ext cx="6781800" cy="1826096"/>
          </a:xfrm>
        </p:spPr>
        <p:txBody>
          <a:bodyPr>
            <a:normAutofit/>
          </a:bodyPr>
          <a:lstStyle/>
          <a:p>
            <a:pPr algn="ctr"/>
            <a:r>
              <a:rPr lang="es-MX" sz="3600" b="1" dirty="0" smtClean="0">
                <a:solidFill>
                  <a:schemeClr val="accent4">
                    <a:lumMod val="60000"/>
                    <a:lumOff val="40000"/>
                  </a:schemeClr>
                </a:solidFill>
              </a:rPr>
              <a:t>TURISMO DE </a:t>
            </a:r>
          </a:p>
          <a:p>
            <a:pPr algn="ctr"/>
            <a:r>
              <a:rPr lang="es-MX" sz="3600" b="1" dirty="0" smtClean="0">
                <a:solidFill>
                  <a:schemeClr val="accent4">
                    <a:lumMod val="60000"/>
                    <a:lumOff val="40000"/>
                  </a:schemeClr>
                </a:solidFill>
              </a:rPr>
              <a:t>ROMANCE</a:t>
            </a:r>
            <a:endParaRPr lang="es-MX" sz="3600" b="1" dirty="0">
              <a:solidFill>
                <a:schemeClr val="accent4">
                  <a:lumMod val="60000"/>
                  <a:lumOff val="40000"/>
                </a:schemeClr>
              </a:solidFill>
            </a:endParaRPr>
          </a:p>
        </p:txBody>
      </p:sp>
    </p:spTree>
    <p:extLst>
      <p:ext uri="{BB962C8B-B14F-4D97-AF65-F5344CB8AC3E}">
        <p14:creationId xmlns:p14="http://schemas.microsoft.com/office/powerpoint/2010/main" val="3899188721"/>
      </p:ext>
    </p:extLst>
  </p:cSld>
  <p:clrMapOvr>
    <a:masterClrMapping/>
  </p:clrMapOvr>
  <p:transition spd="slow">
    <p:randomBar dir="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0000"/>
                </a:solidFill>
              </a:rPr>
              <a:t>TURISMO DE ROMANCE</a:t>
            </a:r>
            <a:endParaRPr lang="es-MX" dirty="0">
              <a:solidFill>
                <a:srgbClr val="FF000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56792"/>
            <a:ext cx="7128791"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7935547"/>
      </p:ext>
    </p:extLst>
  </p:cSld>
  <p:clrMapOvr>
    <a:masterClrMapping/>
  </p:clrMapOvr>
  <p:transition spd="slow">
    <p:randomBar dir="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solidFill>
                  <a:srgbClr val="FF0000"/>
                </a:solidFill>
              </a:rPr>
              <a:t>TURISMO DE ROMANCE: CONCEPTO</a:t>
            </a:r>
            <a:endParaRPr lang="es-MX" b="1" dirty="0">
              <a:solidFill>
                <a:srgbClr val="FF0000"/>
              </a:solidFill>
            </a:endParaRPr>
          </a:p>
        </p:txBody>
      </p:sp>
      <p:sp>
        <p:nvSpPr>
          <p:cNvPr id="5" name="4 Marcador de contenido"/>
          <p:cNvSpPr>
            <a:spLocks noGrp="1"/>
          </p:cNvSpPr>
          <p:nvPr>
            <p:ph sz="quarter" idx="1"/>
          </p:nvPr>
        </p:nvSpPr>
        <p:spPr/>
        <p:txBody>
          <a:bodyPr/>
          <a:lstStyle/>
          <a:p>
            <a:pPr algn="ctr">
              <a:lnSpc>
                <a:spcPct val="150000"/>
              </a:lnSpc>
            </a:pPr>
            <a:r>
              <a:rPr lang="es-MX" b="1" dirty="0">
                <a:solidFill>
                  <a:schemeClr val="accent5">
                    <a:lumMod val="75000"/>
                  </a:schemeClr>
                </a:solidFill>
              </a:rPr>
              <a:t>Parejas que viajan para celebrar un motivo especial en su vida, ya sea para dar el anillo de compromiso, despedida de soltero(a), bodas de destino, lunas de miel, </a:t>
            </a:r>
            <a:r>
              <a:rPr lang="es-MX" b="1" i="1" dirty="0" err="1">
                <a:solidFill>
                  <a:schemeClr val="accent5">
                    <a:lumMod val="75000"/>
                  </a:schemeClr>
                </a:solidFill>
              </a:rPr>
              <a:t>familymoons</a:t>
            </a:r>
            <a:r>
              <a:rPr lang="es-MX" b="1" dirty="0">
                <a:solidFill>
                  <a:schemeClr val="accent5">
                    <a:lumMod val="75000"/>
                  </a:schemeClr>
                </a:solidFill>
              </a:rPr>
              <a:t> (cuando los novios tienen hijos y ellos forman parte del viaje por la boda o la luna de miel), </a:t>
            </a:r>
            <a:r>
              <a:rPr lang="es-MX" b="1" i="1" dirty="0" err="1">
                <a:solidFill>
                  <a:schemeClr val="accent5">
                    <a:lumMod val="75000"/>
                  </a:schemeClr>
                </a:solidFill>
              </a:rPr>
              <a:t>babymoons</a:t>
            </a:r>
            <a:r>
              <a:rPr lang="es-MX" b="1" dirty="0">
                <a:solidFill>
                  <a:schemeClr val="accent5">
                    <a:lumMod val="75000"/>
                  </a:schemeClr>
                </a:solidFill>
              </a:rPr>
              <a:t> (viaje previo a tener al bebé), aniversarios y renovación de </a:t>
            </a:r>
            <a:r>
              <a:rPr lang="es-MX" b="1" dirty="0" smtClean="0">
                <a:solidFill>
                  <a:schemeClr val="accent5">
                    <a:lumMod val="75000"/>
                  </a:schemeClr>
                </a:solidFill>
              </a:rPr>
              <a:t>votos (SECTUR, 2014).</a:t>
            </a:r>
            <a:endParaRPr lang="es-MX" b="1" dirty="0">
              <a:solidFill>
                <a:schemeClr val="accent5">
                  <a:lumMod val="75000"/>
                </a:schemeClr>
              </a:solidFill>
            </a:endParaRPr>
          </a:p>
        </p:txBody>
      </p:sp>
    </p:spTree>
    <p:extLst>
      <p:ext uri="{BB962C8B-B14F-4D97-AF65-F5344CB8AC3E}">
        <p14:creationId xmlns:p14="http://schemas.microsoft.com/office/powerpoint/2010/main" val="956254998"/>
      </p:ext>
    </p:extLst>
  </p:cSld>
  <p:clrMapOvr>
    <a:masterClrMapping/>
  </p:clrMapOvr>
  <p:transition spd="slow">
    <p:randomBar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OTRO CONCEPTO (SECTUR, 2013)</a:t>
            </a:r>
            <a:endParaRPr lang="es-MX" dirty="0">
              <a:solidFill>
                <a:srgbClr val="FF0000"/>
              </a:solidFill>
            </a:endParaRPr>
          </a:p>
        </p:txBody>
      </p:sp>
      <p:sp>
        <p:nvSpPr>
          <p:cNvPr id="3" name="Marcador de contenido 2"/>
          <p:cNvSpPr>
            <a:spLocks noGrp="1"/>
          </p:cNvSpPr>
          <p:nvPr>
            <p:ph sz="quarter" idx="1"/>
          </p:nvPr>
        </p:nvSpPr>
        <p:spPr/>
        <p:txBody>
          <a:bodyPr>
            <a:normAutofit lnSpcReduction="10000"/>
          </a:bodyPr>
          <a:lstStyle/>
          <a:p>
            <a:pPr marL="0" indent="0" algn="just">
              <a:lnSpc>
                <a:spcPct val="150000"/>
              </a:lnSpc>
              <a:buNone/>
            </a:pPr>
            <a:r>
              <a:rPr lang="es-MX" dirty="0">
                <a:solidFill>
                  <a:schemeClr val="accent5">
                    <a:lumMod val="75000"/>
                  </a:schemeClr>
                </a:solidFill>
              </a:rPr>
              <a:t>El  segmento  </a:t>
            </a:r>
            <a:r>
              <a:rPr lang="es-MX" dirty="0">
                <a:solidFill>
                  <a:srgbClr val="FF0000"/>
                </a:solidFill>
              </a:rPr>
              <a:t>romance</a:t>
            </a:r>
            <a:r>
              <a:rPr lang="es-MX" dirty="0">
                <a:solidFill>
                  <a:schemeClr val="accent5">
                    <a:lumMod val="75000"/>
                  </a:schemeClr>
                </a:solidFill>
              </a:rPr>
              <a:t>  se  define  como  aquellas  parejas  que  efectúan  un  viaje  para  celebrar  </a:t>
            </a:r>
            <a:r>
              <a:rPr lang="es-MX" dirty="0" smtClean="0">
                <a:solidFill>
                  <a:schemeClr val="accent5">
                    <a:lumMod val="75000"/>
                  </a:schemeClr>
                </a:solidFill>
              </a:rPr>
              <a:t>un  </a:t>
            </a:r>
            <a:r>
              <a:rPr lang="es-MX" dirty="0">
                <a:solidFill>
                  <a:schemeClr val="accent5">
                    <a:lumMod val="75000"/>
                  </a:schemeClr>
                </a:solidFill>
              </a:rPr>
              <a:t>motivo  especial.  </a:t>
            </a:r>
            <a:r>
              <a:rPr lang="es-MX" dirty="0" smtClean="0">
                <a:solidFill>
                  <a:schemeClr val="accent5">
                    <a:lumMod val="75000"/>
                  </a:schemeClr>
                </a:solidFill>
              </a:rPr>
              <a:t>Lo conforman </a:t>
            </a:r>
            <a:r>
              <a:rPr lang="es-MX" dirty="0">
                <a:solidFill>
                  <a:schemeClr val="accent5">
                    <a:lumMod val="75000"/>
                  </a:schemeClr>
                </a:solidFill>
              </a:rPr>
              <a:t>varios </a:t>
            </a:r>
            <a:r>
              <a:rPr lang="es-MX" dirty="0" smtClean="0">
                <a:solidFill>
                  <a:schemeClr val="accent5">
                    <a:lumMod val="75000"/>
                  </a:schemeClr>
                </a:solidFill>
              </a:rPr>
              <a:t>rubros:</a:t>
            </a:r>
          </a:p>
          <a:p>
            <a:pPr algn="just">
              <a:lnSpc>
                <a:spcPct val="150000"/>
              </a:lnSpc>
              <a:buFont typeface="Wingdings" panose="05000000000000000000" pitchFamily="2" charset="2"/>
              <a:buChar char="ü"/>
            </a:pPr>
            <a:r>
              <a:rPr lang="es-MX" dirty="0" smtClean="0">
                <a:solidFill>
                  <a:schemeClr val="accent5">
                    <a:lumMod val="75000"/>
                  </a:schemeClr>
                </a:solidFill>
              </a:rPr>
              <a:t>Despedidas </a:t>
            </a:r>
            <a:r>
              <a:rPr lang="es-MX" dirty="0">
                <a:solidFill>
                  <a:schemeClr val="accent5">
                    <a:lumMod val="75000"/>
                  </a:schemeClr>
                </a:solidFill>
              </a:rPr>
              <a:t>de </a:t>
            </a:r>
            <a:r>
              <a:rPr lang="es-MX" dirty="0" smtClean="0">
                <a:solidFill>
                  <a:schemeClr val="accent5">
                    <a:lumMod val="75000"/>
                  </a:schemeClr>
                </a:solidFill>
              </a:rPr>
              <a:t>solteros. </a:t>
            </a:r>
          </a:p>
          <a:p>
            <a:pPr algn="just">
              <a:lnSpc>
                <a:spcPct val="150000"/>
              </a:lnSpc>
              <a:buFont typeface="Wingdings" panose="05000000000000000000" pitchFamily="2" charset="2"/>
              <a:buChar char="ü"/>
            </a:pPr>
            <a:r>
              <a:rPr lang="es-MX" i="1" dirty="0" err="1" smtClean="0">
                <a:solidFill>
                  <a:schemeClr val="accent5">
                    <a:lumMod val="75000"/>
                  </a:schemeClr>
                </a:solidFill>
              </a:rPr>
              <a:t>Family</a:t>
            </a:r>
            <a:r>
              <a:rPr lang="es-MX" i="1" dirty="0" smtClean="0">
                <a:solidFill>
                  <a:schemeClr val="accent5">
                    <a:lumMod val="75000"/>
                  </a:schemeClr>
                </a:solidFill>
              </a:rPr>
              <a:t> </a:t>
            </a:r>
            <a:r>
              <a:rPr lang="es-MX" i="1" dirty="0" err="1" smtClean="0">
                <a:solidFill>
                  <a:schemeClr val="accent5">
                    <a:lumMod val="75000"/>
                  </a:schemeClr>
                </a:solidFill>
              </a:rPr>
              <a:t>Moons</a:t>
            </a:r>
            <a:r>
              <a:rPr lang="es-MX" dirty="0" smtClean="0">
                <a:solidFill>
                  <a:schemeClr val="accent5">
                    <a:lumMod val="75000"/>
                  </a:schemeClr>
                </a:solidFill>
              </a:rPr>
              <a:t>. </a:t>
            </a:r>
          </a:p>
          <a:p>
            <a:pPr algn="just">
              <a:lnSpc>
                <a:spcPct val="150000"/>
              </a:lnSpc>
              <a:buFont typeface="Wingdings" panose="05000000000000000000" pitchFamily="2" charset="2"/>
              <a:buChar char="ü"/>
            </a:pPr>
            <a:r>
              <a:rPr lang="es-MX" dirty="0" smtClean="0">
                <a:solidFill>
                  <a:schemeClr val="accent5">
                    <a:lumMod val="75000"/>
                  </a:schemeClr>
                </a:solidFill>
              </a:rPr>
              <a:t>Lunas </a:t>
            </a:r>
            <a:r>
              <a:rPr lang="es-MX" dirty="0">
                <a:solidFill>
                  <a:schemeClr val="accent5">
                    <a:lumMod val="75000"/>
                  </a:schemeClr>
                </a:solidFill>
              </a:rPr>
              <a:t>de </a:t>
            </a:r>
            <a:r>
              <a:rPr lang="es-MX" dirty="0" smtClean="0">
                <a:solidFill>
                  <a:schemeClr val="accent5">
                    <a:lumMod val="75000"/>
                  </a:schemeClr>
                </a:solidFill>
              </a:rPr>
              <a:t>miel.</a:t>
            </a:r>
          </a:p>
          <a:p>
            <a:pPr algn="just">
              <a:lnSpc>
                <a:spcPct val="150000"/>
              </a:lnSpc>
              <a:buFont typeface="Wingdings" panose="05000000000000000000" pitchFamily="2" charset="2"/>
              <a:buChar char="ü"/>
            </a:pPr>
            <a:r>
              <a:rPr lang="es-MX" dirty="0" smtClean="0">
                <a:solidFill>
                  <a:schemeClr val="accent5">
                    <a:lumMod val="75000"/>
                  </a:schemeClr>
                </a:solidFill>
              </a:rPr>
              <a:t>Renovación </a:t>
            </a:r>
            <a:r>
              <a:rPr lang="es-MX" dirty="0">
                <a:solidFill>
                  <a:schemeClr val="accent5">
                    <a:lumMod val="75000"/>
                  </a:schemeClr>
                </a:solidFill>
              </a:rPr>
              <a:t>de </a:t>
            </a:r>
            <a:r>
              <a:rPr lang="es-MX" dirty="0" smtClean="0">
                <a:solidFill>
                  <a:schemeClr val="accent5">
                    <a:lumMod val="75000"/>
                  </a:schemeClr>
                </a:solidFill>
              </a:rPr>
              <a:t>votos.</a:t>
            </a:r>
          </a:p>
          <a:p>
            <a:pPr algn="just">
              <a:lnSpc>
                <a:spcPct val="150000"/>
              </a:lnSpc>
              <a:buFont typeface="Wingdings" panose="05000000000000000000" pitchFamily="2" charset="2"/>
              <a:buChar char="ü"/>
            </a:pPr>
            <a:r>
              <a:rPr lang="es-MX" dirty="0" smtClean="0">
                <a:solidFill>
                  <a:schemeClr val="accent5">
                    <a:lumMod val="75000"/>
                  </a:schemeClr>
                </a:solidFill>
              </a:rPr>
              <a:t>“</a:t>
            </a:r>
            <a:r>
              <a:rPr lang="es-MX" dirty="0">
                <a:solidFill>
                  <a:schemeClr val="accent5">
                    <a:lumMod val="75000"/>
                  </a:schemeClr>
                </a:solidFill>
              </a:rPr>
              <a:t>Bodas Destino</a:t>
            </a:r>
            <a:r>
              <a:rPr lang="es-MX" dirty="0" smtClean="0">
                <a:solidFill>
                  <a:schemeClr val="accent5">
                    <a:lumMod val="75000"/>
                  </a:schemeClr>
                </a:solidFill>
              </a:rPr>
              <a:t>” (el más rentable para México).</a:t>
            </a:r>
            <a:endParaRPr lang="es-MX" dirty="0">
              <a:solidFill>
                <a:schemeClr val="accent5">
                  <a:lumMod val="75000"/>
                </a:schemeClr>
              </a:solidFill>
            </a:endParaRPr>
          </a:p>
        </p:txBody>
      </p:sp>
    </p:spTree>
    <p:extLst>
      <p:ext uri="{BB962C8B-B14F-4D97-AF65-F5344CB8AC3E}">
        <p14:creationId xmlns:p14="http://schemas.microsoft.com/office/powerpoint/2010/main" val="3295086121"/>
      </p:ext>
    </p:extLst>
  </p:cSld>
  <p:clrMapOvr>
    <a:masterClrMapping/>
  </p:clrMapOvr>
  <p:transition spd="slow">
    <p:randomBar dir="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solidFill>
                  <a:schemeClr val="accent4">
                    <a:lumMod val="50000"/>
                  </a:schemeClr>
                </a:solidFill>
              </a:rPr>
              <a:t>DATOS RELACIONADOS CON BODAS </a:t>
            </a:r>
            <a:r>
              <a:rPr lang="es-MX" b="1" dirty="0" smtClean="0">
                <a:solidFill>
                  <a:schemeClr val="accent4">
                    <a:lumMod val="50000"/>
                  </a:schemeClr>
                </a:solidFill>
              </a:rPr>
              <a:t>-turismo </a:t>
            </a:r>
            <a:r>
              <a:rPr lang="es-MX" b="1" dirty="0">
                <a:solidFill>
                  <a:schemeClr val="accent4">
                    <a:lumMod val="50000"/>
                  </a:schemeClr>
                </a:solidFill>
              </a:rPr>
              <a:t>de </a:t>
            </a:r>
            <a:r>
              <a:rPr lang="es-MX" b="1" dirty="0" smtClean="0">
                <a:solidFill>
                  <a:schemeClr val="accent4">
                    <a:lumMod val="50000"/>
                  </a:schemeClr>
                </a:solidFill>
              </a:rPr>
              <a:t>romance- (SECTUR, 2013)</a:t>
            </a:r>
            <a:endParaRPr lang="es-MX" dirty="0"/>
          </a:p>
        </p:txBody>
      </p:sp>
      <p:sp>
        <p:nvSpPr>
          <p:cNvPr id="3" name="Marcador de contenido 2"/>
          <p:cNvSpPr>
            <a:spLocks noGrp="1"/>
          </p:cNvSpPr>
          <p:nvPr>
            <p:ph sz="quarter" idx="1"/>
          </p:nvPr>
        </p:nvSpPr>
        <p:spPr/>
        <p:txBody>
          <a:bodyPr>
            <a:normAutofit lnSpcReduction="10000"/>
          </a:bodyPr>
          <a:lstStyle/>
          <a:p>
            <a:pPr algn="just">
              <a:lnSpc>
                <a:spcPct val="150000"/>
              </a:lnSpc>
              <a:buFont typeface="Wingdings" panose="05000000000000000000" pitchFamily="2" charset="2"/>
              <a:buChar char="v"/>
            </a:pPr>
            <a:r>
              <a:rPr lang="es-MX" dirty="0" smtClean="0">
                <a:solidFill>
                  <a:schemeClr val="accent5">
                    <a:lumMod val="75000"/>
                  </a:schemeClr>
                </a:solidFill>
              </a:rPr>
              <a:t>6% de </a:t>
            </a:r>
            <a:r>
              <a:rPr lang="es-MX" dirty="0">
                <a:solidFill>
                  <a:schemeClr val="accent5">
                    <a:lumMod val="75000"/>
                  </a:schemeClr>
                </a:solidFill>
              </a:rPr>
              <a:t>las bodas realizadas en </a:t>
            </a:r>
            <a:r>
              <a:rPr lang="es-MX" dirty="0" smtClean="0">
                <a:solidFill>
                  <a:schemeClr val="accent5">
                    <a:lumMod val="75000"/>
                  </a:schemeClr>
                </a:solidFill>
              </a:rPr>
              <a:t>Estados Unidos (EUA) </a:t>
            </a:r>
            <a:r>
              <a:rPr lang="es-MX" dirty="0">
                <a:solidFill>
                  <a:schemeClr val="accent5">
                    <a:lumMod val="75000"/>
                  </a:schemeClr>
                </a:solidFill>
              </a:rPr>
              <a:t>en </a:t>
            </a:r>
            <a:r>
              <a:rPr lang="es-MX" dirty="0" smtClean="0">
                <a:solidFill>
                  <a:schemeClr val="accent5">
                    <a:lumMod val="75000"/>
                  </a:schemeClr>
                </a:solidFill>
              </a:rPr>
              <a:t>2009 fueron “Bodas destino”.</a:t>
            </a:r>
            <a:endParaRPr lang="es-MX" dirty="0">
              <a:solidFill>
                <a:schemeClr val="accent5">
                  <a:lumMod val="75000"/>
                </a:schemeClr>
              </a:solidFill>
            </a:endParaRPr>
          </a:p>
          <a:p>
            <a:pPr algn="just">
              <a:lnSpc>
                <a:spcPct val="150000"/>
              </a:lnSpc>
              <a:buFont typeface="Wingdings" panose="05000000000000000000" pitchFamily="2" charset="2"/>
              <a:buChar char="v"/>
            </a:pPr>
            <a:r>
              <a:rPr lang="es-MX" dirty="0" smtClean="0">
                <a:solidFill>
                  <a:schemeClr val="accent5">
                    <a:lumMod val="75000"/>
                  </a:schemeClr>
                </a:solidFill>
              </a:rPr>
              <a:t>350 mil </a:t>
            </a:r>
            <a:r>
              <a:rPr lang="es-MX" dirty="0">
                <a:solidFill>
                  <a:schemeClr val="accent5">
                    <a:lumMod val="75000"/>
                  </a:schemeClr>
                </a:solidFill>
              </a:rPr>
              <a:t>ceremonias se realizan fuera de su lugar de residencia.</a:t>
            </a:r>
          </a:p>
          <a:p>
            <a:pPr algn="just">
              <a:lnSpc>
                <a:spcPct val="150000"/>
              </a:lnSpc>
              <a:buFont typeface="Wingdings" panose="05000000000000000000" pitchFamily="2" charset="2"/>
              <a:buChar char="v"/>
            </a:pPr>
            <a:r>
              <a:rPr lang="es-MX" dirty="0" smtClean="0">
                <a:solidFill>
                  <a:schemeClr val="accent5">
                    <a:lumMod val="75000"/>
                  </a:schemeClr>
                </a:solidFill>
              </a:rPr>
              <a:t>6 </a:t>
            </a:r>
            <a:r>
              <a:rPr lang="es-MX" dirty="0">
                <a:solidFill>
                  <a:schemeClr val="accent5">
                    <a:lumMod val="75000"/>
                  </a:schemeClr>
                </a:solidFill>
              </a:rPr>
              <a:t>de cada 10 bodas se realizan en otro destino de EUA y 4 de cada 10 en un destino </a:t>
            </a:r>
            <a:r>
              <a:rPr lang="es-MX" dirty="0" smtClean="0">
                <a:solidFill>
                  <a:schemeClr val="accent5">
                    <a:lumMod val="75000"/>
                  </a:schemeClr>
                </a:solidFill>
              </a:rPr>
              <a:t>internacional.</a:t>
            </a:r>
          </a:p>
          <a:p>
            <a:pPr algn="just">
              <a:lnSpc>
                <a:spcPct val="150000"/>
              </a:lnSpc>
              <a:buFont typeface="Wingdings" panose="05000000000000000000" pitchFamily="2" charset="2"/>
              <a:buChar char="v"/>
            </a:pPr>
            <a:r>
              <a:rPr lang="es-MX" dirty="0">
                <a:solidFill>
                  <a:srgbClr val="FF0000"/>
                </a:solidFill>
              </a:rPr>
              <a:t>México </a:t>
            </a:r>
            <a:r>
              <a:rPr lang="es-MX" dirty="0" smtClean="0">
                <a:solidFill>
                  <a:srgbClr val="FF0000"/>
                </a:solidFill>
              </a:rPr>
              <a:t>actualmente capta </a:t>
            </a:r>
            <a:r>
              <a:rPr lang="es-MX" dirty="0">
                <a:solidFill>
                  <a:srgbClr val="FF0000"/>
                </a:solidFill>
              </a:rPr>
              <a:t>el </a:t>
            </a:r>
            <a:r>
              <a:rPr lang="es-MX" dirty="0" smtClean="0">
                <a:solidFill>
                  <a:srgbClr val="FF0000"/>
                </a:solidFill>
              </a:rPr>
              <a:t>23% de </a:t>
            </a:r>
            <a:r>
              <a:rPr lang="es-MX" dirty="0">
                <a:solidFill>
                  <a:srgbClr val="FF0000"/>
                </a:solidFill>
              </a:rPr>
              <a:t>las </a:t>
            </a:r>
            <a:r>
              <a:rPr lang="es-MX" dirty="0" smtClean="0">
                <a:solidFill>
                  <a:srgbClr val="FF0000"/>
                </a:solidFill>
              </a:rPr>
              <a:t>“bodas destino” </a:t>
            </a:r>
            <a:r>
              <a:rPr lang="es-MX" dirty="0">
                <a:solidFill>
                  <a:srgbClr val="FF0000"/>
                </a:solidFill>
              </a:rPr>
              <a:t>realizadas </a:t>
            </a:r>
            <a:r>
              <a:rPr lang="es-MX" dirty="0" smtClean="0">
                <a:solidFill>
                  <a:srgbClr val="FF0000"/>
                </a:solidFill>
              </a:rPr>
              <a:t>por estadounidenses.</a:t>
            </a:r>
            <a:endParaRPr lang="es-MX" dirty="0">
              <a:solidFill>
                <a:srgbClr val="FF0000"/>
              </a:solidFill>
            </a:endParaRPr>
          </a:p>
        </p:txBody>
      </p:sp>
    </p:spTree>
    <p:extLst>
      <p:ext uri="{BB962C8B-B14F-4D97-AF65-F5344CB8AC3E}">
        <p14:creationId xmlns:p14="http://schemas.microsoft.com/office/powerpoint/2010/main" val="299907282"/>
      </p:ext>
    </p:extLst>
  </p:cSld>
  <p:clrMapOvr>
    <a:masterClrMapping/>
  </p:clrMapOvr>
  <p:transition spd="slow">
    <p:randomBar dir="ver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chemeClr val="accent4">
                    <a:lumMod val="50000"/>
                  </a:schemeClr>
                </a:solidFill>
              </a:rPr>
              <a:t>DATOS RELACIONADOS CON BODAS (turismo de romance)</a:t>
            </a:r>
            <a:endParaRPr lang="es-MX" b="1" dirty="0">
              <a:solidFill>
                <a:schemeClr val="accent4">
                  <a:lumMod val="50000"/>
                </a:schemeClr>
              </a:solidFill>
            </a:endParaRPr>
          </a:p>
        </p:txBody>
      </p:sp>
      <p:sp>
        <p:nvSpPr>
          <p:cNvPr id="3" name="2 Marcador de contenido"/>
          <p:cNvSpPr>
            <a:spLocks noGrp="1"/>
          </p:cNvSpPr>
          <p:nvPr>
            <p:ph sz="quarter" idx="1"/>
          </p:nvPr>
        </p:nvSpPr>
        <p:spPr>
          <a:xfrm>
            <a:off x="457200" y="1219200"/>
            <a:ext cx="8229600" cy="5306144"/>
          </a:xfrm>
        </p:spPr>
        <p:txBody>
          <a:bodyPr>
            <a:normAutofit fontScale="70000" lnSpcReduction="20000"/>
          </a:bodyPr>
          <a:lstStyle/>
          <a:p>
            <a:pPr algn="just">
              <a:lnSpc>
                <a:spcPct val="150000"/>
              </a:lnSpc>
            </a:pPr>
            <a:r>
              <a:rPr lang="es-MX" b="1" dirty="0">
                <a:solidFill>
                  <a:schemeClr val="accent4">
                    <a:lumMod val="50000"/>
                  </a:schemeClr>
                </a:solidFill>
              </a:rPr>
              <a:t>La asistencia a una boda es en promedio de 60 a 100 invitados con estadía de 2.5 noches, el gasto mínimo por persona es de mil 300 dólares. </a:t>
            </a:r>
          </a:p>
          <a:p>
            <a:pPr algn="just">
              <a:lnSpc>
                <a:spcPct val="150000"/>
              </a:lnSpc>
            </a:pPr>
            <a:endParaRPr lang="es-MX" b="1" dirty="0" smtClean="0">
              <a:solidFill>
                <a:schemeClr val="accent5">
                  <a:lumMod val="75000"/>
                </a:schemeClr>
              </a:solidFill>
            </a:endParaRPr>
          </a:p>
          <a:p>
            <a:pPr algn="just">
              <a:lnSpc>
                <a:spcPct val="150000"/>
              </a:lnSpc>
            </a:pPr>
            <a:r>
              <a:rPr lang="es-MX" b="1" dirty="0" smtClean="0">
                <a:solidFill>
                  <a:schemeClr val="accent5">
                    <a:lumMod val="75000"/>
                  </a:schemeClr>
                </a:solidFill>
              </a:rPr>
              <a:t>Se </a:t>
            </a:r>
            <a:r>
              <a:rPr lang="es-MX" b="1" dirty="0">
                <a:solidFill>
                  <a:schemeClr val="accent5">
                    <a:lumMod val="75000"/>
                  </a:schemeClr>
                </a:solidFill>
              </a:rPr>
              <a:t>realizan alrededor de 50 mil bodas en diferentes destinos coloniales y de playa de México.</a:t>
            </a:r>
          </a:p>
          <a:p>
            <a:pPr algn="just">
              <a:lnSpc>
                <a:spcPct val="150000"/>
              </a:lnSpc>
            </a:pPr>
            <a:endParaRPr lang="es-MX" b="1" dirty="0" smtClean="0">
              <a:solidFill>
                <a:schemeClr val="accent5">
                  <a:lumMod val="75000"/>
                </a:schemeClr>
              </a:solidFill>
            </a:endParaRPr>
          </a:p>
          <a:p>
            <a:pPr algn="just">
              <a:lnSpc>
                <a:spcPct val="150000"/>
              </a:lnSpc>
            </a:pPr>
            <a:r>
              <a:rPr lang="es-MX" b="1" dirty="0" smtClean="0">
                <a:solidFill>
                  <a:schemeClr val="accent5">
                    <a:lumMod val="75000"/>
                  </a:schemeClr>
                </a:solidFill>
              </a:rPr>
              <a:t>Especial </a:t>
            </a:r>
            <a:r>
              <a:rPr lang="es-MX" b="1" dirty="0">
                <a:solidFill>
                  <a:schemeClr val="accent5">
                    <a:lumMod val="75000"/>
                  </a:schemeClr>
                </a:solidFill>
              </a:rPr>
              <a:t>interés por estados como Quintana Roo, Morelos, Baja California Sur y la Región del Bajío.</a:t>
            </a:r>
          </a:p>
          <a:p>
            <a:pPr marL="0" indent="0" algn="just">
              <a:lnSpc>
                <a:spcPct val="150000"/>
              </a:lnSpc>
              <a:buNone/>
            </a:pPr>
            <a:endParaRPr lang="es-MX" b="1" dirty="0">
              <a:solidFill>
                <a:schemeClr val="accent5">
                  <a:lumMod val="75000"/>
                </a:schemeClr>
              </a:solidFill>
            </a:endParaRPr>
          </a:p>
          <a:p>
            <a:pPr algn="just">
              <a:lnSpc>
                <a:spcPct val="150000"/>
              </a:lnSpc>
            </a:pPr>
            <a:r>
              <a:rPr lang="es-MX" b="1" dirty="0">
                <a:solidFill>
                  <a:schemeClr val="accent4">
                    <a:lumMod val="50000"/>
                  </a:schemeClr>
                </a:solidFill>
              </a:rPr>
              <a:t>Los meses con mayor número de bodas son los de invierno para destinos de sol y playa, y abril y mayo para los destinos coloniales (OEM, 2015). </a:t>
            </a:r>
          </a:p>
          <a:p>
            <a:pPr algn="just">
              <a:lnSpc>
                <a:spcPct val="150000"/>
              </a:lnSpc>
            </a:pPr>
            <a:endParaRPr lang="es-MX" b="1" dirty="0" smtClean="0">
              <a:solidFill>
                <a:schemeClr val="accent5">
                  <a:lumMod val="75000"/>
                </a:schemeClr>
              </a:solidFill>
            </a:endParaRPr>
          </a:p>
        </p:txBody>
      </p:sp>
    </p:spTree>
    <p:extLst>
      <p:ext uri="{BB962C8B-B14F-4D97-AF65-F5344CB8AC3E}">
        <p14:creationId xmlns:p14="http://schemas.microsoft.com/office/powerpoint/2010/main" val="2682095468"/>
      </p:ext>
    </p:extLst>
  </p:cSld>
  <p:clrMapOvr>
    <a:masterClrMapping/>
  </p:clrMapOvr>
  <p:transition spd="slow">
    <p:randomBar dir="vert"/>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dirty="0" smtClean="0">
                <a:solidFill>
                  <a:srgbClr val="FF0000"/>
                </a:solidFill>
              </a:rPr>
              <a:t>VENTAJAS DE LAS “BODAS DESTINO” PARA EL TURISMO</a:t>
            </a:r>
            <a:endParaRPr lang="es-MX" dirty="0">
              <a:solidFill>
                <a:srgbClr val="FF0000"/>
              </a:solidFill>
            </a:endParaRPr>
          </a:p>
        </p:txBody>
      </p:sp>
      <p:sp>
        <p:nvSpPr>
          <p:cNvPr id="3" name="Marcador de contenido 2"/>
          <p:cNvSpPr>
            <a:spLocks noGrp="1"/>
          </p:cNvSpPr>
          <p:nvPr>
            <p:ph sz="quarter" idx="1"/>
          </p:nvPr>
        </p:nvSpPr>
        <p:spPr>
          <a:xfrm>
            <a:off x="251520" y="1268760"/>
            <a:ext cx="5554960" cy="5256584"/>
          </a:xfrm>
        </p:spPr>
        <p:txBody>
          <a:bodyPr>
            <a:noAutofit/>
          </a:bodyPr>
          <a:lstStyle/>
          <a:p>
            <a:pPr algn="just">
              <a:lnSpc>
                <a:spcPct val="170000"/>
              </a:lnSpc>
            </a:pPr>
            <a:r>
              <a:rPr lang="es-MX" sz="1200" b="1" dirty="0" smtClean="0">
                <a:solidFill>
                  <a:schemeClr val="accent5">
                    <a:lumMod val="75000"/>
                  </a:schemeClr>
                </a:solidFill>
              </a:rPr>
              <a:t>Se </a:t>
            </a:r>
            <a:r>
              <a:rPr lang="es-MX" sz="1200" b="1" dirty="0">
                <a:solidFill>
                  <a:schemeClr val="accent5">
                    <a:lumMod val="75000"/>
                  </a:schemeClr>
                </a:solidFill>
              </a:rPr>
              <a:t>llevan a cabo en lugares tropicales como las islas del Caribe, México o </a:t>
            </a:r>
            <a:r>
              <a:rPr lang="es-MX" sz="1200" b="1" dirty="0" err="1" smtClean="0">
                <a:solidFill>
                  <a:schemeClr val="accent5">
                    <a:lumMod val="75000"/>
                  </a:schemeClr>
                </a:solidFill>
              </a:rPr>
              <a:t>Hawaii</a:t>
            </a:r>
            <a:r>
              <a:rPr lang="es-MX" sz="1200" b="1" dirty="0" smtClean="0">
                <a:solidFill>
                  <a:schemeClr val="accent5">
                    <a:lumMod val="75000"/>
                  </a:schemeClr>
                </a:solidFill>
              </a:rPr>
              <a:t>, ya que se relacionan con destinos de playa (los más populares en términos turísticos</a:t>
            </a:r>
            <a:r>
              <a:rPr lang="es-MX" sz="1200" b="1" dirty="0" smtClean="0">
                <a:solidFill>
                  <a:schemeClr val="accent5">
                    <a:lumMod val="75000"/>
                  </a:schemeClr>
                </a:solidFill>
              </a:rPr>
              <a:t>).</a:t>
            </a:r>
            <a:endParaRPr lang="es-MX" sz="1200" b="1" dirty="0">
              <a:solidFill>
                <a:schemeClr val="accent5">
                  <a:lumMod val="75000"/>
                </a:schemeClr>
              </a:solidFill>
            </a:endParaRPr>
          </a:p>
          <a:p>
            <a:pPr algn="just">
              <a:lnSpc>
                <a:spcPct val="170000"/>
              </a:lnSpc>
            </a:pPr>
            <a:r>
              <a:rPr lang="es-MX" sz="1200" b="1" dirty="0">
                <a:solidFill>
                  <a:schemeClr val="accent5">
                    <a:lumMod val="75000"/>
                  </a:schemeClr>
                </a:solidFill>
              </a:rPr>
              <a:t>Es </a:t>
            </a:r>
            <a:r>
              <a:rPr lang="es-MX" sz="1200" b="1" dirty="0" smtClean="0">
                <a:solidFill>
                  <a:schemeClr val="accent5">
                    <a:lumMod val="75000"/>
                  </a:schemeClr>
                </a:solidFill>
              </a:rPr>
              <a:t>una </a:t>
            </a:r>
            <a:r>
              <a:rPr lang="es-MX" sz="1200" b="1" dirty="0">
                <a:solidFill>
                  <a:schemeClr val="accent5">
                    <a:lumMod val="75000"/>
                  </a:schemeClr>
                </a:solidFill>
              </a:rPr>
              <a:t>manera de experimentar una boda única y memorable. </a:t>
            </a:r>
            <a:endParaRPr lang="es-MX" sz="1200" b="1" dirty="0" smtClean="0">
              <a:solidFill>
                <a:schemeClr val="accent5">
                  <a:lumMod val="75000"/>
                </a:schemeClr>
              </a:solidFill>
            </a:endParaRPr>
          </a:p>
          <a:p>
            <a:pPr algn="just">
              <a:lnSpc>
                <a:spcPct val="170000"/>
              </a:lnSpc>
            </a:pPr>
            <a:r>
              <a:rPr lang="es-MX" sz="1200" b="1" dirty="0" smtClean="0">
                <a:solidFill>
                  <a:schemeClr val="accent5">
                    <a:lumMod val="75000"/>
                  </a:schemeClr>
                </a:solidFill>
              </a:rPr>
              <a:t>El </a:t>
            </a:r>
            <a:r>
              <a:rPr lang="es-MX" sz="1200" b="1" dirty="0">
                <a:solidFill>
                  <a:schemeClr val="accent5">
                    <a:lumMod val="75000"/>
                  </a:schemeClr>
                </a:solidFill>
              </a:rPr>
              <a:t>clima es un factor que considera el 90% de las parejas cuando deciden llevar a cabo una boda de destino, </a:t>
            </a:r>
            <a:r>
              <a:rPr lang="es-MX" sz="1200" b="1" dirty="0" smtClean="0">
                <a:solidFill>
                  <a:schemeClr val="accent5">
                    <a:lumMod val="75000"/>
                  </a:schemeClr>
                </a:solidFill>
              </a:rPr>
              <a:t>junto </a:t>
            </a:r>
            <a:r>
              <a:rPr lang="es-MX" sz="1200" b="1" dirty="0">
                <a:solidFill>
                  <a:schemeClr val="accent5">
                    <a:lumMod val="75000"/>
                  </a:schemeClr>
                </a:solidFill>
              </a:rPr>
              <a:t>con los costos, la accesibilidad, y los atractivos del destino </a:t>
            </a:r>
            <a:r>
              <a:rPr lang="es-MX" sz="1200" b="1" dirty="0" smtClean="0">
                <a:solidFill>
                  <a:schemeClr val="accent5">
                    <a:lumMod val="75000"/>
                  </a:schemeClr>
                </a:solidFill>
              </a:rPr>
              <a:t>(factores </a:t>
            </a:r>
            <a:r>
              <a:rPr lang="es-MX" sz="1200" b="1" dirty="0">
                <a:solidFill>
                  <a:schemeClr val="accent5">
                    <a:lumMod val="75000"/>
                  </a:schemeClr>
                </a:solidFill>
              </a:rPr>
              <a:t>más importantes para la toma </a:t>
            </a:r>
            <a:r>
              <a:rPr lang="es-MX" sz="1200" b="1" dirty="0" smtClean="0">
                <a:solidFill>
                  <a:schemeClr val="accent5">
                    <a:lumMod val="75000"/>
                  </a:schemeClr>
                </a:solidFill>
              </a:rPr>
              <a:t>de decisión</a:t>
            </a:r>
            <a:r>
              <a:rPr lang="es-MX" sz="1200" b="1" dirty="0" smtClean="0">
                <a:solidFill>
                  <a:schemeClr val="accent5">
                    <a:lumMod val="75000"/>
                  </a:schemeClr>
                </a:solidFill>
              </a:rPr>
              <a:t>).</a:t>
            </a:r>
            <a:endParaRPr lang="es-MX" sz="1200" b="1" dirty="0" smtClean="0">
              <a:solidFill>
                <a:schemeClr val="accent5">
                  <a:lumMod val="75000"/>
                </a:schemeClr>
              </a:solidFill>
            </a:endParaRPr>
          </a:p>
          <a:p>
            <a:pPr algn="just">
              <a:lnSpc>
                <a:spcPct val="170000"/>
              </a:lnSpc>
            </a:pPr>
            <a:r>
              <a:rPr lang="es-MX" sz="1200" b="1" dirty="0" smtClean="0">
                <a:solidFill>
                  <a:schemeClr val="accent5">
                    <a:lumMod val="75000"/>
                  </a:schemeClr>
                </a:solidFill>
              </a:rPr>
              <a:t>Son  </a:t>
            </a:r>
            <a:r>
              <a:rPr lang="es-MX" sz="1200" b="1" dirty="0">
                <a:solidFill>
                  <a:schemeClr val="accent5">
                    <a:lumMod val="75000"/>
                  </a:schemeClr>
                </a:solidFill>
              </a:rPr>
              <a:t>una  solución  cuando  los  invitados  viven  en  diferentes  estados  de  la  Unión  Americana  o  en  diferentes </a:t>
            </a:r>
            <a:r>
              <a:rPr lang="es-MX" sz="1200" b="1" dirty="0" smtClean="0">
                <a:solidFill>
                  <a:schemeClr val="accent5">
                    <a:lumMod val="75000"/>
                  </a:schemeClr>
                </a:solidFill>
              </a:rPr>
              <a:t>países</a:t>
            </a:r>
            <a:r>
              <a:rPr lang="es-MX" sz="1200" b="1" dirty="0">
                <a:solidFill>
                  <a:schemeClr val="accent5">
                    <a:lumMod val="75000"/>
                  </a:schemeClr>
                </a:solidFill>
              </a:rPr>
              <a:t>. </a:t>
            </a:r>
            <a:endParaRPr lang="es-MX" sz="1200" b="1" dirty="0" smtClean="0">
              <a:solidFill>
                <a:schemeClr val="accent5">
                  <a:lumMod val="75000"/>
                </a:schemeClr>
              </a:solidFill>
            </a:endParaRPr>
          </a:p>
          <a:p>
            <a:pPr algn="just">
              <a:lnSpc>
                <a:spcPct val="170000"/>
              </a:lnSpc>
            </a:pPr>
            <a:r>
              <a:rPr lang="es-MX" sz="1200" b="1" dirty="0" smtClean="0">
                <a:solidFill>
                  <a:schemeClr val="accent5">
                    <a:lumMod val="75000"/>
                  </a:schemeClr>
                </a:solidFill>
              </a:rPr>
              <a:t>Además de la boda, incluye múltiples eventos como actividades </a:t>
            </a:r>
            <a:r>
              <a:rPr lang="es-MX" sz="1200" b="1" dirty="0">
                <a:solidFill>
                  <a:schemeClr val="accent5">
                    <a:lumMod val="75000"/>
                  </a:schemeClr>
                </a:solidFill>
              </a:rPr>
              <a:t>de grupo, servicios de </a:t>
            </a:r>
            <a:r>
              <a:rPr lang="es-MX" sz="1200" b="1" i="1" dirty="0">
                <a:solidFill>
                  <a:schemeClr val="accent5">
                    <a:lumMod val="75000"/>
                  </a:schemeClr>
                </a:solidFill>
              </a:rPr>
              <a:t>spa</a:t>
            </a:r>
            <a:r>
              <a:rPr lang="es-MX" sz="1200" b="1" dirty="0">
                <a:solidFill>
                  <a:schemeClr val="accent5">
                    <a:lumMod val="75000"/>
                  </a:schemeClr>
                </a:solidFill>
              </a:rPr>
              <a:t>, compras </a:t>
            </a:r>
            <a:r>
              <a:rPr lang="es-MX" sz="1200" b="1" dirty="0" smtClean="0">
                <a:solidFill>
                  <a:schemeClr val="accent5">
                    <a:lumMod val="75000"/>
                  </a:schemeClr>
                </a:solidFill>
              </a:rPr>
              <a:t>e incluso la </a:t>
            </a:r>
            <a:r>
              <a:rPr lang="es-MX" sz="1200" b="1" dirty="0">
                <a:solidFill>
                  <a:schemeClr val="accent5">
                    <a:lumMod val="75000"/>
                  </a:schemeClr>
                </a:solidFill>
              </a:rPr>
              <a:t>luna de </a:t>
            </a:r>
            <a:r>
              <a:rPr lang="es-MX" sz="1200" b="1" dirty="0" smtClean="0">
                <a:solidFill>
                  <a:schemeClr val="accent5">
                    <a:lumMod val="75000"/>
                  </a:schemeClr>
                </a:solidFill>
              </a:rPr>
              <a:t>miel (SECTUR, 2013).</a:t>
            </a:r>
            <a:endParaRPr lang="es-MX" sz="1200" b="1" dirty="0">
              <a:solidFill>
                <a:schemeClr val="accent5">
                  <a:lumMod val="75000"/>
                </a:schemeClr>
              </a:solidFill>
            </a:endParaRPr>
          </a:p>
        </p:txBody>
      </p:sp>
      <p:pic>
        <p:nvPicPr>
          <p:cNvPr id="6" name="Imagen 5"/>
          <p:cNvPicPr>
            <a:picLocks noChangeAspect="1"/>
          </p:cNvPicPr>
          <p:nvPr/>
        </p:nvPicPr>
        <p:blipFill>
          <a:blip r:embed="rId2"/>
          <a:stretch>
            <a:fillRect/>
          </a:stretch>
        </p:blipFill>
        <p:spPr>
          <a:xfrm>
            <a:off x="6228184" y="1556792"/>
            <a:ext cx="2333625" cy="1962150"/>
          </a:xfrm>
          <a:prstGeom prst="rect">
            <a:avLst/>
          </a:prstGeom>
        </p:spPr>
      </p:pic>
      <p:pic>
        <p:nvPicPr>
          <p:cNvPr id="7" name="Imagen 6"/>
          <p:cNvPicPr>
            <a:picLocks noChangeAspect="1"/>
          </p:cNvPicPr>
          <p:nvPr/>
        </p:nvPicPr>
        <p:blipFill>
          <a:blip r:embed="rId3"/>
          <a:stretch>
            <a:fillRect/>
          </a:stretch>
        </p:blipFill>
        <p:spPr>
          <a:xfrm>
            <a:off x="5940152" y="4149080"/>
            <a:ext cx="3036193" cy="1371600"/>
          </a:xfrm>
          <a:prstGeom prst="rect">
            <a:avLst/>
          </a:prstGeom>
        </p:spPr>
      </p:pic>
    </p:spTree>
    <p:extLst>
      <p:ext uri="{BB962C8B-B14F-4D97-AF65-F5344CB8AC3E}">
        <p14:creationId xmlns:p14="http://schemas.microsoft.com/office/powerpoint/2010/main" val="3176208368"/>
      </p:ext>
    </p:extLst>
  </p:cSld>
  <p:clrMapOvr>
    <a:masterClrMapping/>
  </p:clrMapOvr>
  <p:transition spd="slow">
    <p:randomBar dir="ver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MX" dirty="0">
                <a:solidFill>
                  <a:srgbClr val="FF0000"/>
                </a:solidFill>
              </a:rPr>
              <a:t>VENTAJAS DE LAS “BODAS DESTINO” PARA EL TURISMO</a:t>
            </a:r>
            <a:endParaRPr lang="es-MX" dirty="0"/>
          </a:p>
        </p:txBody>
      </p:sp>
      <p:sp>
        <p:nvSpPr>
          <p:cNvPr id="4" name="Marcador de contenido 3"/>
          <p:cNvSpPr>
            <a:spLocks noGrp="1"/>
          </p:cNvSpPr>
          <p:nvPr>
            <p:ph sz="quarter" idx="2"/>
          </p:nvPr>
        </p:nvSpPr>
        <p:spPr>
          <a:xfrm>
            <a:off x="3347864" y="1216152"/>
            <a:ext cx="5325982" cy="4937760"/>
          </a:xfrm>
        </p:spPr>
        <p:txBody>
          <a:bodyPr>
            <a:noAutofit/>
          </a:bodyPr>
          <a:lstStyle/>
          <a:p>
            <a:pPr algn="just">
              <a:lnSpc>
                <a:spcPct val="170000"/>
              </a:lnSpc>
              <a:buFont typeface="Wingdings" panose="05000000000000000000" pitchFamily="2" charset="2"/>
              <a:buChar char="v"/>
            </a:pPr>
            <a:r>
              <a:rPr lang="es-MX" sz="1200" b="1" dirty="0">
                <a:solidFill>
                  <a:schemeClr val="accent4">
                    <a:lumMod val="50000"/>
                  </a:schemeClr>
                </a:solidFill>
              </a:rPr>
              <a:t>Las parejas se casan en cualquier época del </a:t>
            </a:r>
            <a:r>
              <a:rPr lang="es-MX" sz="1200" b="1" dirty="0" smtClean="0">
                <a:solidFill>
                  <a:schemeClr val="accent4">
                    <a:lumMod val="50000"/>
                  </a:schemeClr>
                </a:solidFill>
              </a:rPr>
              <a:t>año.</a:t>
            </a:r>
          </a:p>
          <a:p>
            <a:pPr algn="just">
              <a:lnSpc>
                <a:spcPct val="170000"/>
              </a:lnSpc>
              <a:buFont typeface="Wingdings" panose="05000000000000000000" pitchFamily="2" charset="2"/>
              <a:buChar char="v"/>
            </a:pPr>
            <a:r>
              <a:rPr lang="es-MX" sz="1200" b="1" i="1" dirty="0" err="1" smtClean="0">
                <a:solidFill>
                  <a:schemeClr val="accent4">
                    <a:lumMod val="50000"/>
                  </a:schemeClr>
                </a:solidFill>
              </a:rPr>
              <a:t>Trip</a:t>
            </a:r>
            <a:r>
              <a:rPr lang="es-MX" sz="1200" b="1" i="1" dirty="0" smtClean="0">
                <a:solidFill>
                  <a:schemeClr val="accent4">
                    <a:lumMod val="50000"/>
                  </a:schemeClr>
                </a:solidFill>
              </a:rPr>
              <a:t>  </a:t>
            </a:r>
            <a:r>
              <a:rPr lang="es-MX" sz="1200" b="1" i="1" dirty="0" err="1">
                <a:solidFill>
                  <a:schemeClr val="accent4">
                    <a:lumMod val="50000"/>
                  </a:schemeClr>
                </a:solidFill>
              </a:rPr>
              <a:t>Advisor</a:t>
            </a:r>
            <a:r>
              <a:rPr lang="es-MX" sz="1200" b="1" i="1" dirty="0">
                <a:solidFill>
                  <a:schemeClr val="accent4">
                    <a:lumMod val="50000"/>
                  </a:schemeClr>
                </a:solidFill>
              </a:rPr>
              <a:t>  </a:t>
            </a:r>
            <a:r>
              <a:rPr lang="es-MX" sz="1200" b="1" dirty="0">
                <a:solidFill>
                  <a:schemeClr val="accent4">
                    <a:lumMod val="50000"/>
                  </a:schemeClr>
                </a:solidFill>
              </a:rPr>
              <a:t>reporta  que  el  75%  de  los  1800  viajeros  entrevistados  en  su  encuesta  anual,  llevaron  a  cabo  un </a:t>
            </a:r>
            <a:r>
              <a:rPr lang="es-MX" sz="1200" b="1" dirty="0" smtClean="0">
                <a:solidFill>
                  <a:schemeClr val="accent4">
                    <a:lumMod val="50000"/>
                  </a:schemeClr>
                </a:solidFill>
              </a:rPr>
              <a:t>viaje </a:t>
            </a:r>
            <a:r>
              <a:rPr lang="es-MX" sz="1200" b="1" dirty="0">
                <a:solidFill>
                  <a:schemeClr val="accent4">
                    <a:lumMod val="50000"/>
                  </a:schemeClr>
                </a:solidFill>
              </a:rPr>
              <a:t>romántico en el 2009 </a:t>
            </a:r>
            <a:r>
              <a:rPr lang="es-MX" sz="1200" b="1" dirty="0" smtClean="0">
                <a:solidFill>
                  <a:schemeClr val="accent4">
                    <a:lumMod val="50000"/>
                  </a:schemeClr>
                </a:solidFill>
              </a:rPr>
              <a:t>contra </a:t>
            </a:r>
            <a:r>
              <a:rPr lang="es-MX" sz="1200" b="1" dirty="0">
                <a:solidFill>
                  <a:schemeClr val="accent4">
                    <a:lumMod val="50000"/>
                  </a:schemeClr>
                </a:solidFill>
              </a:rPr>
              <a:t>el 72% que lo realizaron en el 2008</a:t>
            </a:r>
            <a:r>
              <a:rPr lang="es-MX" sz="1200" b="1" dirty="0" smtClean="0">
                <a:solidFill>
                  <a:schemeClr val="accent4">
                    <a:lumMod val="50000"/>
                  </a:schemeClr>
                </a:solidFill>
              </a:rPr>
              <a:t>.</a:t>
            </a:r>
            <a:endParaRPr lang="es-MX" sz="1200" b="1" dirty="0">
              <a:solidFill>
                <a:schemeClr val="accent4">
                  <a:lumMod val="50000"/>
                </a:schemeClr>
              </a:solidFill>
            </a:endParaRPr>
          </a:p>
          <a:p>
            <a:pPr algn="just">
              <a:lnSpc>
                <a:spcPct val="170000"/>
              </a:lnSpc>
              <a:buFont typeface="Wingdings" panose="05000000000000000000" pitchFamily="2" charset="2"/>
              <a:buChar char="v"/>
            </a:pPr>
            <a:r>
              <a:rPr lang="es-MX" sz="1200" b="1" dirty="0">
                <a:solidFill>
                  <a:schemeClr val="accent4">
                    <a:lumMod val="50000"/>
                  </a:schemeClr>
                </a:solidFill>
              </a:rPr>
              <a:t>Es  un  mercado  con  un  valor  de  28  billones  de  dólares  considerando  10  billones  de  dólares  anuales  que  se </a:t>
            </a:r>
            <a:r>
              <a:rPr lang="es-MX" sz="1200" b="1" dirty="0" smtClean="0">
                <a:solidFill>
                  <a:schemeClr val="accent4">
                    <a:lumMod val="50000"/>
                  </a:schemeClr>
                </a:solidFill>
              </a:rPr>
              <a:t>gastan </a:t>
            </a:r>
            <a:r>
              <a:rPr lang="es-MX" sz="1200" b="1" dirty="0">
                <a:solidFill>
                  <a:schemeClr val="accent4">
                    <a:lumMod val="50000"/>
                  </a:schemeClr>
                </a:solidFill>
              </a:rPr>
              <a:t>en lunas de miel, más 10 billones de dólares en bodas de destino y 8 billones de dólares que se gastan </a:t>
            </a:r>
            <a:r>
              <a:rPr lang="es-MX" sz="1200" b="1" dirty="0" smtClean="0">
                <a:solidFill>
                  <a:schemeClr val="accent4">
                    <a:lumMod val="50000"/>
                  </a:schemeClr>
                </a:solidFill>
              </a:rPr>
              <a:t>los </a:t>
            </a:r>
            <a:r>
              <a:rPr lang="es-MX" sz="1200" b="1" dirty="0">
                <a:solidFill>
                  <a:schemeClr val="accent4">
                    <a:lumMod val="50000"/>
                  </a:schemeClr>
                </a:solidFill>
              </a:rPr>
              <a:t>asistentes a las bodas de destino en hospedaje</a:t>
            </a:r>
            <a:r>
              <a:rPr lang="es-MX" sz="1200" b="1" dirty="0" smtClean="0">
                <a:solidFill>
                  <a:schemeClr val="accent4">
                    <a:lumMod val="50000"/>
                  </a:schemeClr>
                </a:solidFill>
              </a:rPr>
              <a:t>.</a:t>
            </a:r>
            <a:endParaRPr lang="es-MX" sz="1200" b="1" dirty="0">
              <a:solidFill>
                <a:schemeClr val="accent4">
                  <a:lumMod val="50000"/>
                </a:schemeClr>
              </a:solidFill>
            </a:endParaRPr>
          </a:p>
          <a:p>
            <a:pPr algn="just">
              <a:lnSpc>
                <a:spcPct val="170000"/>
              </a:lnSpc>
              <a:buFont typeface="Wingdings" panose="05000000000000000000" pitchFamily="2" charset="2"/>
              <a:buChar char="v"/>
            </a:pPr>
            <a:r>
              <a:rPr lang="es-MX" sz="1200" b="1" dirty="0">
                <a:solidFill>
                  <a:schemeClr val="accent4">
                    <a:lumMod val="50000"/>
                  </a:schemeClr>
                </a:solidFill>
              </a:rPr>
              <a:t>37%  de  las  lunas  de  miel  de  parejas  estadounidenses  se  llevan  a  cabo  dentro  de  </a:t>
            </a:r>
            <a:r>
              <a:rPr lang="es-MX" sz="1200" b="1" dirty="0" smtClean="0">
                <a:solidFill>
                  <a:schemeClr val="accent4">
                    <a:lumMod val="50000"/>
                  </a:schemeClr>
                </a:solidFill>
              </a:rPr>
              <a:t>Estados Unidos  </a:t>
            </a:r>
            <a:r>
              <a:rPr lang="es-MX" sz="1200" b="1" dirty="0">
                <a:solidFill>
                  <a:schemeClr val="accent4">
                    <a:lumMod val="50000"/>
                  </a:schemeClr>
                </a:solidFill>
              </a:rPr>
              <a:t>(contando </a:t>
            </a:r>
            <a:r>
              <a:rPr lang="es-MX" sz="1200" b="1" dirty="0" err="1" smtClean="0">
                <a:solidFill>
                  <a:schemeClr val="accent4">
                    <a:lumMod val="50000"/>
                  </a:schemeClr>
                </a:solidFill>
              </a:rPr>
              <a:t>Hawai</a:t>
            </a:r>
            <a:r>
              <a:rPr lang="es-MX" sz="1200" b="1" dirty="0" smtClean="0">
                <a:solidFill>
                  <a:schemeClr val="accent4">
                    <a:lumMod val="50000"/>
                  </a:schemeClr>
                </a:solidFill>
              </a:rPr>
              <a:t> y </a:t>
            </a:r>
            <a:r>
              <a:rPr lang="es-MX" sz="1200" b="1" dirty="0">
                <a:solidFill>
                  <a:schemeClr val="accent4">
                    <a:lumMod val="50000"/>
                  </a:schemeClr>
                </a:solidFill>
              </a:rPr>
              <a:t>Alaska) y el 63% en destinos internacionales</a:t>
            </a:r>
            <a:r>
              <a:rPr lang="es-MX" sz="1200" b="1" dirty="0" smtClean="0">
                <a:solidFill>
                  <a:schemeClr val="accent4">
                    <a:lumMod val="50000"/>
                  </a:schemeClr>
                </a:solidFill>
              </a:rPr>
              <a:t>.</a:t>
            </a:r>
          </a:p>
          <a:p>
            <a:pPr algn="just">
              <a:lnSpc>
                <a:spcPct val="170000"/>
              </a:lnSpc>
              <a:buFont typeface="Wingdings" panose="05000000000000000000" pitchFamily="2" charset="2"/>
              <a:buChar char="v"/>
            </a:pPr>
            <a:r>
              <a:rPr lang="es-MX" sz="1200" b="1" dirty="0">
                <a:solidFill>
                  <a:schemeClr val="accent4">
                    <a:lumMod val="50000"/>
                  </a:schemeClr>
                </a:solidFill>
              </a:rPr>
              <a:t>40  %  de  los  </a:t>
            </a:r>
            <a:r>
              <a:rPr lang="es-MX" sz="1200" b="1" i="1" dirty="0" err="1">
                <a:solidFill>
                  <a:schemeClr val="accent4">
                    <a:lumMod val="50000"/>
                  </a:schemeClr>
                </a:solidFill>
              </a:rPr>
              <a:t>lunamieleros</a:t>
            </a:r>
            <a:r>
              <a:rPr lang="es-MX" sz="1200" b="1" dirty="0">
                <a:solidFill>
                  <a:schemeClr val="accent4">
                    <a:lumMod val="50000"/>
                  </a:schemeClr>
                </a:solidFill>
              </a:rPr>
              <a:t>  se  hospedan  en  un  </a:t>
            </a:r>
            <a:r>
              <a:rPr lang="es-MX" sz="1200" b="1" i="1" dirty="0">
                <a:solidFill>
                  <a:schemeClr val="accent4">
                    <a:lumMod val="50000"/>
                  </a:schemeClr>
                </a:solidFill>
              </a:rPr>
              <a:t>resort,</a:t>
            </a:r>
            <a:r>
              <a:rPr lang="es-MX" sz="1200" b="1" dirty="0">
                <a:solidFill>
                  <a:schemeClr val="accent4">
                    <a:lumMod val="50000"/>
                  </a:schemeClr>
                </a:solidFill>
              </a:rPr>
              <a:t>  el  27%  en  un  hotel  de  cadena  y  el  10%  en  un  </a:t>
            </a:r>
            <a:r>
              <a:rPr lang="es-MX" sz="1200" b="1" i="1" dirty="0">
                <a:solidFill>
                  <a:schemeClr val="accent4">
                    <a:lumMod val="50000"/>
                  </a:schemeClr>
                </a:solidFill>
              </a:rPr>
              <a:t>hotel </a:t>
            </a:r>
            <a:r>
              <a:rPr lang="es-MX" sz="1200" b="1" i="1" dirty="0" smtClean="0">
                <a:solidFill>
                  <a:schemeClr val="accent4">
                    <a:lumMod val="50000"/>
                  </a:schemeClr>
                </a:solidFill>
              </a:rPr>
              <a:t>boutique (SECTUR, 2013)</a:t>
            </a:r>
            <a:r>
              <a:rPr lang="es-MX" sz="1200" b="1" dirty="0" smtClean="0">
                <a:solidFill>
                  <a:schemeClr val="accent4">
                    <a:lumMod val="50000"/>
                  </a:schemeClr>
                </a:solidFill>
              </a:rPr>
              <a:t>.</a:t>
            </a:r>
            <a:endParaRPr lang="es-MX" sz="1200" b="1" dirty="0">
              <a:solidFill>
                <a:schemeClr val="accent4">
                  <a:lumMod val="50000"/>
                </a:schemeClr>
              </a:solidFill>
            </a:endParaRPr>
          </a:p>
        </p:txBody>
      </p:sp>
      <p:pic>
        <p:nvPicPr>
          <p:cNvPr id="5" name="Imagen 4"/>
          <p:cNvPicPr>
            <a:picLocks noChangeAspect="1"/>
          </p:cNvPicPr>
          <p:nvPr/>
        </p:nvPicPr>
        <p:blipFill>
          <a:blip r:embed="rId2"/>
          <a:stretch>
            <a:fillRect/>
          </a:stretch>
        </p:blipFill>
        <p:spPr>
          <a:xfrm>
            <a:off x="457200" y="1556792"/>
            <a:ext cx="2674640" cy="1800200"/>
          </a:xfrm>
          <a:prstGeom prst="rect">
            <a:avLst/>
          </a:prstGeom>
        </p:spPr>
      </p:pic>
      <p:pic>
        <p:nvPicPr>
          <p:cNvPr id="7" name="Imagen 6"/>
          <p:cNvPicPr>
            <a:picLocks noChangeAspect="1"/>
          </p:cNvPicPr>
          <p:nvPr/>
        </p:nvPicPr>
        <p:blipFill>
          <a:blip r:embed="rId3"/>
          <a:stretch>
            <a:fillRect/>
          </a:stretch>
        </p:blipFill>
        <p:spPr>
          <a:xfrm>
            <a:off x="516053" y="3913904"/>
            <a:ext cx="2629669" cy="2226059"/>
          </a:xfrm>
          <a:prstGeom prst="rect">
            <a:avLst/>
          </a:prstGeom>
        </p:spPr>
      </p:pic>
    </p:spTree>
    <p:extLst>
      <p:ext uri="{BB962C8B-B14F-4D97-AF65-F5344CB8AC3E}">
        <p14:creationId xmlns:p14="http://schemas.microsoft.com/office/powerpoint/2010/main" val="1495494294"/>
      </p:ext>
    </p:extLst>
  </p:cSld>
  <p:clrMapOvr>
    <a:masterClrMapping/>
  </p:clrMapOvr>
  <p:transition spd="slow">
    <p:randomBar dir="ver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ctr"/>
            <a:r>
              <a:rPr lang="es-MX" b="1" dirty="0" smtClean="0">
                <a:solidFill>
                  <a:srgbClr val="FF0000"/>
                </a:solidFill>
              </a:rPr>
              <a:t>EJERCICIO</a:t>
            </a:r>
            <a:endParaRPr lang="es-MX" b="1" dirty="0">
              <a:solidFill>
                <a:srgbClr val="FF0000"/>
              </a:solidFill>
            </a:endParaRPr>
          </a:p>
        </p:txBody>
      </p:sp>
      <p:sp>
        <p:nvSpPr>
          <p:cNvPr id="5" name="4 Subtítulo"/>
          <p:cNvSpPr>
            <a:spLocks noGrp="1"/>
          </p:cNvSpPr>
          <p:nvPr>
            <p:ph type="subTitle" idx="1"/>
          </p:nvPr>
        </p:nvSpPr>
        <p:spPr/>
        <p:txBody>
          <a:bodyPr>
            <a:noAutofit/>
          </a:bodyPr>
          <a:lstStyle/>
          <a:p>
            <a:pPr algn="ctr">
              <a:lnSpc>
                <a:spcPct val="170000"/>
              </a:lnSpc>
            </a:pPr>
            <a:r>
              <a:rPr lang="es-MX" sz="1800" b="1" dirty="0" smtClean="0">
                <a:solidFill>
                  <a:srgbClr val="FF0000"/>
                </a:solidFill>
              </a:rPr>
              <a:t>Respondan la siguiente pregunta por escrito, de manera individual</a:t>
            </a:r>
            <a:endParaRPr lang="es-MX" sz="1800" b="1" dirty="0">
              <a:solidFill>
                <a:srgbClr val="FF0000"/>
              </a:solidFill>
            </a:endParaRPr>
          </a:p>
        </p:txBody>
      </p:sp>
    </p:spTree>
    <p:extLst>
      <p:ext uri="{BB962C8B-B14F-4D97-AF65-F5344CB8AC3E}">
        <p14:creationId xmlns:p14="http://schemas.microsoft.com/office/powerpoint/2010/main" val="3751058772"/>
      </p:ext>
    </p:extLst>
  </p:cSld>
  <p:clrMapOvr>
    <a:masterClrMapping/>
  </p:clrMapOvr>
  <p:transition spd="slow">
    <p:randomBar dir="ver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lnSpc>
                <a:spcPct val="150000"/>
              </a:lnSpc>
            </a:pPr>
            <a:r>
              <a:rPr lang="es-MX" dirty="0" smtClean="0">
                <a:solidFill>
                  <a:schemeClr val="bg2">
                    <a:lumMod val="50000"/>
                  </a:schemeClr>
                </a:solidFill>
              </a:rPr>
              <a:t>TURISMO DE ROMANCE</a:t>
            </a:r>
            <a:endParaRPr lang="es-MX" dirty="0">
              <a:solidFill>
                <a:schemeClr val="bg2">
                  <a:lumMod val="50000"/>
                </a:schemeClr>
              </a:solidFill>
            </a:endParaRPr>
          </a:p>
        </p:txBody>
      </p:sp>
      <p:sp>
        <p:nvSpPr>
          <p:cNvPr id="5" name="4 Marcador de contenido"/>
          <p:cNvSpPr>
            <a:spLocks noGrp="1"/>
          </p:cNvSpPr>
          <p:nvPr>
            <p:ph sz="quarter" idx="1"/>
          </p:nvPr>
        </p:nvSpPr>
        <p:spPr>
          <a:xfrm>
            <a:off x="304800" y="1196752"/>
            <a:ext cx="5715000" cy="4823048"/>
          </a:xfrm>
        </p:spPr>
        <p:txBody>
          <a:bodyPr>
            <a:normAutofit fontScale="85000" lnSpcReduction="10000"/>
          </a:bodyPr>
          <a:lstStyle/>
          <a:p>
            <a:pPr marL="0" indent="0" algn="ctr">
              <a:lnSpc>
                <a:spcPct val="150000"/>
              </a:lnSpc>
              <a:buNone/>
            </a:pPr>
            <a:r>
              <a:rPr lang="es-MX" sz="3200" b="1" i="1" dirty="0" smtClean="0">
                <a:solidFill>
                  <a:srgbClr val="FF0000"/>
                </a:solidFill>
              </a:rPr>
              <a:t>PARA LA REALIZACIÓN DE “BODAS DESTINO”, SE REQUIERE UNA SERIE DE PRESTADORES DE SERVICIOS, INCLUYENDO LOS GASTRONÓMICOS.</a:t>
            </a:r>
          </a:p>
          <a:p>
            <a:pPr marL="0" indent="0" algn="ctr">
              <a:lnSpc>
                <a:spcPct val="150000"/>
              </a:lnSpc>
              <a:buNone/>
            </a:pPr>
            <a:r>
              <a:rPr lang="es-MX" sz="3200" b="1" i="1" dirty="0" smtClean="0">
                <a:solidFill>
                  <a:schemeClr val="bg2">
                    <a:lumMod val="50000"/>
                  </a:schemeClr>
                </a:solidFill>
              </a:rPr>
              <a:t>Escribe y explica un mínimo de </a:t>
            </a:r>
            <a:r>
              <a:rPr lang="es-MX" sz="3200" b="1" i="1" dirty="0" smtClean="0">
                <a:solidFill>
                  <a:schemeClr val="bg2">
                    <a:lumMod val="50000"/>
                  </a:schemeClr>
                </a:solidFill>
              </a:rPr>
              <a:t>2 prestadores </a:t>
            </a:r>
            <a:r>
              <a:rPr lang="es-MX" sz="3200" b="1" i="1" dirty="0" smtClean="0">
                <a:solidFill>
                  <a:schemeClr val="bg2">
                    <a:lumMod val="50000"/>
                  </a:schemeClr>
                </a:solidFill>
              </a:rPr>
              <a:t>(tanto turísticos como gastronómicos), máximo 3.</a:t>
            </a:r>
            <a:endParaRPr lang="es-MX" sz="3200" b="1" i="1" dirty="0">
              <a:solidFill>
                <a:schemeClr val="bg2">
                  <a:lumMod val="50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1412776"/>
            <a:ext cx="2705100"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545174"/>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UNIDAD DE COMPETENCIA II</a:t>
            </a:r>
            <a:endParaRPr lang="es-MX" dirty="0"/>
          </a:p>
        </p:txBody>
      </p:sp>
      <p:sp>
        <p:nvSpPr>
          <p:cNvPr id="3" name="2 Marcador de texto"/>
          <p:cNvSpPr>
            <a:spLocks noGrp="1"/>
          </p:cNvSpPr>
          <p:nvPr>
            <p:ph type="body" idx="1"/>
          </p:nvPr>
        </p:nvSpPr>
        <p:spPr>
          <a:xfrm>
            <a:off x="1295400" y="4267200"/>
            <a:ext cx="6781800" cy="1898104"/>
          </a:xfrm>
        </p:spPr>
        <p:txBody>
          <a:bodyPr>
            <a:normAutofit/>
          </a:bodyPr>
          <a:lstStyle/>
          <a:p>
            <a:pPr algn="ctr">
              <a:lnSpc>
                <a:spcPct val="150000"/>
              </a:lnSpc>
            </a:pPr>
            <a:r>
              <a:rPr lang="es-MX" sz="2400" b="1" dirty="0">
                <a:solidFill>
                  <a:schemeClr val="tx2">
                    <a:lumMod val="75000"/>
                  </a:schemeClr>
                </a:solidFill>
              </a:rPr>
              <a:t>Analiza las tendencias gastronómicas en diversos ámbitos y las relaciona con el turismo</a:t>
            </a:r>
          </a:p>
        </p:txBody>
      </p:sp>
    </p:spTree>
    <p:extLst>
      <p:ext uri="{BB962C8B-B14F-4D97-AF65-F5344CB8AC3E}">
        <p14:creationId xmlns:p14="http://schemas.microsoft.com/office/powerpoint/2010/main" val="1945144499"/>
      </p:ext>
    </p:extLst>
  </p:cSld>
  <p:clrMapOvr>
    <a:masterClrMapping/>
  </p:clrMapOvr>
  <p:transition spd="slow">
    <p:randomBa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MERCADO ESPECIALIZADO 7:</a:t>
            </a:r>
            <a:endParaRPr lang="es-MX" b="1" dirty="0"/>
          </a:p>
        </p:txBody>
      </p:sp>
      <p:sp>
        <p:nvSpPr>
          <p:cNvPr id="6" name="5 Marcador de texto"/>
          <p:cNvSpPr>
            <a:spLocks noGrp="1"/>
          </p:cNvSpPr>
          <p:nvPr>
            <p:ph type="body" idx="1"/>
          </p:nvPr>
        </p:nvSpPr>
        <p:spPr/>
        <p:txBody>
          <a:bodyPr>
            <a:normAutofit/>
          </a:bodyPr>
          <a:lstStyle/>
          <a:p>
            <a:pPr algn="ctr"/>
            <a:r>
              <a:rPr lang="es-MX" sz="3600" b="1" dirty="0" smtClean="0">
                <a:solidFill>
                  <a:schemeClr val="accent2">
                    <a:lumMod val="60000"/>
                    <a:lumOff val="40000"/>
                  </a:schemeClr>
                </a:solidFill>
              </a:rPr>
              <a:t>MILLENNIALS</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2822621552"/>
      </p:ext>
    </p:extLst>
  </p:cSld>
  <p:clrMapOvr>
    <a:masterClrMapping/>
  </p:clrMapOvr>
  <p:transition spd="slow">
    <p:randomBar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0070C0"/>
                </a:solidFill>
              </a:rPr>
              <a:t>TURISMO “MILLENNIALS”</a:t>
            </a:r>
            <a:endParaRPr lang="es-MX" b="1" dirty="0">
              <a:solidFill>
                <a:srgbClr val="0070C0"/>
              </a:solidFill>
            </a:endParaRPr>
          </a:p>
        </p:txBody>
      </p:sp>
      <p:pic>
        <p:nvPicPr>
          <p:cNvPr id="5" name="Imagen 4"/>
          <p:cNvPicPr>
            <a:picLocks noChangeAspect="1"/>
          </p:cNvPicPr>
          <p:nvPr/>
        </p:nvPicPr>
        <p:blipFill>
          <a:blip r:embed="rId2"/>
          <a:stretch>
            <a:fillRect/>
          </a:stretch>
        </p:blipFill>
        <p:spPr>
          <a:xfrm>
            <a:off x="611560" y="1628800"/>
            <a:ext cx="7704856" cy="4248472"/>
          </a:xfrm>
          <a:prstGeom prst="rect">
            <a:avLst/>
          </a:prstGeom>
        </p:spPr>
      </p:pic>
    </p:spTree>
    <p:extLst>
      <p:ext uri="{BB962C8B-B14F-4D97-AF65-F5344CB8AC3E}">
        <p14:creationId xmlns:p14="http://schemas.microsoft.com/office/powerpoint/2010/main" val="3531315743"/>
      </p:ext>
    </p:extLst>
  </p:cSld>
  <p:clrMapOvr>
    <a:masterClrMapping/>
  </p:clrMapOvr>
  <p:transition spd="slow">
    <p:randomBar dir="vert"/>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solidFill>
                  <a:srgbClr val="002060"/>
                </a:solidFill>
              </a:rPr>
              <a:t>CONCEPTO (SECTUR, 2014)</a:t>
            </a:r>
            <a:endParaRPr lang="es-MX" dirty="0">
              <a:solidFill>
                <a:srgbClr val="002060"/>
              </a:solidFill>
            </a:endParaRPr>
          </a:p>
        </p:txBody>
      </p:sp>
      <p:sp>
        <p:nvSpPr>
          <p:cNvPr id="4" name="Marcador de contenido 3"/>
          <p:cNvSpPr>
            <a:spLocks noGrp="1"/>
          </p:cNvSpPr>
          <p:nvPr>
            <p:ph sz="quarter" idx="1"/>
          </p:nvPr>
        </p:nvSpPr>
        <p:spPr>
          <a:xfrm>
            <a:off x="457200" y="1772816"/>
            <a:ext cx="8229600" cy="4384144"/>
          </a:xfrm>
        </p:spPr>
        <p:txBody>
          <a:bodyPr/>
          <a:lstStyle/>
          <a:p>
            <a:pPr algn="ctr">
              <a:lnSpc>
                <a:spcPct val="150000"/>
              </a:lnSpc>
            </a:pPr>
            <a:r>
              <a:rPr lang="es-MX" dirty="0">
                <a:solidFill>
                  <a:srgbClr val="0070C0"/>
                </a:solidFill>
              </a:rPr>
              <a:t>Personas nacidas entre 1981 y 1985, quienes buscan recorrer ciudades de otros países con familia y amigos por placer, son propensos a compartir sus experiencias a través de las redes sociales o en </a:t>
            </a:r>
            <a:r>
              <a:rPr lang="es-MX" i="1" dirty="0">
                <a:solidFill>
                  <a:srgbClr val="0070C0"/>
                </a:solidFill>
              </a:rPr>
              <a:t>blogs</a:t>
            </a:r>
            <a:r>
              <a:rPr lang="es-MX" dirty="0">
                <a:solidFill>
                  <a:srgbClr val="0070C0"/>
                </a:solidFill>
              </a:rPr>
              <a:t>, utilizando la tecnología móvil. La gran mayoría de los </a:t>
            </a:r>
            <a:r>
              <a:rPr lang="es-MX" i="1" dirty="0" err="1">
                <a:solidFill>
                  <a:srgbClr val="0070C0"/>
                </a:solidFill>
              </a:rPr>
              <a:t>millennials</a:t>
            </a:r>
            <a:r>
              <a:rPr lang="es-MX" dirty="0">
                <a:solidFill>
                  <a:srgbClr val="0070C0"/>
                </a:solidFill>
              </a:rPr>
              <a:t> consideran </a:t>
            </a:r>
            <a:r>
              <a:rPr lang="es-MX" dirty="0" smtClean="0">
                <a:solidFill>
                  <a:srgbClr val="0070C0"/>
                </a:solidFill>
              </a:rPr>
              <a:t>fundamental </a:t>
            </a:r>
            <a:r>
              <a:rPr lang="es-MX" dirty="0">
                <a:solidFill>
                  <a:srgbClr val="0070C0"/>
                </a:solidFill>
              </a:rPr>
              <a:t>enterarse de las opiniones sobre viajes </a:t>
            </a:r>
            <a:r>
              <a:rPr lang="es-MX" i="1" dirty="0" smtClean="0">
                <a:solidFill>
                  <a:srgbClr val="0070C0"/>
                </a:solidFill>
              </a:rPr>
              <a:t>online </a:t>
            </a:r>
            <a:r>
              <a:rPr lang="es-MX" dirty="0" smtClean="0">
                <a:solidFill>
                  <a:srgbClr val="0070C0"/>
                </a:solidFill>
              </a:rPr>
              <a:t>(SECTUR, 2014).</a:t>
            </a:r>
            <a:endParaRPr lang="es-MX" dirty="0">
              <a:solidFill>
                <a:srgbClr val="0070C0"/>
              </a:solidFill>
            </a:endParaRPr>
          </a:p>
        </p:txBody>
      </p:sp>
    </p:spTree>
    <p:extLst>
      <p:ext uri="{BB962C8B-B14F-4D97-AF65-F5344CB8AC3E}">
        <p14:creationId xmlns:p14="http://schemas.microsoft.com/office/powerpoint/2010/main" val="3242971413"/>
      </p:ext>
    </p:extLst>
  </p:cSld>
  <p:clrMapOvr>
    <a:masterClrMapping/>
  </p:clrMapOvr>
  <p:transition spd="slow">
    <p:randomBar dir="vert"/>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t>MILLENNIALS, otro concepto</a:t>
            </a:r>
            <a:endParaRPr lang="es-MX" dirty="0"/>
          </a:p>
        </p:txBody>
      </p:sp>
      <p:sp>
        <p:nvSpPr>
          <p:cNvPr id="4" name="Marcador de contenido 3"/>
          <p:cNvSpPr>
            <a:spLocks noGrp="1"/>
          </p:cNvSpPr>
          <p:nvPr>
            <p:ph sz="quarter" idx="1"/>
          </p:nvPr>
        </p:nvSpPr>
        <p:spPr/>
        <p:txBody>
          <a:bodyPr/>
          <a:lstStyle/>
          <a:p>
            <a:pPr algn="just">
              <a:lnSpc>
                <a:spcPct val="150000"/>
              </a:lnSpc>
            </a:pPr>
            <a:r>
              <a:rPr lang="es-MX" dirty="0" smtClean="0">
                <a:solidFill>
                  <a:schemeClr val="accent2">
                    <a:lumMod val="50000"/>
                  </a:schemeClr>
                </a:solidFill>
              </a:rPr>
              <a:t>Segmento </a:t>
            </a:r>
            <a:r>
              <a:rPr lang="es-MX" dirty="0">
                <a:solidFill>
                  <a:schemeClr val="accent2">
                    <a:lumMod val="50000"/>
                  </a:schemeClr>
                </a:solidFill>
              </a:rPr>
              <a:t>de consumidores </a:t>
            </a:r>
            <a:r>
              <a:rPr lang="es-MX" dirty="0" smtClean="0">
                <a:solidFill>
                  <a:schemeClr val="accent2">
                    <a:lumMod val="50000"/>
                  </a:schemeClr>
                </a:solidFill>
              </a:rPr>
              <a:t>formado </a:t>
            </a:r>
            <a:r>
              <a:rPr lang="es-MX" dirty="0">
                <a:solidFill>
                  <a:schemeClr val="accent2">
                    <a:lumMod val="50000"/>
                  </a:schemeClr>
                </a:solidFill>
              </a:rPr>
              <a:t>por los jóvenes nacidos entre principios de los años 80 y principios de la década </a:t>
            </a:r>
            <a:r>
              <a:rPr lang="es-MX" dirty="0" smtClean="0">
                <a:solidFill>
                  <a:schemeClr val="accent2">
                    <a:lumMod val="50000"/>
                  </a:schemeClr>
                </a:solidFill>
              </a:rPr>
              <a:t>del 2000</a:t>
            </a:r>
            <a:r>
              <a:rPr lang="es-MX" dirty="0">
                <a:solidFill>
                  <a:schemeClr val="accent2">
                    <a:lumMod val="50000"/>
                  </a:schemeClr>
                </a:solidFill>
              </a:rPr>
              <a:t>. Su estilo de vida y pautas de consumo están provocando </a:t>
            </a:r>
            <a:r>
              <a:rPr lang="es-MX" dirty="0" smtClean="0">
                <a:solidFill>
                  <a:schemeClr val="accent2">
                    <a:lumMod val="50000"/>
                  </a:schemeClr>
                </a:solidFill>
              </a:rPr>
              <a:t>transformaciones </a:t>
            </a:r>
            <a:r>
              <a:rPr lang="es-MX" dirty="0">
                <a:solidFill>
                  <a:schemeClr val="accent2">
                    <a:lumMod val="50000"/>
                  </a:schemeClr>
                </a:solidFill>
              </a:rPr>
              <a:t>en la industria </a:t>
            </a:r>
            <a:r>
              <a:rPr lang="es-MX" dirty="0" smtClean="0">
                <a:solidFill>
                  <a:schemeClr val="accent2">
                    <a:lumMod val="50000"/>
                  </a:schemeClr>
                </a:solidFill>
              </a:rPr>
              <a:t>turística.</a:t>
            </a:r>
          </a:p>
          <a:p>
            <a:pPr algn="just">
              <a:lnSpc>
                <a:spcPct val="150000"/>
              </a:lnSpc>
            </a:pPr>
            <a:r>
              <a:rPr lang="es-MX" dirty="0" smtClean="0">
                <a:solidFill>
                  <a:schemeClr val="accent2">
                    <a:lumMod val="50000"/>
                  </a:schemeClr>
                </a:solidFill>
              </a:rPr>
              <a:t>Son también conocidos como GENERACIÓN “Y” (</a:t>
            </a:r>
            <a:r>
              <a:rPr lang="es-MX" dirty="0" err="1" smtClean="0">
                <a:solidFill>
                  <a:schemeClr val="accent2">
                    <a:lumMod val="50000"/>
                  </a:schemeClr>
                </a:solidFill>
              </a:rPr>
              <a:t>Hosteltur</a:t>
            </a:r>
            <a:r>
              <a:rPr lang="es-MX" dirty="0" smtClean="0">
                <a:solidFill>
                  <a:schemeClr val="accent2">
                    <a:lumMod val="50000"/>
                  </a:schemeClr>
                </a:solidFill>
              </a:rPr>
              <a:t>, 2013).</a:t>
            </a:r>
            <a:endParaRPr lang="es-MX" dirty="0">
              <a:solidFill>
                <a:schemeClr val="accent2">
                  <a:lumMod val="50000"/>
                </a:schemeClr>
              </a:solidFill>
            </a:endParaRPr>
          </a:p>
        </p:txBody>
      </p:sp>
      <p:pic>
        <p:nvPicPr>
          <p:cNvPr id="5" name="Imagen 4"/>
          <p:cNvPicPr>
            <a:picLocks noChangeAspect="1"/>
          </p:cNvPicPr>
          <p:nvPr/>
        </p:nvPicPr>
        <p:blipFill>
          <a:blip r:embed="rId2"/>
          <a:stretch>
            <a:fillRect/>
          </a:stretch>
        </p:blipFill>
        <p:spPr>
          <a:xfrm>
            <a:off x="827584" y="5577646"/>
            <a:ext cx="7859215" cy="1158627"/>
          </a:xfrm>
          <a:prstGeom prst="rect">
            <a:avLst/>
          </a:prstGeom>
        </p:spPr>
      </p:pic>
    </p:spTree>
    <p:extLst>
      <p:ext uri="{BB962C8B-B14F-4D97-AF65-F5344CB8AC3E}">
        <p14:creationId xmlns:p14="http://schemas.microsoft.com/office/powerpoint/2010/main" val="1800934756"/>
      </p:ext>
    </p:extLst>
  </p:cSld>
  <p:clrMapOvr>
    <a:masterClrMapping/>
  </p:clrMapOvr>
  <p:transition spd="slow">
    <p:randomBar dir="vert"/>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lnSpc>
                <a:spcPct val="150000"/>
              </a:lnSpc>
            </a:pPr>
            <a:r>
              <a:rPr lang="es-MX" sz="2000" b="1" dirty="0" smtClean="0">
                <a:solidFill>
                  <a:srgbClr val="0070C0"/>
                </a:solidFill>
              </a:rPr>
              <a:t>CARACTERÍSTICAS DE LOS MILLENNIALS</a:t>
            </a:r>
            <a:endParaRPr lang="es-MX" sz="2000" b="1" dirty="0">
              <a:solidFill>
                <a:srgbClr val="0070C0"/>
              </a:solidFill>
            </a:endParaRPr>
          </a:p>
        </p:txBody>
      </p:sp>
      <p:sp>
        <p:nvSpPr>
          <p:cNvPr id="4" name="Marcador de contenido 3"/>
          <p:cNvSpPr>
            <a:spLocks noGrp="1"/>
          </p:cNvSpPr>
          <p:nvPr>
            <p:ph sz="quarter" idx="1"/>
          </p:nvPr>
        </p:nvSpPr>
        <p:spPr>
          <a:xfrm>
            <a:off x="457200" y="1219200"/>
            <a:ext cx="4041648" cy="5378152"/>
          </a:xfrm>
        </p:spPr>
        <p:txBody>
          <a:bodyPr>
            <a:normAutofit fontScale="62500" lnSpcReduction="20000"/>
          </a:bodyPr>
          <a:lstStyle/>
          <a:p>
            <a:pPr algn="just">
              <a:lnSpc>
                <a:spcPct val="170000"/>
              </a:lnSpc>
            </a:pPr>
            <a:endParaRPr lang="es-MX" dirty="0" smtClean="0">
              <a:solidFill>
                <a:srgbClr val="0070C0"/>
              </a:solidFill>
            </a:endParaRPr>
          </a:p>
          <a:p>
            <a:pPr algn="just">
              <a:lnSpc>
                <a:spcPct val="170000"/>
              </a:lnSpc>
            </a:pPr>
            <a:r>
              <a:rPr lang="es-MX" dirty="0" smtClean="0">
                <a:solidFill>
                  <a:srgbClr val="0070C0"/>
                </a:solidFill>
              </a:rPr>
              <a:t>Tienen plena </a:t>
            </a:r>
            <a:r>
              <a:rPr lang="es-MX" dirty="0">
                <a:solidFill>
                  <a:srgbClr val="0070C0"/>
                </a:solidFill>
              </a:rPr>
              <a:t>conciencia de la globalización </a:t>
            </a:r>
            <a:r>
              <a:rPr lang="es-MX" dirty="0" smtClean="0">
                <a:solidFill>
                  <a:srgbClr val="0070C0"/>
                </a:solidFill>
              </a:rPr>
              <a:t>y </a:t>
            </a:r>
            <a:r>
              <a:rPr lang="es-MX" dirty="0">
                <a:solidFill>
                  <a:srgbClr val="0070C0"/>
                </a:solidFill>
              </a:rPr>
              <a:t>las tecnologías de la información forman parte de su estilo de </a:t>
            </a:r>
            <a:r>
              <a:rPr lang="es-MX" dirty="0" smtClean="0">
                <a:solidFill>
                  <a:srgbClr val="0070C0"/>
                </a:solidFill>
              </a:rPr>
              <a:t>vida (viven </a:t>
            </a:r>
            <a:r>
              <a:rPr lang="es-MX" dirty="0">
                <a:solidFill>
                  <a:srgbClr val="0070C0"/>
                </a:solidFill>
              </a:rPr>
              <a:t>en un mundo más </a:t>
            </a:r>
            <a:r>
              <a:rPr lang="es-MX" dirty="0" smtClean="0">
                <a:solidFill>
                  <a:srgbClr val="0070C0"/>
                </a:solidFill>
              </a:rPr>
              <a:t>interconectado).</a:t>
            </a:r>
          </a:p>
          <a:p>
            <a:pPr marL="0" indent="0" algn="just">
              <a:lnSpc>
                <a:spcPct val="170000"/>
              </a:lnSpc>
              <a:buNone/>
            </a:pPr>
            <a:endParaRPr lang="es-MX" dirty="0">
              <a:solidFill>
                <a:srgbClr val="0070C0"/>
              </a:solidFill>
            </a:endParaRPr>
          </a:p>
          <a:p>
            <a:pPr algn="just">
              <a:lnSpc>
                <a:spcPct val="170000"/>
              </a:lnSpc>
            </a:pPr>
            <a:r>
              <a:rPr lang="es-MX" dirty="0">
                <a:solidFill>
                  <a:srgbClr val="0070C0"/>
                </a:solidFill>
              </a:rPr>
              <a:t>S</a:t>
            </a:r>
            <a:r>
              <a:rPr lang="es-MX" dirty="0" smtClean="0">
                <a:solidFill>
                  <a:srgbClr val="0070C0"/>
                </a:solidFill>
              </a:rPr>
              <a:t>e </a:t>
            </a:r>
            <a:r>
              <a:rPr lang="es-MX" dirty="0">
                <a:solidFill>
                  <a:srgbClr val="0070C0"/>
                </a:solidFill>
              </a:rPr>
              <a:t>les acusa de mayor individualismo, pero explotan las redes sociales al máximo. </a:t>
            </a:r>
            <a:endParaRPr lang="es-MX" dirty="0" smtClean="0">
              <a:solidFill>
                <a:srgbClr val="0070C0"/>
              </a:solidFill>
            </a:endParaRPr>
          </a:p>
          <a:p>
            <a:pPr marL="0" indent="0" algn="just">
              <a:lnSpc>
                <a:spcPct val="170000"/>
              </a:lnSpc>
              <a:buNone/>
            </a:pPr>
            <a:endParaRPr lang="es-MX" dirty="0" smtClean="0">
              <a:solidFill>
                <a:srgbClr val="0070C0"/>
              </a:solidFill>
            </a:endParaRPr>
          </a:p>
          <a:p>
            <a:pPr algn="just">
              <a:lnSpc>
                <a:spcPct val="170000"/>
              </a:lnSpc>
            </a:pPr>
            <a:r>
              <a:rPr lang="es-MX" dirty="0">
                <a:solidFill>
                  <a:srgbClr val="0070C0"/>
                </a:solidFill>
              </a:rPr>
              <a:t>S</a:t>
            </a:r>
            <a:r>
              <a:rPr lang="es-MX" dirty="0" smtClean="0">
                <a:solidFill>
                  <a:srgbClr val="0070C0"/>
                </a:solidFill>
              </a:rPr>
              <a:t>e </a:t>
            </a:r>
            <a:r>
              <a:rPr lang="es-MX" dirty="0">
                <a:solidFill>
                  <a:srgbClr val="0070C0"/>
                </a:solidFill>
              </a:rPr>
              <a:t>trata de una generación que ha crecido con </a:t>
            </a:r>
            <a:r>
              <a:rPr lang="es-MX" dirty="0" smtClean="0">
                <a:solidFill>
                  <a:srgbClr val="0070C0"/>
                </a:solidFill>
              </a:rPr>
              <a:t>las agencias, aerolíneas  y servicios </a:t>
            </a:r>
            <a:r>
              <a:rPr lang="es-MX" i="1" dirty="0" err="1">
                <a:solidFill>
                  <a:srgbClr val="0070C0"/>
                </a:solidFill>
              </a:rPr>
              <a:t>low</a:t>
            </a:r>
            <a:r>
              <a:rPr lang="es-MX" i="1" dirty="0">
                <a:solidFill>
                  <a:srgbClr val="0070C0"/>
                </a:solidFill>
              </a:rPr>
              <a:t> </a:t>
            </a:r>
            <a:r>
              <a:rPr lang="es-MX" i="1" dirty="0" err="1">
                <a:solidFill>
                  <a:srgbClr val="0070C0"/>
                </a:solidFill>
              </a:rPr>
              <a:t>cost</a:t>
            </a:r>
            <a:r>
              <a:rPr lang="es-MX" i="1" dirty="0">
                <a:solidFill>
                  <a:srgbClr val="0070C0"/>
                </a:solidFill>
              </a:rPr>
              <a:t>,</a:t>
            </a:r>
            <a:r>
              <a:rPr lang="es-MX" dirty="0">
                <a:solidFill>
                  <a:srgbClr val="0070C0"/>
                </a:solidFill>
              </a:rPr>
              <a:t> las reservas </a:t>
            </a:r>
            <a:r>
              <a:rPr lang="es-MX" i="1" dirty="0">
                <a:solidFill>
                  <a:srgbClr val="0070C0"/>
                </a:solidFill>
              </a:rPr>
              <a:t>online</a:t>
            </a:r>
            <a:r>
              <a:rPr lang="es-MX" dirty="0">
                <a:solidFill>
                  <a:srgbClr val="0070C0"/>
                </a:solidFill>
              </a:rPr>
              <a:t>, </a:t>
            </a:r>
            <a:r>
              <a:rPr lang="es-MX" i="1" dirty="0" err="1">
                <a:solidFill>
                  <a:srgbClr val="0070C0"/>
                </a:solidFill>
              </a:rPr>
              <a:t>Youtube</a:t>
            </a:r>
            <a:r>
              <a:rPr lang="es-MX" dirty="0">
                <a:solidFill>
                  <a:srgbClr val="0070C0"/>
                </a:solidFill>
              </a:rPr>
              <a:t> y los comentarios en internet.</a:t>
            </a:r>
          </a:p>
        </p:txBody>
      </p:sp>
      <p:pic>
        <p:nvPicPr>
          <p:cNvPr id="6" name="Imagen 5"/>
          <p:cNvPicPr>
            <a:picLocks noChangeAspect="1"/>
          </p:cNvPicPr>
          <p:nvPr/>
        </p:nvPicPr>
        <p:blipFill>
          <a:blip r:embed="rId2"/>
          <a:stretch>
            <a:fillRect/>
          </a:stretch>
        </p:blipFill>
        <p:spPr>
          <a:xfrm>
            <a:off x="5436096" y="1556792"/>
            <a:ext cx="2619375" cy="1743075"/>
          </a:xfrm>
          <a:prstGeom prst="rect">
            <a:avLst/>
          </a:prstGeom>
        </p:spPr>
      </p:pic>
      <p:pic>
        <p:nvPicPr>
          <p:cNvPr id="7" name="Imagen 6"/>
          <p:cNvPicPr>
            <a:picLocks noChangeAspect="1"/>
          </p:cNvPicPr>
          <p:nvPr/>
        </p:nvPicPr>
        <p:blipFill>
          <a:blip r:embed="rId3"/>
          <a:stretch>
            <a:fillRect/>
          </a:stretch>
        </p:blipFill>
        <p:spPr>
          <a:xfrm>
            <a:off x="5436095" y="4005064"/>
            <a:ext cx="2736305" cy="1872208"/>
          </a:xfrm>
          <a:prstGeom prst="rect">
            <a:avLst/>
          </a:prstGeom>
        </p:spPr>
      </p:pic>
    </p:spTree>
    <p:extLst>
      <p:ext uri="{BB962C8B-B14F-4D97-AF65-F5344CB8AC3E}">
        <p14:creationId xmlns:p14="http://schemas.microsoft.com/office/powerpoint/2010/main" val="4202262953"/>
      </p:ext>
    </p:extLst>
  </p:cSld>
  <p:clrMapOvr>
    <a:masterClrMapping/>
  </p:clrMapOvr>
  <p:transition spd="slow">
    <p:randomBar dir="vert"/>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000" b="1" dirty="0">
                <a:solidFill>
                  <a:srgbClr val="0070C0"/>
                </a:solidFill>
              </a:rPr>
              <a:t>CARACTERÍSTICAS DE LOS MILLENNIALS</a:t>
            </a:r>
          </a:p>
        </p:txBody>
      </p:sp>
      <p:sp>
        <p:nvSpPr>
          <p:cNvPr id="4" name="Marcador de contenido 3"/>
          <p:cNvSpPr>
            <a:spLocks noGrp="1"/>
          </p:cNvSpPr>
          <p:nvPr>
            <p:ph sz="quarter" idx="2"/>
          </p:nvPr>
        </p:nvSpPr>
        <p:spPr>
          <a:xfrm>
            <a:off x="3779912" y="1216152"/>
            <a:ext cx="4893934" cy="4937760"/>
          </a:xfrm>
        </p:spPr>
        <p:txBody>
          <a:bodyPr>
            <a:noAutofit/>
          </a:bodyPr>
          <a:lstStyle/>
          <a:p>
            <a:pPr marL="0" indent="0" algn="just">
              <a:lnSpc>
                <a:spcPct val="170000"/>
              </a:lnSpc>
              <a:buNone/>
            </a:pPr>
            <a:r>
              <a:rPr lang="es-MX" sz="1400" b="1" dirty="0">
                <a:solidFill>
                  <a:schemeClr val="accent2">
                    <a:lumMod val="50000"/>
                  </a:schemeClr>
                </a:solidFill>
              </a:rPr>
              <a:t> </a:t>
            </a:r>
            <a:endParaRPr lang="es-MX" sz="1400" b="1" dirty="0" smtClean="0">
              <a:solidFill>
                <a:schemeClr val="accent2">
                  <a:lumMod val="50000"/>
                </a:schemeClr>
              </a:solidFill>
            </a:endParaRPr>
          </a:p>
          <a:p>
            <a:pPr algn="just">
              <a:lnSpc>
                <a:spcPct val="170000"/>
              </a:lnSpc>
              <a:buFont typeface="Wingdings" panose="05000000000000000000" pitchFamily="2" charset="2"/>
              <a:buChar char="q"/>
            </a:pPr>
            <a:r>
              <a:rPr lang="es-MX" sz="1400" b="1" dirty="0" smtClean="0">
                <a:solidFill>
                  <a:schemeClr val="accent2">
                    <a:lumMod val="50000"/>
                  </a:schemeClr>
                </a:solidFill>
              </a:rPr>
              <a:t>Después </a:t>
            </a:r>
            <a:r>
              <a:rPr lang="es-MX" sz="1400" b="1" dirty="0">
                <a:solidFill>
                  <a:schemeClr val="accent2">
                    <a:lumMod val="50000"/>
                  </a:schemeClr>
                </a:solidFill>
              </a:rPr>
              <a:t>del precio, la capacidad de reservar </a:t>
            </a:r>
            <a:r>
              <a:rPr lang="es-MX" sz="1400" b="1" i="1" dirty="0">
                <a:solidFill>
                  <a:schemeClr val="accent2">
                    <a:lumMod val="50000"/>
                  </a:schemeClr>
                </a:solidFill>
              </a:rPr>
              <a:t>online</a:t>
            </a:r>
            <a:r>
              <a:rPr lang="es-MX" sz="1400" b="1" dirty="0">
                <a:solidFill>
                  <a:schemeClr val="accent2">
                    <a:lumMod val="50000"/>
                  </a:schemeClr>
                </a:solidFill>
              </a:rPr>
              <a:t> a través de dispositivos móviles es el factor más importante a la hora de elegir un producto o </a:t>
            </a:r>
            <a:r>
              <a:rPr lang="es-MX" sz="1400" b="1" dirty="0" smtClean="0">
                <a:solidFill>
                  <a:schemeClr val="accent2">
                    <a:lumMod val="50000"/>
                  </a:schemeClr>
                </a:solidFill>
              </a:rPr>
              <a:t>servicio (</a:t>
            </a:r>
            <a:r>
              <a:rPr lang="es-MX" sz="1400" b="1" i="1" dirty="0" err="1" smtClean="0">
                <a:solidFill>
                  <a:schemeClr val="accent2">
                    <a:lumMod val="50000"/>
                  </a:schemeClr>
                </a:solidFill>
              </a:rPr>
              <a:t>smartphones</a:t>
            </a:r>
            <a:r>
              <a:rPr lang="es-MX" sz="1400" b="1" i="1" dirty="0" smtClean="0">
                <a:solidFill>
                  <a:schemeClr val="accent2">
                    <a:lumMod val="50000"/>
                  </a:schemeClr>
                </a:solidFill>
              </a:rPr>
              <a:t> </a:t>
            </a:r>
            <a:r>
              <a:rPr lang="es-MX" sz="1400" b="1" i="1" dirty="0">
                <a:solidFill>
                  <a:schemeClr val="accent2">
                    <a:lumMod val="50000"/>
                  </a:schemeClr>
                </a:solidFill>
              </a:rPr>
              <a:t>y </a:t>
            </a:r>
            <a:r>
              <a:rPr lang="es-MX" sz="1400" b="1" i="1" dirty="0" err="1" smtClean="0">
                <a:solidFill>
                  <a:schemeClr val="accent2">
                    <a:lumMod val="50000"/>
                  </a:schemeClr>
                </a:solidFill>
              </a:rPr>
              <a:t>tablets</a:t>
            </a:r>
            <a:r>
              <a:rPr lang="es-MX" sz="1400" b="1" dirty="0" smtClean="0">
                <a:solidFill>
                  <a:schemeClr val="accent2">
                    <a:lumMod val="50000"/>
                  </a:schemeClr>
                </a:solidFill>
              </a:rPr>
              <a:t>).</a:t>
            </a:r>
            <a:endParaRPr lang="es-MX" sz="1400" b="1" dirty="0">
              <a:solidFill>
                <a:schemeClr val="accent2">
                  <a:lumMod val="50000"/>
                </a:schemeClr>
              </a:solidFill>
            </a:endParaRPr>
          </a:p>
          <a:p>
            <a:pPr algn="just">
              <a:lnSpc>
                <a:spcPct val="170000"/>
              </a:lnSpc>
              <a:buFont typeface="Wingdings" panose="05000000000000000000" pitchFamily="2" charset="2"/>
              <a:buChar char="q"/>
            </a:pPr>
            <a:r>
              <a:rPr lang="es-MX" sz="1400" b="1" dirty="0" smtClean="0">
                <a:solidFill>
                  <a:schemeClr val="accent2">
                    <a:lumMod val="50000"/>
                  </a:schemeClr>
                </a:solidFill>
              </a:rPr>
              <a:t>Más </a:t>
            </a:r>
            <a:r>
              <a:rPr lang="es-MX" sz="1400" b="1" dirty="0">
                <a:solidFill>
                  <a:schemeClr val="accent2">
                    <a:lumMod val="50000"/>
                  </a:schemeClr>
                </a:solidFill>
              </a:rPr>
              <a:t>del 70% de los jóvenes consumidores consultaron </a:t>
            </a:r>
            <a:r>
              <a:rPr lang="es-MX" sz="1400" b="1" i="1" dirty="0">
                <a:solidFill>
                  <a:schemeClr val="accent2">
                    <a:lumMod val="50000"/>
                  </a:schemeClr>
                </a:solidFill>
              </a:rPr>
              <a:t>webs</a:t>
            </a:r>
            <a:r>
              <a:rPr lang="es-MX" sz="1400" b="1" dirty="0">
                <a:solidFill>
                  <a:schemeClr val="accent2">
                    <a:lumMod val="50000"/>
                  </a:schemeClr>
                </a:solidFill>
              </a:rPr>
              <a:t> de críticas/comentarios y sobre el destino antes de emprender el viaje.</a:t>
            </a:r>
          </a:p>
          <a:p>
            <a:pPr algn="just">
              <a:lnSpc>
                <a:spcPct val="170000"/>
              </a:lnSpc>
              <a:buFont typeface="Wingdings" panose="05000000000000000000" pitchFamily="2" charset="2"/>
              <a:buChar char="q"/>
            </a:pPr>
            <a:r>
              <a:rPr lang="es-MX" sz="1400" b="1" dirty="0" smtClean="0">
                <a:solidFill>
                  <a:schemeClr val="accent2">
                    <a:lumMod val="50000"/>
                  </a:schemeClr>
                </a:solidFill>
              </a:rPr>
              <a:t>En </a:t>
            </a:r>
            <a:r>
              <a:rPr lang="es-MX" sz="1400" b="1" dirty="0">
                <a:solidFill>
                  <a:schemeClr val="accent2">
                    <a:lumMod val="50000"/>
                  </a:schemeClr>
                </a:solidFill>
              </a:rPr>
              <a:t>los últimos cinco años, la variedad de métodos de comunicación usados durante el viaje se ha incrementado enormemente, con las redes sociales </a:t>
            </a:r>
            <a:r>
              <a:rPr lang="es-MX" sz="1400" b="1" dirty="0" smtClean="0">
                <a:solidFill>
                  <a:schemeClr val="accent2">
                    <a:lumMod val="50000"/>
                  </a:schemeClr>
                </a:solidFill>
              </a:rPr>
              <a:t>(</a:t>
            </a:r>
            <a:r>
              <a:rPr lang="es-MX" sz="1400" b="1" dirty="0" err="1" smtClean="0">
                <a:solidFill>
                  <a:schemeClr val="accent2">
                    <a:lumMod val="50000"/>
                  </a:schemeClr>
                </a:solidFill>
              </a:rPr>
              <a:t>Hosteltur</a:t>
            </a:r>
            <a:r>
              <a:rPr lang="es-MX" sz="1400" b="1" dirty="0" smtClean="0">
                <a:solidFill>
                  <a:schemeClr val="accent2">
                    <a:lumMod val="50000"/>
                  </a:schemeClr>
                </a:solidFill>
              </a:rPr>
              <a:t>, 2013).</a:t>
            </a:r>
            <a:endParaRPr lang="es-MX" sz="1400" b="1" dirty="0">
              <a:solidFill>
                <a:schemeClr val="accent2">
                  <a:lumMod val="50000"/>
                </a:schemeClr>
              </a:solidFill>
            </a:endParaRPr>
          </a:p>
        </p:txBody>
      </p:sp>
      <p:pic>
        <p:nvPicPr>
          <p:cNvPr id="5" name="Imagen 4"/>
          <p:cNvPicPr>
            <a:picLocks noChangeAspect="1"/>
          </p:cNvPicPr>
          <p:nvPr/>
        </p:nvPicPr>
        <p:blipFill>
          <a:blip r:embed="rId2"/>
          <a:stretch>
            <a:fillRect/>
          </a:stretch>
        </p:blipFill>
        <p:spPr>
          <a:xfrm>
            <a:off x="827584" y="1556792"/>
            <a:ext cx="2619375" cy="1743075"/>
          </a:xfrm>
          <a:prstGeom prst="rect">
            <a:avLst/>
          </a:prstGeom>
        </p:spPr>
      </p:pic>
      <p:pic>
        <p:nvPicPr>
          <p:cNvPr id="6" name="Imagen 5"/>
          <p:cNvPicPr>
            <a:picLocks noChangeAspect="1"/>
          </p:cNvPicPr>
          <p:nvPr/>
        </p:nvPicPr>
        <p:blipFill>
          <a:blip r:embed="rId3"/>
          <a:stretch>
            <a:fillRect/>
          </a:stretch>
        </p:blipFill>
        <p:spPr>
          <a:xfrm>
            <a:off x="1237158" y="3573016"/>
            <a:ext cx="1800225" cy="2543175"/>
          </a:xfrm>
          <a:prstGeom prst="rect">
            <a:avLst/>
          </a:prstGeom>
        </p:spPr>
      </p:pic>
    </p:spTree>
    <p:extLst>
      <p:ext uri="{BB962C8B-B14F-4D97-AF65-F5344CB8AC3E}">
        <p14:creationId xmlns:p14="http://schemas.microsoft.com/office/powerpoint/2010/main" val="2168712112"/>
      </p:ext>
    </p:extLst>
  </p:cSld>
  <p:clrMapOvr>
    <a:masterClrMapping/>
  </p:clrMapOvr>
  <p:transition spd="slow">
    <p:randomBar dir="vert"/>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sz="2400" dirty="0" smtClean="0">
                <a:solidFill>
                  <a:srgbClr val="FF0000"/>
                </a:solidFill>
              </a:rPr>
              <a:t>EJERCICIO</a:t>
            </a:r>
            <a:endParaRPr lang="es-MX" sz="2400" dirty="0">
              <a:solidFill>
                <a:srgbClr val="FF0000"/>
              </a:solidFill>
            </a:endParaRPr>
          </a:p>
        </p:txBody>
      </p:sp>
      <p:sp>
        <p:nvSpPr>
          <p:cNvPr id="6" name="5 Marcador de texto"/>
          <p:cNvSpPr>
            <a:spLocks noGrp="1"/>
          </p:cNvSpPr>
          <p:nvPr>
            <p:ph type="body" idx="2"/>
          </p:nvPr>
        </p:nvSpPr>
        <p:spPr>
          <a:xfrm>
            <a:off x="6012160" y="1219200"/>
            <a:ext cx="2827040" cy="4843463"/>
          </a:xfrm>
        </p:spPr>
        <p:txBody>
          <a:bodyPr>
            <a:normAutofit/>
          </a:bodyPr>
          <a:lstStyle/>
          <a:p>
            <a:pPr algn="ctr">
              <a:lnSpc>
                <a:spcPct val="150000"/>
              </a:lnSpc>
            </a:pPr>
            <a:r>
              <a:rPr lang="es-MX" sz="2800" dirty="0" smtClean="0">
                <a:solidFill>
                  <a:srgbClr val="FF0000"/>
                </a:solidFill>
              </a:rPr>
              <a:t>MERCADO TURÍSTICO MILLENNIALS</a:t>
            </a:r>
          </a:p>
          <a:p>
            <a:pPr algn="ctr">
              <a:lnSpc>
                <a:spcPct val="150000"/>
              </a:lnSpc>
            </a:pPr>
            <a:r>
              <a:rPr lang="es-MX" sz="2800" dirty="0" smtClean="0">
                <a:solidFill>
                  <a:srgbClr val="FF0000"/>
                </a:solidFill>
              </a:rPr>
              <a:t>Y SU RELACIÓN CON LA GASTRONOMÍA</a:t>
            </a:r>
            <a:endParaRPr lang="es-MX" sz="2800" dirty="0">
              <a:solidFill>
                <a:srgbClr val="FF0000"/>
              </a:solidFill>
            </a:endParaRPr>
          </a:p>
        </p:txBody>
      </p:sp>
      <p:sp>
        <p:nvSpPr>
          <p:cNvPr id="5" name="4 Marcador de contenido"/>
          <p:cNvSpPr>
            <a:spLocks noGrp="1"/>
          </p:cNvSpPr>
          <p:nvPr>
            <p:ph sz="quarter" idx="1"/>
          </p:nvPr>
        </p:nvSpPr>
        <p:spPr/>
        <p:txBody>
          <a:bodyPr>
            <a:normAutofit lnSpcReduction="10000"/>
          </a:bodyPr>
          <a:lstStyle/>
          <a:p>
            <a:pPr algn="ctr">
              <a:lnSpc>
                <a:spcPct val="150000"/>
              </a:lnSpc>
            </a:pPr>
            <a:r>
              <a:rPr lang="es-MX" b="1" dirty="0" smtClean="0">
                <a:solidFill>
                  <a:schemeClr val="accent1">
                    <a:lumMod val="75000"/>
                  </a:schemeClr>
                </a:solidFill>
              </a:rPr>
              <a:t>Por equipos conformados entre 3 y 5 integrantes,  definan 3 </a:t>
            </a:r>
            <a:r>
              <a:rPr lang="es-MX" b="1" dirty="0" smtClean="0">
                <a:solidFill>
                  <a:srgbClr val="FF0000"/>
                </a:solidFill>
              </a:rPr>
              <a:t>CARACTERÍSTICAS</a:t>
            </a:r>
            <a:r>
              <a:rPr lang="es-MX" b="1" dirty="0" smtClean="0">
                <a:solidFill>
                  <a:schemeClr val="accent1">
                    <a:lumMod val="75000"/>
                  </a:schemeClr>
                </a:solidFill>
              </a:rPr>
              <a:t> específicas de un turista «</a:t>
            </a:r>
            <a:r>
              <a:rPr lang="es-MX" b="1" dirty="0" err="1" smtClean="0">
                <a:solidFill>
                  <a:schemeClr val="accent1">
                    <a:lumMod val="75000"/>
                  </a:schemeClr>
                </a:solidFill>
              </a:rPr>
              <a:t>millennial</a:t>
            </a:r>
            <a:r>
              <a:rPr lang="es-MX" b="1" dirty="0" smtClean="0">
                <a:solidFill>
                  <a:schemeClr val="accent1">
                    <a:lumMod val="75000"/>
                  </a:schemeClr>
                </a:solidFill>
              </a:rPr>
              <a:t>», y </a:t>
            </a:r>
            <a:r>
              <a:rPr lang="es-MX" b="1" dirty="0" smtClean="0">
                <a:solidFill>
                  <a:srgbClr val="FF0000"/>
                </a:solidFill>
              </a:rPr>
              <a:t>DISEÑEN UN MENÚ </a:t>
            </a:r>
            <a:r>
              <a:rPr lang="es-MX" b="1" dirty="0" smtClean="0">
                <a:solidFill>
                  <a:schemeClr val="accent1">
                    <a:lumMod val="75000"/>
                  </a:schemeClr>
                </a:solidFill>
              </a:rPr>
              <a:t>propio para él, considerando 2 entradas, 2 sopas, 3 platos principales, 3 postres y 2 bebidas, </a:t>
            </a:r>
            <a:r>
              <a:rPr lang="es-MX" b="1" dirty="0" smtClean="0">
                <a:solidFill>
                  <a:srgbClr val="FF0000"/>
                </a:solidFill>
              </a:rPr>
              <a:t>JUSTIFICANDO</a:t>
            </a:r>
            <a:r>
              <a:rPr lang="es-MX" b="1" dirty="0" smtClean="0">
                <a:solidFill>
                  <a:schemeClr val="accent1">
                    <a:lumMod val="75000"/>
                  </a:schemeClr>
                </a:solidFill>
              </a:rPr>
              <a:t> el por qué de su </a:t>
            </a:r>
            <a:r>
              <a:rPr lang="es-MX" b="1" dirty="0" smtClean="0">
                <a:solidFill>
                  <a:srgbClr val="FF0000"/>
                </a:solidFill>
              </a:rPr>
              <a:t>selección</a:t>
            </a:r>
            <a:r>
              <a:rPr lang="es-MX" b="1" dirty="0" smtClean="0">
                <a:solidFill>
                  <a:schemeClr val="accent1">
                    <a:lumMod val="75000"/>
                  </a:schemeClr>
                </a:solidFill>
              </a:rPr>
              <a:t>.</a:t>
            </a:r>
            <a:endParaRPr lang="es-MX" b="1" dirty="0">
              <a:solidFill>
                <a:schemeClr val="accent1">
                  <a:lumMod val="75000"/>
                </a:schemeClr>
              </a:solidFill>
            </a:endParaRPr>
          </a:p>
        </p:txBody>
      </p:sp>
    </p:spTree>
    <p:extLst>
      <p:ext uri="{BB962C8B-B14F-4D97-AF65-F5344CB8AC3E}">
        <p14:creationId xmlns:p14="http://schemas.microsoft.com/office/powerpoint/2010/main" val="1260782854"/>
      </p:ext>
    </p:extLst>
  </p:cSld>
  <p:clrMapOvr>
    <a:masterClrMapping/>
  </p:clrMapOvr>
  <p:transition spd="slow">
    <p:randomBar dir="vert"/>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MERCADO ESPECIALIZADO 8:</a:t>
            </a:r>
            <a:endParaRPr lang="es-MX" b="1" dirty="0"/>
          </a:p>
        </p:txBody>
      </p:sp>
      <p:sp>
        <p:nvSpPr>
          <p:cNvPr id="6" name="5 Marcador de texto"/>
          <p:cNvSpPr>
            <a:spLocks noGrp="1"/>
          </p:cNvSpPr>
          <p:nvPr>
            <p:ph type="body" idx="1"/>
          </p:nvPr>
        </p:nvSpPr>
        <p:spPr/>
        <p:txBody>
          <a:bodyPr>
            <a:normAutofit lnSpcReduction="10000"/>
          </a:bodyPr>
          <a:lstStyle/>
          <a:p>
            <a:pPr algn="ctr"/>
            <a:r>
              <a:rPr lang="es-MX" sz="3600" b="1" dirty="0" smtClean="0">
                <a:solidFill>
                  <a:schemeClr val="accent2">
                    <a:lumMod val="60000"/>
                    <a:lumOff val="40000"/>
                  </a:schemeClr>
                </a:solidFill>
              </a:rPr>
              <a:t>TURISMO MULTIGENERACIONAL</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1562523032"/>
      </p:ext>
    </p:extLst>
  </p:cSld>
  <p:clrMapOvr>
    <a:masterClrMapping/>
  </p:clrMapOvr>
  <p:transition spd="slow">
    <p:randomBar dir="vert"/>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0070C0"/>
                </a:solidFill>
              </a:rPr>
              <a:t>TURISMO MULTIGENERACIONAL</a:t>
            </a:r>
            <a:endParaRPr lang="es-MX" b="1" dirty="0">
              <a:solidFill>
                <a:srgbClr val="0070C0"/>
              </a:solidFill>
            </a:endParaRPr>
          </a:p>
        </p:txBody>
      </p:sp>
      <p:pic>
        <p:nvPicPr>
          <p:cNvPr id="5" name="Imagen 4"/>
          <p:cNvPicPr>
            <a:picLocks noChangeAspect="1"/>
          </p:cNvPicPr>
          <p:nvPr/>
        </p:nvPicPr>
        <p:blipFill>
          <a:blip r:embed="rId2"/>
          <a:stretch>
            <a:fillRect/>
          </a:stretch>
        </p:blipFill>
        <p:spPr>
          <a:xfrm>
            <a:off x="1115616" y="1700808"/>
            <a:ext cx="6912768" cy="2232248"/>
          </a:xfrm>
          <a:prstGeom prst="rect">
            <a:avLst/>
          </a:prstGeom>
        </p:spPr>
      </p:pic>
      <p:pic>
        <p:nvPicPr>
          <p:cNvPr id="6" name="Imagen 5"/>
          <p:cNvPicPr>
            <a:picLocks noChangeAspect="1"/>
          </p:cNvPicPr>
          <p:nvPr/>
        </p:nvPicPr>
        <p:blipFill>
          <a:blip r:embed="rId3"/>
          <a:stretch>
            <a:fillRect/>
          </a:stretch>
        </p:blipFill>
        <p:spPr>
          <a:xfrm>
            <a:off x="1115616" y="4221089"/>
            <a:ext cx="6912768" cy="1987050"/>
          </a:xfrm>
          <a:prstGeom prst="rect">
            <a:avLst/>
          </a:prstGeom>
        </p:spPr>
      </p:pic>
    </p:spTree>
    <p:extLst>
      <p:ext uri="{BB962C8B-B14F-4D97-AF65-F5344CB8AC3E}">
        <p14:creationId xmlns:p14="http://schemas.microsoft.com/office/powerpoint/2010/main" val="3776383319"/>
      </p:ext>
    </p:extLst>
  </p:cSld>
  <p:clrMapOvr>
    <a:masterClrMapping/>
  </p:clrMapOvr>
  <p:transition spd="slow">
    <p:randomBar dir="vert"/>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pPr algn="ctr"/>
            <a:r>
              <a:rPr lang="es-MX" dirty="0" smtClean="0">
                <a:solidFill>
                  <a:srgbClr val="0070C0"/>
                </a:solidFill>
              </a:rPr>
              <a:t>TURISMO MULTIGENERACIONAL: CONCEPTO</a:t>
            </a:r>
            <a:endParaRPr lang="es-MX" dirty="0">
              <a:solidFill>
                <a:srgbClr val="0070C0"/>
              </a:solidFill>
            </a:endParaRPr>
          </a:p>
        </p:txBody>
      </p:sp>
      <p:sp>
        <p:nvSpPr>
          <p:cNvPr id="4" name="Marcador de contenido 3"/>
          <p:cNvSpPr>
            <a:spLocks noGrp="1"/>
          </p:cNvSpPr>
          <p:nvPr>
            <p:ph sz="quarter" idx="1"/>
          </p:nvPr>
        </p:nvSpPr>
        <p:spPr/>
        <p:txBody>
          <a:bodyPr>
            <a:normAutofit/>
          </a:bodyPr>
          <a:lstStyle/>
          <a:p>
            <a:pPr algn="ctr">
              <a:lnSpc>
                <a:spcPct val="150000"/>
              </a:lnSpc>
            </a:pPr>
            <a:r>
              <a:rPr lang="es-MX" dirty="0">
                <a:solidFill>
                  <a:schemeClr val="accent2">
                    <a:lumMod val="75000"/>
                  </a:schemeClr>
                </a:solidFill>
              </a:rPr>
              <a:t>Tres generaciones de una familia reunidas con el propósito de llevar a cabo un viaje para convivir. </a:t>
            </a:r>
            <a:r>
              <a:rPr lang="es-MX" dirty="0" smtClean="0">
                <a:solidFill>
                  <a:schemeClr val="accent2">
                    <a:lumMod val="75000"/>
                  </a:schemeClr>
                </a:solidFill>
              </a:rPr>
              <a:t>Durante el viaje se trata de crear </a:t>
            </a:r>
            <a:r>
              <a:rPr lang="es-MX" dirty="0">
                <a:solidFill>
                  <a:schemeClr val="accent2">
                    <a:lumMod val="75000"/>
                  </a:schemeClr>
                </a:solidFill>
              </a:rPr>
              <a:t>buenos </a:t>
            </a:r>
            <a:r>
              <a:rPr lang="es-MX" dirty="0" smtClean="0">
                <a:solidFill>
                  <a:schemeClr val="accent2">
                    <a:lumMod val="75000"/>
                  </a:schemeClr>
                </a:solidFill>
              </a:rPr>
              <a:t>recuerdos a través de la realización de actividades </a:t>
            </a:r>
            <a:r>
              <a:rPr lang="es-MX" dirty="0">
                <a:solidFill>
                  <a:schemeClr val="accent2">
                    <a:lumMod val="75000"/>
                  </a:schemeClr>
                </a:solidFill>
              </a:rPr>
              <a:t>en las que puedan participar todos. </a:t>
            </a:r>
            <a:r>
              <a:rPr lang="es-MX" dirty="0" smtClean="0">
                <a:solidFill>
                  <a:schemeClr val="accent2">
                    <a:lumMod val="75000"/>
                  </a:schemeClr>
                </a:solidFill>
              </a:rPr>
              <a:t>Este tipo de turismo se enfoca al valor </a:t>
            </a:r>
            <a:r>
              <a:rPr lang="es-MX" dirty="0">
                <a:solidFill>
                  <a:schemeClr val="accent2">
                    <a:lumMod val="75000"/>
                  </a:schemeClr>
                </a:solidFill>
              </a:rPr>
              <a:t>del costo-beneficio, pues los adultos en plenitud están dispuestos a trasladarse con el fin de disfrutar a sus </a:t>
            </a:r>
            <a:r>
              <a:rPr lang="es-MX" dirty="0" smtClean="0">
                <a:solidFill>
                  <a:schemeClr val="accent2">
                    <a:lumMod val="75000"/>
                  </a:schemeClr>
                </a:solidFill>
              </a:rPr>
              <a:t>nietos (SECTUR, 2014).</a:t>
            </a:r>
            <a:endParaRPr lang="es-MX" dirty="0">
              <a:solidFill>
                <a:schemeClr val="accent2">
                  <a:lumMod val="75000"/>
                </a:schemeClr>
              </a:solidFill>
            </a:endParaRPr>
          </a:p>
        </p:txBody>
      </p:sp>
    </p:spTree>
    <p:extLst>
      <p:ext uri="{BB962C8B-B14F-4D97-AF65-F5344CB8AC3E}">
        <p14:creationId xmlns:p14="http://schemas.microsoft.com/office/powerpoint/2010/main" val="1074246167"/>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lnSpc>
                <a:spcPct val="150000"/>
              </a:lnSpc>
            </a:pPr>
            <a:r>
              <a:rPr lang="es-MX" sz="2400" b="1" dirty="0" smtClean="0">
                <a:solidFill>
                  <a:schemeClr val="accent2">
                    <a:lumMod val="50000"/>
                  </a:schemeClr>
                </a:solidFill>
              </a:rPr>
              <a:t>GUIÓN EXPLICATIVO PARA EL EMPLEO DEL MATERIAL</a:t>
            </a:r>
            <a:endParaRPr lang="es-MX" sz="2400" b="1" dirty="0">
              <a:solidFill>
                <a:schemeClr val="accent2">
                  <a:lumMod val="50000"/>
                </a:schemeClr>
              </a:solidFill>
            </a:endParaRPr>
          </a:p>
        </p:txBody>
      </p:sp>
      <p:sp>
        <p:nvSpPr>
          <p:cNvPr id="4" name="3 Marcador de contenido"/>
          <p:cNvSpPr>
            <a:spLocks noGrp="1"/>
          </p:cNvSpPr>
          <p:nvPr>
            <p:ph sz="quarter" idx="1"/>
          </p:nvPr>
        </p:nvSpPr>
        <p:spPr>
          <a:xfrm>
            <a:off x="457200" y="1484784"/>
            <a:ext cx="4041648" cy="4672176"/>
          </a:xfrm>
        </p:spPr>
        <p:txBody>
          <a:bodyPr>
            <a:normAutofit fontScale="85000" lnSpcReduction="20000"/>
          </a:bodyPr>
          <a:lstStyle/>
          <a:p>
            <a:pPr>
              <a:lnSpc>
                <a:spcPct val="150000"/>
              </a:lnSpc>
            </a:pPr>
            <a:r>
              <a:rPr lang="es-MX" b="1" dirty="0" smtClean="0">
                <a:solidFill>
                  <a:schemeClr val="accent2">
                    <a:lumMod val="75000"/>
                  </a:schemeClr>
                </a:solidFill>
              </a:rPr>
              <a:t>Este material puede ser utilizado como apoyo para la presentación de las principales características que distinguen a los 12 mercados turísticos impulsados en este sexenio (2012-2018) por la Secretaría de Turismo.</a:t>
            </a:r>
            <a:endParaRPr lang="es-MX" b="1" dirty="0">
              <a:solidFill>
                <a:schemeClr val="accent2">
                  <a:lumMod val="75000"/>
                </a:schemeClr>
              </a:solidFill>
            </a:endParaRPr>
          </a:p>
        </p:txBody>
      </p:sp>
      <p:sp>
        <p:nvSpPr>
          <p:cNvPr id="5" name="4 Marcador de contenido"/>
          <p:cNvSpPr>
            <a:spLocks noGrp="1"/>
          </p:cNvSpPr>
          <p:nvPr>
            <p:ph sz="quarter" idx="2"/>
          </p:nvPr>
        </p:nvSpPr>
        <p:spPr/>
        <p:txBody>
          <a:bodyPr>
            <a:normAutofit fontScale="85000" lnSpcReduction="20000"/>
          </a:bodyPr>
          <a:lstStyle/>
          <a:p>
            <a:pPr>
              <a:lnSpc>
                <a:spcPct val="160000"/>
              </a:lnSpc>
            </a:pPr>
            <a:r>
              <a:rPr lang="es-MX" b="1" dirty="0" smtClean="0">
                <a:solidFill>
                  <a:schemeClr val="accent2">
                    <a:lumMod val="50000"/>
                  </a:schemeClr>
                </a:solidFill>
              </a:rPr>
              <a:t>Se sugiere presentarlo paulatinamente, durante un promedio de 6 sesiones de clase presenciales, que tienen una duración de dos horas cada una.</a:t>
            </a:r>
          </a:p>
          <a:p>
            <a:pPr marL="0" indent="0">
              <a:lnSpc>
                <a:spcPct val="160000"/>
              </a:lnSpc>
              <a:buNone/>
            </a:pPr>
            <a:endParaRPr lang="es-MX" b="1" dirty="0" smtClean="0">
              <a:solidFill>
                <a:schemeClr val="accent2">
                  <a:lumMod val="75000"/>
                </a:schemeClr>
              </a:solidFill>
            </a:endParaRPr>
          </a:p>
          <a:p>
            <a:pPr>
              <a:lnSpc>
                <a:spcPct val="160000"/>
              </a:lnSpc>
            </a:pPr>
            <a:r>
              <a:rPr lang="es-MX" b="1" dirty="0" smtClean="0">
                <a:solidFill>
                  <a:schemeClr val="accent2">
                    <a:lumMod val="75000"/>
                  </a:schemeClr>
                </a:solidFill>
              </a:rPr>
              <a:t>Así, se recomienda presentar 2 mercados por sesión.</a:t>
            </a:r>
            <a:endParaRPr lang="es-MX" b="1" dirty="0">
              <a:solidFill>
                <a:schemeClr val="accent2">
                  <a:lumMod val="75000"/>
                </a:schemeClr>
              </a:solidFill>
            </a:endParaRPr>
          </a:p>
        </p:txBody>
      </p:sp>
    </p:spTree>
    <p:extLst>
      <p:ext uri="{BB962C8B-B14F-4D97-AF65-F5344CB8AC3E}">
        <p14:creationId xmlns:p14="http://schemas.microsoft.com/office/powerpoint/2010/main" val="366751547"/>
      </p:ext>
    </p:extLst>
  </p:cSld>
  <p:clrMapOvr>
    <a:masterClrMapping/>
  </p:clrMapOvr>
  <p:transition spd="slow">
    <p:randomBar dir="vert"/>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0070C0"/>
                </a:solidFill>
              </a:rPr>
              <a:t>ALGUNAS CARACTERÍSTICAS:</a:t>
            </a:r>
            <a:endParaRPr lang="es-MX" dirty="0">
              <a:solidFill>
                <a:srgbClr val="0070C0"/>
              </a:solidFill>
            </a:endParaRPr>
          </a:p>
        </p:txBody>
      </p:sp>
      <p:sp>
        <p:nvSpPr>
          <p:cNvPr id="3" name="Marcador de contenido 2"/>
          <p:cNvSpPr>
            <a:spLocks noGrp="1"/>
          </p:cNvSpPr>
          <p:nvPr>
            <p:ph sz="quarter" idx="1"/>
          </p:nvPr>
        </p:nvSpPr>
        <p:spPr>
          <a:xfrm>
            <a:off x="457200" y="1219200"/>
            <a:ext cx="4041648" cy="5450160"/>
          </a:xfrm>
        </p:spPr>
        <p:txBody>
          <a:bodyPr>
            <a:normAutofit fontScale="55000" lnSpcReduction="20000"/>
          </a:bodyPr>
          <a:lstStyle/>
          <a:p>
            <a:pPr algn="just">
              <a:lnSpc>
                <a:spcPct val="170000"/>
              </a:lnSpc>
            </a:pPr>
            <a:r>
              <a:rPr lang="es-MX" b="1" dirty="0" smtClean="0">
                <a:solidFill>
                  <a:srgbClr val="0070C0"/>
                </a:solidFill>
              </a:rPr>
              <a:t>Los viajeros se trasladan par asistir a eventos </a:t>
            </a:r>
            <a:r>
              <a:rPr lang="es-MX" b="1" dirty="0">
                <a:solidFill>
                  <a:srgbClr val="0070C0"/>
                </a:solidFill>
              </a:rPr>
              <a:t>familiares</a:t>
            </a:r>
            <a:r>
              <a:rPr lang="es-MX" dirty="0">
                <a:solidFill>
                  <a:schemeClr val="accent2">
                    <a:lumMod val="75000"/>
                  </a:schemeClr>
                </a:solidFill>
              </a:rPr>
              <a:t>. </a:t>
            </a:r>
            <a:r>
              <a:rPr lang="es-MX" dirty="0" smtClean="0">
                <a:solidFill>
                  <a:schemeClr val="accent2">
                    <a:lumMod val="75000"/>
                  </a:schemeClr>
                </a:solidFill>
              </a:rPr>
              <a:t>Cada </a:t>
            </a:r>
            <a:r>
              <a:rPr lang="es-MX" dirty="0">
                <a:solidFill>
                  <a:schemeClr val="accent2">
                    <a:lumMod val="75000"/>
                  </a:schemeClr>
                </a:solidFill>
              </a:rPr>
              <a:t>de ocho de diez viajeros (77%) planearon </a:t>
            </a:r>
            <a:r>
              <a:rPr lang="es-MX" dirty="0" smtClean="0">
                <a:solidFill>
                  <a:schemeClr val="accent2">
                    <a:lumMod val="75000"/>
                  </a:schemeClr>
                </a:solidFill>
              </a:rPr>
              <a:t>en 2011 unas </a:t>
            </a:r>
            <a:r>
              <a:rPr lang="es-MX" dirty="0">
                <a:solidFill>
                  <a:schemeClr val="accent2">
                    <a:lumMod val="75000"/>
                  </a:schemeClr>
                </a:solidFill>
              </a:rPr>
              <a:t>vacaciones relacionadas con un evento especial como como un cumpleaños (50%), un aniversario (40%), una reunión familiar (39%) y una boda (37</a:t>
            </a:r>
            <a:r>
              <a:rPr lang="es-MX" dirty="0" smtClean="0">
                <a:solidFill>
                  <a:schemeClr val="accent2">
                    <a:lumMod val="75000"/>
                  </a:schemeClr>
                </a:solidFill>
              </a:rPr>
              <a:t>%).</a:t>
            </a:r>
          </a:p>
          <a:p>
            <a:pPr marL="0" indent="0" algn="just">
              <a:lnSpc>
                <a:spcPct val="170000"/>
              </a:lnSpc>
              <a:buNone/>
            </a:pPr>
            <a:endParaRPr lang="es-MX" dirty="0">
              <a:solidFill>
                <a:schemeClr val="accent2">
                  <a:lumMod val="75000"/>
                </a:schemeClr>
              </a:solidFill>
            </a:endParaRPr>
          </a:p>
          <a:p>
            <a:pPr algn="just">
              <a:lnSpc>
                <a:spcPct val="170000"/>
              </a:lnSpc>
            </a:pPr>
            <a:r>
              <a:rPr lang="es-MX" b="1" dirty="0" smtClean="0">
                <a:solidFill>
                  <a:srgbClr val="0070C0"/>
                </a:solidFill>
              </a:rPr>
              <a:t>Viajan </a:t>
            </a:r>
            <a:r>
              <a:rPr lang="es-MX" b="1" dirty="0">
                <a:solidFill>
                  <a:srgbClr val="0070C0"/>
                </a:solidFill>
              </a:rPr>
              <a:t>con mayor frecuencia</a:t>
            </a:r>
            <a:r>
              <a:rPr lang="es-MX" dirty="0">
                <a:solidFill>
                  <a:schemeClr val="accent2">
                    <a:lumMod val="75000"/>
                  </a:schemeClr>
                </a:solidFill>
              </a:rPr>
              <a:t>. El típico viajero </a:t>
            </a:r>
            <a:r>
              <a:rPr lang="es-MX" dirty="0" err="1">
                <a:solidFill>
                  <a:schemeClr val="accent2">
                    <a:lumMod val="75000"/>
                  </a:schemeClr>
                </a:solidFill>
              </a:rPr>
              <a:t>multigeneracional</a:t>
            </a:r>
            <a:r>
              <a:rPr lang="es-MX" dirty="0">
                <a:solidFill>
                  <a:schemeClr val="accent2">
                    <a:lumMod val="75000"/>
                  </a:schemeClr>
                </a:solidFill>
              </a:rPr>
              <a:t> realiza más viajes (4,4 por año) que el grupo no </a:t>
            </a:r>
            <a:r>
              <a:rPr lang="es-MX" dirty="0" err="1">
                <a:solidFill>
                  <a:schemeClr val="accent2">
                    <a:lumMod val="75000"/>
                  </a:schemeClr>
                </a:solidFill>
              </a:rPr>
              <a:t>multigeneracional</a:t>
            </a:r>
            <a:r>
              <a:rPr lang="es-MX" dirty="0">
                <a:solidFill>
                  <a:schemeClr val="accent2">
                    <a:lumMod val="75000"/>
                  </a:schemeClr>
                </a:solidFill>
              </a:rPr>
              <a:t> (3,6 por año). "De acuerdo a las estadísticas, los viajeros </a:t>
            </a:r>
            <a:r>
              <a:rPr lang="es-MX" dirty="0" err="1">
                <a:solidFill>
                  <a:schemeClr val="accent2">
                    <a:lumMod val="75000"/>
                  </a:schemeClr>
                </a:solidFill>
              </a:rPr>
              <a:t>multigeneracionales</a:t>
            </a:r>
            <a:r>
              <a:rPr lang="es-MX" dirty="0">
                <a:solidFill>
                  <a:schemeClr val="accent2">
                    <a:lumMod val="75000"/>
                  </a:schemeClr>
                </a:solidFill>
              </a:rPr>
              <a:t> también realizan viajes internacionales con mayor </a:t>
            </a:r>
            <a:r>
              <a:rPr lang="es-MX" dirty="0" smtClean="0">
                <a:solidFill>
                  <a:schemeClr val="accent2">
                    <a:lumMod val="75000"/>
                  </a:schemeClr>
                </a:solidFill>
              </a:rPr>
              <a:t>probabilidad“ (</a:t>
            </a:r>
            <a:r>
              <a:rPr lang="es-MX" dirty="0" err="1" smtClean="0">
                <a:solidFill>
                  <a:schemeClr val="accent2">
                    <a:lumMod val="75000"/>
                  </a:schemeClr>
                </a:solidFill>
              </a:rPr>
              <a:t>Hosteltur</a:t>
            </a:r>
            <a:r>
              <a:rPr lang="es-MX" dirty="0" smtClean="0">
                <a:solidFill>
                  <a:schemeClr val="accent2">
                    <a:lumMod val="75000"/>
                  </a:schemeClr>
                </a:solidFill>
              </a:rPr>
              <a:t>, 2011).</a:t>
            </a:r>
            <a:endParaRPr lang="es-MX" dirty="0">
              <a:solidFill>
                <a:schemeClr val="accent2">
                  <a:lumMod val="75000"/>
                </a:schemeClr>
              </a:solidFill>
            </a:endParaRPr>
          </a:p>
        </p:txBody>
      </p:sp>
      <p:pic>
        <p:nvPicPr>
          <p:cNvPr id="5" name="Imagen 4"/>
          <p:cNvPicPr>
            <a:picLocks noChangeAspect="1"/>
          </p:cNvPicPr>
          <p:nvPr/>
        </p:nvPicPr>
        <p:blipFill>
          <a:blip r:embed="rId2"/>
          <a:stretch>
            <a:fillRect/>
          </a:stretch>
        </p:blipFill>
        <p:spPr>
          <a:xfrm>
            <a:off x="5220072" y="1340768"/>
            <a:ext cx="2914650" cy="2232248"/>
          </a:xfrm>
          <a:prstGeom prst="rect">
            <a:avLst/>
          </a:prstGeom>
        </p:spPr>
      </p:pic>
      <p:pic>
        <p:nvPicPr>
          <p:cNvPr id="6" name="Imagen 5"/>
          <p:cNvPicPr>
            <a:picLocks noChangeAspect="1"/>
          </p:cNvPicPr>
          <p:nvPr/>
        </p:nvPicPr>
        <p:blipFill>
          <a:blip r:embed="rId3"/>
          <a:stretch>
            <a:fillRect/>
          </a:stretch>
        </p:blipFill>
        <p:spPr>
          <a:xfrm>
            <a:off x="5247926" y="4149080"/>
            <a:ext cx="2886796" cy="1781175"/>
          </a:xfrm>
          <a:prstGeom prst="rect">
            <a:avLst/>
          </a:prstGeom>
        </p:spPr>
      </p:pic>
    </p:spTree>
    <p:extLst>
      <p:ext uri="{BB962C8B-B14F-4D97-AF65-F5344CB8AC3E}">
        <p14:creationId xmlns:p14="http://schemas.microsoft.com/office/powerpoint/2010/main" val="3189967252"/>
      </p:ext>
    </p:extLst>
  </p:cSld>
  <p:clrMapOvr>
    <a:masterClrMapping/>
  </p:clrMapOvr>
  <p:transition spd="slow">
    <p:randomBar dir="vert"/>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00B0F0"/>
                </a:solidFill>
              </a:rPr>
              <a:t>ALGUNAS CARACTERÍSTICAS</a:t>
            </a:r>
            <a:endParaRPr lang="es-MX" dirty="0">
              <a:solidFill>
                <a:srgbClr val="00B0F0"/>
              </a:solidFill>
            </a:endParaRPr>
          </a:p>
        </p:txBody>
      </p:sp>
      <p:sp>
        <p:nvSpPr>
          <p:cNvPr id="3" name="Marcador de contenido 2"/>
          <p:cNvSpPr>
            <a:spLocks noGrp="1"/>
          </p:cNvSpPr>
          <p:nvPr>
            <p:ph sz="quarter" idx="1"/>
          </p:nvPr>
        </p:nvSpPr>
        <p:spPr/>
        <p:txBody>
          <a:bodyPr>
            <a:normAutofit fontScale="77500" lnSpcReduction="20000"/>
          </a:bodyPr>
          <a:lstStyle/>
          <a:p>
            <a:pPr algn="just">
              <a:lnSpc>
                <a:spcPct val="170000"/>
              </a:lnSpc>
            </a:pPr>
            <a:r>
              <a:rPr lang="es-MX" b="1" dirty="0">
                <a:solidFill>
                  <a:srgbClr val="0070C0"/>
                </a:solidFill>
              </a:rPr>
              <a:t>Buscan asesoría de los agentes de viaje</a:t>
            </a:r>
            <a:r>
              <a:rPr lang="es-MX" dirty="0">
                <a:solidFill>
                  <a:schemeClr val="accent2">
                    <a:lumMod val="75000"/>
                  </a:schemeClr>
                </a:solidFill>
              </a:rPr>
              <a:t>. Cerca del 20% de los viajeros </a:t>
            </a:r>
            <a:r>
              <a:rPr lang="es-MX" dirty="0" err="1">
                <a:solidFill>
                  <a:schemeClr val="accent2">
                    <a:lumMod val="75000"/>
                  </a:schemeClr>
                </a:solidFill>
              </a:rPr>
              <a:t>multigeneracionales</a:t>
            </a:r>
            <a:r>
              <a:rPr lang="es-MX" dirty="0">
                <a:solidFill>
                  <a:schemeClr val="accent2">
                    <a:lumMod val="75000"/>
                  </a:schemeClr>
                </a:solidFill>
              </a:rPr>
              <a:t> usan los servicios de un agente de viajes. Además, el 71% dijo valorar las recomendaciones de los agentes de viajes sobre "vacaciones y paquetes o recorridos" en comparación con sólo el 58% de los viajeros no </a:t>
            </a:r>
            <a:r>
              <a:rPr lang="es-MX" dirty="0" err="1">
                <a:solidFill>
                  <a:schemeClr val="accent2">
                    <a:lumMod val="75000"/>
                  </a:schemeClr>
                </a:solidFill>
              </a:rPr>
              <a:t>multigeneracionales</a:t>
            </a:r>
            <a:r>
              <a:rPr lang="es-MX" dirty="0">
                <a:solidFill>
                  <a:schemeClr val="accent2">
                    <a:lumMod val="75000"/>
                  </a:schemeClr>
                </a:solidFill>
              </a:rPr>
              <a:t>.</a:t>
            </a:r>
          </a:p>
          <a:p>
            <a:pPr marL="0" indent="0" algn="just">
              <a:lnSpc>
                <a:spcPct val="170000"/>
              </a:lnSpc>
              <a:buNone/>
            </a:pPr>
            <a:endParaRPr lang="es-MX" dirty="0">
              <a:solidFill>
                <a:schemeClr val="accent2">
                  <a:lumMod val="75000"/>
                </a:schemeClr>
              </a:solidFill>
            </a:endParaRPr>
          </a:p>
          <a:p>
            <a:pPr marL="0" indent="0" algn="ctr">
              <a:lnSpc>
                <a:spcPct val="170000"/>
              </a:lnSpc>
              <a:buNone/>
            </a:pPr>
            <a:r>
              <a:rPr lang="es-MX" b="1" dirty="0">
                <a:solidFill>
                  <a:srgbClr val="0070C0"/>
                </a:solidFill>
              </a:rPr>
              <a:t>"El turismo </a:t>
            </a:r>
            <a:r>
              <a:rPr lang="es-MX" b="1" dirty="0" err="1">
                <a:solidFill>
                  <a:srgbClr val="0070C0"/>
                </a:solidFill>
              </a:rPr>
              <a:t>multigeneracional</a:t>
            </a:r>
            <a:r>
              <a:rPr lang="es-MX" b="1" dirty="0">
                <a:solidFill>
                  <a:srgbClr val="0070C0"/>
                </a:solidFill>
              </a:rPr>
              <a:t> crea un desafiante nivel de complejidad en la coordinación de programas de viaje, la gestión de múltiples puntos de partida, la reserva de habitaciones adicionales, si no contiguas, y más“ (</a:t>
            </a:r>
            <a:r>
              <a:rPr lang="es-MX" b="1" dirty="0" err="1">
                <a:solidFill>
                  <a:srgbClr val="0070C0"/>
                </a:solidFill>
              </a:rPr>
              <a:t>Hosteltur</a:t>
            </a:r>
            <a:r>
              <a:rPr lang="es-MX" b="1" dirty="0">
                <a:solidFill>
                  <a:srgbClr val="0070C0"/>
                </a:solidFill>
              </a:rPr>
              <a:t>, 2011).</a:t>
            </a:r>
          </a:p>
          <a:p>
            <a:endParaRPr lang="es-MX" dirty="0"/>
          </a:p>
        </p:txBody>
      </p:sp>
    </p:spTree>
    <p:extLst>
      <p:ext uri="{BB962C8B-B14F-4D97-AF65-F5344CB8AC3E}">
        <p14:creationId xmlns:p14="http://schemas.microsoft.com/office/powerpoint/2010/main" val="2705567763"/>
      </p:ext>
    </p:extLst>
  </p:cSld>
  <p:clrMapOvr>
    <a:masterClrMapping/>
  </p:clrMapOvr>
  <p:transition spd="slow">
    <p:randomBar dir="ver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000" b="1" dirty="0" smtClean="0">
                <a:solidFill>
                  <a:srgbClr val="0070C0"/>
                </a:solidFill>
              </a:rPr>
              <a:t>POSIBLES CAUSAS PARA EL INCREMENTO DE LOS TURISTAS MULTIGENERACIONALES</a:t>
            </a:r>
            <a:endParaRPr lang="es-MX" sz="2000" b="1" dirty="0">
              <a:solidFill>
                <a:srgbClr val="0070C0"/>
              </a:solidFill>
            </a:endParaRPr>
          </a:p>
        </p:txBody>
      </p:sp>
      <p:sp>
        <p:nvSpPr>
          <p:cNvPr id="3" name="Marcador de contenido 2"/>
          <p:cNvSpPr>
            <a:spLocks noGrp="1"/>
          </p:cNvSpPr>
          <p:nvPr>
            <p:ph sz="quarter" idx="1"/>
          </p:nvPr>
        </p:nvSpPr>
        <p:spPr>
          <a:xfrm>
            <a:off x="457200" y="1219200"/>
            <a:ext cx="8229600" cy="5450160"/>
          </a:xfrm>
        </p:spPr>
        <p:txBody>
          <a:bodyPr>
            <a:normAutofit fontScale="77500" lnSpcReduction="20000"/>
          </a:bodyPr>
          <a:lstStyle/>
          <a:p>
            <a:pPr algn="just">
              <a:lnSpc>
                <a:spcPct val="170000"/>
              </a:lnSpc>
            </a:pPr>
            <a:r>
              <a:rPr lang="es-MX" dirty="0">
                <a:solidFill>
                  <a:schemeClr val="accent2">
                    <a:lumMod val="75000"/>
                  </a:schemeClr>
                </a:solidFill>
              </a:rPr>
              <a:t> Las familias viven </a:t>
            </a:r>
            <a:r>
              <a:rPr lang="es-MX" dirty="0" smtClean="0">
                <a:solidFill>
                  <a:schemeClr val="accent2">
                    <a:lumMod val="75000"/>
                  </a:schemeClr>
                </a:solidFill>
              </a:rPr>
              <a:t>geográficamente más </a:t>
            </a:r>
            <a:r>
              <a:rPr lang="es-MX" dirty="0">
                <a:solidFill>
                  <a:schemeClr val="accent2">
                    <a:lumMod val="75000"/>
                  </a:schemeClr>
                </a:solidFill>
              </a:rPr>
              <a:t>lejos entre sí, más que en cualquier momento en la </a:t>
            </a:r>
            <a:r>
              <a:rPr lang="es-MX" dirty="0" smtClean="0">
                <a:solidFill>
                  <a:schemeClr val="accent2">
                    <a:lumMod val="75000"/>
                  </a:schemeClr>
                </a:solidFill>
              </a:rPr>
              <a:t>historia y esto incrementa el deseo de reunirse con todos sus integrantes, especialmente en fechas señaladas.</a:t>
            </a:r>
            <a:endParaRPr lang="es-MX" dirty="0">
              <a:solidFill>
                <a:schemeClr val="accent2">
                  <a:lumMod val="75000"/>
                </a:schemeClr>
              </a:solidFill>
            </a:endParaRPr>
          </a:p>
          <a:p>
            <a:pPr algn="just">
              <a:lnSpc>
                <a:spcPct val="170000"/>
              </a:lnSpc>
            </a:pPr>
            <a:r>
              <a:rPr lang="es-MX" dirty="0">
                <a:solidFill>
                  <a:srgbClr val="00B0F0"/>
                </a:solidFill>
              </a:rPr>
              <a:t>El ritmo </a:t>
            </a:r>
            <a:r>
              <a:rPr lang="es-MX" dirty="0" smtClean="0">
                <a:solidFill>
                  <a:srgbClr val="00B0F0"/>
                </a:solidFill>
              </a:rPr>
              <a:t>de </a:t>
            </a:r>
            <a:r>
              <a:rPr lang="es-MX" dirty="0">
                <a:solidFill>
                  <a:srgbClr val="00B0F0"/>
                </a:solidFill>
              </a:rPr>
              <a:t>la vida en el siglo XXI significa que el tiempo en familia está cada vez más limitado, creando una mayor necesidad de </a:t>
            </a:r>
            <a:r>
              <a:rPr lang="es-MX" dirty="0" smtClean="0">
                <a:solidFill>
                  <a:srgbClr val="00B0F0"/>
                </a:solidFill>
              </a:rPr>
              <a:t>“fuga” </a:t>
            </a:r>
            <a:r>
              <a:rPr lang="es-MX" dirty="0">
                <a:solidFill>
                  <a:srgbClr val="00B0F0"/>
                </a:solidFill>
              </a:rPr>
              <a:t>que sólo viajar puede proporcionar</a:t>
            </a:r>
            <a:r>
              <a:rPr lang="es-MX" dirty="0" smtClean="0">
                <a:solidFill>
                  <a:srgbClr val="00B0F0"/>
                </a:solidFill>
              </a:rPr>
              <a:t>.</a:t>
            </a:r>
            <a:endParaRPr lang="es-MX" dirty="0">
              <a:solidFill>
                <a:srgbClr val="00B0F0"/>
              </a:solidFill>
            </a:endParaRPr>
          </a:p>
          <a:p>
            <a:pPr algn="just">
              <a:lnSpc>
                <a:spcPct val="170000"/>
              </a:lnSpc>
            </a:pPr>
            <a:r>
              <a:rPr lang="es-MX" dirty="0" smtClean="0">
                <a:solidFill>
                  <a:schemeClr val="accent2">
                    <a:lumMod val="75000"/>
                  </a:schemeClr>
                </a:solidFill>
              </a:rPr>
              <a:t>La </a:t>
            </a:r>
            <a:r>
              <a:rPr lang="es-MX" dirty="0">
                <a:solidFill>
                  <a:schemeClr val="accent2">
                    <a:lumMod val="75000"/>
                  </a:schemeClr>
                </a:solidFill>
              </a:rPr>
              <a:t>enorme población de </a:t>
            </a:r>
            <a:r>
              <a:rPr lang="es-MX" i="1" dirty="0" err="1">
                <a:solidFill>
                  <a:schemeClr val="accent2">
                    <a:lumMod val="75000"/>
                  </a:schemeClr>
                </a:solidFill>
              </a:rPr>
              <a:t>baby</a:t>
            </a:r>
            <a:r>
              <a:rPr lang="es-MX" i="1" dirty="0">
                <a:solidFill>
                  <a:schemeClr val="accent2">
                    <a:lumMod val="75000"/>
                  </a:schemeClr>
                </a:solidFill>
              </a:rPr>
              <a:t> </a:t>
            </a:r>
            <a:r>
              <a:rPr lang="es-MX" i="1" dirty="0" err="1">
                <a:solidFill>
                  <a:schemeClr val="accent2">
                    <a:lumMod val="75000"/>
                  </a:schemeClr>
                </a:solidFill>
              </a:rPr>
              <a:t>boomers</a:t>
            </a:r>
            <a:r>
              <a:rPr lang="es-MX" i="1" dirty="0">
                <a:solidFill>
                  <a:schemeClr val="accent2">
                    <a:lumMod val="75000"/>
                  </a:schemeClr>
                </a:solidFill>
              </a:rPr>
              <a:t> </a:t>
            </a:r>
            <a:r>
              <a:rPr lang="es-MX" dirty="0">
                <a:solidFill>
                  <a:schemeClr val="accent2">
                    <a:lumMod val="75000"/>
                  </a:schemeClr>
                </a:solidFill>
              </a:rPr>
              <a:t>quieren viajar y quieren llevar sus hijos y nietos con </a:t>
            </a:r>
            <a:r>
              <a:rPr lang="es-MX" dirty="0" smtClean="0">
                <a:solidFill>
                  <a:schemeClr val="accent2">
                    <a:lumMod val="75000"/>
                  </a:schemeClr>
                </a:solidFill>
              </a:rPr>
              <a:t>ellos ya que ahora </a:t>
            </a:r>
            <a:r>
              <a:rPr lang="es-MX" dirty="0">
                <a:solidFill>
                  <a:schemeClr val="accent2">
                    <a:lumMod val="75000"/>
                  </a:schemeClr>
                </a:solidFill>
              </a:rPr>
              <a:t>tienen el tiempo, la salud y los ingresos disponibles para hacer viajar con sus familias, una prioridad primaria.</a:t>
            </a:r>
          </a:p>
        </p:txBody>
      </p:sp>
    </p:spTree>
    <p:extLst>
      <p:ext uri="{BB962C8B-B14F-4D97-AF65-F5344CB8AC3E}">
        <p14:creationId xmlns:p14="http://schemas.microsoft.com/office/powerpoint/2010/main" val="2816938788"/>
      </p:ext>
    </p:extLst>
  </p:cSld>
  <p:clrMapOvr>
    <a:masterClrMapping/>
  </p:clrMapOvr>
  <p:transition spd="slow">
    <p:randomBar dir="vert"/>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Título"/>
          <p:cNvSpPr>
            <a:spLocks noGrp="1"/>
          </p:cNvSpPr>
          <p:nvPr>
            <p:ph type="title"/>
          </p:nvPr>
        </p:nvSpPr>
        <p:spPr/>
        <p:txBody>
          <a:bodyPr/>
          <a:lstStyle/>
          <a:p>
            <a:pPr algn="ctr"/>
            <a:r>
              <a:rPr lang="es-MX" b="1" dirty="0" smtClean="0">
                <a:solidFill>
                  <a:srgbClr val="FF0000"/>
                </a:solidFill>
              </a:rPr>
              <a:t>Ejercicio</a:t>
            </a:r>
            <a:endParaRPr lang="es-MX" b="1" dirty="0">
              <a:solidFill>
                <a:srgbClr val="FF0000"/>
              </a:solidFill>
            </a:endParaRPr>
          </a:p>
        </p:txBody>
      </p:sp>
      <p:sp>
        <p:nvSpPr>
          <p:cNvPr id="13" name="12 Marcador de contenido"/>
          <p:cNvSpPr>
            <a:spLocks noGrp="1"/>
          </p:cNvSpPr>
          <p:nvPr>
            <p:ph sz="quarter" idx="1"/>
          </p:nvPr>
        </p:nvSpPr>
        <p:spPr/>
        <p:txBody>
          <a:bodyPr>
            <a:normAutofit fontScale="92500" lnSpcReduction="10000"/>
          </a:bodyPr>
          <a:lstStyle/>
          <a:p>
            <a:pPr algn="ctr">
              <a:lnSpc>
                <a:spcPct val="150000"/>
              </a:lnSpc>
            </a:pPr>
            <a:r>
              <a:rPr lang="es-MX" sz="3200" b="1" dirty="0" smtClean="0">
                <a:solidFill>
                  <a:schemeClr val="accent2">
                    <a:lumMod val="75000"/>
                  </a:schemeClr>
                </a:solidFill>
              </a:rPr>
              <a:t>Por parejas, discutan y consensen </a:t>
            </a:r>
            <a:r>
              <a:rPr lang="es-MX" sz="3200" b="1" dirty="0" smtClean="0">
                <a:solidFill>
                  <a:srgbClr val="FF0000"/>
                </a:solidFill>
              </a:rPr>
              <a:t>2 platillos de la cocina mexicana</a:t>
            </a:r>
            <a:r>
              <a:rPr lang="es-MX" sz="3200" b="1" dirty="0" smtClean="0">
                <a:solidFill>
                  <a:schemeClr val="accent2">
                    <a:lumMod val="75000"/>
                  </a:schemeClr>
                </a:solidFill>
              </a:rPr>
              <a:t> que podrían ser el agrado del MERCADO MULTIGENERACIONAL (es decir, de toda la familia), </a:t>
            </a:r>
            <a:r>
              <a:rPr lang="es-MX" sz="3200" b="1" dirty="0" smtClean="0">
                <a:solidFill>
                  <a:srgbClr val="FF0000"/>
                </a:solidFill>
              </a:rPr>
              <a:t>JUSTIFICANDO su elección</a:t>
            </a:r>
            <a:r>
              <a:rPr lang="es-MX" sz="3200" b="1" dirty="0" smtClean="0">
                <a:solidFill>
                  <a:schemeClr val="accent2">
                    <a:lumMod val="75000"/>
                  </a:schemeClr>
                </a:solidFill>
              </a:rPr>
              <a:t>.</a:t>
            </a:r>
          </a:p>
          <a:p>
            <a:pPr algn="ctr">
              <a:lnSpc>
                <a:spcPct val="150000"/>
              </a:lnSpc>
            </a:pPr>
            <a:r>
              <a:rPr lang="es-MX" sz="3200" b="1" dirty="0" smtClean="0">
                <a:solidFill>
                  <a:schemeClr val="accent2">
                    <a:lumMod val="75000"/>
                  </a:schemeClr>
                </a:solidFill>
              </a:rPr>
              <a:t>Luego, </a:t>
            </a:r>
            <a:r>
              <a:rPr lang="es-MX" sz="3200" b="1" dirty="0" smtClean="0">
                <a:solidFill>
                  <a:srgbClr val="FF0000"/>
                </a:solidFill>
              </a:rPr>
              <a:t>comenten</a:t>
            </a:r>
            <a:r>
              <a:rPr lang="es-MX" sz="3200" b="1" dirty="0" smtClean="0">
                <a:solidFill>
                  <a:schemeClr val="accent2">
                    <a:lumMod val="75000"/>
                  </a:schemeClr>
                </a:solidFill>
              </a:rPr>
              <a:t> sus reflexiones </a:t>
            </a:r>
            <a:r>
              <a:rPr lang="es-MX" sz="3200" b="1" dirty="0" smtClean="0">
                <a:solidFill>
                  <a:srgbClr val="FF0000"/>
                </a:solidFill>
              </a:rPr>
              <a:t>ante el grupo.</a:t>
            </a:r>
            <a:endParaRPr lang="es-MX" sz="3200" b="1" dirty="0">
              <a:solidFill>
                <a:srgbClr val="FF0000"/>
              </a:solidFill>
            </a:endParaRPr>
          </a:p>
        </p:txBody>
      </p:sp>
    </p:spTree>
    <p:extLst>
      <p:ext uri="{BB962C8B-B14F-4D97-AF65-F5344CB8AC3E}">
        <p14:creationId xmlns:p14="http://schemas.microsoft.com/office/powerpoint/2010/main" val="2496793957"/>
      </p:ext>
    </p:extLst>
  </p:cSld>
  <p:clrMapOvr>
    <a:masterClrMapping/>
  </p:clrMapOvr>
  <p:transition spd="slow">
    <p:randomBar dir="vert"/>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MERCADO ESPECIALIZADO 9:</a:t>
            </a:r>
            <a:endParaRPr lang="es-MX" b="1" dirty="0"/>
          </a:p>
        </p:txBody>
      </p:sp>
      <p:sp>
        <p:nvSpPr>
          <p:cNvPr id="6" name="5 Marcador de texto"/>
          <p:cNvSpPr>
            <a:spLocks noGrp="1"/>
          </p:cNvSpPr>
          <p:nvPr>
            <p:ph type="body" idx="1"/>
          </p:nvPr>
        </p:nvSpPr>
        <p:spPr/>
        <p:txBody>
          <a:bodyPr>
            <a:normAutofit lnSpcReduction="10000"/>
          </a:bodyPr>
          <a:lstStyle/>
          <a:p>
            <a:pPr algn="ctr"/>
            <a:r>
              <a:rPr lang="es-MX" sz="3600" b="1" dirty="0" smtClean="0">
                <a:solidFill>
                  <a:schemeClr val="accent2">
                    <a:lumMod val="60000"/>
                    <a:lumOff val="40000"/>
                  </a:schemeClr>
                </a:solidFill>
              </a:rPr>
              <a:t>TURISMO DE ADULTOS </a:t>
            </a:r>
            <a:r>
              <a:rPr lang="es-MX" sz="3600" b="1" dirty="0" smtClean="0">
                <a:solidFill>
                  <a:schemeClr val="accent2">
                    <a:lumMod val="60000"/>
                    <a:lumOff val="40000"/>
                  </a:schemeClr>
                </a:solidFill>
              </a:rPr>
              <a:t>EN PLENITUD</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1874665563"/>
      </p:ext>
    </p:extLst>
  </p:cSld>
  <p:clrMapOvr>
    <a:masterClrMapping/>
  </p:clrMapOvr>
  <p:transition spd="slow">
    <p:randomBar dir="vert"/>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b="1" dirty="0" smtClean="0"/>
              <a:t>MERCADO DE ADULTOS EN PLENITUD</a:t>
            </a:r>
            <a:endParaRPr lang="es-MX" b="1" dirty="0"/>
          </a:p>
        </p:txBody>
      </p:sp>
      <p:pic>
        <p:nvPicPr>
          <p:cNvPr id="6" name="Imagen 5"/>
          <p:cNvPicPr>
            <a:picLocks noChangeAspect="1"/>
          </p:cNvPicPr>
          <p:nvPr/>
        </p:nvPicPr>
        <p:blipFill>
          <a:blip r:embed="rId2"/>
          <a:stretch>
            <a:fillRect/>
          </a:stretch>
        </p:blipFill>
        <p:spPr>
          <a:xfrm>
            <a:off x="683568" y="1524000"/>
            <a:ext cx="7560840" cy="4425280"/>
          </a:xfrm>
          <a:prstGeom prst="rect">
            <a:avLst/>
          </a:prstGeom>
        </p:spPr>
      </p:pic>
    </p:spTree>
    <p:extLst>
      <p:ext uri="{BB962C8B-B14F-4D97-AF65-F5344CB8AC3E}">
        <p14:creationId xmlns:p14="http://schemas.microsoft.com/office/powerpoint/2010/main" val="2028168580"/>
      </p:ext>
    </p:extLst>
  </p:cSld>
  <p:clrMapOvr>
    <a:masterClrMapping/>
  </p:clrMapOvr>
  <p:transition spd="slow">
    <p:randomBar dir="vert"/>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solidFill>
                  <a:srgbClr val="00B0F0"/>
                </a:solidFill>
              </a:rPr>
              <a:t>ADULTOS EN PLENITUD: CONCEPTO</a:t>
            </a:r>
            <a:endParaRPr lang="es-MX" dirty="0">
              <a:solidFill>
                <a:srgbClr val="00B0F0"/>
              </a:solidFill>
            </a:endParaRPr>
          </a:p>
        </p:txBody>
      </p:sp>
      <p:sp>
        <p:nvSpPr>
          <p:cNvPr id="4" name="Marcador de contenido 3"/>
          <p:cNvSpPr>
            <a:spLocks noGrp="1"/>
          </p:cNvSpPr>
          <p:nvPr>
            <p:ph sz="quarter" idx="1"/>
          </p:nvPr>
        </p:nvSpPr>
        <p:spPr>
          <a:xfrm>
            <a:off x="457200" y="1556792"/>
            <a:ext cx="8229600" cy="4600168"/>
          </a:xfrm>
        </p:spPr>
        <p:txBody>
          <a:bodyPr>
            <a:normAutofit fontScale="92500"/>
          </a:bodyPr>
          <a:lstStyle/>
          <a:p>
            <a:pPr algn="ctr">
              <a:lnSpc>
                <a:spcPct val="150000"/>
              </a:lnSpc>
            </a:pPr>
            <a:r>
              <a:rPr lang="es-MX" dirty="0">
                <a:solidFill>
                  <a:schemeClr val="accent2">
                    <a:lumMod val="50000"/>
                  </a:schemeClr>
                </a:solidFill>
              </a:rPr>
              <a:t>Viajeros de más de 55 años </a:t>
            </a:r>
            <a:r>
              <a:rPr lang="es-MX" dirty="0" smtClean="0">
                <a:solidFill>
                  <a:schemeClr val="accent2">
                    <a:lumMod val="50000"/>
                  </a:schemeClr>
                </a:solidFill>
              </a:rPr>
              <a:t>quienes planean </a:t>
            </a:r>
            <a:r>
              <a:rPr lang="es-MX" dirty="0">
                <a:solidFill>
                  <a:schemeClr val="accent2">
                    <a:lumMod val="50000"/>
                  </a:schemeClr>
                </a:solidFill>
              </a:rPr>
              <a:t>viajes de descanso y bienestar alrededor de 3 y 4 días o de 9 a 10 en temporadas bajas. </a:t>
            </a:r>
            <a:r>
              <a:rPr lang="es-MX" dirty="0" smtClean="0">
                <a:solidFill>
                  <a:schemeClr val="accent2">
                    <a:lumMod val="50000"/>
                  </a:schemeClr>
                </a:solidFill>
              </a:rPr>
              <a:t>Demandan en </a:t>
            </a:r>
            <a:r>
              <a:rPr lang="es-MX" dirty="0">
                <a:solidFill>
                  <a:schemeClr val="accent2">
                    <a:lumMod val="50000"/>
                  </a:schemeClr>
                </a:solidFill>
              </a:rPr>
              <a:t>cualquier establecimiento </a:t>
            </a:r>
            <a:r>
              <a:rPr lang="es-MX" dirty="0" smtClean="0">
                <a:solidFill>
                  <a:schemeClr val="accent2">
                    <a:lumMod val="50000"/>
                  </a:schemeClr>
                </a:solidFill>
              </a:rPr>
              <a:t>seguridad </a:t>
            </a:r>
            <a:r>
              <a:rPr lang="es-MX" dirty="0">
                <a:solidFill>
                  <a:schemeClr val="accent2">
                    <a:lumMod val="50000"/>
                  </a:schemeClr>
                </a:solidFill>
              </a:rPr>
              <a:t>para su tranquilidad. </a:t>
            </a:r>
            <a:endParaRPr lang="es-MX" dirty="0" smtClean="0">
              <a:solidFill>
                <a:schemeClr val="accent2">
                  <a:lumMod val="50000"/>
                </a:schemeClr>
              </a:solidFill>
            </a:endParaRPr>
          </a:p>
          <a:p>
            <a:pPr algn="ctr">
              <a:lnSpc>
                <a:spcPct val="150000"/>
              </a:lnSpc>
            </a:pPr>
            <a:r>
              <a:rPr lang="es-MX" dirty="0">
                <a:solidFill>
                  <a:schemeClr val="accent2">
                    <a:lumMod val="50000"/>
                  </a:schemeClr>
                </a:solidFill>
              </a:rPr>
              <a:t>E</a:t>
            </a:r>
            <a:r>
              <a:rPr lang="es-MX" dirty="0" smtClean="0">
                <a:solidFill>
                  <a:schemeClr val="accent2">
                    <a:lumMod val="50000"/>
                  </a:schemeClr>
                </a:solidFill>
              </a:rPr>
              <a:t>ste </a:t>
            </a:r>
            <a:r>
              <a:rPr lang="es-MX" dirty="0">
                <a:solidFill>
                  <a:schemeClr val="accent2">
                    <a:lumMod val="50000"/>
                  </a:schemeClr>
                </a:solidFill>
              </a:rPr>
              <a:t>grupo de personas se </a:t>
            </a:r>
            <a:r>
              <a:rPr lang="es-MX" dirty="0" smtClean="0">
                <a:solidFill>
                  <a:schemeClr val="accent2">
                    <a:lumMod val="50000"/>
                  </a:schemeClr>
                </a:solidFill>
              </a:rPr>
              <a:t>estima </a:t>
            </a:r>
            <a:r>
              <a:rPr lang="es-MX" dirty="0">
                <a:solidFill>
                  <a:schemeClr val="accent2">
                    <a:lumMod val="50000"/>
                  </a:schemeClr>
                </a:solidFill>
              </a:rPr>
              <a:t>entre 1,3 y 1,6 mil millones en todo el </a:t>
            </a:r>
            <a:r>
              <a:rPr lang="es-MX" dirty="0" smtClean="0">
                <a:solidFill>
                  <a:schemeClr val="accent2">
                    <a:lumMod val="50000"/>
                  </a:schemeClr>
                </a:solidFill>
              </a:rPr>
              <a:t>mundo, y se integra en su mayoría por personas jubiladas y pensionadas. </a:t>
            </a:r>
            <a:r>
              <a:rPr lang="es-MX" dirty="0">
                <a:solidFill>
                  <a:schemeClr val="accent2">
                    <a:lumMod val="50000"/>
                  </a:schemeClr>
                </a:solidFill>
              </a:rPr>
              <a:t>El 59% define la jubilación como “un tiempo para viajar y explorar nuevos </a:t>
            </a:r>
            <a:r>
              <a:rPr lang="es-MX" dirty="0" smtClean="0">
                <a:solidFill>
                  <a:schemeClr val="accent2">
                    <a:lumMod val="50000"/>
                  </a:schemeClr>
                </a:solidFill>
              </a:rPr>
              <a:t>lugares” (SECTUR, 2014).</a:t>
            </a:r>
            <a:endParaRPr lang="es-MX" dirty="0">
              <a:solidFill>
                <a:schemeClr val="accent2">
                  <a:lumMod val="50000"/>
                </a:schemeClr>
              </a:solidFill>
            </a:endParaRPr>
          </a:p>
        </p:txBody>
      </p:sp>
    </p:spTree>
    <p:extLst>
      <p:ext uri="{BB962C8B-B14F-4D97-AF65-F5344CB8AC3E}">
        <p14:creationId xmlns:p14="http://schemas.microsoft.com/office/powerpoint/2010/main" val="478220269"/>
      </p:ext>
    </p:extLst>
  </p:cSld>
  <p:clrMapOvr>
    <a:masterClrMapping/>
  </p:clrMapOvr>
  <p:transition spd="slow">
    <p:randomBar dir="vert"/>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just"/>
            <a:r>
              <a:rPr lang="es-MX" sz="2400" b="1" dirty="0" smtClean="0">
                <a:solidFill>
                  <a:srgbClr val="00B0F0"/>
                </a:solidFill>
              </a:rPr>
              <a:t>PRINCIPALES CARACTERÍSTICAS DEL TURISMO DE ADULTOS EN PLENITUD</a:t>
            </a:r>
            <a:endParaRPr lang="es-MX" sz="2400" b="1" dirty="0">
              <a:solidFill>
                <a:srgbClr val="00B0F0"/>
              </a:solidFill>
            </a:endParaRPr>
          </a:p>
        </p:txBody>
      </p:sp>
      <p:sp>
        <p:nvSpPr>
          <p:cNvPr id="5" name="Marcador de contenido 4"/>
          <p:cNvSpPr>
            <a:spLocks noGrp="1"/>
          </p:cNvSpPr>
          <p:nvPr>
            <p:ph sz="quarter" idx="1"/>
          </p:nvPr>
        </p:nvSpPr>
        <p:spPr>
          <a:xfrm>
            <a:off x="251520" y="1219200"/>
            <a:ext cx="4752528" cy="5162128"/>
          </a:xfrm>
        </p:spPr>
        <p:txBody>
          <a:bodyPr>
            <a:noAutofit/>
          </a:bodyPr>
          <a:lstStyle/>
          <a:p>
            <a:pPr algn="just">
              <a:lnSpc>
                <a:spcPct val="170000"/>
              </a:lnSpc>
            </a:pPr>
            <a:r>
              <a:rPr lang="es-MX" sz="1600" dirty="0" smtClean="0">
                <a:solidFill>
                  <a:schemeClr val="accent2">
                    <a:lumMod val="75000"/>
                  </a:schemeClr>
                </a:solidFill>
              </a:rPr>
              <a:t>En algunos casos son llamados </a:t>
            </a:r>
            <a:r>
              <a:rPr lang="es-MX" sz="1600" dirty="0">
                <a:solidFill>
                  <a:schemeClr val="accent2">
                    <a:lumMod val="75000"/>
                  </a:schemeClr>
                </a:solidFill>
              </a:rPr>
              <a:t>adultos en edad avanzada, </a:t>
            </a:r>
            <a:r>
              <a:rPr lang="es-MX" sz="1600" dirty="0" smtClean="0">
                <a:solidFill>
                  <a:schemeClr val="accent2">
                    <a:lumMod val="75000"/>
                  </a:schemeClr>
                </a:solidFill>
              </a:rPr>
              <a:t>en otros, personas de la tercera </a:t>
            </a:r>
            <a:r>
              <a:rPr lang="es-MX" sz="1600" dirty="0">
                <a:solidFill>
                  <a:schemeClr val="accent2">
                    <a:lumMod val="75000"/>
                  </a:schemeClr>
                </a:solidFill>
              </a:rPr>
              <a:t>edad </a:t>
            </a:r>
            <a:r>
              <a:rPr lang="es-MX" sz="1600" dirty="0" smtClean="0">
                <a:solidFill>
                  <a:schemeClr val="accent2">
                    <a:lumMod val="75000"/>
                  </a:schemeClr>
                </a:solidFill>
              </a:rPr>
              <a:t>y en otros casos, adultos mayores.</a:t>
            </a:r>
          </a:p>
          <a:p>
            <a:pPr algn="just">
              <a:lnSpc>
                <a:spcPct val="170000"/>
              </a:lnSpc>
            </a:pPr>
            <a:r>
              <a:rPr lang="es-MX" sz="1600" dirty="0">
                <a:solidFill>
                  <a:schemeClr val="accent2">
                    <a:lumMod val="75000"/>
                  </a:schemeClr>
                </a:solidFill>
              </a:rPr>
              <a:t>El pronóstico de población de adultos mayores para el 2020 es de 14 millones de mexicanos</a:t>
            </a:r>
            <a:r>
              <a:rPr lang="es-MX" sz="1600" dirty="0" smtClean="0">
                <a:solidFill>
                  <a:schemeClr val="accent2">
                    <a:lumMod val="75000"/>
                  </a:schemeClr>
                </a:solidFill>
              </a:rPr>
              <a:t>.</a:t>
            </a:r>
          </a:p>
          <a:p>
            <a:pPr algn="just">
              <a:lnSpc>
                <a:spcPct val="170000"/>
              </a:lnSpc>
            </a:pPr>
            <a:r>
              <a:rPr lang="es-MX" sz="1600" dirty="0" smtClean="0">
                <a:solidFill>
                  <a:schemeClr val="accent2">
                    <a:lumMod val="75000"/>
                  </a:schemeClr>
                </a:solidFill>
              </a:rPr>
              <a:t>Tienen requerimientos </a:t>
            </a:r>
            <a:r>
              <a:rPr lang="es-MX" sz="1600" dirty="0">
                <a:solidFill>
                  <a:schemeClr val="accent2">
                    <a:lumMod val="75000"/>
                  </a:schemeClr>
                </a:solidFill>
              </a:rPr>
              <a:t>especiales en materia de </a:t>
            </a:r>
            <a:r>
              <a:rPr lang="es-MX" sz="1600" dirty="0" smtClean="0">
                <a:solidFill>
                  <a:schemeClr val="accent2">
                    <a:lumMod val="75000"/>
                  </a:schemeClr>
                </a:solidFill>
              </a:rPr>
              <a:t>seguridad durante sus viajes, integración de itinerarios</a:t>
            </a:r>
            <a:r>
              <a:rPr lang="es-MX" sz="1600" dirty="0">
                <a:solidFill>
                  <a:schemeClr val="accent2">
                    <a:lumMod val="75000"/>
                  </a:schemeClr>
                </a:solidFill>
              </a:rPr>
              <a:t>, información oportuna, transporte seguro y confortable, buen trato, alimentación adecuada, actividades recreativas, y asistencia </a:t>
            </a:r>
            <a:r>
              <a:rPr lang="es-MX" sz="1600" dirty="0" smtClean="0">
                <a:solidFill>
                  <a:schemeClr val="accent2">
                    <a:lumMod val="75000"/>
                  </a:schemeClr>
                </a:solidFill>
              </a:rPr>
              <a:t>médica, entre otros servicios turísticos.</a:t>
            </a:r>
            <a:endParaRPr lang="es-MX" sz="1600" dirty="0">
              <a:solidFill>
                <a:schemeClr val="accent2">
                  <a:lumMod val="75000"/>
                </a:schemeClr>
              </a:solidFill>
            </a:endParaRPr>
          </a:p>
        </p:txBody>
      </p:sp>
      <p:pic>
        <p:nvPicPr>
          <p:cNvPr id="7" name="Imagen 6"/>
          <p:cNvPicPr>
            <a:picLocks noChangeAspect="1"/>
          </p:cNvPicPr>
          <p:nvPr/>
        </p:nvPicPr>
        <p:blipFill>
          <a:blip r:embed="rId2"/>
          <a:stretch>
            <a:fillRect/>
          </a:stretch>
        </p:blipFill>
        <p:spPr>
          <a:xfrm>
            <a:off x="5004048" y="1484784"/>
            <a:ext cx="3188829" cy="1944216"/>
          </a:xfrm>
          <a:prstGeom prst="rect">
            <a:avLst/>
          </a:prstGeom>
        </p:spPr>
      </p:pic>
      <p:pic>
        <p:nvPicPr>
          <p:cNvPr id="8" name="Imagen 7"/>
          <p:cNvPicPr>
            <a:picLocks noChangeAspect="1"/>
          </p:cNvPicPr>
          <p:nvPr/>
        </p:nvPicPr>
        <p:blipFill>
          <a:blip r:embed="rId3"/>
          <a:stretch>
            <a:fillRect/>
          </a:stretch>
        </p:blipFill>
        <p:spPr>
          <a:xfrm>
            <a:off x="5106777" y="3645024"/>
            <a:ext cx="3086100" cy="2376264"/>
          </a:xfrm>
          <a:prstGeom prst="rect">
            <a:avLst/>
          </a:prstGeom>
        </p:spPr>
      </p:pic>
    </p:spTree>
    <p:extLst>
      <p:ext uri="{BB962C8B-B14F-4D97-AF65-F5344CB8AC3E}">
        <p14:creationId xmlns:p14="http://schemas.microsoft.com/office/powerpoint/2010/main" val="519290243"/>
      </p:ext>
    </p:extLst>
  </p:cSld>
  <p:clrMapOvr>
    <a:masterClrMapping/>
  </p:clrMapOvr>
  <p:transition spd="slow">
    <p:randomBar dir="vert"/>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chemeClr val="accent2">
                    <a:lumMod val="75000"/>
                  </a:schemeClr>
                </a:solidFill>
              </a:rPr>
              <a:t>ADULTOS EN PLENITUD Y EL TURISMO SOCIAL</a:t>
            </a:r>
            <a:endParaRPr lang="es-MX" dirty="0">
              <a:solidFill>
                <a:schemeClr val="accent2">
                  <a:lumMod val="75000"/>
                </a:schemeClr>
              </a:solidFill>
            </a:endParaRPr>
          </a:p>
        </p:txBody>
      </p:sp>
      <p:sp>
        <p:nvSpPr>
          <p:cNvPr id="3" name="Marcador de contenido 2"/>
          <p:cNvSpPr>
            <a:spLocks noGrp="1"/>
          </p:cNvSpPr>
          <p:nvPr>
            <p:ph sz="quarter" idx="1"/>
          </p:nvPr>
        </p:nvSpPr>
        <p:spPr>
          <a:xfrm>
            <a:off x="323528" y="1219200"/>
            <a:ext cx="4175320" cy="5378152"/>
          </a:xfrm>
        </p:spPr>
        <p:txBody>
          <a:bodyPr>
            <a:normAutofit fontScale="85000" lnSpcReduction="20000"/>
          </a:bodyPr>
          <a:lstStyle/>
          <a:p>
            <a:pPr algn="just">
              <a:lnSpc>
                <a:spcPct val="160000"/>
              </a:lnSpc>
            </a:pPr>
            <a:r>
              <a:rPr lang="es-MX" dirty="0" smtClean="0">
                <a:solidFill>
                  <a:srgbClr val="0070C0"/>
                </a:solidFill>
              </a:rPr>
              <a:t>Este segmento se </a:t>
            </a:r>
            <a:r>
              <a:rPr lang="es-MX" dirty="0">
                <a:solidFill>
                  <a:srgbClr val="0070C0"/>
                </a:solidFill>
              </a:rPr>
              <a:t>relaciona con el llamado “TURISMO SOCIAL”, </a:t>
            </a:r>
            <a:r>
              <a:rPr lang="es-MX" dirty="0" smtClean="0">
                <a:solidFill>
                  <a:srgbClr val="0070C0"/>
                </a:solidFill>
              </a:rPr>
              <a:t>el cual aparece</a:t>
            </a:r>
            <a:r>
              <a:rPr lang="es-MX" dirty="0">
                <a:solidFill>
                  <a:srgbClr val="0070C0"/>
                </a:solidFill>
              </a:rPr>
              <a:t>, como concepto y como práctica, </a:t>
            </a:r>
            <a:r>
              <a:rPr lang="es-MX" dirty="0" smtClean="0">
                <a:solidFill>
                  <a:srgbClr val="0070C0"/>
                </a:solidFill>
              </a:rPr>
              <a:t>alrededor </a:t>
            </a:r>
            <a:r>
              <a:rPr lang="es-MX" dirty="0">
                <a:solidFill>
                  <a:srgbClr val="0070C0"/>
                </a:solidFill>
              </a:rPr>
              <a:t>de la </a:t>
            </a:r>
            <a:r>
              <a:rPr lang="es-MX" dirty="0" smtClean="0">
                <a:solidFill>
                  <a:srgbClr val="0070C0"/>
                </a:solidFill>
              </a:rPr>
              <a:t>Segunda Guerra Mundial, cuando se </a:t>
            </a:r>
            <a:r>
              <a:rPr lang="es-MX" dirty="0">
                <a:solidFill>
                  <a:srgbClr val="0070C0"/>
                </a:solidFill>
              </a:rPr>
              <a:t>intensificó la </a:t>
            </a:r>
            <a:r>
              <a:rPr lang="es-MX" dirty="0" smtClean="0">
                <a:solidFill>
                  <a:srgbClr val="0070C0"/>
                </a:solidFill>
              </a:rPr>
              <a:t>preocupación </a:t>
            </a:r>
            <a:r>
              <a:rPr lang="es-MX" dirty="0">
                <a:solidFill>
                  <a:srgbClr val="0070C0"/>
                </a:solidFill>
              </a:rPr>
              <a:t>por el interés en satisfacer </a:t>
            </a:r>
            <a:r>
              <a:rPr lang="es-MX" dirty="0" smtClean="0">
                <a:solidFill>
                  <a:srgbClr val="0070C0"/>
                </a:solidFill>
              </a:rPr>
              <a:t>la </a:t>
            </a:r>
            <a:r>
              <a:rPr lang="es-MX" dirty="0">
                <a:solidFill>
                  <a:srgbClr val="0070C0"/>
                </a:solidFill>
              </a:rPr>
              <a:t>necesidad de </a:t>
            </a:r>
            <a:r>
              <a:rPr lang="es-MX" dirty="0" smtClean="0">
                <a:solidFill>
                  <a:srgbClr val="0070C0"/>
                </a:solidFill>
              </a:rPr>
              <a:t>ocio, recreación y descanso de los trabajadores.</a:t>
            </a:r>
          </a:p>
          <a:p>
            <a:pPr algn="just">
              <a:lnSpc>
                <a:spcPct val="160000"/>
              </a:lnSpc>
            </a:pPr>
            <a:r>
              <a:rPr lang="es-MX" dirty="0" smtClean="0">
                <a:solidFill>
                  <a:srgbClr val="0070C0"/>
                </a:solidFill>
              </a:rPr>
              <a:t>Tuvo un crecimiento intensivo hasta </a:t>
            </a:r>
            <a:r>
              <a:rPr lang="es-MX" dirty="0">
                <a:solidFill>
                  <a:srgbClr val="0070C0"/>
                </a:solidFill>
              </a:rPr>
              <a:t>los </a:t>
            </a:r>
            <a:r>
              <a:rPr lang="es-MX" dirty="0" smtClean="0">
                <a:solidFill>
                  <a:srgbClr val="0070C0"/>
                </a:solidFill>
              </a:rPr>
              <a:t>70 (CESTUR, 2013).</a:t>
            </a:r>
            <a:endParaRPr lang="es-MX" dirty="0">
              <a:solidFill>
                <a:srgbClr val="0070C0"/>
              </a:solidFill>
            </a:endParaRPr>
          </a:p>
        </p:txBody>
      </p:sp>
      <p:sp>
        <p:nvSpPr>
          <p:cNvPr id="4" name="Marcador de contenido 3"/>
          <p:cNvSpPr>
            <a:spLocks noGrp="1"/>
          </p:cNvSpPr>
          <p:nvPr>
            <p:ph sz="quarter" idx="2"/>
          </p:nvPr>
        </p:nvSpPr>
        <p:spPr/>
        <p:txBody>
          <a:bodyPr>
            <a:noAutofit/>
          </a:bodyPr>
          <a:lstStyle/>
          <a:p>
            <a:pPr algn="just">
              <a:lnSpc>
                <a:spcPct val="170000"/>
              </a:lnSpc>
            </a:pPr>
            <a:r>
              <a:rPr lang="es-MX" sz="1400" dirty="0" smtClean="0">
                <a:solidFill>
                  <a:srgbClr val="0070C0"/>
                </a:solidFill>
              </a:rPr>
              <a:t>Se trata de un turismo que privilegia los segmentos de población de bajos ingresos –entre ellos los “adultos mayores”, y se distingue por las “tres s”:</a:t>
            </a:r>
          </a:p>
          <a:p>
            <a:pPr algn="just">
              <a:lnSpc>
                <a:spcPct val="170000"/>
              </a:lnSpc>
            </a:pPr>
            <a:r>
              <a:rPr lang="es-MX" sz="1400" dirty="0" smtClean="0">
                <a:solidFill>
                  <a:srgbClr val="0070C0"/>
                </a:solidFill>
              </a:rPr>
              <a:t>SOLIDARIO</a:t>
            </a:r>
          </a:p>
          <a:p>
            <a:pPr algn="just">
              <a:lnSpc>
                <a:spcPct val="170000"/>
              </a:lnSpc>
            </a:pPr>
            <a:r>
              <a:rPr lang="es-MX" sz="1400" dirty="0" smtClean="0">
                <a:solidFill>
                  <a:srgbClr val="0070C0"/>
                </a:solidFill>
              </a:rPr>
              <a:t>SOCIAL</a:t>
            </a:r>
          </a:p>
          <a:p>
            <a:pPr algn="just">
              <a:lnSpc>
                <a:spcPct val="170000"/>
              </a:lnSpc>
            </a:pPr>
            <a:r>
              <a:rPr lang="es-MX" sz="1400" dirty="0" smtClean="0">
                <a:solidFill>
                  <a:srgbClr val="0070C0"/>
                </a:solidFill>
              </a:rPr>
              <a:t>SUSTENTABLE</a:t>
            </a:r>
          </a:p>
          <a:p>
            <a:pPr algn="just">
              <a:lnSpc>
                <a:spcPct val="170000"/>
              </a:lnSpc>
            </a:pPr>
            <a:r>
              <a:rPr lang="es-MX" sz="1400" dirty="0">
                <a:solidFill>
                  <a:srgbClr val="0070C0"/>
                </a:solidFill>
              </a:rPr>
              <a:t>Suele recurrir a la oferta </a:t>
            </a:r>
            <a:r>
              <a:rPr lang="es-MX" sz="1400" dirty="0" smtClean="0">
                <a:solidFill>
                  <a:srgbClr val="0070C0"/>
                </a:solidFill>
              </a:rPr>
              <a:t>gubernamental y </a:t>
            </a:r>
            <a:r>
              <a:rPr lang="es-MX" sz="1400" dirty="0">
                <a:solidFill>
                  <a:srgbClr val="0070C0"/>
                </a:solidFill>
              </a:rPr>
              <a:t>a prestadores de </a:t>
            </a:r>
            <a:r>
              <a:rPr lang="es-MX" sz="1400" dirty="0" smtClean="0">
                <a:solidFill>
                  <a:srgbClr val="0070C0"/>
                </a:solidFill>
              </a:rPr>
              <a:t>servicios </a:t>
            </a:r>
            <a:r>
              <a:rPr lang="es-MX" sz="1400" dirty="0">
                <a:solidFill>
                  <a:srgbClr val="0070C0"/>
                </a:solidFill>
              </a:rPr>
              <a:t>de precios </a:t>
            </a:r>
            <a:r>
              <a:rPr lang="es-MX" sz="1400" dirty="0" smtClean="0">
                <a:solidFill>
                  <a:srgbClr val="0070C0"/>
                </a:solidFill>
              </a:rPr>
              <a:t>reducidos; </a:t>
            </a:r>
            <a:r>
              <a:rPr lang="es-MX" sz="1400" dirty="0">
                <a:solidFill>
                  <a:srgbClr val="0070C0"/>
                </a:solidFill>
              </a:rPr>
              <a:t>o </a:t>
            </a:r>
            <a:r>
              <a:rPr lang="es-MX" sz="1400" dirty="0" smtClean="0">
                <a:solidFill>
                  <a:srgbClr val="0070C0"/>
                </a:solidFill>
              </a:rPr>
              <a:t>bien </a:t>
            </a:r>
            <a:r>
              <a:rPr lang="es-MX" sz="1400" dirty="0">
                <a:solidFill>
                  <a:srgbClr val="0070C0"/>
                </a:solidFill>
              </a:rPr>
              <a:t>resolver de manera propia </a:t>
            </a:r>
            <a:r>
              <a:rPr lang="es-MX" sz="1400" dirty="0" smtClean="0">
                <a:solidFill>
                  <a:srgbClr val="0070C0"/>
                </a:solidFill>
              </a:rPr>
              <a:t>y/o </a:t>
            </a:r>
            <a:r>
              <a:rPr lang="es-MX" sz="1400" dirty="0">
                <a:solidFill>
                  <a:srgbClr val="0070C0"/>
                </a:solidFill>
              </a:rPr>
              <a:t>mediante el apoyo de familiares, sus necesidades de </a:t>
            </a:r>
            <a:r>
              <a:rPr lang="es-MX" sz="1400" dirty="0" smtClean="0">
                <a:solidFill>
                  <a:srgbClr val="0070C0"/>
                </a:solidFill>
              </a:rPr>
              <a:t>alojamiento</a:t>
            </a:r>
            <a:r>
              <a:rPr lang="es-MX" sz="1400" dirty="0">
                <a:solidFill>
                  <a:srgbClr val="0070C0"/>
                </a:solidFill>
              </a:rPr>
              <a:t>, transportación, alimentos y </a:t>
            </a:r>
            <a:r>
              <a:rPr lang="es-MX" sz="1400" dirty="0" smtClean="0">
                <a:solidFill>
                  <a:srgbClr val="0070C0"/>
                </a:solidFill>
              </a:rPr>
              <a:t>recreación. </a:t>
            </a:r>
            <a:endParaRPr lang="es-MX" sz="1400" dirty="0">
              <a:solidFill>
                <a:srgbClr val="0070C0"/>
              </a:solidFill>
            </a:endParaRPr>
          </a:p>
        </p:txBody>
      </p:sp>
    </p:spTree>
    <p:extLst>
      <p:ext uri="{BB962C8B-B14F-4D97-AF65-F5344CB8AC3E}">
        <p14:creationId xmlns:p14="http://schemas.microsoft.com/office/powerpoint/2010/main" val="1078404375"/>
      </p:ext>
    </p:extLst>
  </p:cSld>
  <p:clrMapOvr>
    <a:masterClrMapping/>
  </p:clrMapOvr>
  <p:transition spd="slow">
    <p:randomBar dir="vert"/>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just"/>
            <a:r>
              <a:rPr lang="es-MX" b="1" dirty="0" smtClean="0">
                <a:solidFill>
                  <a:srgbClr val="0070C0"/>
                </a:solidFill>
              </a:rPr>
              <a:t>CARACTERÍSTICAS DEL TURISMO SOCIAL (y adultos mayores)</a:t>
            </a:r>
            <a:endParaRPr lang="es-MX" b="1" dirty="0">
              <a:solidFill>
                <a:srgbClr val="0070C0"/>
              </a:solidFill>
            </a:endParaRPr>
          </a:p>
        </p:txBody>
      </p:sp>
      <p:sp>
        <p:nvSpPr>
          <p:cNvPr id="7" name="Marcador de contenido 6"/>
          <p:cNvSpPr>
            <a:spLocks noGrp="1"/>
          </p:cNvSpPr>
          <p:nvPr>
            <p:ph sz="quarter" idx="2"/>
          </p:nvPr>
        </p:nvSpPr>
        <p:spPr>
          <a:xfrm>
            <a:off x="3779912" y="1556792"/>
            <a:ext cx="4893934" cy="4597120"/>
          </a:xfrm>
        </p:spPr>
        <p:txBody>
          <a:bodyPr>
            <a:normAutofit fontScale="70000" lnSpcReduction="20000"/>
          </a:bodyPr>
          <a:lstStyle/>
          <a:p>
            <a:pPr algn="just">
              <a:lnSpc>
                <a:spcPct val="170000"/>
              </a:lnSpc>
            </a:pPr>
            <a:r>
              <a:rPr lang="es-MX" dirty="0" smtClean="0">
                <a:solidFill>
                  <a:srgbClr val="0070C0"/>
                </a:solidFill>
              </a:rPr>
              <a:t>Para la realización de este tipo de “turismo social”, suele recurrirse a la relación de </a:t>
            </a:r>
            <a:r>
              <a:rPr lang="es-MX" dirty="0">
                <a:solidFill>
                  <a:srgbClr val="0070C0"/>
                </a:solidFill>
              </a:rPr>
              <a:t>la red familiar </a:t>
            </a:r>
            <a:r>
              <a:rPr lang="es-MX" dirty="0" smtClean="0">
                <a:solidFill>
                  <a:srgbClr val="0070C0"/>
                </a:solidFill>
              </a:rPr>
              <a:t>extensa que determina un </a:t>
            </a:r>
            <a:r>
              <a:rPr lang="es-MX" dirty="0">
                <a:solidFill>
                  <a:srgbClr val="0070C0"/>
                </a:solidFill>
              </a:rPr>
              <a:t>“modo de hacer </a:t>
            </a:r>
            <a:r>
              <a:rPr lang="es-MX" dirty="0" smtClean="0">
                <a:solidFill>
                  <a:srgbClr val="0070C0"/>
                </a:solidFill>
              </a:rPr>
              <a:t>turismo” (lo que se relaciona con el destino, el establecimiento de hospedaje –que suele ser con las mismas familias-, las épocas de viaje, el monto del gasto, etc.).</a:t>
            </a:r>
          </a:p>
          <a:p>
            <a:pPr algn="just">
              <a:lnSpc>
                <a:spcPct val="170000"/>
              </a:lnSpc>
            </a:pPr>
            <a:r>
              <a:rPr lang="es-MX" dirty="0">
                <a:solidFill>
                  <a:srgbClr val="0070C0"/>
                </a:solidFill>
              </a:rPr>
              <a:t>Carácter tradicional e informal de buena parte de la demanda de bienes y </a:t>
            </a:r>
            <a:r>
              <a:rPr lang="es-MX" dirty="0" smtClean="0">
                <a:solidFill>
                  <a:srgbClr val="0070C0"/>
                </a:solidFill>
              </a:rPr>
              <a:t>servicios.</a:t>
            </a:r>
            <a:endParaRPr lang="es-MX" dirty="0">
              <a:solidFill>
                <a:srgbClr val="0070C0"/>
              </a:solidFill>
            </a:endParaRPr>
          </a:p>
          <a:p>
            <a:pPr algn="just">
              <a:lnSpc>
                <a:spcPct val="170000"/>
              </a:lnSpc>
            </a:pPr>
            <a:r>
              <a:rPr lang="es-MX" dirty="0" smtClean="0">
                <a:solidFill>
                  <a:srgbClr val="0070C0"/>
                </a:solidFill>
              </a:rPr>
              <a:t>Importancia al </a:t>
            </a:r>
            <a:r>
              <a:rPr lang="es-MX" dirty="0">
                <a:solidFill>
                  <a:srgbClr val="0070C0"/>
                </a:solidFill>
              </a:rPr>
              <a:t>turismo de los </a:t>
            </a:r>
            <a:r>
              <a:rPr lang="es-MX" dirty="0" smtClean="0">
                <a:solidFill>
                  <a:srgbClr val="0070C0"/>
                </a:solidFill>
              </a:rPr>
              <a:t>“</a:t>
            </a:r>
            <a:r>
              <a:rPr lang="es-MX" dirty="0">
                <a:solidFill>
                  <a:srgbClr val="0070C0"/>
                </a:solidFill>
              </a:rPr>
              <a:t>paisanos</a:t>
            </a:r>
            <a:r>
              <a:rPr lang="es-MX" dirty="0" smtClean="0">
                <a:solidFill>
                  <a:srgbClr val="0070C0"/>
                </a:solidFill>
              </a:rPr>
              <a:t>”.</a:t>
            </a:r>
            <a:endParaRPr lang="es-MX" dirty="0">
              <a:solidFill>
                <a:srgbClr val="0070C0"/>
              </a:solidFill>
            </a:endParaRPr>
          </a:p>
        </p:txBody>
      </p:sp>
      <p:pic>
        <p:nvPicPr>
          <p:cNvPr id="8" name="Imagen 7"/>
          <p:cNvPicPr>
            <a:picLocks noChangeAspect="1"/>
          </p:cNvPicPr>
          <p:nvPr/>
        </p:nvPicPr>
        <p:blipFill>
          <a:blip r:embed="rId2"/>
          <a:stretch>
            <a:fillRect/>
          </a:stretch>
        </p:blipFill>
        <p:spPr>
          <a:xfrm>
            <a:off x="179512" y="1324051"/>
            <a:ext cx="3600400" cy="4829861"/>
          </a:xfrm>
          <a:prstGeom prst="rect">
            <a:avLst/>
          </a:prstGeom>
        </p:spPr>
      </p:pic>
    </p:spTree>
    <p:extLst>
      <p:ext uri="{BB962C8B-B14F-4D97-AF65-F5344CB8AC3E}">
        <p14:creationId xmlns:p14="http://schemas.microsoft.com/office/powerpoint/2010/main" val="2587885803"/>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lnSpc>
                <a:spcPct val="150000"/>
              </a:lnSpc>
            </a:pPr>
            <a:r>
              <a:rPr lang="es-MX" sz="2400" b="1" dirty="0"/>
              <a:t>GUIÓN EXPLICATIVO PARA EL EMPLEO DEL MATERIAL</a:t>
            </a:r>
            <a:endParaRPr lang="es-MX" sz="2400" dirty="0"/>
          </a:p>
        </p:txBody>
      </p:sp>
      <p:sp>
        <p:nvSpPr>
          <p:cNvPr id="3" name="2 Marcador de contenido"/>
          <p:cNvSpPr>
            <a:spLocks noGrp="1"/>
          </p:cNvSpPr>
          <p:nvPr>
            <p:ph sz="quarter" idx="1"/>
          </p:nvPr>
        </p:nvSpPr>
        <p:spPr>
          <a:xfrm>
            <a:off x="179512" y="1268760"/>
            <a:ext cx="3394720" cy="4937760"/>
          </a:xfrm>
        </p:spPr>
        <p:txBody>
          <a:bodyPr>
            <a:normAutofit fontScale="92500" lnSpcReduction="20000"/>
          </a:bodyPr>
          <a:lstStyle/>
          <a:p>
            <a:pPr>
              <a:lnSpc>
                <a:spcPct val="150000"/>
              </a:lnSpc>
            </a:pPr>
            <a:r>
              <a:rPr lang="es-MX" b="1" dirty="0" smtClean="0">
                <a:solidFill>
                  <a:schemeClr val="accent2">
                    <a:lumMod val="50000"/>
                  </a:schemeClr>
                </a:solidFill>
              </a:rPr>
              <a:t>En cada sesión, el docente puede acompañar su exposición oral con este material, y apoyándose de alguna de las siguientes estrategias didácticas:</a:t>
            </a:r>
            <a:endParaRPr lang="es-MX" b="1" dirty="0">
              <a:solidFill>
                <a:schemeClr val="accent2">
                  <a:lumMod val="50000"/>
                </a:schemeClr>
              </a:solidFill>
            </a:endParaRPr>
          </a:p>
        </p:txBody>
      </p:sp>
      <p:sp>
        <p:nvSpPr>
          <p:cNvPr id="4" name="3 Marcador de contenido"/>
          <p:cNvSpPr>
            <a:spLocks noGrp="1"/>
          </p:cNvSpPr>
          <p:nvPr>
            <p:ph sz="quarter" idx="2"/>
          </p:nvPr>
        </p:nvSpPr>
        <p:spPr>
          <a:xfrm>
            <a:off x="3635896" y="1216152"/>
            <a:ext cx="5256584" cy="4937760"/>
          </a:xfrm>
        </p:spPr>
        <p:txBody>
          <a:bodyPr>
            <a:noAutofit/>
          </a:bodyPr>
          <a:lstStyle/>
          <a:p>
            <a:pPr>
              <a:lnSpc>
                <a:spcPct val="150000"/>
              </a:lnSpc>
            </a:pPr>
            <a:r>
              <a:rPr lang="es-MX" sz="1900" b="1" dirty="0" smtClean="0">
                <a:solidFill>
                  <a:srgbClr val="FF0000"/>
                </a:solidFill>
              </a:rPr>
              <a:t>A) LLUVIA DE IDEAS: </a:t>
            </a:r>
            <a:r>
              <a:rPr lang="es-MX" sz="1900" b="1" dirty="0" smtClean="0">
                <a:solidFill>
                  <a:schemeClr val="accent2">
                    <a:lumMod val="50000"/>
                  </a:schemeClr>
                </a:solidFill>
              </a:rPr>
              <a:t>Solicitar a los alumnos su opinión y comentarios en torno al mercado turístico que se vaya a presentar, antes de proyectar el material. Retomar las observaciones de los alumnos al ir avanzando en la proyección.</a:t>
            </a:r>
          </a:p>
          <a:p>
            <a:pPr>
              <a:lnSpc>
                <a:spcPct val="150000"/>
              </a:lnSpc>
            </a:pPr>
            <a:r>
              <a:rPr lang="es-MX" sz="1900" b="1" dirty="0" smtClean="0">
                <a:solidFill>
                  <a:srgbClr val="FF0000"/>
                </a:solidFill>
              </a:rPr>
              <a:t>B) PALABRAS CLAVE: </a:t>
            </a:r>
            <a:r>
              <a:rPr lang="es-MX" sz="1900" b="1" dirty="0" smtClean="0">
                <a:solidFill>
                  <a:schemeClr val="accent2">
                    <a:lumMod val="50000"/>
                  </a:schemeClr>
                </a:solidFill>
              </a:rPr>
              <a:t>Con base en las imágenes proyectadas que corresponden a cada mercado turístico, solicitar a cada uno de los estudiantes por lo menos una palabra clave que permita describir aquello que se está viendo.</a:t>
            </a:r>
            <a:endParaRPr lang="es-MX" sz="1900" b="1" dirty="0">
              <a:solidFill>
                <a:schemeClr val="accent2">
                  <a:lumMod val="50000"/>
                </a:schemeClr>
              </a:solidFill>
            </a:endParaRPr>
          </a:p>
        </p:txBody>
      </p:sp>
    </p:spTree>
    <p:extLst>
      <p:ext uri="{BB962C8B-B14F-4D97-AF65-F5344CB8AC3E}">
        <p14:creationId xmlns:p14="http://schemas.microsoft.com/office/powerpoint/2010/main" val="763760083"/>
      </p:ext>
    </p:extLst>
  </p:cSld>
  <p:clrMapOvr>
    <a:masterClrMapping/>
  </p:clrMapOvr>
  <p:transition spd="slow">
    <p:randomBar dir="vert"/>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Autofit/>
          </a:bodyPr>
          <a:lstStyle/>
          <a:p>
            <a:pPr algn="ctr">
              <a:lnSpc>
                <a:spcPct val="150000"/>
              </a:lnSpc>
            </a:pPr>
            <a:r>
              <a:rPr lang="es-MX" sz="2400" b="1" dirty="0" smtClean="0">
                <a:solidFill>
                  <a:srgbClr val="0070C0"/>
                </a:solidFill>
              </a:rPr>
              <a:t>OFERTAS DE SERVICIOS PARA EL TURISMO SOCIAL Y DE ADULTOS EN PLENITUD</a:t>
            </a:r>
            <a:endParaRPr lang="es-MX" sz="2400" b="1" dirty="0">
              <a:solidFill>
                <a:srgbClr val="0070C0"/>
              </a:solidFill>
            </a:endParaRPr>
          </a:p>
        </p:txBody>
      </p:sp>
      <p:sp>
        <p:nvSpPr>
          <p:cNvPr id="6" name="Marcador de contenido 5"/>
          <p:cNvSpPr>
            <a:spLocks noGrp="1"/>
          </p:cNvSpPr>
          <p:nvPr>
            <p:ph sz="quarter" idx="1"/>
          </p:nvPr>
        </p:nvSpPr>
        <p:spPr>
          <a:xfrm>
            <a:off x="457200" y="1219200"/>
            <a:ext cx="4474840" cy="5306144"/>
          </a:xfrm>
        </p:spPr>
        <p:txBody>
          <a:bodyPr>
            <a:normAutofit fontScale="77500" lnSpcReduction="20000"/>
          </a:bodyPr>
          <a:lstStyle/>
          <a:p>
            <a:pPr>
              <a:lnSpc>
                <a:spcPct val="160000"/>
              </a:lnSpc>
            </a:pPr>
            <a:r>
              <a:rPr lang="es-MX" b="1" dirty="0" smtClean="0">
                <a:solidFill>
                  <a:schemeClr val="accent2">
                    <a:lumMod val="75000"/>
                  </a:schemeClr>
                </a:solidFill>
              </a:rPr>
              <a:t>ALOJAMIENTO </a:t>
            </a:r>
            <a:r>
              <a:rPr lang="es-MX" dirty="0" smtClean="0">
                <a:solidFill>
                  <a:schemeClr val="accent2">
                    <a:lumMod val="75000"/>
                  </a:schemeClr>
                </a:solidFill>
              </a:rPr>
              <a:t>(centros vacacionales del ISSTE, del IMSS, del </a:t>
            </a:r>
            <a:r>
              <a:rPr lang="es-MX" dirty="0" err="1" smtClean="0">
                <a:solidFill>
                  <a:schemeClr val="accent2">
                    <a:lumMod val="75000"/>
                  </a:schemeClr>
                </a:solidFill>
              </a:rPr>
              <a:t>ISSEMyM</a:t>
            </a:r>
            <a:r>
              <a:rPr lang="es-MX" dirty="0" smtClean="0">
                <a:solidFill>
                  <a:schemeClr val="accent2">
                    <a:lumMod val="75000"/>
                  </a:schemeClr>
                </a:solidFill>
              </a:rPr>
              <a:t>).</a:t>
            </a:r>
          </a:p>
          <a:p>
            <a:pPr>
              <a:lnSpc>
                <a:spcPct val="160000"/>
              </a:lnSpc>
            </a:pPr>
            <a:r>
              <a:rPr lang="es-MX" b="1" dirty="0" smtClean="0">
                <a:solidFill>
                  <a:schemeClr val="accent2">
                    <a:lumMod val="75000"/>
                  </a:schemeClr>
                </a:solidFill>
              </a:rPr>
              <a:t>TRANSPORTACIÓN </a:t>
            </a:r>
            <a:r>
              <a:rPr lang="es-MX" dirty="0" smtClean="0">
                <a:solidFill>
                  <a:schemeClr val="accent2">
                    <a:lumMod val="75000"/>
                  </a:schemeClr>
                </a:solidFill>
              </a:rPr>
              <a:t>(TURISSSTE).</a:t>
            </a:r>
          </a:p>
          <a:p>
            <a:pPr>
              <a:lnSpc>
                <a:spcPct val="160000"/>
              </a:lnSpc>
            </a:pPr>
            <a:r>
              <a:rPr lang="es-MX" b="1" dirty="0" smtClean="0">
                <a:solidFill>
                  <a:schemeClr val="accent2">
                    <a:lumMod val="75000"/>
                  </a:schemeClr>
                </a:solidFill>
              </a:rPr>
              <a:t>FINANCIAMIENTOS O CRÉDITOS PERSONALES </a:t>
            </a:r>
            <a:r>
              <a:rPr lang="es-MX" dirty="0" smtClean="0">
                <a:solidFill>
                  <a:schemeClr val="accent2">
                    <a:lumMod val="75000"/>
                  </a:schemeClr>
                </a:solidFill>
              </a:rPr>
              <a:t>(FONACTO, IMSS, ISSTE).</a:t>
            </a:r>
          </a:p>
          <a:p>
            <a:pPr>
              <a:lnSpc>
                <a:spcPct val="160000"/>
              </a:lnSpc>
            </a:pPr>
            <a:r>
              <a:rPr lang="es-MX" b="1" dirty="0" smtClean="0">
                <a:solidFill>
                  <a:schemeClr val="accent2">
                    <a:lumMod val="75000"/>
                  </a:schemeClr>
                </a:solidFill>
              </a:rPr>
              <a:t>PASEOS CULTURALES </a:t>
            </a:r>
            <a:r>
              <a:rPr lang="es-MX" dirty="0" smtClean="0">
                <a:solidFill>
                  <a:schemeClr val="accent2">
                    <a:lumMod val="75000"/>
                  </a:schemeClr>
                </a:solidFill>
              </a:rPr>
              <a:t>(descuentos en museos y en algunos parques recreativos).</a:t>
            </a:r>
            <a:endParaRPr lang="es-MX" dirty="0">
              <a:solidFill>
                <a:schemeClr val="accent2">
                  <a:lumMod val="75000"/>
                </a:schemeClr>
              </a:solidFill>
            </a:endParaRPr>
          </a:p>
        </p:txBody>
      </p:sp>
      <p:pic>
        <p:nvPicPr>
          <p:cNvPr id="9" name="Imagen 8"/>
          <p:cNvPicPr>
            <a:picLocks noChangeAspect="1"/>
          </p:cNvPicPr>
          <p:nvPr/>
        </p:nvPicPr>
        <p:blipFill>
          <a:blip r:embed="rId2"/>
          <a:stretch>
            <a:fillRect/>
          </a:stretch>
        </p:blipFill>
        <p:spPr>
          <a:xfrm>
            <a:off x="5344594" y="1484784"/>
            <a:ext cx="2899814" cy="2466975"/>
          </a:xfrm>
          <a:prstGeom prst="rect">
            <a:avLst/>
          </a:prstGeom>
        </p:spPr>
      </p:pic>
      <p:pic>
        <p:nvPicPr>
          <p:cNvPr id="10" name="Imagen 9"/>
          <p:cNvPicPr>
            <a:picLocks noChangeAspect="1"/>
          </p:cNvPicPr>
          <p:nvPr/>
        </p:nvPicPr>
        <p:blipFill>
          <a:blip r:embed="rId3"/>
          <a:stretch>
            <a:fillRect/>
          </a:stretch>
        </p:blipFill>
        <p:spPr>
          <a:xfrm>
            <a:off x="5364088" y="4215659"/>
            <a:ext cx="2990267" cy="1885950"/>
          </a:xfrm>
          <a:prstGeom prst="rect">
            <a:avLst/>
          </a:prstGeom>
        </p:spPr>
      </p:pic>
    </p:spTree>
    <p:extLst>
      <p:ext uri="{BB962C8B-B14F-4D97-AF65-F5344CB8AC3E}">
        <p14:creationId xmlns:p14="http://schemas.microsoft.com/office/powerpoint/2010/main" val="3871140691"/>
      </p:ext>
    </p:extLst>
  </p:cSld>
  <p:clrMapOvr>
    <a:masterClrMapping/>
  </p:clrMapOvr>
  <p:transition spd="slow">
    <p:randomBar dir="vert"/>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b="1" dirty="0" smtClean="0">
                <a:solidFill>
                  <a:srgbClr val="FF0000"/>
                </a:solidFill>
              </a:rPr>
              <a:t>EJERCICIO</a:t>
            </a:r>
            <a:endParaRPr lang="es-MX" b="1" dirty="0">
              <a:solidFill>
                <a:srgbClr val="FF0000"/>
              </a:solidFill>
            </a:endParaRPr>
          </a:p>
        </p:txBody>
      </p:sp>
      <p:sp>
        <p:nvSpPr>
          <p:cNvPr id="5" name="4 Marcador de contenido"/>
          <p:cNvSpPr>
            <a:spLocks noGrp="1"/>
          </p:cNvSpPr>
          <p:nvPr>
            <p:ph sz="quarter" idx="1"/>
          </p:nvPr>
        </p:nvSpPr>
        <p:spPr>
          <a:xfrm>
            <a:off x="457200" y="1772816"/>
            <a:ext cx="4041648" cy="4384144"/>
          </a:xfrm>
        </p:spPr>
        <p:txBody>
          <a:bodyPr>
            <a:normAutofit fontScale="77500" lnSpcReduction="20000"/>
          </a:bodyPr>
          <a:lstStyle/>
          <a:p>
            <a:pPr>
              <a:lnSpc>
                <a:spcPct val="150000"/>
              </a:lnSpc>
            </a:pPr>
            <a:r>
              <a:rPr lang="es-MX" b="1" dirty="0" smtClean="0">
                <a:solidFill>
                  <a:schemeClr val="accent1">
                    <a:lumMod val="75000"/>
                  </a:schemeClr>
                </a:solidFill>
              </a:rPr>
              <a:t>A TRAVÉS DE SUS DISPOSITIVOS MÓVILES, INVESTIGUEN  EN INTERNET LOS DIFERENTES </a:t>
            </a:r>
            <a:r>
              <a:rPr lang="es-MX" b="1" dirty="0" smtClean="0">
                <a:solidFill>
                  <a:srgbClr val="FF0000"/>
                </a:solidFill>
              </a:rPr>
              <a:t>SEGMENTOS DE EDAD </a:t>
            </a:r>
            <a:r>
              <a:rPr lang="es-MX" b="1" dirty="0" smtClean="0">
                <a:solidFill>
                  <a:schemeClr val="accent1">
                    <a:lumMod val="75000"/>
                  </a:schemeClr>
                </a:solidFill>
              </a:rPr>
              <a:t>QUE CONFORMAN EL GRUPO DE ADULTOS </a:t>
            </a:r>
            <a:r>
              <a:rPr lang="es-MX" b="1" dirty="0" smtClean="0">
                <a:solidFill>
                  <a:schemeClr val="accent1">
                    <a:lumMod val="75000"/>
                  </a:schemeClr>
                </a:solidFill>
              </a:rPr>
              <a:t>MAYORES O ADULTOS EN PLENITUD.</a:t>
            </a:r>
            <a:endParaRPr lang="es-MX" b="1" dirty="0">
              <a:solidFill>
                <a:schemeClr val="accent1">
                  <a:lumMod val="75000"/>
                </a:schemeClr>
              </a:solidFill>
            </a:endParaRPr>
          </a:p>
        </p:txBody>
      </p:sp>
      <p:sp>
        <p:nvSpPr>
          <p:cNvPr id="6" name="5 Marcador de contenido"/>
          <p:cNvSpPr>
            <a:spLocks noGrp="1"/>
          </p:cNvSpPr>
          <p:nvPr>
            <p:ph sz="quarter" idx="2"/>
          </p:nvPr>
        </p:nvSpPr>
        <p:spPr/>
        <p:txBody>
          <a:bodyPr>
            <a:normAutofit fontScale="77500" lnSpcReduction="20000"/>
          </a:bodyPr>
          <a:lstStyle/>
          <a:p>
            <a:pPr algn="just">
              <a:lnSpc>
                <a:spcPct val="170000"/>
              </a:lnSpc>
            </a:pPr>
            <a:r>
              <a:rPr lang="es-MX" b="1" dirty="0" smtClean="0">
                <a:solidFill>
                  <a:schemeClr val="accent1">
                    <a:lumMod val="75000"/>
                  </a:schemeClr>
                </a:solidFill>
              </a:rPr>
              <a:t>LUEGO, ELIJAN UNO Y COMENTEN CON SUS COMPAÑEROS </a:t>
            </a:r>
            <a:r>
              <a:rPr lang="es-MX" b="1" dirty="0" smtClean="0">
                <a:solidFill>
                  <a:srgbClr val="FF0000"/>
                </a:solidFill>
              </a:rPr>
              <a:t>QUÉ TIPO DE ALIMENTOS </a:t>
            </a:r>
            <a:r>
              <a:rPr lang="es-MX" b="1" dirty="0" smtClean="0">
                <a:solidFill>
                  <a:schemeClr val="accent1">
                    <a:lumMod val="75000"/>
                  </a:schemeClr>
                </a:solidFill>
              </a:rPr>
              <a:t>HABRÍA QUE OFRECERLES A DICHO SEGMENTO.</a:t>
            </a:r>
          </a:p>
          <a:p>
            <a:pPr algn="just">
              <a:lnSpc>
                <a:spcPct val="170000"/>
              </a:lnSpc>
            </a:pPr>
            <a:r>
              <a:rPr lang="es-MX" b="1" dirty="0" smtClean="0">
                <a:solidFill>
                  <a:schemeClr val="accent1">
                    <a:lumMod val="75000"/>
                  </a:schemeClr>
                </a:solidFill>
              </a:rPr>
              <a:t>ESCRIBAN EL </a:t>
            </a:r>
            <a:r>
              <a:rPr lang="es-MX" b="1" dirty="0" smtClean="0">
                <a:solidFill>
                  <a:srgbClr val="FF0000"/>
                </a:solidFill>
              </a:rPr>
              <a:t>CONSENSO DEL EQUIPO</a:t>
            </a:r>
            <a:r>
              <a:rPr lang="es-MX" b="1" dirty="0" smtClean="0">
                <a:solidFill>
                  <a:schemeClr val="accent1">
                    <a:lumMod val="75000"/>
                  </a:schemeClr>
                </a:solidFill>
              </a:rPr>
              <a:t>, EN UN MÁXIMO DE 3 PÁRRAFOS.</a:t>
            </a:r>
            <a:endParaRPr lang="es-MX" b="1" dirty="0">
              <a:solidFill>
                <a:schemeClr val="accent1">
                  <a:lumMod val="75000"/>
                </a:schemeClr>
              </a:solidFill>
            </a:endParaRPr>
          </a:p>
        </p:txBody>
      </p:sp>
    </p:spTree>
    <p:extLst>
      <p:ext uri="{BB962C8B-B14F-4D97-AF65-F5344CB8AC3E}">
        <p14:creationId xmlns:p14="http://schemas.microsoft.com/office/powerpoint/2010/main" val="2583148896"/>
      </p:ext>
    </p:extLst>
  </p:cSld>
  <p:clrMapOvr>
    <a:masterClrMapping/>
  </p:clrMapOvr>
  <p:transition spd="slow">
    <p:randomBar dir="vert"/>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MERCADO ESPECIALIZADO 10:</a:t>
            </a:r>
            <a:endParaRPr lang="es-MX" b="1" dirty="0"/>
          </a:p>
        </p:txBody>
      </p:sp>
      <p:sp>
        <p:nvSpPr>
          <p:cNvPr id="6" name="5 Marcador de texto"/>
          <p:cNvSpPr>
            <a:spLocks noGrp="1"/>
          </p:cNvSpPr>
          <p:nvPr>
            <p:ph type="body" idx="1"/>
          </p:nvPr>
        </p:nvSpPr>
        <p:spPr/>
        <p:txBody>
          <a:bodyPr>
            <a:normAutofit/>
          </a:bodyPr>
          <a:lstStyle/>
          <a:p>
            <a:pPr algn="ctr"/>
            <a:r>
              <a:rPr lang="es-MX" sz="3600" b="1" dirty="0" smtClean="0">
                <a:solidFill>
                  <a:schemeClr val="accent2">
                    <a:lumMod val="60000"/>
                    <a:lumOff val="40000"/>
                  </a:schemeClr>
                </a:solidFill>
              </a:rPr>
              <a:t>TURISMO RESPONSABLE</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2137987887"/>
      </p:ext>
    </p:extLst>
  </p:cSld>
  <p:clrMapOvr>
    <a:masterClrMapping/>
  </p:clrMapOvr>
  <p:transition spd="slow">
    <p:randomBar dir="vert"/>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5">
                    <a:lumMod val="75000"/>
                  </a:schemeClr>
                </a:solidFill>
              </a:rPr>
              <a:t>TURISMO RESPONSABLE</a:t>
            </a:r>
            <a:endParaRPr lang="es-MX" b="1" dirty="0">
              <a:solidFill>
                <a:schemeClr val="accent5">
                  <a:lumMod val="75000"/>
                </a:schemeClr>
              </a:solidFill>
            </a:endParaRPr>
          </a:p>
        </p:txBody>
      </p:sp>
      <p:pic>
        <p:nvPicPr>
          <p:cNvPr id="5" name="Imagen 4"/>
          <p:cNvPicPr>
            <a:picLocks noChangeAspect="1"/>
          </p:cNvPicPr>
          <p:nvPr/>
        </p:nvPicPr>
        <p:blipFill>
          <a:blip r:embed="rId2"/>
          <a:stretch>
            <a:fillRect/>
          </a:stretch>
        </p:blipFill>
        <p:spPr>
          <a:xfrm>
            <a:off x="1043608" y="1484784"/>
            <a:ext cx="6984776" cy="4824536"/>
          </a:xfrm>
          <a:prstGeom prst="rect">
            <a:avLst/>
          </a:prstGeom>
        </p:spPr>
      </p:pic>
    </p:spTree>
    <p:extLst>
      <p:ext uri="{BB962C8B-B14F-4D97-AF65-F5344CB8AC3E}">
        <p14:creationId xmlns:p14="http://schemas.microsoft.com/office/powerpoint/2010/main" val="799004521"/>
      </p:ext>
    </p:extLst>
  </p:cSld>
  <p:clrMapOvr>
    <a:masterClrMapping/>
  </p:clrMapOvr>
  <p:transition spd="slow">
    <p:randomBar dir="vert"/>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5">
                    <a:lumMod val="75000"/>
                  </a:schemeClr>
                </a:solidFill>
              </a:rPr>
              <a:t>TURISMO RESPONSABLE, CONCEPTO</a:t>
            </a:r>
            <a:endParaRPr lang="es-MX" dirty="0">
              <a:solidFill>
                <a:schemeClr val="accent5">
                  <a:lumMod val="75000"/>
                </a:schemeClr>
              </a:solidFill>
            </a:endParaRPr>
          </a:p>
        </p:txBody>
      </p:sp>
      <p:sp>
        <p:nvSpPr>
          <p:cNvPr id="5" name="Marcador de contenido 4"/>
          <p:cNvSpPr>
            <a:spLocks noGrp="1"/>
          </p:cNvSpPr>
          <p:nvPr>
            <p:ph sz="quarter" idx="1"/>
          </p:nvPr>
        </p:nvSpPr>
        <p:spPr>
          <a:xfrm>
            <a:off x="457200" y="1700808"/>
            <a:ext cx="8229600" cy="4456152"/>
          </a:xfrm>
        </p:spPr>
        <p:txBody>
          <a:bodyPr/>
          <a:lstStyle/>
          <a:p>
            <a:pPr algn="ctr">
              <a:lnSpc>
                <a:spcPct val="150000"/>
              </a:lnSpc>
            </a:pPr>
            <a:r>
              <a:rPr lang="es-MX" dirty="0" smtClean="0">
                <a:solidFill>
                  <a:schemeClr val="accent3">
                    <a:lumMod val="50000"/>
                  </a:schemeClr>
                </a:solidFill>
              </a:rPr>
              <a:t>Turistas </a:t>
            </a:r>
            <a:r>
              <a:rPr lang="es-MX" dirty="0">
                <a:solidFill>
                  <a:schemeClr val="accent3">
                    <a:lumMod val="50000"/>
                  </a:schemeClr>
                </a:solidFill>
              </a:rPr>
              <a:t>quienes tienen sumo respeto al medio ambiente, </a:t>
            </a:r>
            <a:r>
              <a:rPr lang="es-MX" dirty="0" smtClean="0">
                <a:solidFill>
                  <a:schemeClr val="accent3">
                    <a:lumMod val="50000"/>
                  </a:schemeClr>
                </a:solidFill>
              </a:rPr>
              <a:t>factor </a:t>
            </a:r>
            <a:r>
              <a:rPr lang="es-MX" dirty="0">
                <a:solidFill>
                  <a:schemeClr val="accent3">
                    <a:lumMod val="50000"/>
                  </a:schemeClr>
                </a:solidFill>
              </a:rPr>
              <a:t>decisivo </a:t>
            </a:r>
            <a:r>
              <a:rPr lang="es-MX" dirty="0" smtClean="0">
                <a:solidFill>
                  <a:schemeClr val="accent3">
                    <a:lumMod val="50000"/>
                  </a:schemeClr>
                </a:solidFill>
              </a:rPr>
              <a:t>para el traslado en cuanto a la </a:t>
            </a:r>
            <a:r>
              <a:rPr lang="es-MX" dirty="0">
                <a:solidFill>
                  <a:schemeClr val="accent3">
                    <a:lumMod val="50000"/>
                  </a:schemeClr>
                </a:solidFill>
              </a:rPr>
              <a:t>selección de ciudades </a:t>
            </a:r>
            <a:r>
              <a:rPr lang="es-MX" dirty="0" smtClean="0">
                <a:solidFill>
                  <a:schemeClr val="accent3">
                    <a:lumMod val="50000"/>
                  </a:schemeClr>
                </a:solidFill>
              </a:rPr>
              <a:t>donde </a:t>
            </a:r>
            <a:r>
              <a:rPr lang="es-MX" dirty="0">
                <a:solidFill>
                  <a:schemeClr val="accent3">
                    <a:lumMod val="50000"/>
                  </a:schemeClr>
                </a:solidFill>
              </a:rPr>
              <a:t>el tema de concientización ecológica y el respeto a la naturaleza sea </a:t>
            </a:r>
            <a:r>
              <a:rPr lang="es-MX" dirty="0" smtClean="0">
                <a:solidFill>
                  <a:schemeClr val="accent3">
                    <a:lumMod val="50000"/>
                  </a:schemeClr>
                </a:solidFill>
              </a:rPr>
              <a:t>determinante; así como la </a:t>
            </a:r>
            <a:r>
              <a:rPr lang="es-MX" dirty="0">
                <a:solidFill>
                  <a:schemeClr val="accent3">
                    <a:lumMod val="50000"/>
                  </a:schemeClr>
                </a:solidFill>
              </a:rPr>
              <a:t>conservación de </a:t>
            </a:r>
            <a:r>
              <a:rPr lang="es-MX" dirty="0" smtClean="0">
                <a:solidFill>
                  <a:schemeClr val="accent3">
                    <a:lumMod val="50000"/>
                  </a:schemeClr>
                </a:solidFill>
              </a:rPr>
              <a:t>dichos lugares, e </a:t>
            </a:r>
            <a:r>
              <a:rPr lang="es-MX" dirty="0">
                <a:solidFill>
                  <a:schemeClr val="accent3">
                    <a:lumMod val="50000"/>
                  </a:schemeClr>
                </a:solidFill>
              </a:rPr>
              <a:t>iniciativas por el cuidado </a:t>
            </a:r>
            <a:r>
              <a:rPr lang="es-MX" dirty="0" smtClean="0">
                <a:solidFill>
                  <a:schemeClr val="accent3">
                    <a:lumMod val="50000"/>
                  </a:schemeClr>
                </a:solidFill>
              </a:rPr>
              <a:t>ambiental</a:t>
            </a:r>
            <a:r>
              <a:rPr lang="es-MX" dirty="0">
                <a:solidFill>
                  <a:schemeClr val="accent3">
                    <a:lumMod val="50000"/>
                  </a:schemeClr>
                </a:solidFill>
              </a:rPr>
              <a:t> </a:t>
            </a:r>
            <a:r>
              <a:rPr lang="es-MX" dirty="0" smtClean="0">
                <a:solidFill>
                  <a:schemeClr val="accent3">
                    <a:lumMod val="50000"/>
                  </a:schemeClr>
                </a:solidFill>
              </a:rPr>
              <a:t>(SECTUR, 2014).</a:t>
            </a:r>
            <a:endParaRPr lang="es-MX" dirty="0">
              <a:solidFill>
                <a:schemeClr val="accent3">
                  <a:lumMod val="50000"/>
                </a:schemeClr>
              </a:solidFill>
            </a:endParaRPr>
          </a:p>
        </p:txBody>
      </p:sp>
    </p:spTree>
    <p:extLst>
      <p:ext uri="{BB962C8B-B14F-4D97-AF65-F5344CB8AC3E}">
        <p14:creationId xmlns:p14="http://schemas.microsoft.com/office/powerpoint/2010/main" val="1296546755"/>
      </p:ext>
    </p:extLst>
  </p:cSld>
  <p:clrMapOvr>
    <a:masterClrMapping/>
  </p:clrMapOvr>
  <p:transition spd="slow">
    <p:randomBar dir="vert"/>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404664"/>
            <a:ext cx="8229600" cy="738336"/>
          </a:xfrm>
        </p:spPr>
        <p:txBody>
          <a:bodyPr>
            <a:noAutofit/>
          </a:bodyPr>
          <a:lstStyle/>
          <a:p>
            <a:pPr algn="ctr">
              <a:lnSpc>
                <a:spcPct val="150000"/>
              </a:lnSpc>
            </a:pPr>
            <a:r>
              <a:rPr lang="es-ES" sz="2400" b="1" dirty="0" smtClean="0">
                <a:solidFill>
                  <a:schemeClr val="accent3">
                    <a:lumMod val="50000"/>
                  </a:schemeClr>
                </a:solidFill>
              </a:rPr>
              <a:t>CARACTERÍSTICAS DE UN TURISMO RESPONSABLE</a:t>
            </a:r>
            <a:endParaRPr lang="es-MX" sz="2400" b="1" dirty="0">
              <a:solidFill>
                <a:schemeClr val="accent3">
                  <a:lumMod val="50000"/>
                </a:schemeClr>
              </a:solidFill>
            </a:endParaRPr>
          </a:p>
        </p:txBody>
      </p:sp>
      <p:sp>
        <p:nvSpPr>
          <p:cNvPr id="5" name="4 Marcador de contenido"/>
          <p:cNvSpPr>
            <a:spLocks noGrp="1"/>
          </p:cNvSpPr>
          <p:nvPr>
            <p:ph sz="quarter" idx="1"/>
          </p:nvPr>
        </p:nvSpPr>
        <p:spPr>
          <a:xfrm>
            <a:off x="457200" y="1219200"/>
            <a:ext cx="4690864" cy="5090120"/>
          </a:xfrm>
        </p:spPr>
        <p:txBody>
          <a:bodyPr>
            <a:normAutofit fontScale="92500" lnSpcReduction="20000"/>
          </a:bodyPr>
          <a:lstStyle/>
          <a:p>
            <a:pPr algn="just">
              <a:lnSpc>
                <a:spcPct val="150000"/>
              </a:lnSpc>
            </a:pPr>
            <a:r>
              <a:rPr lang="es-MX" b="1" dirty="0">
                <a:solidFill>
                  <a:schemeClr val="accent3">
                    <a:lumMod val="50000"/>
                  </a:schemeClr>
                </a:solidFill>
              </a:rPr>
              <a:t>Las construcciones respetan el medio que las </a:t>
            </a:r>
            <a:r>
              <a:rPr lang="es-MX" b="1" dirty="0" smtClean="0">
                <a:solidFill>
                  <a:schemeClr val="accent3">
                    <a:lumMod val="50000"/>
                  </a:schemeClr>
                </a:solidFill>
              </a:rPr>
              <a:t>rodea.</a:t>
            </a:r>
          </a:p>
          <a:p>
            <a:pPr algn="just">
              <a:lnSpc>
                <a:spcPct val="150000"/>
              </a:lnSpc>
            </a:pPr>
            <a:r>
              <a:rPr lang="es-MX" b="1" dirty="0" smtClean="0">
                <a:solidFill>
                  <a:schemeClr val="accent5">
                    <a:lumMod val="50000"/>
                  </a:schemeClr>
                </a:solidFill>
              </a:rPr>
              <a:t>Los recorridos, excursiones y los propios turistas </a:t>
            </a:r>
            <a:r>
              <a:rPr lang="es-MX" b="1" dirty="0">
                <a:solidFill>
                  <a:schemeClr val="accent5">
                    <a:lumMod val="50000"/>
                  </a:schemeClr>
                </a:solidFill>
              </a:rPr>
              <a:t>no son </a:t>
            </a:r>
            <a:r>
              <a:rPr lang="es-MX" b="1" dirty="0" smtClean="0">
                <a:solidFill>
                  <a:schemeClr val="accent5">
                    <a:lumMod val="50000"/>
                  </a:schemeClr>
                </a:solidFill>
              </a:rPr>
              <a:t>agresivos </a:t>
            </a:r>
            <a:r>
              <a:rPr lang="es-MX" b="1" dirty="0">
                <a:solidFill>
                  <a:schemeClr val="accent5">
                    <a:lumMod val="50000"/>
                  </a:schemeClr>
                </a:solidFill>
              </a:rPr>
              <a:t>con la </a:t>
            </a:r>
            <a:r>
              <a:rPr lang="es-MX" b="1" dirty="0" smtClean="0">
                <a:solidFill>
                  <a:schemeClr val="accent5">
                    <a:lumMod val="50000"/>
                  </a:schemeClr>
                </a:solidFill>
              </a:rPr>
              <a:t>naturaleza.</a:t>
            </a:r>
          </a:p>
          <a:p>
            <a:pPr algn="just">
              <a:lnSpc>
                <a:spcPct val="150000"/>
              </a:lnSpc>
            </a:pPr>
            <a:r>
              <a:rPr lang="es-MX" b="1" dirty="0" smtClean="0">
                <a:solidFill>
                  <a:schemeClr val="accent3">
                    <a:lumMod val="50000"/>
                  </a:schemeClr>
                </a:solidFill>
              </a:rPr>
              <a:t>La comunidad o </a:t>
            </a:r>
            <a:r>
              <a:rPr lang="es-MX" b="1" dirty="0">
                <a:solidFill>
                  <a:schemeClr val="accent3">
                    <a:lumMod val="50000"/>
                  </a:schemeClr>
                </a:solidFill>
              </a:rPr>
              <a:t>municipio trabaja con los </a:t>
            </a:r>
            <a:r>
              <a:rPr lang="es-MX" b="1" dirty="0" smtClean="0">
                <a:solidFill>
                  <a:schemeClr val="accent3">
                    <a:lumMod val="50000"/>
                  </a:schemeClr>
                </a:solidFill>
              </a:rPr>
              <a:t>prestadores de servicios turísticos </a:t>
            </a:r>
            <a:r>
              <a:rPr lang="es-MX" b="1" dirty="0">
                <a:solidFill>
                  <a:schemeClr val="accent3">
                    <a:lumMod val="50000"/>
                  </a:schemeClr>
                </a:solidFill>
              </a:rPr>
              <a:t>para empoderar a la comunidad </a:t>
            </a:r>
            <a:r>
              <a:rPr lang="es-MX" b="1" dirty="0" smtClean="0">
                <a:solidFill>
                  <a:schemeClr val="accent3">
                    <a:lumMod val="50000"/>
                  </a:schemeClr>
                </a:solidFill>
              </a:rPr>
              <a:t>local.</a:t>
            </a:r>
            <a:endParaRPr lang="es-MX" b="1" dirty="0">
              <a:solidFill>
                <a:schemeClr val="accent3">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84784"/>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3933056"/>
            <a:ext cx="3533651" cy="2265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3406171"/>
      </p:ext>
    </p:extLst>
  </p:cSld>
  <p:clrMapOvr>
    <a:masterClrMapping/>
  </p:clrMapOvr>
  <p:transition spd="slow">
    <p:randomBar dir="vert"/>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solidFill>
                  <a:schemeClr val="accent3">
                    <a:lumMod val="50000"/>
                  </a:schemeClr>
                </a:solidFill>
              </a:rPr>
              <a:t>CARACTERÍSTICAS DE UN TURISMO RESPONSABLE</a:t>
            </a:r>
            <a:endParaRPr lang="es-MX" dirty="0"/>
          </a:p>
        </p:txBody>
      </p:sp>
      <p:sp>
        <p:nvSpPr>
          <p:cNvPr id="4" name="3 Marcador de contenido"/>
          <p:cNvSpPr>
            <a:spLocks noGrp="1"/>
          </p:cNvSpPr>
          <p:nvPr>
            <p:ph sz="quarter" idx="2"/>
          </p:nvPr>
        </p:nvSpPr>
        <p:spPr>
          <a:xfrm>
            <a:off x="3851920" y="1556792"/>
            <a:ext cx="4896544" cy="4968552"/>
          </a:xfrm>
        </p:spPr>
        <p:txBody>
          <a:bodyPr>
            <a:normAutofit fontScale="55000" lnSpcReduction="20000"/>
          </a:bodyPr>
          <a:lstStyle/>
          <a:p>
            <a:pPr algn="just">
              <a:lnSpc>
                <a:spcPct val="170000"/>
              </a:lnSpc>
            </a:pPr>
            <a:r>
              <a:rPr lang="es-ES" b="1" dirty="0" smtClean="0">
                <a:solidFill>
                  <a:schemeClr val="accent3">
                    <a:lumMod val="50000"/>
                  </a:schemeClr>
                </a:solidFill>
              </a:rPr>
              <a:t>Se le conoce también como “turismo verde” o “turismo sostenible”, o “turismo sustentable”.</a:t>
            </a:r>
            <a:r>
              <a:rPr lang="es-MX" b="1" dirty="0">
                <a:solidFill>
                  <a:schemeClr val="accent3">
                    <a:lumMod val="50000"/>
                  </a:schemeClr>
                </a:solidFill>
              </a:rPr>
              <a:t> </a:t>
            </a:r>
            <a:endParaRPr lang="es-MX" b="1" dirty="0" smtClean="0">
              <a:solidFill>
                <a:schemeClr val="accent3">
                  <a:lumMod val="50000"/>
                </a:schemeClr>
              </a:solidFill>
            </a:endParaRPr>
          </a:p>
          <a:p>
            <a:pPr algn="just">
              <a:lnSpc>
                <a:spcPct val="170000"/>
              </a:lnSpc>
            </a:pPr>
            <a:r>
              <a:rPr lang="es-MX" b="1" dirty="0" smtClean="0">
                <a:solidFill>
                  <a:schemeClr val="accent3">
                    <a:lumMod val="50000"/>
                  </a:schemeClr>
                </a:solidFill>
              </a:rPr>
              <a:t>El </a:t>
            </a:r>
            <a:r>
              <a:rPr lang="es-MX" b="1" dirty="0">
                <a:solidFill>
                  <a:schemeClr val="accent3">
                    <a:lumMod val="50000"/>
                  </a:schemeClr>
                </a:solidFill>
              </a:rPr>
              <a:t>turismo sostenible </a:t>
            </a:r>
            <a:r>
              <a:rPr lang="es-MX" b="1" dirty="0" smtClean="0">
                <a:solidFill>
                  <a:schemeClr val="accent3">
                    <a:lumMod val="50000"/>
                  </a:schemeClr>
                </a:solidFill>
              </a:rPr>
              <a:t>(como se le llama en países extranjeros, ya que en México se denomina sustentable, es </a:t>
            </a:r>
            <a:r>
              <a:rPr lang="es-MX" b="1" dirty="0">
                <a:solidFill>
                  <a:schemeClr val="accent3">
                    <a:lumMod val="50000"/>
                  </a:schemeClr>
                </a:solidFill>
              </a:rPr>
              <a:t>aquel comprometido con ejercer un bajo impacto sobre el medio ambiente y la cultura local. </a:t>
            </a:r>
            <a:endParaRPr lang="es-MX" b="1" dirty="0" smtClean="0">
              <a:solidFill>
                <a:schemeClr val="accent3">
                  <a:lumMod val="50000"/>
                </a:schemeClr>
              </a:solidFill>
            </a:endParaRPr>
          </a:p>
          <a:p>
            <a:pPr algn="just">
              <a:lnSpc>
                <a:spcPct val="170000"/>
              </a:lnSpc>
            </a:pPr>
            <a:r>
              <a:rPr lang="es-MX" b="1" dirty="0" smtClean="0">
                <a:solidFill>
                  <a:schemeClr val="accent3">
                    <a:lumMod val="50000"/>
                  </a:schemeClr>
                </a:solidFill>
              </a:rPr>
              <a:t>Según </a:t>
            </a:r>
            <a:r>
              <a:rPr lang="es-MX" b="1" dirty="0">
                <a:solidFill>
                  <a:schemeClr val="accent3">
                    <a:lumMod val="50000"/>
                  </a:schemeClr>
                </a:solidFill>
              </a:rPr>
              <a:t>la Organización Mundial del Turismo, se define como aquel que "tiene plenamente en cuenta las repercusiones actuales y futuras, económicas, sociales y medioambientales para satisfacer las necesidades de los visitantes, de la industria, del entorno y de las comunidades </a:t>
            </a:r>
            <a:r>
              <a:rPr lang="es-MX" b="1" dirty="0" smtClean="0">
                <a:solidFill>
                  <a:schemeClr val="accent3">
                    <a:lumMod val="50000"/>
                  </a:schemeClr>
                </a:solidFill>
              </a:rPr>
              <a:t>anfitrionas“ (</a:t>
            </a:r>
            <a:r>
              <a:rPr lang="es-MX" b="1" i="1" dirty="0" smtClean="0">
                <a:solidFill>
                  <a:schemeClr val="accent3">
                    <a:lumMod val="50000"/>
                  </a:schemeClr>
                </a:solidFill>
              </a:rPr>
              <a:t>El País</a:t>
            </a:r>
            <a:r>
              <a:rPr lang="es-MX" b="1" dirty="0" smtClean="0">
                <a:solidFill>
                  <a:schemeClr val="accent3">
                    <a:lumMod val="50000"/>
                  </a:schemeClr>
                </a:solidFill>
              </a:rPr>
              <a:t>, 2014) .</a:t>
            </a:r>
            <a:endParaRPr lang="es-MX" b="1" dirty="0">
              <a:solidFill>
                <a:schemeClr val="accent3">
                  <a:lumMod val="50000"/>
                </a:scheme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066" y="1340768"/>
            <a:ext cx="2438400"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4599290"/>
      </p:ext>
    </p:extLst>
  </p:cSld>
  <p:clrMapOvr>
    <a:masterClrMapping/>
  </p:clrMapOvr>
  <p:transition spd="slow">
    <p:randomBar dir="vert"/>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r>
              <a:rPr lang="es-ES" dirty="0" smtClean="0">
                <a:solidFill>
                  <a:schemeClr val="accent3">
                    <a:lumMod val="50000"/>
                  </a:schemeClr>
                </a:solidFill>
              </a:rPr>
              <a:t>ESENCIA DEL TURISMO RESPONSABLE</a:t>
            </a:r>
            <a:endParaRPr lang="es-MX" dirty="0">
              <a:solidFill>
                <a:schemeClr val="accent3">
                  <a:lumMod val="50000"/>
                </a:schemeClr>
              </a:solidFill>
            </a:endParaRPr>
          </a:p>
        </p:txBody>
      </p:sp>
      <p:sp>
        <p:nvSpPr>
          <p:cNvPr id="6" name="5 Marcador de contenido"/>
          <p:cNvSpPr>
            <a:spLocks noGrp="1"/>
          </p:cNvSpPr>
          <p:nvPr>
            <p:ph sz="quarter" idx="1"/>
          </p:nvPr>
        </p:nvSpPr>
        <p:spPr/>
        <p:txBody>
          <a:bodyPr/>
          <a:lstStyle/>
          <a:p>
            <a:pPr algn="just">
              <a:lnSpc>
                <a:spcPct val="150000"/>
              </a:lnSpc>
            </a:pPr>
            <a:r>
              <a:rPr lang="es-MX" b="1" dirty="0">
                <a:solidFill>
                  <a:schemeClr val="accent5">
                    <a:lumMod val="75000"/>
                  </a:schemeClr>
                </a:solidFill>
              </a:rPr>
              <a:t>“Cuando un hotel promete comida local, favorece </a:t>
            </a:r>
            <a:r>
              <a:rPr lang="es-MX" b="1" dirty="0" smtClean="0">
                <a:solidFill>
                  <a:schemeClr val="accent5">
                    <a:lumMod val="75000"/>
                  </a:schemeClr>
                </a:solidFill>
              </a:rPr>
              <a:t>la producción </a:t>
            </a:r>
            <a:r>
              <a:rPr lang="es-MX" b="1" dirty="0">
                <a:solidFill>
                  <a:schemeClr val="accent5">
                    <a:lumMod val="75000"/>
                  </a:schemeClr>
                </a:solidFill>
              </a:rPr>
              <a:t>del sitio donde está, </a:t>
            </a:r>
            <a:r>
              <a:rPr lang="es-MX" b="1" dirty="0" smtClean="0">
                <a:solidFill>
                  <a:schemeClr val="accent5">
                    <a:lumMod val="75000"/>
                  </a:schemeClr>
                </a:solidFill>
              </a:rPr>
              <a:t>y esto se revierte </a:t>
            </a:r>
            <a:r>
              <a:rPr lang="es-MX" b="1" dirty="0">
                <a:solidFill>
                  <a:schemeClr val="accent5">
                    <a:lumMod val="75000"/>
                  </a:schemeClr>
                </a:solidFill>
              </a:rPr>
              <a:t>en la economía del lugar, aumenta la calidad de los productos. Es un </a:t>
            </a:r>
            <a:r>
              <a:rPr lang="es-MX" b="1" dirty="0" smtClean="0">
                <a:solidFill>
                  <a:schemeClr val="accent5">
                    <a:lumMod val="75000"/>
                  </a:schemeClr>
                </a:solidFill>
              </a:rPr>
              <a:t>círculo </a:t>
            </a:r>
            <a:r>
              <a:rPr lang="es-MX" b="1" dirty="0">
                <a:solidFill>
                  <a:schemeClr val="accent5">
                    <a:lumMod val="75000"/>
                  </a:schemeClr>
                </a:solidFill>
              </a:rPr>
              <a:t>que se cierra</a:t>
            </a:r>
            <a:r>
              <a:rPr lang="es-MX" b="1" dirty="0" smtClean="0">
                <a:solidFill>
                  <a:schemeClr val="accent5">
                    <a:lumMod val="75000"/>
                  </a:schemeClr>
                </a:solidFill>
              </a:rPr>
              <a:t>” (</a:t>
            </a:r>
            <a:r>
              <a:rPr lang="es-MX" b="1" dirty="0" err="1" smtClean="0">
                <a:solidFill>
                  <a:schemeClr val="accent5">
                    <a:lumMod val="75000"/>
                  </a:schemeClr>
                </a:solidFill>
              </a:rPr>
              <a:t>Cabrini</a:t>
            </a:r>
            <a:r>
              <a:rPr lang="es-MX" b="1" dirty="0" smtClean="0">
                <a:solidFill>
                  <a:schemeClr val="accent5">
                    <a:lumMod val="75000"/>
                  </a:schemeClr>
                </a:solidFill>
              </a:rPr>
              <a:t>, cit. en </a:t>
            </a:r>
            <a:r>
              <a:rPr lang="es-MX" b="1" i="1" dirty="0" smtClean="0">
                <a:solidFill>
                  <a:schemeClr val="accent5">
                    <a:lumMod val="75000"/>
                  </a:schemeClr>
                </a:solidFill>
              </a:rPr>
              <a:t>El País</a:t>
            </a:r>
            <a:r>
              <a:rPr lang="es-MX" b="1" dirty="0" smtClean="0">
                <a:solidFill>
                  <a:schemeClr val="accent5">
                    <a:lumMod val="75000"/>
                  </a:schemeClr>
                </a:solidFill>
              </a:rPr>
              <a:t>, 2014).</a:t>
            </a:r>
            <a:endParaRPr lang="es-MX" b="1" dirty="0">
              <a:solidFill>
                <a:schemeClr val="accent5">
                  <a:lumMod val="7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509120"/>
            <a:ext cx="7344816"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1484274"/>
      </p:ext>
    </p:extLst>
  </p:cSld>
  <p:clrMapOvr>
    <a:masterClrMapping/>
  </p:clrMapOvr>
  <p:transition spd="slow">
    <p:randomBar dir="vert"/>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6372200" y="332656"/>
            <a:ext cx="2514600" cy="2476128"/>
          </a:xfrm>
        </p:spPr>
        <p:txBody>
          <a:bodyPr/>
          <a:lstStyle/>
          <a:p>
            <a:pPr algn="ctr"/>
            <a:r>
              <a:rPr lang="es-MX" sz="2800" dirty="0" smtClean="0">
                <a:solidFill>
                  <a:srgbClr val="FF0000"/>
                </a:solidFill>
              </a:rPr>
              <a:t>EJERCICIO</a:t>
            </a:r>
            <a:endParaRPr lang="es-MX" sz="2800" dirty="0">
              <a:solidFill>
                <a:srgbClr val="FF0000"/>
              </a:solidFill>
            </a:endParaRPr>
          </a:p>
        </p:txBody>
      </p:sp>
      <p:sp>
        <p:nvSpPr>
          <p:cNvPr id="8" name="7 Marcador de texto"/>
          <p:cNvSpPr>
            <a:spLocks noGrp="1"/>
          </p:cNvSpPr>
          <p:nvPr>
            <p:ph type="body" idx="2"/>
          </p:nvPr>
        </p:nvSpPr>
        <p:spPr>
          <a:xfrm>
            <a:off x="6324600" y="3861048"/>
            <a:ext cx="2514600" cy="2201615"/>
          </a:xfrm>
        </p:spPr>
        <p:txBody>
          <a:bodyPr>
            <a:normAutofit/>
          </a:bodyPr>
          <a:lstStyle/>
          <a:p>
            <a:pPr algn="ctr">
              <a:lnSpc>
                <a:spcPct val="150000"/>
              </a:lnSpc>
            </a:pPr>
            <a:r>
              <a:rPr lang="es-MX" sz="2000" b="1" dirty="0" smtClean="0">
                <a:solidFill>
                  <a:srgbClr val="00B050"/>
                </a:solidFill>
              </a:rPr>
              <a:t>TURISMO RESPONSABLE Y GASTRONOMÍA</a:t>
            </a:r>
            <a:endParaRPr lang="es-MX" sz="2000" b="1" dirty="0">
              <a:solidFill>
                <a:srgbClr val="00B050"/>
              </a:solidFill>
            </a:endParaRPr>
          </a:p>
        </p:txBody>
      </p:sp>
      <p:sp>
        <p:nvSpPr>
          <p:cNvPr id="7" name="6 Marcador de contenido"/>
          <p:cNvSpPr>
            <a:spLocks noGrp="1"/>
          </p:cNvSpPr>
          <p:nvPr>
            <p:ph sz="quarter" idx="1"/>
          </p:nvPr>
        </p:nvSpPr>
        <p:spPr>
          <a:xfrm>
            <a:off x="304800" y="304800"/>
            <a:ext cx="5923384" cy="6220544"/>
          </a:xfrm>
        </p:spPr>
        <p:txBody>
          <a:bodyPr>
            <a:normAutofit/>
          </a:bodyPr>
          <a:lstStyle/>
          <a:p>
            <a:pPr algn="just">
              <a:lnSpc>
                <a:spcPct val="150000"/>
              </a:lnSpc>
            </a:pPr>
            <a:r>
              <a:rPr lang="es-MX" dirty="0" smtClean="0">
                <a:solidFill>
                  <a:srgbClr val="FF0000"/>
                </a:solidFill>
              </a:rPr>
              <a:t>Por tríos, diseñen un PRODUCTO GASTRONÓMICO (platillo, servicio, establecimiento) para cada uno de los </a:t>
            </a:r>
            <a:r>
              <a:rPr lang="es-MX" dirty="0" err="1" smtClean="0">
                <a:solidFill>
                  <a:srgbClr val="FF0000"/>
                </a:solidFill>
              </a:rPr>
              <a:t>subsegmentos</a:t>
            </a:r>
            <a:r>
              <a:rPr lang="es-MX" dirty="0" smtClean="0">
                <a:solidFill>
                  <a:srgbClr val="FF0000"/>
                </a:solidFill>
              </a:rPr>
              <a:t> que conforman el Turismo Responsable:</a:t>
            </a:r>
          </a:p>
          <a:p>
            <a:pPr>
              <a:lnSpc>
                <a:spcPct val="150000"/>
              </a:lnSpc>
              <a:buFont typeface="Wingdings" pitchFamily="2" charset="2"/>
              <a:buChar char="Ø"/>
            </a:pPr>
            <a:r>
              <a:rPr lang="es-MX" b="1" dirty="0" smtClean="0">
                <a:solidFill>
                  <a:srgbClr val="00B050"/>
                </a:solidFill>
              </a:rPr>
              <a:t>TURISMO DE NATURALEZA</a:t>
            </a:r>
          </a:p>
          <a:p>
            <a:pPr>
              <a:lnSpc>
                <a:spcPct val="150000"/>
              </a:lnSpc>
              <a:buFont typeface="Wingdings" pitchFamily="2" charset="2"/>
              <a:buChar char="Ø"/>
            </a:pPr>
            <a:r>
              <a:rPr lang="es-MX" b="1" dirty="0" smtClean="0">
                <a:solidFill>
                  <a:srgbClr val="00B050"/>
                </a:solidFill>
              </a:rPr>
              <a:t>TURISMO ECOLÓGICO</a:t>
            </a:r>
          </a:p>
          <a:p>
            <a:pPr>
              <a:lnSpc>
                <a:spcPct val="150000"/>
              </a:lnSpc>
              <a:buFont typeface="Wingdings" pitchFamily="2" charset="2"/>
              <a:buChar char="Ø"/>
            </a:pPr>
            <a:r>
              <a:rPr lang="es-MX" b="1" dirty="0" smtClean="0">
                <a:solidFill>
                  <a:srgbClr val="00B050"/>
                </a:solidFill>
              </a:rPr>
              <a:t>TURISMO DE AVENTURA</a:t>
            </a:r>
          </a:p>
          <a:p>
            <a:pPr>
              <a:lnSpc>
                <a:spcPct val="150000"/>
              </a:lnSpc>
              <a:buFont typeface="Wingdings" pitchFamily="2" charset="2"/>
              <a:buChar char="Ø"/>
            </a:pPr>
            <a:r>
              <a:rPr lang="es-MX" b="1" dirty="0" smtClean="0">
                <a:solidFill>
                  <a:srgbClr val="00B050"/>
                </a:solidFill>
              </a:rPr>
              <a:t>TURISMO ALTERNATIVO</a:t>
            </a:r>
            <a:endParaRPr lang="es-MX" b="1" dirty="0">
              <a:solidFill>
                <a:srgbClr val="00B050"/>
              </a:solidFill>
            </a:endParaRPr>
          </a:p>
        </p:txBody>
      </p:sp>
    </p:spTree>
    <p:extLst>
      <p:ext uri="{BB962C8B-B14F-4D97-AF65-F5344CB8AC3E}">
        <p14:creationId xmlns:p14="http://schemas.microsoft.com/office/powerpoint/2010/main" val="2626391576"/>
      </p:ext>
    </p:extLst>
  </p:cSld>
  <p:clrMapOvr>
    <a:masterClrMapping/>
  </p:clrMapOvr>
  <p:transition spd="slow">
    <p:randomBar dir="vert"/>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MERCADO ESPECIALIZADO 11:</a:t>
            </a:r>
            <a:endParaRPr lang="es-MX" b="1" dirty="0"/>
          </a:p>
        </p:txBody>
      </p:sp>
      <p:sp>
        <p:nvSpPr>
          <p:cNvPr id="6" name="5 Marcador de texto"/>
          <p:cNvSpPr>
            <a:spLocks noGrp="1"/>
          </p:cNvSpPr>
          <p:nvPr>
            <p:ph type="body" idx="1"/>
          </p:nvPr>
        </p:nvSpPr>
        <p:spPr/>
        <p:txBody>
          <a:bodyPr>
            <a:normAutofit/>
          </a:bodyPr>
          <a:lstStyle/>
          <a:p>
            <a:pPr algn="ctr"/>
            <a:r>
              <a:rPr lang="es-MX" sz="3600" b="1" dirty="0" smtClean="0">
                <a:solidFill>
                  <a:schemeClr val="accent2">
                    <a:lumMod val="60000"/>
                    <a:lumOff val="40000"/>
                  </a:schemeClr>
                </a:solidFill>
              </a:rPr>
              <a:t>TURISMO DE </a:t>
            </a:r>
            <a:r>
              <a:rPr lang="es-MX" sz="3600" b="1" dirty="0" smtClean="0">
                <a:solidFill>
                  <a:schemeClr val="accent2">
                    <a:lumMod val="60000"/>
                    <a:lumOff val="40000"/>
                  </a:schemeClr>
                </a:solidFill>
              </a:rPr>
              <a:t>COMPRAS</a:t>
            </a:r>
            <a:endParaRPr lang="es-MX" sz="3600" b="1" dirty="0">
              <a:solidFill>
                <a:schemeClr val="accent2">
                  <a:lumMod val="60000"/>
                  <a:lumOff val="40000"/>
                </a:schemeClr>
              </a:solidFill>
            </a:endParaRPr>
          </a:p>
        </p:txBody>
      </p:sp>
    </p:spTree>
    <p:extLst>
      <p:ext uri="{BB962C8B-B14F-4D97-AF65-F5344CB8AC3E}">
        <p14:creationId xmlns:p14="http://schemas.microsoft.com/office/powerpoint/2010/main" val="3403010176"/>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n">
  <a:themeElements>
    <a:clrScheme name="Orige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734</TotalTime>
  <Words>6737</Words>
  <Application>Microsoft Office PowerPoint</Application>
  <PresentationFormat>Presentación en pantalla (4:3)</PresentationFormat>
  <Paragraphs>397</Paragraphs>
  <Slides>120</Slides>
  <Notes>0</Notes>
  <HiddenSlides>0</HiddenSlides>
  <MMClips>0</MMClips>
  <ScaleCrop>false</ScaleCrop>
  <HeadingPairs>
    <vt:vector size="4" baseType="variant">
      <vt:variant>
        <vt:lpstr>Tema</vt:lpstr>
      </vt:variant>
      <vt:variant>
        <vt:i4>1</vt:i4>
      </vt:variant>
      <vt:variant>
        <vt:lpstr>Títulos de diapositiva</vt:lpstr>
      </vt:variant>
      <vt:variant>
        <vt:i4>120</vt:i4>
      </vt:variant>
    </vt:vector>
  </HeadingPairs>
  <TitlesOfParts>
    <vt:vector size="121" baseType="lpstr">
      <vt:lpstr>Origen</vt:lpstr>
      <vt:lpstr>UNIVERSIDAD AUTÓNOMA DEL ESTADO DE MÉXICO FACULTAD DE TURISMO Y GASTRONOMÍA</vt:lpstr>
      <vt:lpstr>UNIDAD DE APRENDIZAJE:   TENDENCIAS DE LA GASTRONOMÍA Y SU IMPACTO EN EL TURISMO PERIODO: 2015B  </vt:lpstr>
      <vt:lpstr>PRESENTACIÓN DEL MATERIAL</vt:lpstr>
      <vt:lpstr>PRESENTACIÓN DEL MATERIAL</vt:lpstr>
      <vt:lpstr>PRESENTACIÓN DEL MATERIAL</vt:lpstr>
      <vt:lpstr>PROPÓSITO DEL MATERIAL</vt:lpstr>
      <vt:lpstr>UNIDAD DE COMPETENCIA II</vt:lpstr>
      <vt:lpstr>GUIÓN EXPLICATIVO PARA EL EMPLEO DEL MATERIAL</vt:lpstr>
      <vt:lpstr>GUIÓN EXPLICATIVO PARA EL EMPLEO DEL MATERIAL</vt:lpstr>
      <vt:lpstr>GUIÓN EXPLICATIVO PARA EL EMPLEO DEL MATERIAL</vt:lpstr>
      <vt:lpstr>GUIÓN EXPLICATIVO PARA EL EMPLEO DEL MATERIAL</vt:lpstr>
      <vt:lpstr>GUIÓN EXPLICATIVO PARA EL EMPLEO DEL MATERIAL</vt:lpstr>
      <vt:lpstr>MERCADOS ESPECIALIZADOS DEL TURISMO  (y su relación con la Gastronomía) </vt:lpstr>
      <vt:lpstr>MERCADO ESPECIALIZADO (concepto)</vt:lpstr>
      <vt:lpstr>La Secretaría de Turismo reconoce 12 mercados:</vt:lpstr>
      <vt:lpstr>Mercados especializados (SECTUR)</vt:lpstr>
      <vt:lpstr>MERCADO ESPECIALIZADO 1:</vt:lpstr>
      <vt:lpstr>TURISMO NÁUTICO</vt:lpstr>
      <vt:lpstr>MERCADO NÁUTICO (CONCEPTO)</vt:lpstr>
      <vt:lpstr>MODALIDADES DEL SERVICIO DE TURISMO NÁUTICO</vt:lpstr>
      <vt:lpstr>MODALIDADES DEL SERVICIO DE TURISMO NÁUTICO</vt:lpstr>
      <vt:lpstr>MODALIDADES DEL SERVICIO DE TURISMO NÁUTICO</vt:lpstr>
      <vt:lpstr>MODALIDADES DEL SERVICIO DE TURISMO NÁUTICO</vt:lpstr>
      <vt:lpstr>MODALIDADES DEL SERVICIO DE TURISMO NÁUTICO</vt:lpstr>
      <vt:lpstr>EJERCICIO</vt:lpstr>
      <vt:lpstr>MERCADO ESPECIALIZADO 2:</vt:lpstr>
      <vt:lpstr>MERCADO ESPECIALIZADO: LGBT</vt:lpstr>
      <vt:lpstr>TURISMO LGBT (CONCEPTO)</vt:lpstr>
      <vt:lpstr>TURISTAS DINK (Double Income, No Kids)</vt:lpstr>
      <vt:lpstr>MERCADO ESPECIALIZADO </vt:lpstr>
      <vt:lpstr>AGENDA DE EVENTOS LGBT</vt:lpstr>
      <vt:lpstr>Presentación de PowerPoint</vt:lpstr>
      <vt:lpstr>EJERCICIO</vt:lpstr>
      <vt:lpstr>MERCADO ESPECIALIZADO 3:</vt:lpstr>
      <vt:lpstr>TURISMO DE LUJO O PREMIUM</vt:lpstr>
      <vt:lpstr>TURISMO DE LUJO O PREMIUM</vt:lpstr>
      <vt:lpstr>TURISMO DE LUJO O PREMIUM</vt:lpstr>
      <vt:lpstr>DISTINTIVO TESOROS DE MÉXICO</vt:lpstr>
      <vt:lpstr>EJEMPLO DE ESTABLECIMIENTO CON DISTINTIVO (SECTUR Guanajuato, 2015)</vt:lpstr>
      <vt:lpstr>¿QUÉ RESTAURANTES DE MÉXICO CUENTAN CON EL DISTINTIVO «TESOROS DE MÉXICO»? Investiguen la respuesta, y aporten un mínimo de 2 establecimientos de A y B por parejas.</vt:lpstr>
      <vt:lpstr>EJERCICIO</vt:lpstr>
      <vt:lpstr>MERCADO ESPECIALIZADO 4:</vt:lpstr>
      <vt:lpstr>MERCADO: TURISMO DE CRUCEROS</vt:lpstr>
      <vt:lpstr>TURISMO DE CRUCEROS: Definiciones asociadas (SCT, 2004 a)</vt:lpstr>
      <vt:lpstr>TURISMO DE CRUCEROS: Definiciones asociadas (SCT, 2004 a)</vt:lpstr>
      <vt:lpstr>TURISMO DE CRUCEROS: Concepto</vt:lpstr>
      <vt:lpstr>DESTINOS DE CRUCEROS EN MÉXICO</vt:lpstr>
      <vt:lpstr>DATOS RELACIONADOS CON CRUCEROS EN MÉXICO</vt:lpstr>
      <vt:lpstr>EJERCICIO       TURISMO DE CRUCEROS Y GASTRONOMÍA</vt:lpstr>
      <vt:lpstr>MERCADO ESPECIALIZADO 5:</vt:lpstr>
      <vt:lpstr>TURISMO DE SALUD</vt:lpstr>
      <vt:lpstr>TURISMO DE SALUD: CONCEPTO</vt:lpstr>
      <vt:lpstr>MODALIDADES RELACIONADAS CON EL TURISMO DE SALUD</vt:lpstr>
      <vt:lpstr>DATOS RELEVANTES RELACIONADOS CON TURISMO DE SALUD</vt:lpstr>
      <vt:lpstr>DATOS RELACIONADOS CON TURISMO DE SALUD</vt:lpstr>
      <vt:lpstr>GASTO EN SALUD (SRE, 2013)</vt:lpstr>
      <vt:lpstr>México es el segundo destino de turismo médico en el mundo.</vt:lpstr>
      <vt:lpstr>EJERCICIO</vt:lpstr>
      <vt:lpstr>Presentación de PowerPoint</vt:lpstr>
      <vt:lpstr>MERCADO ESPECIALIZADO 6:</vt:lpstr>
      <vt:lpstr>TURISMO DE ROMANCE</vt:lpstr>
      <vt:lpstr>TURISMO DE ROMANCE: CONCEPTO</vt:lpstr>
      <vt:lpstr>OTRO CONCEPTO (SECTUR, 2013)</vt:lpstr>
      <vt:lpstr>DATOS RELACIONADOS CON BODAS -turismo de romance- (SECTUR, 2013)</vt:lpstr>
      <vt:lpstr>DATOS RELACIONADOS CON BODAS (turismo de romance)</vt:lpstr>
      <vt:lpstr>VENTAJAS DE LAS “BODAS DESTINO” PARA EL TURISMO</vt:lpstr>
      <vt:lpstr>VENTAJAS DE LAS “BODAS DESTINO” PARA EL TURISMO</vt:lpstr>
      <vt:lpstr>EJERCICIO</vt:lpstr>
      <vt:lpstr>TURISMO DE ROMANCE</vt:lpstr>
      <vt:lpstr>MERCADO ESPECIALIZADO 7:</vt:lpstr>
      <vt:lpstr>TURISMO “MILLENNIALS”</vt:lpstr>
      <vt:lpstr>CONCEPTO (SECTUR, 2014)</vt:lpstr>
      <vt:lpstr>MILLENNIALS, otro concepto</vt:lpstr>
      <vt:lpstr>CARACTERÍSTICAS DE LOS MILLENNIALS</vt:lpstr>
      <vt:lpstr>CARACTERÍSTICAS DE LOS MILLENNIALS</vt:lpstr>
      <vt:lpstr>EJERCICIO</vt:lpstr>
      <vt:lpstr>MERCADO ESPECIALIZADO 8:</vt:lpstr>
      <vt:lpstr>TURISMO MULTIGENERACIONAL</vt:lpstr>
      <vt:lpstr>TURISMO MULTIGENERACIONAL: CONCEPTO</vt:lpstr>
      <vt:lpstr>ALGUNAS CARACTERÍSTICAS:</vt:lpstr>
      <vt:lpstr>ALGUNAS CARACTERÍSTICAS</vt:lpstr>
      <vt:lpstr>POSIBLES CAUSAS PARA EL INCREMENTO DE LOS TURISTAS MULTIGENERACIONALES</vt:lpstr>
      <vt:lpstr>Ejercicio</vt:lpstr>
      <vt:lpstr>MERCADO ESPECIALIZADO 9:</vt:lpstr>
      <vt:lpstr>MERCADO DE ADULTOS EN PLENITUD</vt:lpstr>
      <vt:lpstr>ADULTOS EN PLENITUD: CONCEPTO</vt:lpstr>
      <vt:lpstr>PRINCIPALES CARACTERÍSTICAS DEL TURISMO DE ADULTOS EN PLENITUD</vt:lpstr>
      <vt:lpstr>ADULTOS EN PLENITUD Y EL TURISMO SOCIAL</vt:lpstr>
      <vt:lpstr>CARACTERÍSTICAS DEL TURISMO SOCIAL (y adultos mayores)</vt:lpstr>
      <vt:lpstr>OFERTAS DE SERVICIOS PARA EL TURISMO SOCIAL Y DE ADULTOS EN PLENITUD</vt:lpstr>
      <vt:lpstr>EJERCICIO</vt:lpstr>
      <vt:lpstr>MERCADO ESPECIALIZADO 10:</vt:lpstr>
      <vt:lpstr>TURISMO RESPONSABLE</vt:lpstr>
      <vt:lpstr>TURISMO RESPONSABLE, CONCEPTO</vt:lpstr>
      <vt:lpstr>CARACTERÍSTICAS DE UN TURISMO RESPONSABLE</vt:lpstr>
      <vt:lpstr>CARACTERÍSTICAS DE UN TURISMO RESPONSABLE</vt:lpstr>
      <vt:lpstr>ESENCIA DEL TURISMO RESPONSABLE</vt:lpstr>
      <vt:lpstr>EJERCICIO</vt:lpstr>
      <vt:lpstr>MERCADO ESPECIALIZADO 11:</vt:lpstr>
      <vt:lpstr>MERCADO TURÍSTICO DE COMPRAS</vt:lpstr>
      <vt:lpstr>TURISMO DE COMPRAS, CONCEPTO</vt:lpstr>
      <vt:lpstr>CARACTERÍSTICAS TURISMO DE COMPRAS</vt:lpstr>
      <vt:lpstr>CARACTERÍSTICAS TURISMO DE COMPRAS</vt:lpstr>
      <vt:lpstr>EJERCICIO</vt:lpstr>
      <vt:lpstr>MERCADO ESPECIALIZADO 12:</vt:lpstr>
      <vt:lpstr>TURISMO DE ESTADÍA PROLONGADA</vt:lpstr>
      <vt:lpstr>TURISMO DE ESTADÍA PROLONGADA (concepto)</vt:lpstr>
      <vt:lpstr>CARACTERÍSTICAS DEL TURISTA DE ESTADÍA PROLONGADA</vt:lpstr>
      <vt:lpstr>ALGUNOS SERVICIOS PARA EL TURISMO DE ESTADÍA PROLONGADA</vt:lpstr>
      <vt:lpstr>EJERCICIO</vt:lpstr>
      <vt:lpstr>¿Cuál de todos los mercados especializados del turismo consideras que tiene un mayor potencial gastronómico y por qué? </vt:lpstr>
      <vt:lpstr>FUENTES DE INFORMACIÓN</vt:lpstr>
      <vt:lpstr>FUENTES DE INFORMACIÓN</vt:lpstr>
      <vt:lpstr>FUENTES DE INFORMACIÓN  Ferradás Carrasco, Salvador (2001). La relevancia del turismo náutico en la oferta turística. En «Cuadernos del turismo», número 7, pp. 67-80. España: Universidad de Murcia. Disponible en: http://revistas.um.es/turismo/article/view/22131/21421 [consultado en julio de 2015].</vt:lpstr>
      <vt:lpstr>FUENTES DE INFORMACIÓN</vt:lpstr>
      <vt:lpstr>FUENTES DE INFORMACIÓN</vt:lpstr>
      <vt:lpstr>FUENTES DE INFORMACIÓN:  SECTUR (2015). Innovación del producto turístico. México: Secretaría de Turismo. Disponible en: http://www.gob.mx/sectur/acciones-y-programas/innovacion-del-producto-turistico [consultado en julio de 2015]. </vt:lpstr>
      <vt:lpstr>FUENTES DE INFORMACIÓN</vt:lpstr>
      <vt:lpstr>FUENTES DE INFORMACIÓN</vt:lpstr>
      <vt:lpstr>FUENTES DE INFORMACION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MERCADOS ESPECIALIZADOS  (y su relación con la Gastronomía)</dc:title>
  <dc:creator>ACER</dc:creator>
  <cp:lastModifiedBy>Humanidades</cp:lastModifiedBy>
  <cp:revision>194</cp:revision>
  <dcterms:created xsi:type="dcterms:W3CDTF">2015-07-27T02:03:23Z</dcterms:created>
  <dcterms:modified xsi:type="dcterms:W3CDTF">2015-10-01T01:05:53Z</dcterms:modified>
</cp:coreProperties>
</file>