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2"/>
  </p:sldMasterIdLst>
  <p:notesMasterIdLst>
    <p:notesMasterId r:id="rId58"/>
  </p:notesMasterIdLst>
  <p:sldIdLst>
    <p:sldId id="328" r:id="rId3"/>
    <p:sldId id="333" r:id="rId4"/>
    <p:sldId id="330" r:id="rId5"/>
    <p:sldId id="331" r:id="rId6"/>
    <p:sldId id="332" r:id="rId7"/>
    <p:sldId id="334" r:id="rId8"/>
    <p:sldId id="257" r:id="rId9"/>
    <p:sldId id="259" r:id="rId10"/>
    <p:sldId id="305" r:id="rId11"/>
    <p:sldId id="283" r:id="rId12"/>
    <p:sldId id="279" r:id="rId13"/>
    <p:sldId id="280" r:id="rId14"/>
    <p:sldId id="281" r:id="rId15"/>
    <p:sldId id="306" r:id="rId16"/>
    <p:sldId id="307" r:id="rId17"/>
    <p:sldId id="308" r:id="rId18"/>
    <p:sldId id="282" r:id="rId19"/>
    <p:sldId id="309" r:id="rId20"/>
    <p:sldId id="310" r:id="rId21"/>
    <p:sldId id="322" r:id="rId22"/>
    <p:sldId id="311" r:id="rId23"/>
    <p:sldId id="285" r:id="rId24"/>
    <p:sldId id="286" r:id="rId25"/>
    <p:sldId id="288" r:id="rId26"/>
    <p:sldId id="312" r:id="rId27"/>
    <p:sldId id="287" r:id="rId28"/>
    <p:sldId id="293" r:id="rId29"/>
    <p:sldId id="289" r:id="rId30"/>
    <p:sldId id="313" r:id="rId31"/>
    <p:sldId id="314" r:id="rId32"/>
    <p:sldId id="284" r:id="rId33"/>
    <p:sldId id="294" r:id="rId34"/>
    <p:sldId id="315" r:id="rId35"/>
    <p:sldId id="290" r:id="rId36"/>
    <p:sldId id="316" r:id="rId37"/>
    <p:sldId id="291" r:id="rId38"/>
    <p:sldId id="323" r:id="rId39"/>
    <p:sldId id="292" r:id="rId40"/>
    <p:sldId id="295" r:id="rId41"/>
    <p:sldId id="296" r:id="rId42"/>
    <p:sldId id="297" r:id="rId43"/>
    <p:sldId id="317" r:id="rId44"/>
    <p:sldId id="298" r:id="rId45"/>
    <p:sldId id="324" r:id="rId46"/>
    <p:sldId id="299" r:id="rId47"/>
    <p:sldId id="301" r:id="rId48"/>
    <p:sldId id="318" r:id="rId49"/>
    <p:sldId id="325" r:id="rId50"/>
    <p:sldId id="304" r:id="rId51"/>
    <p:sldId id="319" r:id="rId52"/>
    <p:sldId id="320" r:id="rId53"/>
    <p:sldId id="321" r:id="rId54"/>
    <p:sldId id="326" r:id="rId55"/>
    <p:sldId id="335" r:id="rId56"/>
    <p:sldId id="336" r:id="rId57"/>
  </p:sldIdLst>
  <p:sldSz cx="12192000" cy="6858000"/>
  <p:notesSz cx="6858000" cy="9144000"/>
  <p:defaultTextStyle>
    <a:defPPr>
      <a:defRPr lang="es-C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92" d="100"/>
          <a:sy n="92" d="100"/>
        </p:scale>
        <p:origin x="450" y="90"/>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46C772-34E3-4048-B24C-6385B60DF66E}" type="datetimeFigureOut">
              <a:rPr lang="es-MX" smtClean="0"/>
              <a:t>30/09/2015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0ECB18-2F2D-4A31-AF56-D87F2BC549C7}" type="slidenum">
              <a:rPr lang="es-MX" smtClean="0"/>
              <a:t>‹Nº›</a:t>
            </a:fld>
            <a:endParaRPr lang="es-MX"/>
          </a:p>
        </p:txBody>
      </p:sp>
    </p:spTree>
    <p:extLst>
      <p:ext uri="{BB962C8B-B14F-4D97-AF65-F5344CB8AC3E}">
        <p14:creationId xmlns:p14="http://schemas.microsoft.com/office/powerpoint/2010/main" val="3084470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08C761D1-A558-491D-8D50-0102CDADA004}" type="slidenum">
              <a:rPr lang="es-MX" smtClean="0"/>
              <a:t>5</a:t>
            </a:fld>
            <a:endParaRPr lang="es-MX"/>
          </a:p>
        </p:txBody>
      </p:sp>
    </p:spTree>
    <p:extLst>
      <p:ext uri="{BB962C8B-B14F-4D97-AF65-F5344CB8AC3E}">
        <p14:creationId xmlns:p14="http://schemas.microsoft.com/office/powerpoint/2010/main" val="38632541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pPr>
              <a:defRPr/>
            </a:pPr>
            <a:fld id="{368AA3A3-96FA-4319-A229-B13CA7466601}" type="datetimeFigureOut">
              <a:rPr lang="es-ES" smtClean="0"/>
              <a:pPr>
                <a:defRPr/>
              </a:pPr>
              <a:t>30/09/2015</a:t>
            </a:fld>
            <a:endParaRPr lang="es-ES"/>
          </a:p>
        </p:txBody>
      </p:sp>
      <p:sp>
        <p:nvSpPr>
          <p:cNvPr id="5" name="Footer Placeholder 4"/>
          <p:cNvSpPr>
            <a:spLocks noGrp="1"/>
          </p:cNvSpPr>
          <p:nvPr>
            <p:ph type="ftr" sz="quarter" idx="11"/>
          </p:nvPr>
        </p:nvSpPr>
        <p:spPr>
          <a:xfrm>
            <a:off x="2692397" y="5037663"/>
            <a:ext cx="5214635" cy="279400"/>
          </a:xfrm>
        </p:spPr>
        <p:txBody>
          <a:bodyPr/>
          <a:lstStyle/>
          <a:p>
            <a:pPr>
              <a:defRPr/>
            </a:pPr>
            <a:endParaRPr lang="es-ES"/>
          </a:p>
        </p:txBody>
      </p:sp>
      <p:sp>
        <p:nvSpPr>
          <p:cNvPr id="6" name="Slide Number Placeholder 5"/>
          <p:cNvSpPr>
            <a:spLocks noGrp="1"/>
          </p:cNvSpPr>
          <p:nvPr>
            <p:ph type="sldNum" sz="quarter" idx="12"/>
          </p:nvPr>
        </p:nvSpPr>
        <p:spPr>
          <a:xfrm>
            <a:off x="8956900" y="5037663"/>
            <a:ext cx="551167" cy="279400"/>
          </a:xfrm>
        </p:spPr>
        <p:txBody>
          <a:bodyPr/>
          <a:lstStyle/>
          <a:p>
            <a:pPr>
              <a:defRPr/>
            </a:pPr>
            <a:fld id="{2BE74CDC-DE47-491F-9317-033E8CB4C12B}" type="slidenum">
              <a:rPr lang="es-ES" smtClean="0"/>
              <a:pPr>
                <a:defRPr/>
              </a:pPr>
              <a:t>‹Nº›</a:t>
            </a:fld>
            <a:endParaRPr lang="es-E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784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1B4EAC4A-703D-4E3C-8D39-3782C57B6EDD}" type="datetimeFigureOut">
              <a:rPr lang="es-ES" smtClean="0"/>
              <a:pPr>
                <a:defRPr/>
              </a:pPr>
              <a:t>30/09/2015</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9CDBC6AB-747B-446D-A32D-F0FF03EDEAE1}" type="slidenum">
              <a:rPr lang="es-ES" smtClean="0"/>
              <a:pPr>
                <a:defRPr/>
              </a:pPr>
              <a:t>‹Nº›</a:t>
            </a:fld>
            <a:endParaRPr lang="es-ES"/>
          </a:p>
        </p:txBody>
      </p:sp>
    </p:spTree>
    <p:extLst>
      <p:ext uri="{BB962C8B-B14F-4D97-AF65-F5344CB8AC3E}">
        <p14:creationId xmlns:p14="http://schemas.microsoft.com/office/powerpoint/2010/main" val="2065313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1B4EAC4A-703D-4E3C-8D39-3782C57B6EDD}" type="datetimeFigureOut">
              <a:rPr lang="es-ES" smtClean="0"/>
              <a:pPr>
                <a:defRPr/>
              </a:pPr>
              <a:t>30/09/2015</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9CDBC6AB-747B-446D-A32D-F0FF03EDEAE1}" type="slidenum">
              <a:rPr lang="es-ES" smtClean="0"/>
              <a:pPr>
                <a:defRPr/>
              </a:pPr>
              <a:t>‹Nº›</a:t>
            </a:fld>
            <a:endParaRPr lang="es-E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1499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1B4EAC4A-703D-4E3C-8D39-3782C57B6EDD}" type="datetimeFigureOut">
              <a:rPr lang="es-ES" smtClean="0"/>
              <a:pPr>
                <a:defRPr/>
              </a:pPr>
              <a:t>30/09/2015</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9CDBC6AB-747B-446D-A32D-F0FF03EDEAE1}" type="slidenum">
              <a:rPr lang="es-ES" smtClean="0"/>
              <a:pPr>
                <a:defRPr/>
              </a:pPr>
              <a:t>‹Nº›</a:t>
            </a:fld>
            <a:endParaRPr lang="es-E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9112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1B4EAC4A-703D-4E3C-8D39-3782C57B6EDD}" type="datetimeFigureOut">
              <a:rPr lang="es-ES" smtClean="0"/>
              <a:pPr>
                <a:defRPr/>
              </a:pPr>
              <a:t>30/09/2015</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9CDBC6AB-747B-446D-A32D-F0FF03EDEAE1}" type="slidenum">
              <a:rPr lang="es-ES" smtClean="0"/>
              <a:pPr>
                <a:defRPr/>
              </a:pPr>
              <a:t>‹Nº›</a:t>
            </a:fld>
            <a:endParaRPr lang="es-ES"/>
          </a:p>
        </p:txBody>
      </p:sp>
    </p:spTree>
    <p:extLst>
      <p:ext uri="{BB962C8B-B14F-4D97-AF65-F5344CB8AC3E}">
        <p14:creationId xmlns:p14="http://schemas.microsoft.com/office/powerpoint/2010/main" val="22572674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1B4EAC4A-703D-4E3C-8D39-3782C57B6EDD}" type="datetimeFigureOut">
              <a:rPr lang="es-ES" smtClean="0"/>
              <a:pPr>
                <a:defRPr/>
              </a:pPr>
              <a:t>30/09/2015</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9CDBC6AB-747B-446D-A32D-F0FF03EDEAE1}" type="slidenum">
              <a:rPr lang="es-ES" smtClean="0"/>
              <a:pPr>
                <a:defRPr/>
              </a:pPr>
              <a:t>‹Nº›</a:t>
            </a:fld>
            <a:endParaRPr lang="es-E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39065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1B4EAC4A-703D-4E3C-8D39-3782C57B6EDD}" type="datetimeFigureOut">
              <a:rPr lang="es-ES" smtClean="0"/>
              <a:pPr>
                <a:defRPr/>
              </a:pPr>
              <a:t>30/09/2015</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9CDBC6AB-747B-446D-A32D-F0FF03EDEAE1}" type="slidenum">
              <a:rPr lang="es-ES" smtClean="0"/>
              <a:pPr>
                <a:defRPr/>
              </a:pPr>
              <a:t>‹Nº›</a:t>
            </a:fld>
            <a:endParaRPr lang="es-E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2381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45F326F1-7192-40FC-99D0-ABB1640B08A6}" type="datetimeFigureOut">
              <a:rPr lang="es-ES" smtClean="0"/>
              <a:pPr>
                <a:defRPr/>
              </a:pPr>
              <a:t>30/09/2015</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9CC85EAF-A24F-4C25-8A86-1F49B6AA6BFF}" type="slidenum">
              <a:rPr lang="es-ES" smtClean="0"/>
              <a:pPr>
                <a:defRPr/>
              </a:pPr>
              <a:t>‹Nº›</a:t>
            </a:fld>
            <a:endParaRPr lang="es-E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688436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B6F7D4F0-D668-4461-8489-AAB8BE80BA9A}" type="datetimeFigureOut">
              <a:rPr lang="es-ES" smtClean="0"/>
              <a:pPr>
                <a:defRPr/>
              </a:pPr>
              <a:t>30/09/2015</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A15E5D89-0F8B-481D-BF38-12967F2B6051}" type="slidenum">
              <a:rPr lang="es-ES" smtClean="0"/>
              <a:pPr>
                <a:defRPr/>
              </a:pPr>
              <a:t>‹Nº›</a:t>
            </a:fld>
            <a:endParaRPr lang="es-E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9969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39BAC121-C2BC-40D6-A06D-99B21F9A1F73}" type="datetimeFigureOut">
              <a:rPr lang="es-ES" smtClean="0"/>
              <a:pPr>
                <a:defRPr/>
              </a:pPr>
              <a:t>30/09/2015</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BD41233C-7B1F-4738-8884-EA016BD0E549}" type="slidenum">
              <a:rPr lang="es-ES" smtClean="0"/>
              <a:pPr>
                <a:defRPr/>
              </a:pPr>
              <a:t>‹Nº›</a:t>
            </a:fld>
            <a:endParaRPr lang="es-ES"/>
          </a:p>
        </p:txBody>
      </p:sp>
    </p:spTree>
    <p:extLst>
      <p:ext uri="{BB962C8B-B14F-4D97-AF65-F5344CB8AC3E}">
        <p14:creationId xmlns:p14="http://schemas.microsoft.com/office/powerpoint/2010/main" val="1848775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77FAA365-378C-4D46-B6CA-64ABF71F235F}" type="datetimeFigureOut">
              <a:rPr lang="es-ES" smtClean="0"/>
              <a:pPr>
                <a:defRPr/>
              </a:pPr>
              <a:t>30/09/2015</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246E5668-0CB2-400B-A2ED-B9C2119F06F1}" type="slidenum">
              <a:rPr lang="es-ES" smtClean="0"/>
              <a:pPr>
                <a:defRPr/>
              </a:pPr>
              <a:t>‹Nº›</a:t>
            </a:fld>
            <a:endParaRPr lang="es-E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2924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6DD57806-9ADA-47AE-A8D7-71C0B022A092}" type="datetimeFigureOut">
              <a:rPr lang="es-ES" smtClean="0"/>
              <a:pPr>
                <a:defRPr/>
              </a:pPr>
              <a:t>30/09/2015</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31B2D453-62F4-4560-9E96-3DD8C7FF9D79}" type="slidenum">
              <a:rPr lang="es-ES" smtClean="0"/>
              <a:pPr>
                <a:defRPr/>
              </a:pPr>
              <a:t>‹Nº›</a:t>
            </a:fld>
            <a:endParaRPr lang="es-ES"/>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95059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0D146B3A-65CB-4200-A369-C26D51B3E30A}" type="datetimeFigureOut">
              <a:rPr lang="es-ES" smtClean="0"/>
              <a:pPr>
                <a:defRPr/>
              </a:pPr>
              <a:t>30/09/2015</a:t>
            </a:fld>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EA0AD3B0-A948-4BAB-A273-1EF570443281}" type="slidenum">
              <a:rPr lang="es-ES" smtClean="0"/>
              <a:pPr>
                <a:defRPr/>
              </a:pPr>
              <a:t>‹Nº›</a:t>
            </a:fld>
            <a:endParaRPr lang="es-E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238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1B4EAC4A-703D-4E3C-8D39-3782C57B6EDD}" type="datetimeFigureOut">
              <a:rPr lang="es-ES" smtClean="0"/>
              <a:pPr>
                <a:defRPr/>
              </a:pPr>
              <a:t>30/09/2015</a:t>
            </a:fld>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9CDBC6AB-747B-446D-A32D-F0FF03EDEAE1}" type="slidenum">
              <a:rPr lang="es-ES" smtClean="0"/>
              <a:pPr>
                <a:defRPr/>
              </a:pPr>
              <a:t>‹Nº›</a:t>
            </a:fld>
            <a:endParaRPr lang="es-E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6838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7BB61812-BD73-4B57-A248-268AB28BC4AC}" type="datetimeFigureOut">
              <a:rPr lang="es-ES" smtClean="0"/>
              <a:pPr>
                <a:defRPr/>
              </a:pPr>
              <a:t>30/09/2015</a:t>
            </a:fld>
            <a:endParaRPr lang="es-ES"/>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lstStyle/>
          <a:p>
            <a:pPr>
              <a:defRPr/>
            </a:pPr>
            <a:fld id="{503D080E-2452-4511-9FA7-86F769328CB7}" type="slidenum">
              <a:rPr lang="es-ES" smtClean="0"/>
              <a:pPr>
                <a:defRPr/>
              </a:pPr>
              <a:t>‹Nº›</a:t>
            </a:fld>
            <a:endParaRPr lang="es-ES"/>
          </a:p>
        </p:txBody>
      </p:sp>
    </p:spTree>
    <p:extLst>
      <p:ext uri="{BB962C8B-B14F-4D97-AF65-F5344CB8AC3E}">
        <p14:creationId xmlns:p14="http://schemas.microsoft.com/office/powerpoint/2010/main" val="1418795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5F743C89-862A-4613-AD1E-EE9D520CAB41}" type="datetimeFigureOut">
              <a:rPr lang="es-ES" smtClean="0"/>
              <a:pPr>
                <a:defRPr/>
              </a:pPr>
              <a:t>30/09/2015</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0EF98FA4-CAE3-4BC7-98C0-C61704F1A3A8}" type="slidenum">
              <a:rPr lang="es-ES" smtClean="0"/>
              <a:pPr>
                <a:defRPr/>
              </a:pPr>
              <a:t>‹Nº›</a:t>
            </a:fld>
            <a:endParaRPr lang="es-E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89872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10974AEC-075E-4E98-B675-5B482A378E90}" type="datetimeFigureOut">
              <a:rPr lang="es-ES" smtClean="0"/>
              <a:pPr>
                <a:defRPr/>
              </a:pPr>
              <a:t>30/09/2015</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D24EF3E0-EC90-4B62-93C1-0A89CB2496AE}" type="slidenum">
              <a:rPr lang="es-ES" smtClean="0"/>
              <a:pPr>
                <a:defRPr/>
              </a:pPr>
              <a:t>‹Nº›</a:t>
            </a:fld>
            <a:endParaRPr lang="es-ES"/>
          </a:p>
        </p:txBody>
      </p:sp>
    </p:spTree>
    <p:extLst>
      <p:ext uri="{BB962C8B-B14F-4D97-AF65-F5344CB8AC3E}">
        <p14:creationId xmlns:p14="http://schemas.microsoft.com/office/powerpoint/2010/main" val="4185146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1B4EAC4A-703D-4E3C-8D39-3782C57B6EDD}" type="datetimeFigureOut">
              <a:rPr lang="es-ES" smtClean="0"/>
              <a:pPr>
                <a:defRPr/>
              </a:pPr>
              <a:t>30/09/2015</a:t>
            </a:fld>
            <a:endParaRPr lang="es-E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es-E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9CDBC6AB-747B-446D-A32D-F0FF03EDEAE1}" type="slidenum">
              <a:rPr lang="es-ES" smtClean="0"/>
              <a:pPr>
                <a:defRPr/>
              </a:pPr>
              <a:t>‹Nº›</a:t>
            </a:fld>
            <a:endParaRPr lang="es-ES"/>
          </a:p>
        </p:txBody>
      </p:sp>
    </p:spTree>
    <p:extLst>
      <p:ext uri="{BB962C8B-B14F-4D97-AF65-F5344CB8AC3E}">
        <p14:creationId xmlns:p14="http://schemas.microsoft.com/office/powerpoint/2010/main" val="3480950390"/>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3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7.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55.xml.rels><?xml version="1.0" encoding="UTF-8" standalone="yes"?>
<Relationships xmlns="http://schemas.openxmlformats.org/package/2006/relationships"><Relationship Id="rId2" Type="http://schemas.openxmlformats.org/officeDocument/2006/relationships/hyperlink" Target="http://www.escuelapedia.com/el-desarrollo-sostenibl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1 Rectángulo"/>
          <p:cNvSpPr/>
          <p:nvPr/>
        </p:nvSpPr>
        <p:spPr>
          <a:xfrm>
            <a:off x="2583662" y="704766"/>
            <a:ext cx="7369903" cy="584775"/>
          </a:xfrm>
          <a:prstGeom prst="rect">
            <a:avLst/>
          </a:prstGeom>
          <a:noFill/>
        </p:spPr>
        <p:txBody>
          <a:bodyPr wrap="none" lIns="91440" tIns="45720" rIns="91440" bIns="45720">
            <a:spAutoFit/>
          </a:bodyPr>
          <a:lstStyle/>
          <a:p>
            <a:pPr algn="ctr"/>
            <a:r>
              <a:rPr lang="es-ES"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Universidad Autónoma del Estado de México</a:t>
            </a:r>
          </a:p>
        </p:txBody>
      </p:sp>
      <p:pic>
        <p:nvPicPr>
          <p:cNvPr id="5" name="Picture 171" descr="http://www.cienciasambientales.com/mx/images/imagenes/uaemex-1.jp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525" b="100000" l="1848" r="97229">
                        <a14:foregroundMark x1="65127" y1="11286" x2="65127" y2="11286"/>
                        <a14:foregroundMark x1="77367" y1="11286" x2="77367" y2="11286"/>
                        <a14:foregroundMark x1="86605" y1="26247" x2="86605" y2="26247"/>
                      </a14:backgroundRemoval>
                    </a14:imgEffect>
                  </a14:imgLayer>
                </a14:imgProps>
              </a:ext>
              <a:ext uri="{28A0092B-C50C-407E-A947-70E740481C1C}">
                <a14:useLocalDpi xmlns:a14="http://schemas.microsoft.com/office/drawing/2010/main" val="0"/>
              </a:ext>
            </a:extLst>
          </a:blip>
          <a:srcRect/>
          <a:stretch>
            <a:fillRect/>
          </a:stretch>
        </p:blipFill>
        <p:spPr bwMode="auto">
          <a:xfrm>
            <a:off x="9953565" y="661829"/>
            <a:ext cx="1288039" cy="113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2 Rectángulo"/>
          <p:cNvSpPr/>
          <p:nvPr/>
        </p:nvSpPr>
        <p:spPr>
          <a:xfrm>
            <a:off x="2556697" y="1252073"/>
            <a:ext cx="7281731" cy="954107"/>
          </a:xfrm>
          <a:prstGeom prst="rect">
            <a:avLst/>
          </a:prstGeom>
          <a:noFill/>
        </p:spPr>
        <p:txBody>
          <a:bodyPr wrap="square" lIns="91440" tIns="45720" rIns="91440" bIns="45720">
            <a:spAutoFit/>
          </a:bodyPr>
          <a:lstStyle/>
          <a:p>
            <a:pPr algn="ctr"/>
            <a:r>
              <a:rPr lang="es-ES" sz="2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Facultad de Química</a:t>
            </a:r>
          </a:p>
          <a:p>
            <a:pPr algn="ctr"/>
            <a:r>
              <a:rPr lang="es-ES" sz="2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Programa Educativo de Ingeniero Químico</a:t>
            </a:r>
          </a:p>
        </p:txBody>
      </p:sp>
      <p:sp>
        <p:nvSpPr>
          <p:cNvPr id="7" name="13 Rectángulo"/>
          <p:cNvSpPr/>
          <p:nvPr/>
        </p:nvSpPr>
        <p:spPr>
          <a:xfrm>
            <a:off x="3594333" y="2393942"/>
            <a:ext cx="4752528" cy="461665"/>
          </a:xfrm>
          <a:prstGeom prst="rect">
            <a:avLst/>
          </a:prstGeom>
          <a:noFill/>
        </p:spPr>
        <p:txBody>
          <a:bodyPr wrap="square" lIns="91440" tIns="45720" rIns="91440" bIns="45720">
            <a:spAutoFit/>
          </a:bodyPr>
          <a:lstStyle/>
          <a:p>
            <a:pPr algn="ctr"/>
            <a:r>
              <a:rPr lang="es-E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Ciencia, Tecnología y Sociedad</a:t>
            </a:r>
          </a:p>
        </p:txBody>
      </p:sp>
      <p:sp>
        <p:nvSpPr>
          <p:cNvPr id="8" name="14 CuadroTexto"/>
          <p:cNvSpPr txBox="1"/>
          <p:nvPr/>
        </p:nvSpPr>
        <p:spPr>
          <a:xfrm>
            <a:off x="889116" y="4059754"/>
            <a:ext cx="3645015" cy="1692771"/>
          </a:xfrm>
          <a:prstGeom prst="rect">
            <a:avLst/>
          </a:prstGeom>
          <a:noFill/>
        </p:spPr>
        <p:txBody>
          <a:bodyPr wrap="square" rtlCol="0">
            <a:spAutoFit/>
          </a:bodyPr>
          <a:lstStyle/>
          <a:p>
            <a:r>
              <a:rPr lang="es-ES"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Programa Educativo Equivalente:</a:t>
            </a:r>
          </a:p>
          <a:p>
            <a:r>
              <a:rPr lang="es-ES"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Química</a:t>
            </a:r>
          </a:p>
          <a:p>
            <a:r>
              <a:rPr lang="es-ES"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Química Farmacéutica Biológica </a:t>
            </a:r>
          </a:p>
          <a:p>
            <a:r>
              <a:rPr lang="es-ES"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Química en Alimentos</a:t>
            </a:r>
          </a:p>
          <a:p>
            <a:endParaRPr lang="es-MX"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9" name="14 CuadroTexto"/>
          <p:cNvSpPr txBox="1"/>
          <p:nvPr/>
        </p:nvSpPr>
        <p:spPr>
          <a:xfrm>
            <a:off x="8976349" y="4213643"/>
            <a:ext cx="3087218" cy="1384995"/>
          </a:xfrm>
          <a:prstGeom prst="rect">
            <a:avLst/>
          </a:prstGeom>
          <a:noFill/>
        </p:spPr>
        <p:txBody>
          <a:bodyPr wrap="square" rtlCol="0">
            <a:spAutoFit/>
          </a:bodyPr>
          <a:lstStyle/>
          <a:p>
            <a:r>
              <a:rPr lang="es-MX"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Carga Académica: </a:t>
            </a:r>
          </a:p>
          <a:p>
            <a:r>
              <a:rPr lang="es-MX"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Teoría: 2 h</a:t>
            </a:r>
          </a:p>
          <a:p>
            <a:r>
              <a:rPr lang="es-MX"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Práctica: 2 h</a:t>
            </a:r>
          </a:p>
          <a:p>
            <a:endParaRPr lang="es-MX"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10" name="14 CuadroTexto"/>
          <p:cNvSpPr txBox="1"/>
          <p:nvPr/>
        </p:nvSpPr>
        <p:spPr>
          <a:xfrm>
            <a:off x="6197562" y="5316927"/>
            <a:ext cx="5182820" cy="461665"/>
          </a:xfrm>
          <a:prstGeom prst="rect">
            <a:avLst/>
          </a:prstGeom>
          <a:noFill/>
        </p:spPr>
        <p:txBody>
          <a:bodyPr wrap="square" rtlCol="0">
            <a:spAutoFit/>
          </a:bodyPr>
          <a:lstStyle/>
          <a:p>
            <a:r>
              <a:rPr lang="es-MX"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Profesora: Dra. Rosalva Leal Silva</a:t>
            </a:r>
          </a:p>
        </p:txBody>
      </p:sp>
      <p:sp>
        <p:nvSpPr>
          <p:cNvPr id="11" name="13 Rectángulo"/>
          <p:cNvSpPr/>
          <p:nvPr/>
        </p:nvSpPr>
        <p:spPr>
          <a:xfrm>
            <a:off x="2711624" y="3106794"/>
            <a:ext cx="6192687" cy="523220"/>
          </a:xfrm>
          <a:prstGeom prst="rect">
            <a:avLst/>
          </a:prstGeom>
          <a:noFill/>
        </p:spPr>
        <p:txBody>
          <a:bodyPr wrap="square" lIns="91440" tIns="45720" rIns="91440" bIns="45720">
            <a:spAutoFit/>
          </a:bodyPr>
          <a:lstStyle/>
          <a:p>
            <a:pPr algn="ctr"/>
            <a:r>
              <a:rPr lang="es-ES" sz="2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Desarrollo y evolución de la profesión</a:t>
            </a:r>
            <a:endParaRPr lang="es-ES" sz="2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endParaRPr>
          </a:p>
        </p:txBody>
      </p:sp>
    </p:spTree>
    <p:extLst>
      <p:ext uri="{BB962C8B-B14F-4D97-AF65-F5344CB8AC3E}">
        <p14:creationId xmlns:p14="http://schemas.microsoft.com/office/powerpoint/2010/main" val="785015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17</a:t>
            </a:r>
            <a:r>
              <a:rPr lang="es-ES" dirty="0"/>
              <a:t>9</a:t>
            </a:r>
            <a:r>
              <a:rPr lang="es-ES" dirty="0" smtClean="0"/>
              <a:t>1</a:t>
            </a:r>
            <a:endParaRPr lang="es-ES" dirty="0"/>
          </a:p>
        </p:txBody>
      </p:sp>
      <p:sp>
        <p:nvSpPr>
          <p:cNvPr id="3" name="Marcador de contenido 2"/>
          <p:cNvSpPr>
            <a:spLocks noGrp="1"/>
          </p:cNvSpPr>
          <p:nvPr>
            <p:ph idx="1"/>
          </p:nvPr>
        </p:nvSpPr>
        <p:spPr>
          <a:xfrm>
            <a:off x="1295401" y="2556932"/>
            <a:ext cx="5808711" cy="3318936"/>
          </a:xfrm>
        </p:spPr>
        <p:txBody>
          <a:bodyPr/>
          <a:lstStyle/>
          <a:p>
            <a:pPr marL="0" indent="0">
              <a:buNone/>
            </a:pPr>
            <a:r>
              <a:rPr lang="es-ES" dirty="0">
                <a:solidFill>
                  <a:schemeClr val="accent4"/>
                </a:solidFill>
              </a:rPr>
              <a:t> </a:t>
            </a:r>
            <a:r>
              <a:rPr lang="es-ES" dirty="0" err="1" smtClean="0">
                <a:solidFill>
                  <a:schemeClr val="accent4"/>
                </a:solidFill>
              </a:rPr>
              <a:t>NICOLAS</a:t>
            </a:r>
            <a:r>
              <a:rPr lang="es-ES" dirty="0" smtClean="0">
                <a:solidFill>
                  <a:schemeClr val="accent4"/>
                </a:solidFill>
              </a:rPr>
              <a:t> LE </a:t>
            </a:r>
            <a:r>
              <a:rPr lang="es-ES" dirty="0" err="1" smtClean="0">
                <a:solidFill>
                  <a:schemeClr val="accent4"/>
                </a:solidFill>
              </a:rPr>
              <a:t>BLANC</a:t>
            </a:r>
            <a:endParaRPr lang="es-ES" dirty="0" smtClean="0">
              <a:solidFill>
                <a:schemeClr val="accent4"/>
              </a:solidFill>
            </a:endParaRPr>
          </a:p>
          <a:p>
            <a:pPr marL="0" indent="0">
              <a:buNone/>
            </a:pPr>
            <a:r>
              <a:rPr lang="es-ES" dirty="0" smtClean="0"/>
              <a:t>el </a:t>
            </a:r>
            <a:r>
              <a:rPr lang="es-ES" dirty="0"/>
              <a:t>primer gran hito de la industria química fue el descubrimiento del proceso de producción de carbonato de </a:t>
            </a:r>
            <a:r>
              <a:rPr lang="es-ES" dirty="0" smtClean="0"/>
              <a:t>sodio.</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7248128" y="2721940"/>
            <a:ext cx="2036440" cy="22447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797048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26 DE OCTUBRE DE 1800</a:t>
            </a:r>
            <a:endParaRPr lang="es-ES" dirty="0"/>
          </a:p>
        </p:txBody>
      </p:sp>
      <p:sp>
        <p:nvSpPr>
          <p:cNvPr id="3" name="Marcador de contenido 2"/>
          <p:cNvSpPr>
            <a:spLocks noGrp="1"/>
          </p:cNvSpPr>
          <p:nvPr>
            <p:ph idx="1"/>
          </p:nvPr>
        </p:nvSpPr>
        <p:spPr>
          <a:xfrm>
            <a:off x="6023992" y="2556932"/>
            <a:ext cx="4800599" cy="3318936"/>
          </a:xfrm>
        </p:spPr>
        <p:txBody>
          <a:bodyPr/>
          <a:lstStyle/>
          <a:p>
            <a:pPr marL="0" indent="0" algn="ctr">
              <a:buNone/>
            </a:pPr>
            <a:r>
              <a:rPr lang="es-ES" dirty="0" smtClean="0">
                <a:solidFill>
                  <a:schemeClr val="accent4"/>
                </a:solidFill>
              </a:rPr>
              <a:t>EDWARD CHARLES HOWARD</a:t>
            </a:r>
          </a:p>
          <a:p>
            <a:pPr marL="0" indent="0">
              <a:buNone/>
            </a:pPr>
            <a:r>
              <a:rPr lang="es-ES" dirty="0" smtClean="0"/>
              <a:t>Le llaman el primer Ingeniero Químico eminente. Entre sus logros están un trabajo para producir un explosivo a partir de mercurio y un método para refinar azúcar. </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2711624" y="2708920"/>
            <a:ext cx="2088232" cy="257469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46384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 DE OCTUBRE DE 1805</a:t>
            </a:r>
            <a:endParaRPr lang="es-ES" dirty="0"/>
          </a:p>
        </p:txBody>
      </p:sp>
      <p:sp>
        <p:nvSpPr>
          <p:cNvPr id="3" name="Marcador de contenido 2"/>
          <p:cNvSpPr>
            <a:spLocks noGrp="1"/>
          </p:cNvSpPr>
          <p:nvPr>
            <p:ph idx="1"/>
          </p:nvPr>
        </p:nvSpPr>
        <p:spPr>
          <a:xfrm>
            <a:off x="6168008" y="2556932"/>
            <a:ext cx="4464496" cy="3318936"/>
          </a:xfrm>
        </p:spPr>
        <p:txBody>
          <a:bodyPr/>
          <a:lstStyle/>
          <a:p>
            <a:pPr marL="0" indent="0">
              <a:buNone/>
            </a:pPr>
            <a:r>
              <a:rPr lang="es-ES" dirty="0" err="1" smtClean="0">
                <a:solidFill>
                  <a:schemeClr val="accent4"/>
                </a:solidFill>
              </a:rPr>
              <a:t>JHON</a:t>
            </a:r>
            <a:r>
              <a:rPr lang="es-ES" dirty="0" smtClean="0">
                <a:solidFill>
                  <a:schemeClr val="accent4"/>
                </a:solidFill>
              </a:rPr>
              <a:t> DALTON</a:t>
            </a:r>
          </a:p>
          <a:p>
            <a:pPr marL="0" indent="0">
              <a:buNone/>
            </a:pPr>
            <a:r>
              <a:rPr lang="es-ES" dirty="0" smtClean="0"/>
              <a:t>Publico </a:t>
            </a:r>
            <a:r>
              <a:rPr lang="es-ES" dirty="0" err="1" smtClean="0"/>
              <a:t>Anatomic</a:t>
            </a:r>
            <a:r>
              <a:rPr lang="es-ES" dirty="0" smtClean="0"/>
              <a:t> </a:t>
            </a:r>
            <a:r>
              <a:rPr lang="es-ES" dirty="0" err="1" smtClean="0"/>
              <a:t>Weights</a:t>
            </a:r>
            <a:r>
              <a:rPr lang="es-ES" dirty="0" smtClean="0"/>
              <a:t>, permitiendo el balance de las ecuaciones químicas que son las bases de masa de la Ingeniería Química.</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2855640" y="2780928"/>
            <a:ext cx="2379111" cy="23791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97635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25 DE ENERO DE 1824</a:t>
            </a:r>
            <a:endParaRPr lang="es-ES" dirty="0"/>
          </a:p>
        </p:txBody>
      </p:sp>
      <p:sp>
        <p:nvSpPr>
          <p:cNvPr id="3" name="Marcador de contenido 2"/>
          <p:cNvSpPr>
            <a:spLocks noGrp="1"/>
          </p:cNvSpPr>
          <p:nvPr>
            <p:ph idx="1"/>
          </p:nvPr>
        </p:nvSpPr>
        <p:spPr>
          <a:xfrm>
            <a:off x="1295401" y="2556932"/>
            <a:ext cx="4944615" cy="3318936"/>
          </a:xfrm>
        </p:spPr>
        <p:txBody>
          <a:bodyPr/>
          <a:lstStyle/>
          <a:p>
            <a:pPr marL="0" indent="0">
              <a:buNone/>
            </a:pPr>
            <a:r>
              <a:rPr lang="es-ES" dirty="0" err="1" smtClean="0">
                <a:solidFill>
                  <a:schemeClr val="accent4"/>
                </a:solidFill>
              </a:rPr>
              <a:t>SADI</a:t>
            </a:r>
            <a:r>
              <a:rPr lang="es-ES" dirty="0" smtClean="0">
                <a:solidFill>
                  <a:schemeClr val="accent4"/>
                </a:solidFill>
              </a:rPr>
              <a:t> CARNOT</a:t>
            </a:r>
          </a:p>
          <a:p>
            <a:pPr marL="0" indent="0">
              <a:buNone/>
            </a:pPr>
            <a:r>
              <a:rPr lang="es-ES" dirty="0" smtClean="0"/>
              <a:t>El fisco francés, en su libro “</a:t>
            </a:r>
            <a:r>
              <a:rPr lang="es-ES" dirty="0" err="1" smtClean="0"/>
              <a:t>on</a:t>
            </a:r>
            <a:r>
              <a:rPr lang="es-ES" dirty="0" smtClean="0"/>
              <a:t> </a:t>
            </a:r>
            <a:r>
              <a:rPr lang="es-ES" dirty="0" err="1" smtClean="0"/>
              <a:t>the</a:t>
            </a:r>
            <a:r>
              <a:rPr lang="es-ES" dirty="0" smtClean="0"/>
              <a:t> motive </a:t>
            </a:r>
            <a:r>
              <a:rPr lang="es-ES" dirty="0" err="1" smtClean="0"/>
              <a:t>power</a:t>
            </a:r>
            <a:r>
              <a:rPr lang="es-ES" dirty="0" smtClean="0"/>
              <a:t> of </a:t>
            </a:r>
            <a:r>
              <a:rPr lang="es-ES" dirty="0" err="1" smtClean="0"/>
              <a:t>fire</a:t>
            </a:r>
            <a:r>
              <a:rPr lang="es-ES" dirty="0" smtClean="0"/>
              <a:t>” fue el primer estudio en termodinámica de reacciones de combustión en maquinas de vapor</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6888088" y="2674927"/>
            <a:ext cx="1905000" cy="23241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641329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Libro de </a:t>
            </a:r>
            <a:r>
              <a:rPr lang="es-MX" dirty="0" err="1" smtClean="0"/>
              <a:t>Sadi</a:t>
            </a:r>
            <a:r>
              <a:rPr lang="es-MX" dirty="0" smtClean="0"/>
              <a:t> Carnot</a:t>
            </a:r>
            <a:endParaRPr lang="es-MX" dirty="0"/>
          </a:p>
        </p:txBody>
      </p:sp>
      <p:sp>
        <p:nvSpPr>
          <p:cNvPr id="3" name="2 Marcador de contenido"/>
          <p:cNvSpPr>
            <a:spLocks noGrp="1"/>
          </p:cNvSpPr>
          <p:nvPr>
            <p:ph idx="1"/>
          </p:nvPr>
        </p:nvSpPr>
        <p:spPr>
          <a:xfrm>
            <a:off x="1295401" y="2556932"/>
            <a:ext cx="4440559" cy="2456244"/>
          </a:xfrm>
        </p:spPr>
        <p:txBody>
          <a:bodyPr/>
          <a:lstStyle/>
          <a:p>
            <a:r>
              <a:rPr lang="es-MX" dirty="0" smtClean="0"/>
              <a:t>Carnot publica </a:t>
            </a:r>
            <a:r>
              <a:rPr lang="es-MX" i="1" dirty="0" err="1" smtClean="0"/>
              <a:t>Reflexions</a:t>
            </a:r>
            <a:r>
              <a:rPr lang="es-MX" i="1" dirty="0" smtClean="0"/>
              <a:t> sur la </a:t>
            </a:r>
            <a:r>
              <a:rPr lang="es-MX" i="1" dirty="0" err="1"/>
              <a:t>P</a:t>
            </a:r>
            <a:r>
              <a:rPr lang="es-MX" i="1" dirty="0" err="1" smtClean="0"/>
              <a:t>ussance</a:t>
            </a:r>
            <a:r>
              <a:rPr lang="es-MX" i="1" dirty="0" smtClean="0"/>
              <a:t> </a:t>
            </a:r>
            <a:r>
              <a:rPr lang="es-MX" i="1" dirty="0" err="1" smtClean="0"/>
              <a:t>Motrice</a:t>
            </a:r>
            <a:r>
              <a:rPr lang="es-MX" i="1" dirty="0" smtClean="0"/>
              <a:t> du </a:t>
            </a:r>
            <a:r>
              <a:rPr lang="es-MX" i="1" dirty="0" err="1" smtClean="0"/>
              <a:t>Feu</a:t>
            </a:r>
            <a:r>
              <a:rPr lang="es-MX" dirty="0" smtClean="0"/>
              <a:t>, base de la termodinámica </a:t>
            </a:r>
            <a:endParaRPr lang="es-MX" dirty="0"/>
          </a:p>
        </p:txBody>
      </p:sp>
      <p:pic>
        <p:nvPicPr>
          <p:cNvPr id="2050" name="Picture 2" descr="https://upload.wikimedia.org/wikipedia/commons/thumb/8/80/Sadi_Carnot.jpeg/250px-Sadi_Carnot.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9976" y="2636912"/>
            <a:ext cx="2381250" cy="29146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1.alibris-static.com/reflexions-sur-la-puissance-motrice-du-feu-et-sur-les-machines-propres-a-developper-cette-puissance-1824/isbn/9781167461958.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6280" y="2948236"/>
            <a:ext cx="1728192" cy="229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0259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1828</a:t>
            </a:r>
            <a:endParaRPr lang="es-MX" dirty="0"/>
          </a:p>
        </p:txBody>
      </p:sp>
      <p:sp>
        <p:nvSpPr>
          <p:cNvPr id="3" name="2 Marcador de contenido"/>
          <p:cNvSpPr>
            <a:spLocks noGrp="1"/>
          </p:cNvSpPr>
          <p:nvPr>
            <p:ph idx="1"/>
          </p:nvPr>
        </p:nvSpPr>
        <p:spPr/>
        <p:txBody>
          <a:bodyPr/>
          <a:lstStyle/>
          <a:p>
            <a:r>
              <a:rPr lang="es-MX" dirty="0" err="1" smtClean="0"/>
              <a:t>Whöler</a:t>
            </a:r>
            <a:r>
              <a:rPr lang="es-MX" dirty="0" smtClean="0"/>
              <a:t> sintetiza la </a:t>
            </a:r>
            <a:r>
              <a:rPr lang="es-MX" dirty="0" err="1" smtClean="0"/>
              <a:t>úrea</a:t>
            </a:r>
            <a:r>
              <a:rPr lang="es-MX" dirty="0" smtClean="0"/>
              <a:t>, primer compuesto orgánico  artificial</a:t>
            </a:r>
            <a:endParaRPr lang="es-MX" dirty="0"/>
          </a:p>
        </p:txBody>
      </p:sp>
      <p:pic>
        <p:nvPicPr>
          <p:cNvPr id="4098" name="Picture 2" descr="http://www.scilogs.com/jid/files/Urea-fi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5560" y="3429000"/>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i01.i.aliimg.com/photo/v1/152127893/ure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3912" y="3501008"/>
            <a:ext cx="2697832" cy="2023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55258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1835</a:t>
            </a:r>
            <a:endParaRPr lang="es-MX" dirty="0"/>
          </a:p>
        </p:txBody>
      </p:sp>
      <p:sp>
        <p:nvSpPr>
          <p:cNvPr id="3" name="2 Marcador de contenido"/>
          <p:cNvSpPr>
            <a:spLocks noGrp="1"/>
          </p:cNvSpPr>
          <p:nvPr>
            <p:ph idx="1"/>
          </p:nvPr>
        </p:nvSpPr>
        <p:spPr>
          <a:xfrm>
            <a:off x="1295401" y="2556932"/>
            <a:ext cx="3648471" cy="3320340"/>
          </a:xfrm>
        </p:spPr>
        <p:txBody>
          <a:bodyPr/>
          <a:lstStyle/>
          <a:p>
            <a:r>
              <a:rPr lang="es-MX" dirty="0" err="1" smtClean="0"/>
              <a:t>Berzelius</a:t>
            </a:r>
            <a:r>
              <a:rPr lang="es-MX" dirty="0" smtClean="0"/>
              <a:t>  publica  su Teoría general sobre Catálisis </a:t>
            </a:r>
            <a:endParaRPr lang="es-MX" dirty="0"/>
          </a:p>
        </p:txBody>
      </p:sp>
      <p:sp>
        <p:nvSpPr>
          <p:cNvPr id="4" name="AutoShape 2" descr="http://www.scilogs.com/jid/files/Urea-fig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6" name="Picture 4" descr="http://image.slidesharecdn.com/historiadelaqumica291008-091205135609-phpapp02/95/historia-de-la-qumica-291008-21-728.jpg?cb=12600214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944" y="2492896"/>
            <a:ext cx="4910987" cy="3683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53536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1839</a:t>
            </a:r>
            <a:endParaRPr lang="es-ES" dirty="0"/>
          </a:p>
        </p:txBody>
      </p:sp>
      <p:sp>
        <p:nvSpPr>
          <p:cNvPr id="3" name="Marcador de contenido 2"/>
          <p:cNvSpPr>
            <a:spLocks noGrp="1"/>
          </p:cNvSpPr>
          <p:nvPr>
            <p:ph idx="1"/>
          </p:nvPr>
        </p:nvSpPr>
        <p:spPr>
          <a:xfrm>
            <a:off x="1295401" y="2556932"/>
            <a:ext cx="4728591" cy="3318936"/>
          </a:xfrm>
        </p:spPr>
        <p:txBody>
          <a:bodyPr/>
          <a:lstStyle/>
          <a:p>
            <a:pPr marL="0" indent="0">
              <a:buNone/>
            </a:pPr>
            <a:r>
              <a:rPr lang="es-ES" dirty="0"/>
              <a:t>A</a:t>
            </a:r>
            <a:r>
              <a:rPr lang="es-ES" dirty="0" smtClean="0"/>
              <a:t>pareció </a:t>
            </a:r>
            <a:r>
              <a:rPr lang="es-ES" dirty="0"/>
              <a:t>por primera vez la frase “Ingeniero Químico” en el </a:t>
            </a:r>
            <a:r>
              <a:rPr lang="es-ES" i="1" dirty="0" err="1"/>
              <a:t>Dictionary</a:t>
            </a:r>
            <a:r>
              <a:rPr lang="es-ES" i="1" dirty="0"/>
              <a:t> of </a:t>
            </a:r>
            <a:r>
              <a:rPr lang="es-ES" i="1" dirty="0" err="1"/>
              <a:t>Arts</a:t>
            </a:r>
            <a:r>
              <a:rPr lang="es-ES" i="1" dirty="0"/>
              <a:t>, </a:t>
            </a:r>
            <a:r>
              <a:rPr lang="es-ES" i="1" dirty="0" err="1"/>
              <a:t>Manufacturing</a:t>
            </a:r>
            <a:r>
              <a:rPr lang="es-ES" i="1" dirty="0"/>
              <a:t> and Mines</a:t>
            </a:r>
            <a:r>
              <a:rPr lang="es-ES" dirty="0"/>
              <a:t>, para designar a un ingeniero que trabajaba con procesos químicos.</a:t>
            </a:r>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6228215" y="2556932"/>
            <a:ext cx="2241972" cy="29163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503035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1850</a:t>
            </a:r>
            <a:endParaRPr lang="es-MX" dirty="0"/>
          </a:p>
        </p:txBody>
      </p:sp>
      <p:sp>
        <p:nvSpPr>
          <p:cNvPr id="3" name="2 Marcador de contenido"/>
          <p:cNvSpPr>
            <a:spLocks noGrp="1"/>
          </p:cNvSpPr>
          <p:nvPr>
            <p:ph idx="1"/>
          </p:nvPr>
        </p:nvSpPr>
        <p:spPr>
          <a:xfrm>
            <a:off x="1295401" y="2556932"/>
            <a:ext cx="3648471" cy="2960300"/>
          </a:xfrm>
        </p:spPr>
        <p:txBody>
          <a:bodyPr/>
          <a:lstStyle/>
          <a:p>
            <a:r>
              <a:rPr lang="es-MX" dirty="0" smtClean="0"/>
              <a:t>Primera refinería de petróleo (1 barril)</a:t>
            </a:r>
            <a:endParaRPr lang="es-MX" dirty="0"/>
          </a:p>
        </p:txBody>
      </p:sp>
      <p:pic>
        <p:nvPicPr>
          <p:cNvPr id="5122" name="Picture 2" descr="http://cyt-ar.com.ar/cyt-ar/images/thumb/9/9c/Destileria_La_Plata.jpg/300px-Destileria_La_Plat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5960" y="1988840"/>
            <a:ext cx="4536504" cy="3946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4371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1863-66</a:t>
            </a:r>
            <a:endParaRPr lang="es-MX" dirty="0"/>
          </a:p>
        </p:txBody>
      </p:sp>
      <p:sp>
        <p:nvSpPr>
          <p:cNvPr id="3" name="2 Marcador de contenido"/>
          <p:cNvSpPr>
            <a:spLocks noGrp="1"/>
          </p:cNvSpPr>
          <p:nvPr>
            <p:ph idx="1"/>
          </p:nvPr>
        </p:nvSpPr>
        <p:spPr>
          <a:xfrm>
            <a:off x="1127448" y="2492896"/>
            <a:ext cx="3744416" cy="3312368"/>
          </a:xfrm>
        </p:spPr>
        <p:txBody>
          <a:bodyPr/>
          <a:lstStyle/>
          <a:p>
            <a:r>
              <a:rPr lang="es-MX" dirty="0" smtClean="0"/>
              <a:t>Producción de bicarbonato de sodio (</a:t>
            </a:r>
            <a:r>
              <a:rPr lang="es-MX" dirty="0" err="1" smtClean="0"/>
              <a:t>Solvay</a:t>
            </a:r>
            <a:r>
              <a:rPr lang="es-MX" dirty="0" smtClean="0"/>
              <a:t>) y celuloide (</a:t>
            </a:r>
            <a:r>
              <a:rPr lang="es-MX" dirty="0" err="1"/>
              <a:t>P</a:t>
            </a:r>
            <a:r>
              <a:rPr lang="es-MX" dirty="0" err="1" smtClean="0"/>
              <a:t>arkes</a:t>
            </a:r>
            <a:r>
              <a:rPr lang="es-MX" dirty="0" smtClean="0"/>
              <a:t>).</a:t>
            </a:r>
            <a:endParaRPr lang="es-MX" dirty="0"/>
          </a:p>
        </p:txBody>
      </p:sp>
      <p:pic>
        <p:nvPicPr>
          <p:cNvPr id="6146" name="Picture 2" descr="https://encrypted-tbn3.gstatic.com/images?q=tbn:ANd9GcRptW_AlusQsvfPhta4DNQrWRBC7ocBsEUDQarn-WS4sCO0wDez-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2776" y="2007787"/>
            <a:ext cx="2752725" cy="1657351"/>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www.solvay.com/en/binaries/video_corpo_2013_quick_access-149225.jpg?size=medi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0216" y="2693309"/>
            <a:ext cx="2273936" cy="1512168"/>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www.biografiasyvidas.com/biografia/h/fotos/hyat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8974" y="4221088"/>
            <a:ext cx="2098503" cy="199975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www.buenosairessos.com.ar/sites/default/files/articulos/film-detalle.jpg?130737715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4232" y="4455878"/>
            <a:ext cx="2448272" cy="1530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3600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La ciencia aplicada a la tecnología </a:t>
            </a:r>
            <a:endParaRPr lang="es-MX" dirty="0"/>
          </a:p>
        </p:txBody>
      </p:sp>
      <p:sp>
        <p:nvSpPr>
          <p:cNvPr id="3" name="Marcador de contenido 2"/>
          <p:cNvSpPr>
            <a:spLocks noGrp="1"/>
          </p:cNvSpPr>
          <p:nvPr>
            <p:ph idx="1"/>
          </p:nvPr>
        </p:nvSpPr>
        <p:spPr/>
        <p:txBody>
          <a:bodyPr>
            <a:normAutofit/>
          </a:bodyPr>
          <a:lstStyle/>
          <a:p>
            <a:pPr marL="0" indent="0" algn="just">
              <a:buNone/>
            </a:pPr>
            <a:r>
              <a:rPr lang="es-MX" sz="2000" i="1" dirty="0" smtClean="0"/>
              <a:t>“La creación dela tecnología y la ingeniería se encuentra en la profundidad de la naturaleza humana, que impulsa a l hombre a resolver problemas, pero a diferencia de otras especies, en forma eficaz e intencionada. En su evolución, el hombre resuelve problemas en orden decreciente especificidad, es decir, encuentra y resuelve problemas cada vez más específicos y de mayor complejidad, para encontrar soluciones con un sentido de mejora incesante y con una aspiración de perfección”</a:t>
            </a:r>
            <a:r>
              <a:rPr lang="es-MX" dirty="0" smtClean="0"/>
              <a:t>  </a:t>
            </a:r>
          </a:p>
          <a:p>
            <a:pPr marL="0" indent="0" algn="r">
              <a:buNone/>
            </a:pPr>
            <a:r>
              <a:rPr lang="es-MX" sz="1600" i="1" dirty="0" smtClean="0"/>
              <a:t>Ingeniero Enrique Aguilar Rodríguez</a:t>
            </a:r>
            <a:endParaRPr lang="es-MX" sz="2000" dirty="0"/>
          </a:p>
        </p:txBody>
      </p:sp>
    </p:spTree>
    <p:extLst>
      <p:ext uri="{BB962C8B-B14F-4D97-AF65-F5344CB8AC3E}">
        <p14:creationId xmlns:p14="http://schemas.microsoft.com/office/powerpoint/2010/main" val="6944743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95402" y="982132"/>
            <a:ext cx="9601196" cy="3815020"/>
          </a:xfrm>
        </p:spPr>
        <p:txBody>
          <a:bodyPr/>
          <a:lstStyle/>
          <a:p>
            <a:r>
              <a:rPr lang="es-MX" dirty="0" smtClean="0"/>
              <a:t>Periodo del Petróleo y automóviles</a:t>
            </a:r>
            <a:endParaRPr lang="es-MX" dirty="0"/>
          </a:p>
        </p:txBody>
      </p:sp>
    </p:spTree>
    <p:extLst>
      <p:ext uri="{BB962C8B-B14F-4D97-AF65-F5344CB8AC3E}">
        <p14:creationId xmlns:p14="http://schemas.microsoft.com/office/powerpoint/2010/main" val="24585402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1867-87</a:t>
            </a:r>
            <a:endParaRPr lang="es-MX" dirty="0"/>
          </a:p>
        </p:txBody>
      </p:sp>
      <p:sp>
        <p:nvSpPr>
          <p:cNvPr id="3" name="2 Marcador de contenido"/>
          <p:cNvSpPr>
            <a:spLocks noGrp="1"/>
          </p:cNvSpPr>
          <p:nvPr>
            <p:ph idx="1"/>
          </p:nvPr>
        </p:nvSpPr>
        <p:spPr>
          <a:xfrm>
            <a:off x="1295401" y="2556932"/>
            <a:ext cx="3648471" cy="2528252"/>
          </a:xfrm>
        </p:spPr>
        <p:txBody>
          <a:bodyPr/>
          <a:lstStyle/>
          <a:p>
            <a:r>
              <a:rPr lang="es-MX" dirty="0" smtClean="0"/>
              <a:t>Ciclo </a:t>
            </a:r>
            <a:r>
              <a:rPr lang="es-MX" dirty="0" err="1" smtClean="0"/>
              <a:t>otto</a:t>
            </a:r>
            <a:r>
              <a:rPr lang="es-MX" dirty="0" smtClean="0"/>
              <a:t>-motor a gasolina-Automóvil a 4 ruedas.</a:t>
            </a:r>
            <a:endParaRPr lang="es-MX" dirty="0"/>
          </a:p>
        </p:txBody>
      </p:sp>
      <p:pic>
        <p:nvPicPr>
          <p:cNvPr id="7170" name="Picture 2" descr="http://html.rincondelvago.com/00025154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39816" y="3068960"/>
            <a:ext cx="5255381"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4970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1880</a:t>
            </a:r>
            <a:endParaRPr lang="es-ES" dirty="0"/>
          </a:p>
        </p:txBody>
      </p:sp>
      <p:sp>
        <p:nvSpPr>
          <p:cNvPr id="3" name="Marcador de contenido 2"/>
          <p:cNvSpPr>
            <a:spLocks noGrp="1"/>
          </p:cNvSpPr>
          <p:nvPr>
            <p:ph idx="1"/>
          </p:nvPr>
        </p:nvSpPr>
        <p:spPr>
          <a:xfrm>
            <a:off x="1295401" y="2556932"/>
            <a:ext cx="5160639" cy="3318936"/>
          </a:xfrm>
        </p:spPr>
        <p:txBody>
          <a:bodyPr/>
          <a:lstStyle/>
          <a:p>
            <a:pPr marL="0" indent="0" algn="ctr">
              <a:buNone/>
            </a:pPr>
            <a:r>
              <a:rPr lang="es-ES" dirty="0" smtClean="0">
                <a:solidFill>
                  <a:schemeClr val="accent4"/>
                </a:solidFill>
              </a:rPr>
              <a:t> GEORGE E. DAVIS</a:t>
            </a:r>
          </a:p>
          <a:p>
            <a:pPr marL="0" indent="0">
              <a:buNone/>
            </a:pPr>
            <a:r>
              <a:rPr lang="es-ES" dirty="0" smtClean="0"/>
              <a:t>Intento </a:t>
            </a:r>
            <a:r>
              <a:rPr lang="es-ES" dirty="0"/>
              <a:t>fallido de </a:t>
            </a:r>
            <a:r>
              <a:rPr lang="es-ES" dirty="0" smtClean="0"/>
              <a:t>fundar </a:t>
            </a:r>
            <a:r>
              <a:rPr lang="es-ES" dirty="0"/>
              <a:t>una Sociedad de Ingenieros Químicos </a:t>
            </a:r>
            <a:r>
              <a:rPr lang="es-ES" dirty="0" smtClean="0"/>
              <a:t>, </a:t>
            </a:r>
            <a:r>
              <a:rPr lang="es-ES" dirty="0"/>
              <a:t>en Londres.</a:t>
            </a:r>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6096000" y="2636912"/>
            <a:ext cx="3059346" cy="249336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987402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1887</a:t>
            </a:r>
            <a:endParaRPr lang="es-ES" dirty="0"/>
          </a:p>
        </p:txBody>
      </p:sp>
      <p:sp>
        <p:nvSpPr>
          <p:cNvPr id="3" name="Marcador de contenido 2"/>
          <p:cNvSpPr>
            <a:spLocks noGrp="1"/>
          </p:cNvSpPr>
          <p:nvPr>
            <p:ph idx="1"/>
          </p:nvPr>
        </p:nvSpPr>
        <p:spPr>
          <a:xfrm>
            <a:off x="1295401" y="2556932"/>
            <a:ext cx="6456783" cy="3318936"/>
          </a:xfrm>
        </p:spPr>
        <p:txBody>
          <a:bodyPr/>
          <a:lstStyle/>
          <a:p>
            <a:pPr marL="0" indent="0" algn="ctr">
              <a:buNone/>
            </a:pPr>
            <a:r>
              <a:rPr lang="es-ES" dirty="0" smtClean="0">
                <a:solidFill>
                  <a:schemeClr val="accent4"/>
                </a:solidFill>
              </a:rPr>
              <a:t> DAVIS </a:t>
            </a:r>
          </a:p>
          <a:p>
            <a:pPr marL="0" indent="0">
              <a:buNone/>
            </a:pPr>
            <a:r>
              <a:rPr lang="es-ES" dirty="0" smtClean="0"/>
              <a:t>no </a:t>
            </a:r>
            <a:r>
              <a:rPr lang="es-ES" dirty="0"/>
              <a:t>se rindió ante el fracaso y </a:t>
            </a:r>
            <a:r>
              <a:rPr lang="es-ES" dirty="0" smtClean="0"/>
              <a:t>comenzó </a:t>
            </a:r>
            <a:r>
              <a:rPr lang="es-ES" dirty="0"/>
              <a:t>a dictar un curso de Ingeniería Química en su cátedra de la Manchester </a:t>
            </a:r>
            <a:r>
              <a:rPr lang="es-ES" dirty="0" err="1"/>
              <a:t>Technical</a:t>
            </a:r>
            <a:r>
              <a:rPr lang="es-ES" dirty="0"/>
              <a:t> </a:t>
            </a:r>
            <a:r>
              <a:rPr lang="es-ES" dirty="0" err="1"/>
              <a:t>School</a:t>
            </a:r>
            <a:r>
              <a:rPr lang="es-ES" dirty="0" smtClean="0"/>
              <a:t>.</a:t>
            </a:r>
          </a:p>
          <a:p>
            <a:r>
              <a:rPr lang="es-ES" dirty="0" smtClean="0"/>
              <a:t> </a:t>
            </a:r>
            <a:r>
              <a:rPr lang="es-ES" dirty="0"/>
              <a:t>Este curso fue la primera carrera académica de Ingeniería Química en el mundo. </a:t>
            </a:r>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7968208" y="2852936"/>
            <a:ext cx="2695575" cy="16954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253916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1888</a:t>
            </a:r>
            <a:endParaRPr lang="es-ES" dirty="0"/>
          </a:p>
        </p:txBody>
      </p:sp>
      <p:sp>
        <p:nvSpPr>
          <p:cNvPr id="3" name="Marcador de contenido 2"/>
          <p:cNvSpPr>
            <a:spLocks noGrp="1"/>
          </p:cNvSpPr>
          <p:nvPr>
            <p:ph idx="1"/>
          </p:nvPr>
        </p:nvSpPr>
        <p:spPr>
          <a:xfrm>
            <a:off x="1295401" y="2556932"/>
            <a:ext cx="6744815" cy="3318936"/>
          </a:xfrm>
        </p:spPr>
        <p:txBody>
          <a:bodyPr>
            <a:normAutofit fontScale="92500" lnSpcReduction="20000"/>
          </a:bodyPr>
          <a:lstStyle/>
          <a:p>
            <a:pPr marL="0" indent="0" algn="ctr">
              <a:buNone/>
            </a:pPr>
            <a:r>
              <a:rPr lang="es-ES" dirty="0" smtClean="0">
                <a:solidFill>
                  <a:schemeClr val="accent4"/>
                </a:solidFill>
              </a:rPr>
              <a:t>ESTADOS UNIDOS </a:t>
            </a:r>
          </a:p>
          <a:p>
            <a:pPr marL="0" indent="0">
              <a:buNone/>
            </a:pPr>
            <a:r>
              <a:rPr lang="es-ES" dirty="0" smtClean="0"/>
              <a:t>También </a:t>
            </a:r>
            <a:r>
              <a:rPr lang="es-ES" dirty="0"/>
              <a:t>aparecieron los primeros cursos de Ingeniería Química. </a:t>
            </a:r>
            <a:r>
              <a:rPr lang="es-ES" b="1" dirty="0" smtClean="0"/>
              <a:t>Se </a:t>
            </a:r>
            <a:r>
              <a:rPr lang="es-ES" b="1" dirty="0"/>
              <a:t>empezó a enseñar como carrera de grado en el prestigioso Massachusetts </a:t>
            </a:r>
            <a:r>
              <a:rPr lang="es-ES" b="1" dirty="0" err="1"/>
              <a:t>Institute</a:t>
            </a:r>
            <a:r>
              <a:rPr lang="es-ES" b="1" dirty="0"/>
              <a:t> of </a:t>
            </a:r>
            <a:r>
              <a:rPr lang="es-ES" b="1" dirty="0" err="1"/>
              <a:t>Technology</a:t>
            </a:r>
            <a:r>
              <a:rPr lang="es-ES" b="1" dirty="0"/>
              <a:t> (</a:t>
            </a:r>
            <a:r>
              <a:rPr lang="es-ES" b="1" dirty="0" err="1"/>
              <a:t>MIT</a:t>
            </a:r>
            <a:r>
              <a:rPr lang="es-ES" b="1" dirty="0"/>
              <a:t>)</a:t>
            </a:r>
            <a:r>
              <a:rPr lang="es-ES" dirty="0"/>
              <a:t>. </a:t>
            </a:r>
            <a:endParaRPr lang="es-ES" dirty="0" smtClean="0"/>
          </a:p>
          <a:p>
            <a:r>
              <a:rPr lang="es-ES" dirty="0" smtClean="0"/>
              <a:t>La </a:t>
            </a:r>
            <a:r>
              <a:rPr lang="es-ES" dirty="0"/>
              <a:t>fecha en que se abrió ese curso es reconocida oficialmente como el día de la fundación de la Ingeniería Química</a:t>
            </a:r>
            <a:r>
              <a:rPr lang="es-ES" dirty="0" smtClean="0"/>
              <a:t>.</a:t>
            </a:r>
          </a:p>
          <a:p>
            <a:pPr marL="0" indent="0">
              <a:buNone/>
            </a:pPr>
            <a:r>
              <a:rPr lang="es-ES" dirty="0" smtClean="0"/>
              <a:t>Aplicados a maquinas de combustible y automóviles en serie.</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8286748" y="2815603"/>
            <a:ext cx="2609850" cy="1752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204589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1899</a:t>
            </a:r>
            <a:endParaRPr lang="es-MX" dirty="0"/>
          </a:p>
        </p:txBody>
      </p:sp>
      <p:sp>
        <p:nvSpPr>
          <p:cNvPr id="3" name="2 Marcador de contenido"/>
          <p:cNvSpPr>
            <a:spLocks noGrp="1"/>
          </p:cNvSpPr>
          <p:nvPr>
            <p:ph idx="1"/>
          </p:nvPr>
        </p:nvSpPr>
        <p:spPr>
          <a:xfrm>
            <a:off x="1295401" y="2556932"/>
            <a:ext cx="3432447" cy="3536364"/>
          </a:xfrm>
        </p:spPr>
        <p:txBody>
          <a:bodyPr/>
          <a:lstStyle/>
          <a:p>
            <a:r>
              <a:rPr lang="es-MX" dirty="0" smtClean="0"/>
              <a:t>Descubrimiento y producción de la aspirina </a:t>
            </a:r>
            <a:endParaRPr lang="es-MX" dirty="0"/>
          </a:p>
        </p:txBody>
      </p:sp>
      <p:pic>
        <p:nvPicPr>
          <p:cNvPr id="8194" name="Picture 2" descr="http://images.teinteresa.es/salud/Felix-Hoffmann-descubridor-Aspirina_TINIMA20120215_1199_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996952"/>
            <a:ext cx="4617512" cy="2592288"/>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www.pmfarma.com.mx/noticias/noticias/7187/image/aspirin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560" y="4051616"/>
            <a:ext cx="2545358" cy="1912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81127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1901</a:t>
            </a:r>
          </a:p>
        </p:txBody>
      </p:sp>
      <p:sp>
        <p:nvSpPr>
          <p:cNvPr id="3" name="Marcador de contenido 2"/>
          <p:cNvSpPr>
            <a:spLocks noGrp="1"/>
          </p:cNvSpPr>
          <p:nvPr>
            <p:ph idx="1"/>
          </p:nvPr>
        </p:nvSpPr>
        <p:spPr>
          <a:xfrm>
            <a:off x="1295401" y="2556932"/>
            <a:ext cx="4872607" cy="3318936"/>
          </a:xfrm>
        </p:spPr>
        <p:txBody>
          <a:bodyPr/>
          <a:lstStyle/>
          <a:p>
            <a:pPr marL="0" indent="0">
              <a:buNone/>
            </a:pPr>
            <a:r>
              <a:rPr lang="es-ES" dirty="0" smtClean="0"/>
              <a:t>El</a:t>
            </a:r>
            <a:r>
              <a:rPr lang="es-ES" dirty="0"/>
              <a:t> </a:t>
            </a:r>
            <a:r>
              <a:rPr lang="es-ES" b="1" dirty="0"/>
              <a:t>primer manual de Ingeniería Química</a:t>
            </a:r>
            <a:r>
              <a:rPr lang="es-ES" dirty="0"/>
              <a:t>, el cual se publicó en </a:t>
            </a:r>
            <a:r>
              <a:rPr lang="es-ES" dirty="0" smtClean="0"/>
              <a:t>bajo </a:t>
            </a:r>
            <a:r>
              <a:rPr lang="es-ES" dirty="0"/>
              <a:t>el título "A </a:t>
            </a:r>
            <a:r>
              <a:rPr lang="es-ES" dirty="0" err="1"/>
              <a:t>Handbook</a:t>
            </a:r>
            <a:r>
              <a:rPr lang="es-ES" dirty="0"/>
              <a:t> of </a:t>
            </a:r>
            <a:r>
              <a:rPr lang="es-ES" dirty="0" err="1"/>
              <a:t>Chemical</a:t>
            </a:r>
            <a:r>
              <a:rPr lang="es-ES" dirty="0"/>
              <a:t> </a:t>
            </a:r>
            <a:r>
              <a:rPr lang="es-ES" dirty="0" err="1"/>
              <a:t>Engineering</a:t>
            </a:r>
            <a:r>
              <a:rPr lang="es-ES" dirty="0"/>
              <a:t>".</a:t>
            </a:r>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6553944" y="2591650"/>
            <a:ext cx="1676400" cy="27241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2199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1902</a:t>
            </a:r>
            <a:endParaRPr lang="es-ES" dirty="0"/>
          </a:p>
        </p:txBody>
      </p:sp>
      <p:sp>
        <p:nvSpPr>
          <p:cNvPr id="3" name="Marcador de contenido 2"/>
          <p:cNvSpPr>
            <a:spLocks noGrp="1"/>
          </p:cNvSpPr>
          <p:nvPr>
            <p:ph idx="1"/>
          </p:nvPr>
        </p:nvSpPr>
        <p:spPr>
          <a:xfrm>
            <a:off x="6096000" y="2699944"/>
            <a:ext cx="4296543" cy="3318936"/>
          </a:xfrm>
        </p:spPr>
        <p:txBody>
          <a:bodyPr/>
          <a:lstStyle/>
          <a:p>
            <a:pPr marL="0" indent="0">
              <a:buNone/>
            </a:pPr>
            <a:r>
              <a:rPr lang="es-ES" dirty="0" smtClean="0"/>
              <a:t>Apareció </a:t>
            </a:r>
            <a:r>
              <a:rPr lang="es-ES" dirty="0"/>
              <a:t>la primera revista comercial de Ingeniería Química, la </a:t>
            </a:r>
            <a:r>
              <a:rPr lang="es-ES" dirty="0" err="1"/>
              <a:t>Chemical</a:t>
            </a:r>
            <a:r>
              <a:rPr lang="es-ES" dirty="0"/>
              <a:t> </a:t>
            </a:r>
            <a:r>
              <a:rPr lang="es-ES" dirty="0" err="1"/>
              <a:t>Engineering</a:t>
            </a:r>
            <a:r>
              <a:rPr lang="es-ES" dirty="0"/>
              <a:t>,</a:t>
            </a:r>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2495600" y="2605937"/>
            <a:ext cx="2567930" cy="3441556"/>
          </a:xfrm>
          <a:prstGeom prst="rect">
            <a:avLst/>
          </a:prstGeom>
        </p:spPr>
      </p:pic>
    </p:spTree>
    <p:extLst>
      <p:ext uri="{BB962C8B-B14F-4D97-AF65-F5344CB8AC3E}">
        <p14:creationId xmlns:p14="http://schemas.microsoft.com/office/powerpoint/2010/main" val="11484432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1908</a:t>
            </a:r>
            <a:endParaRPr lang="es-ES" dirty="0"/>
          </a:p>
        </p:txBody>
      </p:sp>
      <p:sp>
        <p:nvSpPr>
          <p:cNvPr id="3" name="Marcador de contenido 2"/>
          <p:cNvSpPr>
            <a:spLocks noGrp="1"/>
          </p:cNvSpPr>
          <p:nvPr>
            <p:ph idx="1"/>
          </p:nvPr>
        </p:nvSpPr>
        <p:spPr>
          <a:xfrm>
            <a:off x="1295401" y="2556932"/>
            <a:ext cx="4080519" cy="3318936"/>
          </a:xfrm>
        </p:spPr>
        <p:txBody>
          <a:bodyPr/>
          <a:lstStyle/>
          <a:p>
            <a:pPr marL="0" indent="0">
              <a:buNone/>
            </a:pPr>
            <a:r>
              <a:rPr lang="es-ES" dirty="0" smtClean="0">
                <a:solidFill>
                  <a:schemeClr val="accent4"/>
                </a:solidFill>
              </a:rPr>
              <a:t>ESTADOS UNIDOS</a:t>
            </a:r>
          </a:p>
          <a:p>
            <a:pPr marL="0" indent="0">
              <a:buNone/>
            </a:pPr>
            <a:r>
              <a:rPr lang="es-ES" dirty="0" smtClean="0"/>
              <a:t>Se </a:t>
            </a:r>
            <a:r>
              <a:rPr lang="es-ES" dirty="0"/>
              <a:t>fundó el </a:t>
            </a:r>
            <a:r>
              <a:rPr lang="es-ES" i="1" dirty="0"/>
              <a:t>American </a:t>
            </a:r>
            <a:r>
              <a:rPr lang="es-ES" i="1" dirty="0" err="1"/>
              <a:t>Institute</a:t>
            </a:r>
            <a:r>
              <a:rPr lang="es-ES" i="1" dirty="0"/>
              <a:t> of </a:t>
            </a:r>
            <a:r>
              <a:rPr lang="es-ES" i="1" dirty="0" err="1"/>
              <a:t>Chemical</a:t>
            </a:r>
            <a:r>
              <a:rPr lang="es-ES" i="1" dirty="0"/>
              <a:t> </a:t>
            </a:r>
            <a:r>
              <a:rPr lang="es-ES" i="1" dirty="0" err="1"/>
              <a:t>Engineers</a:t>
            </a:r>
            <a:r>
              <a:rPr lang="es-ES" dirty="0"/>
              <a:t> (</a:t>
            </a:r>
            <a:r>
              <a:rPr lang="es-ES" dirty="0" err="1"/>
              <a:t>AIChE</a:t>
            </a:r>
            <a:r>
              <a:rPr lang="es-ES" dirty="0" smtClean="0"/>
              <a:t>) la </a:t>
            </a:r>
            <a:r>
              <a:rPr lang="es-ES" dirty="0" err="1"/>
              <a:t>Institution</a:t>
            </a:r>
            <a:r>
              <a:rPr lang="es-ES" dirty="0"/>
              <a:t> of </a:t>
            </a:r>
            <a:r>
              <a:rPr lang="es-ES" dirty="0" err="1"/>
              <a:t>Chemical</a:t>
            </a:r>
            <a:r>
              <a:rPr lang="es-ES" dirty="0"/>
              <a:t> </a:t>
            </a:r>
            <a:r>
              <a:rPr lang="es-ES" dirty="0" err="1"/>
              <a:t>Engineers</a:t>
            </a:r>
            <a:r>
              <a:rPr lang="es-ES" dirty="0"/>
              <a:t> (1922)</a:t>
            </a:r>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6168008" y="2708920"/>
            <a:ext cx="3329850" cy="2494173"/>
          </a:xfrm>
          <a:prstGeom prst="rect">
            <a:avLst/>
          </a:prstGeom>
        </p:spPr>
      </p:pic>
    </p:spTree>
    <p:extLst>
      <p:ext uri="{BB962C8B-B14F-4D97-AF65-F5344CB8AC3E}">
        <p14:creationId xmlns:p14="http://schemas.microsoft.com/office/powerpoint/2010/main" val="27913212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1908-10</a:t>
            </a:r>
            <a:endParaRPr lang="es-MX" dirty="0"/>
          </a:p>
        </p:txBody>
      </p:sp>
      <p:sp>
        <p:nvSpPr>
          <p:cNvPr id="3" name="2 Marcador de contenido"/>
          <p:cNvSpPr>
            <a:spLocks noGrp="1"/>
          </p:cNvSpPr>
          <p:nvPr>
            <p:ph idx="1"/>
          </p:nvPr>
        </p:nvSpPr>
        <p:spPr>
          <a:xfrm>
            <a:off x="1295401" y="2556932"/>
            <a:ext cx="4152527" cy="3104316"/>
          </a:xfrm>
        </p:spPr>
        <p:txBody>
          <a:bodyPr/>
          <a:lstStyle/>
          <a:p>
            <a:r>
              <a:rPr lang="es-MX" dirty="0" smtClean="0"/>
              <a:t>Proceso Haber-Bosch (amoniaco)-Baquelita y Rayón </a:t>
            </a:r>
            <a:endParaRPr lang="es-MX" dirty="0"/>
          </a:p>
        </p:txBody>
      </p:sp>
      <p:pic>
        <p:nvPicPr>
          <p:cNvPr id="9218" name="Picture 2" descr="https://upload.wikimedia.org/wikipedia/commons/thumb/4/4a/Haber-Bosch-es.svg/450px-Haber-Bosch-es.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3992" y="2708920"/>
            <a:ext cx="4286250" cy="147637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www.promecol.com/wp-content/uploads/2013/05/baquelita-474x3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584" y="4509120"/>
            <a:ext cx="2664296" cy="1714368"/>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www.garmentcare.com/blog/wp-content/uploads/2010/12/Viscose-Rayon-Fabri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84032" y="4509120"/>
            <a:ext cx="1894933" cy="142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43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67608" y="764704"/>
            <a:ext cx="7429499" cy="1478570"/>
          </a:xfrm>
        </p:spPr>
        <p:txBody>
          <a:bodyPr/>
          <a:lstStyle/>
          <a:p>
            <a:r>
              <a:rPr lang="es-MX" dirty="0">
                <a:solidFill>
                  <a:schemeClr val="tx1"/>
                </a:solidFill>
                <a:latin typeface="Arial" pitchFamily="34" charset="0"/>
                <a:cs typeface="Arial" pitchFamily="34" charset="0"/>
              </a:rPr>
              <a:t>Presentación</a:t>
            </a:r>
            <a:endParaRPr lang="es-ES" dirty="0">
              <a:solidFill>
                <a:schemeClr val="tx1"/>
              </a:solidFill>
            </a:endParaRPr>
          </a:p>
        </p:txBody>
      </p:sp>
      <p:sp>
        <p:nvSpPr>
          <p:cNvPr id="3" name="2 Marcador de contenido"/>
          <p:cNvSpPr>
            <a:spLocks noGrp="1"/>
          </p:cNvSpPr>
          <p:nvPr>
            <p:ph sz="quarter" idx="4294967295"/>
          </p:nvPr>
        </p:nvSpPr>
        <p:spPr>
          <a:xfrm>
            <a:off x="1487488" y="2492896"/>
            <a:ext cx="9289032" cy="3234683"/>
          </a:xfrm>
          <a:prstGeom prst="rect">
            <a:avLst/>
          </a:prstGeom>
        </p:spPr>
        <p:txBody>
          <a:bodyPr>
            <a:normAutofit/>
          </a:bodyPr>
          <a:lstStyle/>
          <a:p>
            <a:pPr marL="0" indent="0" algn="just">
              <a:buNone/>
            </a:pPr>
            <a:r>
              <a:rPr lang="es-MX" sz="2000" dirty="0">
                <a:solidFill>
                  <a:schemeClr val="tx1"/>
                </a:solidFill>
                <a:latin typeface="Arial" pitchFamily="34" charset="0"/>
                <a:cs typeface="Arial" pitchFamily="34" charset="0"/>
              </a:rPr>
              <a:t>La </a:t>
            </a:r>
            <a:r>
              <a:rPr lang="es-MX" sz="2000" dirty="0">
                <a:solidFill>
                  <a:schemeClr val="tx1"/>
                </a:solidFill>
                <a:latin typeface="Arial" pitchFamily="34" charset="0"/>
                <a:cs typeface="Arial" pitchFamily="34" charset="0"/>
              </a:rPr>
              <a:t>unidad de aprendizaje (UA) Ciencia </a:t>
            </a:r>
            <a:r>
              <a:rPr lang="es-MX" sz="2000" dirty="0">
                <a:solidFill>
                  <a:schemeClr val="tx1"/>
                </a:solidFill>
                <a:latin typeface="Arial" pitchFamily="34" charset="0"/>
                <a:cs typeface="Arial" pitchFamily="34" charset="0"/>
              </a:rPr>
              <a:t>Tecnología y Sociedad, está ubicada en el primer semestre del  ciclo básico del programa educativo de la Licenciatura de Ingeniería Química, y promueve en el alumno el aprendizaje teórico y filosófico de su profesión, desarrollando capacidades intelectuales indispensables para su ejercicio profesional y aportándole herramientas para analizar e interpretar críticamente el mundo social así como intervenir, decidir, cambiar y buscar elementos que permitan transformarlo. En el marco de la responsabilidad social, sustentabilidad, modelo de equidad de género, pensamiento crítico y buenas prácticas profesionales</a:t>
            </a:r>
            <a:r>
              <a:rPr lang="es-MX" sz="2000" dirty="0">
                <a:solidFill>
                  <a:schemeClr val="tx1"/>
                </a:solidFill>
                <a:latin typeface="Arial" pitchFamily="34" charset="0"/>
                <a:cs typeface="Arial" pitchFamily="34" charset="0"/>
              </a:rPr>
              <a:t>.</a:t>
            </a:r>
            <a:endParaRPr lang="es-ES" sz="2000" dirty="0">
              <a:solidFill>
                <a:schemeClr val="tx1"/>
              </a:solidFill>
            </a:endParaRPr>
          </a:p>
        </p:txBody>
      </p:sp>
    </p:spTree>
    <p:extLst>
      <p:ext uri="{BB962C8B-B14F-4D97-AF65-F5344CB8AC3E}">
        <p14:creationId xmlns:p14="http://schemas.microsoft.com/office/powerpoint/2010/main" val="998632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3472" y="908720"/>
            <a:ext cx="9601196" cy="1303867"/>
          </a:xfrm>
        </p:spPr>
        <p:txBody>
          <a:bodyPr/>
          <a:lstStyle/>
          <a:p>
            <a:r>
              <a:rPr lang="es-MX" dirty="0" smtClean="0"/>
              <a:t>1913</a:t>
            </a:r>
            <a:endParaRPr lang="es-MX" dirty="0"/>
          </a:p>
        </p:txBody>
      </p:sp>
      <p:sp>
        <p:nvSpPr>
          <p:cNvPr id="3" name="2 Marcador de contenido"/>
          <p:cNvSpPr>
            <a:spLocks noGrp="1"/>
          </p:cNvSpPr>
          <p:nvPr>
            <p:ph idx="1"/>
          </p:nvPr>
        </p:nvSpPr>
        <p:spPr>
          <a:xfrm>
            <a:off x="1295401" y="2556932"/>
            <a:ext cx="5376663" cy="872068"/>
          </a:xfrm>
        </p:spPr>
        <p:txBody>
          <a:bodyPr/>
          <a:lstStyle/>
          <a:p>
            <a:r>
              <a:rPr lang="es-MX" dirty="0" smtClean="0"/>
              <a:t>Craqueo térmico del petróleo</a:t>
            </a:r>
            <a:endParaRPr lang="es-MX" dirty="0"/>
          </a:p>
        </p:txBody>
      </p:sp>
      <p:pic>
        <p:nvPicPr>
          <p:cNvPr id="10242" name="Picture 2" descr="http://gustato.com/petroleo/CrackCa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8248" y="1124744"/>
            <a:ext cx="2959922" cy="4731743"/>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2.bp.blogspot.com/-F_9iQkW29pA/Up6kcgSNhHI/AAAAAAAAAM4/H7YWWgWVgp0/s1600/refinacion.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528" y="3256162"/>
            <a:ext cx="4762500" cy="2600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85071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1915</a:t>
            </a:r>
            <a:endParaRPr lang="es-ES" dirty="0"/>
          </a:p>
        </p:txBody>
      </p:sp>
      <p:sp>
        <p:nvSpPr>
          <p:cNvPr id="3" name="Marcador de contenido 2"/>
          <p:cNvSpPr>
            <a:spLocks noGrp="1"/>
          </p:cNvSpPr>
          <p:nvPr>
            <p:ph idx="1"/>
          </p:nvPr>
        </p:nvSpPr>
        <p:spPr/>
        <p:txBody>
          <a:bodyPr/>
          <a:lstStyle/>
          <a:p>
            <a:pPr marL="0" indent="0">
              <a:buNone/>
            </a:pPr>
            <a:r>
              <a:rPr lang="es-ES" dirty="0" smtClean="0">
                <a:solidFill>
                  <a:schemeClr val="accent4"/>
                </a:solidFill>
              </a:rPr>
              <a:t>PRIMERA GUERRA MUNDIAL</a:t>
            </a:r>
          </a:p>
          <a:p>
            <a:pPr marL="0" indent="0">
              <a:buNone/>
            </a:pPr>
            <a:r>
              <a:rPr lang="es-ES" dirty="0"/>
              <a:t> L</a:t>
            </a:r>
            <a:r>
              <a:rPr lang="es-ES" dirty="0" smtClean="0"/>
              <a:t>a </a:t>
            </a:r>
            <a:r>
              <a:rPr lang="es-ES" dirty="0"/>
              <a:t>necesidad de trabajar con mayor eficiencia llevó a racionalizar las distintas operaciones de fabricación. De esta forma se creó un campo propicio para el nacimiento de la Ingeniería Química como disciplina. De los químicos con una inclinación por la ingeniería, y los ingenieros con gusto por la química, fueron apareciendo </a:t>
            </a:r>
            <a:r>
              <a:rPr lang="es-ES" i="1" dirty="0"/>
              <a:t>de facto</a:t>
            </a:r>
            <a:r>
              <a:rPr lang="es-ES" dirty="0"/>
              <a:t> los “ingenieros químicos”.</a:t>
            </a:r>
          </a:p>
        </p:txBody>
      </p:sp>
      <p:sp>
        <p:nvSpPr>
          <p:cNvPr id="4" name="Flecha derecha 3"/>
          <p:cNvSpPr/>
          <p:nvPr/>
        </p:nvSpPr>
        <p:spPr>
          <a:xfrm>
            <a:off x="8616280" y="5157192"/>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423212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1915</a:t>
            </a:r>
            <a:endParaRPr lang="es-ES" dirty="0"/>
          </a:p>
        </p:txBody>
      </p:sp>
      <p:sp>
        <p:nvSpPr>
          <p:cNvPr id="3" name="Marcador de contenido 2"/>
          <p:cNvSpPr>
            <a:spLocks noGrp="1"/>
          </p:cNvSpPr>
          <p:nvPr>
            <p:ph idx="1"/>
          </p:nvPr>
        </p:nvSpPr>
        <p:spPr/>
        <p:txBody>
          <a:bodyPr/>
          <a:lstStyle/>
          <a:p>
            <a:pPr marL="0" indent="0">
              <a:buNone/>
            </a:pPr>
            <a:r>
              <a:rPr lang="es-ES" dirty="0" smtClean="0">
                <a:solidFill>
                  <a:schemeClr val="accent4"/>
                </a:solidFill>
              </a:rPr>
              <a:t>WILLIAM WALKER Y ARTHUR LITTLE</a:t>
            </a:r>
          </a:p>
          <a:p>
            <a:pPr marL="0" indent="0">
              <a:buNone/>
            </a:pPr>
            <a:r>
              <a:rPr lang="es-ES" dirty="0" smtClean="0"/>
              <a:t>Un </a:t>
            </a:r>
            <a:r>
              <a:rPr lang="es-ES" dirty="0"/>
              <a:t>vez que se estableció la Ingeniería Química como una nueva rama de estudio, el primer avance teórico </a:t>
            </a:r>
            <a:r>
              <a:rPr lang="es-ES" dirty="0" smtClean="0"/>
              <a:t>significativo se </a:t>
            </a:r>
            <a:r>
              <a:rPr lang="es-ES" dirty="0"/>
              <a:t>trató del concepto de operaciones unitarias, </a:t>
            </a:r>
            <a:endParaRPr lang="es-ES" dirty="0" smtClean="0"/>
          </a:p>
          <a:p>
            <a:pPr marL="0" indent="0">
              <a:buNone/>
            </a:pPr>
            <a:r>
              <a:rPr lang="es-ES" b="1" dirty="0" smtClean="0"/>
              <a:t>“cualquier </a:t>
            </a:r>
            <a:r>
              <a:rPr lang="es-ES" b="1" dirty="0"/>
              <a:t>proceso químico, cualquiera sea su escala, puede ser analizado como una serie coordinada de lo que podría ser denominado 'operaciones unitarias'</a:t>
            </a:r>
            <a:r>
              <a:rPr lang="es-ES" dirty="0"/>
              <a:t>”.</a:t>
            </a:r>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709875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1917-20</a:t>
            </a:r>
            <a:endParaRPr lang="es-MX" dirty="0"/>
          </a:p>
        </p:txBody>
      </p:sp>
      <p:sp>
        <p:nvSpPr>
          <p:cNvPr id="3" name="2 Marcador de contenido"/>
          <p:cNvSpPr>
            <a:spLocks noGrp="1"/>
          </p:cNvSpPr>
          <p:nvPr>
            <p:ph idx="1"/>
          </p:nvPr>
        </p:nvSpPr>
        <p:spPr>
          <a:xfrm>
            <a:off x="1295401" y="2556932"/>
            <a:ext cx="3000399" cy="3320340"/>
          </a:xfrm>
        </p:spPr>
        <p:txBody>
          <a:bodyPr/>
          <a:lstStyle/>
          <a:p>
            <a:r>
              <a:rPr lang="es-MX" dirty="0" smtClean="0"/>
              <a:t>Producción de ácido nítrico-amoniaco-</a:t>
            </a:r>
            <a:r>
              <a:rPr lang="es-MX" dirty="0" err="1" smtClean="0"/>
              <a:t>poliestrireno</a:t>
            </a:r>
            <a:r>
              <a:rPr lang="es-MX" dirty="0" smtClean="0"/>
              <a:t> y acrílicos</a:t>
            </a:r>
            <a:endParaRPr lang="es-MX" dirty="0"/>
          </a:p>
        </p:txBody>
      </p:sp>
      <p:pic>
        <p:nvPicPr>
          <p:cNvPr id="11266" name="Picture 2" descr="http://www.ingenieriaquimica.net/images/uploads/19762/Produccion%20acido%20nitrico%20(I)/esquema_produccin_HNO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3792" y="2737950"/>
            <a:ext cx="3204764" cy="165664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www.covintec.com/wp-content/uploads/2014/01/PRODUCTOS-COVINTEC-04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24192" y="980728"/>
            <a:ext cx="3384376" cy="1945180"/>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http://www.acrilfrasa.mx/images/Acrilico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6200" y="3566270"/>
            <a:ext cx="3514940" cy="2573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93654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1922</a:t>
            </a:r>
            <a:endParaRPr lang="es-ES" dirty="0"/>
          </a:p>
        </p:txBody>
      </p:sp>
      <p:sp>
        <p:nvSpPr>
          <p:cNvPr id="3" name="Marcador de contenido 2"/>
          <p:cNvSpPr>
            <a:spLocks noGrp="1"/>
          </p:cNvSpPr>
          <p:nvPr>
            <p:ph idx="1"/>
          </p:nvPr>
        </p:nvSpPr>
        <p:spPr>
          <a:xfrm>
            <a:off x="1295401" y="2556932"/>
            <a:ext cx="4368551" cy="3318936"/>
          </a:xfrm>
        </p:spPr>
        <p:txBody>
          <a:bodyPr/>
          <a:lstStyle/>
          <a:p>
            <a:pPr marL="0" indent="0">
              <a:buNone/>
            </a:pPr>
            <a:r>
              <a:rPr lang="es-ES" dirty="0" smtClean="0">
                <a:solidFill>
                  <a:schemeClr val="accent4"/>
                </a:solidFill>
              </a:rPr>
              <a:t>INGLATERRA</a:t>
            </a:r>
          </a:p>
          <a:p>
            <a:pPr marL="0" indent="0">
              <a:buNone/>
            </a:pPr>
            <a:r>
              <a:rPr lang="es-ES" dirty="0" smtClean="0"/>
              <a:t>Nace la </a:t>
            </a:r>
            <a:r>
              <a:rPr lang="es-ES" dirty="0" err="1"/>
              <a:t>Institution</a:t>
            </a:r>
            <a:r>
              <a:rPr lang="es-ES" dirty="0"/>
              <a:t> of </a:t>
            </a:r>
            <a:r>
              <a:rPr lang="es-ES" dirty="0" err="1"/>
              <a:t>Chemical</a:t>
            </a:r>
            <a:r>
              <a:rPr lang="es-ES" dirty="0"/>
              <a:t> </a:t>
            </a:r>
            <a:r>
              <a:rPr lang="es-ES" dirty="0" err="1"/>
              <a:t>Engineers</a:t>
            </a:r>
            <a:r>
              <a:rPr lang="es-ES" dirty="0"/>
              <a:t> </a:t>
            </a:r>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6023992" y="3068960"/>
            <a:ext cx="3784054" cy="1651224"/>
          </a:xfrm>
          <a:prstGeom prst="rect">
            <a:avLst/>
          </a:prstGeom>
        </p:spPr>
      </p:pic>
    </p:spTree>
    <p:extLst>
      <p:ext uri="{BB962C8B-B14F-4D97-AF65-F5344CB8AC3E}">
        <p14:creationId xmlns:p14="http://schemas.microsoft.com/office/powerpoint/2010/main" val="11538772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1922-29</a:t>
            </a:r>
            <a:endParaRPr lang="es-MX" dirty="0"/>
          </a:p>
        </p:txBody>
      </p:sp>
      <p:sp>
        <p:nvSpPr>
          <p:cNvPr id="3" name="2 Marcador de contenido"/>
          <p:cNvSpPr>
            <a:spLocks noGrp="1"/>
          </p:cNvSpPr>
          <p:nvPr>
            <p:ph idx="1"/>
          </p:nvPr>
        </p:nvSpPr>
        <p:spPr>
          <a:xfrm>
            <a:off x="1295401" y="2556932"/>
            <a:ext cx="2424335" cy="3392348"/>
          </a:xfrm>
        </p:spPr>
        <p:txBody>
          <a:bodyPr/>
          <a:lstStyle/>
          <a:p>
            <a:r>
              <a:rPr lang="es-MX" dirty="0" smtClean="0"/>
              <a:t>Producción se insulina, vacuna anti tuberculosis y penicilina </a:t>
            </a:r>
            <a:endParaRPr lang="es-MX" dirty="0"/>
          </a:p>
        </p:txBody>
      </p:sp>
      <p:pic>
        <p:nvPicPr>
          <p:cNvPr id="12290" name="Picture 2" descr="http://643b685d57744d2aeacb-cfcf445e87361a9771f326a871a1e46a.r22.cf2.rackcdn.com/styles/medium/public/field/image/2012/04/insulina_final.jpg?itok=8oSlURN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4072" y="1916832"/>
            <a:ext cx="3311227" cy="1736871"/>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www.vacunacion.com.ar/imagenes/vacunas/vacuna%20in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2184" y="4003536"/>
            <a:ext cx="2762250" cy="1657351"/>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http://www.lapizarradeyuri.com/wp-content/uploads/2010/12/antibioticos_penicilium_aga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3752" y="3789040"/>
            <a:ext cx="2695795" cy="208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2309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1925</a:t>
            </a:r>
            <a:endParaRPr lang="es-ES" dirty="0"/>
          </a:p>
        </p:txBody>
      </p:sp>
      <p:sp>
        <p:nvSpPr>
          <p:cNvPr id="3" name="Marcador de contenido 2"/>
          <p:cNvSpPr>
            <a:spLocks noGrp="1"/>
          </p:cNvSpPr>
          <p:nvPr>
            <p:ph idx="1"/>
          </p:nvPr>
        </p:nvSpPr>
        <p:spPr>
          <a:xfrm>
            <a:off x="6061878" y="2708920"/>
            <a:ext cx="4800599" cy="3318936"/>
          </a:xfrm>
        </p:spPr>
        <p:txBody>
          <a:bodyPr/>
          <a:lstStyle/>
          <a:p>
            <a:pPr marL="0" indent="0">
              <a:buNone/>
            </a:pPr>
            <a:r>
              <a:rPr lang="es-ES" dirty="0" err="1" smtClean="0">
                <a:solidFill>
                  <a:schemeClr val="accent4"/>
                </a:solidFill>
              </a:rPr>
              <a:t>AICHE</a:t>
            </a:r>
            <a:r>
              <a:rPr lang="es-ES" dirty="0" smtClean="0">
                <a:solidFill>
                  <a:schemeClr val="accent4"/>
                </a:solidFill>
              </a:rPr>
              <a:t> </a:t>
            </a:r>
          </a:p>
          <a:p>
            <a:pPr marL="0" indent="0">
              <a:buNone/>
            </a:pPr>
            <a:r>
              <a:rPr lang="es-ES" dirty="0" smtClean="0"/>
              <a:t>comenzó </a:t>
            </a:r>
            <a:r>
              <a:rPr lang="es-ES" dirty="0"/>
              <a:t>la acreditación de los Programas de Ingeniería Química</a:t>
            </a:r>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2040244" y="2708920"/>
            <a:ext cx="3461731" cy="2808312"/>
          </a:xfrm>
          <a:prstGeom prst="rect">
            <a:avLst/>
          </a:prstGeom>
        </p:spPr>
      </p:pic>
    </p:spTree>
    <p:extLst>
      <p:ext uri="{BB962C8B-B14F-4D97-AF65-F5344CB8AC3E}">
        <p14:creationId xmlns:p14="http://schemas.microsoft.com/office/powerpoint/2010/main" val="32168291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95402" y="982132"/>
            <a:ext cx="9601196" cy="4535100"/>
          </a:xfrm>
        </p:spPr>
        <p:txBody>
          <a:bodyPr/>
          <a:lstStyle/>
          <a:p>
            <a:r>
              <a:rPr lang="es-MX" dirty="0" smtClean="0"/>
              <a:t>Periodo de la primera guerra mundial</a:t>
            </a:r>
            <a:endParaRPr lang="es-MX" dirty="0"/>
          </a:p>
        </p:txBody>
      </p:sp>
    </p:spTree>
    <p:extLst>
      <p:ext uri="{BB962C8B-B14F-4D97-AF65-F5344CB8AC3E}">
        <p14:creationId xmlns:p14="http://schemas.microsoft.com/office/powerpoint/2010/main" val="28125343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1932</a:t>
            </a:r>
            <a:endParaRPr lang="es-ES" dirty="0"/>
          </a:p>
        </p:txBody>
      </p:sp>
      <p:sp>
        <p:nvSpPr>
          <p:cNvPr id="3" name="Marcador de contenido 2"/>
          <p:cNvSpPr>
            <a:spLocks noGrp="1"/>
          </p:cNvSpPr>
          <p:nvPr>
            <p:ph idx="1"/>
          </p:nvPr>
        </p:nvSpPr>
        <p:spPr>
          <a:xfrm>
            <a:off x="6168008" y="2636912"/>
            <a:ext cx="4536504" cy="3318936"/>
          </a:xfrm>
        </p:spPr>
        <p:txBody>
          <a:bodyPr/>
          <a:lstStyle/>
          <a:p>
            <a:pPr marL="0" indent="0" algn="ctr">
              <a:buNone/>
            </a:pPr>
            <a:r>
              <a:rPr lang="es-ES" dirty="0">
                <a:solidFill>
                  <a:schemeClr val="accent4"/>
                </a:solidFill>
              </a:rPr>
              <a:t> </a:t>
            </a:r>
            <a:r>
              <a:rPr lang="es-ES" dirty="0" err="1">
                <a:solidFill>
                  <a:schemeClr val="accent4"/>
                </a:solidFill>
              </a:rPr>
              <a:t>ABET</a:t>
            </a:r>
            <a:r>
              <a:rPr lang="es-ES" dirty="0">
                <a:solidFill>
                  <a:schemeClr val="accent4"/>
                </a:solidFill>
              </a:rPr>
              <a:t> </a:t>
            </a:r>
          </a:p>
          <a:p>
            <a:pPr marL="0" indent="0">
              <a:buNone/>
            </a:pPr>
            <a:r>
              <a:rPr lang="es-ES" dirty="0" smtClean="0"/>
              <a:t>Programa de </a:t>
            </a:r>
            <a:r>
              <a:rPr lang="es-ES" dirty="0"/>
              <a:t>acreditación de carreras ingenieriles, instituido en el año 1932 y con el </a:t>
            </a:r>
            <a:r>
              <a:rPr lang="es-ES" dirty="0" err="1"/>
              <a:t>AIChE</a:t>
            </a:r>
            <a:r>
              <a:rPr lang="es-ES" dirty="0"/>
              <a:t> como uno de sus socios fundadores.</a:t>
            </a:r>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1919536" y="2996952"/>
            <a:ext cx="3679097" cy="2448272"/>
          </a:xfrm>
          <a:prstGeom prst="rect">
            <a:avLst/>
          </a:prstGeom>
        </p:spPr>
      </p:pic>
    </p:spTree>
    <p:extLst>
      <p:ext uri="{BB962C8B-B14F-4D97-AF65-F5344CB8AC3E}">
        <p14:creationId xmlns:p14="http://schemas.microsoft.com/office/powerpoint/2010/main" val="7266996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1940</a:t>
            </a:r>
            <a:endParaRPr lang="es-ES" dirty="0"/>
          </a:p>
        </p:txBody>
      </p:sp>
      <p:sp>
        <p:nvSpPr>
          <p:cNvPr id="3" name="Marcador de contenido 2"/>
          <p:cNvSpPr>
            <a:spLocks noGrp="1"/>
          </p:cNvSpPr>
          <p:nvPr>
            <p:ph idx="1"/>
          </p:nvPr>
        </p:nvSpPr>
        <p:spPr>
          <a:xfrm>
            <a:off x="1295401" y="2556932"/>
            <a:ext cx="4224535" cy="3464356"/>
          </a:xfrm>
        </p:spPr>
        <p:txBody>
          <a:bodyPr/>
          <a:lstStyle/>
          <a:p>
            <a:r>
              <a:rPr lang="es-ES" dirty="0" smtClean="0"/>
              <a:t>Reformación Catalítica y Alquilación (</a:t>
            </a:r>
            <a:r>
              <a:rPr lang="es-ES" dirty="0" err="1" smtClean="0"/>
              <a:t>Friedel</a:t>
            </a:r>
            <a:r>
              <a:rPr lang="es-ES" dirty="0" smtClean="0"/>
              <a:t>  </a:t>
            </a:r>
            <a:r>
              <a:rPr lang="es-ES" dirty="0" err="1" smtClean="0"/>
              <a:t>Crafts</a:t>
            </a:r>
            <a:r>
              <a:rPr lang="es-ES" dirty="0" smtClean="0"/>
              <a:t>) para gasolina de alto octano.</a:t>
            </a:r>
          </a:p>
          <a:p>
            <a:r>
              <a:rPr lang="es-ES" dirty="0" smtClean="0"/>
              <a:t>Primera llanta de hule sintético (SBR)</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sp>
        <p:nvSpPr>
          <p:cNvPr id="6" name="AutoShape 2" descr="data:image/jpeg;base64,/9j/4AAQSkZJRgABAQAAAQABAAD/2wCEAAkGBxQTEhUUExQVFhUVFBgaFhcYGBccFxgeGRsaFh4VGBUZHiggGBonGxYXIjEiJSkrLi4uFx80ODMsNygtLisBCgoKBQUFDgUFDisZExkrKysrKysrKysrKysrKysrKysrKysrKysrKysrKysrKysrKysrKysrKysrKysrKysrK//AABEIALgBEgMBIgACEQEDEQH/xAAcAAACAgMBAQAAAAAAAAAAAAAABQQGAgMHAQj/xABQEAACAQIEAwMEChAFAgYDAAABAhEAAwQSITEFBhMiQVEUMmFxBxUjMzVCdIGRsxYkNFJUYnJzkpOUsbK00dNTgqHB0mOjF0PC1PDxJYOi/8QAFAEBAAAAAAAAAAAAAAAAAAAAAP/EABQRAQAAAAAAAAAAAAAAAAAAAAD/2gAMAwEAAhEDEQA/AO41HxjHsgEiWgkROxPeCO6pFacRaLRBggyJEjYjaR40CTi/Fzh2tqxut1J1XoDKFa2pY5gJ1uroskwYB2pXguc0udEkYhFvFodxYCqAEaWJHeLmkTOUx3TZruALFS3SYqZUm3JU+KktofVWpeDKBASwBJMCyIlhlJ87cjQ+IoEXD+cLV2zcvB7qrasdVg3RzRmupkAAMtNg+jtrrrWCc5IQCOuVZVIIOG85gh6R10PugBbzAVMttNifhYLZyLJf742u1+lmnuH0Ue1YljFmWBDHpasCZIJzagnXWgSYDmgXb6WFGIBdScxWzkXL1AVLAEGDaIlZBzKRIM1YsOzZ4LFhlJ1C9xHgB41rXh5ER0hliPc9oBUR2tIBI9RNe3nFlXvXWGW3bZmhToqjMTEknQd1BOoqpXLDMwbo4nRgYyW9YuC7r7rqTGUnvAXw1l8NtN1gQl+2GdmfMtsIZznLo5IEvP5XhJoLFRRWrF4lbaM7mFUSTBP0Aak+gUG2ilX2QWfC9+z4n+3R9kFnwvfs+J/t0DWilX2QWfC9+z4n+3R9kFnwvfs+J/t0DWilX2QWfC9+z4n+3R9kFnwvfs+J/t0DWiq+OcsL5SuGZnS46qyZ7VxFbM2SAXUQc0DWAS6gEnSrBQFFasXbZkZVbIxUgMACVJ0zAHQkb61VOSeXbBwGFa7bS672Lbl3Rc5zqHhm+MRMT3xQWbH8RtWQGvXEtgmAXYKCfAE7motvmPCMyqMTYLMwVQLiSSdAoE6knupdxnkjC4hVXKbOVpzWQise7KSytp/Sl+E9jTDW7lu4t7EzbdXALWoOUggGLcxp3EH00F1rwsJAnU7emlH2NWfv8V+2Yz+9SDi3sb2r2Jt3/KMQoTLKm9fduzMdO613Nb39PoiguwP+m/7/APevaqSct27HELV9LmIzXEa2ytfvOhCKzAtnYlzLtuYGkAGSbbQFFFFAUtxPGERmVgRl3aRHxSTv8VWJPeAvpEweZ+MYmy9m3hMOt+5czMys+QZEKKYeCAZuKZOkKRqSBUy7j7oJAtnNmIHZfLHS6k54jz+xP/1QCcaUx2T2lcjUa5CqQJ3JZ1A9dMMPeV1V1MqwBB8QdQaWtxK4M3uTGCYOR9AUDqSN27RKnLMR3VIwmMdmCvbZZDSY7IIMZZ75Ugg7HX1UE6iiigh8TtXWC9FlUhjJaYgo6jSDMMVMej5qgYixi1LMhRvc1Cgs3niAzZdAQQTpPcDrsJ3FMD1gozQAWmRIIZHtkbj7+fmqNY4IAjK1x3YuzBjuMwCkQNCNNtNztQY3cPi97b28xYHt5ioUqJUKoGocGDOxM91ZYvHHC4e/fvyVtC5chSXOVRMDsgjbbUCd4GkO7zjgLJ6T4qyGXQhTIB7xpMd+k6Ul5w50wN3AYy3bxKM9zC31RRmlma2wCjTckgUFlXFYwifJ8P8AtNz/AHw9K+D81XcTdxFq1ZsFsNc6dz7YeJieyehqAZU7aqfQTu+z7h34Xb//AK/pSjgfOeAS9jWbEWwLmKVrZhu0owuFtyNNs1th/lNAy4jzPesX7Fi5Ys58QxCRfcqCBIzt0OxmIyr4n1GDmfC4/E4W9Zt27Fp7iFQ4xDGJ0IKnDwQQSD69CDBEXH864BruHZcTbIS4xc66A2riju17TAfPTTDc7cPuMFXF2cxMAFssk6AAtAkztQL/AG0x+HuWxes2nw/2vbe71puG5eurYzKBbUHV1YrlUCTlY+aLhSPnL7nT5bgP5zD08oClnMn3O/rT+NalcTxq2LN2885LVt7jQJOVFLGB3mAa5vgecruLQszJbVtRbARgI1ALMCWO2unqFB1GoFp3ZQc5EgHQLGonwqs8mc5HE4m5hbgBdLZuK6/GUMqMGA0BBddt5OgjV1i8eLGG6rKzBVTsrGY5iqAAEgbsO+gjcb442GPaDsos3bpYG0IFqMwho17a6kgamSIpPc59AYr07zQlxiVFtlm2b6lQ6gqxJw7QAcxzDs6Nl2Nz1algcNisyLbkG2gYG70DkgvIYeUJIP3jbwJY8N43avP0xZdO1kBdbYUlVYkCGJ0gjbv9dBo4LzX5RdW0FuoTbLyyaABmWCckKTknKxVtRKgyBYu19+foX+lVS1zphGi5bts4LXVNxRZhSmVu0+fdxcUqNzm1AMirBwriSX1ZkDQr5e0pUkwrbHWO0N42oInMkHDWngZmxPD8xA1P23YMT4an6aZ4ri9q3mzkjIYbssf8PwGvvqfT6KWcw/cdj5Tw/wDmsPTm7w60xJa1bYtuSiknRRqSNdEQf5R4Cg8XHoXyDMSDBhTptqfAaj/6pNy/hTd4VhbYcpmwmHBYTMZEzAEEEErIkGRM1L43xmxYdA4D3SCUUAZgDoWJPmqSPnjSYMKeAcftWLVjDXJUW7du0twkFTkUIC5gZZgej1UBhAbhypiczupDN074MOp7ZGbKm4KGBIG53qOeFtZt3LbY1pCgM7C6cgHSVAHzwGyogImWzlu8zZMJwKxbZXRCGUQCXuHQDKAczGQBoAdqzxnBrF0k3EzhvORixttEAFrU5GYADUidB4Cgr+M90vN9snMTlNoW75UZQ1sEZCDAuG4cw3IAnsiMsJw/qOhXFuSoFzKVcF16gl3DmQSEZSVyjaABILY8s4bMWyNmJJLC7dB1JY6h5GpJ9dSMJwazbYMiAMFyZiWZsugyZmJOXsjs7aUFE43zIt3F4e7bGOFvDu/URETLeEShBNwFe1BOgzKYNOv/ABAtfguM/Qt/3K0pyhabEXrYvYlQq23GW4sdsuMuqHQC2O+lXMfL9vD38LbGLxC9e5lIZ0Jb3S0kL2NDFw/SKC8cA42mKQui3EysVK3AAwjvgEgj0g9xpnS3gfBkwqFEZ2zMWLXGljPdIAEeiO80yoON3OdsUcKvEex1FtsVX4gVyrtbjLJByJrM6b11d7d7M0OAM6lZAOkQy6d06zvuK4M3wH/+j/019DUGvDliq5wA0DMAZAPeAYE/RWyiigKKKKAqDxtHaxcCTmK7DcjvA9JEgVOooOI3cbggQDlEMQR3iAwgjuM91HtpgfFforsOJ4Ph7jZrliy7H4zW0Y/SRNV69ylg/bG3c8mtZvJrmmUZNHQAG35h89tYnWgoHtngfxfoo9s8D+L9Fda+x7CfguH/AFVv/jR9j2E/BcP+qt/8aDk3tjgfFP8ASsbePwUt5mrCNvBRH011bD8v4WD9q4fzm/8AKt+J/FqXheEYe22a3Yso3ittFP0gUFaxVp14fYDhh9uYHKrecq+WYeFM7ad3cIGkRVypHzl9zp8twH85h6eUCTnj4Nx3yPEfVPXLuSvucfk11Hnj4Nx3yPEfVPXLuSvucfk0E72PPhq58iu/W2K6j5EcoWUIEQChPmxBPa30B9Yrl3sd/DVz5Fd+tsV1S7xC2pgtB6gt7Hz2UOF2+9IM7UEbEcIV5zrZed81kNPm7y2vmJ+ivgKLnB1ZVUpYKqcyg2QQp++UFoB9Irfa4naZcwcRqBIIkrMgAgSRBkDaKBxO0ROf4uYLDZyIzSqRmbQHYGYNBofhKmJWyY2myDGmXTtadnT1aVvTCMJgoJMmEIk7Se14AfRUq24YAjUEAg+g1lQIeabeXDWl+9xeAH0YvDin1JOb/eE+WYH+csU7oOEcO4qb+NxN24wlr9wCSNFRiiL8yKophzTeU2j2l28RSblT3+9+fu/xtTzmr3o+qge8j4jiOKwmEu2sTZS2i3Lbq9lnZjbZrSuzC6pcZVGkrrqc1WHidziFlA/lGEabtm3Hkl4R1bqWs0+VHbPMd8RpvS32GPgq1+dxH1z065zwGJvWFXCui3BetMQ4EEJcV9D8VgVDAwQcpBBnQMcTb4giM/lGFbKpbKuCvFmgTlUeWasdgKqXJvsqnErf6+HebFvOz4e3ccedl6bWhJttB0liDkcnLFXR8ViSCnRtyV/CO1G2b3r/AFrG2cUCD0UMTp11A19Vkej6BQY8vYo33fEC26JdsWMocQZHVYj0wHXUSDOhI1qfxDhFm89p7ttXay2a0TMqZBkfOqn1qPCtAxOK/BrX68/2q98qxX4Pa/Xn+1QZcw4p7dkNbIDNesWwSJgXb1u0THeQrkj01A4xwjGXLeWzjTafMpD9JDlhgT2dnlZGU6a+io/HcbjpsqmDRw15Oplvaoqsrm5mZAoAyxG5zCNjVpoPnm4f/wAJpp7ht/lr6GrgbcLv+1nknSfr5el09M2eIyxP+u0a7V2/GYt1cBbZYEakA6GGIG20qBPdmGkGQE2ilVniVxtekyjOg7SvPaUEmI+KSQTtpv4TcFiC6yVZCCRBB+Y6jWRB09I7qCRRRRQFa8RdyqzQWygnKoljHcB3k1sooKty7i8ficOl52sWGeZtNh3YrqYi4uIAcRBzADfYHQSuW+FYm3D4u+t64ouIpVMsIzhgGM9pgFGsDc+d5xl8sfcln82KaUBWvEswRigDOFOVWJVS0aAsAcoJjWDHga2UUCDlS6hD9Gy9u2XcubhObrFiLloDUFbZGTMpK9mFkCaf1rsWFQEIAoLMxA8XYux9ZZifnrZQI+cvudPluA/nMPTyqx7IXEEs4a21zMFOMweoVmjJibNwyFBI7KN6yANyAWfG+O2sLaF29mE6BAAXJicoExOneY9NBo55+Dcd8jxH1T1y7kr7nH5NXvjXMNjF8LxxtN2hgsQWttAuLNp9SoJ09IkaHXSqJyV9zj8mgnex38NXPkV362xXSr+MwyO2d1VswLAsR2oABI2OgEfkH70xzX2O/hq58iu/W2K6fiOD2bjMzpmLEEyzESAACBMLoO7xPiaCMuDw3UXLo6OSAC3nHKCT3H4ok+AFSm4RZJBNsSFyA6yF1GUa6CCRFSTh1zBo7Q7wSPDeN9hvW2g8VYAA7q9oooEnN/vCfLMD/OWKd0k5v94T5Zgf5yxTug+fuVPf735+7/G1POavej6qrvLrHr3oIX7YuSSY0zmY031plzCH6LBryk/FMg9x30Ho8dp79Ancq9BuG4C3dxV6y7Yu6bVu0dL2XEMxFxIgoAJliAI79j03D4MPOTGX2jeDa0/7dUP2PsViE4NbNnCJiCt+4UVngsRiG27JyMNYc6CJMVdOH4262LIfsgiDb0OWLVu5GYaGGd9fTQUxvYwxXtp5V5Z7l1epn18p3npbZIjs5piNMtXLmDC3LOFv3UxV/Nas3HWekRKqWEjp6iRVjpPzj9wYv5Le+ragcUUUUBRRRQVjj3GBg8Q165bvOj2rFtelbZzmN24CAFEA+6IYMEiYkiKZ43E39DZUFSqntqwOrQRBIKkKZ1GkHQnSmcVCxxvZ06UZfjzHiIjvnf5vTQR72KxIDRaBIzZTpr2TlJGf76AR4az3CThr90vDpCw3a03DdnSZ1Ug+gg1nZ6ochsrIcxDDQjUZVy6zoTrI83bWpVAUUUUEXG4s24i1cuTPmZdI8czCk3HuZbljD3Lq4S+Siz2umFGoGZiHJyiZPoBp/fvqgl2VRMSxAE+EmlXGuZsPhrL3muKwQDsoylmLEIqgTElmAkwBMkgUFZ9jvmu7esFGw1w9HKoa3kgyCcrBn0YQO/4w0FWflfjTYuz1Hw93DmYy3Iho+NbIMsngxCzvFVn2OudsPftCwQLL2kMZnTKwVsjERGVgSsgj4431i48O4vYvlxZuo5tsVdQe0pGnaXcDwOxEESDQTaKj4y8yqCqzqAdCYHjC6n5vGlNvjF/PlNhokjNkuAD3Vrc6iW7C59BEGJGkg+opHf4pfVSekSQHMBLpnLnIAIHeFWNN28dKYYXEuXKskAA6wY0iNToZknTaIOtBtx2Ct3kNu7bS4jRKOoZTBDCVOhggH5qq/H+QcNct/a1mxh7gO6WkQOPvHyAGNjOsRtVvooObYzke1heH4y9dCXcSuCxGW5Bi2Oi4hJ2O/agHWKrnJf3OPya6jzz8G475HiPqnrlfJl5RhxLL5viKBj7Hfw1c+RXfrbFderj/ALHLA8auQQftK7t+dsV2CgKKKKAooooEnN/vCfLMD/OWKd0q5lw+eyoBiMThG/QxNl4+fLHz01oPn7lT3+9+fu/xtT3mv3o+qkXKnv8Ae/P3f42p5zV70fVQW32GPgq1+dxH1z07sYO55a7lRknMGzCdbdu2Bl3GttvopJ7DHwVa/O3/AK56tPE+C4bEZfKMPZvZZy9W2j5ZiYzAxMDbwoN1zH2lLq1xFNtM7gsAVTX3Qg7Joe1t2T4Gqrj+arGOwuMtYTq3n6Vy32LbxmZGVdSB2Sdm2qa3JnDg9w28LhRda0UKhFUBGDKYRR2ZDsCwEkGCYAAz5U5SsYAv5PaCC4BnJuPcY5fNALjRe03fQMPbpf8ABxH6l/6Vo4DzCMTcvWxZv2zZfLmdCLb/AJDndh3ruD4706ooIDcVQNlhiepk0y7wWHfsQDrWu1xy2y5gHiAdpOoLACDqTlYad4IMVk96xnYFVzqGY9iW7IUk6DUxcX0mT6a34ZLTDsKkbeaBGgEERI7MaHuigjrxlDqA0Sonsx2wCuuaNcyifxhUvBYoXUDqCA20xP8AoayXDIDIRQfQBWdu2FEKAB4AQPoFBlRRRQFFFFBhdtKwhlDDwIB/fUe/wuy6lXs22VgQylFIIOhBEaitmMss6lVuPbOnbQIWHoh1ZddtqTcS4HiHtOtvH4hXZSFJXDR9K2Qw8JBkTIoNPJ3L+FtWSbeHtKXuXMxCCWy3HCyTqYG1O8Fw21ZLm1bRDcYs5UAFie9jufAeAgDSqTyFy3i7aOz426qMzBUTotqrspc9S0QCSDsNZ12qy8F4TibV+893GPetPHTtOtuUIABbOqruR5oAA9M0DLiOJNtcyrmOZREkbmJ0UnTfatXCMc15WZ7ZtkOyhSZMAxJ0ET/87idnE8Z0kzwD2gIJjcxMwaWPx9wpJsgRGhchjNw2tsm0qzSJBWCJmgfUUms8dl2UplCs8sWhYRyhO25ALAd8Nroa0X+ZsoJ6TSFBgkiDnNtlbs9kg5SPvgZGxoLBRSPC8fLmOkffCmjTsyJm2/6mb8lGPdTyg14iwroyOAyupVgdiCIIPzGuctys/D7N1s2exaR3z6ZwiAsc66SwA+Lv4DaulUj57+Dcd8ixH1T0Cvlbl1MJeuXrpLX7iAQqsyohJOUMF1LMsn8lfWbP5av4/wCruf8AGsLnvrfkJ+969oMvLV/H/V3P+NHlq/j/AKu5/wAawdAQQZgggwSDrpowIIPpGtU/FctYzJktYpwfJriB2xOJJW4y3Rmhpzgl7RzEzb6PZHaoLn5av4/6u5/xo8tX8f8AV3P+NUa9yrjROTGXDFq4iBsTiBJbygh2Pa1HUsCe0w6ejdkBrVwXDvbsW0uGXUQx6j3e8n324A76RqRQbeJYgMgChyeraPmPstxGJ1HgCaljGLIHa1IGqOBrpuRWFYXth+Wn8a0HDOVPf735+7/G1POavej6qrXAcSyXrxVC/wBsXQQAxPnMZ0B9FOuYsS7WSTbKwSIMzECGiPSdp83Sga+x/h7d7AYG2cVds3Fv4i6qIxC3Ft32zdQeALLBJ0YqYMRXRbfDVbzcTfMbxcB/cKp/sWX7icGRrVnq3FfEFEzKuZurchQx8yZiTtOulWbhuMuNi2DmAbb9iF7JQ2YGYCT74/f30FKwXsZYtOKnFHFjo9RnDgt5Swb/AMppGWIOUmfNGiiYF24vgmtWXuLfv5kgiXBG43GXUU/pZzL9y3fyR+8UDOiiig1LhkDFwihjMsFGYzEyd/ir+iPCsrdpVnKoEmTAAnQCT46AD5hWdFAUUUUBRRRQFFFFBpxeJFtSxDkCNERnbXTzUBJ+iq9zDzmmGsNdFm+7AgIrWrttWZjABuumVBJ337gCSAbPWrFYZLiMlxFdGEMrAMrDwKnQigpPIPOSXsOQ1q8HR2zC3bu3U7bG4O2qaEZiCrAER4EE2Hg/MtvEXrthbd9XskSXtXFQghWEORCtDDstDbwCNaOUMJbtYZVtIiL1LvZRQo99cbDTYD6KcgUEbiOMFpQxiMyrqwXzjG5qDhuPK6Zwh1utbAJA1UMe0TGWchA9JA8YcUUCZOY7RLAbqtwxIzHIAwyr3hkYOD4eFbMFxtbl3pAQYYzOnZbL/rqR4jWBTWigKKKKApHz38G475FiPqnp5SPnv4Nx3yLEfVPQMLnvrfkJ+96qjYjiYe0clrpm7c6kasLQu2VSFyr2yjXiVkxlDZjGQ3G5hlYyZmI0ZhtPgfSax8jX8b9N/wCtBVMFjeIHp9SyFOZs8KjAgm2yqW6oyKqtcUsAxJtzGythcxvEemCLZLR2vcrYYHK5hU68MOoLayWHZYn8ard5Gv436b/1qn8x8wNh8cmGVQUawLhZnu5gc7rGjxEKKDy9xDiYDgYdC+dih7OTIt27Ckl5zG3bQT/1lMaMBndx3EZuZbWnVcL2EzBM1/IUBujqSq4aZyx1G1MQuPKnMTYrF3bJUC2llXR1e7LS0d7RljY99XDyNfxv03/rQU25jeKAXYsWyxb3HUFcqtcLBySMsqiKPO99Vu5lFruGQpgiWTQ7jtLofTWvimHCoCC4PVsjz32N1FI37wSPnqYuEUGe1p4sxH0ExQcE5XQG/ekA+73dx+O1OuabK9I9ldvAUm5U9/vfn7v8bU85q96PqoLb7DHwVa/O3/rnp5gsJcGNdyBkyPBnU9Q2o0j/AKT/AEDxpH7DHwVa/O3/AK56ulywrecqn1gH99BjiMUiAl3VQqlmLEABRuxnZR41V73M9rG4e8uFW7eg5SVXSQQfjEGCBIPfTfjHLmHvqQ9i2xNt7YJEELcgPlZdUJA3GulQ+UeUrPD84sJlFyC7G4zuSs5RLAdkZm09PpoGHtx/0MR+gP61H4DzGuJN4dG9a6FxlLXEhGykglHGjRGo3BkU7ooILcVtjckGCY79InbbefUCe4wNxVJjUnsiAO9umI/7tv8AS9BjTaxOGdQQqkZlHvZ0JBZZGXs6MTJ7m9Os3oW2E5UIIHcDtBH0QPoFBpbiaBQ8NDWmujT4qhSe/ftDSsH4vbE5pAUOSTEDIwRgYO8svrkVIOBtQB00gAgDKsAHcARsazbDITJRSRMGBOsA6+mB9FBGbitsMymZQS2mw17XpXsnX0HvBFTq1LhkAACKADIGUab6/wCp+mttAUUUUBRRRQJ+XL69JUzLnLXmCyM2UXmBbLvEkCfSKcVTeWOWcHc6mIbD2zca/irbkgEP0sTetq7KdM8LuNe1BmBD37GsJ+DWP1a/0oGtabuKRZDMoIAJBIkBiQDHpIIHqNa8Dw61ZnpW0t5onIoExtMb70p4ndsLcuPcUl0gdm4+bKQjMwQEQFVZ07g33xkHFvG220DqZMDUantCB4nsN+iaxXiFotlDrmkiJ1kHKdPypHrBFJL12yID22HujR23CqyMXDk7BS+XKe83CPGveHdF7ysLTB8zENnZhL9S4WGsFJLqT3FysQTQWSiiigKR89/BuO+RYj6p6eUj57+Dcd8ixH1T0Dyiik97mvAoxV8bhVZSQytftAgjQggtIINA4rlvPtoNxa0Dt5Gsjx90uaH0ejvq7HnLh418uwn7Ra/5VzfF844TF4o3zcsIFGS2XdFcoCTJkyJJJjukd80DrkH4UxPyZf466VXGuG86YXC4zqK9twyhbxQhjkJnOpHnZTuB3T3xXY7bhgCCCCJBGxB7xQQ+Me9r+esfXW6nVB4x72v56x9dbqdQfP3Knv8Ae/P3f42p5zV70fVVc4BiMl28QJ+2Lg3I3dtdAdB36bSe6m3MWNZrDHpkQNp9B20127u5gaB3yIcWOE4Q4W9YtL5XcF3qrLMDiWGS2xYLmPm5YBadGU610HoY3/Hwv7Nd/wDcVy7lK5gfanD3MZZuXDhr911ZbN1lTNfYTmy9NxDagk+gZgK6HwLE2xfZLFlbdpwIhWRiQiXMzWmUFTFyIOvZHqAUojjvtvGvRz+fH2p0vHp5pzxrlnNm0zRrV44tfxlixdvG7hmFq29wqLFxS2RS2UN1zlmImDHgasNJ+cfuDF/Jb31bUDiiiig02MKiCERVGmgAA022rO1aVQFUBVGwAgD1AVnRQFFFFAUUUUBRRRQFFFFAj5N+53+W4/8AnMRTykfJv3O/y3H/AM5iKeUBRRRQFFFFAUUUUBUXimBW/Zu2XnJdtvbeDByupUwe4wTUqigp3G+W8Rc6wONvG1dyBbRRWEgdpmKKCFIEZFAEiTOYimPJnCjhbRtM7PDZhKsqKDplQMPEEn1+mrBRQI+e/g3HfIsR9U9cl5DPuY+aoTc8YvHOeq+W3Ji1blU3+NrLn1mPACrbwzYUFQ9kO2AGaACU1PjEwJPh4DxrvXCPeLP5pP4RXJ+K3mIcFIgiDKmYM7SNIyn/ADeik3COeMZhcRZtK4e3cvJbNu5JUB3CyhmUIB7iR6DQdu4x72v56x9dbqYzgRJAkwPSYJgeJgH6KX4srdBtuLRBI7PVIMqwgiFkENl+eKR8f5at3rJti2rNmDKnlN0ZmtsGClt0GZRLLqI+YhyrlZAb978/d7z9+3hTvmm0Okd9vE/1qt8sWbnUuhWyEPcETmAYOdMzLLDcSdToafcz2rnSEt3doaeB1BjecvcNj6qC6+wyoPCrMiYu3/rn1pth/u+4IPnE7GINmysztEgj1g0q9hj4KtfncR9c9XO5ZkyGKmIMRrExuD4n6aDbVe5y4jaGBxim7bzeTXxGdZnIwiJ3mt/G+DtdViMRiE9xu24tlRJuAAOYWcyxKkaiTVe9jvkkYA3g903zdynWybaLlkTDE9s5t51CjwoLf7a2P8a1+mv9a18O43h77Olm9bd7Zh1DDMvdJXeDGh2PdNSfIrf+Gn6K/wBK14Lhlm0ztbtojXDLsAMzH8ZtzGwHcNqA9sreXNm01g5W1heoSNNRl1kUPxK2BJYxAPmsdwW7hvAJjeNaj2fJny5QhzDMum4BCSPRoB6gO4VLbBWyIyCIjbuHd/8APE0Gq/xW0iK7MQreb2Hk/MBIrJOJ2jENvljRvjmFO2xO3qPhWfkNuIyiNdPWMp/00rx8BbO6KfWJP0/MPoFBhb4naJADamN1YbnKJkaSTAncz4VMrQmDtiIQaGdvV3/MPoFb6AooooCiiigq45XvJfDWsbft2JvMbKizpcvXGvM4ZrbBhLsMrDSQQdILD2ovfh2K/Qwf/t6cUUFS5iOLwttblm9fxJzQUdLBUAg9rLZtK7RHc2m5kA1rwfMGPa1ZJwUl72W62bLkXQhuie2M05ZJgeeezpVtu2Q0TOm0Ej9xotWQsxOpkySfR3n0UCrEccNo2/KLYsrcuLbVjcUy76KoA1JJ/wBz3U5pJzTgrd1bPUto8Yi3GZQYzNlMTtKkj1E07FAUUUUBRRRQFFFFB8scsed85/fXUOF7Co3CfYhv2TJxNo69yuKt2E5PuIINxD8xoKVxodp/VlH+dR/ugqiuZxmF+UWP9bif0rs2O5GuOSRdQSynY9wiP31Xf/CS/wBe3d8otQl5LhGVpIRw2UfMIoOlXuB2mJLZiWuFzr3sotkARoMgjTxJ31qSmARbhuAQSBO0GC5B1Eg+6Nt41KooOIWuAthcdft3FENde5bJAhkdiykH0TB9INSOZ7C9Mwgk6ABdSToAANzXXsbgbd0AXEDRtO49II1HzUi5PwFs22ulQzrisWis0kqtvE3rSATtCIokamNdzQJuQuIWsFYt8PudXyi3ba7eAtXCEN1y4SVBzeeRKyvYOu02v2/s/wDV/UX/APhTIoJBgSAQD3gGJE/MPoFZUC23xyyxCjqSSAJs3gNdNSUges1Pe5FZ1ruW5NBHbiVsEgsAQwUyY1OQBZ8T1EjxzCtXt1ZgnOsLObXaBmMju011oxXB7dzNnWcwAbVhMBgPNI1AdoO+x3AjW/AbJUoV7JBB7TyZzEyQZJlmIJ1E6RQbLVuy1vKEBty2ndIY5pB78wMzrM0xFRMNghbUKmiiYEkxJmBOw122HdUoUHtFFFAUUUUBRRRQIOIc2WbNxrbJdJQwSAsbA6EsPGof2fYXwuf9v1ff1Xuaipv4hSJkwRtMoNJ7qqt7GWS2Y5iWCwQVmMysDly+OU6/7wQ6WefMMRotwzptb38PP3qjctcQxeDVUtvmtqAOk/aQRpC96fMQPQagLfs5joS0T5y6hrjNkB28+T4+mJhtYxSsqttmAP066g7UF84RzbauwLg6L+DHsH1XNvpirDXKLRzEKoLMdgBJPqA1q38C4PiVWDdNlSNEGV2HqDAqnzTM0DXj3m2vlNn+MUzpT7TuWQ3MTddUcPlK2QCV1ElbYMTB0PdTagKKKKAooooCtWKulVkCTKiJjzmC7wfGttR8cpKaAk5kMCJ0ZSdyBsDQR8RxHpgl+kgAZiWu5QAozM0ldgNSe4VFucx2VnNewoi50zOIURc36RkaP+LvWnjfBlxS5Ltu7AVwMrWwRnUoT5x1AOndPjS+9yfaYsWXEEnRZazCKOoVRRsyg3rhh805obMulA5ucetrGa5hxJCib6iSxZVUaaksjgDvKMO41LbFON0WJE9szqY+99NVm5yZZIcBcQourluAPZhlIcOkGcofO2YrBnUEEkmxXc506bbjvTxBnzqBhRRRQeGqv7HmP6uHuk27lvLjcZpcCgy2Ju3CIBPm5wp/GVhrEm00sxPL2EuMXuYXDu7eczWrbMfSWIk0GeM41h7SXHe6gWyQLmslC0ZVKjtZmzLAiTmETIpbw/m+1iM3k1q9fCxmyi2hXNMBrd90cTlMHLBgwTBhfx/kOw1t/JcNYW7cuWyzT0iFRlbKjpbfpghAICwZJMkzWfInLN3BvdNxEHUW2M4vtdc5C5APuFpFUC4YgTvM0Dn23ufgWJ+nDf3608M4+93E3LDYTEWwig9VumbeonIWRzD/AIonSCYkU8ooIz4+2DBbvjYxOoiQI3U/QawXidox2twpGja5hKxI1JgwNzFZXeH22iV2bMNWgNqcwAMAySZ8dd6xXhloR2dgoGraZZyxroRJg7ig9ucRtLu0dnNsdoY+HgjafimvPbO1MZtfDK06Ln0Ea9mD848aLvC7Tbr8XLuw07UjQ9+Zp8Zr0cMtTOXWZmW07ITTXTsgA+IAoBuI2xHa32gMZ1USIGol0178wrNMdbIJDqQI1nTU5RB75YEesGsH4dbMSD2fNhmEaq0CDoJRdO6KPa21EdNYkGI0GUlhA7oJJ08TQZ28ajEAN2iCQpBDQDlnKRO9SK03sKjjKygiZj580/SK3UBRRRQQ73CbDsWezaZjuzW0JPdqSNdqw9pMN+D2f1af0oooPH4JhoP2vZ2/w0/pVB5a5BxDqrYt+kIE21Ia56mfVV+bN6xXtFB0HhvC7VhctpAo7zux/KY6n5zUyiigKKKKAooooCiiigKKKKAooooCiiigKKKKAooooCiiigKKKKAooooCiiigKKKKAooooCiii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3316" name="Picture 4" descr="http://s1.static.brasilescola.com/img/2012/06/friedel-craf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7593" y="980728"/>
            <a:ext cx="2933658" cy="2376264"/>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http://estaticos.muyinteresante.es/rcs/articles/4273/rueda-cauch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8780" y="3140968"/>
            <a:ext cx="285750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0732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908720"/>
            <a:ext cx="7429499" cy="1478570"/>
          </a:xfrm>
        </p:spPr>
        <p:txBody>
          <a:bodyPr/>
          <a:lstStyle/>
          <a:p>
            <a:r>
              <a:rPr lang="es-MX" dirty="0">
                <a:solidFill>
                  <a:schemeClr val="tx1"/>
                </a:solidFill>
                <a:latin typeface="Arial" pitchFamily="34" charset="0"/>
                <a:cs typeface="Arial" pitchFamily="34" charset="0"/>
              </a:rPr>
              <a:t>Propósito</a:t>
            </a:r>
            <a:endParaRPr lang="es-ES" dirty="0">
              <a:solidFill>
                <a:schemeClr val="tx1"/>
              </a:solidFill>
            </a:endParaRPr>
          </a:p>
        </p:txBody>
      </p:sp>
      <p:sp>
        <p:nvSpPr>
          <p:cNvPr id="3" name="2 Marcador de contenido"/>
          <p:cNvSpPr>
            <a:spLocks noGrp="1"/>
          </p:cNvSpPr>
          <p:nvPr>
            <p:ph sz="quarter" idx="4294967295"/>
          </p:nvPr>
        </p:nvSpPr>
        <p:spPr>
          <a:xfrm>
            <a:off x="1306961" y="2492896"/>
            <a:ext cx="9361040" cy="3168352"/>
          </a:xfrm>
          <a:prstGeom prst="rect">
            <a:avLst/>
          </a:prstGeom>
        </p:spPr>
        <p:txBody>
          <a:bodyPr>
            <a:normAutofit/>
          </a:bodyPr>
          <a:lstStyle/>
          <a:p>
            <a:pPr marL="0" indent="0" algn="just">
              <a:buNone/>
            </a:pPr>
            <a:r>
              <a:rPr lang="es-MX" sz="1800" dirty="0" smtClean="0">
                <a:solidFill>
                  <a:schemeClr val="tx1"/>
                </a:solidFill>
                <a:latin typeface="Arial" pitchFamily="34" charset="0"/>
                <a:cs typeface="Arial" pitchFamily="34" charset="0"/>
              </a:rPr>
              <a:t>Preparar</a:t>
            </a:r>
            <a:r>
              <a:rPr lang="es-MX" sz="1800" dirty="0">
                <a:solidFill>
                  <a:schemeClr val="tx1"/>
                </a:solidFill>
                <a:latin typeface="Arial" pitchFamily="34" charset="0"/>
                <a:cs typeface="Arial" pitchFamily="34" charset="0"/>
              </a:rPr>
              <a:t>, capacitar y formar a los alumnos con bases humanistas, científicas y tecnológicas mediante el reforzamiento de actitudes y valores; la adquisición de conocimientos como son: tópicos de la ingeniería química (fisicoquímica, reacciones químicas e ingeniería de procesos), principios de economía industrial y administración, así como el dominio del idioma inglés; y el desarrollo de habilidades cognitivas (análisis, síntesis, razonamiento matemático, creatividad) para que sean capaces de resolver problemas propios de la disciplina aplicando metodologías adecuadas, así como de generar y/u optimizar procesos y proyectos químicos, extractivos y de manufactura, que conlleven a buscar el desarrollo sustentable de su entorno, con responsabilidad social.</a:t>
            </a:r>
            <a:endParaRPr lang="es-ES" sz="1800" dirty="0">
              <a:solidFill>
                <a:schemeClr val="tx1"/>
              </a:solidFill>
            </a:endParaRPr>
          </a:p>
        </p:txBody>
      </p:sp>
    </p:spTree>
    <p:extLst>
      <p:ext uri="{BB962C8B-B14F-4D97-AF65-F5344CB8AC3E}">
        <p14:creationId xmlns:p14="http://schemas.microsoft.com/office/powerpoint/2010/main" val="32311547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1943-45</a:t>
            </a:r>
            <a:endParaRPr lang="es-ES" dirty="0"/>
          </a:p>
        </p:txBody>
      </p:sp>
      <p:sp>
        <p:nvSpPr>
          <p:cNvPr id="3" name="Marcador de contenido 2"/>
          <p:cNvSpPr>
            <a:spLocks noGrp="1"/>
          </p:cNvSpPr>
          <p:nvPr>
            <p:ph idx="1"/>
          </p:nvPr>
        </p:nvSpPr>
        <p:spPr>
          <a:xfrm>
            <a:off x="1295401" y="2556932"/>
            <a:ext cx="3720479" cy="3536364"/>
          </a:xfrm>
        </p:spPr>
        <p:txBody>
          <a:bodyPr/>
          <a:lstStyle/>
          <a:p>
            <a:r>
              <a:rPr lang="es-ES" dirty="0" smtClean="0"/>
              <a:t>Formación de BASF, Bayer y </a:t>
            </a:r>
            <a:r>
              <a:rPr lang="es-ES" dirty="0" err="1"/>
              <a:t>H</a:t>
            </a:r>
            <a:r>
              <a:rPr lang="es-ES" dirty="0" err="1" smtClean="0"/>
              <a:t>oescht</a:t>
            </a:r>
            <a:r>
              <a:rPr lang="es-ES" dirty="0" smtClean="0"/>
              <a:t> a partir de L.G. </a:t>
            </a:r>
            <a:r>
              <a:rPr lang="es-ES" dirty="0" err="1" smtClean="0"/>
              <a:t>Farben</a:t>
            </a:r>
            <a:r>
              <a:rPr lang="es-ES" dirty="0" smtClean="0"/>
              <a:t>.</a:t>
            </a:r>
          </a:p>
          <a:p>
            <a:r>
              <a:rPr lang="es-ES" dirty="0" smtClean="0"/>
              <a:t>DDT y teflón.</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14340" name="Picture 4" descr="http://www.nuovak.com/wp-content/uploads/2014/08/bas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1864" y="2985328"/>
            <a:ext cx="3048000" cy="2057401"/>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http://www.bufata-chemie.de/reader/ig_farben/pics/tite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3223" y="1268760"/>
            <a:ext cx="3124200"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11459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1953</a:t>
            </a:r>
            <a:endParaRPr lang="es-ES" dirty="0"/>
          </a:p>
        </p:txBody>
      </p:sp>
      <p:sp>
        <p:nvSpPr>
          <p:cNvPr id="3" name="Marcador de contenido 2"/>
          <p:cNvSpPr>
            <a:spLocks noGrp="1"/>
          </p:cNvSpPr>
          <p:nvPr>
            <p:ph idx="1"/>
          </p:nvPr>
        </p:nvSpPr>
        <p:spPr/>
        <p:txBody>
          <a:bodyPr/>
          <a:lstStyle/>
          <a:p>
            <a:r>
              <a:rPr lang="es-ES" dirty="0" smtClean="0"/>
              <a:t>Detergentes sintéticos </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16386" name="Picture 2" descr="http://www.azulambientalistas.org/Imagenes/detergen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688" y="3356992"/>
            <a:ext cx="2520280"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45083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1959</a:t>
            </a:r>
            <a:endParaRPr lang="es-MX" dirty="0"/>
          </a:p>
        </p:txBody>
      </p:sp>
      <p:sp>
        <p:nvSpPr>
          <p:cNvPr id="3" name="2 Marcador de contenido"/>
          <p:cNvSpPr>
            <a:spLocks noGrp="1"/>
          </p:cNvSpPr>
          <p:nvPr>
            <p:ph idx="1"/>
          </p:nvPr>
        </p:nvSpPr>
        <p:spPr/>
        <p:txBody>
          <a:bodyPr/>
          <a:lstStyle/>
          <a:p>
            <a:pPr marL="0" indent="0">
              <a:buNone/>
            </a:pPr>
            <a:r>
              <a:rPr lang="es-MX" dirty="0" smtClean="0"/>
              <a:t>Se inicua con la producción de hidrógeno a gran escala </a:t>
            </a:r>
            <a:endParaRPr lang="es-MX" dirty="0"/>
          </a:p>
        </p:txBody>
      </p:sp>
      <p:pic>
        <p:nvPicPr>
          <p:cNvPr id="15362" name="Picture 2" descr="http://www.fundacionpatagonia.org.ar/uploads/news/id36/hidrogen21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3712" y="3284984"/>
            <a:ext cx="4667250" cy="2609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39056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1961</a:t>
            </a:r>
            <a:endParaRPr lang="es-ES" dirty="0"/>
          </a:p>
        </p:txBody>
      </p:sp>
      <p:sp>
        <p:nvSpPr>
          <p:cNvPr id="3" name="Marcador de contenido 2"/>
          <p:cNvSpPr>
            <a:spLocks noGrp="1"/>
          </p:cNvSpPr>
          <p:nvPr>
            <p:ph idx="1"/>
          </p:nvPr>
        </p:nvSpPr>
        <p:spPr/>
        <p:txBody>
          <a:bodyPr/>
          <a:lstStyle/>
          <a:p>
            <a:r>
              <a:rPr lang="es-ES" dirty="0" smtClean="0"/>
              <a:t>Se crea la pastilla </a:t>
            </a:r>
            <a:r>
              <a:rPr lang="es-ES" dirty="0" err="1" smtClean="0"/>
              <a:t>anticonseptiva</a:t>
            </a:r>
            <a:r>
              <a:rPr lang="es-ES" dirty="0" smtClean="0"/>
              <a:t> (</a:t>
            </a:r>
            <a:r>
              <a:rPr lang="es-ES" dirty="0" err="1" smtClean="0"/>
              <a:t>talidomida</a:t>
            </a:r>
            <a:r>
              <a:rPr lang="es-ES" dirty="0" smtClean="0"/>
              <a:t>)</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18436" name="Picture 4" descr="http://tad.org.mx/wp-content/uploads/2013/09/im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9576" y="3200495"/>
            <a:ext cx="4019235" cy="2679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04672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3472" y="1196752"/>
            <a:ext cx="9601196" cy="3959036"/>
          </a:xfrm>
        </p:spPr>
        <p:txBody>
          <a:bodyPr/>
          <a:lstStyle/>
          <a:p>
            <a:r>
              <a:rPr lang="es-MX" dirty="0" smtClean="0"/>
              <a:t>Crisis del petróleo y movimientos ambientales</a:t>
            </a:r>
            <a:endParaRPr lang="es-MX" dirty="0"/>
          </a:p>
        </p:txBody>
      </p:sp>
    </p:spTree>
    <p:extLst>
      <p:ext uri="{BB962C8B-B14F-4D97-AF65-F5344CB8AC3E}">
        <p14:creationId xmlns:p14="http://schemas.microsoft.com/office/powerpoint/2010/main" val="6851418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1970</a:t>
            </a:r>
            <a:endParaRPr lang="es-ES" dirty="0"/>
          </a:p>
        </p:txBody>
      </p:sp>
      <p:sp>
        <p:nvSpPr>
          <p:cNvPr id="3" name="Marcador de contenido 2"/>
          <p:cNvSpPr>
            <a:spLocks noGrp="1"/>
          </p:cNvSpPr>
          <p:nvPr>
            <p:ph idx="1"/>
          </p:nvPr>
        </p:nvSpPr>
        <p:spPr>
          <a:xfrm>
            <a:off x="1295401" y="2556932"/>
            <a:ext cx="5016623" cy="3032308"/>
          </a:xfrm>
        </p:spPr>
        <p:txBody>
          <a:bodyPr/>
          <a:lstStyle/>
          <a:p>
            <a:r>
              <a:rPr lang="es-ES" dirty="0" smtClean="0"/>
              <a:t>Creación de la </a:t>
            </a:r>
            <a:r>
              <a:rPr lang="es-ES" dirty="0" err="1" smtClean="0"/>
              <a:t>Evironmental</a:t>
            </a:r>
            <a:r>
              <a:rPr lang="es-ES" dirty="0" smtClean="0"/>
              <a:t> </a:t>
            </a:r>
            <a:r>
              <a:rPr lang="es-ES" dirty="0" err="1" smtClean="0"/>
              <a:t>Protection</a:t>
            </a:r>
            <a:r>
              <a:rPr lang="es-ES" dirty="0" smtClean="0"/>
              <a:t> Agency (EPA) </a:t>
            </a:r>
            <a:r>
              <a:rPr lang="es-ES" dirty="0" err="1" smtClean="0"/>
              <a:t>enEUA</a:t>
            </a:r>
            <a:r>
              <a:rPr lang="es-ES" dirty="0" smtClean="0"/>
              <a:t> </a:t>
            </a:r>
            <a:r>
              <a:rPr lang="es-ES" dirty="0" err="1" smtClean="0"/>
              <a:t>Clean</a:t>
            </a:r>
            <a:r>
              <a:rPr lang="es-ES" dirty="0" smtClean="0"/>
              <a:t> Air </a:t>
            </a:r>
            <a:r>
              <a:rPr lang="es-ES" dirty="0" err="1" smtClean="0"/>
              <a:t>Act</a:t>
            </a:r>
            <a:r>
              <a:rPr lang="es-ES" dirty="0" smtClean="0"/>
              <a:t> y </a:t>
            </a:r>
            <a:r>
              <a:rPr lang="es-ES" dirty="0" err="1" smtClean="0"/>
              <a:t>Clean</a:t>
            </a:r>
            <a:r>
              <a:rPr lang="es-ES" dirty="0" smtClean="0"/>
              <a:t> </a:t>
            </a:r>
            <a:r>
              <a:rPr lang="es-ES" dirty="0" err="1" smtClean="0"/>
              <a:t>Water</a:t>
            </a:r>
            <a:r>
              <a:rPr lang="es-ES" dirty="0" smtClean="0"/>
              <a:t> </a:t>
            </a:r>
            <a:r>
              <a:rPr lang="es-ES" dirty="0" err="1" smtClean="0"/>
              <a:t>Act</a:t>
            </a:r>
            <a:r>
              <a:rPr lang="es-ES" dirty="0" smtClean="0"/>
              <a:t>.  </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17412" name="Picture 4" descr="http://www.washingtonpost.com/blogs/federal-eye/files/2015/06/epa-logo-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6120" y="1211947"/>
            <a:ext cx="3816424"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467832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1975-78</a:t>
            </a:r>
            <a:endParaRPr lang="es-ES" dirty="0"/>
          </a:p>
        </p:txBody>
      </p:sp>
      <p:sp>
        <p:nvSpPr>
          <p:cNvPr id="3" name="Marcador de contenido 2"/>
          <p:cNvSpPr>
            <a:spLocks noGrp="1"/>
          </p:cNvSpPr>
          <p:nvPr>
            <p:ph idx="1"/>
          </p:nvPr>
        </p:nvSpPr>
        <p:spPr>
          <a:xfrm>
            <a:off x="1295401" y="2556932"/>
            <a:ext cx="5880719" cy="3536364"/>
          </a:xfrm>
        </p:spPr>
        <p:txBody>
          <a:bodyPr/>
          <a:lstStyle/>
          <a:p>
            <a:r>
              <a:rPr lang="es-ES" dirty="0" smtClean="0"/>
              <a:t>Convertidores catalíticos en autos, prohibición del cloroformo.</a:t>
            </a:r>
          </a:p>
          <a:p>
            <a:r>
              <a:rPr lang="es-ES" dirty="0" smtClean="0"/>
              <a:t>Inicia la producción de gasolina sin plomo, y </a:t>
            </a:r>
            <a:r>
              <a:rPr lang="es-ES" dirty="0" err="1" smtClean="0"/>
              <a:t>fluorocarbones</a:t>
            </a:r>
            <a:r>
              <a:rPr lang="es-ES" dirty="0" smtClean="0"/>
              <a:t> </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19458" name="Picture 2" descr="http://www.hoy.es/prensa/noticias/201402/15/fotos/124547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0136" y="2708920"/>
            <a:ext cx="2857500" cy="1914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15675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1980 </a:t>
            </a:r>
            <a:endParaRPr lang="es-MX" dirty="0"/>
          </a:p>
        </p:txBody>
      </p:sp>
      <p:sp>
        <p:nvSpPr>
          <p:cNvPr id="3" name="2 Marcador de contenido"/>
          <p:cNvSpPr>
            <a:spLocks noGrp="1"/>
          </p:cNvSpPr>
          <p:nvPr>
            <p:ph idx="1"/>
          </p:nvPr>
        </p:nvSpPr>
        <p:spPr/>
        <p:txBody>
          <a:bodyPr/>
          <a:lstStyle/>
          <a:p>
            <a:r>
              <a:rPr lang="es-MX" dirty="0" smtClean="0"/>
              <a:t>Se inician nuevos procesos para gasolina reformulada (oxigenados, alquilado, e isómeros)</a:t>
            </a:r>
            <a:endParaRPr lang="es-MX" dirty="0"/>
          </a:p>
        </p:txBody>
      </p:sp>
      <p:pic>
        <p:nvPicPr>
          <p:cNvPr id="21506" name="Picture 2" descr="http://autosmexico.mx/wp-content/uploads/2011/12/aceite-lubricante-lubricentro-capital-feder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3712" y="3818636"/>
            <a:ext cx="4248472" cy="2251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16776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71464" y="1268760"/>
            <a:ext cx="9601196" cy="4175060"/>
          </a:xfrm>
        </p:spPr>
        <p:txBody>
          <a:bodyPr/>
          <a:lstStyle/>
          <a:p>
            <a:r>
              <a:rPr lang="es-MX" dirty="0" smtClean="0"/>
              <a:t>Internet</a:t>
            </a:r>
            <a:br>
              <a:rPr lang="es-MX" dirty="0" smtClean="0"/>
            </a:br>
            <a:r>
              <a:rPr lang="es-MX" dirty="0" smtClean="0"/>
              <a:t>explosión demográfica</a:t>
            </a:r>
            <a:br>
              <a:rPr lang="es-MX" dirty="0" smtClean="0"/>
            </a:br>
            <a:r>
              <a:rPr lang="es-MX" dirty="0" smtClean="0"/>
              <a:t>globalización </a:t>
            </a:r>
            <a:endParaRPr lang="es-MX" dirty="0"/>
          </a:p>
        </p:txBody>
      </p:sp>
    </p:spTree>
    <p:extLst>
      <p:ext uri="{BB962C8B-B14F-4D97-AF65-F5344CB8AC3E}">
        <p14:creationId xmlns:p14="http://schemas.microsoft.com/office/powerpoint/2010/main" val="30371971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1995</a:t>
            </a:r>
            <a:endParaRPr lang="es-ES" dirty="0"/>
          </a:p>
        </p:txBody>
      </p:sp>
      <p:sp>
        <p:nvSpPr>
          <p:cNvPr id="3" name="Marcador de contenido 2"/>
          <p:cNvSpPr>
            <a:spLocks noGrp="1"/>
          </p:cNvSpPr>
          <p:nvPr>
            <p:ph idx="1"/>
          </p:nvPr>
        </p:nvSpPr>
        <p:spPr/>
        <p:txBody>
          <a:bodyPr/>
          <a:lstStyle/>
          <a:p>
            <a:r>
              <a:rPr lang="es-ES" dirty="0" smtClean="0"/>
              <a:t>Surgen nuevos materiales y la nanotecnología </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20482" name="Picture 2" descr="http://www.itesm.mx/wps/wcm/connect/b59d15804e759ce2b02cb4a43727edb2/ImgInt_MTY_MarcMadouConferencia-6feb13.jpg?MOD=AJPERES&amp;CACHEID=b59d15804e759ce2b02cb4a43727edb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4813" y="3064876"/>
            <a:ext cx="3973235" cy="2956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3628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7568" y="836712"/>
            <a:ext cx="7429499" cy="1478570"/>
          </a:xfrm>
        </p:spPr>
        <p:txBody>
          <a:bodyPr/>
          <a:lstStyle/>
          <a:p>
            <a:r>
              <a:rPr lang="es-MX" dirty="0" smtClean="0">
                <a:solidFill>
                  <a:schemeClr val="tx1"/>
                </a:solidFill>
              </a:rPr>
              <a:t>Guía de uso del material</a:t>
            </a:r>
            <a:endParaRPr lang="es-MX" dirty="0">
              <a:solidFill>
                <a:schemeClr val="tx1"/>
              </a:solidFill>
            </a:endParaRPr>
          </a:p>
        </p:txBody>
      </p:sp>
      <p:sp>
        <p:nvSpPr>
          <p:cNvPr id="3" name="Marcador de contenido 2"/>
          <p:cNvSpPr>
            <a:spLocks noGrp="1"/>
          </p:cNvSpPr>
          <p:nvPr>
            <p:ph sz="quarter" idx="4294967295"/>
          </p:nvPr>
        </p:nvSpPr>
        <p:spPr>
          <a:xfrm>
            <a:off x="695400" y="2420888"/>
            <a:ext cx="10729192" cy="3816423"/>
          </a:xfrm>
          <a:prstGeom prst="rect">
            <a:avLst/>
          </a:prstGeom>
        </p:spPr>
        <p:txBody>
          <a:bodyPr>
            <a:noAutofit/>
          </a:bodyPr>
          <a:lstStyle/>
          <a:p>
            <a:pPr algn="just"/>
            <a:r>
              <a:rPr lang="es-MX" sz="1400" dirty="0">
                <a:solidFill>
                  <a:schemeClr val="tx1"/>
                </a:solidFill>
                <a:latin typeface="Arial" panose="020B0604020202020204" pitchFamily="34" charset="0"/>
                <a:cs typeface="Arial" panose="020B0604020202020204" pitchFamily="34" charset="0"/>
              </a:rPr>
              <a:t>Este material didáctico de apoyo sirve a los profesores que imparten la UA de Ciencia Tecnología y Sociedad para incidir en la reflexión del estudiante en las implicaciones del desarrollo de la Ciencia y Tecnología como ingredientes fundamentales en el avance económico de cualquier nación.</a:t>
            </a:r>
          </a:p>
          <a:p>
            <a:pPr algn="just"/>
            <a:r>
              <a:rPr lang="es-MX" sz="1400" dirty="0">
                <a:solidFill>
                  <a:schemeClr val="tx1"/>
                </a:solidFill>
                <a:latin typeface="Arial" panose="020B0604020202020204" pitchFamily="34" charset="0"/>
                <a:cs typeface="Arial" panose="020B0604020202020204" pitchFamily="34" charset="0"/>
              </a:rPr>
              <a:t>La tecnología y su desarrollo están fuertemente ligados a los objetivos culturales, a las decisiones, las percepciones personales y compras tecnológicas: comprando lo que a veces ni siquiera se necesita, los prejuicios de la ciencia que se desvincula del desarrollo tecnológico, por lo que es necesario que el futuro profesional del área química vea la ciencia de mano de la tecnología y su impacto en el desarrollo de una sociedad carente de perspectivas futuras.</a:t>
            </a:r>
          </a:p>
          <a:p>
            <a:pPr algn="just"/>
            <a:r>
              <a:rPr lang="es-MX" sz="1400" dirty="0">
                <a:solidFill>
                  <a:schemeClr val="tx1"/>
                </a:solidFill>
                <a:latin typeface="Arial" panose="020B0604020202020204" pitchFamily="34" charset="0"/>
                <a:cs typeface="Arial" panose="020B0604020202020204" pitchFamily="34" charset="0"/>
              </a:rPr>
              <a:t>Considerando en todo momento que la tecnología que no apunta a lo social es estéril, así que los avances tecnológicos deben contribuir a resolver los principales problemas como son: el medio ambiente, agua, medicina y salud, la desnutrición, la insalubridad, la pobreza y la desigualdad. Restaurar el equilibrio entre la vida urbana y rural; tal vez la mayor tarea que enfrenta el hombre de hoy.</a:t>
            </a:r>
          </a:p>
          <a:p>
            <a:pPr algn="just"/>
            <a:r>
              <a:rPr lang="es-MX" sz="1400" dirty="0">
                <a:solidFill>
                  <a:schemeClr val="tx1"/>
                </a:solidFill>
                <a:latin typeface="Arial" panose="020B0604020202020204" pitchFamily="34" charset="0"/>
                <a:cs typeface="Arial" panose="020B0604020202020204" pitchFamily="34" charset="0"/>
              </a:rPr>
              <a:t>La tecnología debe contribuir a promover valores humanos y sociales en lugar de destruirlos, el ambiente es uno de estos valores.</a:t>
            </a:r>
          </a:p>
          <a:p>
            <a:pPr algn="just"/>
            <a:r>
              <a:rPr lang="es-MX" sz="1400" dirty="0">
                <a:solidFill>
                  <a:schemeClr val="tx1"/>
                </a:solidFill>
                <a:latin typeface="Arial" panose="020B0604020202020204" pitchFamily="34" charset="0"/>
                <a:cs typeface="Arial" panose="020B0604020202020204" pitchFamily="34" charset="0"/>
              </a:rPr>
              <a:t> </a:t>
            </a:r>
            <a:r>
              <a:rPr lang="es-MX" sz="1400" b="1" dirty="0">
                <a:solidFill>
                  <a:schemeClr val="tx1"/>
                </a:solidFill>
                <a:latin typeface="Arial" panose="020B0604020202020204" pitchFamily="34" charset="0"/>
                <a:cs typeface="Arial" panose="020B0604020202020204" pitchFamily="34" charset="0"/>
              </a:rPr>
              <a:t>Cuenta con </a:t>
            </a:r>
            <a:r>
              <a:rPr lang="es-MX" sz="1400" b="1" dirty="0" smtClean="0">
                <a:solidFill>
                  <a:schemeClr val="tx1"/>
                </a:solidFill>
                <a:latin typeface="Arial" panose="020B0604020202020204" pitchFamily="34" charset="0"/>
                <a:cs typeface="Arial" panose="020B0604020202020204" pitchFamily="34" charset="0"/>
              </a:rPr>
              <a:t>55 </a:t>
            </a:r>
            <a:r>
              <a:rPr lang="es-MX" sz="1400" b="1" dirty="0">
                <a:solidFill>
                  <a:schemeClr val="tx1"/>
                </a:solidFill>
                <a:latin typeface="Arial" panose="020B0604020202020204" pitchFamily="34" charset="0"/>
                <a:cs typeface="Arial" panose="020B0604020202020204" pitchFamily="34" charset="0"/>
              </a:rPr>
              <a:t>diapositivas.</a:t>
            </a:r>
          </a:p>
          <a:p>
            <a:pPr algn="just"/>
            <a:r>
              <a:rPr lang="es-MX" sz="1400" dirty="0">
                <a:solidFill>
                  <a:schemeClr val="tx1"/>
                </a:solidFill>
                <a:latin typeface="Arial" panose="020B0604020202020204" pitchFamily="34" charset="0"/>
                <a:cs typeface="Arial" panose="020B0604020202020204" pitchFamily="34" charset="0"/>
              </a:rPr>
              <a:t>A que unidades corresponde a la Unidad </a:t>
            </a:r>
            <a:r>
              <a:rPr lang="es-MX" sz="1400" dirty="0" smtClean="0">
                <a:solidFill>
                  <a:schemeClr val="tx1"/>
                </a:solidFill>
                <a:latin typeface="Arial" panose="020B0604020202020204" pitchFamily="34" charset="0"/>
                <a:cs typeface="Arial" panose="020B0604020202020204" pitchFamily="34" charset="0"/>
              </a:rPr>
              <a:t>2.</a:t>
            </a:r>
            <a:endParaRPr lang="es-MX"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84866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2003</a:t>
            </a:r>
            <a:endParaRPr lang="es-MX" dirty="0"/>
          </a:p>
        </p:txBody>
      </p:sp>
      <p:sp>
        <p:nvSpPr>
          <p:cNvPr id="3" name="2 Marcador de contenido"/>
          <p:cNvSpPr>
            <a:spLocks noGrp="1"/>
          </p:cNvSpPr>
          <p:nvPr>
            <p:ph idx="1"/>
          </p:nvPr>
        </p:nvSpPr>
        <p:spPr/>
        <p:txBody>
          <a:bodyPr/>
          <a:lstStyle/>
          <a:p>
            <a:r>
              <a:rPr lang="es-MX" dirty="0" smtClean="0"/>
              <a:t>Comienza a surgir la nueva tecnología automotriz </a:t>
            </a:r>
            <a:br>
              <a:rPr lang="es-MX" dirty="0" smtClean="0"/>
            </a:br>
            <a:r>
              <a:rPr lang="es-MX" dirty="0" smtClean="0"/>
              <a:t>(híbridos)</a:t>
            </a:r>
            <a:endParaRPr lang="es-MX" dirty="0"/>
          </a:p>
        </p:txBody>
      </p:sp>
      <p:pic>
        <p:nvPicPr>
          <p:cNvPr id="23554" name="Picture 2" descr="http://hangar1elblog.com.mx/wp-content/uploads/2015/08/Auto-Hi%CC%81brid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7808" y="3284984"/>
            <a:ext cx="3528392" cy="2646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912624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2005</a:t>
            </a:r>
            <a:endParaRPr lang="es-MX" dirty="0"/>
          </a:p>
        </p:txBody>
      </p:sp>
      <p:sp>
        <p:nvSpPr>
          <p:cNvPr id="3" name="2 Marcador de contenido"/>
          <p:cNvSpPr>
            <a:spLocks noGrp="1"/>
          </p:cNvSpPr>
          <p:nvPr>
            <p:ph idx="1"/>
          </p:nvPr>
        </p:nvSpPr>
        <p:spPr/>
        <p:txBody>
          <a:bodyPr/>
          <a:lstStyle/>
          <a:p>
            <a:r>
              <a:rPr lang="es-MX" dirty="0" smtClean="0"/>
              <a:t>Surgen los biocombustibles como forma de evitar la contaminación ambiental.</a:t>
            </a:r>
            <a:endParaRPr lang="es-MX" dirty="0"/>
          </a:p>
        </p:txBody>
      </p:sp>
      <p:pic>
        <p:nvPicPr>
          <p:cNvPr id="24578" name="Picture 2" descr="http://www.definicionabc.com/wp-content/uploads/Biocombustib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1824" y="3356992"/>
            <a:ext cx="4286250" cy="2762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467000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2008</a:t>
            </a:r>
            <a:endParaRPr lang="es-MX" dirty="0"/>
          </a:p>
        </p:txBody>
      </p:sp>
      <p:sp>
        <p:nvSpPr>
          <p:cNvPr id="3" name="2 Marcador de contenido"/>
          <p:cNvSpPr>
            <a:spLocks noGrp="1"/>
          </p:cNvSpPr>
          <p:nvPr>
            <p:ph idx="1"/>
          </p:nvPr>
        </p:nvSpPr>
        <p:spPr/>
        <p:txBody>
          <a:bodyPr/>
          <a:lstStyle/>
          <a:p>
            <a:r>
              <a:rPr lang="es-MX" dirty="0" smtClean="0"/>
              <a:t>Tendencia a cero emisiones y seguridad en instalaciones.</a:t>
            </a:r>
            <a:endParaRPr lang="es-MX" dirty="0"/>
          </a:p>
        </p:txBody>
      </p:sp>
      <p:sp>
        <p:nvSpPr>
          <p:cNvPr id="4" name="AutoShape 2" descr="http://cde.gestion2.e3.pe/ima/0/0/0/9/2/92124.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2532" name="Picture 4" descr="http://cde.gestion2.e3.pe/ima/0/0/0/9/2/921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6" y="3394448"/>
            <a:ext cx="4524375" cy="2524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168904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99456" y="2636912"/>
            <a:ext cx="9601196" cy="2952328"/>
          </a:xfrm>
        </p:spPr>
        <p:txBody>
          <a:bodyPr/>
          <a:lstStyle/>
          <a:p>
            <a:r>
              <a:rPr lang="es-MX" dirty="0" smtClean="0"/>
              <a:t>Movimientos hacia la </a:t>
            </a:r>
            <a:r>
              <a:rPr lang="es-MX" smtClean="0"/>
              <a:t>Sustentabilidad Mundial y Regional </a:t>
            </a:r>
            <a:endParaRPr lang="es-MX" dirty="0"/>
          </a:p>
        </p:txBody>
      </p:sp>
    </p:spTree>
    <p:extLst>
      <p:ext uri="{BB962C8B-B14F-4D97-AF65-F5344CB8AC3E}">
        <p14:creationId xmlns:p14="http://schemas.microsoft.com/office/powerpoint/2010/main" val="28543061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l desarrollo sosteni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672" y="4329100"/>
            <a:ext cx="2853146" cy="15121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La deforestació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4152" y="1412776"/>
            <a:ext cx="2664296" cy="149866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4"/>
          <a:stretch>
            <a:fillRect/>
          </a:stretch>
        </p:blipFill>
        <p:spPr>
          <a:xfrm>
            <a:off x="1911848" y="1225418"/>
            <a:ext cx="2774082" cy="1686025"/>
          </a:xfrm>
          <a:prstGeom prst="rect">
            <a:avLst/>
          </a:prstGeom>
          <a:ln>
            <a:noFill/>
          </a:ln>
          <a:effectLst>
            <a:outerShdw blurRad="292100" dist="139700" dir="2700000" algn="tl" rotWithShape="0">
              <a:srgbClr val="333333">
                <a:alpha val="65000"/>
              </a:srgbClr>
            </a:outerShdw>
          </a:effectLst>
        </p:spPr>
      </p:pic>
      <p:sp>
        <p:nvSpPr>
          <p:cNvPr id="5" name="Flecha curvada hacia abajo 4"/>
          <p:cNvSpPr/>
          <p:nvPr/>
        </p:nvSpPr>
        <p:spPr>
          <a:xfrm>
            <a:off x="4943872" y="1052736"/>
            <a:ext cx="2232248" cy="648072"/>
          </a:xfrm>
          <a:prstGeom prst="curved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8" name="Flecha curvada hacia abajo 7"/>
          <p:cNvSpPr/>
          <p:nvPr/>
        </p:nvSpPr>
        <p:spPr>
          <a:xfrm rot="9903917">
            <a:off x="6645863" y="5361884"/>
            <a:ext cx="2232248" cy="648072"/>
          </a:xfrm>
          <a:prstGeom prst="curved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9" name="Flecha curvada hacia abajo 8"/>
          <p:cNvSpPr/>
          <p:nvPr/>
        </p:nvSpPr>
        <p:spPr>
          <a:xfrm rot="6498390">
            <a:off x="9300355" y="3122127"/>
            <a:ext cx="2232248" cy="648072"/>
          </a:xfrm>
          <a:prstGeom prst="curved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pic>
        <p:nvPicPr>
          <p:cNvPr id="6" name="Imagen 5"/>
          <p:cNvPicPr>
            <a:picLocks noChangeAspect="1"/>
          </p:cNvPicPr>
          <p:nvPr/>
        </p:nvPicPr>
        <p:blipFill>
          <a:blip r:embed="rId5"/>
          <a:stretch>
            <a:fillRect/>
          </a:stretch>
        </p:blipFill>
        <p:spPr>
          <a:xfrm>
            <a:off x="7480635" y="3655440"/>
            <a:ext cx="2277632" cy="1708224"/>
          </a:xfrm>
          <a:prstGeom prst="rect">
            <a:avLst/>
          </a:prstGeom>
          <a:ln>
            <a:noFill/>
          </a:ln>
          <a:effectLst>
            <a:outerShdw blurRad="292100" dist="139700" dir="2700000" algn="tl" rotWithShape="0">
              <a:srgbClr val="333333">
                <a:alpha val="65000"/>
              </a:srgbClr>
            </a:outerShdw>
          </a:effectLst>
        </p:spPr>
      </p:pic>
      <p:sp>
        <p:nvSpPr>
          <p:cNvPr id="11" name="Flecha curvada hacia abajo 10"/>
          <p:cNvSpPr/>
          <p:nvPr/>
        </p:nvSpPr>
        <p:spPr>
          <a:xfrm rot="15895668">
            <a:off x="967758" y="3620746"/>
            <a:ext cx="2232248" cy="648072"/>
          </a:xfrm>
          <a:prstGeom prst="curved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pic>
        <p:nvPicPr>
          <p:cNvPr id="7" name="Imagen 6"/>
          <p:cNvPicPr>
            <a:picLocks noChangeAspect="1"/>
          </p:cNvPicPr>
          <p:nvPr/>
        </p:nvPicPr>
        <p:blipFill>
          <a:blip r:embed="rId6"/>
          <a:stretch>
            <a:fillRect/>
          </a:stretch>
        </p:blipFill>
        <p:spPr>
          <a:xfrm>
            <a:off x="5069842" y="2315254"/>
            <a:ext cx="1853952" cy="18539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4590019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normAutofit fontScale="85000" lnSpcReduction="10000"/>
          </a:bodyPr>
          <a:lstStyle/>
          <a:p>
            <a:r>
              <a:rPr lang="es-MX" dirty="0" smtClean="0"/>
              <a:t>Aguilar, E. (2013). Un atisbo al pasado, presente y futuro de la ingeniería Química. México: 2da Edición. Instituto Mexicano de ingenieros Químicos</a:t>
            </a:r>
          </a:p>
          <a:p>
            <a:r>
              <a:rPr lang="es-MX" dirty="0" smtClean="0"/>
              <a:t>Enríquez, J.(2004). Mientras el futuro te alcanza. Editorial Circulo </a:t>
            </a:r>
            <a:r>
              <a:rPr lang="es-MX" dirty="0"/>
              <a:t>C</a:t>
            </a:r>
            <a:r>
              <a:rPr lang="es-MX" dirty="0" smtClean="0"/>
              <a:t>ultural </a:t>
            </a:r>
            <a:r>
              <a:rPr lang="es-MX" dirty="0"/>
              <a:t>A</a:t>
            </a:r>
            <a:r>
              <a:rPr lang="es-MX" dirty="0" smtClean="0"/>
              <a:t>zteca</a:t>
            </a:r>
          </a:p>
          <a:p>
            <a:r>
              <a:rPr lang="es-MX" dirty="0" err="1" smtClean="0"/>
              <a:t>Garriz</a:t>
            </a:r>
            <a:r>
              <a:rPr lang="es-MX" dirty="0" smtClean="0"/>
              <a:t>, Andoni.(1991). “Química en México: ayer hoy y mañana editorial. México: 1991. UNAM</a:t>
            </a:r>
          </a:p>
          <a:p>
            <a:r>
              <a:rPr lang="es-MX" dirty="0" smtClean="0"/>
              <a:t>Urbina, A. (1998) “Historia de la enseñanza de la Ingeniería Química” Primera edición Universidad Autónoma de Estado México.</a:t>
            </a:r>
          </a:p>
          <a:p>
            <a:r>
              <a:rPr lang="es-MX" dirty="0">
                <a:hlinkClick r:id="rId2"/>
              </a:rPr>
              <a:t>http://www.escuelapedia.com/el-desarrollo-sostenible/</a:t>
            </a:r>
            <a:endParaRPr lang="es-MX" dirty="0"/>
          </a:p>
          <a:p>
            <a:endParaRPr lang="es-MX" dirty="0"/>
          </a:p>
        </p:txBody>
      </p:sp>
    </p:spTree>
    <p:extLst>
      <p:ext uri="{BB962C8B-B14F-4D97-AF65-F5344CB8AC3E}">
        <p14:creationId xmlns:p14="http://schemas.microsoft.com/office/powerpoint/2010/main" val="2458932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Unidad 2. </a:t>
            </a:r>
            <a:r>
              <a:rPr lang="es-MX" dirty="0"/>
              <a:t>“Contexto del profesional de la Química”</a:t>
            </a:r>
            <a:endParaRPr lang="es-MX" dirty="0"/>
          </a:p>
        </p:txBody>
      </p:sp>
      <p:sp>
        <p:nvSpPr>
          <p:cNvPr id="3" name="Marcador de contenido 2"/>
          <p:cNvSpPr>
            <a:spLocks noGrp="1"/>
          </p:cNvSpPr>
          <p:nvPr>
            <p:ph idx="1"/>
          </p:nvPr>
        </p:nvSpPr>
        <p:spPr/>
        <p:txBody>
          <a:bodyPr/>
          <a:lstStyle/>
          <a:p>
            <a:r>
              <a:rPr lang="es-ES_tradnl" dirty="0"/>
              <a:t>2.1. </a:t>
            </a:r>
            <a:r>
              <a:rPr lang="es-ES_tradnl" b="1" dirty="0"/>
              <a:t>Ilustrar el desarrollo y evolución de la profesión</a:t>
            </a:r>
            <a:endParaRPr lang="es-MX" b="1" dirty="0"/>
          </a:p>
          <a:p>
            <a:r>
              <a:rPr lang="es-ES_tradnl" dirty="0"/>
              <a:t>2.2. Contrastar el contexto actual de la Química con los antecedentes revisados</a:t>
            </a:r>
            <a:endParaRPr lang="es-MX" dirty="0"/>
          </a:p>
          <a:p>
            <a:r>
              <a:rPr lang="es-ES_tradnl" dirty="0"/>
              <a:t>2.3. Diagramar las principales características del profesional socialmente responsable</a:t>
            </a:r>
            <a:endParaRPr lang="es-MX" dirty="0"/>
          </a:p>
          <a:p>
            <a:r>
              <a:rPr lang="es-ES_tradnl" dirty="0"/>
              <a:t>2.4. Compartir el Código de Ética Profesional</a:t>
            </a:r>
            <a:endParaRPr lang="es-MX" dirty="0"/>
          </a:p>
          <a:p>
            <a:r>
              <a:rPr lang="es-ES_tradnl" dirty="0"/>
              <a:t>2.5. Analizar problemas propios de la profesión</a:t>
            </a:r>
            <a:endParaRPr lang="es-MX" dirty="0"/>
          </a:p>
        </p:txBody>
      </p:sp>
    </p:spTree>
    <p:extLst>
      <p:ext uri="{BB962C8B-B14F-4D97-AF65-F5344CB8AC3E}">
        <p14:creationId xmlns:p14="http://schemas.microsoft.com/office/powerpoint/2010/main" val="34679219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INGENIERÍA QUÍMICA</a:t>
            </a:r>
            <a:endParaRPr lang="es-ES"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3592" y="2708920"/>
            <a:ext cx="3888432" cy="2912571"/>
          </a:xfrm>
          <a:prstGeom prst="rect">
            <a:avLst/>
          </a:prstGeom>
          <a:ln>
            <a:noFill/>
          </a:ln>
          <a:effectLst>
            <a:outerShdw blurRad="190500" algn="tl" rotWithShape="0">
              <a:srgbClr val="000000">
                <a:alpha val="70000"/>
              </a:srgbClr>
            </a:outerShdw>
          </a:effectLst>
        </p:spPr>
      </p:pic>
      <p:sp>
        <p:nvSpPr>
          <p:cNvPr id="3" name="CuadroTexto 2"/>
          <p:cNvSpPr txBox="1"/>
          <p:nvPr/>
        </p:nvSpPr>
        <p:spPr>
          <a:xfrm>
            <a:off x="6816080" y="2852936"/>
            <a:ext cx="3816424" cy="2308324"/>
          </a:xfrm>
          <a:prstGeom prst="rect">
            <a:avLst/>
          </a:prstGeom>
          <a:noFill/>
        </p:spPr>
        <p:txBody>
          <a:bodyPr wrap="square" rtlCol="0">
            <a:spAutoFit/>
          </a:bodyPr>
          <a:lstStyle/>
          <a:p>
            <a:pPr algn="ctr"/>
            <a:r>
              <a:rPr lang="es-ES" sz="2400" dirty="0"/>
              <a:t> L</a:t>
            </a:r>
            <a:r>
              <a:rPr lang="es-ES" sz="2400" dirty="0" smtClean="0"/>
              <a:t>a </a:t>
            </a:r>
            <a:r>
              <a:rPr lang="es-ES" sz="2400" dirty="0"/>
              <a:t>concepción original de la Ingeniería Química tuvo lugar en Inglaterra, </a:t>
            </a:r>
            <a:r>
              <a:rPr lang="es-ES" sz="2400" dirty="0" smtClean="0"/>
              <a:t>pero ésta </a:t>
            </a:r>
            <a:r>
              <a:rPr lang="es-ES" sz="2400" dirty="0"/>
              <a:t>se desarrolló fundamentalmente en los Estados Unidos.</a:t>
            </a:r>
          </a:p>
        </p:txBody>
      </p:sp>
    </p:spTree>
    <p:extLst>
      <p:ext uri="{BB962C8B-B14F-4D97-AF65-F5344CB8AC3E}">
        <p14:creationId xmlns:p14="http://schemas.microsoft.com/office/powerpoint/2010/main" val="3237283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27 DE OCTUBRE DE 1625</a:t>
            </a:r>
            <a:endParaRPr lang="es-ES" dirty="0"/>
          </a:p>
        </p:txBody>
      </p:sp>
      <p:sp>
        <p:nvSpPr>
          <p:cNvPr id="3" name="Marcador de contenido 2"/>
          <p:cNvSpPr>
            <a:spLocks noGrp="1"/>
          </p:cNvSpPr>
          <p:nvPr>
            <p:ph idx="1"/>
          </p:nvPr>
        </p:nvSpPr>
        <p:spPr>
          <a:xfrm>
            <a:off x="1295401" y="2556932"/>
            <a:ext cx="5088631" cy="3318936"/>
          </a:xfrm>
        </p:spPr>
        <p:txBody>
          <a:bodyPr/>
          <a:lstStyle/>
          <a:p>
            <a:pPr marL="0" indent="0" algn="ctr">
              <a:buNone/>
            </a:pPr>
            <a:r>
              <a:rPr lang="es-ES" dirty="0" smtClean="0">
                <a:solidFill>
                  <a:schemeClr val="accent4"/>
                </a:solidFill>
              </a:rPr>
              <a:t>JOHANN RUDOLF </a:t>
            </a:r>
            <a:r>
              <a:rPr lang="es-ES" dirty="0" err="1" smtClean="0">
                <a:solidFill>
                  <a:schemeClr val="accent4"/>
                </a:solidFill>
              </a:rPr>
              <a:t>GLAUBER</a:t>
            </a:r>
            <a:endParaRPr lang="es-ES" dirty="0" smtClean="0">
              <a:solidFill>
                <a:schemeClr val="accent4"/>
              </a:solidFill>
            </a:endParaRPr>
          </a:p>
          <a:p>
            <a:pPr marL="0" indent="0">
              <a:buNone/>
            </a:pPr>
            <a:r>
              <a:rPr lang="es-ES" dirty="0" smtClean="0"/>
              <a:t>Era un alquimista alemán que algunos historiadores lo consideran el primer Ingeniero Químico. Su gran contribución es que descubrió el sulfato de sodio en el año de 1625</a:t>
            </a:r>
            <a:endParaRPr lang="es-ES" dirty="0"/>
          </a:p>
        </p:txBody>
      </p:sp>
      <p:sp>
        <p:nvSpPr>
          <p:cNvPr id="4" name="Flecha derecha 3"/>
          <p:cNvSpPr/>
          <p:nvPr/>
        </p:nvSpPr>
        <p:spPr>
          <a:xfrm>
            <a:off x="8616280" y="5028371"/>
            <a:ext cx="2556284" cy="847497"/>
          </a:xfrm>
          <a:prstGeom prst="rightArrow">
            <a:avLst>
              <a:gd name="adj1" fmla="val 50000"/>
              <a:gd name="adj2" fmla="val 61492"/>
            </a:avLst>
          </a:prstGeom>
          <a:ln>
            <a:solidFill>
              <a:schemeClr val="accent5"/>
            </a:solidFill>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ES">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6816080" y="2636912"/>
            <a:ext cx="2874987" cy="20167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91768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1729-30</a:t>
            </a:r>
            <a:endParaRPr lang="es-MX" dirty="0"/>
          </a:p>
        </p:txBody>
      </p:sp>
      <p:sp>
        <p:nvSpPr>
          <p:cNvPr id="3" name="2 Marcador de contenido"/>
          <p:cNvSpPr>
            <a:spLocks noGrp="1"/>
          </p:cNvSpPr>
          <p:nvPr>
            <p:ph idx="1"/>
          </p:nvPr>
        </p:nvSpPr>
        <p:spPr>
          <a:xfrm>
            <a:off x="1295401" y="2556932"/>
            <a:ext cx="4512567" cy="1160100"/>
          </a:xfrm>
        </p:spPr>
        <p:txBody>
          <a:bodyPr>
            <a:normAutofit lnSpcReduction="10000"/>
          </a:bodyPr>
          <a:lstStyle/>
          <a:p>
            <a:r>
              <a:rPr lang="es-MX" dirty="0" smtClean="0"/>
              <a:t>Producción de ácido sulfúrico y detergentes por </a:t>
            </a:r>
            <a:r>
              <a:rPr lang="es-MX" dirty="0" err="1" smtClean="0"/>
              <a:t>LeBlanc</a:t>
            </a:r>
            <a:endParaRPr lang="es-MX" dirty="0" smtClean="0"/>
          </a:p>
          <a:p>
            <a:endParaRPr lang="es-MX" dirty="0"/>
          </a:p>
        </p:txBody>
      </p:sp>
      <p:pic>
        <p:nvPicPr>
          <p:cNvPr id="1026" name="Picture 2" descr="http://www.brasilescola.com/upload/conteudo/images/barrilh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1504" y="4005064"/>
            <a:ext cx="3971925" cy="14668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upload.wikimedia.org/wikipedia/commons/thumb/6/6d/Metodo_contacto_pirita.svg/550px-Metodo_contacto_pirita.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564904"/>
            <a:ext cx="4831507" cy="3417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20081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16FCE77-F830-4446-B45A-C320D4BC0C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Organic</Template>
  <TotalTime>236</TotalTime>
  <Words>1372</Words>
  <Application>Microsoft Office PowerPoint</Application>
  <PresentationFormat>Panorámica</PresentationFormat>
  <Paragraphs>150</Paragraphs>
  <Slides>55</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55</vt:i4>
      </vt:variant>
    </vt:vector>
  </HeadingPairs>
  <TitlesOfParts>
    <vt:vector size="60" baseType="lpstr">
      <vt:lpstr>Arial</vt:lpstr>
      <vt:lpstr>Arial Narrow</vt:lpstr>
      <vt:lpstr>Calibri</vt:lpstr>
      <vt:lpstr>Century Gothic</vt:lpstr>
      <vt:lpstr>Orgánico</vt:lpstr>
      <vt:lpstr>Presentación de PowerPoint</vt:lpstr>
      <vt:lpstr>La ciencia aplicada a la tecnología </vt:lpstr>
      <vt:lpstr>Presentación</vt:lpstr>
      <vt:lpstr>Propósito</vt:lpstr>
      <vt:lpstr>Guía de uso del material</vt:lpstr>
      <vt:lpstr>Unidad 2. “Contexto del profesional de la Química”</vt:lpstr>
      <vt:lpstr>INGENIERÍA QUÍMICA</vt:lpstr>
      <vt:lpstr>27 DE OCTUBRE DE 1625</vt:lpstr>
      <vt:lpstr>1729-30</vt:lpstr>
      <vt:lpstr>1791</vt:lpstr>
      <vt:lpstr>26 DE OCTUBRE DE 1800</vt:lpstr>
      <vt:lpstr>2 DE OCTUBRE DE 1805</vt:lpstr>
      <vt:lpstr>25 DE ENERO DE 1824</vt:lpstr>
      <vt:lpstr>Libro de Sadi Carnot</vt:lpstr>
      <vt:lpstr>1828</vt:lpstr>
      <vt:lpstr>1835</vt:lpstr>
      <vt:lpstr>1839</vt:lpstr>
      <vt:lpstr>1850</vt:lpstr>
      <vt:lpstr>1863-66</vt:lpstr>
      <vt:lpstr>Periodo del Petróleo y automóviles</vt:lpstr>
      <vt:lpstr>1867-87</vt:lpstr>
      <vt:lpstr>1880</vt:lpstr>
      <vt:lpstr>1887</vt:lpstr>
      <vt:lpstr>1888</vt:lpstr>
      <vt:lpstr>1899</vt:lpstr>
      <vt:lpstr>1901</vt:lpstr>
      <vt:lpstr>1902</vt:lpstr>
      <vt:lpstr>1908</vt:lpstr>
      <vt:lpstr>1908-10</vt:lpstr>
      <vt:lpstr>1913</vt:lpstr>
      <vt:lpstr>1915</vt:lpstr>
      <vt:lpstr>1915</vt:lpstr>
      <vt:lpstr>1917-20</vt:lpstr>
      <vt:lpstr>1922</vt:lpstr>
      <vt:lpstr>1922-29</vt:lpstr>
      <vt:lpstr>1925</vt:lpstr>
      <vt:lpstr>Periodo de la primera guerra mundial</vt:lpstr>
      <vt:lpstr>1932</vt:lpstr>
      <vt:lpstr>1940</vt:lpstr>
      <vt:lpstr>1943-45</vt:lpstr>
      <vt:lpstr>1953</vt:lpstr>
      <vt:lpstr>1959</vt:lpstr>
      <vt:lpstr>1961</vt:lpstr>
      <vt:lpstr>Crisis del petróleo y movimientos ambientales</vt:lpstr>
      <vt:lpstr>1970</vt:lpstr>
      <vt:lpstr>1975-78</vt:lpstr>
      <vt:lpstr>1980 </vt:lpstr>
      <vt:lpstr>Internet explosión demográfica globalización </vt:lpstr>
      <vt:lpstr>1995</vt:lpstr>
      <vt:lpstr>2003</vt:lpstr>
      <vt:lpstr>2005</vt:lpstr>
      <vt:lpstr>2008</vt:lpstr>
      <vt:lpstr>Movimientos hacia la Sustentabilidad Mundial y Regional </vt:lpstr>
      <vt:lpstr>Presentación de PowerPoint</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Línea del Tiempo</dc:title>
  <dc:creator>Guadalupe Guadarrama</dc:creator>
  <cp:keywords/>
  <cp:lastModifiedBy>USUARIO</cp:lastModifiedBy>
  <cp:revision>27</cp:revision>
  <dcterms:created xsi:type="dcterms:W3CDTF">2015-09-19T03:22:19Z</dcterms:created>
  <dcterms:modified xsi:type="dcterms:W3CDTF">2015-09-30T21:59:09Z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TC019053239991</vt:lpwstr>
  </property>
</Properties>
</file>