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54"/>
  </p:notesMasterIdLst>
  <p:handoutMasterIdLst>
    <p:handoutMasterId r:id="rId55"/>
  </p:handoutMasterIdLst>
  <p:sldIdLst>
    <p:sldId id="711" r:id="rId2"/>
    <p:sldId id="712" r:id="rId3"/>
    <p:sldId id="714" r:id="rId4"/>
    <p:sldId id="715" r:id="rId5"/>
    <p:sldId id="805" r:id="rId6"/>
    <p:sldId id="824" r:id="rId7"/>
    <p:sldId id="781" r:id="rId8"/>
    <p:sldId id="782" r:id="rId9"/>
    <p:sldId id="783" r:id="rId10"/>
    <p:sldId id="784" r:id="rId11"/>
    <p:sldId id="785" r:id="rId12"/>
    <p:sldId id="786" r:id="rId13"/>
    <p:sldId id="787" r:id="rId14"/>
    <p:sldId id="788" r:id="rId15"/>
    <p:sldId id="789" r:id="rId16"/>
    <p:sldId id="790" r:id="rId17"/>
    <p:sldId id="613" r:id="rId18"/>
    <p:sldId id="614" r:id="rId19"/>
    <p:sldId id="615" r:id="rId20"/>
    <p:sldId id="631" r:id="rId21"/>
    <p:sldId id="632" r:id="rId22"/>
    <p:sldId id="646" r:id="rId23"/>
    <p:sldId id="648" r:id="rId24"/>
    <p:sldId id="649" r:id="rId25"/>
    <p:sldId id="650" r:id="rId26"/>
    <p:sldId id="651" r:id="rId27"/>
    <p:sldId id="693" r:id="rId28"/>
    <p:sldId id="806" r:id="rId29"/>
    <p:sldId id="808" r:id="rId30"/>
    <p:sldId id="809" r:id="rId31"/>
    <p:sldId id="810" r:id="rId32"/>
    <p:sldId id="811" r:id="rId33"/>
    <p:sldId id="812" r:id="rId34"/>
    <p:sldId id="813" r:id="rId35"/>
    <p:sldId id="814" r:id="rId36"/>
    <p:sldId id="815" r:id="rId37"/>
    <p:sldId id="816" r:id="rId38"/>
    <p:sldId id="817" r:id="rId39"/>
    <p:sldId id="818" r:id="rId40"/>
    <p:sldId id="819" r:id="rId41"/>
    <p:sldId id="820" r:id="rId42"/>
    <p:sldId id="823" r:id="rId43"/>
    <p:sldId id="822" r:id="rId44"/>
    <p:sldId id="791" r:id="rId45"/>
    <p:sldId id="793" r:id="rId46"/>
    <p:sldId id="794" r:id="rId47"/>
    <p:sldId id="795" r:id="rId48"/>
    <p:sldId id="796" r:id="rId49"/>
    <p:sldId id="797" r:id="rId50"/>
    <p:sldId id="825" r:id="rId51"/>
    <p:sldId id="826" r:id="rId52"/>
    <p:sldId id="827" r:id="rId5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19F"/>
    <a:srgbClr val="F1F466"/>
    <a:srgbClr val="2C7AEC"/>
    <a:srgbClr val="013DFF"/>
    <a:srgbClr val="002AB0"/>
    <a:srgbClr val="236B23"/>
    <a:srgbClr val="79FF79"/>
    <a:srgbClr val="821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6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7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AAF9309-40AA-4A55-8490-29F971CB1C17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893021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2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02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2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B6F7DB9-AB66-419A-AC40-4AA4B5BAE456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359308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5253" indent="-286636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6543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5161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63778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22395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81013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39630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98247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FD8C8FA7-514F-4DAF-8A9A-1D40FCC7D8B5}" type="slidenum">
              <a:rPr lang="es-ES" altLang="es-MX" smtClean="0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</a:pPr>
              <a:t>1</a:t>
            </a:fld>
            <a:endParaRPr lang="es-ES" altLang="es-MX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altLang="es-MX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974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5253" indent="-286636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6543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5161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63778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22395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81013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39630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98247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8A7810BB-3A62-4FEE-AAD3-64F189E56171}" type="slidenum">
              <a:rPr lang="es-ES" altLang="es-MX" smtClean="0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</a:pPr>
              <a:t>2</a:t>
            </a:fld>
            <a:endParaRPr lang="es-ES" altLang="es-MX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altLang="es-MX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313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5253" indent="-286636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6543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5161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63778" indent="-229309" defTabSz="93156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22395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81013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39630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98247" indent="-229309" defTabSz="93156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927DF168-6870-488A-A40C-4BA5D3BB763C}" type="slidenum">
              <a:rPr lang="es-ES" altLang="es-MX" smtClean="0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</a:pPr>
              <a:t>3</a:t>
            </a:fld>
            <a:endParaRPr lang="es-ES" altLang="es-MX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altLang="es-MX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161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9107D8C0-11CC-42C1-9019-C44A5795418A}" type="slidenum">
              <a:rPr lang="es-ES" altLang="es-MX"/>
              <a:pPr>
                <a:spcBef>
                  <a:spcPct val="0"/>
                </a:spcBef>
              </a:pPr>
              <a:t>17</a:t>
            </a:fld>
            <a:endParaRPr lang="es-ES" altLang="es-MX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514303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EAF024E0-322C-4F0A-BB15-7B04582A719D}" type="slidenum">
              <a:rPr lang="es-ES" altLang="es-MX"/>
              <a:pPr>
                <a:spcBef>
                  <a:spcPct val="0"/>
                </a:spcBef>
              </a:pPr>
              <a:t>18</a:t>
            </a:fld>
            <a:endParaRPr lang="es-ES" altLang="es-MX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154942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0350D6A-5D9F-40F9-BFF1-6E363F01CA90}" type="slidenum">
              <a:rPr lang="es-ES" altLang="es-MX"/>
              <a:pPr>
                <a:spcBef>
                  <a:spcPct val="0"/>
                </a:spcBef>
              </a:pPr>
              <a:t>19</a:t>
            </a:fld>
            <a:endParaRPr lang="es-ES" altLang="es-MX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1900" y="741363"/>
            <a:ext cx="4548188" cy="3411537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03725"/>
            <a:ext cx="5140325" cy="415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1117845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pPr>
              <a:defRPr/>
            </a:pPr>
            <a:fld id="{92CE9F50-5824-43BD-8C47-8FFB3203A1D2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D85037-8106-4EB5-B521-06CEE9EAC6DD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pPr>
              <a:defRPr/>
            </a:pPr>
            <a:fld id="{7EFBBB5F-1731-4DA4-AF02-948B26EAAE74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B1DBD-5A38-43CE-8BAF-557E1D415C24}" type="slidenum">
              <a:rPr lang="en-US" altLang="es-MX"/>
              <a:pPr>
                <a:defRPr/>
              </a:pPr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51827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0B981-CB33-45B8-81B6-95DD22F16ADB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87F40B2-DB27-4DCD-B550-43A15BC12740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0235F-3260-4E3E-8F54-91CB449590ED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4BCE48-DB85-4F15-9143-922F95733C43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7EC889-7BF1-4FB4-9FFC-D1C6F2E58E1F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CD853C-B502-40FC-A0C1-E7251FDAD522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D605D-85E7-4D0A-AEE3-91B5AA1633DA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2E6F1-10E2-4D72-9FA5-72234A6CAEE6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3B72E46-26E4-4CF4-81F9-9EC7CBD89FDC}" type="slidenum">
              <a:rPr lang="en-US" altLang="es-MX" smtClean="0"/>
              <a:pPr>
                <a:defRPr/>
              </a:pPr>
              <a:t>‹Nº›</a:t>
            </a:fld>
            <a:endParaRPr lang="en-US" altLang="es-MX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15"/>
          <p:cNvSpPr>
            <a:spLocks noChangeArrowheads="1"/>
          </p:cNvSpPr>
          <p:nvPr userDrawn="1"/>
        </p:nvSpPr>
        <p:spPr bwMode="auto">
          <a:xfrm>
            <a:off x="323850" y="981075"/>
            <a:ext cx="1512888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s-ES" altLang="es-MX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jpe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jpe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8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0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http://www.powermaster.com.mx/images/1db1wbafl2whpt.gif" TargetMode="External"/><Relationship Id="rId13" Type="http://schemas.openxmlformats.org/officeDocument/2006/relationships/image" Target="../media/image39.jpeg"/><Relationship Id="rId18" Type="http://schemas.openxmlformats.org/officeDocument/2006/relationships/image" Target="../media/image42.jpeg"/><Relationship Id="rId3" Type="http://schemas.openxmlformats.org/officeDocument/2006/relationships/oleObject" Target="../embeddings/oleObject13.bin"/><Relationship Id="rId7" Type="http://schemas.openxmlformats.org/officeDocument/2006/relationships/image" Target="../media/image36.png"/><Relationship Id="rId12" Type="http://schemas.openxmlformats.org/officeDocument/2006/relationships/image" Target="http://www.egger.com/egger/pic/01_Rohspan.jpg" TargetMode="External"/><Relationship Id="rId17" Type="http://schemas.openxmlformats.org/officeDocument/2006/relationships/image" Target="http://www.usse.es/imagenesok/ico03.gif" TargetMode="Externa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1.png"/><Relationship Id="rId1" Type="http://schemas.openxmlformats.org/officeDocument/2006/relationships/vmlDrawing" Target="../drawings/vmlDrawing9.vml"/><Relationship Id="rId6" Type="http://schemas.openxmlformats.org/officeDocument/2006/relationships/image" Target="http://www.turar.com/turar/media/fabrica.jpg" TargetMode="External"/><Relationship Id="rId11" Type="http://schemas.openxmlformats.org/officeDocument/2006/relationships/image" Target="../media/image38.jpeg"/><Relationship Id="rId5" Type="http://schemas.openxmlformats.org/officeDocument/2006/relationships/image" Target="../media/image35.jpeg"/><Relationship Id="rId15" Type="http://schemas.openxmlformats.org/officeDocument/2006/relationships/image" Target="http://www.manufacturasnicolas.com/images/I-1.jpg" TargetMode="External"/><Relationship Id="rId10" Type="http://schemas.openxmlformats.org/officeDocument/2006/relationships/image" Target="http://www.jbmperu.org/arbol.jpg" TargetMode="External"/><Relationship Id="rId19" Type="http://schemas.openxmlformats.org/officeDocument/2006/relationships/image" Target="http://www.ensenada.net/gilojedap/images/camion1.jpg" TargetMode="External"/><Relationship Id="rId4" Type="http://schemas.openxmlformats.org/officeDocument/2006/relationships/image" Target="../media/image34.wmf"/><Relationship Id="rId9" Type="http://schemas.openxmlformats.org/officeDocument/2006/relationships/image" Target="../media/image37.jpeg"/><Relationship Id="rId14" Type="http://schemas.openxmlformats.org/officeDocument/2006/relationships/image" Target="../media/image4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43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www.iespana.es/andreszaragozaalberich/pato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9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50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5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404664"/>
            <a:ext cx="8504237" cy="11525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altLang="es-MX" sz="2400" b="1" dirty="0" smtClean="0"/>
              <a:t/>
            </a:r>
            <a:br>
              <a:rPr lang="es-ES" altLang="es-MX" sz="2400" b="1" dirty="0" smtClean="0"/>
            </a:br>
            <a:r>
              <a:rPr lang="es-ES" altLang="es-MX" sz="2400" b="1" dirty="0"/>
              <a:t/>
            </a:r>
            <a:br>
              <a:rPr lang="es-ES" altLang="es-MX" sz="2400" b="1" dirty="0"/>
            </a:br>
            <a:r>
              <a:rPr lang="es-ES" altLang="es-MX" sz="2400" b="1" dirty="0" smtClean="0"/>
              <a:t/>
            </a:r>
            <a:br>
              <a:rPr lang="es-ES" altLang="es-MX" sz="2400" b="1" dirty="0" smtClean="0"/>
            </a:br>
            <a:r>
              <a:rPr lang="es-ES" altLang="es-MX" sz="2400" b="1" dirty="0" smtClean="0"/>
              <a:t/>
            </a:r>
            <a:br>
              <a:rPr lang="es-ES" altLang="es-MX" sz="2400" b="1" dirty="0" smtClean="0"/>
            </a:br>
            <a:r>
              <a:rPr lang="es-ES" altLang="es-MX" sz="2400" b="1" dirty="0"/>
              <a:t/>
            </a:r>
            <a:br>
              <a:rPr lang="es-ES" altLang="es-MX" sz="2400" b="1" dirty="0"/>
            </a:br>
            <a: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  <a:t>Universidad Autónoma del Estado de México</a:t>
            </a:r>
            <a:b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</a:br>
            <a: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  <a:t>Facultad de Química </a:t>
            </a:r>
            <a:b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</a:br>
            <a:r>
              <a:rPr lang="es-ES" altLang="es-MX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dobe Gothic Std B" pitchFamily="34" charset="-128"/>
                <a:ea typeface="Adobe Gothic Std B" pitchFamily="34" charset="-128"/>
              </a:rPr>
              <a:t>Maestría en Calidad Ambiental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3396" y="2492896"/>
            <a:ext cx="8064500" cy="3960440"/>
          </a:xfrm>
        </p:spPr>
        <p:txBody>
          <a:bodyPr>
            <a:normAutofit fontScale="47500" lnSpcReduction="20000"/>
          </a:bodyPr>
          <a:lstStyle/>
          <a:p>
            <a:pPr eaLnBrk="1" fontAlgn="auto" hangingPunct="1">
              <a:defRPr/>
            </a:pPr>
            <a:r>
              <a:rPr lang="es-MX" altLang="es-MX" sz="4200" b="1" i="1" dirty="0" smtClean="0">
                <a:solidFill>
                  <a:schemeClr val="accent1">
                    <a:lumMod val="50000"/>
                  </a:schemeClr>
                </a:solidFill>
              </a:rPr>
              <a:t>Unidad de Aprendizaje</a:t>
            </a:r>
          </a:p>
          <a:p>
            <a:pPr eaLnBrk="1" fontAlgn="auto" hangingPunct="1">
              <a:defRPr/>
            </a:pPr>
            <a:r>
              <a:rPr lang="es-MX" altLang="es-MX" sz="4200" b="1" i="1" dirty="0" smtClean="0">
                <a:solidFill>
                  <a:schemeClr val="accent1">
                    <a:lumMod val="50000"/>
                  </a:schemeClr>
                </a:solidFill>
              </a:rPr>
              <a:t>Análisis de Ciclo de Vida</a:t>
            </a:r>
          </a:p>
          <a:p>
            <a:pPr eaLnBrk="1" fontAlgn="auto" hangingPunct="1">
              <a:defRPr/>
            </a:pPr>
            <a:endParaRPr lang="es-MX" altLang="es-MX" sz="36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es-MX" altLang="es-MX" sz="3600" dirty="0" smtClean="0">
                <a:solidFill>
                  <a:schemeClr val="accent1">
                    <a:lumMod val="50000"/>
                  </a:schemeClr>
                </a:solidFill>
              </a:rPr>
              <a:t>Unidad IV Análisis de Ciclo de Vida</a:t>
            </a:r>
          </a:p>
          <a:p>
            <a:pPr eaLnBrk="1" fontAlgn="auto" hangingPunct="1">
              <a:defRPr/>
            </a:pPr>
            <a:r>
              <a:rPr lang="es-MX" altLang="es-MX" sz="3600" b="1" i="1" dirty="0" smtClean="0">
                <a:solidFill>
                  <a:schemeClr val="accent1">
                    <a:lumMod val="50000"/>
                  </a:schemeClr>
                </a:solidFill>
              </a:rPr>
              <a:t>Desarrollo de la Metodología de Análisis de Ciclo de Vida</a:t>
            </a:r>
            <a:endParaRPr lang="es-MX" altLang="es-MX" sz="36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endParaRPr lang="es-MX" altLang="es-MX" sz="2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endParaRPr lang="es-MX" altLang="es-MX" sz="2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es-MX" altLang="es-MX" sz="3600" i="1" dirty="0" smtClean="0">
                <a:solidFill>
                  <a:schemeClr val="accent1">
                    <a:lumMod val="50000"/>
                  </a:schemeClr>
                </a:solidFill>
              </a:rPr>
              <a:t>Material didáctico</a:t>
            </a:r>
          </a:p>
          <a:p>
            <a:pPr eaLnBrk="1" fontAlgn="auto" hangingPunct="1">
              <a:defRPr/>
            </a:pPr>
            <a:r>
              <a:rPr lang="es-MX" altLang="es-MX" sz="3600" i="1" dirty="0" smtClean="0">
                <a:solidFill>
                  <a:schemeClr val="accent1">
                    <a:lumMod val="50000"/>
                  </a:schemeClr>
                </a:solidFill>
              </a:rPr>
              <a:t>Modalidad: Solo visión </a:t>
            </a:r>
            <a:r>
              <a:rPr lang="es-MX" altLang="es-MX" sz="3600" i="1" dirty="0" err="1" smtClean="0">
                <a:solidFill>
                  <a:schemeClr val="accent1">
                    <a:lumMod val="50000"/>
                  </a:schemeClr>
                </a:solidFill>
              </a:rPr>
              <a:t>proyectable</a:t>
            </a:r>
            <a:r>
              <a:rPr lang="es-MX" altLang="es-MX" sz="3600" i="1" dirty="0" smtClean="0">
                <a:solidFill>
                  <a:schemeClr val="accent1">
                    <a:lumMod val="50000"/>
                  </a:schemeClr>
                </a:solidFill>
              </a:rPr>
              <a:t> (diapositivas)</a:t>
            </a:r>
          </a:p>
          <a:p>
            <a:pPr eaLnBrk="1" fontAlgn="auto" hangingPunct="1">
              <a:defRPr/>
            </a:pPr>
            <a:endParaRPr lang="es-MX" altLang="es-MX" sz="36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endParaRPr lang="es-MX" altLang="es-MX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es-MX" altLang="es-MX" sz="3100" dirty="0" smtClean="0">
                <a:solidFill>
                  <a:schemeClr val="accent1">
                    <a:lumMod val="50000"/>
                  </a:schemeClr>
                </a:solidFill>
              </a:rPr>
              <a:t>Responsable de la Elaboración:</a:t>
            </a:r>
          </a:p>
          <a:p>
            <a:pPr eaLnBrk="1" fontAlgn="auto" hangingPunct="1">
              <a:defRPr/>
            </a:pPr>
            <a:r>
              <a:rPr lang="es-MX" altLang="es-MX" sz="3100" b="1" i="1" dirty="0" smtClean="0">
                <a:solidFill>
                  <a:schemeClr val="accent1">
                    <a:lumMod val="50000"/>
                  </a:schemeClr>
                </a:solidFill>
              </a:rPr>
              <a:t>M. en A. María Esther Aurora Contreras Lara Vega</a:t>
            </a:r>
          </a:p>
          <a:p>
            <a:pPr eaLnBrk="1" fontAlgn="auto" hangingPunct="1">
              <a:defRPr/>
            </a:pPr>
            <a:endParaRPr lang="es-MX" altLang="es-MX" sz="31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endParaRPr lang="es-MX" altLang="es-MX" sz="31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es-MX" altLang="es-MX" sz="3600" dirty="0" smtClean="0">
                <a:solidFill>
                  <a:schemeClr val="accent1">
                    <a:lumMod val="50000"/>
                  </a:schemeClr>
                </a:solidFill>
              </a:rPr>
              <a:t>Septiembre, 2015</a:t>
            </a:r>
            <a:endParaRPr lang="es-ES" altLang="es-MX" sz="3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666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76338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smtClean="0">
                <a:solidFill>
                  <a:schemeClr val="tx1"/>
                </a:solidFill>
              </a:rPr>
              <a:t>Proceso de Definición de la Unidad funcional  </a:t>
            </a:r>
          </a:p>
        </p:txBody>
      </p:sp>
      <p:sp>
        <p:nvSpPr>
          <p:cNvPr id="3891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C77383B-9383-47E2-A277-6AC2FBBCB2A8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s-MX" sz="1400"/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graphicFrame>
        <p:nvGraphicFramePr>
          <p:cNvPr id="38916" name="Object 2"/>
          <p:cNvGraphicFramePr>
            <a:graphicFrameLocks/>
          </p:cNvGraphicFramePr>
          <p:nvPr/>
        </p:nvGraphicFramePr>
        <p:xfrm>
          <a:off x="760413" y="1371600"/>
          <a:ext cx="6918325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5" name="Diapositiva" r:id="rId3" imgW="4329661" imgH="3246202" progId="PowerPoint.Slide.8">
                  <p:embed/>
                </p:oleObj>
              </mc:Choice>
              <mc:Fallback>
                <p:oleObj name="Diapositiva" r:id="rId3" imgW="4329661" imgH="3246202" progId="PowerPoint.Slide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413" y="1371600"/>
                        <a:ext cx="6918325" cy="495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881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smtClean="0">
                <a:solidFill>
                  <a:srgbClr val="996633"/>
                </a:solidFill>
              </a:rPr>
              <a:t>Los </a:t>
            </a:r>
            <a:r>
              <a:rPr lang="es-ES_tradnl" altLang="es-MX" sz="4000" b="1" i="1" smtClean="0">
                <a:solidFill>
                  <a:srgbClr val="996633"/>
                </a:solidFill>
              </a:rPr>
              <a:t>Datos utilizados en el ICV</a:t>
            </a:r>
            <a:endParaRPr lang="es-ES" altLang="es-MX" sz="4000" b="1" i="1" smtClean="0">
              <a:solidFill>
                <a:srgbClr val="996633"/>
              </a:solidFill>
            </a:endParaRPr>
          </a:p>
        </p:txBody>
      </p:sp>
      <p:sp>
        <p:nvSpPr>
          <p:cNvPr id="4096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B4AB04-DAB4-402C-A96B-E46733AE52A9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s-MX" sz="1400"/>
          </a:p>
        </p:txBody>
      </p:sp>
      <p:sp>
        <p:nvSpPr>
          <p:cNvPr id="40963" name="Rectangle 2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1F4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graphicFrame>
        <p:nvGraphicFramePr>
          <p:cNvPr id="40965" name="Object 3"/>
          <p:cNvGraphicFramePr>
            <a:graphicFrameLocks/>
          </p:cNvGraphicFramePr>
          <p:nvPr/>
        </p:nvGraphicFramePr>
        <p:xfrm>
          <a:off x="3851275" y="1989138"/>
          <a:ext cx="1524000" cy="120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18" name="ClipArt" r:id="rId3" imgW="4083050" imgH="3436938" progId="MS_ClipArt_Gallery.2">
                  <p:embed/>
                </p:oleObj>
              </mc:Choice>
              <mc:Fallback>
                <p:oleObj name="ClipArt" r:id="rId3" imgW="4083050" imgH="3436938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1989138"/>
                        <a:ext cx="1524000" cy="1201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6" name="Rectangle 4"/>
          <p:cNvSpPr>
            <a:spLocks noChangeArrowheads="1"/>
          </p:cNvSpPr>
          <p:nvPr/>
        </p:nvSpPr>
        <p:spPr bwMode="auto">
          <a:xfrm>
            <a:off x="2825750" y="3663950"/>
            <a:ext cx="1587500" cy="901700"/>
          </a:xfrm>
          <a:prstGeom prst="rect">
            <a:avLst/>
          </a:prstGeom>
          <a:noFill/>
          <a:ln w="12700">
            <a:solidFill>
              <a:srgbClr val="99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graphicFrame>
        <p:nvGraphicFramePr>
          <p:cNvPr id="40967" name="Object 5"/>
          <p:cNvGraphicFramePr>
            <a:graphicFrameLocks/>
          </p:cNvGraphicFramePr>
          <p:nvPr/>
        </p:nvGraphicFramePr>
        <p:xfrm>
          <a:off x="3124200" y="3810000"/>
          <a:ext cx="944563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19" name="ClipArt" r:id="rId5" imgW="3657600" imgH="2691994" progId="MS_ClipArt_Gallery.2">
                  <p:embed/>
                </p:oleObj>
              </mc:Choice>
              <mc:Fallback>
                <p:oleObj name="ClipArt" r:id="rId5" imgW="3657600" imgH="2691994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810000"/>
                        <a:ext cx="944563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8" name="Rectangle 6"/>
          <p:cNvSpPr>
            <a:spLocks noChangeArrowheads="1"/>
          </p:cNvSpPr>
          <p:nvPr/>
        </p:nvSpPr>
        <p:spPr bwMode="auto">
          <a:xfrm>
            <a:off x="5340350" y="3663950"/>
            <a:ext cx="1587500" cy="901700"/>
          </a:xfrm>
          <a:prstGeom prst="rect">
            <a:avLst/>
          </a:prstGeom>
          <a:noFill/>
          <a:ln w="12700">
            <a:solidFill>
              <a:srgbClr val="99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graphicFrame>
        <p:nvGraphicFramePr>
          <p:cNvPr id="40969" name="Object 7"/>
          <p:cNvGraphicFramePr>
            <a:graphicFrameLocks/>
          </p:cNvGraphicFramePr>
          <p:nvPr/>
        </p:nvGraphicFramePr>
        <p:xfrm>
          <a:off x="5638800" y="3810000"/>
          <a:ext cx="944563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20" name="ClipArt" r:id="rId7" imgW="3657600" imgH="2691994" progId="MS_ClipArt_Gallery.2">
                  <p:embed/>
                </p:oleObj>
              </mc:Choice>
              <mc:Fallback>
                <p:oleObj name="ClipArt" r:id="rId7" imgW="3657600" imgH="2691994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810000"/>
                        <a:ext cx="944563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0" name="Rectangle 8"/>
          <p:cNvSpPr>
            <a:spLocks noChangeArrowheads="1"/>
          </p:cNvSpPr>
          <p:nvPr/>
        </p:nvSpPr>
        <p:spPr bwMode="auto">
          <a:xfrm>
            <a:off x="3968750" y="5264150"/>
            <a:ext cx="1587500" cy="901700"/>
          </a:xfrm>
          <a:prstGeom prst="rect">
            <a:avLst/>
          </a:prstGeom>
          <a:noFill/>
          <a:ln w="12700">
            <a:solidFill>
              <a:srgbClr val="99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graphicFrame>
        <p:nvGraphicFramePr>
          <p:cNvPr id="40971" name="Object 9"/>
          <p:cNvGraphicFramePr>
            <a:graphicFrameLocks/>
          </p:cNvGraphicFramePr>
          <p:nvPr/>
        </p:nvGraphicFramePr>
        <p:xfrm>
          <a:off x="4267200" y="5410200"/>
          <a:ext cx="944563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21" name="ClipArt" r:id="rId8" imgW="3657600" imgH="2691994" progId="MS_ClipArt_Gallery.2">
                  <p:embed/>
                </p:oleObj>
              </mc:Choice>
              <mc:Fallback>
                <p:oleObj name="ClipArt" r:id="rId8" imgW="3657600" imgH="2691994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5410200"/>
                        <a:ext cx="944563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2" name="Line 10"/>
          <p:cNvSpPr>
            <a:spLocks noChangeShapeType="1"/>
          </p:cNvSpPr>
          <p:nvPr/>
        </p:nvSpPr>
        <p:spPr bwMode="auto">
          <a:xfrm flipV="1">
            <a:off x="3657600" y="4572000"/>
            <a:ext cx="0" cy="22860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73" name="Line 11"/>
          <p:cNvSpPr>
            <a:spLocks noChangeShapeType="1"/>
          </p:cNvSpPr>
          <p:nvPr/>
        </p:nvSpPr>
        <p:spPr bwMode="auto">
          <a:xfrm flipV="1">
            <a:off x="6172200" y="4572000"/>
            <a:ext cx="0" cy="22860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74" name="Line 12"/>
          <p:cNvSpPr>
            <a:spLocks noChangeShapeType="1"/>
          </p:cNvSpPr>
          <p:nvPr/>
        </p:nvSpPr>
        <p:spPr bwMode="auto">
          <a:xfrm flipV="1">
            <a:off x="4800600" y="4800600"/>
            <a:ext cx="0" cy="45720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75" name="Line 13"/>
          <p:cNvSpPr>
            <a:spLocks noChangeShapeType="1"/>
          </p:cNvSpPr>
          <p:nvPr/>
        </p:nvSpPr>
        <p:spPr bwMode="auto">
          <a:xfrm>
            <a:off x="3657600" y="4800600"/>
            <a:ext cx="2514600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76" name="Line 14"/>
          <p:cNvSpPr>
            <a:spLocks noChangeShapeType="1"/>
          </p:cNvSpPr>
          <p:nvPr/>
        </p:nvSpPr>
        <p:spPr bwMode="auto">
          <a:xfrm>
            <a:off x="2362200" y="4114800"/>
            <a:ext cx="457200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77" name="Line 15"/>
          <p:cNvSpPr>
            <a:spLocks noChangeShapeType="1"/>
          </p:cNvSpPr>
          <p:nvPr/>
        </p:nvSpPr>
        <p:spPr bwMode="auto">
          <a:xfrm>
            <a:off x="4419600" y="4114800"/>
            <a:ext cx="381000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78" name="Line 16"/>
          <p:cNvSpPr>
            <a:spLocks noChangeShapeType="1"/>
          </p:cNvSpPr>
          <p:nvPr/>
        </p:nvSpPr>
        <p:spPr bwMode="auto">
          <a:xfrm>
            <a:off x="4953000" y="4114800"/>
            <a:ext cx="381000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79" name="Line 17"/>
          <p:cNvSpPr>
            <a:spLocks noChangeShapeType="1"/>
          </p:cNvSpPr>
          <p:nvPr/>
        </p:nvSpPr>
        <p:spPr bwMode="auto">
          <a:xfrm>
            <a:off x="6934200" y="4114800"/>
            <a:ext cx="381000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80" name="Line 18"/>
          <p:cNvSpPr>
            <a:spLocks noChangeShapeType="1"/>
          </p:cNvSpPr>
          <p:nvPr/>
        </p:nvSpPr>
        <p:spPr bwMode="auto">
          <a:xfrm>
            <a:off x="3505200" y="5715000"/>
            <a:ext cx="457200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81" name="Line 19"/>
          <p:cNvSpPr>
            <a:spLocks noChangeShapeType="1"/>
          </p:cNvSpPr>
          <p:nvPr/>
        </p:nvSpPr>
        <p:spPr bwMode="auto">
          <a:xfrm>
            <a:off x="5562600" y="5715000"/>
            <a:ext cx="381000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0982" name="Rectangle 20"/>
          <p:cNvSpPr>
            <a:spLocks noChangeArrowheads="1"/>
          </p:cNvSpPr>
          <p:nvPr/>
        </p:nvSpPr>
        <p:spPr bwMode="auto">
          <a:xfrm>
            <a:off x="2133600" y="35814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2000">
                <a:solidFill>
                  <a:srgbClr val="996633"/>
                </a:solidFill>
              </a:rPr>
              <a:t>E</a:t>
            </a:r>
          </a:p>
        </p:txBody>
      </p:sp>
      <p:sp>
        <p:nvSpPr>
          <p:cNvPr id="40983" name="Rectangle 21"/>
          <p:cNvSpPr>
            <a:spLocks noChangeArrowheads="1"/>
          </p:cNvSpPr>
          <p:nvPr/>
        </p:nvSpPr>
        <p:spPr bwMode="auto">
          <a:xfrm>
            <a:off x="4876800" y="35814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2000">
                <a:solidFill>
                  <a:srgbClr val="996633"/>
                </a:solidFill>
              </a:rPr>
              <a:t>E</a:t>
            </a:r>
          </a:p>
        </p:txBody>
      </p:sp>
      <p:sp>
        <p:nvSpPr>
          <p:cNvPr id="40984" name="Rectangle 22"/>
          <p:cNvSpPr>
            <a:spLocks noChangeArrowheads="1"/>
          </p:cNvSpPr>
          <p:nvPr/>
        </p:nvSpPr>
        <p:spPr bwMode="auto">
          <a:xfrm>
            <a:off x="3276600" y="51816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2000">
                <a:solidFill>
                  <a:srgbClr val="996633"/>
                </a:solidFill>
              </a:rPr>
              <a:t>E</a:t>
            </a:r>
          </a:p>
        </p:txBody>
      </p:sp>
      <p:sp>
        <p:nvSpPr>
          <p:cNvPr id="40985" name="Rectangle 23"/>
          <p:cNvSpPr>
            <a:spLocks noChangeArrowheads="1"/>
          </p:cNvSpPr>
          <p:nvPr/>
        </p:nvSpPr>
        <p:spPr bwMode="auto">
          <a:xfrm>
            <a:off x="5867400" y="51816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2000">
                <a:solidFill>
                  <a:srgbClr val="996633"/>
                </a:solidFill>
              </a:rPr>
              <a:t>S</a:t>
            </a:r>
          </a:p>
        </p:txBody>
      </p:sp>
      <p:sp>
        <p:nvSpPr>
          <p:cNvPr id="40986" name="Rectangle 24"/>
          <p:cNvSpPr>
            <a:spLocks noChangeArrowheads="1"/>
          </p:cNvSpPr>
          <p:nvPr/>
        </p:nvSpPr>
        <p:spPr bwMode="auto">
          <a:xfrm>
            <a:off x="7086600" y="35814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2000">
                <a:solidFill>
                  <a:srgbClr val="996633"/>
                </a:solidFill>
              </a:rPr>
              <a:t>S</a:t>
            </a:r>
          </a:p>
        </p:txBody>
      </p:sp>
      <p:sp>
        <p:nvSpPr>
          <p:cNvPr id="40987" name="Rectangle 25"/>
          <p:cNvSpPr>
            <a:spLocks noChangeArrowheads="1"/>
          </p:cNvSpPr>
          <p:nvPr/>
        </p:nvSpPr>
        <p:spPr bwMode="auto">
          <a:xfrm>
            <a:off x="4495800" y="35814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2000">
                <a:solidFill>
                  <a:srgbClr val="996633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31669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INVENTARIO DEL CICLO DE VIDA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grpSp>
        <p:nvGrpSpPr>
          <p:cNvPr id="21508" name="Group 5"/>
          <p:cNvGrpSpPr>
            <a:grpSpLocks/>
          </p:cNvGrpSpPr>
          <p:nvPr/>
        </p:nvGrpSpPr>
        <p:grpSpPr bwMode="auto">
          <a:xfrm>
            <a:off x="1512888" y="2124075"/>
            <a:ext cx="6372225" cy="3752850"/>
            <a:chOff x="1701" y="3348"/>
            <a:chExt cx="8640" cy="4860"/>
          </a:xfrm>
        </p:grpSpPr>
        <p:sp>
          <p:nvSpPr>
            <p:cNvPr id="21509" name="Rectangle 6"/>
            <p:cNvSpPr>
              <a:spLocks noChangeArrowheads="1"/>
            </p:cNvSpPr>
            <p:nvPr/>
          </p:nvSpPr>
          <p:spPr bwMode="auto">
            <a:xfrm>
              <a:off x="4041" y="3528"/>
              <a:ext cx="3060" cy="360"/>
            </a:xfrm>
            <a:prstGeom prst="rect">
              <a:avLst/>
            </a:prstGeom>
            <a:solidFill>
              <a:srgbClr val="99CCFF">
                <a:alpha val="6588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10" name="Text Box 7"/>
            <p:cNvSpPr txBox="1">
              <a:spLocks noChangeArrowheads="1"/>
            </p:cNvSpPr>
            <p:nvPr/>
          </p:nvSpPr>
          <p:spPr bwMode="auto">
            <a:xfrm>
              <a:off x="3861" y="3528"/>
              <a:ext cx="34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900">
                  <a:solidFill>
                    <a:srgbClr val="333399"/>
                  </a:solidFill>
                  <a:latin typeface="Century Gothic" pitchFamily="34" charset="0"/>
                </a:rPr>
                <a:t>    </a:t>
              </a:r>
              <a:r>
                <a:rPr lang="es-ES" altLang="es-MX" sz="1000">
                  <a:solidFill>
                    <a:srgbClr val="000066"/>
                  </a:solidFill>
                  <a:latin typeface="Century Gothic" pitchFamily="34" charset="0"/>
                </a:rPr>
                <a:t>Adquisición de materias primas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11" name="Rectangle 8"/>
            <p:cNvSpPr>
              <a:spLocks noChangeArrowheads="1"/>
            </p:cNvSpPr>
            <p:nvPr/>
          </p:nvSpPr>
          <p:spPr bwMode="auto">
            <a:xfrm>
              <a:off x="4041" y="4249"/>
              <a:ext cx="3060" cy="360"/>
            </a:xfrm>
            <a:prstGeom prst="rect">
              <a:avLst/>
            </a:prstGeom>
            <a:solidFill>
              <a:srgbClr val="99CCFF">
                <a:alpha val="6588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12" name="Text Box 9"/>
            <p:cNvSpPr txBox="1">
              <a:spLocks noChangeArrowheads="1"/>
            </p:cNvSpPr>
            <p:nvPr/>
          </p:nvSpPr>
          <p:spPr bwMode="auto">
            <a:xfrm>
              <a:off x="4221" y="4249"/>
              <a:ext cx="34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900">
                  <a:solidFill>
                    <a:srgbClr val="000066"/>
                  </a:solidFill>
                  <a:latin typeface="Century Gothic" pitchFamily="34" charset="0"/>
                </a:rPr>
                <a:t>    </a:t>
              </a:r>
              <a:r>
                <a:rPr lang="es-ES" altLang="es-MX" sz="1000">
                  <a:solidFill>
                    <a:srgbClr val="000066"/>
                  </a:solidFill>
                  <a:latin typeface="Century Gothic" pitchFamily="34" charset="0"/>
                </a:rPr>
                <a:t>Fabricación y procesado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13" name="Rectangle 10"/>
            <p:cNvSpPr>
              <a:spLocks noChangeArrowheads="1"/>
            </p:cNvSpPr>
            <p:nvPr/>
          </p:nvSpPr>
          <p:spPr bwMode="auto">
            <a:xfrm>
              <a:off x="4041" y="4968"/>
              <a:ext cx="3060" cy="360"/>
            </a:xfrm>
            <a:prstGeom prst="rect">
              <a:avLst/>
            </a:prstGeom>
            <a:solidFill>
              <a:srgbClr val="99CCFF">
                <a:alpha val="6588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14" name="Text Box 11"/>
            <p:cNvSpPr txBox="1">
              <a:spLocks noChangeArrowheads="1"/>
            </p:cNvSpPr>
            <p:nvPr/>
          </p:nvSpPr>
          <p:spPr bwMode="auto">
            <a:xfrm>
              <a:off x="4221" y="4968"/>
              <a:ext cx="34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900">
                  <a:solidFill>
                    <a:srgbClr val="000066"/>
                  </a:solidFill>
                  <a:latin typeface="Century Gothic" pitchFamily="34" charset="0"/>
                </a:rPr>
                <a:t>    </a:t>
              </a:r>
              <a:r>
                <a:rPr lang="es-ES" altLang="es-MX" sz="1000">
                  <a:solidFill>
                    <a:srgbClr val="000066"/>
                  </a:solidFill>
                  <a:latin typeface="Century Gothic" pitchFamily="34" charset="0"/>
                </a:rPr>
                <a:t>Transporte y distribución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15" name="Rectangle 12"/>
            <p:cNvSpPr>
              <a:spLocks noChangeArrowheads="1"/>
            </p:cNvSpPr>
            <p:nvPr/>
          </p:nvSpPr>
          <p:spPr bwMode="auto">
            <a:xfrm>
              <a:off x="4041" y="5688"/>
              <a:ext cx="3060" cy="360"/>
            </a:xfrm>
            <a:prstGeom prst="rect">
              <a:avLst/>
            </a:prstGeom>
            <a:solidFill>
              <a:srgbClr val="99CCFF">
                <a:alpha val="6588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16" name="Text Box 13"/>
            <p:cNvSpPr txBox="1">
              <a:spLocks noChangeArrowheads="1"/>
            </p:cNvSpPr>
            <p:nvPr/>
          </p:nvSpPr>
          <p:spPr bwMode="auto">
            <a:xfrm>
              <a:off x="4221" y="5688"/>
              <a:ext cx="34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900">
                  <a:solidFill>
                    <a:srgbClr val="003399"/>
                  </a:solidFill>
                  <a:latin typeface="Arial" charset="0"/>
                </a:rPr>
                <a:t>   </a:t>
              </a:r>
              <a:r>
                <a:rPr lang="es-ES" altLang="es-MX" sz="1000">
                  <a:solidFill>
                    <a:srgbClr val="000066"/>
                  </a:solidFill>
                  <a:latin typeface="Century Gothic" pitchFamily="34" charset="0"/>
                </a:rPr>
                <a:t>Uso/Reuso/Mantenimiento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17" name="Rectangle 14"/>
            <p:cNvSpPr>
              <a:spLocks noChangeArrowheads="1"/>
            </p:cNvSpPr>
            <p:nvPr/>
          </p:nvSpPr>
          <p:spPr bwMode="auto">
            <a:xfrm>
              <a:off x="4041" y="6409"/>
              <a:ext cx="3060" cy="360"/>
            </a:xfrm>
            <a:prstGeom prst="rect">
              <a:avLst/>
            </a:prstGeom>
            <a:solidFill>
              <a:srgbClr val="99CCFF">
                <a:alpha val="6588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18" name="Text Box 15"/>
            <p:cNvSpPr txBox="1">
              <a:spLocks noChangeArrowheads="1"/>
            </p:cNvSpPr>
            <p:nvPr/>
          </p:nvSpPr>
          <p:spPr bwMode="auto">
            <a:xfrm>
              <a:off x="4221" y="6409"/>
              <a:ext cx="34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900">
                  <a:solidFill>
                    <a:srgbClr val="003399"/>
                  </a:solidFill>
                  <a:latin typeface="Arial" charset="0"/>
                </a:rPr>
                <a:t>              </a:t>
              </a:r>
              <a:r>
                <a:rPr lang="es-ES" altLang="es-MX" sz="1000">
                  <a:solidFill>
                    <a:srgbClr val="000066"/>
                  </a:solidFill>
                  <a:latin typeface="Century Gothic" pitchFamily="34" charset="0"/>
                </a:rPr>
                <a:t>Reciclado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19" name="Rectangle 16"/>
            <p:cNvSpPr>
              <a:spLocks noChangeArrowheads="1"/>
            </p:cNvSpPr>
            <p:nvPr/>
          </p:nvSpPr>
          <p:spPr bwMode="auto">
            <a:xfrm>
              <a:off x="4041" y="7128"/>
              <a:ext cx="3060" cy="360"/>
            </a:xfrm>
            <a:prstGeom prst="rect">
              <a:avLst/>
            </a:prstGeom>
            <a:solidFill>
              <a:srgbClr val="99CCFF">
                <a:alpha val="65881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20" name="Text Box 17"/>
            <p:cNvSpPr txBox="1">
              <a:spLocks noChangeArrowheads="1"/>
            </p:cNvSpPr>
            <p:nvPr/>
          </p:nvSpPr>
          <p:spPr bwMode="auto">
            <a:xfrm>
              <a:off x="4221" y="7128"/>
              <a:ext cx="34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900">
                  <a:solidFill>
                    <a:srgbClr val="003399"/>
                  </a:solidFill>
                  <a:latin typeface="Arial" charset="0"/>
                </a:rPr>
                <a:t>        </a:t>
              </a:r>
              <a:r>
                <a:rPr lang="es-ES" altLang="es-MX" sz="1000">
                  <a:solidFill>
                    <a:srgbClr val="000066"/>
                  </a:solidFill>
                  <a:latin typeface="Century Gothic" pitchFamily="34" charset="0"/>
                </a:rPr>
                <a:t>Gestión de residuos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21" name="Rectangle 18"/>
            <p:cNvSpPr>
              <a:spLocks noChangeArrowheads="1"/>
            </p:cNvSpPr>
            <p:nvPr/>
          </p:nvSpPr>
          <p:spPr bwMode="auto">
            <a:xfrm>
              <a:off x="3498" y="3348"/>
              <a:ext cx="4140" cy="432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22" name="Text Box 19"/>
            <p:cNvSpPr txBox="1">
              <a:spLocks noChangeArrowheads="1"/>
            </p:cNvSpPr>
            <p:nvPr/>
          </p:nvSpPr>
          <p:spPr bwMode="auto">
            <a:xfrm>
              <a:off x="1701" y="3348"/>
              <a:ext cx="162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400" b="1">
                  <a:solidFill>
                    <a:srgbClr val="333399"/>
                  </a:solidFill>
                  <a:latin typeface="Century Gothic" pitchFamily="34" charset="0"/>
                </a:rPr>
                <a:t>ENTRADAS</a:t>
              </a:r>
              <a:endParaRPr lang="es-ES_tradnl" altLang="es-MX" sz="14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23" name="Text Box 20"/>
            <p:cNvSpPr txBox="1">
              <a:spLocks noChangeArrowheads="1"/>
            </p:cNvSpPr>
            <p:nvPr/>
          </p:nvSpPr>
          <p:spPr bwMode="auto">
            <a:xfrm>
              <a:off x="8001" y="3348"/>
              <a:ext cx="162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400" b="1">
                  <a:solidFill>
                    <a:srgbClr val="333399"/>
                  </a:solidFill>
                  <a:latin typeface="Century Gothic" pitchFamily="34" charset="0"/>
                </a:rPr>
                <a:t>SALIDAS</a:t>
              </a:r>
              <a:endParaRPr lang="es-ES_tradnl" altLang="es-MX" sz="14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24" name="AutoShape 21"/>
            <p:cNvSpPr>
              <a:spLocks noChangeArrowheads="1"/>
            </p:cNvSpPr>
            <p:nvPr/>
          </p:nvSpPr>
          <p:spPr bwMode="auto">
            <a:xfrm rot="5400000">
              <a:off x="2511" y="4608"/>
              <a:ext cx="720" cy="900"/>
            </a:xfrm>
            <a:custGeom>
              <a:avLst/>
              <a:gdLst>
                <a:gd name="T0" fmla="*/ 17 w 21600"/>
                <a:gd name="T1" fmla="*/ 0 h 21600"/>
                <a:gd name="T2" fmla="*/ 10 w 21600"/>
                <a:gd name="T3" fmla="*/ 13 h 21600"/>
                <a:gd name="T4" fmla="*/ 0 w 21600"/>
                <a:gd name="T5" fmla="*/ 31 h 21600"/>
                <a:gd name="T6" fmla="*/ 10 w 21600"/>
                <a:gd name="T7" fmla="*/ 38 h 21600"/>
                <a:gd name="T8" fmla="*/ 21 w 21600"/>
                <a:gd name="T9" fmla="*/ 26 h 21600"/>
                <a:gd name="T10" fmla="*/ 24 w 21600"/>
                <a:gd name="T11" fmla="*/ 13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14400 h 21600"/>
                <a:gd name="T20" fmla="*/ 1851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lnTo>
                    <a:pt x="15429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525" name="AutoShape 22"/>
            <p:cNvSpPr>
              <a:spLocks noChangeArrowheads="1"/>
            </p:cNvSpPr>
            <p:nvPr/>
          </p:nvSpPr>
          <p:spPr bwMode="auto">
            <a:xfrm rot="5400000">
              <a:off x="2511" y="6498"/>
              <a:ext cx="720" cy="900"/>
            </a:xfrm>
            <a:custGeom>
              <a:avLst/>
              <a:gdLst>
                <a:gd name="T0" fmla="*/ 17 w 21600"/>
                <a:gd name="T1" fmla="*/ 0 h 21600"/>
                <a:gd name="T2" fmla="*/ 10 w 21600"/>
                <a:gd name="T3" fmla="*/ 13 h 21600"/>
                <a:gd name="T4" fmla="*/ 0 w 21600"/>
                <a:gd name="T5" fmla="*/ 31 h 21600"/>
                <a:gd name="T6" fmla="*/ 10 w 21600"/>
                <a:gd name="T7" fmla="*/ 38 h 21600"/>
                <a:gd name="T8" fmla="*/ 21 w 21600"/>
                <a:gd name="T9" fmla="*/ 26 h 21600"/>
                <a:gd name="T10" fmla="*/ 24 w 21600"/>
                <a:gd name="T11" fmla="*/ 13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14400 h 21600"/>
                <a:gd name="T20" fmla="*/ 1851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lnTo>
                    <a:pt x="15429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1526" name="Text Box 23"/>
            <p:cNvSpPr txBox="1">
              <a:spLocks noChangeArrowheads="1"/>
            </p:cNvSpPr>
            <p:nvPr/>
          </p:nvSpPr>
          <p:spPr bwMode="auto">
            <a:xfrm>
              <a:off x="1881" y="4068"/>
              <a:ext cx="1077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200">
                  <a:solidFill>
                    <a:srgbClr val="333399"/>
                  </a:solidFill>
                  <a:latin typeface="Century Gothic" pitchFamily="34" charset="0"/>
                </a:rPr>
                <a:t>Materia</a:t>
              </a:r>
              <a:endParaRPr lang="es-ES_tradnl" altLang="es-MX" sz="12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27" name="Text Box 24"/>
            <p:cNvSpPr txBox="1">
              <a:spLocks noChangeArrowheads="1"/>
            </p:cNvSpPr>
            <p:nvPr/>
          </p:nvSpPr>
          <p:spPr bwMode="auto">
            <a:xfrm>
              <a:off x="1881" y="6048"/>
              <a:ext cx="1077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200">
                  <a:solidFill>
                    <a:srgbClr val="333399"/>
                  </a:solidFill>
                  <a:latin typeface="Century Gothic" pitchFamily="34" charset="0"/>
                </a:rPr>
                <a:t>Energía</a:t>
              </a:r>
              <a:endParaRPr lang="es-ES_tradnl" altLang="es-MX" sz="12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28" name="AutoShape 25"/>
            <p:cNvSpPr>
              <a:spLocks noChangeArrowheads="1"/>
            </p:cNvSpPr>
            <p:nvPr/>
          </p:nvSpPr>
          <p:spPr bwMode="auto">
            <a:xfrm>
              <a:off x="7821" y="4248"/>
              <a:ext cx="540" cy="18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29" name="AutoShape 26"/>
            <p:cNvSpPr>
              <a:spLocks noChangeArrowheads="1"/>
            </p:cNvSpPr>
            <p:nvPr/>
          </p:nvSpPr>
          <p:spPr bwMode="auto">
            <a:xfrm>
              <a:off x="7821" y="4608"/>
              <a:ext cx="540" cy="18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30" name="AutoShape 27"/>
            <p:cNvSpPr>
              <a:spLocks noChangeArrowheads="1"/>
            </p:cNvSpPr>
            <p:nvPr/>
          </p:nvSpPr>
          <p:spPr bwMode="auto">
            <a:xfrm>
              <a:off x="7821" y="4968"/>
              <a:ext cx="540" cy="18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31" name="AutoShape 28"/>
            <p:cNvSpPr>
              <a:spLocks noChangeArrowheads="1"/>
            </p:cNvSpPr>
            <p:nvPr/>
          </p:nvSpPr>
          <p:spPr bwMode="auto">
            <a:xfrm>
              <a:off x="7821" y="5328"/>
              <a:ext cx="540" cy="18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32" name="AutoShape 29"/>
            <p:cNvSpPr>
              <a:spLocks noChangeArrowheads="1"/>
            </p:cNvSpPr>
            <p:nvPr/>
          </p:nvSpPr>
          <p:spPr bwMode="auto">
            <a:xfrm>
              <a:off x="7821" y="6048"/>
              <a:ext cx="540" cy="18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33" name="AutoShape 30"/>
            <p:cNvSpPr>
              <a:spLocks noChangeArrowheads="1"/>
            </p:cNvSpPr>
            <p:nvPr/>
          </p:nvSpPr>
          <p:spPr bwMode="auto">
            <a:xfrm>
              <a:off x="7821" y="6408"/>
              <a:ext cx="540" cy="18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34" name="AutoShape 31"/>
            <p:cNvSpPr>
              <a:spLocks noChangeArrowheads="1"/>
            </p:cNvSpPr>
            <p:nvPr/>
          </p:nvSpPr>
          <p:spPr bwMode="auto">
            <a:xfrm>
              <a:off x="7821" y="6768"/>
              <a:ext cx="540" cy="18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35" name="AutoShape 32"/>
            <p:cNvSpPr>
              <a:spLocks noChangeArrowheads="1"/>
            </p:cNvSpPr>
            <p:nvPr/>
          </p:nvSpPr>
          <p:spPr bwMode="auto">
            <a:xfrm>
              <a:off x="7821" y="7128"/>
              <a:ext cx="540" cy="180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1536" name="Text Box 33"/>
            <p:cNvSpPr txBox="1">
              <a:spLocks noChangeArrowheads="1"/>
            </p:cNvSpPr>
            <p:nvPr/>
          </p:nvSpPr>
          <p:spPr bwMode="auto">
            <a:xfrm>
              <a:off x="8724" y="4248"/>
              <a:ext cx="1617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200" b="1">
                  <a:solidFill>
                    <a:srgbClr val="333399"/>
                  </a:solidFill>
                  <a:latin typeface="Century Gothic" pitchFamily="34" charset="0"/>
                </a:rPr>
                <a:t>Tecnosfera</a:t>
              </a:r>
              <a:endParaRPr lang="es-ES_tradnl" altLang="es-MX" sz="12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37" name="Text Box 34"/>
            <p:cNvSpPr txBox="1">
              <a:spLocks noChangeArrowheads="1"/>
            </p:cNvSpPr>
            <p:nvPr/>
          </p:nvSpPr>
          <p:spPr bwMode="auto">
            <a:xfrm>
              <a:off x="8721" y="4608"/>
              <a:ext cx="144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200">
                  <a:solidFill>
                    <a:srgbClr val="333399"/>
                  </a:solidFill>
                  <a:latin typeface="Century Gothic" pitchFamily="34" charset="0"/>
                </a:rPr>
                <a:t>Productos</a:t>
              </a:r>
              <a:endParaRPr lang="es-ES_tradnl" altLang="es-MX" sz="12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38" name="Text Box 35"/>
            <p:cNvSpPr txBox="1">
              <a:spLocks noChangeArrowheads="1"/>
            </p:cNvSpPr>
            <p:nvPr/>
          </p:nvSpPr>
          <p:spPr bwMode="auto">
            <a:xfrm>
              <a:off x="8724" y="5868"/>
              <a:ext cx="1617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200" b="1">
                  <a:solidFill>
                    <a:srgbClr val="333399"/>
                  </a:solidFill>
                  <a:latin typeface="Century Gothic" pitchFamily="34" charset="0"/>
                </a:rPr>
                <a:t>Naturaleza</a:t>
              </a:r>
              <a:endParaRPr lang="es-ES_tradnl" altLang="es-MX" sz="12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39" name="Text Box 36"/>
            <p:cNvSpPr txBox="1">
              <a:spLocks noChangeArrowheads="1"/>
            </p:cNvSpPr>
            <p:nvPr/>
          </p:nvSpPr>
          <p:spPr bwMode="auto">
            <a:xfrm>
              <a:off x="8721" y="6228"/>
              <a:ext cx="144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200">
                  <a:solidFill>
                    <a:srgbClr val="333399"/>
                  </a:solidFill>
                  <a:latin typeface="Century Gothic" pitchFamily="34" charset="0"/>
                </a:rPr>
                <a:t>Emisiones</a:t>
              </a:r>
            </a:p>
            <a:p>
              <a:pPr eaLnBrk="1" hangingPunct="1"/>
              <a:r>
                <a:rPr lang="es-ES" altLang="es-MX" sz="1200">
                  <a:solidFill>
                    <a:srgbClr val="333399"/>
                  </a:solidFill>
                  <a:latin typeface="Century Gothic" pitchFamily="34" charset="0"/>
                </a:rPr>
                <a:t>Vertidos</a:t>
              </a:r>
            </a:p>
            <a:p>
              <a:pPr eaLnBrk="1" hangingPunct="1"/>
              <a:r>
                <a:rPr lang="es-ES" altLang="es-MX" sz="1200">
                  <a:solidFill>
                    <a:srgbClr val="333399"/>
                  </a:solidFill>
                  <a:latin typeface="Century Gothic" pitchFamily="34" charset="0"/>
                </a:rPr>
                <a:t>Residuos</a:t>
              </a:r>
              <a:endParaRPr lang="es-ES_tradnl" altLang="es-MX" sz="12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1540" name="Text Box 37"/>
            <p:cNvSpPr txBox="1">
              <a:spLocks noChangeArrowheads="1"/>
            </p:cNvSpPr>
            <p:nvPr/>
          </p:nvSpPr>
          <p:spPr bwMode="auto">
            <a:xfrm>
              <a:off x="5841" y="7668"/>
              <a:ext cx="234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000">
                  <a:solidFill>
                    <a:srgbClr val="333399"/>
                  </a:solidFill>
                  <a:latin typeface="Century Gothic" pitchFamily="34" charset="0"/>
                </a:rPr>
                <a:t>  </a:t>
              </a:r>
              <a:r>
                <a:rPr lang="es-ES" altLang="es-MX" sz="1200">
                  <a:solidFill>
                    <a:srgbClr val="FF0000"/>
                  </a:solidFill>
                  <a:latin typeface="Century Gothic" pitchFamily="34" charset="0"/>
                </a:rPr>
                <a:t>Límites del sistema</a:t>
              </a:r>
              <a:endParaRPr lang="es-ES_tradnl" altLang="es-MX" sz="12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571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INVENTARIO DEL CICLO DE VIDA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1295400" y="2355850"/>
            <a:ext cx="7239000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_tradnl" altLang="es-MX" sz="2200" b="1" i="1">
                <a:latin typeface="Century Gothic" pitchFamily="34" charset="0"/>
              </a:rPr>
              <a:t>1</a:t>
            </a:r>
            <a:r>
              <a:rPr lang="es-ES_tradnl" altLang="es-MX" sz="2200" i="1">
                <a:latin typeface="Century Gothic" pitchFamily="34" charset="0"/>
              </a:rPr>
              <a:t>. Diagrama de flujo y balances de M/E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_tradnl" altLang="es-MX" sz="2200" b="1" i="1">
                <a:latin typeface="Century Gothic" pitchFamily="34" charset="0"/>
              </a:rPr>
              <a:t>2</a:t>
            </a:r>
            <a:r>
              <a:rPr lang="es-ES_tradnl" altLang="es-MX" sz="2200" i="1">
                <a:latin typeface="Century Gothic" pitchFamily="34" charset="0"/>
              </a:rPr>
              <a:t>.  Identificación de entradas y salidas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_tradnl" altLang="es-MX" sz="2200" b="1" i="1">
                <a:latin typeface="Century Gothic" pitchFamily="34" charset="0"/>
              </a:rPr>
              <a:t>3</a:t>
            </a:r>
            <a:r>
              <a:rPr lang="es-ES_tradnl" altLang="es-MX" sz="2200" i="1">
                <a:latin typeface="Century Gothic" pitchFamily="34" charset="0"/>
              </a:rPr>
              <a:t>. Caracterización de corrientes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s-ES_tradnl" altLang="es-MX" sz="2200" b="1" i="1">
                <a:latin typeface="Century Gothic" pitchFamily="34" charset="0"/>
              </a:rPr>
              <a:t>4</a:t>
            </a:r>
            <a:r>
              <a:rPr lang="es-ES_tradnl" altLang="es-MX" sz="2200" i="1">
                <a:latin typeface="Century Gothic" pitchFamily="34" charset="0"/>
              </a:rPr>
              <a:t>. Tablas de inventario</a:t>
            </a:r>
          </a:p>
        </p:txBody>
      </p:sp>
    </p:spTree>
    <p:extLst>
      <p:ext uri="{BB962C8B-B14F-4D97-AF65-F5344CB8AC3E}">
        <p14:creationId xmlns:p14="http://schemas.microsoft.com/office/powerpoint/2010/main" val="7580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INVENTARIO DEL CICLO DE VIDA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23556" name="AutoShape 6"/>
          <p:cNvSpPr>
            <a:spLocks noChangeAspect="1" noChangeArrowheads="1" noTextEdit="1"/>
          </p:cNvSpPr>
          <p:nvPr/>
        </p:nvSpPr>
        <p:spPr bwMode="auto">
          <a:xfrm>
            <a:off x="1835150" y="1844675"/>
            <a:ext cx="5562600" cy="383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3848100" y="1844675"/>
            <a:ext cx="1539875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58" name="Rectangle 9"/>
          <p:cNvSpPr>
            <a:spLocks noChangeArrowheads="1"/>
          </p:cNvSpPr>
          <p:nvPr/>
        </p:nvSpPr>
        <p:spPr bwMode="auto">
          <a:xfrm>
            <a:off x="3848100" y="1892300"/>
            <a:ext cx="134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E</a:t>
            </a:r>
            <a:endParaRPr lang="es-ES_tradnl" altLang="es-MX"/>
          </a:p>
        </p:txBody>
      </p:sp>
      <p:sp>
        <p:nvSpPr>
          <p:cNvPr id="23559" name="Rectangle 10"/>
          <p:cNvSpPr>
            <a:spLocks noChangeArrowheads="1"/>
          </p:cNvSpPr>
          <p:nvPr/>
        </p:nvSpPr>
        <p:spPr bwMode="auto">
          <a:xfrm>
            <a:off x="4041775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N</a:t>
            </a:r>
            <a:endParaRPr lang="es-ES_tradnl" altLang="es-MX"/>
          </a:p>
        </p:txBody>
      </p:sp>
      <p:sp>
        <p:nvSpPr>
          <p:cNvPr id="23560" name="Rectangle 11"/>
          <p:cNvSpPr>
            <a:spLocks noChangeArrowheads="1"/>
          </p:cNvSpPr>
          <p:nvPr/>
        </p:nvSpPr>
        <p:spPr bwMode="auto">
          <a:xfrm>
            <a:off x="4246563" y="1892300"/>
            <a:ext cx="123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T</a:t>
            </a:r>
            <a:endParaRPr lang="es-ES_tradnl" altLang="es-MX"/>
          </a:p>
        </p:txBody>
      </p:sp>
      <p:sp>
        <p:nvSpPr>
          <p:cNvPr id="23561" name="Rectangle 12"/>
          <p:cNvSpPr>
            <a:spLocks noChangeArrowheads="1"/>
          </p:cNvSpPr>
          <p:nvPr/>
        </p:nvSpPr>
        <p:spPr bwMode="auto">
          <a:xfrm>
            <a:off x="4425950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R</a:t>
            </a:r>
            <a:endParaRPr lang="es-ES_tradnl" altLang="es-MX"/>
          </a:p>
        </p:txBody>
      </p:sp>
      <p:sp>
        <p:nvSpPr>
          <p:cNvPr id="23562" name="Rectangle 13"/>
          <p:cNvSpPr>
            <a:spLocks noChangeArrowheads="1"/>
          </p:cNvSpPr>
          <p:nvPr/>
        </p:nvSpPr>
        <p:spPr bwMode="auto">
          <a:xfrm>
            <a:off x="4637088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A</a:t>
            </a:r>
            <a:endParaRPr lang="es-ES_tradnl" altLang="es-MX"/>
          </a:p>
        </p:txBody>
      </p:sp>
      <p:sp>
        <p:nvSpPr>
          <p:cNvPr id="23563" name="Rectangle 14"/>
          <p:cNvSpPr>
            <a:spLocks noChangeArrowheads="1"/>
          </p:cNvSpPr>
          <p:nvPr/>
        </p:nvSpPr>
        <p:spPr bwMode="auto">
          <a:xfrm>
            <a:off x="4837113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D</a:t>
            </a:r>
            <a:endParaRPr lang="es-ES_tradnl" altLang="es-MX"/>
          </a:p>
        </p:txBody>
      </p:sp>
      <p:sp>
        <p:nvSpPr>
          <p:cNvPr id="23564" name="Rectangle 15"/>
          <p:cNvSpPr>
            <a:spLocks noChangeArrowheads="1"/>
          </p:cNvSpPr>
          <p:nvPr/>
        </p:nvSpPr>
        <p:spPr bwMode="auto">
          <a:xfrm>
            <a:off x="5048250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A</a:t>
            </a:r>
            <a:endParaRPr lang="es-ES_tradnl" altLang="es-MX"/>
          </a:p>
        </p:txBody>
      </p:sp>
      <p:sp>
        <p:nvSpPr>
          <p:cNvPr id="23565" name="Rectangle 16"/>
          <p:cNvSpPr>
            <a:spLocks noChangeArrowheads="1"/>
          </p:cNvSpPr>
          <p:nvPr/>
        </p:nvSpPr>
        <p:spPr bwMode="auto">
          <a:xfrm>
            <a:off x="5248275" y="1892300"/>
            <a:ext cx="134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S</a:t>
            </a:r>
            <a:endParaRPr lang="es-ES_tradnl" altLang="es-MX"/>
          </a:p>
        </p:txBody>
      </p:sp>
      <p:sp>
        <p:nvSpPr>
          <p:cNvPr id="23566" name="Rectangle 17"/>
          <p:cNvSpPr>
            <a:spLocks noChangeArrowheads="1"/>
          </p:cNvSpPr>
          <p:nvPr/>
        </p:nvSpPr>
        <p:spPr bwMode="auto">
          <a:xfrm>
            <a:off x="5137150" y="1844675"/>
            <a:ext cx="49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67" name="Rectangle 18"/>
          <p:cNvSpPr>
            <a:spLocks noChangeArrowheads="1"/>
          </p:cNvSpPr>
          <p:nvPr/>
        </p:nvSpPr>
        <p:spPr bwMode="auto">
          <a:xfrm>
            <a:off x="2022475" y="2109788"/>
            <a:ext cx="23463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68" name="Rectangle 19"/>
          <p:cNvSpPr>
            <a:spLocks noChangeArrowheads="1"/>
          </p:cNvSpPr>
          <p:nvPr/>
        </p:nvSpPr>
        <p:spPr bwMode="auto">
          <a:xfrm>
            <a:off x="2022475" y="2155825"/>
            <a:ext cx="23288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Arial" charset="0"/>
              </a:rPr>
              <a:t>DESDE LA TECNOSFERA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569" name="Rectangle 20"/>
          <p:cNvSpPr>
            <a:spLocks noChangeArrowheads="1"/>
          </p:cNvSpPr>
          <p:nvPr/>
        </p:nvSpPr>
        <p:spPr bwMode="auto">
          <a:xfrm>
            <a:off x="4797425" y="2109788"/>
            <a:ext cx="23352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70" name="Rectangle 21"/>
          <p:cNvSpPr>
            <a:spLocks noChangeArrowheads="1"/>
          </p:cNvSpPr>
          <p:nvPr/>
        </p:nvSpPr>
        <p:spPr bwMode="auto">
          <a:xfrm>
            <a:off x="4797425" y="2155825"/>
            <a:ext cx="23193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hlink"/>
                </a:solidFill>
                <a:latin typeface="Arial" charset="0"/>
              </a:rPr>
              <a:t>DESDE LA NATURALEZA</a:t>
            </a:r>
            <a:endParaRPr lang="es-ES_tradnl" altLang="es-MX">
              <a:solidFill>
                <a:schemeClr val="hlink"/>
              </a:solidFill>
            </a:endParaRPr>
          </a:p>
        </p:txBody>
      </p:sp>
      <p:sp>
        <p:nvSpPr>
          <p:cNvPr id="23571" name="Rectangle 22"/>
          <p:cNvSpPr>
            <a:spLocks noChangeArrowheads="1"/>
          </p:cNvSpPr>
          <p:nvPr/>
        </p:nvSpPr>
        <p:spPr bwMode="auto">
          <a:xfrm>
            <a:off x="7137400" y="2109788"/>
            <a:ext cx="492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72" name="Rectangle 23"/>
          <p:cNvSpPr>
            <a:spLocks noChangeArrowheads="1"/>
          </p:cNvSpPr>
          <p:nvPr/>
        </p:nvSpPr>
        <p:spPr bwMode="auto">
          <a:xfrm>
            <a:off x="1887538" y="2454275"/>
            <a:ext cx="1068387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73" name="Rectangle 24"/>
          <p:cNvSpPr>
            <a:spLocks noChangeArrowheads="1"/>
          </p:cNvSpPr>
          <p:nvPr/>
        </p:nvSpPr>
        <p:spPr bwMode="auto">
          <a:xfrm>
            <a:off x="1887538" y="2501900"/>
            <a:ext cx="10556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Materiales y 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574" name="Rectangle 25"/>
          <p:cNvSpPr>
            <a:spLocks noChangeArrowheads="1"/>
          </p:cNvSpPr>
          <p:nvPr/>
        </p:nvSpPr>
        <p:spPr bwMode="auto">
          <a:xfrm>
            <a:off x="2957513" y="2454275"/>
            <a:ext cx="14970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75" name="Rectangle 26"/>
          <p:cNvSpPr>
            <a:spLocks noChangeArrowheads="1"/>
          </p:cNvSpPr>
          <p:nvPr/>
        </p:nvSpPr>
        <p:spPr bwMode="auto">
          <a:xfrm>
            <a:off x="2957513" y="2501900"/>
            <a:ext cx="14890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Combustibles (kg)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576" name="Rectangle 27"/>
          <p:cNvSpPr>
            <a:spLocks noChangeArrowheads="1"/>
          </p:cNvSpPr>
          <p:nvPr/>
        </p:nvSpPr>
        <p:spPr bwMode="auto">
          <a:xfrm>
            <a:off x="1885950" y="2695575"/>
            <a:ext cx="1460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77" name="Rectangle 28"/>
          <p:cNvSpPr>
            <a:spLocks noChangeArrowheads="1"/>
          </p:cNvSpPr>
          <p:nvPr/>
        </p:nvSpPr>
        <p:spPr bwMode="auto">
          <a:xfrm>
            <a:off x="1885950" y="2743200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578" name="Rectangle 29"/>
          <p:cNvSpPr>
            <a:spLocks noChangeArrowheads="1"/>
          </p:cNvSpPr>
          <p:nvPr/>
        </p:nvSpPr>
        <p:spPr bwMode="auto">
          <a:xfrm>
            <a:off x="2028825" y="2695575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79" name="Rectangle 30"/>
          <p:cNvSpPr>
            <a:spLocks noChangeArrowheads="1"/>
          </p:cNvSpPr>
          <p:nvPr/>
        </p:nvSpPr>
        <p:spPr bwMode="auto">
          <a:xfrm>
            <a:off x="1890713" y="3073400"/>
            <a:ext cx="145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80" name="Rectangle 31"/>
          <p:cNvSpPr>
            <a:spLocks noChangeArrowheads="1"/>
          </p:cNvSpPr>
          <p:nvPr/>
        </p:nvSpPr>
        <p:spPr bwMode="auto">
          <a:xfrm>
            <a:off x="1890713" y="3121025"/>
            <a:ext cx="14414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Electricidad (MJ)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581" name="Rectangle 32"/>
          <p:cNvSpPr>
            <a:spLocks noChangeArrowheads="1"/>
          </p:cNvSpPr>
          <p:nvPr/>
        </p:nvSpPr>
        <p:spPr bwMode="auto">
          <a:xfrm>
            <a:off x="3346450" y="3073400"/>
            <a:ext cx="49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82" name="Rectangle 33"/>
          <p:cNvSpPr>
            <a:spLocks noChangeArrowheads="1"/>
          </p:cNvSpPr>
          <p:nvPr/>
        </p:nvSpPr>
        <p:spPr bwMode="auto">
          <a:xfrm>
            <a:off x="1885950" y="3314700"/>
            <a:ext cx="1460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83" name="Rectangle 34"/>
          <p:cNvSpPr>
            <a:spLocks noChangeArrowheads="1"/>
          </p:cNvSpPr>
          <p:nvPr/>
        </p:nvSpPr>
        <p:spPr bwMode="auto">
          <a:xfrm>
            <a:off x="1885950" y="336232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584" name="Rectangle 35"/>
          <p:cNvSpPr>
            <a:spLocks noChangeArrowheads="1"/>
          </p:cNvSpPr>
          <p:nvPr/>
        </p:nvSpPr>
        <p:spPr bwMode="auto">
          <a:xfrm>
            <a:off x="2028825" y="3314700"/>
            <a:ext cx="49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85" name="Rectangle 36"/>
          <p:cNvSpPr>
            <a:spLocks noChangeArrowheads="1"/>
          </p:cNvSpPr>
          <p:nvPr/>
        </p:nvSpPr>
        <p:spPr bwMode="auto">
          <a:xfrm>
            <a:off x="4676775" y="2454275"/>
            <a:ext cx="155257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86" name="Rectangle 37"/>
          <p:cNvSpPr>
            <a:spLocks noChangeArrowheads="1"/>
          </p:cNvSpPr>
          <p:nvPr/>
        </p:nvSpPr>
        <p:spPr bwMode="auto">
          <a:xfrm>
            <a:off x="4676775" y="2501900"/>
            <a:ext cx="15382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Materias primas y 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587" name="Rectangle 38"/>
          <p:cNvSpPr>
            <a:spLocks noChangeArrowheads="1"/>
          </p:cNvSpPr>
          <p:nvPr/>
        </p:nvSpPr>
        <p:spPr bwMode="auto">
          <a:xfrm>
            <a:off x="4678363" y="2695575"/>
            <a:ext cx="209867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88" name="Rectangle 39"/>
          <p:cNvSpPr>
            <a:spLocks noChangeArrowheads="1"/>
          </p:cNvSpPr>
          <p:nvPr/>
        </p:nvSpPr>
        <p:spPr bwMode="auto">
          <a:xfrm>
            <a:off x="4678363" y="2743200"/>
            <a:ext cx="208756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Combustibles crudos (kg)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589" name="Rectangle 40"/>
          <p:cNvSpPr>
            <a:spLocks noChangeArrowheads="1"/>
          </p:cNvSpPr>
          <p:nvPr/>
        </p:nvSpPr>
        <p:spPr bwMode="auto">
          <a:xfrm>
            <a:off x="6781800" y="2695575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90" name="Rectangle 41"/>
          <p:cNvSpPr>
            <a:spLocks noChangeArrowheads="1"/>
          </p:cNvSpPr>
          <p:nvPr/>
        </p:nvSpPr>
        <p:spPr bwMode="auto">
          <a:xfrm>
            <a:off x="4675188" y="2938463"/>
            <a:ext cx="144462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91" name="Rectangle 42"/>
          <p:cNvSpPr>
            <a:spLocks noChangeArrowheads="1"/>
          </p:cNvSpPr>
          <p:nvPr/>
        </p:nvSpPr>
        <p:spPr bwMode="auto">
          <a:xfrm>
            <a:off x="4675188" y="2986088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592" name="Rectangle 43"/>
          <p:cNvSpPr>
            <a:spLocks noChangeArrowheads="1"/>
          </p:cNvSpPr>
          <p:nvPr/>
        </p:nvSpPr>
        <p:spPr bwMode="auto">
          <a:xfrm>
            <a:off x="4816475" y="2938463"/>
            <a:ext cx="492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93" name="Rectangle 44"/>
          <p:cNvSpPr>
            <a:spLocks noChangeArrowheads="1"/>
          </p:cNvSpPr>
          <p:nvPr/>
        </p:nvSpPr>
        <p:spPr bwMode="auto">
          <a:xfrm>
            <a:off x="7335838" y="2454275"/>
            <a:ext cx="492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94" name="Rectangle 45"/>
          <p:cNvSpPr>
            <a:spLocks noChangeArrowheads="1"/>
          </p:cNvSpPr>
          <p:nvPr/>
        </p:nvSpPr>
        <p:spPr bwMode="auto">
          <a:xfrm>
            <a:off x="7335838" y="2695575"/>
            <a:ext cx="492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95" name="Rectangle 46"/>
          <p:cNvSpPr>
            <a:spLocks noChangeArrowheads="1"/>
          </p:cNvSpPr>
          <p:nvPr/>
        </p:nvSpPr>
        <p:spPr bwMode="auto">
          <a:xfrm>
            <a:off x="7335838" y="2938463"/>
            <a:ext cx="49212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96" name="Rectangle 47"/>
          <p:cNvSpPr>
            <a:spLocks noChangeArrowheads="1"/>
          </p:cNvSpPr>
          <p:nvPr/>
        </p:nvSpPr>
        <p:spPr bwMode="auto">
          <a:xfrm>
            <a:off x="4097338" y="3849688"/>
            <a:ext cx="5080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97" name="Rectangle 48"/>
          <p:cNvSpPr>
            <a:spLocks noChangeArrowheads="1"/>
          </p:cNvSpPr>
          <p:nvPr/>
        </p:nvSpPr>
        <p:spPr bwMode="auto">
          <a:xfrm>
            <a:off x="6907213" y="3849688"/>
            <a:ext cx="49212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98" name="Rectangle 49"/>
          <p:cNvSpPr>
            <a:spLocks noChangeArrowheads="1"/>
          </p:cNvSpPr>
          <p:nvPr/>
        </p:nvSpPr>
        <p:spPr bwMode="auto">
          <a:xfrm>
            <a:off x="1885950" y="4114800"/>
            <a:ext cx="11906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599" name="Rectangle 50"/>
          <p:cNvSpPr>
            <a:spLocks noChangeArrowheads="1"/>
          </p:cNvSpPr>
          <p:nvPr/>
        </p:nvSpPr>
        <p:spPr bwMode="auto">
          <a:xfrm>
            <a:off x="1885950" y="4162425"/>
            <a:ext cx="1158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P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00" name="Rectangle 51"/>
          <p:cNvSpPr>
            <a:spLocks noChangeArrowheads="1"/>
          </p:cNvSpPr>
          <p:nvPr/>
        </p:nvSpPr>
        <p:spPr bwMode="auto">
          <a:xfrm>
            <a:off x="2008188" y="4114800"/>
            <a:ext cx="2338387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01" name="Rectangle 52"/>
          <p:cNvSpPr>
            <a:spLocks noChangeArrowheads="1"/>
          </p:cNvSpPr>
          <p:nvPr/>
        </p:nvSpPr>
        <p:spPr bwMode="auto">
          <a:xfrm>
            <a:off x="2008188" y="4162425"/>
            <a:ext cx="7096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roductos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02" name="Rectangle 53"/>
          <p:cNvSpPr>
            <a:spLocks noChangeArrowheads="1"/>
          </p:cNvSpPr>
          <p:nvPr/>
        </p:nvSpPr>
        <p:spPr bwMode="auto">
          <a:xfrm>
            <a:off x="2770188" y="416242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y 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03" name="Rectangle 54"/>
          <p:cNvSpPr>
            <a:spLocks noChangeArrowheads="1"/>
          </p:cNvSpPr>
          <p:nvPr/>
        </p:nvSpPr>
        <p:spPr bwMode="auto">
          <a:xfrm>
            <a:off x="2914650" y="4162425"/>
            <a:ext cx="10493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Coproductos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04" name="Rectangle 55"/>
          <p:cNvSpPr>
            <a:spLocks noChangeArrowheads="1"/>
          </p:cNvSpPr>
          <p:nvPr/>
        </p:nvSpPr>
        <p:spPr bwMode="auto">
          <a:xfrm>
            <a:off x="4016375" y="4162425"/>
            <a:ext cx="3286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(kg)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05" name="Rectangle 56"/>
          <p:cNvSpPr>
            <a:spLocks noChangeArrowheads="1"/>
          </p:cNvSpPr>
          <p:nvPr/>
        </p:nvSpPr>
        <p:spPr bwMode="auto">
          <a:xfrm>
            <a:off x="4351338" y="4114800"/>
            <a:ext cx="492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06" name="Rectangle 57"/>
          <p:cNvSpPr>
            <a:spLocks noChangeArrowheads="1"/>
          </p:cNvSpPr>
          <p:nvPr/>
        </p:nvSpPr>
        <p:spPr bwMode="auto">
          <a:xfrm>
            <a:off x="1885950" y="4356100"/>
            <a:ext cx="1460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07" name="Rectangle 58"/>
          <p:cNvSpPr>
            <a:spLocks noChangeArrowheads="1"/>
          </p:cNvSpPr>
          <p:nvPr/>
        </p:nvSpPr>
        <p:spPr bwMode="auto">
          <a:xfrm>
            <a:off x="1885950" y="440372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08" name="Rectangle 59"/>
          <p:cNvSpPr>
            <a:spLocks noChangeArrowheads="1"/>
          </p:cNvSpPr>
          <p:nvPr/>
        </p:nvSpPr>
        <p:spPr bwMode="auto">
          <a:xfrm>
            <a:off x="2028825" y="4356100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09" name="Rectangle 60"/>
          <p:cNvSpPr>
            <a:spLocks noChangeArrowheads="1"/>
          </p:cNvSpPr>
          <p:nvPr/>
        </p:nvSpPr>
        <p:spPr bwMode="auto">
          <a:xfrm>
            <a:off x="4651375" y="4114800"/>
            <a:ext cx="177482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10" name="Rectangle 61"/>
          <p:cNvSpPr>
            <a:spLocks noChangeArrowheads="1"/>
          </p:cNvSpPr>
          <p:nvPr/>
        </p:nvSpPr>
        <p:spPr bwMode="auto">
          <a:xfrm>
            <a:off x="4651375" y="4162425"/>
            <a:ext cx="17605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Emisiones al aire (kg)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11" name="Rectangle 62"/>
          <p:cNvSpPr>
            <a:spLocks noChangeArrowheads="1"/>
          </p:cNvSpPr>
          <p:nvPr/>
        </p:nvSpPr>
        <p:spPr bwMode="auto">
          <a:xfrm>
            <a:off x="6432550" y="4114800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12" name="Rectangle 63"/>
          <p:cNvSpPr>
            <a:spLocks noChangeArrowheads="1"/>
          </p:cNvSpPr>
          <p:nvPr/>
        </p:nvSpPr>
        <p:spPr bwMode="auto">
          <a:xfrm>
            <a:off x="4646613" y="4356100"/>
            <a:ext cx="1460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13" name="Rectangle 64"/>
          <p:cNvSpPr>
            <a:spLocks noChangeArrowheads="1"/>
          </p:cNvSpPr>
          <p:nvPr/>
        </p:nvSpPr>
        <p:spPr bwMode="auto">
          <a:xfrm>
            <a:off x="4646613" y="440372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14" name="Rectangle 65"/>
          <p:cNvSpPr>
            <a:spLocks noChangeArrowheads="1"/>
          </p:cNvSpPr>
          <p:nvPr/>
        </p:nvSpPr>
        <p:spPr bwMode="auto">
          <a:xfrm>
            <a:off x="4791075" y="4356100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15" name="Rectangle 66"/>
          <p:cNvSpPr>
            <a:spLocks noChangeArrowheads="1"/>
          </p:cNvSpPr>
          <p:nvPr/>
        </p:nvSpPr>
        <p:spPr bwMode="auto">
          <a:xfrm>
            <a:off x="4648200" y="4598988"/>
            <a:ext cx="107950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16" name="Rectangle 67"/>
          <p:cNvSpPr>
            <a:spLocks noChangeArrowheads="1"/>
          </p:cNvSpPr>
          <p:nvPr/>
        </p:nvSpPr>
        <p:spPr bwMode="auto">
          <a:xfrm>
            <a:off x="4648200" y="4646613"/>
            <a:ext cx="10683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Emisiones al 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17" name="Rectangle 68"/>
          <p:cNvSpPr>
            <a:spLocks noChangeArrowheads="1"/>
          </p:cNvSpPr>
          <p:nvPr/>
        </p:nvSpPr>
        <p:spPr bwMode="auto">
          <a:xfrm>
            <a:off x="5732463" y="4598988"/>
            <a:ext cx="395287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18" name="Rectangle 69"/>
          <p:cNvSpPr>
            <a:spLocks noChangeArrowheads="1"/>
          </p:cNvSpPr>
          <p:nvPr/>
        </p:nvSpPr>
        <p:spPr bwMode="auto">
          <a:xfrm>
            <a:off x="5732463" y="4646613"/>
            <a:ext cx="3921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agua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19" name="Rectangle 70"/>
          <p:cNvSpPr>
            <a:spLocks noChangeArrowheads="1"/>
          </p:cNvSpPr>
          <p:nvPr/>
        </p:nvSpPr>
        <p:spPr bwMode="auto">
          <a:xfrm>
            <a:off x="6127750" y="4598988"/>
            <a:ext cx="3778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20" name="Rectangle 71"/>
          <p:cNvSpPr>
            <a:spLocks noChangeArrowheads="1"/>
          </p:cNvSpPr>
          <p:nvPr/>
        </p:nvSpPr>
        <p:spPr bwMode="auto">
          <a:xfrm>
            <a:off x="6175375" y="4646613"/>
            <a:ext cx="3286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(kg)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21" name="Rectangle 72"/>
          <p:cNvSpPr>
            <a:spLocks noChangeArrowheads="1"/>
          </p:cNvSpPr>
          <p:nvPr/>
        </p:nvSpPr>
        <p:spPr bwMode="auto">
          <a:xfrm>
            <a:off x="6507163" y="4598988"/>
            <a:ext cx="5080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22" name="Rectangle 73"/>
          <p:cNvSpPr>
            <a:spLocks noChangeArrowheads="1"/>
          </p:cNvSpPr>
          <p:nvPr/>
        </p:nvSpPr>
        <p:spPr bwMode="auto">
          <a:xfrm>
            <a:off x="4646613" y="4841875"/>
            <a:ext cx="1460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23" name="Rectangle 74"/>
          <p:cNvSpPr>
            <a:spLocks noChangeArrowheads="1"/>
          </p:cNvSpPr>
          <p:nvPr/>
        </p:nvSpPr>
        <p:spPr bwMode="auto">
          <a:xfrm>
            <a:off x="4646613" y="4889500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24" name="Rectangle 75"/>
          <p:cNvSpPr>
            <a:spLocks noChangeArrowheads="1"/>
          </p:cNvSpPr>
          <p:nvPr/>
        </p:nvSpPr>
        <p:spPr bwMode="auto">
          <a:xfrm>
            <a:off x="4791075" y="4841875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25" name="Rectangle 76"/>
          <p:cNvSpPr>
            <a:spLocks noChangeArrowheads="1"/>
          </p:cNvSpPr>
          <p:nvPr/>
        </p:nvSpPr>
        <p:spPr bwMode="auto">
          <a:xfrm>
            <a:off x="4597400" y="5084763"/>
            <a:ext cx="10779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26" name="Rectangle 77"/>
          <p:cNvSpPr>
            <a:spLocks noChangeArrowheads="1"/>
          </p:cNvSpPr>
          <p:nvPr/>
        </p:nvSpPr>
        <p:spPr bwMode="auto">
          <a:xfrm>
            <a:off x="4597400" y="5132388"/>
            <a:ext cx="10683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Emisiones al 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27" name="Rectangle 78"/>
          <p:cNvSpPr>
            <a:spLocks noChangeArrowheads="1"/>
          </p:cNvSpPr>
          <p:nvPr/>
        </p:nvSpPr>
        <p:spPr bwMode="auto">
          <a:xfrm>
            <a:off x="5681663" y="5084763"/>
            <a:ext cx="4175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28" name="Rectangle 79"/>
          <p:cNvSpPr>
            <a:spLocks noChangeArrowheads="1"/>
          </p:cNvSpPr>
          <p:nvPr/>
        </p:nvSpPr>
        <p:spPr bwMode="auto">
          <a:xfrm>
            <a:off x="5681663" y="5132388"/>
            <a:ext cx="4127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suelo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29" name="Rectangle 80"/>
          <p:cNvSpPr>
            <a:spLocks noChangeArrowheads="1"/>
          </p:cNvSpPr>
          <p:nvPr/>
        </p:nvSpPr>
        <p:spPr bwMode="auto">
          <a:xfrm>
            <a:off x="6099175" y="5084763"/>
            <a:ext cx="49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30" name="Rectangle 81"/>
          <p:cNvSpPr>
            <a:spLocks noChangeArrowheads="1"/>
          </p:cNvSpPr>
          <p:nvPr/>
        </p:nvSpPr>
        <p:spPr bwMode="auto">
          <a:xfrm>
            <a:off x="6146800" y="5084763"/>
            <a:ext cx="3302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31" name="Rectangle 82"/>
          <p:cNvSpPr>
            <a:spLocks noChangeArrowheads="1"/>
          </p:cNvSpPr>
          <p:nvPr/>
        </p:nvSpPr>
        <p:spPr bwMode="auto">
          <a:xfrm>
            <a:off x="6146800" y="5132388"/>
            <a:ext cx="3286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(kg)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32" name="Rectangle 83"/>
          <p:cNvSpPr>
            <a:spLocks noChangeArrowheads="1"/>
          </p:cNvSpPr>
          <p:nvPr/>
        </p:nvSpPr>
        <p:spPr bwMode="auto">
          <a:xfrm>
            <a:off x="6478588" y="5084763"/>
            <a:ext cx="492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33" name="Rectangle 84"/>
          <p:cNvSpPr>
            <a:spLocks noChangeArrowheads="1"/>
          </p:cNvSpPr>
          <p:nvPr/>
        </p:nvSpPr>
        <p:spPr bwMode="auto">
          <a:xfrm>
            <a:off x="6524625" y="5084763"/>
            <a:ext cx="49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34" name="Rectangle 85"/>
          <p:cNvSpPr>
            <a:spLocks noChangeArrowheads="1"/>
          </p:cNvSpPr>
          <p:nvPr/>
        </p:nvSpPr>
        <p:spPr bwMode="auto">
          <a:xfrm>
            <a:off x="4595813" y="5327650"/>
            <a:ext cx="1460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35" name="Rectangle 86"/>
          <p:cNvSpPr>
            <a:spLocks noChangeArrowheads="1"/>
          </p:cNvSpPr>
          <p:nvPr/>
        </p:nvSpPr>
        <p:spPr bwMode="auto">
          <a:xfrm>
            <a:off x="4595813" y="537527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36" name="Rectangle 87"/>
          <p:cNvSpPr>
            <a:spLocks noChangeArrowheads="1"/>
          </p:cNvSpPr>
          <p:nvPr/>
        </p:nvSpPr>
        <p:spPr bwMode="auto">
          <a:xfrm>
            <a:off x="4740275" y="5327650"/>
            <a:ext cx="49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37" name="Rectangle 88"/>
          <p:cNvSpPr>
            <a:spLocks noChangeArrowheads="1"/>
          </p:cNvSpPr>
          <p:nvPr/>
        </p:nvSpPr>
        <p:spPr bwMode="auto">
          <a:xfrm>
            <a:off x="1860550" y="1846263"/>
            <a:ext cx="5432425" cy="26987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38" name="Rectangle 89"/>
          <p:cNvSpPr>
            <a:spLocks noChangeArrowheads="1"/>
          </p:cNvSpPr>
          <p:nvPr/>
        </p:nvSpPr>
        <p:spPr bwMode="auto">
          <a:xfrm>
            <a:off x="1860550" y="2116138"/>
            <a:ext cx="5432425" cy="28575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39" name="Rectangle 90"/>
          <p:cNvSpPr>
            <a:spLocks noChangeArrowheads="1"/>
          </p:cNvSpPr>
          <p:nvPr/>
        </p:nvSpPr>
        <p:spPr bwMode="auto">
          <a:xfrm>
            <a:off x="1860550" y="2389188"/>
            <a:ext cx="5432425" cy="26987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40" name="Rectangle 91"/>
          <p:cNvSpPr>
            <a:spLocks noChangeArrowheads="1"/>
          </p:cNvSpPr>
          <p:nvPr/>
        </p:nvSpPr>
        <p:spPr bwMode="auto">
          <a:xfrm>
            <a:off x="3995738" y="3563938"/>
            <a:ext cx="124142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41" name="Rectangle 92"/>
          <p:cNvSpPr>
            <a:spLocks noChangeArrowheads="1"/>
          </p:cNvSpPr>
          <p:nvPr/>
        </p:nvSpPr>
        <p:spPr bwMode="auto">
          <a:xfrm>
            <a:off x="3995738" y="3609975"/>
            <a:ext cx="6905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S A L I </a:t>
            </a:r>
            <a:endParaRPr lang="es-ES_tradnl" altLang="es-MX"/>
          </a:p>
        </p:txBody>
      </p:sp>
      <p:sp>
        <p:nvSpPr>
          <p:cNvPr id="23642" name="Rectangle 93"/>
          <p:cNvSpPr>
            <a:spLocks noChangeArrowheads="1"/>
          </p:cNvSpPr>
          <p:nvPr/>
        </p:nvSpPr>
        <p:spPr bwMode="auto">
          <a:xfrm>
            <a:off x="4686300" y="3609975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D</a:t>
            </a:r>
            <a:endParaRPr lang="es-ES_tradnl" altLang="es-MX"/>
          </a:p>
        </p:txBody>
      </p:sp>
      <p:sp>
        <p:nvSpPr>
          <p:cNvPr id="23643" name="Rectangle 94"/>
          <p:cNvSpPr>
            <a:spLocks noChangeArrowheads="1"/>
          </p:cNvSpPr>
          <p:nvPr/>
        </p:nvSpPr>
        <p:spPr bwMode="auto">
          <a:xfrm>
            <a:off x="4897438" y="3609975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A</a:t>
            </a:r>
            <a:endParaRPr lang="es-ES_tradnl" altLang="es-MX"/>
          </a:p>
        </p:txBody>
      </p:sp>
      <p:sp>
        <p:nvSpPr>
          <p:cNvPr id="23644" name="Rectangle 95"/>
          <p:cNvSpPr>
            <a:spLocks noChangeArrowheads="1"/>
          </p:cNvSpPr>
          <p:nvPr/>
        </p:nvSpPr>
        <p:spPr bwMode="auto">
          <a:xfrm>
            <a:off x="5097463" y="3609975"/>
            <a:ext cx="1349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S</a:t>
            </a:r>
            <a:endParaRPr lang="es-ES_tradnl" altLang="es-MX"/>
          </a:p>
        </p:txBody>
      </p:sp>
      <p:sp>
        <p:nvSpPr>
          <p:cNvPr id="23645" name="Rectangle 96"/>
          <p:cNvSpPr>
            <a:spLocks noChangeArrowheads="1"/>
          </p:cNvSpPr>
          <p:nvPr/>
        </p:nvSpPr>
        <p:spPr bwMode="auto">
          <a:xfrm>
            <a:off x="5137150" y="3563938"/>
            <a:ext cx="492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46" name="Rectangle 97"/>
          <p:cNvSpPr>
            <a:spLocks noChangeArrowheads="1"/>
          </p:cNvSpPr>
          <p:nvPr/>
        </p:nvSpPr>
        <p:spPr bwMode="auto">
          <a:xfrm>
            <a:off x="2279650" y="3830638"/>
            <a:ext cx="1824038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47" name="Rectangle 98"/>
          <p:cNvSpPr>
            <a:spLocks noChangeArrowheads="1"/>
          </p:cNvSpPr>
          <p:nvPr/>
        </p:nvSpPr>
        <p:spPr bwMode="auto">
          <a:xfrm>
            <a:off x="2279650" y="3876675"/>
            <a:ext cx="190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Arial" charset="0"/>
              </a:rPr>
              <a:t>A 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48" name="Rectangle 99"/>
          <p:cNvSpPr>
            <a:spLocks noChangeArrowheads="1"/>
          </p:cNvSpPr>
          <p:nvPr/>
        </p:nvSpPr>
        <p:spPr bwMode="auto">
          <a:xfrm>
            <a:off x="2470150" y="3876675"/>
            <a:ext cx="1619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Arial" charset="0"/>
              </a:rPr>
              <a:t>LA TECNOSFERA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49" name="Rectangle 100"/>
          <p:cNvSpPr>
            <a:spLocks noChangeArrowheads="1"/>
          </p:cNvSpPr>
          <p:nvPr/>
        </p:nvSpPr>
        <p:spPr bwMode="auto">
          <a:xfrm>
            <a:off x="5059363" y="3830638"/>
            <a:ext cx="1811337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50" name="Rectangle 101"/>
          <p:cNvSpPr>
            <a:spLocks noChangeArrowheads="1"/>
          </p:cNvSpPr>
          <p:nvPr/>
        </p:nvSpPr>
        <p:spPr bwMode="auto">
          <a:xfrm>
            <a:off x="5059363" y="3876675"/>
            <a:ext cx="1381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hlink"/>
                </a:solidFill>
                <a:latin typeface="Arial" charset="0"/>
              </a:rPr>
              <a:t>A</a:t>
            </a:r>
            <a:endParaRPr lang="es-ES_tradnl" altLang="es-MX">
              <a:solidFill>
                <a:schemeClr val="hlink"/>
              </a:solidFill>
            </a:endParaRPr>
          </a:p>
        </p:txBody>
      </p:sp>
      <p:sp>
        <p:nvSpPr>
          <p:cNvPr id="23651" name="Rectangle 102"/>
          <p:cNvSpPr>
            <a:spLocks noChangeArrowheads="1"/>
          </p:cNvSpPr>
          <p:nvPr/>
        </p:nvSpPr>
        <p:spPr bwMode="auto">
          <a:xfrm>
            <a:off x="5249863" y="3876675"/>
            <a:ext cx="16097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hlink"/>
                </a:solidFill>
                <a:latin typeface="Arial" charset="0"/>
              </a:rPr>
              <a:t>LA NATURALEZA</a:t>
            </a:r>
            <a:endParaRPr lang="es-ES_tradnl" altLang="es-MX">
              <a:solidFill>
                <a:schemeClr val="hlink"/>
              </a:solidFill>
            </a:endParaRPr>
          </a:p>
        </p:txBody>
      </p:sp>
      <p:sp>
        <p:nvSpPr>
          <p:cNvPr id="23652" name="Rectangle 103"/>
          <p:cNvSpPr>
            <a:spLocks noChangeArrowheads="1"/>
          </p:cNvSpPr>
          <p:nvPr/>
        </p:nvSpPr>
        <p:spPr bwMode="auto">
          <a:xfrm>
            <a:off x="7137400" y="3830638"/>
            <a:ext cx="49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53" name="Rectangle 104"/>
          <p:cNvSpPr>
            <a:spLocks noChangeArrowheads="1"/>
          </p:cNvSpPr>
          <p:nvPr/>
        </p:nvSpPr>
        <p:spPr bwMode="auto">
          <a:xfrm>
            <a:off x="1860550" y="3565525"/>
            <a:ext cx="5432425" cy="26988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54" name="Rectangle 105"/>
          <p:cNvSpPr>
            <a:spLocks noChangeArrowheads="1"/>
          </p:cNvSpPr>
          <p:nvPr/>
        </p:nvSpPr>
        <p:spPr bwMode="auto">
          <a:xfrm>
            <a:off x="1860550" y="3836988"/>
            <a:ext cx="5432425" cy="26987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55" name="Rectangle 106"/>
          <p:cNvSpPr>
            <a:spLocks noChangeArrowheads="1"/>
          </p:cNvSpPr>
          <p:nvPr/>
        </p:nvSpPr>
        <p:spPr bwMode="auto">
          <a:xfrm>
            <a:off x="1860550" y="4106863"/>
            <a:ext cx="5432425" cy="28575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56" name="Rectangle 107"/>
          <p:cNvSpPr>
            <a:spLocks noChangeArrowheads="1"/>
          </p:cNvSpPr>
          <p:nvPr/>
        </p:nvSpPr>
        <p:spPr bwMode="auto">
          <a:xfrm>
            <a:off x="1851025" y="5630863"/>
            <a:ext cx="5432425" cy="26987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57" name="Rectangle 108"/>
          <p:cNvSpPr>
            <a:spLocks noChangeArrowheads="1"/>
          </p:cNvSpPr>
          <p:nvPr/>
        </p:nvSpPr>
        <p:spPr bwMode="auto">
          <a:xfrm>
            <a:off x="3848100" y="1844675"/>
            <a:ext cx="1539875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58" name="Rectangle 109"/>
          <p:cNvSpPr>
            <a:spLocks noChangeArrowheads="1"/>
          </p:cNvSpPr>
          <p:nvPr/>
        </p:nvSpPr>
        <p:spPr bwMode="auto">
          <a:xfrm>
            <a:off x="3848100" y="1892300"/>
            <a:ext cx="134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E</a:t>
            </a:r>
            <a:endParaRPr lang="es-ES_tradnl" altLang="es-MX"/>
          </a:p>
        </p:txBody>
      </p:sp>
      <p:sp>
        <p:nvSpPr>
          <p:cNvPr id="23659" name="Rectangle 110"/>
          <p:cNvSpPr>
            <a:spLocks noChangeArrowheads="1"/>
          </p:cNvSpPr>
          <p:nvPr/>
        </p:nvSpPr>
        <p:spPr bwMode="auto">
          <a:xfrm>
            <a:off x="4041775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N</a:t>
            </a:r>
            <a:endParaRPr lang="es-ES_tradnl" altLang="es-MX"/>
          </a:p>
        </p:txBody>
      </p:sp>
      <p:sp>
        <p:nvSpPr>
          <p:cNvPr id="23660" name="Rectangle 111"/>
          <p:cNvSpPr>
            <a:spLocks noChangeArrowheads="1"/>
          </p:cNvSpPr>
          <p:nvPr/>
        </p:nvSpPr>
        <p:spPr bwMode="auto">
          <a:xfrm>
            <a:off x="4246563" y="1892300"/>
            <a:ext cx="123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T</a:t>
            </a:r>
            <a:endParaRPr lang="es-ES_tradnl" altLang="es-MX"/>
          </a:p>
        </p:txBody>
      </p:sp>
      <p:sp>
        <p:nvSpPr>
          <p:cNvPr id="23661" name="Rectangle 112"/>
          <p:cNvSpPr>
            <a:spLocks noChangeArrowheads="1"/>
          </p:cNvSpPr>
          <p:nvPr/>
        </p:nvSpPr>
        <p:spPr bwMode="auto">
          <a:xfrm>
            <a:off x="4425950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R</a:t>
            </a:r>
            <a:endParaRPr lang="es-ES_tradnl" altLang="es-MX"/>
          </a:p>
        </p:txBody>
      </p:sp>
      <p:sp>
        <p:nvSpPr>
          <p:cNvPr id="23662" name="Rectangle 113"/>
          <p:cNvSpPr>
            <a:spLocks noChangeArrowheads="1"/>
          </p:cNvSpPr>
          <p:nvPr/>
        </p:nvSpPr>
        <p:spPr bwMode="auto">
          <a:xfrm>
            <a:off x="4637088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A</a:t>
            </a:r>
            <a:endParaRPr lang="es-ES_tradnl" altLang="es-MX"/>
          </a:p>
        </p:txBody>
      </p:sp>
      <p:sp>
        <p:nvSpPr>
          <p:cNvPr id="23663" name="Rectangle 114"/>
          <p:cNvSpPr>
            <a:spLocks noChangeArrowheads="1"/>
          </p:cNvSpPr>
          <p:nvPr/>
        </p:nvSpPr>
        <p:spPr bwMode="auto">
          <a:xfrm>
            <a:off x="4837113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D</a:t>
            </a:r>
            <a:endParaRPr lang="es-ES_tradnl" altLang="es-MX"/>
          </a:p>
        </p:txBody>
      </p:sp>
      <p:sp>
        <p:nvSpPr>
          <p:cNvPr id="23664" name="Rectangle 115"/>
          <p:cNvSpPr>
            <a:spLocks noChangeArrowheads="1"/>
          </p:cNvSpPr>
          <p:nvPr/>
        </p:nvSpPr>
        <p:spPr bwMode="auto">
          <a:xfrm>
            <a:off x="5048250" y="1892300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A</a:t>
            </a:r>
            <a:endParaRPr lang="es-ES_tradnl" altLang="es-MX"/>
          </a:p>
        </p:txBody>
      </p:sp>
      <p:sp>
        <p:nvSpPr>
          <p:cNvPr id="23665" name="Rectangle 116"/>
          <p:cNvSpPr>
            <a:spLocks noChangeArrowheads="1"/>
          </p:cNvSpPr>
          <p:nvPr/>
        </p:nvSpPr>
        <p:spPr bwMode="auto">
          <a:xfrm>
            <a:off x="5248275" y="1892300"/>
            <a:ext cx="134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S</a:t>
            </a:r>
            <a:endParaRPr lang="es-ES_tradnl" altLang="es-MX"/>
          </a:p>
        </p:txBody>
      </p:sp>
      <p:sp>
        <p:nvSpPr>
          <p:cNvPr id="23666" name="Rectangle 117"/>
          <p:cNvSpPr>
            <a:spLocks noChangeArrowheads="1"/>
          </p:cNvSpPr>
          <p:nvPr/>
        </p:nvSpPr>
        <p:spPr bwMode="auto">
          <a:xfrm>
            <a:off x="5137150" y="1844675"/>
            <a:ext cx="49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67" name="Rectangle 118"/>
          <p:cNvSpPr>
            <a:spLocks noChangeArrowheads="1"/>
          </p:cNvSpPr>
          <p:nvPr/>
        </p:nvSpPr>
        <p:spPr bwMode="auto">
          <a:xfrm>
            <a:off x="2022475" y="2109788"/>
            <a:ext cx="23463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68" name="Rectangle 119"/>
          <p:cNvSpPr>
            <a:spLocks noChangeArrowheads="1"/>
          </p:cNvSpPr>
          <p:nvPr/>
        </p:nvSpPr>
        <p:spPr bwMode="auto">
          <a:xfrm>
            <a:off x="2022475" y="2155825"/>
            <a:ext cx="23288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Arial" charset="0"/>
              </a:rPr>
              <a:t>DESDE LA TECNOSFERA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69" name="Rectangle 120"/>
          <p:cNvSpPr>
            <a:spLocks noChangeArrowheads="1"/>
          </p:cNvSpPr>
          <p:nvPr/>
        </p:nvSpPr>
        <p:spPr bwMode="auto">
          <a:xfrm>
            <a:off x="4797425" y="2109788"/>
            <a:ext cx="23352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70" name="Rectangle 121"/>
          <p:cNvSpPr>
            <a:spLocks noChangeArrowheads="1"/>
          </p:cNvSpPr>
          <p:nvPr/>
        </p:nvSpPr>
        <p:spPr bwMode="auto">
          <a:xfrm>
            <a:off x="4797425" y="2155825"/>
            <a:ext cx="23193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hlink"/>
                </a:solidFill>
                <a:latin typeface="Arial" charset="0"/>
              </a:rPr>
              <a:t>DESDE LA NATURALEZA</a:t>
            </a:r>
            <a:endParaRPr lang="es-ES_tradnl" altLang="es-MX">
              <a:solidFill>
                <a:schemeClr val="hlink"/>
              </a:solidFill>
            </a:endParaRPr>
          </a:p>
        </p:txBody>
      </p:sp>
      <p:sp>
        <p:nvSpPr>
          <p:cNvPr id="23671" name="Rectangle 122"/>
          <p:cNvSpPr>
            <a:spLocks noChangeArrowheads="1"/>
          </p:cNvSpPr>
          <p:nvPr/>
        </p:nvSpPr>
        <p:spPr bwMode="auto">
          <a:xfrm>
            <a:off x="7137400" y="2109788"/>
            <a:ext cx="492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72" name="Rectangle 123"/>
          <p:cNvSpPr>
            <a:spLocks noChangeArrowheads="1"/>
          </p:cNvSpPr>
          <p:nvPr/>
        </p:nvSpPr>
        <p:spPr bwMode="auto">
          <a:xfrm>
            <a:off x="1887538" y="2454275"/>
            <a:ext cx="1068387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73" name="Rectangle 124"/>
          <p:cNvSpPr>
            <a:spLocks noChangeArrowheads="1"/>
          </p:cNvSpPr>
          <p:nvPr/>
        </p:nvSpPr>
        <p:spPr bwMode="auto">
          <a:xfrm>
            <a:off x="1887538" y="2501900"/>
            <a:ext cx="10556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Materiales y 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74" name="Rectangle 125"/>
          <p:cNvSpPr>
            <a:spLocks noChangeArrowheads="1"/>
          </p:cNvSpPr>
          <p:nvPr/>
        </p:nvSpPr>
        <p:spPr bwMode="auto">
          <a:xfrm>
            <a:off x="2957513" y="2454275"/>
            <a:ext cx="14970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75" name="Rectangle 126"/>
          <p:cNvSpPr>
            <a:spLocks noChangeArrowheads="1"/>
          </p:cNvSpPr>
          <p:nvPr/>
        </p:nvSpPr>
        <p:spPr bwMode="auto">
          <a:xfrm>
            <a:off x="2957513" y="2501900"/>
            <a:ext cx="14890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Combustibles (kg)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76" name="Rectangle 127"/>
          <p:cNvSpPr>
            <a:spLocks noChangeArrowheads="1"/>
          </p:cNvSpPr>
          <p:nvPr/>
        </p:nvSpPr>
        <p:spPr bwMode="auto">
          <a:xfrm>
            <a:off x="1885950" y="2695575"/>
            <a:ext cx="1460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77" name="Rectangle 128"/>
          <p:cNvSpPr>
            <a:spLocks noChangeArrowheads="1"/>
          </p:cNvSpPr>
          <p:nvPr/>
        </p:nvSpPr>
        <p:spPr bwMode="auto">
          <a:xfrm>
            <a:off x="1885950" y="2743200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78" name="Rectangle 129"/>
          <p:cNvSpPr>
            <a:spLocks noChangeArrowheads="1"/>
          </p:cNvSpPr>
          <p:nvPr/>
        </p:nvSpPr>
        <p:spPr bwMode="auto">
          <a:xfrm>
            <a:off x="2028825" y="2695575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79" name="Rectangle 130"/>
          <p:cNvSpPr>
            <a:spLocks noChangeArrowheads="1"/>
          </p:cNvSpPr>
          <p:nvPr/>
        </p:nvSpPr>
        <p:spPr bwMode="auto">
          <a:xfrm>
            <a:off x="1890713" y="3073400"/>
            <a:ext cx="145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80" name="Rectangle 131"/>
          <p:cNvSpPr>
            <a:spLocks noChangeArrowheads="1"/>
          </p:cNvSpPr>
          <p:nvPr/>
        </p:nvSpPr>
        <p:spPr bwMode="auto">
          <a:xfrm>
            <a:off x="1890713" y="3121025"/>
            <a:ext cx="14414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Electricidad (MJ)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81" name="Rectangle 132"/>
          <p:cNvSpPr>
            <a:spLocks noChangeArrowheads="1"/>
          </p:cNvSpPr>
          <p:nvPr/>
        </p:nvSpPr>
        <p:spPr bwMode="auto">
          <a:xfrm>
            <a:off x="3346450" y="3073400"/>
            <a:ext cx="49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82" name="Rectangle 133"/>
          <p:cNvSpPr>
            <a:spLocks noChangeArrowheads="1"/>
          </p:cNvSpPr>
          <p:nvPr/>
        </p:nvSpPr>
        <p:spPr bwMode="auto">
          <a:xfrm>
            <a:off x="1885950" y="3314700"/>
            <a:ext cx="1460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83" name="Rectangle 134"/>
          <p:cNvSpPr>
            <a:spLocks noChangeArrowheads="1"/>
          </p:cNvSpPr>
          <p:nvPr/>
        </p:nvSpPr>
        <p:spPr bwMode="auto">
          <a:xfrm>
            <a:off x="1885950" y="336232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84" name="Rectangle 135"/>
          <p:cNvSpPr>
            <a:spLocks noChangeArrowheads="1"/>
          </p:cNvSpPr>
          <p:nvPr/>
        </p:nvSpPr>
        <p:spPr bwMode="auto">
          <a:xfrm>
            <a:off x="2028825" y="3314700"/>
            <a:ext cx="49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85" name="Rectangle 136"/>
          <p:cNvSpPr>
            <a:spLocks noChangeArrowheads="1"/>
          </p:cNvSpPr>
          <p:nvPr/>
        </p:nvSpPr>
        <p:spPr bwMode="auto">
          <a:xfrm>
            <a:off x="4676775" y="2454275"/>
            <a:ext cx="155257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86" name="Rectangle 137"/>
          <p:cNvSpPr>
            <a:spLocks noChangeArrowheads="1"/>
          </p:cNvSpPr>
          <p:nvPr/>
        </p:nvSpPr>
        <p:spPr bwMode="auto">
          <a:xfrm>
            <a:off x="4676775" y="2501900"/>
            <a:ext cx="15382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tx2"/>
                </a:solidFill>
                <a:latin typeface="Times New Roman" pitchFamily="18" charset="0"/>
              </a:rPr>
              <a:t>Materias primas y </a:t>
            </a:r>
            <a:endParaRPr lang="es-ES_tradnl" altLang="es-MX">
              <a:solidFill>
                <a:schemeClr val="tx2"/>
              </a:solidFill>
            </a:endParaRPr>
          </a:p>
        </p:txBody>
      </p:sp>
      <p:sp>
        <p:nvSpPr>
          <p:cNvPr id="23687" name="Rectangle 138"/>
          <p:cNvSpPr>
            <a:spLocks noChangeArrowheads="1"/>
          </p:cNvSpPr>
          <p:nvPr/>
        </p:nvSpPr>
        <p:spPr bwMode="auto">
          <a:xfrm>
            <a:off x="4678363" y="2695575"/>
            <a:ext cx="209867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88" name="Rectangle 139"/>
          <p:cNvSpPr>
            <a:spLocks noChangeArrowheads="1"/>
          </p:cNvSpPr>
          <p:nvPr/>
        </p:nvSpPr>
        <p:spPr bwMode="auto">
          <a:xfrm>
            <a:off x="4678363" y="2743200"/>
            <a:ext cx="208756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tx2"/>
                </a:solidFill>
                <a:latin typeface="Times New Roman" pitchFamily="18" charset="0"/>
              </a:rPr>
              <a:t>Combustibles crudos (kg)</a:t>
            </a:r>
            <a:endParaRPr lang="es-ES_tradnl" altLang="es-MX">
              <a:solidFill>
                <a:schemeClr val="tx2"/>
              </a:solidFill>
            </a:endParaRPr>
          </a:p>
        </p:txBody>
      </p:sp>
      <p:sp>
        <p:nvSpPr>
          <p:cNvPr id="23689" name="Rectangle 140"/>
          <p:cNvSpPr>
            <a:spLocks noChangeArrowheads="1"/>
          </p:cNvSpPr>
          <p:nvPr/>
        </p:nvSpPr>
        <p:spPr bwMode="auto">
          <a:xfrm>
            <a:off x="6781800" y="2695575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90" name="Rectangle 141"/>
          <p:cNvSpPr>
            <a:spLocks noChangeArrowheads="1"/>
          </p:cNvSpPr>
          <p:nvPr/>
        </p:nvSpPr>
        <p:spPr bwMode="auto">
          <a:xfrm>
            <a:off x="4675188" y="2938463"/>
            <a:ext cx="144462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91" name="Rectangle 142"/>
          <p:cNvSpPr>
            <a:spLocks noChangeArrowheads="1"/>
          </p:cNvSpPr>
          <p:nvPr/>
        </p:nvSpPr>
        <p:spPr bwMode="auto">
          <a:xfrm>
            <a:off x="4675188" y="2986088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692" name="Rectangle 143"/>
          <p:cNvSpPr>
            <a:spLocks noChangeArrowheads="1"/>
          </p:cNvSpPr>
          <p:nvPr/>
        </p:nvSpPr>
        <p:spPr bwMode="auto">
          <a:xfrm>
            <a:off x="4816475" y="2938463"/>
            <a:ext cx="492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93" name="Rectangle 144"/>
          <p:cNvSpPr>
            <a:spLocks noChangeArrowheads="1"/>
          </p:cNvSpPr>
          <p:nvPr/>
        </p:nvSpPr>
        <p:spPr bwMode="auto">
          <a:xfrm>
            <a:off x="7335838" y="2454275"/>
            <a:ext cx="492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94" name="Rectangle 145"/>
          <p:cNvSpPr>
            <a:spLocks noChangeArrowheads="1"/>
          </p:cNvSpPr>
          <p:nvPr/>
        </p:nvSpPr>
        <p:spPr bwMode="auto">
          <a:xfrm>
            <a:off x="7335838" y="2695575"/>
            <a:ext cx="492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95" name="Rectangle 146"/>
          <p:cNvSpPr>
            <a:spLocks noChangeArrowheads="1"/>
          </p:cNvSpPr>
          <p:nvPr/>
        </p:nvSpPr>
        <p:spPr bwMode="auto">
          <a:xfrm>
            <a:off x="7335838" y="2938463"/>
            <a:ext cx="49212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96" name="Rectangle 147"/>
          <p:cNvSpPr>
            <a:spLocks noChangeArrowheads="1"/>
          </p:cNvSpPr>
          <p:nvPr/>
        </p:nvSpPr>
        <p:spPr bwMode="auto">
          <a:xfrm>
            <a:off x="4097338" y="3849688"/>
            <a:ext cx="5080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97" name="Rectangle 148"/>
          <p:cNvSpPr>
            <a:spLocks noChangeArrowheads="1"/>
          </p:cNvSpPr>
          <p:nvPr/>
        </p:nvSpPr>
        <p:spPr bwMode="auto">
          <a:xfrm>
            <a:off x="6907213" y="3849688"/>
            <a:ext cx="49212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98" name="Rectangle 149"/>
          <p:cNvSpPr>
            <a:spLocks noChangeArrowheads="1"/>
          </p:cNvSpPr>
          <p:nvPr/>
        </p:nvSpPr>
        <p:spPr bwMode="auto">
          <a:xfrm>
            <a:off x="1885950" y="4114800"/>
            <a:ext cx="11906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699" name="Rectangle 150"/>
          <p:cNvSpPr>
            <a:spLocks noChangeArrowheads="1"/>
          </p:cNvSpPr>
          <p:nvPr/>
        </p:nvSpPr>
        <p:spPr bwMode="auto">
          <a:xfrm>
            <a:off x="1885950" y="4162425"/>
            <a:ext cx="1158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P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00" name="Rectangle 151"/>
          <p:cNvSpPr>
            <a:spLocks noChangeArrowheads="1"/>
          </p:cNvSpPr>
          <p:nvPr/>
        </p:nvSpPr>
        <p:spPr bwMode="auto">
          <a:xfrm>
            <a:off x="2008188" y="4114800"/>
            <a:ext cx="2338387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01" name="Rectangle 152"/>
          <p:cNvSpPr>
            <a:spLocks noChangeArrowheads="1"/>
          </p:cNvSpPr>
          <p:nvPr/>
        </p:nvSpPr>
        <p:spPr bwMode="auto">
          <a:xfrm>
            <a:off x="2008188" y="4162425"/>
            <a:ext cx="7096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roductos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02" name="Rectangle 153"/>
          <p:cNvSpPr>
            <a:spLocks noChangeArrowheads="1"/>
          </p:cNvSpPr>
          <p:nvPr/>
        </p:nvSpPr>
        <p:spPr bwMode="auto">
          <a:xfrm>
            <a:off x="2770188" y="416242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y 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03" name="Rectangle 154"/>
          <p:cNvSpPr>
            <a:spLocks noChangeArrowheads="1"/>
          </p:cNvSpPr>
          <p:nvPr/>
        </p:nvSpPr>
        <p:spPr bwMode="auto">
          <a:xfrm>
            <a:off x="2914650" y="4162425"/>
            <a:ext cx="10493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Coproductos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04" name="Rectangle 155"/>
          <p:cNvSpPr>
            <a:spLocks noChangeArrowheads="1"/>
          </p:cNvSpPr>
          <p:nvPr/>
        </p:nvSpPr>
        <p:spPr bwMode="auto">
          <a:xfrm>
            <a:off x="4016375" y="4162425"/>
            <a:ext cx="3286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(kg)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05" name="Rectangle 156"/>
          <p:cNvSpPr>
            <a:spLocks noChangeArrowheads="1"/>
          </p:cNvSpPr>
          <p:nvPr/>
        </p:nvSpPr>
        <p:spPr bwMode="auto">
          <a:xfrm>
            <a:off x="4351338" y="4114800"/>
            <a:ext cx="4921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06" name="Rectangle 157"/>
          <p:cNvSpPr>
            <a:spLocks noChangeArrowheads="1"/>
          </p:cNvSpPr>
          <p:nvPr/>
        </p:nvSpPr>
        <p:spPr bwMode="auto">
          <a:xfrm>
            <a:off x="1885950" y="4356100"/>
            <a:ext cx="1460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07" name="Rectangle 158"/>
          <p:cNvSpPr>
            <a:spLocks noChangeArrowheads="1"/>
          </p:cNvSpPr>
          <p:nvPr/>
        </p:nvSpPr>
        <p:spPr bwMode="auto">
          <a:xfrm>
            <a:off x="1885950" y="440372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08" name="Rectangle 159"/>
          <p:cNvSpPr>
            <a:spLocks noChangeArrowheads="1"/>
          </p:cNvSpPr>
          <p:nvPr/>
        </p:nvSpPr>
        <p:spPr bwMode="auto">
          <a:xfrm>
            <a:off x="2028825" y="4356100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09" name="Rectangle 160"/>
          <p:cNvSpPr>
            <a:spLocks noChangeArrowheads="1"/>
          </p:cNvSpPr>
          <p:nvPr/>
        </p:nvSpPr>
        <p:spPr bwMode="auto">
          <a:xfrm>
            <a:off x="4651375" y="4114800"/>
            <a:ext cx="177482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10" name="Rectangle 161"/>
          <p:cNvSpPr>
            <a:spLocks noChangeArrowheads="1"/>
          </p:cNvSpPr>
          <p:nvPr/>
        </p:nvSpPr>
        <p:spPr bwMode="auto">
          <a:xfrm>
            <a:off x="4651375" y="4162425"/>
            <a:ext cx="17605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tx2"/>
                </a:solidFill>
                <a:latin typeface="Times New Roman" pitchFamily="18" charset="0"/>
              </a:rPr>
              <a:t>Emisiones al aire (kg)</a:t>
            </a:r>
            <a:endParaRPr lang="es-ES_tradnl" altLang="es-MX">
              <a:solidFill>
                <a:schemeClr val="tx2"/>
              </a:solidFill>
            </a:endParaRPr>
          </a:p>
        </p:txBody>
      </p:sp>
      <p:sp>
        <p:nvSpPr>
          <p:cNvPr id="23711" name="Rectangle 162"/>
          <p:cNvSpPr>
            <a:spLocks noChangeArrowheads="1"/>
          </p:cNvSpPr>
          <p:nvPr/>
        </p:nvSpPr>
        <p:spPr bwMode="auto">
          <a:xfrm>
            <a:off x="6432550" y="4114800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12" name="Rectangle 163"/>
          <p:cNvSpPr>
            <a:spLocks noChangeArrowheads="1"/>
          </p:cNvSpPr>
          <p:nvPr/>
        </p:nvSpPr>
        <p:spPr bwMode="auto">
          <a:xfrm>
            <a:off x="4646613" y="4356100"/>
            <a:ext cx="1460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13" name="Rectangle 164"/>
          <p:cNvSpPr>
            <a:spLocks noChangeArrowheads="1"/>
          </p:cNvSpPr>
          <p:nvPr/>
        </p:nvSpPr>
        <p:spPr bwMode="auto">
          <a:xfrm>
            <a:off x="4646613" y="440372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14" name="Rectangle 165"/>
          <p:cNvSpPr>
            <a:spLocks noChangeArrowheads="1"/>
          </p:cNvSpPr>
          <p:nvPr/>
        </p:nvSpPr>
        <p:spPr bwMode="auto">
          <a:xfrm>
            <a:off x="4791075" y="4356100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15" name="Rectangle 166"/>
          <p:cNvSpPr>
            <a:spLocks noChangeArrowheads="1"/>
          </p:cNvSpPr>
          <p:nvPr/>
        </p:nvSpPr>
        <p:spPr bwMode="auto">
          <a:xfrm>
            <a:off x="4648200" y="4598988"/>
            <a:ext cx="107950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16" name="Rectangle 167"/>
          <p:cNvSpPr>
            <a:spLocks noChangeArrowheads="1"/>
          </p:cNvSpPr>
          <p:nvPr/>
        </p:nvSpPr>
        <p:spPr bwMode="auto">
          <a:xfrm>
            <a:off x="4648200" y="4646613"/>
            <a:ext cx="10683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tx2"/>
                </a:solidFill>
                <a:latin typeface="Times New Roman" pitchFamily="18" charset="0"/>
              </a:rPr>
              <a:t>Emisiones al </a:t>
            </a:r>
            <a:endParaRPr lang="es-ES_tradnl" altLang="es-MX">
              <a:solidFill>
                <a:schemeClr val="tx2"/>
              </a:solidFill>
            </a:endParaRPr>
          </a:p>
        </p:txBody>
      </p:sp>
      <p:sp>
        <p:nvSpPr>
          <p:cNvPr id="23717" name="Rectangle 168"/>
          <p:cNvSpPr>
            <a:spLocks noChangeArrowheads="1"/>
          </p:cNvSpPr>
          <p:nvPr/>
        </p:nvSpPr>
        <p:spPr bwMode="auto">
          <a:xfrm>
            <a:off x="5732463" y="4598988"/>
            <a:ext cx="395287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18" name="Rectangle 169"/>
          <p:cNvSpPr>
            <a:spLocks noChangeArrowheads="1"/>
          </p:cNvSpPr>
          <p:nvPr/>
        </p:nvSpPr>
        <p:spPr bwMode="auto">
          <a:xfrm>
            <a:off x="5732463" y="4646613"/>
            <a:ext cx="3921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tx2"/>
                </a:solidFill>
                <a:latin typeface="Times New Roman" pitchFamily="18" charset="0"/>
              </a:rPr>
              <a:t>agua</a:t>
            </a:r>
            <a:endParaRPr lang="es-ES_tradnl" altLang="es-MX">
              <a:solidFill>
                <a:schemeClr val="tx2"/>
              </a:solidFill>
            </a:endParaRPr>
          </a:p>
        </p:txBody>
      </p:sp>
      <p:sp>
        <p:nvSpPr>
          <p:cNvPr id="23719" name="Rectangle 170"/>
          <p:cNvSpPr>
            <a:spLocks noChangeArrowheads="1"/>
          </p:cNvSpPr>
          <p:nvPr/>
        </p:nvSpPr>
        <p:spPr bwMode="auto">
          <a:xfrm>
            <a:off x="6127750" y="4598988"/>
            <a:ext cx="3778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20" name="Rectangle 171"/>
          <p:cNvSpPr>
            <a:spLocks noChangeArrowheads="1"/>
          </p:cNvSpPr>
          <p:nvPr/>
        </p:nvSpPr>
        <p:spPr bwMode="auto">
          <a:xfrm>
            <a:off x="6175375" y="4646613"/>
            <a:ext cx="3286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tx2"/>
                </a:solidFill>
                <a:latin typeface="Times New Roman" pitchFamily="18" charset="0"/>
              </a:rPr>
              <a:t>(kg)</a:t>
            </a:r>
            <a:endParaRPr lang="es-ES_tradnl" altLang="es-MX">
              <a:solidFill>
                <a:schemeClr val="tx2"/>
              </a:solidFill>
            </a:endParaRPr>
          </a:p>
        </p:txBody>
      </p:sp>
      <p:sp>
        <p:nvSpPr>
          <p:cNvPr id="23721" name="Rectangle 172"/>
          <p:cNvSpPr>
            <a:spLocks noChangeArrowheads="1"/>
          </p:cNvSpPr>
          <p:nvPr/>
        </p:nvSpPr>
        <p:spPr bwMode="auto">
          <a:xfrm>
            <a:off x="6507163" y="4598988"/>
            <a:ext cx="5080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22" name="Rectangle 173"/>
          <p:cNvSpPr>
            <a:spLocks noChangeArrowheads="1"/>
          </p:cNvSpPr>
          <p:nvPr/>
        </p:nvSpPr>
        <p:spPr bwMode="auto">
          <a:xfrm>
            <a:off x="4646613" y="4841875"/>
            <a:ext cx="1460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23" name="Rectangle 174"/>
          <p:cNvSpPr>
            <a:spLocks noChangeArrowheads="1"/>
          </p:cNvSpPr>
          <p:nvPr/>
        </p:nvSpPr>
        <p:spPr bwMode="auto">
          <a:xfrm>
            <a:off x="4646613" y="4889500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24" name="Rectangle 175"/>
          <p:cNvSpPr>
            <a:spLocks noChangeArrowheads="1"/>
          </p:cNvSpPr>
          <p:nvPr/>
        </p:nvSpPr>
        <p:spPr bwMode="auto">
          <a:xfrm>
            <a:off x="4791075" y="4841875"/>
            <a:ext cx="4921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25" name="Rectangle 176"/>
          <p:cNvSpPr>
            <a:spLocks noChangeArrowheads="1"/>
          </p:cNvSpPr>
          <p:nvPr/>
        </p:nvSpPr>
        <p:spPr bwMode="auto">
          <a:xfrm>
            <a:off x="4597400" y="5084763"/>
            <a:ext cx="10779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26" name="Rectangle 177"/>
          <p:cNvSpPr>
            <a:spLocks noChangeArrowheads="1"/>
          </p:cNvSpPr>
          <p:nvPr/>
        </p:nvSpPr>
        <p:spPr bwMode="auto">
          <a:xfrm>
            <a:off x="4597400" y="5132388"/>
            <a:ext cx="10683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tx2"/>
                </a:solidFill>
                <a:latin typeface="Times New Roman" pitchFamily="18" charset="0"/>
              </a:rPr>
              <a:t>Emisiones al </a:t>
            </a:r>
            <a:endParaRPr lang="es-ES_tradnl" altLang="es-MX">
              <a:solidFill>
                <a:schemeClr val="tx2"/>
              </a:solidFill>
            </a:endParaRPr>
          </a:p>
        </p:txBody>
      </p:sp>
      <p:sp>
        <p:nvSpPr>
          <p:cNvPr id="23727" name="Rectangle 178"/>
          <p:cNvSpPr>
            <a:spLocks noChangeArrowheads="1"/>
          </p:cNvSpPr>
          <p:nvPr/>
        </p:nvSpPr>
        <p:spPr bwMode="auto">
          <a:xfrm>
            <a:off x="5681663" y="5084763"/>
            <a:ext cx="4175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28" name="Rectangle 179"/>
          <p:cNvSpPr>
            <a:spLocks noChangeArrowheads="1"/>
          </p:cNvSpPr>
          <p:nvPr/>
        </p:nvSpPr>
        <p:spPr bwMode="auto">
          <a:xfrm>
            <a:off x="5681663" y="5132388"/>
            <a:ext cx="4127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tx2"/>
                </a:solidFill>
                <a:latin typeface="Times New Roman" pitchFamily="18" charset="0"/>
              </a:rPr>
              <a:t>suelo</a:t>
            </a:r>
            <a:endParaRPr lang="es-ES_tradnl" altLang="es-MX">
              <a:solidFill>
                <a:schemeClr val="tx2"/>
              </a:solidFill>
            </a:endParaRPr>
          </a:p>
        </p:txBody>
      </p:sp>
      <p:sp>
        <p:nvSpPr>
          <p:cNvPr id="23729" name="Rectangle 180"/>
          <p:cNvSpPr>
            <a:spLocks noChangeArrowheads="1"/>
          </p:cNvSpPr>
          <p:nvPr/>
        </p:nvSpPr>
        <p:spPr bwMode="auto">
          <a:xfrm>
            <a:off x="6099175" y="5084763"/>
            <a:ext cx="49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30" name="Rectangle 181"/>
          <p:cNvSpPr>
            <a:spLocks noChangeArrowheads="1"/>
          </p:cNvSpPr>
          <p:nvPr/>
        </p:nvSpPr>
        <p:spPr bwMode="auto">
          <a:xfrm>
            <a:off x="6146800" y="5084763"/>
            <a:ext cx="3302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31" name="Rectangle 182"/>
          <p:cNvSpPr>
            <a:spLocks noChangeArrowheads="1"/>
          </p:cNvSpPr>
          <p:nvPr/>
        </p:nvSpPr>
        <p:spPr bwMode="auto">
          <a:xfrm>
            <a:off x="6146800" y="5132388"/>
            <a:ext cx="3286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tx2"/>
                </a:solidFill>
                <a:latin typeface="Times New Roman" pitchFamily="18" charset="0"/>
              </a:rPr>
              <a:t>(kg)</a:t>
            </a:r>
            <a:endParaRPr lang="es-ES_tradnl" altLang="es-MX">
              <a:solidFill>
                <a:schemeClr val="tx2"/>
              </a:solidFill>
            </a:endParaRPr>
          </a:p>
        </p:txBody>
      </p:sp>
      <p:sp>
        <p:nvSpPr>
          <p:cNvPr id="23732" name="Rectangle 183"/>
          <p:cNvSpPr>
            <a:spLocks noChangeArrowheads="1"/>
          </p:cNvSpPr>
          <p:nvPr/>
        </p:nvSpPr>
        <p:spPr bwMode="auto">
          <a:xfrm>
            <a:off x="6478588" y="5084763"/>
            <a:ext cx="492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33" name="Rectangle 184"/>
          <p:cNvSpPr>
            <a:spLocks noChangeArrowheads="1"/>
          </p:cNvSpPr>
          <p:nvPr/>
        </p:nvSpPr>
        <p:spPr bwMode="auto">
          <a:xfrm>
            <a:off x="6524625" y="5084763"/>
            <a:ext cx="49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34" name="Rectangle 185"/>
          <p:cNvSpPr>
            <a:spLocks noChangeArrowheads="1"/>
          </p:cNvSpPr>
          <p:nvPr/>
        </p:nvSpPr>
        <p:spPr bwMode="auto">
          <a:xfrm>
            <a:off x="4595813" y="5327650"/>
            <a:ext cx="1460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35" name="Rectangle 186"/>
          <p:cNvSpPr>
            <a:spLocks noChangeArrowheads="1"/>
          </p:cNvSpPr>
          <p:nvPr/>
        </p:nvSpPr>
        <p:spPr bwMode="auto">
          <a:xfrm>
            <a:off x="4595813" y="5375275"/>
            <a:ext cx="14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Times New Roman" pitchFamily="18" charset="0"/>
              </a:rPr>
              <a:t>...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36" name="Rectangle 187"/>
          <p:cNvSpPr>
            <a:spLocks noChangeArrowheads="1"/>
          </p:cNvSpPr>
          <p:nvPr/>
        </p:nvSpPr>
        <p:spPr bwMode="auto">
          <a:xfrm>
            <a:off x="4740275" y="5327650"/>
            <a:ext cx="49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37" name="Rectangle 188"/>
          <p:cNvSpPr>
            <a:spLocks noChangeArrowheads="1"/>
          </p:cNvSpPr>
          <p:nvPr/>
        </p:nvSpPr>
        <p:spPr bwMode="auto">
          <a:xfrm>
            <a:off x="1860550" y="1846263"/>
            <a:ext cx="5432425" cy="26987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38" name="Rectangle 189"/>
          <p:cNvSpPr>
            <a:spLocks noChangeArrowheads="1"/>
          </p:cNvSpPr>
          <p:nvPr/>
        </p:nvSpPr>
        <p:spPr bwMode="auto">
          <a:xfrm>
            <a:off x="1860550" y="2116138"/>
            <a:ext cx="5432425" cy="28575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39" name="Rectangle 190"/>
          <p:cNvSpPr>
            <a:spLocks noChangeArrowheads="1"/>
          </p:cNvSpPr>
          <p:nvPr/>
        </p:nvSpPr>
        <p:spPr bwMode="auto">
          <a:xfrm>
            <a:off x="1860550" y="2389188"/>
            <a:ext cx="5432425" cy="26987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40" name="Rectangle 191"/>
          <p:cNvSpPr>
            <a:spLocks noChangeArrowheads="1"/>
          </p:cNvSpPr>
          <p:nvPr/>
        </p:nvSpPr>
        <p:spPr bwMode="auto">
          <a:xfrm>
            <a:off x="3995738" y="3563938"/>
            <a:ext cx="124142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41" name="Rectangle 192"/>
          <p:cNvSpPr>
            <a:spLocks noChangeArrowheads="1"/>
          </p:cNvSpPr>
          <p:nvPr/>
        </p:nvSpPr>
        <p:spPr bwMode="auto">
          <a:xfrm>
            <a:off x="3995738" y="3609975"/>
            <a:ext cx="6905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S A L I </a:t>
            </a:r>
            <a:endParaRPr lang="es-ES_tradnl" altLang="es-MX"/>
          </a:p>
        </p:txBody>
      </p:sp>
      <p:sp>
        <p:nvSpPr>
          <p:cNvPr id="23742" name="Rectangle 193"/>
          <p:cNvSpPr>
            <a:spLocks noChangeArrowheads="1"/>
          </p:cNvSpPr>
          <p:nvPr/>
        </p:nvSpPr>
        <p:spPr bwMode="auto">
          <a:xfrm>
            <a:off x="4686300" y="3609975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D</a:t>
            </a:r>
            <a:endParaRPr lang="es-ES_tradnl" altLang="es-MX"/>
          </a:p>
        </p:txBody>
      </p:sp>
      <p:sp>
        <p:nvSpPr>
          <p:cNvPr id="23743" name="Rectangle 194"/>
          <p:cNvSpPr>
            <a:spLocks noChangeArrowheads="1"/>
          </p:cNvSpPr>
          <p:nvPr/>
        </p:nvSpPr>
        <p:spPr bwMode="auto">
          <a:xfrm>
            <a:off x="4897438" y="3609975"/>
            <a:ext cx="146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A</a:t>
            </a:r>
            <a:endParaRPr lang="es-ES_tradnl" altLang="es-MX"/>
          </a:p>
        </p:txBody>
      </p:sp>
      <p:sp>
        <p:nvSpPr>
          <p:cNvPr id="23744" name="Rectangle 195"/>
          <p:cNvSpPr>
            <a:spLocks noChangeArrowheads="1"/>
          </p:cNvSpPr>
          <p:nvPr/>
        </p:nvSpPr>
        <p:spPr bwMode="auto">
          <a:xfrm>
            <a:off x="5097463" y="3609975"/>
            <a:ext cx="1349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600" b="1">
                <a:latin typeface="Arial" charset="0"/>
              </a:rPr>
              <a:t>S</a:t>
            </a:r>
            <a:endParaRPr lang="es-ES_tradnl" altLang="es-MX"/>
          </a:p>
        </p:txBody>
      </p:sp>
      <p:sp>
        <p:nvSpPr>
          <p:cNvPr id="23745" name="Rectangle 196"/>
          <p:cNvSpPr>
            <a:spLocks noChangeArrowheads="1"/>
          </p:cNvSpPr>
          <p:nvPr/>
        </p:nvSpPr>
        <p:spPr bwMode="auto">
          <a:xfrm>
            <a:off x="5137150" y="3563938"/>
            <a:ext cx="492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46" name="Rectangle 197"/>
          <p:cNvSpPr>
            <a:spLocks noChangeArrowheads="1"/>
          </p:cNvSpPr>
          <p:nvPr/>
        </p:nvSpPr>
        <p:spPr bwMode="auto">
          <a:xfrm>
            <a:off x="2279650" y="3830638"/>
            <a:ext cx="1824038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47" name="Rectangle 198"/>
          <p:cNvSpPr>
            <a:spLocks noChangeArrowheads="1"/>
          </p:cNvSpPr>
          <p:nvPr/>
        </p:nvSpPr>
        <p:spPr bwMode="auto">
          <a:xfrm>
            <a:off x="2279650" y="3876675"/>
            <a:ext cx="190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Arial" charset="0"/>
              </a:rPr>
              <a:t>A 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48" name="Rectangle 199"/>
          <p:cNvSpPr>
            <a:spLocks noChangeArrowheads="1"/>
          </p:cNvSpPr>
          <p:nvPr/>
        </p:nvSpPr>
        <p:spPr bwMode="auto">
          <a:xfrm>
            <a:off x="2470150" y="3876675"/>
            <a:ext cx="1619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rgbClr val="D42452"/>
                </a:solidFill>
                <a:latin typeface="Arial" charset="0"/>
              </a:rPr>
              <a:t>LA TECNOSFERA</a:t>
            </a:r>
            <a:endParaRPr lang="es-ES_tradnl" altLang="es-MX">
              <a:solidFill>
                <a:srgbClr val="D42452"/>
              </a:solidFill>
            </a:endParaRPr>
          </a:p>
        </p:txBody>
      </p:sp>
      <p:sp>
        <p:nvSpPr>
          <p:cNvPr id="23749" name="Rectangle 200"/>
          <p:cNvSpPr>
            <a:spLocks noChangeArrowheads="1"/>
          </p:cNvSpPr>
          <p:nvPr/>
        </p:nvSpPr>
        <p:spPr bwMode="auto">
          <a:xfrm>
            <a:off x="5059363" y="3830638"/>
            <a:ext cx="1811337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50" name="Rectangle 201"/>
          <p:cNvSpPr>
            <a:spLocks noChangeArrowheads="1"/>
          </p:cNvSpPr>
          <p:nvPr/>
        </p:nvSpPr>
        <p:spPr bwMode="auto">
          <a:xfrm>
            <a:off x="5059363" y="3876675"/>
            <a:ext cx="1381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hlink"/>
                </a:solidFill>
                <a:latin typeface="Arial" charset="0"/>
              </a:rPr>
              <a:t>A</a:t>
            </a:r>
            <a:endParaRPr lang="es-ES_tradnl" altLang="es-MX">
              <a:solidFill>
                <a:schemeClr val="hlink"/>
              </a:solidFill>
            </a:endParaRPr>
          </a:p>
        </p:txBody>
      </p:sp>
      <p:sp>
        <p:nvSpPr>
          <p:cNvPr id="23751" name="Rectangle 202"/>
          <p:cNvSpPr>
            <a:spLocks noChangeArrowheads="1"/>
          </p:cNvSpPr>
          <p:nvPr/>
        </p:nvSpPr>
        <p:spPr bwMode="auto">
          <a:xfrm>
            <a:off x="5249863" y="3876675"/>
            <a:ext cx="16097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500" b="1">
                <a:solidFill>
                  <a:schemeClr val="hlink"/>
                </a:solidFill>
                <a:latin typeface="Arial" charset="0"/>
              </a:rPr>
              <a:t>LA NATURALEZA</a:t>
            </a:r>
            <a:endParaRPr lang="es-ES_tradnl" altLang="es-MX">
              <a:solidFill>
                <a:schemeClr val="hlink"/>
              </a:solidFill>
            </a:endParaRPr>
          </a:p>
        </p:txBody>
      </p:sp>
      <p:sp>
        <p:nvSpPr>
          <p:cNvPr id="23752" name="Rectangle 203"/>
          <p:cNvSpPr>
            <a:spLocks noChangeArrowheads="1"/>
          </p:cNvSpPr>
          <p:nvPr/>
        </p:nvSpPr>
        <p:spPr bwMode="auto">
          <a:xfrm>
            <a:off x="7137400" y="3830638"/>
            <a:ext cx="49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53" name="Rectangle 204"/>
          <p:cNvSpPr>
            <a:spLocks noChangeArrowheads="1"/>
          </p:cNvSpPr>
          <p:nvPr/>
        </p:nvSpPr>
        <p:spPr bwMode="auto">
          <a:xfrm>
            <a:off x="1860550" y="3565525"/>
            <a:ext cx="5432425" cy="26988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54" name="Rectangle 205"/>
          <p:cNvSpPr>
            <a:spLocks noChangeArrowheads="1"/>
          </p:cNvSpPr>
          <p:nvPr/>
        </p:nvSpPr>
        <p:spPr bwMode="auto">
          <a:xfrm>
            <a:off x="1860550" y="3836988"/>
            <a:ext cx="5432425" cy="26987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55" name="Rectangle 206"/>
          <p:cNvSpPr>
            <a:spLocks noChangeArrowheads="1"/>
          </p:cNvSpPr>
          <p:nvPr/>
        </p:nvSpPr>
        <p:spPr bwMode="auto">
          <a:xfrm>
            <a:off x="1860550" y="4106863"/>
            <a:ext cx="5432425" cy="28575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3756" name="Rectangle 207"/>
          <p:cNvSpPr>
            <a:spLocks noChangeArrowheads="1"/>
          </p:cNvSpPr>
          <p:nvPr/>
        </p:nvSpPr>
        <p:spPr bwMode="auto">
          <a:xfrm>
            <a:off x="1851025" y="5630863"/>
            <a:ext cx="5432425" cy="26987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67326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INVENTARIO DEL CICLO DE VIDA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295400" y="1911350"/>
            <a:ext cx="72390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MEDIDAS DIRECTAS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DOCUMENTOS PUBLICADOS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	</a:t>
            </a:r>
            <a:r>
              <a:rPr lang="es-ES_tradnl" altLang="es-MX" sz="1800" i="1">
                <a:latin typeface="Century Gothic" pitchFamily="34" charset="0"/>
              </a:rPr>
              <a:t>Declaraciones ambientales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1800" i="1">
                <a:latin typeface="Century Gothic" pitchFamily="34" charset="0"/>
              </a:rPr>
              <a:t>	Informes de ACV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1800" i="1">
                <a:latin typeface="Century Gothic" pitchFamily="34" charset="0"/>
              </a:rPr>
              <a:t>	Otras fuentes, estadísticas, requerimientos legales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FUENTES ELECTRÓNICAS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	</a:t>
            </a:r>
            <a:r>
              <a:rPr lang="es-ES_tradnl" altLang="es-MX" sz="1800" i="1">
                <a:latin typeface="Century Gothic" pitchFamily="34" charset="0"/>
              </a:rPr>
              <a:t>Bases de datos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1800" i="1">
                <a:latin typeface="Century Gothic" pitchFamily="34" charset="0"/>
              </a:rPr>
              <a:t>	Internet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COMUNICACIONES PERSONALES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157788"/>
            <a:ext cx="12477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24400"/>
            <a:ext cx="7620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852738"/>
            <a:ext cx="592137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334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INVENTARIO DEL CICLO DE VIDA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graphicFrame>
        <p:nvGraphicFramePr>
          <p:cNvPr id="47265" name="Group 161"/>
          <p:cNvGraphicFramePr>
            <a:graphicFrameLocks noGrp="1"/>
          </p:cNvGraphicFramePr>
          <p:nvPr/>
        </p:nvGraphicFramePr>
        <p:xfrm>
          <a:off x="1443038" y="2381250"/>
          <a:ext cx="6081712" cy="2636836"/>
        </p:xfrm>
        <a:graphic>
          <a:graphicData uri="http://schemas.openxmlformats.org/drawingml/2006/table">
            <a:tbl>
              <a:tblPr/>
              <a:tblGrid>
                <a:gridCol w="1527175"/>
                <a:gridCol w="1028700"/>
                <a:gridCol w="3525837"/>
              </a:tblGrid>
              <a:tr h="396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Nombre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País de origen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Alcance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ECOINVENT v1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Suiza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Más de 2500 procesos: energía, transporte, materiales de construcción, compuestos químicos, papel y cartón, gestión de residuos …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ETH-ESU 96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Suiza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Más de 1200 procesos: generación de electricidad y procesos relacionados, como transporte, procesado y gestión de residuos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BUWAL 250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Suiza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Procesos relacionados con materiales de envase (plástico, cartón, papel, vidrio, metales), energía, transporte y gestión de residuos 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IDEMAT 2001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Holanda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Procesos relacionados con materiales ingenieriles (metales, aleaciones, plásticos, madera), energía y transporte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IVAM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Holanda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Procesos relacionados con materiales, transporte, energía y tratamiento de residuos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FEFCO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Bélgica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Datos europeos relativos a la fabricación de cartón corrugado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Franklin US LCI 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EEUU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500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Datos de inventario procedentes de Norte América, relativos a energía, transporte, acero, plásticos y procesado</a:t>
                      </a:r>
                      <a:endParaRPr kumimoji="0" lang="es-ES" alt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266" name="Oval 162"/>
          <p:cNvSpPr>
            <a:spLocks noChangeArrowheads="1"/>
          </p:cNvSpPr>
          <p:nvPr/>
        </p:nvSpPr>
        <p:spPr bwMode="auto">
          <a:xfrm>
            <a:off x="1258888" y="2781300"/>
            <a:ext cx="1441450" cy="360363"/>
          </a:xfrm>
          <a:prstGeom prst="ellipse">
            <a:avLst/>
          </a:prstGeom>
          <a:noFill/>
          <a:ln w="9525">
            <a:solidFill>
              <a:srgbClr val="D4245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26405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6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/>
          </p:cNvGraphicFramePr>
          <p:nvPr/>
        </p:nvGraphicFramePr>
        <p:xfrm>
          <a:off x="2043113" y="1371600"/>
          <a:ext cx="6705600" cy="502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9" r:id="rId4" imgW="4562475" imgH="3419475" progId="PowerPoint.Slide.8">
                  <p:embed/>
                </p:oleObj>
              </mc:Choice>
              <mc:Fallback>
                <p:oleObj r:id="rId4" imgW="4562475" imgH="3419475" progId="PowerPoint.Slide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3113" y="1371600"/>
                        <a:ext cx="6705600" cy="502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1382713" y="457200"/>
            <a:ext cx="8229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Inventario de los datos (LCI) </a:t>
            </a:r>
          </a:p>
        </p:txBody>
      </p:sp>
      <p:pic>
        <p:nvPicPr>
          <p:cNvPr id="29700" name="Picture 4" descr="inventari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8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/>
          </p:cNvGraphicFramePr>
          <p:nvPr/>
        </p:nvGraphicFramePr>
        <p:xfrm>
          <a:off x="-20638" y="685800"/>
          <a:ext cx="7629526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3" r:id="rId4" imgW="4562475" imgH="3419475" progId="PowerPoint.Slide.8">
                  <p:embed/>
                </p:oleObj>
              </mc:Choice>
              <mc:Fallback>
                <p:oleObj r:id="rId4" imgW="4562475" imgH="3419475" progId="PowerPoint.Slide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0638" y="685800"/>
                        <a:ext cx="7629526" cy="571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-324544" y="-243408"/>
            <a:ext cx="8229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Cálculo </a:t>
            </a:r>
            <a:r>
              <a:rPr lang="es-ES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 impactos (LCA)</a:t>
            </a:r>
          </a:p>
        </p:txBody>
      </p:sp>
      <p:pic>
        <p:nvPicPr>
          <p:cNvPr id="30724" name="Picture 4" descr="impacto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0"/>
            <a:ext cx="18351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smtClean="0">
                <a:solidFill>
                  <a:schemeClr val="tx1"/>
                </a:solidFill>
              </a:rPr>
              <a:t>Estructura de la metodología ACV  </a:t>
            </a:r>
          </a:p>
        </p:txBody>
      </p:sp>
      <p:sp>
        <p:nvSpPr>
          <p:cNvPr id="3174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99F977-09EB-4D21-8B0E-3E16FE728532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s-MX" sz="1400"/>
          </a:p>
        </p:txBody>
      </p:sp>
      <p:graphicFrame>
        <p:nvGraphicFramePr>
          <p:cNvPr id="31747" name="Object 2"/>
          <p:cNvGraphicFramePr>
            <a:graphicFrameLocks/>
          </p:cNvGraphicFramePr>
          <p:nvPr/>
        </p:nvGraphicFramePr>
        <p:xfrm>
          <a:off x="0" y="0"/>
          <a:ext cx="9128125" cy="683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7" r:id="rId4" imgW="4562475" imgH="3419475" progId="PowerPoint.Slide.8">
                  <p:embed/>
                </p:oleObj>
              </mc:Choice>
              <mc:Fallback>
                <p:oleObj r:id="rId4" imgW="4562475" imgH="3419475" progId="PowerPoint.Slide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28125" cy="683736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369" name="Text Box 1049"/>
          <p:cNvSpPr txBox="1">
            <a:spLocks noChangeArrowheads="1"/>
          </p:cNvSpPr>
          <p:nvPr/>
        </p:nvSpPr>
        <p:spPr bwMode="auto">
          <a:xfrm>
            <a:off x="395536" y="306530"/>
            <a:ext cx="8339400" cy="6437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0488" tIns="44450" rIns="90488" bIns="4445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s-MX" sz="4000" dirty="0">
                <a:solidFill>
                  <a:srgbClr val="2F2B20"/>
                </a:solidFill>
              </a:rPr>
              <a:t>Propósito de la unidad de aprendizaje</a:t>
            </a:r>
            <a:endParaRPr lang="es-ES" sz="4000" dirty="0">
              <a:solidFill>
                <a:srgbClr val="2F2B20"/>
              </a:solidFill>
            </a:endParaRPr>
          </a:p>
        </p:txBody>
      </p:sp>
      <p:sp>
        <p:nvSpPr>
          <p:cNvPr id="953370" name="Text Box 1050"/>
          <p:cNvSpPr txBox="1">
            <a:spLocks noChangeArrowheads="1"/>
          </p:cNvSpPr>
          <p:nvPr/>
        </p:nvSpPr>
        <p:spPr bwMode="auto">
          <a:xfrm>
            <a:off x="469835" y="968699"/>
            <a:ext cx="8208962" cy="5346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0488" tIns="44450" rIns="90488" bIns="44450"/>
          <a:lstStyle/>
          <a:p>
            <a:pPr>
              <a:lnSpc>
                <a:spcPct val="90000"/>
              </a:lnSpc>
              <a:defRPr/>
            </a:pPr>
            <a:endParaRPr lang="es-ES" sz="1400" dirty="0">
              <a:solidFill>
                <a:srgbClr val="2F2B20"/>
              </a:solidFill>
              <a:cs typeface="Arial" pitchFamily="34" charset="0"/>
            </a:endParaRPr>
          </a:p>
        </p:txBody>
      </p:sp>
      <p:sp>
        <p:nvSpPr>
          <p:cNvPr id="15364" name="1 CuadroTexto"/>
          <p:cNvSpPr txBox="1">
            <a:spLocks noChangeArrowheads="1"/>
          </p:cNvSpPr>
          <p:nvPr/>
        </p:nvSpPr>
        <p:spPr bwMode="auto">
          <a:xfrm>
            <a:off x="971600" y="1124744"/>
            <a:ext cx="74167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800">
                <a:solidFill>
                  <a:schemeClr val="tx1"/>
                </a:solidFill>
                <a:latin typeface="Rockwell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400">
                <a:solidFill>
                  <a:schemeClr val="tx1"/>
                </a:solidFill>
                <a:latin typeface="Rockwell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000">
                <a:solidFill>
                  <a:schemeClr val="tx1"/>
                </a:solidFill>
                <a:latin typeface="Rockwell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9pPr>
          </a:lstStyle>
          <a:p>
            <a:pPr>
              <a:spcAft>
                <a:spcPct val="0"/>
              </a:spcAft>
              <a:buClr>
                <a:schemeClr val="accent2"/>
              </a:buClr>
              <a:buSzTx/>
              <a:buNone/>
            </a:pPr>
            <a:r>
              <a:rPr lang="es-MX" sz="3200" dirty="0"/>
              <a:t>Que el participante entienda y maneje la aplicación de la ISO 14031 (EDA); forme su propio criterio sobre el concepto de desarrollo sustentable, eco desarrollo y mercados verdes; y maneje lo relativo a la ISO 14020 (Eco etiquetado); y aplique la ISO 14040 y algunas metodologías de apoyo: Análisis de ciclo de vida (ACV).</a:t>
            </a:r>
            <a:endParaRPr lang="es-MX" altLang="es-MX" sz="32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2586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077" name="Picture 13" descr="balanc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Estructura de </a:t>
            </a:r>
            <a:r>
              <a:rPr lang="es-ES" altLang="es-MX" sz="40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ecobalance</a:t>
            </a:r>
            <a:endParaRPr lang="es-ES" altLang="es-MX" sz="4000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838200" y="3124200"/>
            <a:ext cx="19812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/>
              <a:t>Material inicial en cada proceso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800"/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800"/>
          </a:p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/>
              <a:t>Energía</a:t>
            </a:r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3581400" y="1600200"/>
            <a:ext cx="198120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Obtención de materias primas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600"/>
          </a:p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Proceso de manufactura de materias primas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600"/>
          </a:p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Proceso de manufactura del producto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600"/>
          </a:p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 Uso del producto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600"/>
          </a:p>
          <a:p>
            <a:pPr>
              <a:spcBef>
                <a:spcPct val="50000"/>
              </a:spcBef>
              <a:buFontTx/>
              <a:buNone/>
            </a:pPr>
            <a:r>
              <a:rPr lang="es-ES" altLang="es-MX" sz="1600"/>
              <a:t>Fin de vida del producto</a:t>
            </a:r>
          </a:p>
        </p:txBody>
      </p:sp>
      <p:sp>
        <p:nvSpPr>
          <p:cNvPr id="46086" name="Rectangle 5"/>
          <p:cNvSpPr>
            <a:spLocks noChangeArrowheads="1"/>
          </p:cNvSpPr>
          <p:nvPr/>
        </p:nvSpPr>
        <p:spPr bwMode="auto">
          <a:xfrm>
            <a:off x="6324600" y="2057400"/>
            <a:ext cx="1981200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/>
              <a:t>Producto final de cada proceso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800"/>
          </a:p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/>
              <a:t>Desperdicios sólidos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800"/>
          </a:p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/>
              <a:t>Desechos líquidos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800"/>
          </a:p>
          <a:p>
            <a:pPr>
              <a:spcBef>
                <a:spcPct val="50000"/>
              </a:spcBef>
              <a:buFontTx/>
              <a:buNone/>
            </a:pPr>
            <a:r>
              <a:rPr lang="es-ES" altLang="es-MX" sz="1800"/>
              <a:t>Emisiones al aire y agua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altLang="es-MX" sz="1800"/>
          </a:p>
        </p:txBody>
      </p:sp>
      <p:sp>
        <p:nvSpPr>
          <p:cNvPr id="46087" name="Rectangle 6"/>
          <p:cNvSpPr>
            <a:spLocks noChangeArrowheads="1"/>
          </p:cNvSpPr>
          <p:nvPr/>
        </p:nvSpPr>
        <p:spPr bwMode="auto">
          <a:xfrm>
            <a:off x="3435350" y="1377950"/>
            <a:ext cx="2349500" cy="5016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46088" name="AutoShape 7"/>
          <p:cNvSpPr>
            <a:spLocks noChangeArrowheads="1"/>
          </p:cNvSpPr>
          <p:nvPr/>
        </p:nvSpPr>
        <p:spPr bwMode="auto">
          <a:xfrm>
            <a:off x="768350" y="2673350"/>
            <a:ext cx="1892300" cy="2578100"/>
          </a:xfrm>
          <a:prstGeom prst="roundRect">
            <a:avLst>
              <a:gd name="adj" fmla="val 12495"/>
            </a:avLst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46089" name="AutoShape 8"/>
          <p:cNvSpPr>
            <a:spLocks noChangeArrowheads="1"/>
          </p:cNvSpPr>
          <p:nvPr/>
        </p:nvSpPr>
        <p:spPr bwMode="auto">
          <a:xfrm>
            <a:off x="6254750" y="1911350"/>
            <a:ext cx="2120900" cy="4254500"/>
          </a:xfrm>
          <a:prstGeom prst="roundRect">
            <a:avLst>
              <a:gd name="adj" fmla="val 12495"/>
            </a:avLst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46090" name="Line 9"/>
          <p:cNvSpPr>
            <a:spLocks noChangeShapeType="1"/>
          </p:cNvSpPr>
          <p:nvPr/>
        </p:nvSpPr>
        <p:spPr bwMode="auto">
          <a:xfrm flipV="1">
            <a:off x="2590800" y="1905000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6091" name="Line 10"/>
          <p:cNvSpPr>
            <a:spLocks noChangeShapeType="1"/>
          </p:cNvSpPr>
          <p:nvPr/>
        </p:nvSpPr>
        <p:spPr bwMode="auto">
          <a:xfrm>
            <a:off x="2590800" y="5181600"/>
            <a:ext cx="6096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6092" name="Line 11"/>
          <p:cNvSpPr>
            <a:spLocks noChangeShapeType="1"/>
          </p:cNvSpPr>
          <p:nvPr/>
        </p:nvSpPr>
        <p:spPr bwMode="auto">
          <a:xfrm>
            <a:off x="5791200" y="1447800"/>
            <a:ext cx="5334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6093" name="Line 12"/>
          <p:cNvSpPr>
            <a:spLocks noChangeShapeType="1"/>
          </p:cNvSpPr>
          <p:nvPr/>
        </p:nvSpPr>
        <p:spPr bwMode="auto">
          <a:xfrm flipV="1">
            <a:off x="5791200" y="6172200"/>
            <a:ext cx="457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2068513" y="476672"/>
            <a:ext cx="6694487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CO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Categorías principales de información </a:t>
            </a: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2195513" y="2224088"/>
            <a:ext cx="6567487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1500" indent="-381000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s-ES" altLang="es-MX" sz="2800"/>
              <a:t>Materiales, </a:t>
            </a:r>
            <a:r>
              <a:rPr lang="es-ES" altLang="es-MX" sz="2800" i="1"/>
              <a:t>renovables, no renovables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MX" sz="2800"/>
          </a:p>
          <a:p>
            <a:pPr>
              <a:spcBef>
                <a:spcPct val="0"/>
              </a:spcBef>
            </a:pPr>
            <a:r>
              <a:rPr lang="es-ES" altLang="es-MX" sz="2800"/>
              <a:t>Desechos, </a:t>
            </a:r>
            <a:r>
              <a:rPr lang="es-ES" altLang="es-MX" sz="2800" i="1"/>
              <a:t>orgánicos, no orgánicos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MX" sz="2800"/>
          </a:p>
          <a:p>
            <a:pPr>
              <a:spcBef>
                <a:spcPct val="0"/>
              </a:spcBef>
            </a:pPr>
            <a:r>
              <a:rPr lang="es-ES" altLang="es-MX" sz="2800"/>
              <a:t>Energía, </a:t>
            </a:r>
            <a:r>
              <a:rPr lang="es-ES" altLang="es-MX" sz="2800" i="1"/>
              <a:t>renovable, no renovable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MX" sz="2800"/>
          </a:p>
          <a:p>
            <a:pPr>
              <a:spcBef>
                <a:spcPct val="0"/>
              </a:spcBef>
            </a:pPr>
            <a:r>
              <a:rPr lang="es-ES" altLang="es-MX" sz="2800"/>
              <a:t>Emisiones, </a:t>
            </a:r>
            <a:r>
              <a:rPr lang="es-ES" altLang="es-MX" sz="2800" i="1"/>
              <a:t>agua, aire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MX" sz="2800" i="1"/>
          </a:p>
          <a:p>
            <a:pPr>
              <a:spcBef>
                <a:spcPct val="0"/>
              </a:spcBef>
            </a:pPr>
            <a:r>
              <a:rPr lang="es-ES" altLang="es-MX" sz="2800"/>
              <a:t>Transporte, </a:t>
            </a:r>
            <a:r>
              <a:rPr lang="es-ES" altLang="es-MX" sz="2800" i="1"/>
              <a:t>medio, distancia</a:t>
            </a:r>
          </a:p>
        </p:txBody>
      </p:sp>
      <p:pic>
        <p:nvPicPr>
          <p:cNvPr id="47109" name="Picture 4" descr="materia pri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8175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5" descr="residuos de envases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190817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6" descr="energ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1908175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7" descr="Smo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25"/>
            <a:ext cx="19081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2648"/>
            <a:ext cx="4897437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Fuentes de información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idx="1"/>
          </p:nvPr>
        </p:nvSpPr>
        <p:spPr>
          <a:xfrm>
            <a:off x="1370013" y="2209800"/>
            <a:ext cx="7772400" cy="2590800"/>
          </a:xfrm>
        </p:spPr>
        <p:txBody>
          <a:bodyPr lIns="92075" tIns="46038" rIns="92075" bIns="46038">
            <a:normAutofit fontScale="85000" lnSpcReduction="20000"/>
          </a:bodyPr>
          <a:lstStyle/>
          <a:p>
            <a:pPr marL="762000" indent="-762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es-MX" sz="2400" smtClean="0"/>
              <a:t>Empresa</a:t>
            </a:r>
          </a:p>
          <a:p>
            <a:pPr marL="762000" indent="-762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es-MX" sz="2400" smtClean="0"/>
              <a:t>Proveedores</a:t>
            </a:r>
          </a:p>
          <a:p>
            <a:pPr marL="762000" indent="-762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es-MX" sz="2400" smtClean="0"/>
              <a:t>Clientes</a:t>
            </a:r>
          </a:p>
          <a:p>
            <a:pPr marL="762000" indent="-762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es-MX" sz="2400" smtClean="0"/>
              <a:t>Competidores</a:t>
            </a:r>
          </a:p>
          <a:p>
            <a:pPr marL="762000" indent="-762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es-MX" sz="2400" smtClean="0"/>
              <a:t>Literatura</a:t>
            </a:r>
          </a:p>
          <a:p>
            <a:pPr marL="762000" indent="-762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es-MX" sz="2400" smtClean="0"/>
              <a:t>Instituciones</a:t>
            </a:r>
          </a:p>
          <a:p>
            <a:pPr marL="762000" indent="-762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es-MX" sz="2400" smtClean="0"/>
              <a:t>Estudios anteriores</a:t>
            </a:r>
          </a:p>
          <a:p>
            <a:pPr marL="762000" indent="-762000" defTabSz="7620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altLang="es-MX" sz="2400" smtClean="0"/>
              <a:t>Estimaciones</a:t>
            </a:r>
            <a:br>
              <a:rPr lang="es-ES" altLang="es-MX" sz="2400" smtClean="0"/>
            </a:br>
            <a:endParaRPr lang="es-ES" altLang="es-MX" sz="2400" smtClean="0"/>
          </a:p>
          <a:p>
            <a:pPr marL="762000" indent="-762000" defTabSz="762000" eaLnBrk="1" hangingPunct="1">
              <a:lnSpc>
                <a:spcPct val="90000"/>
              </a:lnSpc>
              <a:buFontTx/>
              <a:buNone/>
            </a:pPr>
            <a:endParaRPr lang="es-ES" altLang="es-MX" sz="2400" smtClean="0"/>
          </a:p>
        </p:txBody>
      </p:sp>
      <p:sp>
        <p:nvSpPr>
          <p:cNvPr id="4915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29C7396-6972-48C9-A5D0-5E82014DC66D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s-MX" sz="1400"/>
          </a:p>
        </p:txBody>
      </p:sp>
      <p:pic>
        <p:nvPicPr>
          <p:cNvPr id="49157" name="Picture 4" descr="fuentes de inform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0"/>
            <a:ext cx="3276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260648"/>
            <a:ext cx="6113462" cy="1143000"/>
          </a:xfrm>
          <a:noFill/>
        </p:spPr>
        <p:txBody>
          <a:bodyPr lIns="92075" tIns="46038" rIns="92075" bIns="46038">
            <a:normAutofit fontScale="90000"/>
          </a:bodyPr>
          <a:lstStyle/>
          <a:p>
            <a:pPr eaLnBrk="1" hangingPunct="1"/>
            <a:r>
              <a:rPr lang="es-ES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Los proveedores y clientes como fuentes de la información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idx="1"/>
          </p:nvPr>
        </p:nvSpPr>
        <p:spPr>
          <a:xfrm>
            <a:off x="2771775" y="2205038"/>
            <a:ext cx="6192838" cy="2590800"/>
          </a:xfrm>
        </p:spPr>
        <p:txBody>
          <a:bodyPr lIns="92075" tIns="46038" rIns="92075" bIns="46038">
            <a:normAutofit fontScale="85000" lnSpcReduction="20000"/>
          </a:bodyPr>
          <a:lstStyle/>
          <a:p>
            <a:pPr marL="190500" lvl="1" indent="381000" defTabSz="762000" eaLnBrk="1" hangingPunct="1">
              <a:lnSpc>
                <a:spcPct val="90000"/>
              </a:lnSpc>
            </a:pPr>
            <a:endParaRPr lang="es-ES" altLang="es-MX" sz="2000" smtClean="0"/>
          </a:p>
          <a:p>
            <a:pPr marL="190500" lvl="1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Proveedores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Experiencia de los trabajadores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Cuentas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Etiquetas de productos/materiales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Informes sobre los productos/materiales</a:t>
            </a:r>
          </a:p>
          <a:p>
            <a:pPr marL="190500" lvl="1" indent="381000" defTabSz="762000" eaLnBrk="1" hangingPunct="1">
              <a:lnSpc>
                <a:spcPct val="90000"/>
              </a:lnSpc>
            </a:pPr>
            <a:endParaRPr lang="es-ES" altLang="es-MX" sz="2000" smtClean="0"/>
          </a:p>
          <a:p>
            <a:pPr marL="190500" lvl="1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Clientes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Experiencias de usuarios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Informes</a:t>
            </a:r>
          </a:p>
        </p:txBody>
      </p:sp>
      <p:pic>
        <p:nvPicPr>
          <p:cNvPr id="51205" name="Picture 7" descr="informacion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71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304800"/>
            <a:ext cx="48260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" altLang="es-MX" sz="3200" b="1" i="1" dirty="0" smtClean="0">
                <a:solidFill>
                  <a:schemeClr val="tx1"/>
                </a:solidFill>
              </a:rPr>
              <a:t>Competidores y literatura como fuentes de la información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286000"/>
            <a:ext cx="5018088" cy="2590800"/>
          </a:xfrm>
        </p:spPr>
        <p:txBody>
          <a:bodyPr lIns="92075" tIns="46038" rIns="92075" bIns="46038">
            <a:normAutofit fontScale="92500" lnSpcReduction="10000"/>
          </a:bodyPr>
          <a:lstStyle/>
          <a:p>
            <a:pPr marL="190500" lvl="1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Competidores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Experiencia de los trabajadores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Etiquetasde productos/materiales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Informes sobre los productos/materiales</a:t>
            </a:r>
          </a:p>
          <a:p>
            <a:pPr marL="190500" lvl="1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Literatura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Manuales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Artículos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smtClean="0"/>
              <a:t>Internet</a:t>
            </a:r>
          </a:p>
        </p:txBody>
      </p:sp>
      <p:sp>
        <p:nvSpPr>
          <p:cNvPr id="5222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C301EDF-5017-4667-9D4C-42FF4AB5D586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s-MX" sz="1400"/>
          </a:p>
        </p:txBody>
      </p:sp>
      <p:pic>
        <p:nvPicPr>
          <p:cNvPr id="52229" name="Picture 5" descr="informacion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0"/>
            <a:ext cx="31321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896937" y="188640"/>
            <a:ext cx="5475288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" altLang="es-MX" sz="3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Instituciones y estudios anteriores como fuentes de la información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133600"/>
            <a:ext cx="7772400" cy="2590800"/>
          </a:xfrm>
        </p:spPr>
        <p:txBody>
          <a:bodyPr lIns="92075" tIns="46038" rIns="92075" bIns="46038">
            <a:normAutofit fontScale="85000" lnSpcReduction="20000"/>
          </a:bodyPr>
          <a:lstStyle/>
          <a:p>
            <a:pPr marL="190500" lvl="1" indent="381000" defTabSz="762000" eaLnBrk="1" hangingPunct="1">
              <a:lnSpc>
                <a:spcPct val="90000"/>
              </a:lnSpc>
            </a:pPr>
            <a:r>
              <a:rPr lang="es-ES" altLang="es-MX" sz="2000" dirty="0" smtClean="0"/>
              <a:t>Instituciones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dirty="0" smtClean="0"/>
              <a:t>Gremios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dirty="0" smtClean="0"/>
              <a:t>Ministerios, 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dirty="0" smtClean="0"/>
              <a:t>Oficina de estadísticos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dirty="0" smtClean="0"/>
              <a:t>Consultorías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endParaRPr lang="es-ES" altLang="es-MX" sz="2000" dirty="0" smtClean="0"/>
          </a:p>
          <a:p>
            <a:pPr marL="190500" lvl="1" indent="381000" defTabSz="762000" eaLnBrk="1" hangingPunct="1">
              <a:lnSpc>
                <a:spcPct val="90000"/>
              </a:lnSpc>
            </a:pPr>
            <a:r>
              <a:rPr lang="es-ES" altLang="es-MX" sz="2000" dirty="0" smtClean="0"/>
              <a:t>Estudios anteriores</a:t>
            </a:r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dirty="0" err="1" smtClean="0"/>
              <a:t>SimaPro</a:t>
            </a:r>
            <a:endParaRPr lang="es-ES" altLang="es-MX" sz="2000" dirty="0" smtClean="0"/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dirty="0" smtClean="0"/>
              <a:t>Eco-</a:t>
            </a:r>
            <a:r>
              <a:rPr lang="es-ES" altLang="es-MX" sz="2000" dirty="0" err="1" smtClean="0"/>
              <a:t>it</a:t>
            </a:r>
            <a:endParaRPr lang="es-ES" altLang="es-MX" sz="2000" dirty="0" smtClean="0"/>
          </a:p>
          <a:p>
            <a:pPr marL="762000" lvl="2" indent="381000" defTabSz="762000" eaLnBrk="1" hangingPunct="1">
              <a:lnSpc>
                <a:spcPct val="90000"/>
              </a:lnSpc>
            </a:pPr>
            <a:r>
              <a:rPr lang="es-ES" altLang="es-MX" sz="2000" dirty="0" smtClean="0"/>
              <a:t>Otros software</a:t>
            </a:r>
          </a:p>
        </p:txBody>
      </p:sp>
      <p:sp>
        <p:nvSpPr>
          <p:cNvPr id="53250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5C50972-86ED-47A9-9605-02809EC32C6C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s-MX" sz="1400"/>
          </a:p>
        </p:txBody>
      </p:sp>
      <p:pic>
        <p:nvPicPr>
          <p:cNvPr id="53253" name="Picture 4" descr="informacion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0"/>
            <a:ext cx="2771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4211960" y="476672"/>
            <a:ext cx="4391025" cy="1143000"/>
          </a:xfrm>
          <a:noFill/>
        </p:spPr>
        <p:txBody>
          <a:bodyPr lIns="92075" tIns="46038" rIns="92075" bIns="46038">
            <a:normAutofit fontScale="90000"/>
          </a:bodyPr>
          <a:lstStyle/>
          <a:p>
            <a:pPr eaLnBrk="1" hangingPunct="1"/>
            <a:r>
              <a:rPr lang="es-ES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Calidad de la información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idx="1"/>
          </p:nvPr>
        </p:nvSpPr>
        <p:spPr>
          <a:xfrm>
            <a:off x="4140200" y="2590800"/>
            <a:ext cx="4775200" cy="2590800"/>
          </a:xfrm>
        </p:spPr>
        <p:txBody>
          <a:bodyPr lIns="92075" tIns="46038" rIns="92075" bIns="46038"/>
          <a:lstStyle/>
          <a:p>
            <a:pPr marL="0" indent="381000" algn="just" defTabSz="762000" eaLnBrk="1" hangingPunct="1"/>
            <a:r>
              <a:rPr lang="es-ES" altLang="es-MX" sz="2400" smtClean="0"/>
              <a:t>Tiempo de Vigencia</a:t>
            </a:r>
          </a:p>
          <a:p>
            <a:pPr marL="0" indent="381000" algn="just" defTabSz="762000" eaLnBrk="1" hangingPunct="1"/>
            <a:r>
              <a:rPr lang="es-ES" altLang="es-MX" sz="2400" smtClean="0"/>
              <a:t>Cubrimiento geográfico</a:t>
            </a:r>
          </a:p>
          <a:p>
            <a:pPr marL="0" indent="381000" algn="just" defTabSz="762000" eaLnBrk="1" hangingPunct="1"/>
            <a:r>
              <a:rPr lang="es-ES" altLang="es-MX" sz="2400" smtClean="0"/>
              <a:t>Vigencia tecnológica</a:t>
            </a:r>
          </a:p>
          <a:p>
            <a:pPr marL="0" indent="381000" algn="just" defTabSz="762000" eaLnBrk="1" hangingPunct="1"/>
            <a:r>
              <a:rPr lang="es-ES" altLang="es-MX" sz="2400" smtClean="0"/>
              <a:t>Precisión Completa </a:t>
            </a:r>
          </a:p>
          <a:p>
            <a:pPr marL="0" indent="381000" algn="just" defTabSz="762000" eaLnBrk="1" hangingPunct="1"/>
            <a:r>
              <a:rPr lang="es-ES" altLang="es-MX" sz="2400" smtClean="0"/>
              <a:t>Representatividad</a:t>
            </a:r>
          </a:p>
        </p:txBody>
      </p:sp>
      <p:pic>
        <p:nvPicPr>
          <p:cNvPr id="54277" name="Picture 4" descr="cal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33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-323850" y="274638"/>
            <a:ext cx="82296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MX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Enfoque de daños</a:t>
            </a:r>
            <a:endParaRPr lang="es-ES" altLang="es-MX" sz="4000" b="1" i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395" name="Text Box 5"/>
          <p:cNvSpPr txBox="1">
            <a:spLocks noChangeArrowheads="1"/>
          </p:cNvSpPr>
          <p:nvPr/>
        </p:nvSpPr>
        <p:spPr bwMode="auto">
          <a:xfrm>
            <a:off x="3492500" y="3357563"/>
            <a:ext cx="2711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800"/>
              <a:t>Calidad de Eco-sistemas</a:t>
            </a:r>
          </a:p>
        </p:txBody>
      </p:sp>
      <p:sp>
        <p:nvSpPr>
          <p:cNvPr id="59396" name="Text Box 6"/>
          <p:cNvSpPr txBox="1">
            <a:spLocks noChangeArrowheads="1"/>
          </p:cNvSpPr>
          <p:nvPr/>
        </p:nvSpPr>
        <p:spPr bwMode="auto">
          <a:xfrm>
            <a:off x="3492500" y="1989138"/>
            <a:ext cx="3067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800"/>
              <a:t>Afectacion de salud humana</a:t>
            </a:r>
          </a:p>
        </p:txBody>
      </p:sp>
      <p:sp>
        <p:nvSpPr>
          <p:cNvPr id="59397" name="Text Box 7"/>
          <p:cNvSpPr txBox="1">
            <a:spLocks noChangeArrowheads="1"/>
          </p:cNvSpPr>
          <p:nvPr/>
        </p:nvSpPr>
        <p:spPr bwMode="auto">
          <a:xfrm>
            <a:off x="3563938" y="4581525"/>
            <a:ext cx="272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800"/>
              <a:t>Agotamiento de recursos</a:t>
            </a:r>
          </a:p>
        </p:txBody>
      </p:sp>
      <p:sp>
        <p:nvSpPr>
          <p:cNvPr id="59398" name="Rectangle 8"/>
          <p:cNvSpPr>
            <a:spLocks noChangeArrowheads="1"/>
          </p:cNvSpPr>
          <p:nvPr/>
        </p:nvSpPr>
        <p:spPr bwMode="auto">
          <a:xfrm>
            <a:off x="3348038" y="1773238"/>
            <a:ext cx="3384550" cy="863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59399" name="Rectangle 9"/>
          <p:cNvSpPr>
            <a:spLocks noChangeArrowheads="1"/>
          </p:cNvSpPr>
          <p:nvPr/>
        </p:nvSpPr>
        <p:spPr bwMode="auto">
          <a:xfrm>
            <a:off x="3348038" y="3070225"/>
            <a:ext cx="3384550" cy="863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59400" name="Rectangle 10"/>
          <p:cNvSpPr>
            <a:spLocks noChangeArrowheads="1"/>
          </p:cNvSpPr>
          <p:nvPr/>
        </p:nvSpPr>
        <p:spPr bwMode="auto">
          <a:xfrm>
            <a:off x="3348038" y="4365625"/>
            <a:ext cx="3384550" cy="863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59401" name="Text Box 11"/>
          <p:cNvSpPr txBox="1">
            <a:spLocks noChangeArrowheads="1"/>
          </p:cNvSpPr>
          <p:nvPr/>
        </p:nvSpPr>
        <p:spPr bwMode="auto">
          <a:xfrm>
            <a:off x="376238" y="3376613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MX" sz="1800"/>
              <a:t>Eco-puntaje</a:t>
            </a:r>
          </a:p>
        </p:txBody>
      </p:sp>
      <p:sp>
        <p:nvSpPr>
          <p:cNvPr id="59402" name="Oval 12"/>
          <p:cNvSpPr>
            <a:spLocks noChangeArrowheads="1"/>
          </p:cNvSpPr>
          <p:nvPr/>
        </p:nvSpPr>
        <p:spPr bwMode="auto">
          <a:xfrm>
            <a:off x="107950" y="3068638"/>
            <a:ext cx="1873250" cy="935037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MX" sz="1800"/>
          </a:p>
        </p:txBody>
      </p:sp>
      <p:sp>
        <p:nvSpPr>
          <p:cNvPr id="59403" name="Line 13"/>
          <p:cNvSpPr>
            <a:spLocks noChangeShapeType="1"/>
          </p:cNvSpPr>
          <p:nvPr/>
        </p:nvSpPr>
        <p:spPr bwMode="auto">
          <a:xfrm flipH="1">
            <a:off x="1763713" y="2205038"/>
            <a:ext cx="1584325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/>
          <a:lstStyle/>
          <a:p>
            <a:endParaRPr lang="es-MX"/>
          </a:p>
        </p:txBody>
      </p:sp>
      <p:sp>
        <p:nvSpPr>
          <p:cNvPr id="59404" name="Line 14"/>
          <p:cNvSpPr>
            <a:spLocks noChangeShapeType="1"/>
          </p:cNvSpPr>
          <p:nvPr/>
        </p:nvSpPr>
        <p:spPr bwMode="auto">
          <a:xfrm flipH="1" flipV="1">
            <a:off x="1836738" y="3789363"/>
            <a:ext cx="151130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/>
          <a:lstStyle/>
          <a:p>
            <a:endParaRPr lang="es-MX"/>
          </a:p>
        </p:txBody>
      </p:sp>
      <p:sp>
        <p:nvSpPr>
          <p:cNvPr id="59405" name="Line 15"/>
          <p:cNvSpPr>
            <a:spLocks noChangeShapeType="1"/>
          </p:cNvSpPr>
          <p:nvPr/>
        </p:nvSpPr>
        <p:spPr bwMode="auto">
          <a:xfrm flipH="1">
            <a:off x="1979613" y="3500438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/>
          <a:lstStyle/>
          <a:p>
            <a:endParaRPr lang="es-MX"/>
          </a:p>
        </p:txBody>
      </p:sp>
      <p:pic>
        <p:nvPicPr>
          <p:cNvPr id="59406" name="Picture 16" descr="salu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0"/>
            <a:ext cx="20510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7" name="Picture 17" descr="Materia prima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581525"/>
            <a:ext cx="20510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8" name="Picture 18" descr="medio ambi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2349500"/>
            <a:ext cx="20510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_tradnl" altLang="es-MX" sz="4000" b="1" i="1" dirty="0" smtClean="0">
                <a:solidFill>
                  <a:schemeClr val="tx1"/>
                </a:solidFill>
              </a:rPr>
              <a:t>Evaluación del impacto del Ciclo de vida</a:t>
            </a:r>
            <a:endParaRPr lang="es-ES" altLang="es-MX" sz="4000" b="1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30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533400" y="1892300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D4245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DEFINICIÓN DE OBJETIVOS Y ALCANCE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26629" name="AutoShape 7"/>
          <p:cNvSpPr>
            <a:spLocks noChangeArrowheads="1"/>
          </p:cNvSpPr>
          <p:nvPr/>
        </p:nvSpPr>
        <p:spPr bwMode="auto">
          <a:xfrm rot="5397761">
            <a:off x="1180307" y="3375818"/>
            <a:ext cx="876300" cy="11033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533400" y="5029200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D4245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ANÁLISIS DE INVENTARIO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26631" name="AutoShape 9"/>
          <p:cNvSpPr>
            <a:spLocks noChangeArrowheads="1"/>
          </p:cNvSpPr>
          <p:nvPr/>
        </p:nvSpPr>
        <p:spPr bwMode="auto">
          <a:xfrm>
            <a:off x="3924300" y="4953000"/>
            <a:ext cx="1295400" cy="1065213"/>
          </a:xfrm>
          <a:prstGeom prst="rightArrow">
            <a:avLst>
              <a:gd name="adj1" fmla="val 50000"/>
              <a:gd name="adj2" fmla="val 30402"/>
            </a:avLst>
          </a:prstGeom>
          <a:solidFill>
            <a:srgbClr val="FFFFFF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6172200" y="4953000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EVALUACIÓN DE IMPACTOS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26633" name="Text Box 11"/>
          <p:cNvSpPr txBox="1">
            <a:spLocks noChangeArrowheads="1"/>
          </p:cNvSpPr>
          <p:nvPr/>
        </p:nvSpPr>
        <p:spPr bwMode="auto">
          <a:xfrm>
            <a:off x="6096000" y="1916113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EVALUACIÓN DE MEJORAS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26634" name="AutoShape 12"/>
          <p:cNvSpPr>
            <a:spLocks noChangeArrowheads="1"/>
          </p:cNvSpPr>
          <p:nvPr/>
        </p:nvSpPr>
        <p:spPr bwMode="auto">
          <a:xfrm rot="16202239" flipV="1">
            <a:off x="6819107" y="3302793"/>
            <a:ext cx="876300" cy="11033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6635" name="AutoShape 13"/>
          <p:cNvSpPr>
            <a:spLocks noChangeArrowheads="1"/>
          </p:cNvSpPr>
          <p:nvPr/>
        </p:nvSpPr>
        <p:spPr bwMode="auto">
          <a:xfrm flipH="1">
            <a:off x="3924300" y="1931988"/>
            <a:ext cx="1295400" cy="1065212"/>
          </a:xfrm>
          <a:prstGeom prst="rightArrow">
            <a:avLst>
              <a:gd name="adj1" fmla="val 50000"/>
              <a:gd name="adj2" fmla="val 30402"/>
            </a:avLst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8997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"/>
          <p:cNvSpPr>
            <a:spLocks noChangeArrowheads="1"/>
          </p:cNvSpPr>
          <p:nvPr/>
        </p:nvSpPr>
        <p:spPr bwMode="auto">
          <a:xfrm>
            <a:off x="457200" y="1524000"/>
            <a:ext cx="8305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800">
                <a:solidFill>
                  <a:schemeClr val="tx1"/>
                </a:solidFill>
                <a:latin typeface="Rockwell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400">
                <a:solidFill>
                  <a:schemeClr val="tx1"/>
                </a:solidFill>
                <a:latin typeface="Rockwell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000">
                <a:solidFill>
                  <a:schemeClr val="tx1"/>
                </a:solidFill>
                <a:latin typeface="Rockwell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0"/>
              </a:spcAft>
              <a:buClr>
                <a:srgbClr val="675E47"/>
              </a:buClr>
              <a:buSzPct val="70000"/>
              <a:buFont typeface="Wingdings" pitchFamily="2" charset="2"/>
              <a:buNone/>
            </a:pPr>
            <a:endParaRPr lang="es-MX" altLang="es-MX" sz="1600">
              <a:solidFill>
                <a:srgbClr val="2F2B20"/>
              </a:solidFill>
              <a:latin typeface="Arial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0"/>
              </a:spcAft>
              <a:buClr>
                <a:srgbClr val="675E47"/>
              </a:buClr>
              <a:buSzPct val="70000"/>
              <a:buFont typeface="Wingdings" pitchFamily="2" charset="2"/>
              <a:buChar char="l"/>
            </a:pPr>
            <a:endParaRPr lang="es-MX" altLang="es-MX" sz="1600">
              <a:solidFill>
                <a:srgbClr val="2F2B20"/>
              </a:solidFill>
              <a:latin typeface="Arial" pitchFamily="34" charset="0"/>
            </a:endParaRPr>
          </a:p>
        </p:txBody>
      </p:sp>
      <p:sp>
        <p:nvSpPr>
          <p:cNvPr id="13315" name="Title 4"/>
          <p:cNvSpPr>
            <a:spLocks noGrp="1"/>
          </p:cNvSpPr>
          <p:nvPr>
            <p:ph type="title"/>
          </p:nvPr>
        </p:nvSpPr>
        <p:spPr>
          <a:xfrm>
            <a:off x="611560" y="55419"/>
            <a:ext cx="8377560" cy="121334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tabLst>
                <a:tab pos="3316288" algn="l"/>
              </a:tabLst>
              <a:defRPr/>
            </a:pPr>
            <a:r>
              <a:rPr lang="es-MX" altLang="es-MX" dirty="0" smtClean="0"/>
              <a:t>Guía para la utilización del material</a:t>
            </a:r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457200" y="1648410"/>
            <a:ext cx="824388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800">
                <a:solidFill>
                  <a:schemeClr val="tx1"/>
                </a:solidFill>
                <a:latin typeface="Rockwell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400">
                <a:solidFill>
                  <a:schemeClr val="tx1"/>
                </a:solidFill>
                <a:latin typeface="Rockwell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 sz="2000">
                <a:solidFill>
                  <a:schemeClr val="tx1"/>
                </a:solidFill>
                <a:latin typeface="Rockwell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Char char=""/>
              <a:defRPr>
                <a:solidFill>
                  <a:schemeClr val="tx1"/>
                </a:solidFill>
                <a:latin typeface="Rockwell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dirty="0">
                <a:latin typeface="Arial" pitchFamily="34" charset="0"/>
              </a:rPr>
              <a:t>El material que se presenta constituye un apoyo para el docente que tenga la oportunidad de impartir la unidad de aprendizaje de </a:t>
            </a:r>
            <a:r>
              <a:rPr lang="es-MX" altLang="es-MX" sz="2000" b="1" dirty="0" smtClean="0">
                <a:latin typeface="Arial" pitchFamily="34" charset="0"/>
              </a:rPr>
              <a:t>Análisis de Ciclo de Vida en la Maestría de Calidad Ambiental, </a:t>
            </a:r>
            <a:r>
              <a:rPr lang="es-MX" altLang="es-MX" sz="2000" b="1" dirty="0">
                <a:latin typeface="Arial" pitchFamily="34" charset="0"/>
              </a:rPr>
              <a:t>pretendiendo facilitar al alumno la comprensión de la temática abordada en la misma.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000" b="1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dirty="0">
                <a:latin typeface="Arial" pitchFamily="34" charset="0"/>
              </a:rPr>
              <a:t>La composición del material es la siguiente: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000" b="1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smtClean="0">
                <a:latin typeface="Arial" pitchFamily="34" charset="0"/>
              </a:rPr>
              <a:t>45 </a:t>
            </a:r>
            <a:r>
              <a:rPr lang="es-MX" altLang="es-MX" sz="2000" b="1" dirty="0">
                <a:latin typeface="Arial" pitchFamily="34" charset="0"/>
              </a:rPr>
              <a:t>Diapositivas de la Unidad </a:t>
            </a:r>
            <a:r>
              <a:rPr lang="es-MX" altLang="es-MX" sz="2000" b="1" dirty="0" smtClean="0">
                <a:latin typeface="Arial" pitchFamily="34" charset="0"/>
              </a:rPr>
              <a:t>IV: </a:t>
            </a:r>
            <a:endParaRPr lang="es-MX" altLang="es-MX" sz="2000" b="1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000" b="1" dirty="0">
              <a:latin typeface="Arial" pitchFamily="34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dirty="0" smtClean="0">
                <a:latin typeface="Arial" pitchFamily="34" charset="0"/>
              </a:rPr>
              <a:t>Análisis del Ciclo de </a:t>
            </a:r>
            <a:r>
              <a:rPr lang="es-MX" altLang="es-MX" sz="2000" b="1" dirty="0" smtClean="0">
                <a:latin typeface="Arial" pitchFamily="34" charset="0"/>
              </a:rPr>
              <a:t>Vida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s-MX" altLang="es-MX" sz="2000" b="1" dirty="0" smtClean="0">
                <a:latin typeface="Arial" pitchFamily="34" charset="0"/>
              </a:rPr>
              <a:t>Desarrollo de la Metodología de Análisis de Ciclo de Vida</a:t>
            </a:r>
            <a:endParaRPr lang="es-MX" altLang="es-MX" sz="2000" b="1" dirty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endParaRPr lang="es-MX" altLang="es-MX" sz="2400" b="1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6929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0" y="1700213"/>
            <a:ext cx="9144000" cy="376237"/>
          </a:xfrm>
          <a:prstGeom prst="rect">
            <a:avLst/>
          </a:prstGeom>
          <a:solidFill>
            <a:schemeClr val="bg1"/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lnSpc>
                <a:spcPct val="90000"/>
              </a:lnSpc>
              <a:buSzPct val="75000"/>
              <a:buFont typeface="Wingdings" pitchFamily="2" charset="2"/>
              <a:buNone/>
            </a:pPr>
            <a:r>
              <a:rPr lang="es-ES_tradnl" altLang="es-MX" sz="2000" b="1">
                <a:solidFill>
                  <a:srgbClr val="003366"/>
                </a:solidFill>
                <a:latin typeface="Century Gothic" pitchFamily="34" charset="0"/>
              </a:rPr>
              <a:t>3.1 Clasificación </a:t>
            </a:r>
            <a:r>
              <a:rPr lang="es-ES_tradnl" altLang="es-MX" sz="2000" b="1">
                <a:solidFill>
                  <a:srgbClr val="003366"/>
                </a:solidFill>
                <a:latin typeface="Century Gothic" pitchFamily="34" charset="0"/>
                <a:cs typeface="Arial" charset="0"/>
              </a:rPr>
              <a:t>→</a:t>
            </a:r>
            <a:r>
              <a:rPr lang="es-ES_tradnl" altLang="es-MX" sz="2000" b="1">
                <a:solidFill>
                  <a:srgbClr val="003366"/>
                </a:solidFill>
                <a:latin typeface="Century Gothic" pitchFamily="34" charset="0"/>
              </a:rPr>
              <a:t> 3.2 Caracterización → 3.3 Normalización</a:t>
            </a:r>
          </a:p>
        </p:txBody>
      </p:sp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2" t="854" r="12352" b="27759"/>
          <a:stretch>
            <a:fillRect/>
          </a:stretch>
        </p:blipFill>
        <p:spPr bwMode="auto">
          <a:xfrm>
            <a:off x="7646988" y="4745038"/>
            <a:ext cx="1317625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625725" y="2840038"/>
            <a:ext cx="2162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SO</a:t>
            </a:r>
            <a:r>
              <a:rPr lang="sv-SE" altLang="es-MX" sz="1800" b="1" baseline="-25000">
                <a:solidFill>
                  <a:srgbClr val="003366"/>
                </a:solidFill>
                <a:latin typeface="Century Gothic" pitchFamily="34" charset="0"/>
              </a:rPr>
              <a:t>2</a:t>
            </a: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-equ.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4876800" y="2867025"/>
            <a:ext cx="182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</a:pP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Acidificación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7467600" y="3998913"/>
            <a:ext cx="17129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INDICE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2627313" y="3979863"/>
            <a:ext cx="1192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PO</a:t>
            </a:r>
            <a:r>
              <a:rPr lang="sv-SE" altLang="es-MX" sz="1800" b="1" baseline="-25000">
                <a:solidFill>
                  <a:srgbClr val="003366"/>
                </a:solidFill>
                <a:latin typeface="Century Gothic" pitchFamily="34" charset="0"/>
              </a:rPr>
              <a:t>4</a:t>
            </a: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-equ.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4849813" y="4011613"/>
            <a:ext cx="1995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</a:pP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Eutrofización</a:t>
            </a: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4848225" y="4940300"/>
            <a:ext cx="28924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</a:pP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Calentamiento Global</a:t>
            </a:r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2627313" y="4933950"/>
            <a:ext cx="1377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CO</a:t>
            </a:r>
            <a:r>
              <a:rPr lang="sv-SE" altLang="es-MX" sz="1800" b="1" baseline="-25000">
                <a:solidFill>
                  <a:srgbClr val="003366"/>
                </a:solidFill>
                <a:latin typeface="Century Gothic" pitchFamily="34" charset="0"/>
              </a:rPr>
              <a:t>2</a:t>
            </a:r>
            <a:r>
              <a:rPr lang="sv-SE" altLang="es-MX" sz="1800" b="1">
                <a:solidFill>
                  <a:srgbClr val="003366"/>
                </a:solidFill>
                <a:latin typeface="Century Gothic" pitchFamily="34" charset="0"/>
              </a:rPr>
              <a:t>-equ.</a:t>
            </a:r>
          </a:p>
        </p:txBody>
      </p:sp>
      <p:grpSp>
        <p:nvGrpSpPr>
          <p:cNvPr id="49166" name="Group 14"/>
          <p:cNvGrpSpPr>
            <a:grpSpLocks/>
          </p:cNvGrpSpPr>
          <p:nvPr/>
        </p:nvGrpSpPr>
        <p:grpSpPr bwMode="auto">
          <a:xfrm>
            <a:off x="468313" y="2673350"/>
            <a:ext cx="2016125" cy="2987675"/>
            <a:chOff x="295" y="1548"/>
            <a:chExt cx="1270" cy="1882"/>
          </a:xfrm>
        </p:grpSpPr>
        <p:sp>
          <p:nvSpPr>
            <p:cNvPr id="27666" name="Text Box 15"/>
            <p:cNvSpPr txBox="1">
              <a:spLocks noChangeArrowheads="1"/>
            </p:cNvSpPr>
            <p:nvPr/>
          </p:nvSpPr>
          <p:spPr bwMode="auto">
            <a:xfrm>
              <a:off x="385" y="1548"/>
              <a:ext cx="10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SO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2</a:t>
              </a: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, NO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x</a:t>
              </a:r>
              <a:endParaRPr lang="sv-SE" altLang="es-MX" sz="1800">
                <a:solidFill>
                  <a:srgbClr val="003366"/>
                </a:solidFill>
                <a:latin typeface="Century Gothic" pitchFamily="34" charset="0"/>
              </a:endParaRPr>
            </a:p>
          </p:txBody>
        </p:sp>
        <p:sp>
          <p:nvSpPr>
            <p:cNvPr id="27667" name="Text Box 16"/>
            <p:cNvSpPr txBox="1">
              <a:spLocks noChangeArrowheads="1"/>
            </p:cNvSpPr>
            <p:nvPr/>
          </p:nvSpPr>
          <p:spPr bwMode="auto">
            <a:xfrm>
              <a:off x="385" y="1844"/>
              <a:ext cx="10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etc.</a:t>
              </a:r>
            </a:p>
          </p:txBody>
        </p:sp>
        <p:sp>
          <p:nvSpPr>
            <p:cNvPr id="27668" name="Text Box 17"/>
            <p:cNvSpPr txBox="1">
              <a:spLocks noChangeArrowheads="1"/>
            </p:cNvSpPr>
            <p:nvPr/>
          </p:nvSpPr>
          <p:spPr bwMode="auto">
            <a:xfrm>
              <a:off x="385" y="2239"/>
              <a:ext cx="10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NO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x</a:t>
              </a: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, NH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3</a:t>
              </a:r>
              <a:endParaRPr lang="sv-SE" altLang="es-MX" sz="1800">
                <a:solidFill>
                  <a:srgbClr val="003366"/>
                </a:solidFill>
                <a:latin typeface="Century Gothic" pitchFamily="34" charset="0"/>
              </a:endParaRPr>
            </a:p>
          </p:txBody>
        </p:sp>
        <p:sp>
          <p:nvSpPr>
            <p:cNvPr id="27669" name="Text Box 18"/>
            <p:cNvSpPr txBox="1">
              <a:spLocks noChangeArrowheads="1"/>
            </p:cNvSpPr>
            <p:nvPr/>
          </p:nvSpPr>
          <p:spPr bwMode="auto">
            <a:xfrm>
              <a:off x="385" y="2463"/>
              <a:ext cx="1079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P etc.</a:t>
              </a:r>
            </a:p>
          </p:txBody>
        </p:sp>
        <p:sp>
          <p:nvSpPr>
            <p:cNvPr id="27670" name="Text Box 19"/>
            <p:cNvSpPr txBox="1">
              <a:spLocks noChangeArrowheads="1"/>
            </p:cNvSpPr>
            <p:nvPr/>
          </p:nvSpPr>
          <p:spPr bwMode="auto">
            <a:xfrm>
              <a:off x="350" y="2931"/>
              <a:ext cx="10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CO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2 , </a:t>
              </a: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CH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4</a:t>
              </a:r>
            </a:p>
          </p:txBody>
        </p:sp>
        <p:sp>
          <p:nvSpPr>
            <p:cNvPr id="27671" name="Text Box 20"/>
            <p:cNvSpPr txBox="1">
              <a:spLocks noChangeArrowheads="1"/>
            </p:cNvSpPr>
            <p:nvPr/>
          </p:nvSpPr>
          <p:spPr bwMode="auto">
            <a:xfrm>
              <a:off x="295" y="3199"/>
              <a:ext cx="10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 CFC etc.</a:t>
              </a:r>
            </a:p>
          </p:txBody>
        </p:sp>
        <p:sp>
          <p:nvSpPr>
            <p:cNvPr id="27672" name="Text Box 21"/>
            <p:cNvSpPr txBox="1">
              <a:spLocks noChangeArrowheads="1"/>
            </p:cNvSpPr>
            <p:nvPr/>
          </p:nvSpPr>
          <p:spPr bwMode="auto">
            <a:xfrm>
              <a:off x="385" y="1548"/>
              <a:ext cx="10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SO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2</a:t>
              </a: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, NO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x</a:t>
              </a:r>
              <a:endParaRPr lang="sv-SE" altLang="es-MX" sz="1800">
                <a:solidFill>
                  <a:srgbClr val="003366"/>
                </a:solidFill>
                <a:latin typeface="Century Gothic" pitchFamily="34" charset="0"/>
              </a:endParaRPr>
            </a:p>
          </p:txBody>
        </p:sp>
        <p:sp>
          <p:nvSpPr>
            <p:cNvPr id="27673" name="Text Box 22"/>
            <p:cNvSpPr txBox="1">
              <a:spLocks noChangeArrowheads="1"/>
            </p:cNvSpPr>
            <p:nvPr/>
          </p:nvSpPr>
          <p:spPr bwMode="auto">
            <a:xfrm>
              <a:off x="385" y="1844"/>
              <a:ext cx="10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etc.</a:t>
              </a:r>
            </a:p>
          </p:txBody>
        </p:sp>
        <p:sp>
          <p:nvSpPr>
            <p:cNvPr id="27674" name="Text Box 23"/>
            <p:cNvSpPr txBox="1">
              <a:spLocks noChangeArrowheads="1"/>
            </p:cNvSpPr>
            <p:nvPr/>
          </p:nvSpPr>
          <p:spPr bwMode="auto">
            <a:xfrm>
              <a:off x="385" y="2239"/>
              <a:ext cx="10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NO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x</a:t>
              </a: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, NH</a:t>
              </a:r>
              <a:r>
                <a:rPr lang="sv-SE" altLang="es-MX" sz="1800" baseline="-25000">
                  <a:solidFill>
                    <a:srgbClr val="003366"/>
                  </a:solidFill>
                  <a:latin typeface="Century Gothic" pitchFamily="34" charset="0"/>
                </a:rPr>
                <a:t>3</a:t>
              </a:r>
              <a:endParaRPr lang="sv-SE" altLang="es-MX" sz="1800">
                <a:solidFill>
                  <a:srgbClr val="003366"/>
                </a:solidFill>
                <a:latin typeface="Century Gothic" pitchFamily="34" charset="0"/>
              </a:endParaRPr>
            </a:p>
          </p:txBody>
        </p:sp>
        <p:sp>
          <p:nvSpPr>
            <p:cNvPr id="27675" name="Text Box 24"/>
            <p:cNvSpPr txBox="1">
              <a:spLocks noChangeArrowheads="1"/>
            </p:cNvSpPr>
            <p:nvPr/>
          </p:nvSpPr>
          <p:spPr bwMode="auto">
            <a:xfrm>
              <a:off x="385" y="2463"/>
              <a:ext cx="1079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v-SE" altLang="es-MX" sz="1800">
                  <a:solidFill>
                    <a:srgbClr val="003366"/>
                  </a:solidFill>
                  <a:latin typeface="Century Gothic" pitchFamily="34" charset="0"/>
                </a:rPr>
                <a:t>P etc.</a:t>
              </a:r>
            </a:p>
          </p:txBody>
        </p:sp>
        <p:sp>
          <p:nvSpPr>
            <p:cNvPr id="27676" name="Line 25"/>
            <p:cNvSpPr>
              <a:spLocks noChangeShapeType="1"/>
            </p:cNvSpPr>
            <p:nvPr/>
          </p:nvSpPr>
          <p:spPr bwMode="auto">
            <a:xfrm>
              <a:off x="1247" y="1706"/>
              <a:ext cx="318" cy="46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677" name="Line 26"/>
            <p:cNvSpPr>
              <a:spLocks noChangeShapeType="1"/>
            </p:cNvSpPr>
            <p:nvPr/>
          </p:nvSpPr>
          <p:spPr bwMode="auto">
            <a:xfrm flipV="1">
              <a:off x="1202" y="1797"/>
              <a:ext cx="317" cy="45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678" name="Line 27"/>
            <p:cNvSpPr>
              <a:spLocks noChangeShapeType="1"/>
            </p:cNvSpPr>
            <p:nvPr/>
          </p:nvSpPr>
          <p:spPr bwMode="auto">
            <a:xfrm flipV="1">
              <a:off x="1292" y="1842"/>
              <a:ext cx="182" cy="182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679" name="Line 28"/>
            <p:cNvSpPr>
              <a:spLocks noChangeShapeType="1"/>
            </p:cNvSpPr>
            <p:nvPr/>
          </p:nvSpPr>
          <p:spPr bwMode="auto">
            <a:xfrm>
              <a:off x="1201" y="2387"/>
              <a:ext cx="318" cy="46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680" name="Line 29"/>
            <p:cNvSpPr>
              <a:spLocks noChangeShapeType="1"/>
            </p:cNvSpPr>
            <p:nvPr/>
          </p:nvSpPr>
          <p:spPr bwMode="auto">
            <a:xfrm flipV="1">
              <a:off x="1156" y="2478"/>
              <a:ext cx="317" cy="45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681" name="Line 30"/>
            <p:cNvSpPr>
              <a:spLocks noChangeShapeType="1"/>
            </p:cNvSpPr>
            <p:nvPr/>
          </p:nvSpPr>
          <p:spPr bwMode="auto">
            <a:xfrm flipV="1">
              <a:off x="1246" y="2523"/>
              <a:ext cx="182" cy="182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682" name="Line 31"/>
            <p:cNvSpPr>
              <a:spLocks noChangeShapeType="1"/>
            </p:cNvSpPr>
            <p:nvPr/>
          </p:nvSpPr>
          <p:spPr bwMode="auto">
            <a:xfrm>
              <a:off x="1201" y="3021"/>
              <a:ext cx="318" cy="46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683" name="Line 32"/>
            <p:cNvSpPr>
              <a:spLocks noChangeShapeType="1"/>
            </p:cNvSpPr>
            <p:nvPr/>
          </p:nvSpPr>
          <p:spPr bwMode="auto">
            <a:xfrm flipV="1">
              <a:off x="1156" y="3112"/>
              <a:ext cx="317" cy="45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7684" name="Line 33"/>
            <p:cNvSpPr>
              <a:spLocks noChangeShapeType="1"/>
            </p:cNvSpPr>
            <p:nvPr/>
          </p:nvSpPr>
          <p:spPr bwMode="auto">
            <a:xfrm flipV="1">
              <a:off x="1246" y="3157"/>
              <a:ext cx="182" cy="182"/>
            </a:xfrm>
            <a:prstGeom prst="line">
              <a:avLst/>
            </a:prstGeom>
            <a:noFill/>
            <a:ln w="19050">
              <a:solidFill>
                <a:srgbClr val="33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9186" name="AutoShape 34"/>
          <p:cNvSpPr>
            <a:spLocks noChangeArrowheads="1"/>
          </p:cNvSpPr>
          <p:nvPr/>
        </p:nvSpPr>
        <p:spPr bwMode="auto">
          <a:xfrm>
            <a:off x="3995738" y="2924175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9187" name="AutoShape 35"/>
          <p:cNvSpPr>
            <a:spLocks noChangeArrowheads="1"/>
          </p:cNvSpPr>
          <p:nvPr/>
        </p:nvSpPr>
        <p:spPr bwMode="auto">
          <a:xfrm>
            <a:off x="3995738" y="4003675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00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9188" name="AutoShape 36"/>
          <p:cNvSpPr>
            <a:spLocks noChangeArrowheads="1"/>
          </p:cNvSpPr>
          <p:nvPr/>
        </p:nvSpPr>
        <p:spPr bwMode="auto">
          <a:xfrm>
            <a:off x="3995738" y="5011738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rgbClr val="00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9189" name="AutoShape 37"/>
          <p:cNvSpPr>
            <a:spLocks noChangeArrowheads="1"/>
          </p:cNvSpPr>
          <p:nvPr/>
        </p:nvSpPr>
        <p:spPr bwMode="auto">
          <a:xfrm>
            <a:off x="6877050" y="3716338"/>
            <a:ext cx="863600" cy="1008062"/>
          </a:xfrm>
          <a:custGeom>
            <a:avLst/>
            <a:gdLst>
              <a:gd name="T0" fmla="*/ 25896006 w 21600"/>
              <a:gd name="T1" fmla="*/ 0 h 21600"/>
              <a:gd name="T2" fmla="*/ 0 w 21600"/>
              <a:gd name="T3" fmla="*/ 23522893 h 21600"/>
              <a:gd name="T4" fmla="*/ 25896006 w 21600"/>
              <a:gd name="T5" fmla="*/ 47045787 h 21600"/>
              <a:gd name="T6" fmla="*/ 34528007 w 21600"/>
              <a:gd name="T7" fmla="*/ 2352289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562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/>
      <p:bldP spid="49160" grpId="0"/>
      <p:bldP spid="49161" grpId="0"/>
      <p:bldP spid="49162" grpId="0"/>
      <p:bldP spid="49163" grpId="0"/>
      <p:bldP spid="49164" grpId="0"/>
      <p:bldP spid="49165" grpId="0"/>
      <p:bldP spid="49186" grpId="0" animBg="1"/>
      <p:bldP spid="49187" grpId="0" animBg="1"/>
      <p:bldP spid="49188" grpId="0" animBg="1"/>
      <p:bldP spid="4918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grpSp>
        <p:nvGrpSpPr>
          <p:cNvPr id="28676" name="Group 5"/>
          <p:cNvGrpSpPr>
            <a:grpSpLocks/>
          </p:cNvGrpSpPr>
          <p:nvPr/>
        </p:nvGrpSpPr>
        <p:grpSpPr bwMode="auto">
          <a:xfrm>
            <a:off x="1547813" y="1862138"/>
            <a:ext cx="5981700" cy="4303712"/>
            <a:chOff x="3501" y="8568"/>
            <a:chExt cx="6657" cy="4860"/>
          </a:xfrm>
        </p:grpSpPr>
        <p:sp>
          <p:nvSpPr>
            <p:cNvPr id="28677" name="Rectangle 6"/>
            <p:cNvSpPr>
              <a:spLocks noChangeArrowheads="1"/>
            </p:cNvSpPr>
            <p:nvPr/>
          </p:nvSpPr>
          <p:spPr bwMode="auto">
            <a:xfrm>
              <a:off x="3681" y="8748"/>
              <a:ext cx="4320" cy="360"/>
            </a:xfrm>
            <a:prstGeom prst="rect">
              <a:avLst/>
            </a:prstGeom>
            <a:solidFill>
              <a:srgbClr val="FFFFFF">
                <a:alpha val="6588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678" name="Text Box 7"/>
            <p:cNvSpPr txBox="1">
              <a:spLocks noChangeArrowheads="1"/>
            </p:cNvSpPr>
            <p:nvPr/>
          </p:nvSpPr>
          <p:spPr bwMode="auto">
            <a:xfrm>
              <a:off x="3681" y="8748"/>
              <a:ext cx="45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800">
                  <a:solidFill>
                    <a:srgbClr val="333399"/>
                  </a:solidFill>
                  <a:latin typeface="Century Gothic" pitchFamily="34" charset="0"/>
                </a:rPr>
                <a:t> </a:t>
              </a:r>
              <a:r>
                <a:rPr lang="es-ES" altLang="es-MX" sz="1000" b="1">
                  <a:solidFill>
                    <a:srgbClr val="003399"/>
                  </a:solidFill>
                  <a:latin typeface="Century Gothic" pitchFamily="34" charset="0"/>
                </a:rPr>
                <a:t>Selección</a:t>
              </a:r>
              <a:r>
                <a:rPr lang="es-ES" altLang="es-MX" sz="1000">
                  <a:solidFill>
                    <a:srgbClr val="003399"/>
                  </a:solidFill>
                  <a:latin typeface="Century Gothic" pitchFamily="34" charset="0"/>
                </a:rPr>
                <a:t> de las categorías, indicadores y modelos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8679" name="Rectangle 8"/>
            <p:cNvSpPr>
              <a:spLocks noChangeArrowheads="1"/>
            </p:cNvSpPr>
            <p:nvPr/>
          </p:nvSpPr>
          <p:spPr bwMode="auto">
            <a:xfrm>
              <a:off x="3501" y="8568"/>
              <a:ext cx="4680" cy="18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680" name="Text Box 9"/>
            <p:cNvSpPr txBox="1">
              <a:spLocks noChangeArrowheads="1"/>
            </p:cNvSpPr>
            <p:nvPr/>
          </p:nvSpPr>
          <p:spPr bwMode="auto">
            <a:xfrm>
              <a:off x="8541" y="9288"/>
              <a:ext cx="1617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400" b="1">
                  <a:solidFill>
                    <a:srgbClr val="003399"/>
                  </a:solidFill>
                  <a:latin typeface="Century Gothic" pitchFamily="34" charset="0"/>
                </a:rPr>
                <a:t>Elementos obligatorios</a:t>
              </a:r>
              <a:endParaRPr lang="es-ES_tradnl" altLang="es-MX" sz="14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8681" name="Rectangle 10"/>
            <p:cNvSpPr>
              <a:spLocks noChangeArrowheads="1"/>
            </p:cNvSpPr>
            <p:nvPr/>
          </p:nvSpPr>
          <p:spPr bwMode="auto">
            <a:xfrm>
              <a:off x="3681" y="9288"/>
              <a:ext cx="4320" cy="360"/>
            </a:xfrm>
            <a:prstGeom prst="rect">
              <a:avLst/>
            </a:prstGeom>
            <a:solidFill>
              <a:srgbClr val="FFFFFF">
                <a:alpha val="6588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682" name="Text Box 11"/>
            <p:cNvSpPr txBox="1">
              <a:spLocks noChangeArrowheads="1"/>
            </p:cNvSpPr>
            <p:nvPr/>
          </p:nvSpPr>
          <p:spPr bwMode="auto">
            <a:xfrm>
              <a:off x="3681" y="9288"/>
              <a:ext cx="45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800">
                  <a:solidFill>
                    <a:srgbClr val="333399"/>
                  </a:solidFill>
                  <a:latin typeface="Century Gothic" pitchFamily="34" charset="0"/>
                </a:rPr>
                <a:t> </a:t>
              </a:r>
              <a:r>
                <a:rPr lang="es-ES" altLang="es-MX" sz="1000" b="1">
                  <a:solidFill>
                    <a:srgbClr val="003399"/>
                  </a:solidFill>
                  <a:latin typeface="Century Gothic" pitchFamily="34" charset="0"/>
                </a:rPr>
                <a:t>Clasificación, </a:t>
              </a:r>
              <a:r>
                <a:rPr lang="es-ES" altLang="es-MX" sz="1000">
                  <a:solidFill>
                    <a:srgbClr val="003399"/>
                  </a:solidFill>
                  <a:latin typeface="Century Gothic" pitchFamily="34" charset="0"/>
                </a:rPr>
                <a:t>asignación de los resultados de ICV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8683" name="Rectangle 12"/>
            <p:cNvSpPr>
              <a:spLocks noChangeArrowheads="1"/>
            </p:cNvSpPr>
            <p:nvPr/>
          </p:nvSpPr>
          <p:spPr bwMode="auto">
            <a:xfrm>
              <a:off x="3681" y="9828"/>
              <a:ext cx="4320" cy="360"/>
            </a:xfrm>
            <a:prstGeom prst="rect">
              <a:avLst/>
            </a:prstGeom>
            <a:solidFill>
              <a:srgbClr val="FFFFFF">
                <a:alpha val="6588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684" name="Text Box 13"/>
            <p:cNvSpPr txBox="1">
              <a:spLocks noChangeArrowheads="1"/>
            </p:cNvSpPr>
            <p:nvPr/>
          </p:nvSpPr>
          <p:spPr bwMode="auto">
            <a:xfrm>
              <a:off x="3681" y="9828"/>
              <a:ext cx="45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800">
                  <a:solidFill>
                    <a:srgbClr val="333399"/>
                  </a:solidFill>
                  <a:latin typeface="Century Gothic" pitchFamily="34" charset="0"/>
                </a:rPr>
                <a:t> </a:t>
              </a:r>
              <a:r>
                <a:rPr lang="es-ES" altLang="es-MX" sz="1000" b="1">
                  <a:solidFill>
                    <a:srgbClr val="003399"/>
                  </a:solidFill>
                  <a:latin typeface="Century Gothic" pitchFamily="34" charset="0"/>
                </a:rPr>
                <a:t>Caracterización, </a:t>
              </a:r>
              <a:r>
                <a:rPr lang="es-ES" altLang="es-MX" sz="1000">
                  <a:solidFill>
                    <a:srgbClr val="003399"/>
                  </a:solidFill>
                  <a:latin typeface="Century Gothic" pitchFamily="34" charset="0"/>
                </a:rPr>
                <a:t>cálculo  indicadores de categoría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8685" name="Rectangle 14"/>
            <p:cNvSpPr>
              <a:spLocks noChangeArrowheads="1"/>
            </p:cNvSpPr>
            <p:nvPr/>
          </p:nvSpPr>
          <p:spPr bwMode="auto">
            <a:xfrm>
              <a:off x="3681" y="10728"/>
              <a:ext cx="4320" cy="360"/>
            </a:xfrm>
            <a:prstGeom prst="rect">
              <a:avLst/>
            </a:prstGeom>
            <a:solidFill>
              <a:srgbClr val="FFFFFF">
                <a:alpha val="65881"/>
              </a:srgb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686" name="Text Box 15"/>
            <p:cNvSpPr txBox="1">
              <a:spLocks noChangeArrowheads="1"/>
            </p:cNvSpPr>
            <p:nvPr/>
          </p:nvSpPr>
          <p:spPr bwMode="auto">
            <a:xfrm>
              <a:off x="3681" y="10728"/>
              <a:ext cx="450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000">
                  <a:solidFill>
                    <a:srgbClr val="333399"/>
                  </a:solidFill>
                  <a:latin typeface="Century Gothic" pitchFamily="34" charset="0"/>
                </a:rPr>
                <a:t>   </a:t>
              </a:r>
              <a:r>
                <a:rPr lang="es-ES" altLang="es-MX" sz="1000" b="1">
                  <a:solidFill>
                    <a:srgbClr val="003399"/>
                  </a:solidFill>
                  <a:latin typeface="Century Gothic" pitchFamily="34" charset="0"/>
                </a:rPr>
                <a:t>Perfil, </a:t>
              </a:r>
              <a:r>
                <a:rPr lang="es-ES" altLang="es-MX" sz="1000">
                  <a:solidFill>
                    <a:srgbClr val="003399"/>
                  </a:solidFill>
                  <a:latin typeface="Century Gothic" pitchFamily="34" charset="0"/>
                </a:rPr>
                <a:t> resultado de los indicadores de categoría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8687" name="Rectangle 16"/>
            <p:cNvSpPr>
              <a:spLocks noChangeArrowheads="1"/>
            </p:cNvSpPr>
            <p:nvPr/>
          </p:nvSpPr>
          <p:spPr bwMode="auto">
            <a:xfrm>
              <a:off x="5121" y="11628"/>
              <a:ext cx="1440" cy="360"/>
            </a:xfrm>
            <a:prstGeom prst="rect">
              <a:avLst/>
            </a:prstGeom>
            <a:solidFill>
              <a:srgbClr val="FFFFFF">
                <a:alpha val="6588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688" name="Text Box 17"/>
            <p:cNvSpPr txBox="1">
              <a:spLocks noChangeArrowheads="1"/>
            </p:cNvSpPr>
            <p:nvPr/>
          </p:nvSpPr>
          <p:spPr bwMode="auto">
            <a:xfrm>
              <a:off x="5121" y="11628"/>
              <a:ext cx="16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800">
                  <a:solidFill>
                    <a:srgbClr val="333399"/>
                  </a:solidFill>
                  <a:latin typeface="Century Gothic" pitchFamily="34" charset="0"/>
                </a:rPr>
                <a:t> </a:t>
              </a:r>
              <a:r>
                <a:rPr lang="es-ES" altLang="es-MX" sz="1000" b="1">
                  <a:solidFill>
                    <a:srgbClr val="003399"/>
                  </a:solidFill>
                  <a:latin typeface="Century Gothic" pitchFamily="34" charset="0"/>
                </a:rPr>
                <a:t>Normalización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8689" name="Rectangle 18"/>
            <p:cNvSpPr>
              <a:spLocks noChangeArrowheads="1"/>
            </p:cNvSpPr>
            <p:nvPr/>
          </p:nvSpPr>
          <p:spPr bwMode="auto">
            <a:xfrm>
              <a:off x="5121" y="12168"/>
              <a:ext cx="1440" cy="360"/>
            </a:xfrm>
            <a:prstGeom prst="rect">
              <a:avLst/>
            </a:prstGeom>
            <a:solidFill>
              <a:srgbClr val="FFFFFF">
                <a:alpha val="6588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690" name="Text Box 19"/>
            <p:cNvSpPr txBox="1">
              <a:spLocks noChangeArrowheads="1"/>
            </p:cNvSpPr>
            <p:nvPr/>
          </p:nvSpPr>
          <p:spPr bwMode="auto">
            <a:xfrm>
              <a:off x="5121" y="12168"/>
              <a:ext cx="16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800">
                  <a:solidFill>
                    <a:srgbClr val="333399"/>
                  </a:solidFill>
                  <a:latin typeface="Century Gothic" pitchFamily="34" charset="0"/>
                </a:rPr>
                <a:t> </a:t>
              </a:r>
              <a:r>
                <a:rPr lang="es-ES" altLang="es-MX" sz="1000" b="1">
                  <a:solidFill>
                    <a:srgbClr val="003399"/>
                  </a:solidFill>
                  <a:latin typeface="Century Gothic" pitchFamily="34" charset="0"/>
                </a:rPr>
                <a:t>Agrupación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8691" name="Rectangle 20"/>
            <p:cNvSpPr>
              <a:spLocks noChangeArrowheads="1"/>
            </p:cNvSpPr>
            <p:nvPr/>
          </p:nvSpPr>
          <p:spPr bwMode="auto">
            <a:xfrm>
              <a:off x="5121" y="12708"/>
              <a:ext cx="1440" cy="360"/>
            </a:xfrm>
            <a:prstGeom prst="rect">
              <a:avLst/>
            </a:prstGeom>
            <a:solidFill>
              <a:srgbClr val="FFFFFF">
                <a:alpha val="6588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692" name="Text Box 21"/>
            <p:cNvSpPr txBox="1">
              <a:spLocks noChangeArrowheads="1"/>
            </p:cNvSpPr>
            <p:nvPr/>
          </p:nvSpPr>
          <p:spPr bwMode="auto">
            <a:xfrm>
              <a:off x="5121" y="12708"/>
              <a:ext cx="16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800">
                  <a:solidFill>
                    <a:srgbClr val="333399"/>
                  </a:solidFill>
                  <a:latin typeface="Century Gothic" pitchFamily="34" charset="0"/>
                </a:rPr>
                <a:t> </a:t>
              </a:r>
              <a:r>
                <a:rPr lang="es-ES" altLang="es-MX" sz="1000" b="1">
                  <a:solidFill>
                    <a:srgbClr val="003399"/>
                  </a:solidFill>
                  <a:latin typeface="Century Gothic" pitchFamily="34" charset="0"/>
                </a:rPr>
                <a:t>Ponderación</a:t>
              </a:r>
              <a:endParaRPr lang="es-ES_tradnl" altLang="es-MX" sz="10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8693" name="Rectangle 22"/>
            <p:cNvSpPr>
              <a:spLocks noChangeArrowheads="1"/>
            </p:cNvSpPr>
            <p:nvPr/>
          </p:nvSpPr>
          <p:spPr bwMode="auto">
            <a:xfrm>
              <a:off x="4581" y="11448"/>
              <a:ext cx="2520" cy="180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694" name="Text Box 23"/>
            <p:cNvSpPr txBox="1">
              <a:spLocks noChangeArrowheads="1"/>
            </p:cNvSpPr>
            <p:nvPr/>
          </p:nvSpPr>
          <p:spPr bwMode="auto">
            <a:xfrm>
              <a:off x="8541" y="11988"/>
              <a:ext cx="1617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s-ES" altLang="es-MX" sz="1400" b="1">
                  <a:solidFill>
                    <a:srgbClr val="003399"/>
                  </a:solidFill>
                  <a:latin typeface="Century Gothic" pitchFamily="34" charset="0"/>
                </a:rPr>
                <a:t>Elementos opcionales</a:t>
              </a:r>
              <a:endParaRPr lang="es-ES_tradnl" altLang="es-MX" sz="1400" b="1">
                <a:solidFill>
                  <a:srgbClr val="003399"/>
                </a:solidFill>
                <a:latin typeface="Times New Roman" pitchFamily="18" charset="0"/>
              </a:endParaRPr>
            </a:p>
          </p:txBody>
        </p:sp>
        <p:sp>
          <p:nvSpPr>
            <p:cNvPr id="28695" name="Line 24"/>
            <p:cNvSpPr>
              <a:spLocks noChangeShapeType="1"/>
            </p:cNvSpPr>
            <p:nvPr/>
          </p:nvSpPr>
          <p:spPr bwMode="auto">
            <a:xfrm>
              <a:off x="5841" y="9108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696" name="Line 25"/>
            <p:cNvSpPr>
              <a:spLocks noChangeShapeType="1"/>
            </p:cNvSpPr>
            <p:nvPr/>
          </p:nvSpPr>
          <p:spPr bwMode="auto">
            <a:xfrm>
              <a:off x="5841" y="12528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697" name="Line 26"/>
            <p:cNvSpPr>
              <a:spLocks noChangeShapeType="1"/>
            </p:cNvSpPr>
            <p:nvPr/>
          </p:nvSpPr>
          <p:spPr bwMode="auto">
            <a:xfrm>
              <a:off x="5841" y="11988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698" name="Line 27"/>
            <p:cNvSpPr>
              <a:spLocks noChangeShapeType="1"/>
            </p:cNvSpPr>
            <p:nvPr/>
          </p:nvSpPr>
          <p:spPr bwMode="auto">
            <a:xfrm>
              <a:off x="5841" y="9648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28699" name="AutoShape 28"/>
            <p:cNvSpPr>
              <a:spLocks noChangeArrowheads="1"/>
            </p:cNvSpPr>
            <p:nvPr/>
          </p:nvSpPr>
          <p:spPr bwMode="auto">
            <a:xfrm>
              <a:off x="5661" y="10368"/>
              <a:ext cx="360" cy="36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  <p:sp>
          <p:nvSpPr>
            <p:cNvPr id="28700" name="AutoShape 29"/>
            <p:cNvSpPr>
              <a:spLocks noChangeArrowheads="1"/>
            </p:cNvSpPr>
            <p:nvPr/>
          </p:nvSpPr>
          <p:spPr bwMode="auto">
            <a:xfrm>
              <a:off x="6425" y="11088"/>
              <a:ext cx="136" cy="360"/>
            </a:xfrm>
            <a:prstGeom prst="downArrow">
              <a:avLst>
                <a:gd name="adj1" fmla="val 50000"/>
                <a:gd name="adj2" fmla="val 66176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s-MX" altLang="es-MX"/>
            </a:p>
          </p:txBody>
        </p:sp>
      </p:grpSp>
    </p:spTree>
    <p:extLst>
      <p:ext uri="{BB962C8B-B14F-4D97-AF65-F5344CB8AC3E}">
        <p14:creationId xmlns:p14="http://schemas.microsoft.com/office/powerpoint/2010/main" val="151334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7026275" y="2794000"/>
            <a:ext cx="804863" cy="371475"/>
          </a:xfrm>
          <a:prstGeom prst="rect">
            <a:avLst/>
          </a:prstGeom>
          <a:solidFill>
            <a:srgbClr val="99CCFF">
              <a:alpha val="54901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9701" name="Rectangle 7"/>
          <p:cNvSpPr>
            <a:spLocks noChangeArrowheads="1"/>
          </p:cNvSpPr>
          <p:nvPr/>
        </p:nvSpPr>
        <p:spPr bwMode="auto">
          <a:xfrm>
            <a:off x="7026275" y="3536950"/>
            <a:ext cx="939800" cy="371475"/>
          </a:xfrm>
          <a:prstGeom prst="rect">
            <a:avLst/>
          </a:prstGeom>
          <a:solidFill>
            <a:srgbClr val="99CCFF">
              <a:alpha val="54901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9702" name="Rectangle 8"/>
          <p:cNvSpPr>
            <a:spLocks noChangeArrowheads="1"/>
          </p:cNvSpPr>
          <p:nvPr/>
        </p:nvSpPr>
        <p:spPr bwMode="auto">
          <a:xfrm>
            <a:off x="7026275" y="4403725"/>
            <a:ext cx="804863" cy="371475"/>
          </a:xfrm>
          <a:prstGeom prst="rect">
            <a:avLst/>
          </a:prstGeom>
          <a:solidFill>
            <a:srgbClr val="99CCFF">
              <a:alpha val="54901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9703" name="Rectangle 9"/>
          <p:cNvSpPr>
            <a:spLocks noChangeArrowheads="1"/>
          </p:cNvSpPr>
          <p:nvPr/>
        </p:nvSpPr>
        <p:spPr bwMode="auto">
          <a:xfrm>
            <a:off x="7026275" y="2052638"/>
            <a:ext cx="804863" cy="371475"/>
          </a:xfrm>
          <a:prstGeom prst="rect">
            <a:avLst/>
          </a:prstGeom>
          <a:solidFill>
            <a:srgbClr val="99CCFF">
              <a:alpha val="54901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9704" name="Line 10"/>
          <p:cNvSpPr>
            <a:spLocks noChangeShapeType="1"/>
          </p:cNvSpPr>
          <p:nvPr/>
        </p:nvSpPr>
        <p:spPr bwMode="auto">
          <a:xfrm flipV="1">
            <a:off x="4075113" y="2176463"/>
            <a:ext cx="1609725" cy="8651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05" name="Text Box 15"/>
          <p:cNvSpPr txBox="1">
            <a:spLocks noChangeArrowheads="1"/>
          </p:cNvSpPr>
          <p:nvPr/>
        </p:nvSpPr>
        <p:spPr bwMode="auto">
          <a:xfrm>
            <a:off x="1392238" y="1928813"/>
            <a:ext cx="12080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CO</a:t>
            </a:r>
            <a:r>
              <a:rPr lang="es-ES" altLang="es-MX" sz="800" baseline="-25000">
                <a:solidFill>
                  <a:srgbClr val="003399"/>
                </a:solidFill>
                <a:latin typeface="Century Gothic" pitchFamily="34" charset="0"/>
              </a:rPr>
              <a:t>2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06" name="Text Box 16"/>
          <p:cNvSpPr txBox="1">
            <a:spLocks noChangeArrowheads="1"/>
          </p:cNvSpPr>
          <p:nvPr/>
        </p:nvSpPr>
        <p:spPr bwMode="auto">
          <a:xfrm>
            <a:off x="1392238" y="2176463"/>
            <a:ext cx="8048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HCFC-22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07" name="Text Box 17"/>
          <p:cNvSpPr txBox="1">
            <a:spLocks noChangeArrowheads="1"/>
          </p:cNvSpPr>
          <p:nvPr/>
        </p:nvSpPr>
        <p:spPr bwMode="auto">
          <a:xfrm>
            <a:off x="1527175" y="2547938"/>
            <a:ext cx="6699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N</a:t>
            </a:r>
            <a:r>
              <a:rPr lang="es-ES" altLang="es-MX" sz="800" baseline="-25000">
                <a:solidFill>
                  <a:srgbClr val="003399"/>
                </a:solidFill>
                <a:latin typeface="Century Gothic" pitchFamily="34" charset="0"/>
              </a:rPr>
              <a:t>2</a:t>
            </a:r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O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08" name="Text Box 18"/>
          <p:cNvSpPr txBox="1">
            <a:spLocks noChangeArrowheads="1"/>
          </p:cNvSpPr>
          <p:nvPr/>
        </p:nvSpPr>
        <p:spPr bwMode="auto">
          <a:xfrm>
            <a:off x="1258888" y="2917825"/>
            <a:ext cx="938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Partículas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09" name="Text Box 19"/>
          <p:cNvSpPr txBox="1">
            <a:spLocks noChangeArrowheads="1"/>
          </p:cNvSpPr>
          <p:nvPr/>
        </p:nvSpPr>
        <p:spPr bwMode="auto">
          <a:xfrm>
            <a:off x="1392238" y="3165475"/>
            <a:ext cx="9398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Pesticidas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0" name="Text Box 20"/>
          <p:cNvSpPr txBox="1">
            <a:spLocks noChangeArrowheads="1"/>
          </p:cNvSpPr>
          <p:nvPr/>
        </p:nvSpPr>
        <p:spPr bwMode="auto">
          <a:xfrm>
            <a:off x="1660525" y="3536950"/>
            <a:ext cx="536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SO</a:t>
            </a:r>
            <a:r>
              <a:rPr lang="es-ES" altLang="es-MX" sz="800" baseline="-25000">
                <a:solidFill>
                  <a:srgbClr val="003399"/>
                </a:solidFill>
                <a:latin typeface="Century Gothic" pitchFamily="34" charset="0"/>
              </a:rPr>
              <a:t>2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1" name="Text Box 21"/>
          <p:cNvSpPr txBox="1">
            <a:spLocks noChangeArrowheads="1"/>
          </p:cNvSpPr>
          <p:nvPr/>
        </p:nvSpPr>
        <p:spPr bwMode="auto">
          <a:xfrm>
            <a:off x="1527175" y="3784600"/>
            <a:ext cx="6699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NO</a:t>
            </a:r>
            <a:r>
              <a:rPr lang="es-ES" altLang="es-MX" sz="800" baseline="-25000">
                <a:solidFill>
                  <a:srgbClr val="003399"/>
                </a:solidFill>
                <a:latin typeface="Century Gothic" pitchFamily="34" charset="0"/>
              </a:rPr>
              <a:t>x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2" name="Text Box 22"/>
          <p:cNvSpPr txBox="1">
            <a:spLocks noChangeArrowheads="1"/>
          </p:cNvSpPr>
          <p:nvPr/>
        </p:nvSpPr>
        <p:spPr bwMode="auto">
          <a:xfrm>
            <a:off x="1392238" y="4032250"/>
            <a:ext cx="536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CO</a:t>
            </a:r>
            <a:endParaRPr lang="es-ES" altLang="es-MX" sz="800" baseline="-25000">
              <a:solidFill>
                <a:srgbClr val="003399"/>
              </a:solidFill>
              <a:latin typeface="Century Gothic" pitchFamily="34" charset="0"/>
            </a:endParaRPr>
          </a:p>
          <a:p>
            <a:pPr algn="ctr" eaLnBrk="1" hangingPunct="1"/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3" name="Text Box 23"/>
          <p:cNvSpPr txBox="1">
            <a:spLocks noChangeArrowheads="1"/>
          </p:cNvSpPr>
          <p:nvPr/>
        </p:nvSpPr>
        <p:spPr bwMode="auto">
          <a:xfrm>
            <a:off x="1392238" y="4279900"/>
            <a:ext cx="6715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NH</a:t>
            </a:r>
            <a:r>
              <a:rPr lang="es-ES" altLang="es-MX" sz="800" baseline="-25000">
                <a:solidFill>
                  <a:srgbClr val="003399"/>
                </a:solidFill>
                <a:latin typeface="Century Gothic" pitchFamily="34" charset="0"/>
              </a:rPr>
              <a:t>3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4" name="Text Box 24"/>
          <p:cNvSpPr txBox="1">
            <a:spLocks noChangeArrowheads="1"/>
          </p:cNvSpPr>
          <p:nvPr/>
        </p:nvSpPr>
        <p:spPr bwMode="auto">
          <a:xfrm>
            <a:off x="1392238" y="4651375"/>
            <a:ext cx="6715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PO</a:t>
            </a:r>
            <a:r>
              <a:rPr lang="es-ES" altLang="es-MX" sz="800" baseline="-25000">
                <a:solidFill>
                  <a:srgbClr val="003399"/>
                </a:solidFill>
                <a:latin typeface="Century Gothic" pitchFamily="34" charset="0"/>
              </a:rPr>
              <a:t>4</a:t>
            </a:r>
            <a:r>
              <a:rPr lang="es-ES" altLang="es-MX" sz="800" baseline="30000">
                <a:solidFill>
                  <a:srgbClr val="003399"/>
                </a:solidFill>
                <a:latin typeface="Century Gothic" pitchFamily="34" charset="0"/>
              </a:rPr>
              <a:t>-3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5" name="Text Box 25"/>
          <p:cNvSpPr txBox="1">
            <a:spLocks noChangeArrowheads="1"/>
          </p:cNvSpPr>
          <p:nvPr/>
        </p:nvSpPr>
        <p:spPr bwMode="auto">
          <a:xfrm>
            <a:off x="1258888" y="5021263"/>
            <a:ext cx="8048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Uso suelo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6" name="Text Box 26"/>
          <p:cNvSpPr txBox="1">
            <a:spLocks noChangeArrowheads="1"/>
          </p:cNvSpPr>
          <p:nvPr/>
        </p:nvSpPr>
        <p:spPr bwMode="auto">
          <a:xfrm>
            <a:off x="1258888" y="5392738"/>
            <a:ext cx="10731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Consumo MP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7" name="Text Box 27"/>
          <p:cNvSpPr txBox="1">
            <a:spLocks noChangeArrowheads="1"/>
          </p:cNvSpPr>
          <p:nvPr/>
        </p:nvSpPr>
        <p:spPr bwMode="auto">
          <a:xfrm>
            <a:off x="2600325" y="2052638"/>
            <a:ext cx="1474788" cy="371475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Aumento retención infrarrojos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8" name="Text Box 28"/>
          <p:cNvSpPr txBox="1">
            <a:spLocks noChangeArrowheads="1"/>
          </p:cNvSpPr>
          <p:nvPr/>
        </p:nvSpPr>
        <p:spPr bwMode="auto">
          <a:xfrm>
            <a:off x="2601913" y="2424113"/>
            <a:ext cx="1476375" cy="369887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Agotamiento ozono estratosférico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19" name="Text Box 29"/>
          <p:cNvSpPr txBox="1">
            <a:spLocks noChangeArrowheads="1"/>
          </p:cNvSpPr>
          <p:nvPr/>
        </p:nvSpPr>
        <p:spPr bwMode="auto">
          <a:xfrm>
            <a:off x="2601913" y="2794000"/>
            <a:ext cx="1476375" cy="371475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Aumento exposición humana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0" name="Text Box 30"/>
          <p:cNvSpPr txBox="1">
            <a:spLocks noChangeArrowheads="1"/>
          </p:cNvSpPr>
          <p:nvPr/>
        </p:nvSpPr>
        <p:spPr bwMode="auto">
          <a:xfrm>
            <a:off x="2601913" y="3165475"/>
            <a:ext cx="1476375" cy="371475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Aumento exposición ecosistemas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1" name="Text Box 31"/>
          <p:cNvSpPr txBox="1">
            <a:spLocks noChangeArrowheads="1"/>
          </p:cNvSpPr>
          <p:nvPr/>
        </p:nvSpPr>
        <p:spPr bwMode="auto">
          <a:xfrm>
            <a:off x="2601913" y="3536950"/>
            <a:ext cx="1476375" cy="371475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Acidificación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2" name="Text Box 32"/>
          <p:cNvSpPr txBox="1">
            <a:spLocks noChangeArrowheads="1"/>
          </p:cNvSpPr>
          <p:nvPr/>
        </p:nvSpPr>
        <p:spPr bwMode="auto">
          <a:xfrm>
            <a:off x="2601913" y="3908425"/>
            <a:ext cx="1476375" cy="371475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Formación foto-oxidantes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3" name="Text Box 33"/>
          <p:cNvSpPr txBox="1">
            <a:spLocks noChangeArrowheads="1"/>
          </p:cNvSpPr>
          <p:nvPr/>
        </p:nvSpPr>
        <p:spPr bwMode="auto">
          <a:xfrm>
            <a:off x="2601913" y="4279900"/>
            <a:ext cx="1476375" cy="371475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Eutrofización sistemas acuáticos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4" name="Text Box 34"/>
          <p:cNvSpPr txBox="1">
            <a:spLocks noChangeArrowheads="1"/>
          </p:cNvSpPr>
          <p:nvPr/>
        </p:nvSpPr>
        <p:spPr bwMode="auto">
          <a:xfrm>
            <a:off x="2601913" y="4651375"/>
            <a:ext cx="1476375" cy="493713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Enriquecimiento nutrientes sistemas terrestres 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5" name="Text Box 35"/>
          <p:cNvSpPr txBox="1">
            <a:spLocks noChangeArrowheads="1"/>
          </p:cNvSpPr>
          <p:nvPr/>
        </p:nvSpPr>
        <p:spPr bwMode="auto">
          <a:xfrm>
            <a:off x="3136900" y="5268913"/>
            <a:ext cx="1474788" cy="371475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Caracterización uso del suelo</a:t>
            </a:r>
            <a:endParaRPr lang="es-ES" altLang="es-MX" sz="1200">
              <a:solidFill>
                <a:srgbClr val="003399"/>
              </a:solidFill>
              <a:latin typeface="Times New Roman" pitchFamily="18" charset="0"/>
            </a:endParaRPr>
          </a:p>
          <a:p>
            <a:pPr algn="ctr" eaLnBrk="1" hangingPunct="1"/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6" name="Text Box 36"/>
          <p:cNvSpPr txBox="1">
            <a:spLocks noChangeArrowheads="1"/>
          </p:cNvSpPr>
          <p:nvPr/>
        </p:nvSpPr>
        <p:spPr bwMode="auto">
          <a:xfrm>
            <a:off x="3136900" y="5722938"/>
            <a:ext cx="1474788" cy="371475"/>
          </a:xfrm>
          <a:prstGeom prst="rect">
            <a:avLst/>
          </a:prstGeom>
          <a:solidFill>
            <a:srgbClr val="C0C0C0">
              <a:alpha val="36078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Caracterización uso de recursos</a:t>
            </a:r>
            <a:endParaRPr lang="es-ES" altLang="es-MX" sz="1200">
              <a:solidFill>
                <a:srgbClr val="003399"/>
              </a:solidFill>
              <a:latin typeface="Times New Roman" pitchFamily="18" charset="0"/>
            </a:endParaRPr>
          </a:p>
          <a:p>
            <a:pPr algn="ctr" eaLnBrk="1" hangingPunct="1"/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7" name="Text Box 37"/>
          <p:cNvSpPr txBox="1">
            <a:spLocks noChangeArrowheads="1"/>
          </p:cNvSpPr>
          <p:nvPr/>
        </p:nvSpPr>
        <p:spPr bwMode="auto">
          <a:xfrm>
            <a:off x="4343400" y="2052638"/>
            <a:ext cx="1073150" cy="371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Cambio climático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8" name="Text Box 38"/>
          <p:cNvSpPr txBox="1">
            <a:spLocks noChangeArrowheads="1"/>
          </p:cNvSpPr>
          <p:nvPr/>
        </p:nvSpPr>
        <p:spPr bwMode="auto">
          <a:xfrm>
            <a:off x="5283200" y="5145088"/>
            <a:ext cx="1341438" cy="371475"/>
          </a:xfrm>
          <a:prstGeom prst="rect">
            <a:avLst/>
          </a:prstGeom>
          <a:solidFill>
            <a:srgbClr val="9999FF">
              <a:alpha val="67842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Pérdida hábitats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29" name="Text Box 39"/>
          <p:cNvSpPr txBox="1">
            <a:spLocks noChangeArrowheads="1"/>
          </p:cNvSpPr>
          <p:nvPr/>
        </p:nvSpPr>
        <p:spPr bwMode="auto">
          <a:xfrm>
            <a:off x="5283200" y="5640388"/>
            <a:ext cx="1341438" cy="371475"/>
          </a:xfrm>
          <a:prstGeom prst="rect">
            <a:avLst/>
          </a:prstGeom>
          <a:solidFill>
            <a:srgbClr val="FFFFFF">
              <a:alpha val="76862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Pérdida recursos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0" name="Text Box 40"/>
          <p:cNvSpPr txBox="1">
            <a:spLocks noChangeArrowheads="1"/>
          </p:cNvSpPr>
          <p:nvPr/>
        </p:nvSpPr>
        <p:spPr bwMode="auto">
          <a:xfrm>
            <a:off x="5684838" y="1927225"/>
            <a:ext cx="1073150" cy="369888"/>
          </a:xfrm>
          <a:prstGeom prst="rect">
            <a:avLst/>
          </a:prstGeom>
          <a:solidFill>
            <a:srgbClr val="9999FF">
              <a:alpha val="67842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Daño a humanos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1" name="Text Box 41"/>
          <p:cNvSpPr txBox="1">
            <a:spLocks noChangeArrowheads="1"/>
          </p:cNvSpPr>
          <p:nvPr/>
        </p:nvSpPr>
        <p:spPr bwMode="auto">
          <a:xfrm>
            <a:off x="5684838" y="2300288"/>
            <a:ext cx="1073150" cy="493712"/>
          </a:xfrm>
          <a:prstGeom prst="rect">
            <a:avLst/>
          </a:prstGeom>
          <a:solidFill>
            <a:srgbClr val="9999FF">
              <a:alpha val="67842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Daño a plantas y vida salvaje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2" name="Text Box 42"/>
          <p:cNvSpPr txBox="1">
            <a:spLocks noChangeArrowheads="1"/>
          </p:cNvSpPr>
          <p:nvPr/>
        </p:nvSpPr>
        <p:spPr bwMode="auto">
          <a:xfrm>
            <a:off x="5684838" y="2794000"/>
            <a:ext cx="1073150" cy="371475"/>
          </a:xfrm>
          <a:prstGeom prst="rect">
            <a:avLst/>
          </a:prstGeom>
          <a:solidFill>
            <a:srgbClr val="9999FF">
              <a:alpha val="67842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Pérdida biodiversidad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3" name="Text Box 43"/>
          <p:cNvSpPr txBox="1">
            <a:spLocks noChangeArrowheads="1"/>
          </p:cNvSpPr>
          <p:nvPr/>
        </p:nvSpPr>
        <p:spPr bwMode="auto">
          <a:xfrm>
            <a:off x="5684838" y="3165475"/>
            <a:ext cx="1073150" cy="371475"/>
          </a:xfrm>
          <a:prstGeom prst="rect">
            <a:avLst/>
          </a:prstGeom>
          <a:solidFill>
            <a:srgbClr val="FFFFFF">
              <a:alpha val="76862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Pérdida pesca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4" name="Text Box 44"/>
          <p:cNvSpPr txBox="1">
            <a:spLocks noChangeArrowheads="1"/>
          </p:cNvSpPr>
          <p:nvPr/>
        </p:nvSpPr>
        <p:spPr bwMode="auto">
          <a:xfrm>
            <a:off x="5684838" y="3536950"/>
            <a:ext cx="1073150" cy="495300"/>
          </a:xfrm>
          <a:prstGeom prst="rect">
            <a:avLst/>
          </a:prstGeom>
          <a:solidFill>
            <a:srgbClr val="FFFFFF">
              <a:alpha val="76862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Pérdida cultivos y madera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5" name="Text Box 45"/>
          <p:cNvSpPr txBox="1">
            <a:spLocks noChangeArrowheads="1"/>
          </p:cNvSpPr>
          <p:nvPr/>
        </p:nvSpPr>
        <p:spPr bwMode="auto">
          <a:xfrm>
            <a:off x="5684838" y="4032250"/>
            <a:ext cx="1073150" cy="495300"/>
          </a:xfrm>
          <a:prstGeom prst="rect">
            <a:avLst/>
          </a:prstGeom>
          <a:solidFill>
            <a:srgbClr val="9999FF">
              <a:alpha val="67842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Pérdida calidad de suelo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6" name="Text Box 46"/>
          <p:cNvSpPr txBox="1">
            <a:spLocks noChangeArrowheads="1"/>
          </p:cNvSpPr>
          <p:nvPr/>
        </p:nvSpPr>
        <p:spPr bwMode="auto">
          <a:xfrm>
            <a:off x="5684838" y="4527550"/>
            <a:ext cx="1073150" cy="493713"/>
          </a:xfrm>
          <a:prstGeom prst="rect">
            <a:avLst/>
          </a:prstGeom>
          <a:solidFill>
            <a:srgbClr val="FFFFFF">
              <a:alpha val="76862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Pérdida materiales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7" name="Text Box 47"/>
          <p:cNvSpPr txBox="1">
            <a:spLocks noChangeArrowheads="1"/>
          </p:cNvSpPr>
          <p:nvPr/>
        </p:nvSpPr>
        <p:spPr bwMode="auto">
          <a:xfrm>
            <a:off x="7026275" y="2052638"/>
            <a:ext cx="8048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Salud humana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8" name="Text Box 48"/>
          <p:cNvSpPr txBox="1">
            <a:spLocks noChangeArrowheads="1"/>
          </p:cNvSpPr>
          <p:nvPr/>
        </p:nvSpPr>
        <p:spPr bwMode="auto">
          <a:xfrm>
            <a:off x="7026275" y="2794000"/>
            <a:ext cx="10731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Entorno </a:t>
            </a:r>
          </a:p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natural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39" name="Text Box 49"/>
          <p:cNvSpPr txBox="1">
            <a:spLocks noChangeArrowheads="1"/>
          </p:cNvSpPr>
          <p:nvPr/>
        </p:nvSpPr>
        <p:spPr bwMode="auto">
          <a:xfrm>
            <a:off x="7026275" y="3536950"/>
            <a:ext cx="10731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Entorno sociocultural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40" name="Text Box 50"/>
          <p:cNvSpPr txBox="1">
            <a:spLocks noChangeArrowheads="1"/>
          </p:cNvSpPr>
          <p:nvPr/>
        </p:nvSpPr>
        <p:spPr bwMode="auto">
          <a:xfrm>
            <a:off x="7026275" y="4403725"/>
            <a:ext cx="10731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Recursos naturales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41" name="Line 51"/>
          <p:cNvSpPr>
            <a:spLocks noChangeShapeType="1"/>
          </p:cNvSpPr>
          <p:nvPr/>
        </p:nvSpPr>
        <p:spPr bwMode="auto">
          <a:xfrm>
            <a:off x="2063750" y="2052638"/>
            <a:ext cx="536575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42" name="Line 52"/>
          <p:cNvSpPr>
            <a:spLocks noChangeShapeType="1"/>
          </p:cNvSpPr>
          <p:nvPr/>
        </p:nvSpPr>
        <p:spPr bwMode="auto">
          <a:xfrm>
            <a:off x="2063750" y="2300288"/>
            <a:ext cx="4016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43" name="Line 53"/>
          <p:cNvSpPr>
            <a:spLocks noChangeShapeType="1"/>
          </p:cNvSpPr>
          <p:nvPr/>
        </p:nvSpPr>
        <p:spPr bwMode="auto">
          <a:xfrm>
            <a:off x="2063750" y="2300288"/>
            <a:ext cx="536575" cy="371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44" name="Line 54"/>
          <p:cNvSpPr>
            <a:spLocks noChangeShapeType="1"/>
          </p:cNvSpPr>
          <p:nvPr/>
        </p:nvSpPr>
        <p:spPr bwMode="auto">
          <a:xfrm flipV="1">
            <a:off x="2063750" y="2300288"/>
            <a:ext cx="536575" cy="371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45" name="Line 55"/>
          <p:cNvSpPr>
            <a:spLocks noChangeShapeType="1"/>
          </p:cNvSpPr>
          <p:nvPr/>
        </p:nvSpPr>
        <p:spPr bwMode="auto">
          <a:xfrm>
            <a:off x="2063750" y="2671763"/>
            <a:ext cx="536575" cy="2460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46" name="Line 56"/>
          <p:cNvSpPr>
            <a:spLocks noChangeShapeType="1"/>
          </p:cNvSpPr>
          <p:nvPr/>
        </p:nvSpPr>
        <p:spPr bwMode="auto">
          <a:xfrm flipV="1">
            <a:off x="2063750" y="2547938"/>
            <a:ext cx="536575" cy="123825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47" name="Line 57"/>
          <p:cNvSpPr>
            <a:spLocks noChangeShapeType="1"/>
          </p:cNvSpPr>
          <p:nvPr/>
        </p:nvSpPr>
        <p:spPr bwMode="auto">
          <a:xfrm>
            <a:off x="2063750" y="3041650"/>
            <a:ext cx="4016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48" name="Line 58"/>
          <p:cNvSpPr>
            <a:spLocks noChangeShapeType="1"/>
          </p:cNvSpPr>
          <p:nvPr/>
        </p:nvSpPr>
        <p:spPr bwMode="auto">
          <a:xfrm flipV="1">
            <a:off x="2197100" y="3041650"/>
            <a:ext cx="403225" cy="247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49" name="Line 59"/>
          <p:cNvSpPr>
            <a:spLocks noChangeShapeType="1"/>
          </p:cNvSpPr>
          <p:nvPr/>
        </p:nvSpPr>
        <p:spPr bwMode="auto">
          <a:xfrm>
            <a:off x="2197100" y="3289300"/>
            <a:ext cx="4032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0" name="Line 60"/>
          <p:cNvSpPr>
            <a:spLocks noChangeShapeType="1"/>
          </p:cNvSpPr>
          <p:nvPr/>
        </p:nvSpPr>
        <p:spPr bwMode="auto">
          <a:xfrm flipV="1">
            <a:off x="2063750" y="3165475"/>
            <a:ext cx="536575" cy="495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1" name="Line 61"/>
          <p:cNvSpPr>
            <a:spLocks noChangeShapeType="1"/>
          </p:cNvSpPr>
          <p:nvPr/>
        </p:nvSpPr>
        <p:spPr bwMode="auto">
          <a:xfrm>
            <a:off x="2063750" y="3660775"/>
            <a:ext cx="5365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2" name="Line 62"/>
          <p:cNvSpPr>
            <a:spLocks noChangeShapeType="1"/>
          </p:cNvSpPr>
          <p:nvPr/>
        </p:nvSpPr>
        <p:spPr bwMode="auto">
          <a:xfrm flipV="1">
            <a:off x="1928813" y="3660775"/>
            <a:ext cx="671512" cy="247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3" name="Line 63"/>
          <p:cNvSpPr>
            <a:spLocks noChangeShapeType="1"/>
          </p:cNvSpPr>
          <p:nvPr/>
        </p:nvSpPr>
        <p:spPr bwMode="auto">
          <a:xfrm>
            <a:off x="1928813" y="3908425"/>
            <a:ext cx="671512" cy="495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4" name="Line 64"/>
          <p:cNvSpPr>
            <a:spLocks noChangeShapeType="1"/>
          </p:cNvSpPr>
          <p:nvPr/>
        </p:nvSpPr>
        <p:spPr bwMode="auto">
          <a:xfrm>
            <a:off x="1928813" y="3908425"/>
            <a:ext cx="671512" cy="990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5" name="Line 65"/>
          <p:cNvSpPr>
            <a:spLocks noChangeShapeType="1"/>
          </p:cNvSpPr>
          <p:nvPr/>
        </p:nvSpPr>
        <p:spPr bwMode="auto">
          <a:xfrm flipV="1">
            <a:off x="1795463" y="4032250"/>
            <a:ext cx="669925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6" name="Line 66"/>
          <p:cNvSpPr>
            <a:spLocks noChangeShapeType="1"/>
          </p:cNvSpPr>
          <p:nvPr/>
        </p:nvSpPr>
        <p:spPr bwMode="auto">
          <a:xfrm>
            <a:off x="1795463" y="4403725"/>
            <a:ext cx="8048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7" name="Line 67"/>
          <p:cNvSpPr>
            <a:spLocks noChangeShapeType="1"/>
          </p:cNvSpPr>
          <p:nvPr/>
        </p:nvSpPr>
        <p:spPr bwMode="auto">
          <a:xfrm>
            <a:off x="1795463" y="4403725"/>
            <a:ext cx="804862" cy="495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8" name="Line 68"/>
          <p:cNvSpPr>
            <a:spLocks noChangeShapeType="1"/>
          </p:cNvSpPr>
          <p:nvPr/>
        </p:nvSpPr>
        <p:spPr bwMode="auto">
          <a:xfrm flipV="1">
            <a:off x="1928813" y="4527550"/>
            <a:ext cx="671512" cy="247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59" name="Line 69"/>
          <p:cNvSpPr>
            <a:spLocks noChangeShapeType="1"/>
          </p:cNvSpPr>
          <p:nvPr/>
        </p:nvSpPr>
        <p:spPr bwMode="auto">
          <a:xfrm>
            <a:off x="1928813" y="4775200"/>
            <a:ext cx="671512" cy="246063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0" name="Line 70"/>
          <p:cNvSpPr>
            <a:spLocks noChangeShapeType="1"/>
          </p:cNvSpPr>
          <p:nvPr/>
        </p:nvSpPr>
        <p:spPr bwMode="auto">
          <a:xfrm>
            <a:off x="2063750" y="5145088"/>
            <a:ext cx="1073150" cy="247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1" name="Line 71"/>
          <p:cNvSpPr>
            <a:spLocks noChangeShapeType="1"/>
          </p:cNvSpPr>
          <p:nvPr/>
        </p:nvSpPr>
        <p:spPr bwMode="auto">
          <a:xfrm>
            <a:off x="2197100" y="5516563"/>
            <a:ext cx="804863" cy="371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2" name="Line 72"/>
          <p:cNvSpPr>
            <a:spLocks noChangeShapeType="1"/>
          </p:cNvSpPr>
          <p:nvPr/>
        </p:nvSpPr>
        <p:spPr bwMode="auto">
          <a:xfrm>
            <a:off x="4075113" y="2176463"/>
            <a:ext cx="2682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3" name="Line 73"/>
          <p:cNvSpPr>
            <a:spLocks noChangeShapeType="1"/>
          </p:cNvSpPr>
          <p:nvPr/>
        </p:nvSpPr>
        <p:spPr bwMode="auto">
          <a:xfrm>
            <a:off x="4075113" y="2547938"/>
            <a:ext cx="16097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4" name="Line 74"/>
          <p:cNvSpPr>
            <a:spLocks noChangeShapeType="1"/>
          </p:cNvSpPr>
          <p:nvPr/>
        </p:nvSpPr>
        <p:spPr bwMode="auto">
          <a:xfrm flipV="1">
            <a:off x="4075113" y="3289300"/>
            <a:ext cx="268287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5" name="Line 75"/>
          <p:cNvSpPr>
            <a:spLocks noChangeShapeType="1"/>
          </p:cNvSpPr>
          <p:nvPr/>
        </p:nvSpPr>
        <p:spPr bwMode="auto">
          <a:xfrm flipV="1">
            <a:off x="4075113" y="2300288"/>
            <a:ext cx="1476375" cy="1360487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6" name="Line 76"/>
          <p:cNvSpPr>
            <a:spLocks noChangeShapeType="1"/>
          </p:cNvSpPr>
          <p:nvPr/>
        </p:nvSpPr>
        <p:spPr bwMode="auto">
          <a:xfrm>
            <a:off x="4075113" y="3660775"/>
            <a:ext cx="268287" cy="247650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7" name="Line 77"/>
          <p:cNvSpPr>
            <a:spLocks noChangeShapeType="1"/>
          </p:cNvSpPr>
          <p:nvPr/>
        </p:nvSpPr>
        <p:spPr bwMode="auto">
          <a:xfrm flipV="1">
            <a:off x="4075113" y="2176463"/>
            <a:ext cx="1609725" cy="18557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8" name="Line 78"/>
          <p:cNvSpPr>
            <a:spLocks noChangeShapeType="1"/>
          </p:cNvSpPr>
          <p:nvPr/>
        </p:nvSpPr>
        <p:spPr bwMode="auto">
          <a:xfrm flipV="1">
            <a:off x="4075113" y="2671763"/>
            <a:ext cx="1609725" cy="13604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69" name="Line 79"/>
          <p:cNvSpPr>
            <a:spLocks noChangeShapeType="1"/>
          </p:cNvSpPr>
          <p:nvPr/>
        </p:nvSpPr>
        <p:spPr bwMode="auto">
          <a:xfrm flipV="1">
            <a:off x="4075113" y="2794000"/>
            <a:ext cx="1476375" cy="1733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70" name="Line 80"/>
          <p:cNvSpPr>
            <a:spLocks noChangeShapeType="1"/>
          </p:cNvSpPr>
          <p:nvPr/>
        </p:nvSpPr>
        <p:spPr bwMode="auto">
          <a:xfrm flipV="1">
            <a:off x="4075113" y="3411538"/>
            <a:ext cx="1609725" cy="1112837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71" name="Line 81"/>
          <p:cNvSpPr>
            <a:spLocks noChangeShapeType="1"/>
          </p:cNvSpPr>
          <p:nvPr/>
        </p:nvSpPr>
        <p:spPr bwMode="auto">
          <a:xfrm>
            <a:off x="4075113" y="4527550"/>
            <a:ext cx="1208087" cy="741363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72" name="Line 82"/>
          <p:cNvSpPr>
            <a:spLocks noChangeShapeType="1"/>
          </p:cNvSpPr>
          <p:nvPr/>
        </p:nvSpPr>
        <p:spPr bwMode="auto">
          <a:xfrm>
            <a:off x="4075113" y="4899025"/>
            <a:ext cx="1208087" cy="493713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73" name="Line 83"/>
          <p:cNvSpPr>
            <a:spLocks noChangeShapeType="1"/>
          </p:cNvSpPr>
          <p:nvPr/>
        </p:nvSpPr>
        <p:spPr bwMode="auto">
          <a:xfrm flipV="1">
            <a:off x="4611688" y="5392738"/>
            <a:ext cx="536575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74" name="Line 84"/>
          <p:cNvSpPr>
            <a:spLocks noChangeShapeType="1"/>
          </p:cNvSpPr>
          <p:nvPr/>
        </p:nvSpPr>
        <p:spPr bwMode="auto">
          <a:xfrm flipV="1">
            <a:off x="4611688" y="5764213"/>
            <a:ext cx="671512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75" name="Text Box 85"/>
          <p:cNvSpPr txBox="1">
            <a:spLocks noChangeArrowheads="1"/>
          </p:cNvSpPr>
          <p:nvPr/>
        </p:nvSpPr>
        <p:spPr bwMode="auto">
          <a:xfrm>
            <a:off x="4343400" y="3165475"/>
            <a:ext cx="1073150" cy="37147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Ecotoxicidad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76" name="Text Box 86"/>
          <p:cNvSpPr txBox="1">
            <a:spLocks noChangeArrowheads="1"/>
          </p:cNvSpPr>
          <p:nvPr/>
        </p:nvSpPr>
        <p:spPr bwMode="auto">
          <a:xfrm>
            <a:off x="4343400" y="3784600"/>
            <a:ext cx="1073150" cy="371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800">
                <a:solidFill>
                  <a:srgbClr val="003399"/>
                </a:solidFill>
                <a:latin typeface="Century Gothic" pitchFamily="34" charset="0"/>
              </a:rPr>
              <a:t>Disminución de pH</a:t>
            </a:r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29777" name="Line 87"/>
          <p:cNvSpPr>
            <a:spLocks noChangeShapeType="1"/>
          </p:cNvSpPr>
          <p:nvPr/>
        </p:nvSpPr>
        <p:spPr bwMode="auto">
          <a:xfrm>
            <a:off x="6757988" y="2176463"/>
            <a:ext cx="2682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78" name="Line 88"/>
          <p:cNvSpPr>
            <a:spLocks noChangeShapeType="1"/>
          </p:cNvSpPr>
          <p:nvPr/>
        </p:nvSpPr>
        <p:spPr bwMode="auto">
          <a:xfrm>
            <a:off x="6757988" y="2547938"/>
            <a:ext cx="268287" cy="2460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79" name="Line 89"/>
          <p:cNvSpPr>
            <a:spLocks noChangeShapeType="1"/>
          </p:cNvSpPr>
          <p:nvPr/>
        </p:nvSpPr>
        <p:spPr bwMode="auto">
          <a:xfrm>
            <a:off x="6757988" y="2917825"/>
            <a:ext cx="2682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80" name="Line 90"/>
          <p:cNvSpPr>
            <a:spLocks noChangeShapeType="1"/>
          </p:cNvSpPr>
          <p:nvPr/>
        </p:nvSpPr>
        <p:spPr bwMode="auto">
          <a:xfrm>
            <a:off x="6757988" y="3289300"/>
            <a:ext cx="268287" cy="247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81" name="Line 91"/>
          <p:cNvSpPr>
            <a:spLocks noChangeShapeType="1"/>
          </p:cNvSpPr>
          <p:nvPr/>
        </p:nvSpPr>
        <p:spPr bwMode="auto">
          <a:xfrm flipV="1">
            <a:off x="6757988" y="3165475"/>
            <a:ext cx="268287" cy="619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82" name="Line 92"/>
          <p:cNvSpPr>
            <a:spLocks noChangeShapeType="1"/>
          </p:cNvSpPr>
          <p:nvPr/>
        </p:nvSpPr>
        <p:spPr bwMode="auto">
          <a:xfrm>
            <a:off x="6757988" y="3784600"/>
            <a:ext cx="2682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83" name="Line 93"/>
          <p:cNvSpPr>
            <a:spLocks noChangeShapeType="1"/>
          </p:cNvSpPr>
          <p:nvPr/>
        </p:nvSpPr>
        <p:spPr bwMode="auto">
          <a:xfrm>
            <a:off x="6757988" y="3289300"/>
            <a:ext cx="268287" cy="1114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84" name="Line 94"/>
          <p:cNvSpPr>
            <a:spLocks noChangeShapeType="1"/>
          </p:cNvSpPr>
          <p:nvPr/>
        </p:nvSpPr>
        <p:spPr bwMode="auto">
          <a:xfrm>
            <a:off x="6757988" y="4279900"/>
            <a:ext cx="268287" cy="247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85" name="Line 95"/>
          <p:cNvSpPr>
            <a:spLocks noChangeShapeType="1"/>
          </p:cNvSpPr>
          <p:nvPr/>
        </p:nvSpPr>
        <p:spPr bwMode="auto">
          <a:xfrm flipV="1">
            <a:off x="6757988" y="3908425"/>
            <a:ext cx="268287" cy="866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86" name="Line 96"/>
          <p:cNvSpPr>
            <a:spLocks noChangeShapeType="1"/>
          </p:cNvSpPr>
          <p:nvPr/>
        </p:nvSpPr>
        <p:spPr bwMode="auto">
          <a:xfrm flipV="1">
            <a:off x="6624638" y="4775200"/>
            <a:ext cx="401637" cy="9890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1297" name="Rectangle 97"/>
          <p:cNvSpPr>
            <a:spLocks noChangeArrowheads="1"/>
          </p:cNvSpPr>
          <p:nvPr/>
        </p:nvSpPr>
        <p:spPr bwMode="auto">
          <a:xfrm>
            <a:off x="1042988" y="1917700"/>
            <a:ext cx="1008062" cy="38163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51298" name="AutoShape 98"/>
          <p:cNvSpPr>
            <a:spLocks noChangeArrowheads="1"/>
          </p:cNvSpPr>
          <p:nvPr/>
        </p:nvSpPr>
        <p:spPr bwMode="auto">
          <a:xfrm>
            <a:off x="2914650" y="1557338"/>
            <a:ext cx="936625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51299" name="AutoShape 99"/>
          <p:cNvSpPr>
            <a:spLocks noChangeArrowheads="1"/>
          </p:cNvSpPr>
          <p:nvPr/>
        </p:nvSpPr>
        <p:spPr bwMode="auto">
          <a:xfrm>
            <a:off x="5724525" y="1341438"/>
            <a:ext cx="936625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9137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7" grpId="0" animBg="1"/>
      <p:bldP spid="51298" grpId="0" animBg="1"/>
      <p:bldP spid="5129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6592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IMPACTOS. 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graphicFrame>
        <p:nvGraphicFramePr>
          <p:cNvPr id="52229" name="Object 5"/>
          <p:cNvGraphicFramePr>
            <a:graphicFrameLocks noChangeAspect="1"/>
          </p:cNvGraphicFramePr>
          <p:nvPr/>
        </p:nvGraphicFramePr>
        <p:xfrm>
          <a:off x="827088" y="1700213"/>
          <a:ext cx="7685087" cy="448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1" name="Documento" r:id="rId3" imgW="10397012" imgH="6067298" progId="Word.Document.8">
                  <p:embed/>
                </p:oleObj>
              </mc:Choice>
              <mc:Fallback>
                <p:oleObj name="Documento" r:id="rId3" imgW="10397012" imgH="606729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9035" b="16615"/>
                      <a:stretch>
                        <a:fillRect/>
                      </a:stretch>
                    </p:blipFill>
                    <p:spPr bwMode="auto">
                      <a:xfrm>
                        <a:off x="827088" y="1700213"/>
                        <a:ext cx="7685087" cy="4484687"/>
                      </a:xfrm>
                      <a:prstGeom prst="rect">
                        <a:avLst/>
                      </a:prstGeom>
                      <a:solidFill>
                        <a:srgbClr val="0000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Rectangle 7"/>
          <p:cNvSpPr>
            <a:spLocks noChangeArrowheads="1"/>
          </p:cNvSpPr>
          <p:nvPr/>
        </p:nvSpPr>
        <p:spPr bwMode="auto">
          <a:xfrm>
            <a:off x="7004050" y="1271588"/>
            <a:ext cx="2105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Clasificación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96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1474788" y="5157788"/>
            <a:ext cx="2089150" cy="79216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1474788" y="3933825"/>
            <a:ext cx="2089150" cy="1081088"/>
          </a:xfrm>
          <a:prstGeom prst="rect">
            <a:avLst/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1474788" y="1620838"/>
            <a:ext cx="2089150" cy="2239962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1547813" y="2052638"/>
            <a:ext cx="17129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Inorgánicos R</a:t>
            </a:r>
          </a:p>
        </p:txBody>
      </p:sp>
      <p:sp>
        <p:nvSpPr>
          <p:cNvPr id="31752" name="Line 9"/>
          <p:cNvSpPr>
            <a:spLocks noChangeShapeType="1"/>
          </p:cNvSpPr>
          <p:nvPr/>
        </p:nvSpPr>
        <p:spPr bwMode="auto">
          <a:xfrm>
            <a:off x="3903663" y="2414588"/>
            <a:ext cx="1676400" cy="1365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53" name="Line 10"/>
          <p:cNvSpPr>
            <a:spLocks noChangeShapeType="1"/>
          </p:cNvSpPr>
          <p:nvPr/>
        </p:nvSpPr>
        <p:spPr bwMode="auto">
          <a:xfrm flipV="1">
            <a:off x="3903663" y="2741613"/>
            <a:ext cx="1676400" cy="1365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54" name="Line 11"/>
          <p:cNvSpPr>
            <a:spLocks noChangeShapeType="1"/>
          </p:cNvSpPr>
          <p:nvPr/>
        </p:nvSpPr>
        <p:spPr bwMode="auto">
          <a:xfrm flipV="1">
            <a:off x="3903663" y="2630488"/>
            <a:ext cx="1676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55" name="Line 12"/>
          <p:cNvSpPr>
            <a:spLocks noChangeShapeType="1"/>
          </p:cNvSpPr>
          <p:nvPr/>
        </p:nvSpPr>
        <p:spPr bwMode="auto">
          <a:xfrm>
            <a:off x="3903663" y="4217988"/>
            <a:ext cx="1676400" cy="136525"/>
          </a:xfrm>
          <a:prstGeom prst="line">
            <a:avLst/>
          </a:prstGeom>
          <a:noFill/>
          <a:ln w="28575">
            <a:solidFill>
              <a:srgbClr val="99CC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56" name="Line 13"/>
          <p:cNvSpPr>
            <a:spLocks noChangeShapeType="1"/>
          </p:cNvSpPr>
          <p:nvPr/>
        </p:nvSpPr>
        <p:spPr bwMode="auto">
          <a:xfrm flipV="1">
            <a:off x="3903663" y="4518025"/>
            <a:ext cx="1676400" cy="136525"/>
          </a:xfrm>
          <a:prstGeom prst="line">
            <a:avLst/>
          </a:prstGeom>
          <a:noFill/>
          <a:ln w="28575">
            <a:solidFill>
              <a:srgbClr val="99CC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57" name="Line 14"/>
          <p:cNvSpPr>
            <a:spLocks noChangeShapeType="1"/>
          </p:cNvSpPr>
          <p:nvPr/>
        </p:nvSpPr>
        <p:spPr bwMode="auto">
          <a:xfrm flipV="1">
            <a:off x="3903663" y="4435475"/>
            <a:ext cx="1676400" cy="0"/>
          </a:xfrm>
          <a:prstGeom prst="line">
            <a:avLst/>
          </a:prstGeom>
          <a:noFill/>
          <a:ln w="28575">
            <a:solidFill>
              <a:srgbClr val="99CC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58" name="Line 15"/>
          <p:cNvSpPr>
            <a:spLocks noChangeShapeType="1"/>
          </p:cNvSpPr>
          <p:nvPr/>
        </p:nvSpPr>
        <p:spPr bwMode="auto">
          <a:xfrm>
            <a:off x="3903663" y="5370513"/>
            <a:ext cx="1676400" cy="136525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59" name="Line 16"/>
          <p:cNvSpPr>
            <a:spLocks noChangeShapeType="1"/>
          </p:cNvSpPr>
          <p:nvPr/>
        </p:nvSpPr>
        <p:spPr bwMode="auto">
          <a:xfrm flipV="1">
            <a:off x="3903663" y="5668963"/>
            <a:ext cx="1676400" cy="136525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60" name="Line 17"/>
          <p:cNvSpPr>
            <a:spLocks noChangeShapeType="1"/>
          </p:cNvSpPr>
          <p:nvPr/>
        </p:nvSpPr>
        <p:spPr bwMode="auto">
          <a:xfrm flipV="1">
            <a:off x="3903663" y="5586413"/>
            <a:ext cx="16764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61" name="Text Box 18"/>
          <p:cNvSpPr txBox="1">
            <a:spLocks noChangeArrowheads="1"/>
          </p:cNvSpPr>
          <p:nvPr/>
        </p:nvSpPr>
        <p:spPr bwMode="auto">
          <a:xfrm>
            <a:off x="1547813" y="1685925"/>
            <a:ext cx="20875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Carcinogénicos</a:t>
            </a:r>
          </a:p>
        </p:txBody>
      </p:sp>
      <p:sp>
        <p:nvSpPr>
          <p:cNvPr id="31762" name="Line 19"/>
          <p:cNvSpPr>
            <a:spLocks noChangeShapeType="1"/>
          </p:cNvSpPr>
          <p:nvPr/>
        </p:nvSpPr>
        <p:spPr bwMode="auto">
          <a:xfrm>
            <a:off x="3903663" y="2414588"/>
            <a:ext cx="1676400" cy="136525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63" name="Line 20"/>
          <p:cNvSpPr>
            <a:spLocks noChangeShapeType="1"/>
          </p:cNvSpPr>
          <p:nvPr/>
        </p:nvSpPr>
        <p:spPr bwMode="auto">
          <a:xfrm flipV="1">
            <a:off x="3903663" y="2741613"/>
            <a:ext cx="1676400" cy="136525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64" name="Line 21"/>
          <p:cNvSpPr>
            <a:spLocks noChangeShapeType="1"/>
          </p:cNvSpPr>
          <p:nvPr/>
        </p:nvSpPr>
        <p:spPr bwMode="auto">
          <a:xfrm flipV="1">
            <a:off x="3903663" y="2630488"/>
            <a:ext cx="16764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65" name="Text Box 22"/>
          <p:cNvSpPr txBox="1">
            <a:spLocks noChangeArrowheads="1"/>
          </p:cNvSpPr>
          <p:nvPr/>
        </p:nvSpPr>
        <p:spPr bwMode="auto">
          <a:xfrm>
            <a:off x="5748338" y="2413000"/>
            <a:ext cx="2063750" cy="396875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hlink"/>
              </a:buClr>
            </a:pPr>
            <a:r>
              <a:rPr lang="sv-SE" altLang="es-MX" sz="2000" b="1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sv-SE" altLang="es-MX" sz="14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Salud Humana</a:t>
            </a:r>
          </a:p>
        </p:txBody>
      </p:sp>
      <p:sp>
        <p:nvSpPr>
          <p:cNvPr id="31766" name="Line 23"/>
          <p:cNvSpPr>
            <a:spLocks noChangeShapeType="1"/>
          </p:cNvSpPr>
          <p:nvPr/>
        </p:nvSpPr>
        <p:spPr bwMode="auto">
          <a:xfrm>
            <a:off x="3903663" y="4217988"/>
            <a:ext cx="1676400" cy="136525"/>
          </a:xfrm>
          <a:prstGeom prst="line">
            <a:avLst/>
          </a:prstGeom>
          <a:noFill/>
          <a:ln w="28575">
            <a:solidFill>
              <a:srgbClr val="339966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67" name="Line 24"/>
          <p:cNvSpPr>
            <a:spLocks noChangeShapeType="1"/>
          </p:cNvSpPr>
          <p:nvPr/>
        </p:nvSpPr>
        <p:spPr bwMode="auto">
          <a:xfrm flipV="1">
            <a:off x="3903663" y="4518025"/>
            <a:ext cx="1676400" cy="136525"/>
          </a:xfrm>
          <a:prstGeom prst="line">
            <a:avLst/>
          </a:prstGeom>
          <a:noFill/>
          <a:ln w="28575">
            <a:solidFill>
              <a:srgbClr val="339966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68" name="Line 25"/>
          <p:cNvSpPr>
            <a:spLocks noChangeShapeType="1"/>
          </p:cNvSpPr>
          <p:nvPr/>
        </p:nvSpPr>
        <p:spPr bwMode="auto">
          <a:xfrm flipV="1">
            <a:off x="3903663" y="4435475"/>
            <a:ext cx="1676400" cy="0"/>
          </a:xfrm>
          <a:prstGeom prst="line">
            <a:avLst/>
          </a:prstGeom>
          <a:noFill/>
          <a:ln w="28575">
            <a:solidFill>
              <a:srgbClr val="339966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69" name="Text Box 26"/>
          <p:cNvSpPr txBox="1">
            <a:spLocks noChangeArrowheads="1"/>
          </p:cNvSpPr>
          <p:nvPr/>
        </p:nvSpPr>
        <p:spPr bwMode="auto">
          <a:xfrm>
            <a:off x="5721350" y="4257675"/>
            <a:ext cx="1995488" cy="396875"/>
          </a:xfrm>
          <a:prstGeom prst="rect">
            <a:avLst/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hlink"/>
              </a:buClr>
            </a:pPr>
            <a:r>
              <a:rPr lang="sv-SE" altLang="es-MX" sz="2000" b="1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sv-SE" altLang="es-MX" sz="1400" b="1">
                <a:solidFill>
                  <a:srgbClr val="000099"/>
                </a:solidFill>
                <a:latin typeface="Century Gothic" pitchFamily="34" charset="0"/>
                <a:cs typeface="Arial" charset="0"/>
              </a:rPr>
              <a:t>Ecosistema</a:t>
            </a:r>
          </a:p>
        </p:txBody>
      </p:sp>
      <p:sp>
        <p:nvSpPr>
          <p:cNvPr id="31770" name="Line 27"/>
          <p:cNvSpPr>
            <a:spLocks noChangeShapeType="1"/>
          </p:cNvSpPr>
          <p:nvPr/>
        </p:nvSpPr>
        <p:spPr bwMode="auto">
          <a:xfrm>
            <a:off x="3903663" y="5370513"/>
            <a:ext cx="1676400" cy="136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71" name="Line 28"/>
          <p:cNvSpPr>
            <a:spLocks noChangeShapeType="1"/>
          </p:cNvSpPr>
          <p:nvPr/>
        </p:nvSpPr>
        <p:spPr bwMode="auto">
          <a:xfrm flipV="1">
            <a:off x="3903663" y="5668963"/>
            <a:ext cx="1676400" cy="136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72" name="Line 29"/>
          <p:cNvSpPr>
            <a:spLocks noChangeShapeType="1"/>
          </p:cNvSpPr>
          <p:nvPr/>
        </p:nvSpPr>
        <p:spPr bwMode="auto">
          <a:xfrm flipV="1">
            <a:off x="3903663" y="5586413"/>
            <a:ext cx="167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73" name="Text Box 30"/>
          <p:cNvSpPr txBox="1">
            <a:spLocks noChangeArrowheads="1"/>
          </p:cNvSpPr>
          <p:nvPr/>
        </p:nvSpPr>
        <p:spPr bwMode="auto">
          <a:xfrm>
            <a:off x="5699125" y="5408613"/>
            <a:ext cx="2112963" cy="3143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hlink"/>
              </a:buClr>
            </a:pPr>
            <a:r>
              <a:rPr lang="sv-SE" altLang="es-MX" sz="1400" b="1">
                <a:solidFill>
                  <a:srgbClr val="000099"/>
                </a:solidFill>
                <a:latin typeface="Century Gothic" pitchFamily="34" charset="0"/>
                <a:cs typeface="Arial" charset="0"/>
              </a:rPr>
              <a:t>Recursos</a:t>
            </a:r>
          </a:p>
        </p:txBody>
      </p:sp>
      <p:sp>
        <p:nvSpPr>
          <p:cNvPr id="31774" name="Text Box 31"/>
          <p:cNvSpPr txBox="1">
            <a:spLocks noChangeArrowheads="1"/>
          </p:cNvSpPr>
          <p:nvPr/>
        </p:nvSpPr>
        <p:spPr bwMode="auto">
          <a:xfrm>
            <a:off x="1547813" y="2413000"/>
            <a:ext cx="17129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Orgánicos R</a:t>
            </a:r>
          </a:p>
        </p:txBody>
      </p:sp>
      <p:sp>
        <p:nvSpPr>
          <p:cNvPr id="31775" name="Text Box 32"/>
          <p:cNvSpPr txBox="1">
            <a:spLocks noChangeArrowheads="1"/>
          </p:cNvSpPr>
          <p:nvPr/>
        </p:nvSpPr>
        <p:spPr bwMode="auto">
          <a:xfrm>
            <a:off x="1546225" y="2773363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Cambio Climático</a:t>
            </a:r>
          </a:p>
        </p:txBody>
      </p:sp>
      <p:sp>
        <p:nvSpPr>
          <p:cNvPr id="31776" name="Text Box 33"/>
          <p:cNvSpPr txBox="1">
            <a:spLocks noChangeArrowheads="1"/>
          </p:cNvSpPr>
          <p:nvPr/>
        </p:nvSpPr>
        <p:spPr bwMode="auto">
          <a:xfrm>
            <a:off x="1547813" y="3133725"/>
            <a:ext cx="14398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Radiación</a:t>
            </a:r>
          </a:p>
        </p:txBody>
      </p:sp>
      <p:sp>
        <p:nvSpPr>
          <p:cNvPr id="31777" name="Text Box 34"/>
          <p:cNvSpPr txBox="1">
            <a:spLocks noChangeArrowheads="1"/>
          </p:cNvSpPr>
          <p:nvPr/>
        </p:nvSpPr>
        <p:spPr bwMode="auto">
          <a:xfrm>
            <a:off x="1546225" y="3492500"/>
            <a:ext cx="2305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Capa de Ozono</a:t>
            </a:r>
          </a:p>
        </p:txBody>
      </p:sp>
      <p:sp>
        <p:nvSpPr>
          <p:cNvPr id="31778" name="Text Box 35"/>
          <p:cNvSpPr txBox="1">
            <a:spLocks noChangeArrowheads="1"/>
          </p:cNvSpPr>
          <p:nvPr/>
        </p:nvSpPr>
        <p:spPr bwMode="auto">
          <a:xfrm>
            <a:off x="1546225" y="3933825"/>
            <a:ext cx="1800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rgbClr val="000099"/>
                </a:solidFill>
                <a:latin typeface="Century Gothic" pitchFamily="34" charset="0"/>
                <a:cs typeface="Arial" charset="0"/>
              </a:rPr>
              <a:t>Ecotoxicidad</a:t>
            </a:r>
          </a:p>
        </p:txBody>
      </p:sp>
      <p:sp>
        <p:nvSpPr>
          <p:cNvPr id="31779" name="Text Box 36"/>
          <p:cNvSpPr txBox="1">
            <a:spLocks noChangeArrowheads="1"/>
          </p:cNvSpPr>
          <p:nvPr/>
        </p:nvSpPr>
        <p:spPr bwMode="auto">
          <a:xfrm>
            <a:off x="1546225" y="4294188"/>
            <a:ext cx="1873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rgbClr val="000099"/>
                </a:solidFill>
                <a:latin typeface="Century Gothic" pitchFamily="34" charset="0"/>
                <a:cs typeface="Arial" charset="0"/>
              </a:rPr>
              <a:t>Acid/Eutrof.</a:t>
            </a:r>
          </a:p>
        </p:txBody>
      </p:sp>
      <p:sp>
        <p:nvSpPr>
          <p:cNvPr id="31780" name="Text Box 37"/>
          <p:cNvSpPr txBox="1">
            <a:spLocks noChangeArrowheads="1"/>
          </p:cNvSpPr>
          <p:nvPr/>
        </p:nvSpPr>
        <p:spPr bwMode="auto">
          <a:xfrm>
            <a:off x="1546225" y="4654550"/>
            <a:ext cx="1655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rgbClr val="000099"/>
                </a:solidFill>
                <a:latin typeface="Century Gothic" pitchFamily="34" charset="0"/>
                <a:cs typeface="Arial" charset="0"/>
              </a:rPr>
              <a:t>Uso del suelo</a:t>
            </a:r>
          </a:p>
        </p:txBody>
      </p:sp>
      <p:sp>
        <p:nvSpPr>
          <p:cNvPr id="31781" name="Text Box 38"/>
          <p:cNvSpPr txBox="1">
            <a:spLocks noChangeArrowheads="1"/>
          </p:cNvSpPr>
          <p:nvPr/>
        </p:nvSpPr>
        <p:spPr bwMode="auto">
          <a:xfrm>
            <a:off x="1547813" y="5589588"/>
            <a:ext cx="1368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rgbClr val="000099"/>
                </a:solidFill>
                <a:latin typeface="Century Gothic" pitchFamily="34" charset="0"/>
                <a:cs typeface="Arial" charset="0"/>
              </a:rPr>
              <a:t>Minerales</a:t>
            </a:r>
          </a:p>
        </p:txBody>
      </p:sp>
      <p:sp>
        <p:nvSpPr>
          <p:cNvPr id="31782" name="Text Box 39"/>
          <p:cNvSpPr txBox="1">
            <a:spLocks noChangeArrowheads="1"/>
          </p:cNvSpPr>
          <p:nvPr/>
        </p:nvSpPr>
        <p:spPr bwMode="auto">
          <a:xfrm>
            <a:off x="1547813" y="5157788"/>
            <a:ext cx="19446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v-SE" altLang="es-MX" sz="1400" b="1">
                <a:solidFill>
                  <a:srgbClr val="000099"/>
                </a:solidFill>
                <a:latin typeface="Century Gothic" pitchFamily="34" charset="0"/>
                <a:cs typeface="Arial" charset="0"/>
              </a:rPr>
              <a:t>Combustibles</a:t>
            </a:r>
            <a:r>
              <a:rPr lang="sv-SE" altLang="es-MX" sz="1800">
                <a:solidFill>
                  <a:srgbClr val="6633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sv-SE" altLang="es-MX" sz="1400" b="1">
                <a:solidFill>
                  <a:srgbClr val="000099"/>
                </a:solidFill>
                <a:latin typeface="Century Gothic" pitchFamily="34" charset="0"/>
                <a:cs typeface="Arial" charset="0"/>
              </a:rPr>
              <a:t>F</a:t>
            </a:r>
          </a:p>
        </p:txBody>
      </p:sp>
      <p:sp>
        <p:nvSpPr>
          <p:cNvPr id="31783" name="Rectangle 40"/>
          <p:cNvSpPr>
            <a:spLocks noChangeArrowheads="1"/>
          </p:cNvSpPr>
          <p:nvPr/>
        </p:nvSpPr>
        <p:spPr bwMode="auto">
          <a:xfrm>
            <a:off x="7004050" y="1271588"/>
            <a:ext cx="2105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Clasificación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59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7004050" y="1271588"/>
            <a:ext cx="2105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Clasificación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539750" y="1851025"/>
            <a:ext cx="62007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_tradnl" altLang="es-MX" sz="2000" b="1">
                <a:solidFill>
                  <a:srgbClr val="003399"/>
                </a:solidFill>
                <a:latin typeface="Arial" charset="0"/>
              </a:rPr>
              <a:t>PCG: POTENCIAL DE CALENTAMIENTO GLOBAL</a:t>
            </a:r>
          </a:p>
          <a:p>
            <a:pPr algn="ctr"/>
            <a:r>
              <a:rPr lang="es-ES_tradnl" altLang="es-MX" sz="1600" b="1">
                <a:solidFill>
                  <a:srgbClr val="003399"/>
                </a:solidFill>
                <a:latin typeface="Arial" charset="0"/>
              </a:rPr>
              <a:t>(unidad de referencia kg CO</a:t>
            </a:r>
            <a:r>
              <a:rPr lang="es-ES_tradnl" altLang="es-MX" sz="1600" b="1" baseline="-25000">
                <a:solidFill>
                  <a:srgbClr val="003399"/>
                </a:solidFill>
                <a:latin typeface="Arial" charset="0"/>
              </a:rPr>
              <a:t>2</a:t>
            </a:r>
            <a:r>
              <a:rPr lang="es-ES_tradnl" altLang="es-MX" sz="1600" b="1">
                <a:solidFill>
                  <a:srgbClr val="003399"/>
                </a:solidFill>
                <a:latin typeface="Arial" charset="0"/>
              </a:rPr>
              <a:t>)</a:t>
            </a:r>
            <a:endParaRPr lang="es-ES" altLang="es-MX" sz="1600" b="1">
              <a:solidFill>
                <a:srgbClr val="003399"/>
              </a:solidFill>
              <a:latin typeface="Arial" charset="0"/>
            </a:endParaRP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990600" y="2514600"/>
            <a:ext cx="4089400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i			f</a:t>
            </a:r>
            <a:r>
              <a:rPr lang="es-ES_tradnl" altLang="es-MX" sz="3000" b="1" baseline="-25000">
                <a:solidFill>
                  <a:srgbClr val="003399"/>
                </a:solidFill>
                <a:latin typeface="Arial" charset="0"/>
              </a:rPr>
              <a:t>PCG,i</a:t>
            </a:r>
          </a:p>
          <a:p>
            <a:endParaRPr lang="es-ES_tradnl" altLang="es-MX" sz="3000" b="1" baseline="-25000">
              <a:solidFill>
                <a:srgbClr val="003399"/>
              </a:solidFill>
              <a:latin typeface="Arial" charset="0"/>
            </a:endParaRPr>
          </a:p>
          <a:p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CO</a:t>
            </a:r>
            <a:r>
              <a:rPr lang="es-ES_tradnl" altLang="es-MX" sz="3000" b="1" baseline="-25000">
                <a:solidFill>
                  <a:srgbClr val="003399"/>
                </a:solidFill>
                <a:latin typeface="Arial" charset="0"/>
              </a:rPr>
              <a:t>2</a:t>
            </a:r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			1</a:t>
            </a:r>
          </a:p>
          <a:p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CFC-11		3.400</a:t>
            </a:r>
          </a:p>
          <a:p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CFC-13		13.000</a:t>
            </a:r>
          </a:p>
          <a:p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CFC-14		4.500</a:t>
            </a:r>
          </a:p>
          <a:p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CH</a:t>
            </a:r>
            <a:r>
              <a:rPr lang="es-ES_tradnl" altLang="es-MX" sz="3000" b="1" baseline="-25000">
                <a:solidFill>
                  <a:srgbClr val="003399"/>
                </a:solidFill>
                <a:latin typeface="Arial" charset="0"/>
              </a:rPr>
              <a:t>4</a:t>
            </a:r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			11</a:t>
            </a:r>
          </a:p>
          <a:p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N</a:t>
            </a:r>
            <a:r>
              <a:rPr lang="es-ES_tradnl" altLang="es-MX" sz="3000" b="1" baseline="-25000">
                <a:solidFill>
                  <a:srgbClr val="003399"/>
                </a:solidFill>
                <a:latin typeface="Arial" charset="0"/>
              </a:rPr>
              <a:t>2</a:t>
            </a:r>
            <a:r>
              <a:rPr lang="es-ES_tradnl" altLang="es-MX" sz="3000" b="1">
                <a:solidFill>
                  <a:srgbClr val="003399"/>
                </a:solidFill>
                <a:latin typeface="Arial" charset="0"/>
              </a:rPr>
              <a:t>O			270	</a:t>
            </a:r>
            <a:endParaRPr lang="es-ES" altLang="es-MX" sz="3000" b="1">
              <a:solidFill>
                <a:srgbClr val="003399"/>
              </a:solidFill>
              <a:latin typeface="Arial" charset="0"/>
            </a:endParaRPr>
          </a:p>
        </p:txBody>
      </p:sp>
      <p:sp>
        <p:nvSpPr>
          <p:cNvPr id="32775" name="Line 8"/>
          <p:cNvSpPr>
            <a:spLocks noChangeShapeType="1"/>
          </p:cNvSpPr>
          <p:nvPr/>
        </p:nvSpPr>
        <p:spPr bwMode="auto">
          <a:xfrm>
            <a:off x="457200" y="3200400"/>
            <a:ext cx="5029200" cy="0"/>
          </a:xfrm>
          <a:prstGeom prst="line">
            <a:avLst/>
          </a:prstGeom>
          <a:noFill/>
          <a:ln w="762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776" name="Text Box 9"/>
          <p:cNvSpPr txBox="1">
            <a:spLocks noChangeArrowheads="1"/>
          </p:cNvSpPr>
          <p:nvPr/>
        </p:nvSpPr>
        <p:spPr bwMode="auto">
          <a:xfrm>
            <a:off x="5411788" y="4267200"/>
            <a:ext cx="3357562" cy="396875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_tradnl" altLang="es-MX" sz="2000" b="1">
                <a:solidFill>
                  <a:schemeClr val="bg1"/>
                </a:solidFill>
                <a:latin typeface="Bookman Old Style" pitchFamily="18" charset="0"/>
                <a:sym typeface="Symbol" pitchFamily="18" charset="2"/>
              </a:rPr>
              <a:t>PCG (kg CO</a:t>
            </a:r>
            <a:r>
              <a:rPr lang="es-ES_tradnl" altLang="es-MX" sz="2000" b="1" baseline="-25000">
                <a:solidFill>
                  <a:schemeClr val="bg1"/>
                </a:solidFill>
                <a:latin typeface="Bookman Old Style" pitchFamily="18" charset="0"/>
                <a:sym typeface="Symbol" pitchFamily="18" charset="2"/>
              </a:rPr>
              <a:t>2</a:t>
            </a:r>
            <a:r>
              <a:rPr lang="es-ES_tradnl" altLang="es-MX" sz="2000" b="1">
                <a:solidFill>
                  <a:schemeClr val="bg1"/>
                </a:solidFill>
                <a:latin typeface="Bookman Old Style" pitchFamily="18" charset="0"/>
                <a:sym typeface="Symbol" pitchFamily="18" charset="2"/>
              </a:rPr>
              <a:t>) = </a:t>
            </a:r>
            <a:r>
              <a:rPr lang="es-ES" altLang="es-MX" sz="2000" b="1">
                <a:solidFill>
                  <a:schemeClr val="bg1"/>
                </a:solidFill>
                <a:latin typeface="Bookman Old Style" pitchFamily="18" charset="0"/>
                <a:sym typeface="Symbol" pitchFamily="18" charset="2"/>
              </a:rPr>
              <a:t></a:t>
            </a:r>
            <a:r>
              <a:rPr lang="es-ES_tradnl" altLang="es-MX" sz="2000" b="1">
                <a:solidFill>
                  <a:srgbClr val="FFFF00"/>
                </a:solidFill>
                <a:latin typeface="Bookman Old Style" pitchFamily="18" charset="0"/>
                <a:sym typeface="Symbol" pitchFamily="18" charset="2"/>
              </a:rPr>
              <a:t>f</a:t>
            </a:r>
            <a:r>
              <a:rPr lang="es-ES_tradnl" altLang="es-MX" sz="2000" b="1" baseline="-25000">
                <a:solidFill>
                  <a:srgbClr val="FFFF00"/>
                </a:solidFill>
                <a:latin typeface="Bookman Old Style" pitchFamily="18" charset="0"/>
                <a:sym typeface="Symbol" pitchFamily="18" charset="2"/>
              </a:rPr>
              <a:t>PCG,i</a:t>
            </a:r>
            <a:r>
              <a:rPr lang="es-ES_tradnl" altLang="es-MX" sz="2000" b="1">
                <a:solidFill>
                  <a:schemeClr val="bg1"/>
                </a:solidFill>
                <a:latin typeface="Bookman Old Style" pitchFamily="18" charset="0"/>
                <a:sym typeface="Symbol" pitchFamily="18" charset="2"/>
              </a:rPr>
              <a:t>·</a:t>
            </a:r>
            <a:r>
              <a:rPr lang="es-ES_tradnl" altLang="es-MX" sz="2000" b="1">
                <a:solidFill>
                  <a:srgbClr val="FFFF00"/>
                </a:solidFill>
                <a:latin typeface="Bookman Old Style" pitchFamily="18" charset="0"/>
                <a:sym typeface="Symbol" pitchFamily="18" charset="2"/>
              </a:rPr>
              <a:t>m</a:t>
            </a:r>
            <a:r>
              <a:rPr lang="es-ES_tradnl" altLang="es-MX" sz="2000" b="1" baseline="-25000">
                <a:solidFill>
                  <a:srgbClr val="FFFF00"/>
                </a:solidFill>
                <a:latin typeface="Bookman Old Style" pitchFamily="18" charset="0"/>
                <a:sym typeface="Symbol" pitchFamily="18" charset="2"/>
              </a:rPr>
              <a:t>i</a:t>
            </a:r>
            <a:endParaRPr lang="es-ES" altLang="es-MX" sz="2000" b="1" baseline="-25000">
              <a:solidFill>
                <a:srgbClr val="FFFF00"/>
              </a:solidFill>
              <a:latin typeface="Bookman Old Style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100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6945313" y="1320800"/>
            <a:ext cx="2163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000" b="1" i="1">
                <a:solidFill>
                  <a:srgbClr val="A90139"/>
                </a:solidFill>
                <a:latin typeface="Century Gothic" pitchFamily="34" charset="0"/>
              </a:rPr>
              <a:t>Caracterización</a:t>
            </a:r>
            <a:endParaRPr lang="es-ES" altLang="es-MX" sz="2000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3797" name="Freeform 6"/>
          <p:cNvSpPr>
            <a:spLocks/>
          </p:cNvSpPr>
          <p:nvPr/>
        </p:nvSpPr>
        <p:spPr bwMode="auto">
          <a:xfrm>
            <a:off x="1535113" y="4687888"/>
            <a:ext cx="6778625" cy="320675"/>
          </a:xfrm>
          <a:custGeom>
            <a:avLst/>
            <a:gdLst>
              <a:gd name="T0" fmla="*/ 0 w 3916"/>
              <a:gd name="T1" fmla="*/ 555851111 h 185"/>
              <a:gd name="T2" fmla="*/ 758086038 w 3916"/>
              <a:gd name="T3" fmla="*/ 0 h 185"/>
              <a:gd name="T4" fmla="*/ 2147483647 w 3916"/>
              <a:gd name="T5" fmla="*/ 0 h 185"/>
              <a:gd name="T6" fmla="*/ 2147483647 w 3916"/>
              <a:gd name="T7" fmla="*/ 555851111 h 185"/>
              <a:gd name="T8" fmla="*/ 0 w 3916"/>
              <a:gd name="T9" fmla="*/ 555851111 h 1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16" h="185">
                <a:moveTo>
                  <a:pt x="0" y="185"/>
                </a:moveTo>
                <a:lnTo>
                  <a:pt x="253" y="0"/>
                </a:lnTo>
                <a:lnTo>
                  <a:pt x="3916" y="0"/>
                </a:lnTo>
                <a:lnTo>
                  <a:pt x="3663" y="185"/>
                </a:lnTo>
                <a:lnTo>
                  <a:pt x="0" y="185"/>
                </a:lnTo>
                <a:close/>
              </a:path>
            </a:pathLst>
          </a:custGeom>
          <a:noFill/>
          <a:ln w="952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798" name="Freeform 7"/>
          <p:cNvSpPr>
            <a:spLocks/>
          </p:cNvSpPr>
          <p:nvPr/>
        </p:nvSpPr>
        <p:spPr bwMode="auto">
          <a:xfrm>
            <a:off x="1535113" y="1701800"/>
            <a:ext cx="438150" cy="3306763"/>
          </a:xfrm>
          <a:custGeom>
            <a:avLst/>
            <a:gdLst>
              <a:gd name="T0" fmla="*/ 0 w 253"/>
              <a:gd name="T1" fmla="*/ 2147483647 h 1910"/>
              <a:gd name="T2" fmla="*/ 0 w 253"/>
              <a:gd name="T3" fmla="*/ 557509854 h 1910"/>
              <a:gd name="T4" fmla="*/ 758796136 w 253"/>
              <a:gd name="T5" fmla="*/ 0 h 1910"/>
              <a:gd name="T6" fmla="*/ 758796136 w 253"/>
              <a:gd name="T7" fmla="*/ 2147483647 h 1910"/>
              <a:gd name="T8" fmla="*/ 0 w 253"/>
              <a:gd name="T9" fmla="*/ 2147483647 h 19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3" h="1910">
                <a:moveTo>
                  <a:pt x="0" y="1910"/>
                </a:moveTo>
                <a:lnTo>
                  <a:pt x="0" y="186"/>
                </a:lnTo>
                <a:lnTo>
                  <a:pt x="253" y="0"/>
                </a:lnTo>
                <a:lnTo>
                  <a:pt x="253" y="1725"/>
                </a:lnTo>
                <a:lnTo>
                  <a:pt x="0" y="1910"/>
                </a:lnTo>
                <a:close/>
              </a:path>
            </a:pathLst>
          </a:custGeom>
          <a:noFill/>
          <a:ln w="952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799" name="Rectangle 8"/>
          <p:cNvSpPr>
            <a:spLocks noChangeArrowheads="1"/>
          </p:cNvSpPr>
          <p:nvPr/>
        </p:nvSpPr>
        <p:spPr bwMode="auto">
          <a:xfrm>
            <a:off x="1973263" y="1701800"/>
            <a:ext cx="6340475" cy="2986088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00" name="Freeform 9"/>
          <p:cNvSpPr>
            <a:spLocks/>
          </p:cNvSpPr>
          <p:nvPr/>
        </p:nvSpPr>
        <p:spPr bwMode="auto">
          <a:xfrm>
            <a:off x="1535113" y="4687888"/>
            <a:ext cx="6778625" cy="320675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01" name="Freeform 10"/>
          <p:cNvSpPr>
            <a:spLocks/>
          </p:cNvSpPr>
          <p:nvPr/>
        </p:nvSpPr>
        <p:spPr bwMode="auto">
          <a:xfrm>
            <a:off x="1535113" y="4079875"/>
            <a:ext cx="6778625" cy="338138"/>
          </a:xfrm>
          <a:custGeom>
            <a:avLst/>
            <a:gdLst>
              <a:gd name="T0" fmla="*/ 0 w 402"/>
              <a:gd name="T1" fmla="*/ 2147483647 h 20"/>
              <a:gd name="T2" fmla="*/ 2147483647 w 402"/>
              <a:gd name="T3" fmla="*/ 0 h 20"/>
              <a:gd name="T4" fmla="*/ 2147483647 w 402"/>
              <a:gd name="T5" fmla="*/ 0 h 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20">
                <a:moveTo>
                  <a:pt x="0" y="20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02" name="Freeform 11"/>
          <p:cNvSpPr>
            <a:spLocks/>
          </p:cNvSpPr>
          <p:nvPr/>
        </p:nvSpPr>
        <p:spPr bwMode="auto">
          <a:xfrm>
            <a:off x="1535113" y="3490913"/>
            <a:ext cx="6778625" cy="319087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03" name="Freeform 12"/>
          <p:cNvSpPr>
            <a:spLocks/>
          </p:cNvSpPr>
          <p:nvPr/>
        </p:nvSpPr>
        <p:spPr bwMode="auto">
          <a:xfrm>
            <a:off x="1535113" y="2900363"/>
            <a:ext cx="6778625" cy="320675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04" name="Freeform 13"/>
          <p:cNvSpPr>
            <a:spLocks/>
          </p:cNvSpPr>
          <p:nvPr/>
        </p:nvSpPr>
        <p:spPr bwMode="auto">
          <a:xfrm>
            <a:off x="1535113" y="2293938"/>
            <a:ext cx="6778625" cy="336550"/>
          </a:xfrm>
          <a:custGeom>
            <a:avLst/>
            <a:gdLst>
              <a:gd name="T0" fmla="*/ 0 w 402"/>
              <a:gd name="T1" fmla="*/ 2147483647 h 20"/>
              <a:gd name="T2" fmla="*/ 2147483647 w 402"/>
              <a:gd name="T3" fmla="*/ 0 h 20"/>
              <a:gd name="T4" fmla="*/ 2147483647 w 402"/>
              <a:gd name="T5" fmla="*/ 0 h 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20">
                <a:moveTo>
                  <a:pt x="0" y="20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05" name="Freeform 14"/>
          <p:cNvSpPr>
            <a:spLocks/>
          </p:cNvSpPr>
          <p:nvPr/>
        </p:nvSpPr>
        <p:spPr bwMode="auto">
          <a:xfrm>
            <a:off x="1535113" y="1701800"/>
            <a:ext cx="6778625" cy="322263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06" name="Freeform 15"/>
          <p:cNvSpPr>
            <a:spLocks/>
          </p:cNvSpPr>
          <p:nvPr/>
        </p:nvSpPr>
        <p:spPr bwMode="auto">
          <a:xfrm>
            <a:off x="1535113" y="4687888"/>
            <a:ext cx="6778625" cy="320675"/>
          </a:xfrm>
          <a:custGeom>
            <a:avLst/>
            <a:gdLst>
              <a:gd name="T0" fmla="*/ 2147483647 w 3916"/>
              <a:gd name="T1" fmla="*/ 0 h 185"/>
              <a:gd name="T2" fmla="*/ 2147483647 w 3916"/>
              <a:gd name="T3" fmla="*/ 555851111 h 185"/>
              <a:gd name="T4" fmla="*/ 0 w 3916"/>
              <a:gd name="T5" fmla="*/ 555851111 h 185"/>
              <a:gd name="T6" fmla="*/ 758086038 w 3916"/>
              <a:gd name="T7" fmla="*/ 0 h 185"/>
              <a:gd name="T8" fmla="*/ 2147483647 w 3916"/>
              <a:gd name="T9" fmla="*/ 0 h 1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16" h="185">
                <a:moveTo>
                  <a:pt x="3916" y="0"/>
                </a:moveTo>
                <a:lnTo>
                  <a:pt x="3663" y="185"/>
                </a:lnTo>
                <a:lnTo>
                  <a:pt x="0" y="185"/>
                </a:lnTo>
                <a:lnTo>
                  <a:pt x="253" y="0"/>
                </a:lnTo>
                <a:lnTo>
                  <a:pt x="3916" y="0"/>
                </a:lnTo>
                <a:close/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07" name="Freeform 16"/>
          <p:cNvSpPr>
            <a:spLocks/>
          </p:cNvSpPr>
          <p:nvPr/>
        </p:nvSpPr>
        <p:spPr bwMode="auto">
          <a:xfrm>
            <a:off x="1535113" y="1701800"/>
            <a:ext cx="438150" cy="3306763"/>
          </a:xfrm>
          <a:custGeom>
            <a:avLst/>
            <a:gdLst>
              <a:gd name="T0" fmla="*/ 0 w 253"/>
              <a:gd name="T1" fmla="*/ 2147483647 h 1910"/>
              <a:gd name="T2" fmla="*/ 0 w 253"/>
              <a:gd name="T3" fmla="*/ 557509854 h 1910"/>
              <a:gd name="T4" fmla="*/ 758796136 w 253"/>
              <a:gd name="T5" fmla="*/ 0 h 1910"/>
              <a:gd name="T6" fmla="*/ 758796136 w 253"/>
              <a:gd name="T7" fmla="*/ 2147483647 h 1910"/>
              <a:gd name="T8" fmla="*/ 0 w 253"/>
              <a:gd name="T9" fmla="*/ 2147483647 h 19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3" h="1910">
                <a:moveTo>
                  <a:pt x="0" y="1910"/>
                </a:moveTo>
                <a:lnTo>
                  <a:pt x="0" y="186"/>
                </a:lnTo>
                <a:lnTo>
                  <a:pt x="253" y="0"/>
                </a:lnTo>
                <a:lnTo>
                  <a:pt x="253" y="1725"/>
                </a:lnTo>
                <a:lnTo>
                  <a:pt x="0" y="1910"/>
                </a:lnTo>
                <a:close/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08" name="Rectangle 17"/>
          <p:cNvSpPr>
            <a:spLocks noChangeArrowheads="1"/>
          </p:cNvSpPr>
          <p:nvPr/>
        </p:nvSpPr>
        <p:spPr bwMode="auto">
          <a:xfrm>
            <a:off x="1973263" y="1701800"/>
            <a:ext cx="6340475" cy="2986088"/>
          </a:xfrm>
          <a:prstGeom prst="rect">
            <a:avLst/>
          </a:prstGeom>
          <a:noFill/>
          <a:ln w="0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09" name="Freeform 18"/>
          <p:cNvSpPr>
            <a:spLocks/>
          </p:cNvSpPr>
          <p:nvPr/>
        </p:nvSpPr>
        <p:spPr bwMode="auto">
          <a:xfrm>
            <a:off x="2563813" y="4283075"/>
            <a:ext cx="166687" cy="625475"/>
          </a:xfrm>
          <a:custGeom>
            <a:avLst/>
            <a:gdLst>
              <a:gd name="T0" fmla="*/ 0 w 97"/>
              <a:gd name="T1" fmla="*/ 1083709074 h 361"/>
              <a:gd name="T2" fmla="*/ 0 w 97"/>
              <a:gd name="T3" fmla="*/ 234152890 h 361"/>
              <a:gd name="T4" fmla="*/ 286438721 w 97"/>
              <a:gd name="T5" fmla="*/ 0 h 361"/>
              <a:gd name="T6" fmla="*/ 286438721 w 97"/>
              <a:gd name="T7" fmla="*/ 849556183 h 361"/>
              <a:gd name="T8" fmla="*/ 0 w 97"/>
              <a:gd name="T9" fmla="*/ 1083709074 h 3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361">
                <a:moveTo>
                  <a:pt x="0" y="361"/>
                </a:moveTo>
                <a:lnTo>
                  <a:pt x="0" y="78"/>
                </a:lnTo>
                <a:lnTo>
                  <a:pt x="97" y="0"/>
                </a:lnTo>
                <a:lnTo>
                  <a:pt x="97" y="283"/>
                </a:lnTo>
                <a:lnTo>
                  <a:pt x="0" y="361"/>
                </a:lnTo>
                <a:close/>
              </a:path>
            </a:pathLst>
          </a:custGeom>
          <a:solidFill>
            <a:srgbClr val="804D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10" name="Rectangle 19"/>
          <p:cNvSpPr>
            <a:spLocks noChangeArrowheads="1"/>
          </p:cNvSpPr>
          <p:nvPr/>
        </p:nvSpPr>
        <p:spPr bwMode="auto">
          <a:xfrm>
            <a:off x="2057400" y="4418013"/>
            <a:ext cx="506413" cy="490537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11" name="Freeform 20"/>
          <p:cNvSpPr>
            <a:spLocks/>
          </p:cNvSpPr>
          <p:nvPr/>
        </p:nvSpPr>
        <p:spPr bwMode="auto">
          <a:xfrm>
            <a:off x="2057400" y="4283075"/>
            <a:ext cx="673100" cy="134938"/>
          </a:xfrm>
          <a:custGeom>
            <a:avLst/>
            <a:gdLst>
              <a:gd name="T0" fmla="*/ 874265192 w 389"/>
              <a:gd name="T1" fmla="*/ 233439280 h 78"/>
              <a:gd name="T2" fmla="*/ 1164687943 w 389"/>
              <a:gd name="T3" fmla="*/ 0 h 78"/>
              <a:gd name="T4" fmla="*/ 290422751 w 389"/>
              <a:gd name="T5" fmla="*/ 0 h 78"/>
              <a:gd name="T6" fmla="*/ 0 w 389"/>
              <a:gd name="T7" fmla="*/ 233439280 h 78"/>
              <a:gd name="T8" fmla="*/ 874265192 w 389"/>
              <a:gd name="T9" fmla="*/ 23343928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78">
                <a:moveTo>
                  <a:pt x="292" y="78"/>
                </a:moveTo>
                <a:lnTo>
                  <a:pt x="389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12" name="Freeform 21"/>
          <p:cNvSpPr>
            <a:spLocks/>
          </p:cNvSpPr>
          <p:nvPr/>
        </p:nvSpPr>
        <p:spPr bwMode="auto">
          <a:xfrm>
            <a:off x="2563813" y="3592513"/>
            <a:ext cx="166687" cy="825500"/>
          </a:xfrm>
          <a:custGeom>
            <a:avLst/>
            <a:gdLst>
              <a:gd name="T0" fmla="*/ 0 w 97"/>
              <a:gd name="T1" fmla="*/ 1428616876 h 477"/>
              <a:gd name="T2" fmla="*/ 0 w 97"/>
              <a:gd name="T3" fmla="*/ 233609578 h 477"/>
              <a:gd name="T4" fmla="*/ 286438721 w 97"/>
              <a:gd name="T5" fmla="*/ 0 h 477"/>
              <a:gd name="T6" fmla="*/ 286438721 w 97"/>
              <a:gd name="T7" fmla="*/ 1195007299 h 477"/>
              <a:gd name="T8" fmla="*/ 0 w 97"/>
              <a:gd name="T9" fmla="*/ 1428616876 h 4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477">
                <a:moveTo>
                  <a:pt x="0" y="477"/>
                </a:moveTo>
                <a:lnTo>
                  <a:pt x="0" y="78"/>
                </a:lnTo>
                <a:lnTo>
                  <a:pt x="97" y="0"/>
                </a:lnTo>
                <a:lnTo>
                  <a:pt x="97" y="399"/>
                </a:lnTo>
                <a:lnTo>
                  <a:pt x="0" y="477"/>
                </a:lnTo>
                <a:close/>
              </a:path>
            </a:pathLst>
          </a:custGeom>
          <a:solidFill>
            <a:srgbClr val="80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13" name="Rectangle 22"/>
          <p:cNvSpPr>
            <a:spLocks noChangeArrowheads="1"/>
          </p:cNvSpPr>
          <p:nvPr/>
        </p:nvSpPr>
        <p:spPr bwMode="auto">
          <a:xfrm>
            <a:off x="2057400" y="3727450"/>
            <a:ext cx="506413" cy="690563"/>
          </a:xfrm>
          <a:prstGeom prst="rect">
            <a:avLst/>
          </a:prstGeom>
          <a:solidFill>
            <a:srgbClr val="FF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14" name="Freeform 23"/>
          <p:cNvSpPr>
            <a:spLocks/>
          </p:cNvSpPr>
          <p:nvPr/>
        </p:nvSpPr>
        <p:spPr bwMode="auto">
          <a:xfrm>
            <a:off x="2057400" y="3592513"/>
            <a:ext cx="673100" cy="134937"/>
          </a:xfrm>
          <a:custGeom>
            <a:avLst/>
            <a:gdLst>
              <a:gd name="T0" fmla="*/ 874265192 w 389"/>
              <a:gd name="T1" fmla="*/ 233435820 h 78"/>
              <a:gd name="T2" fmla="*/ 1164687943 w 389"/>
              <a:gd name="T3" fmla="*/ 0 h 78"/>
              <a:gd name="T4" fmla="*/ 290422751 w 389"/>
              <a:gd name="T5" fmla="*/ 0 h 78"/>
              <a:gd name="T6" fmla="*/ 0 w 389"/>
              <a:gd name="T7" fmla="*/ 233435820 h 78"/>
              <a:gd name="T8" fmla="*/ 874265192 w 389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78">
                <a:moveTo>
                  <a:pt x="292" y="78"/>
                </a:moveTo>
                <a:lnTo>
                  <a:pt x="389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15" name="Freeform 24"/>
          <p:cNvSpPr>
            <a:spLocks/>
          </p:cNvSpPr>
          <p:nvPr/>
        </p:nvSpPr>
        <p:spPr bwMode="auto">
          <a:xfrm>
            <a:off x="2563813" y="2192338"/>
            <a:ext cx="166687" cy="1535112"/>
          </a:xfrm>
          <a:custGeom>
            <a:avLst/>
            <a:gdLst>
              <a:gd name="T0" fmla="*/ 0 w 97"/>
              <a:gd name="T1" fmla="*/ 2147483647 h 887"/>
              <a:gd name="T2" fmla="*/ 0 w 97"/>
              <a:gd name="T3" fmla="*/ 203676653 h 887"/>
              <a:gd name="T4" fmla="*/ 286438721 w 97"/>
              <a:gd name="T5" fmla="*/ 0 h 887"/>
              <a:gd name="T6" fmla="*/ 286438721 w 97"/>
              <a:gd name="T7" fmla="*/ 2147483647 h 887"/>
              <a:gd name="T8" fmla="*/ 0 w 97"/>
              <a:gd name="T9" fmla="*/ 2147483647 h 8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887">
                <a:moveTo>
                  <a:pt x="0" y="887"/>
                </a:moveTo>
                <a:lnTo>
                  <a:pt x="0" y="68"/>
                </a:lnTo>
                <a:lnTo>
                  <a:pt x="97" y="0"/>
                </a:lnTo>
                <a:lnTo>
                  <a:pt x="97" y="809"/>
                </a:lnTo>
                <a:lnTo>
                  <a:pt x="0" y="887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16" name="Rectangle 25"/>
          <p:cNvSpPr>
            <a:spLocks noChangeArrowheads="1"/>
          </p:cNvSpPr>
          <p:nvPr/>
        </p:nvSpPr>
        <p:spPr bwMode="auto">
          <a:xfrm>
            <a:off x="2057400" y="2309813"/>
            <a:ext cx="506413" cy="1417637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17" name="Freeform 26"/>
          <p:cNvSpPr>
            <a:spLocks/>
          </p:cNvSpPr>
          <p:nvPr/>
        </p:nvSpPr>
        <p:spPr bwMode="auto">
          <a:xfrm>
            <a:off x="2057400" y="2192338"/>
            <a:ext cx="673100" cy="117475"/>
          </a:xfrm>
          <a:custGeom>
            <a:avLst/>
            <a:gdLst>
              <a:gd name="T0" fmla="*/ 874265192 w 389"/>
              <a:gd name="T1" fmla="*/ 202946700 h 68"/>
              <a:gd name="T2" fmla="*/ 1164687943 w 389"/>
              <a:gd name="T3" fmla="*/ 0 h 68"/>
              <a:gd name="T4" fmla="*/ 290422751 w 389"/>
              <a:gd name="T5" fmla="*/ 0 h 68"/>
              <a:gd name="T6" fmla="*/ 0 w 389"/>
              <a:gd name="T7" fmla="*/ 202946700 h 68"/>
              <a:gd name="T8" fmla="*/ 874265192 w 389"/>
              <a:gd name="T9" fmla="*/ 202946700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68">
                <a:moveTo>
                  <a:pt x="292" y="68"/>
                </a:moveTo>
                <a:lnTo>
                  <a:pt x="389" y="0"/>
                </a:lnTo>
                <a:lnTo>
                  <a:pt x="97" y="0"/>
                </a:lnTo>
                <a:lnTo>
                  <a:pt x="0" y="68"/>
                </a:lnTo>
                <a:lnTo>
                  <a:pt x="292" y="68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18" name="Freeform 27"/>
          <p:cNvSpPr>
            <a:spLocks/>
          </p:cNvSpPr>
          <p:nvPr/>
        </p:nvSpPr>
        <p:spPr bwMode="auto">
          <a:xfrm>
            <a:off x="2563813" y="2074863"/>
            <a:ext cx="166687" cy="234950"/>
          </a:xfrm>
          <a:custGeom>
            <a:avLst/>
            <a:gdLst>
              <a:gd name="T0" fmla="*/ 0 w 97"/>
              <a:gd name="T1" fmla="*/ 405893401 h 136"/>
              <a:gd name="T2" fmla="*/ 0 w 97"/>
              <a:gd name="T3" fmla="*/ 232792261 h 136"/>
              <a:gd name="T4" fmla="*/ 286438721 w 97"/>
              <a:gd name="T5" fmla="*/ 0 h 136"/>
              <a:gd name="T6" fmla="*/ 286438721 w 97"/>
              <a:gd name="T7" fmla="*/ 202946700 h 136"/>
              <a:gd name="T8" fmla="*/ 0 w 97"/>
              <a:gd name="T9" fmla="*/ 405893401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136">
                <a:moveTo>
                  <a:pt x="0" y="136"/>
                </a:moveTo>
                <a:lnTo>
                  <a:pt x="0" y="78"/>
                </a:lnTo>
                <a:lnTo>
                  <a:pt x="97" y="0"/>
                </a:lnTo>
                <a:lnTo>
                  <a:pt x="97" y="68"/>
                </a:lnTo>
                <a:lnTo>
                  <a:pt x="0" y="136"/>
                </a:lnTo>
                <a:close/>
              </a:path>
            </a:pathLst>
          </a:custGeom>
          <a:solidFill>
            <a:srgbClr val="80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19" name="Rectangle 28"/>
          <p:cNvSpPr>
            <a:spLocks noChangeArrowheads="1"/>
          </p:cNvSpPr>
          <p:nvPr/>
        </p:nvSpPr>
        <p:spPr bwMode="auto">
          <a:xfrm>
            <a:off x="2057400" y="2209800"/>
            <a:ext cx="506413" cy="100013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20" name="Freeform 29"/>
          <p:cNvSpPr>
            <a:spLocks/>
          </p:cNvSpPr>
          <p:nvPr/>
        </p:nvSpPr>
        <p:spPr bwMode="auto">
          <a:xfrm>
            <a:off x="2057400" y="2074863"/>
            <a:ext cx="673100" cy="134937"/>
          </a:xfrm>
          <a:custGeom>
            <a:avLst/>
            <a:gdLst>
              <a:gd name="T0" fmla="*/ 874265192 w 389"/>
              <a:gd name="T1" fmla="*/ 233435820 h 78"/>
              <a:gd name="T2" fmla="*/ 1164687943 w 389"/>
              <a:gd name="T3" fmla="*/ 0 h 78"/>
              <a:gd name="T4" fmla="*/ 290422751 w 389"/>
              <a:gd name="T5" fmla="*/ 0 h 78"/>
              <a:gd name="T6" fmla="*/ 0 w 389"/>
              <a:gd name="T7" fmla="*/ 233435820 h 78"/>
              <a:gd name="T8" fmla="*/ 874265192 w 389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78">
                <a:moveTo>
                  <a:pt x="292" y="78"/>
                </a:moveTo>
                <a:lnTo>
                  <a:pt x="389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21" name="Freeform 30"/>
          <p:cNvSpPr>
            <a:spLocks/>
          </p:cNvSpPr>
          <p:nvPr/>
        </p:nvSpPr>
        <p:spPr bwMode="auto">
          <a:xfrm>
            <a:off x="2563813" y="1804988"/>
            <a:ext cx="166687" cy="404812"/>
          </a:xfrm>
          <a:custGeom>
            <a:avLst/>
            <a:gdLst>
              <a:gd name="T0" fmla="*/ 0 w 97"/>
              <a:gd name="T1" fmla="*/ 700310920 h 234"/>
              <a:gd name="T2" fmla="*/ 0 w 97"/>
              <a:gd name="T3" fmla="*/ 233436397 h 234"/>
              <a:gd name="T4" fmla="*/ 286438721 w 97"/>
              <a:gd name="T5" fmla="*/ 0 h 234"/>
              <a:gd name="T6" fmla="*/ 286438721 w 97"/>
              <a:gd name="T7" fmla="*/ 466874524 h 234"/>
              <a:gd name="T8" fmla="*/ 0 w 97"/>
              <a:gd name="T9" fmla="*/ 700310920 h 2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234">
                <a:moveTo>
                  <a:pt x="0" y="234"/>
                </a:moveTo>
                <a:lnTo>
                  <a:pt x="0" y="78"/>
                </a:lnTo>
                <a:lnTo>
                  <a:pt x="97" y="0"/>
                </a:lnTo>
                <a:lnTo>
                  <a:pt x="97" y="156"/>
                </a:lnTo>
                <a:lnTo>
                  <a:pt x="0" y="234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22" name="Rectangle 31"/>
          <p:cNvSpPr>
            <a:spLocks noChangeArrowheads="1"/>
          </p:cNvSpPr>
          <p:nvPr/>
        </p:nvSpPr>
        <p:spPr bwMode="auto">
          <a:xfrm>
            <a:off x="2057400" y="1939925"/>
            <a:ext cx="506413" cy="269875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23" name="Freeform 32"/>
          <p:cNvSpPr>
            <a:spLocks/>
          </p:cNvSpPr>
          <p:nvPr/>
        </p:nvSpPr>
        <p:spPr bwMode="auto">
          <a:xfrm>
            <a:off x="2057400" y="1804988"/>
            <a:ext cx="673100" cy="134937"/>
          </a:xfrm>
          <a:custGeom>
            <a:avLst/>
            <a:gdLst>
              <a:gd name="T0" fmla="*/ 874265192 w 389"/>
              <a:gd name="T1" fmla="*/ 233435820 h 78"/>
              <a:gd name="T2" fmla="*/ 1164687943 w 389"/>
              <a:gd name="T3" fmla="*/ 0 h 78"/>
              <a:gd name="T4" fmla="*/ 290422751 w 389"/>
              <a:gd name="T5" fmla="*/ 0 h 78"/>
              <a:gd name="T6" fmla="*/ 0 w 389"/>
              <a:gd name="T7" fmla="*/ 233435820 h 78"/>
              <a:gd name="T8" fmla="*/ 874265192 w 389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78">
                <a:moveTo>
                  <a:pt x="292" y="78"/>
                </a:moveTo>
                <a:lnTo>
                  <a:pt x="389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24" name="Freeform 33"/>
          <p:cNvSpPr>
            <a:spLocks/>
          </p:cNvSpPr>
          <p:nvPr/>
        </p:nvSpPr>
        <p:spPr bwMode="auto">
          <a:xfrm>
            <a:off x="3829050" y="4535488"/>
            <a:ext cx="166688" cy="373062"/>
          </a:xfrm>
          <a:custGeom>
            <a:avLst/>
            <a:gdLst>
              <a:gd name="T0" fmla="*/ 0 w 97"/>
              <a:gd name="T1" fmla="*/ 647326771 h 215"/>
              <a:gd name="T2" fmla="*/ 0 w 97"/>
              <a:gd name="T3" fmla="*/ 207746949 h 215"/>
              <a:gd name="T4" fmla="*/ 286442158 w 97"/>
              <a:gd name="T5" fmla="*/ 0 h 215"/>
              <a:gd name="T6" fmla="*/ 286442158 w 97"/>
              <a:gd name="T7" fmla="*/ 412483375 h 215"/>
              <a:gd name="T8" fmla="*/ 0 w 97"/>
              <a:gd name="T9" fmla="*/ 647326771 h 2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215">
                <a:moveTo>
                  <a:pt x="0" y="215"/>
                </a:moveTo>
                <a:lnTo>
                  <a:pt x="0" y="69"/>
                </a:lnTo>
                <a:lnTo>
                  <a:pt x="97" y="0"/>
                </a:lnTo>
                <a:lnTo>
                  <a:pt x="97" y="137"/>
                </a:lnTo>
                <a:lnTo>
                  <a:pt x="0" y="215"/>
                </a:lnTo>
                <a:close/>
              </a:path>
            </a:pathLst>
          </a:custGeom>
          <a:solidFill>
            <a:srgbClr val="804D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25" name="Rectangle 34"/>
          <p:cNvSpPr>
            <a:spLocks noChangeArrowheads="1"/>
          </p:cNvSpPr>
          <p:nvPr/>
        </p:nvSpPr>
        <p:spPr bwMode="auto">
          <a:xfrm>
            <a:off x="3321050" y="4654550"/>
            <a:ext cx="508000" cy="254000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26" name="Freeform 35"/>
          <p:cNvSpPr>
            <a:spLocks/>
          </p:cNvSpPr>
          <p:nvPr/>
        </p:nvSpPr>
        <p:spPr bwMode="auto">
          <a:xfrm>
            <a:off x="3321050" y="4535488"/>
            <a:ext cx="674688" cy="119062"/>
          </a:xfrm>
          <a:custGeom>
            <a:avLst/>
            <a:gdLst>
              <a:gd name="T0" fmla="*/ 876888534 w 390"/>
              <a:gd name="T1" fmla="*/ 205445795 h 69"/>
              <a:gd name="T2" fmla="*/ 1167189480 w 390"/>
              <a:gd name="T3" fmla="*/ 0 h 69"/>
              <a:gd name="T4" fmla="*/ 293293793 w 390"/>
              <a:gd name="T5" fmla="*/ 0 h 69"/>
              <a:gd name="T6" fmla="*/ 0 w 390"/>
              <a:gd name="T7" fmla="*/ 205445795 h 69"/>
              <a:gd name="T8" fmla="*/ 876888534 w 390"/>
              <a:gd name="T9" fmla="*/ 205445795 h 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69">
                <a:moveTo>
                  <a:pt x="293" y="69"/>
                </a:moveTo>
                <a:lnTo>
                  <a:pt x="390" y="0"/>
                </a:lnTo>
                <a:lnTo>
                  <a:pt x="98" y="0"/>
                </a:lnTo>
                <a:lnTo>
                  <a:pt x="0" y="69"/>
                </a:lnTo>
                <a:lnTo>
                  <a:pt x="293" y="69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27" name="Freeform 36"/>
          <p:cNvSpPr>
            <a:spLocks/>
          </p:cNvSpPr>
          <p:nvPr/>
        </p:nvSpPr>
        <p:spPr bwMode="auto">
          <a:xfrm>
            <a:off x="3321050" y="4535488"/>
            <a:ext cx="674688" cy="119062"/>
          </a:xfrm>
          <a:custGeom>
            <a:avLst/>
            <a:gdLst>
              <a:gd name="T0" fmla="*/ 876888534 w 390"/>
              <a:gd name="T1" fmla="*/ 205445795 h 69"/>
              <a:gd name="T2" fmla="*/ 1167189480 w 390"/>
              <a:gd name="T3" fmla="*/ 0 h 69"/>
              <a:gd name="T4" fmla="*/ 293293793 w 390"/>
              <a:gd name="T5" fmla="*/ 0 h 69"/>
              <a:gd name="T6" fmla="*/ 0 w 390"/>
              <a:gd name="T7" fmla="*/ 205445795 h 69"/>
              <a:gd name="T8" fmla="*/ 876888534 w 390"/>
              <a:gd name="T9" fmla="*/ 205445795 h 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69">
                <a:moveTo>
                  <a:pt x="293" y="69"/>
                </a:moveTo>
                <a:lnTo>
                  <a:pt x="390" y="0"/>
                </a:lnTo>
                <a:lnTo>
                  <a:pt x="98" y="0"/>
                </a:lnTo>
                <a:lnTo>
                  <a:pt x="0" y="69"/>
                </a:lnTo>
                <a:lnTo>
                  <a:pt x="293" y="69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28" name="Freeform 37"/>
          <p:cNvSpPr>
            <a:spLocks/>
          </p:cNvSpPr>
          <p:nvPr/>
        </p:nvSpPr>
        <p:spPr bwMode="auto">
          <a:xfrm>
            <a:off x="3829050" y="2259013"/>
            <a:ext cx="166688" cy="2395537"/>
          </a:xfrm>
          <a:custGeom>
            <a:avLst/>
            <a:gdLst>
              <a:gd name="T0" fmla="*/ 0 w 97"/>
              <a:gd name="T1" fmla="*/ 2147483647 h 1384"/>
              <a:gd name="T2" fmla="*/ 0 w 97"/>
              <a:gd name="T3" fmla="*/ 233684288 h 1384"/>
              <a:gd name="T4" fmla="*/ 286442158 w 97"/>
              <a:gd name="T5" fmla="*/ 0 h 1384"/>
              <a:gd name="T6" fmla="*/ 286442158 w 97"/>
              <a:gd name="T7" fmla="*/ 2147483647 h 1384"/>
              <a:gd name="T8" fmla="*/ 0 w 97"/>
              <a:gd name="T9" fmla="*/ 2147483647 h 1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1384">
                <a:moveTo>
                  <a:pt x="0" y="1384"/>
                </a:moveTo>
                <a:lnTo>
                  <a:pt x="0" y="78"/>
                </a:lnTo>
                <a:lnTo>
                  <a:pt x="97" y="0"/>
                </a:lnTo>
                <a:lnTo>
                  <a:pt x="97" y="1315"/>
                </a:lnTo>
                <a:lnTo>
                  <a:pt x="0" y="1384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29" name="Rectangle 38"/>
          <p:cNvSpPr>
            <a:spLocks noChangeArrowheads="1"/>
          </p:cNvSpPr>
          <p:nvPr/>
        </p:nvSpPr>
        <p:spPr bwMode="auto">
          <a:xfrm>
            <a:off x="3321050" y="2393950"/>
            <a:ext cx="508000" cy="2260600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30" name="Freeform 39"/>
          <p:cNvSpPr>
            <a:spLocks/>
          </p:cNvSpPr>
          <p:nvPr/>
        </p:nvSpPr>
        <p:spPr bwMode="auto">
          <a:xfrm>
            <a:off x="3321050" y="2259013"/>
            <a:ext cx="674688" cy="134937"/>
          </a:xfrm>
          <a:custGeom>
            <a:avLst/>
            <a:gdLst>
              <a:gd name="T0" fmla="*/ 876888534 w 390"/>
              <a:gd name="T1" fmla="*/ 233435820 h 78"/>
              <a:gd name="T2" fmla="*/ 1167189480 w 390"/>
              <a:gd name="T3" fmla="*/ 0 h 78"/>
              <a:gd name="T4" fmla="*/ 293293793 w 390"/>
              <a:gd name="T5" fmla="*/ 0 h 78"/>
              <a:gd name="T6" fmla="*/ 0 w 390"/>
              <a:gd name="T7" fmla="*/ 233435820 h 78"/>
              <a:gd name="T8" fmla="*/ 876888534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3" y="78"/>
                </a:moveTo>
                <a:lnTo>
                  <a:pt x="390" y="0"/>
                </a:lnTo>
                <a:lnTo>
                  <a:pt x="98" y="0"/>
                </a:lnTo>
                <a:lnTo>
                  <a:pt x="0" y="78"/>
                </a:lnTo>
                <a:lnTo>
                  <a:pt x="293" y="78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31" name="Freeform 40"/>
          <p:cNvSpPr>
            <a:spLocks/>
          </p:cNvSpPr>
          <p:nvPr/>
        </p:nvSpPr>
        <p:spPr bwMode="auto">
          <a:xfrm>
            <a:off x="3829050" y="1939925"/>
            <a:ext cx="166688" cy="454025"/>
          </a:xfrm>
          <a:custGeom>
            <a:avLst/>
            <a:gdLst>
              <a:gd name="T0" fmla="*/ 0 w 97"/>
              <a:gd name="T1" fmla="*/ 783797341 h 263"/>
              <a:gd name="T2" fmla="*/ 0 w 97"/>
              <a:gd name="T3" fmla="*/ 232457347 h 263"/>
              <a:gd name="T4" fmla="*/ 286442158 w 97"/>
              <a:gd name="T5" fmla="*/ 0 h 263"/>
              <a:gd name="T6" fmla="*/ 286442158 w 97"/>
              <a:gd name="T7" fmla="*/ 551339993 h 263"/>
              <a:gd name="T8" fmla="*/ 0 w 97"/>
              <a:gd name="T9" fmla="*/ 783797341 h 2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263">
                <a:moveTo>
                  <a:pt x="0" y="263"/>
                </a:moveTo>
                <a:lnTo>
                  <a:pt x="0" y="78"/>
                </a:lnTo>
                <a:lnTo>
                  <a:pt x="97" y="0"/>
                </a:lnTo>
                <a:lnTo>
                  <a:pt x="97" y="185"/>
                </a:lnTo>
                <a:lnTo>
                  <a:pt x="0" y="263"/>
                </a:lnTo>
                <a:close/>
              </a:path>
            </a:pathLst>
          </a:custGeom>
          <a:solidFill>
            <a:srgbClr val="80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32" name="Rectangle 41"/>
          <p:cNvSpPr>
            <a:spLocks noChangeArrowheads="1"/>
          </p:cNvSpPr>
          <p:nvPr/>
        </p:nvSpPr>
        <p:spPr bwMode="auto">
          <a:xfrm>
            <a:off x="3321050" y="2074863"/>
            <a:ext cx="508000" cy="319087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33" name="Freeform 42"/>
          <p:cNvSpPr>
            <a:spLocks/>
          </p:cNvSpPr>
          <p:nvPr/>
        </p:nvSpPr>
        <p:spPr bwMode="auto">
          <a:xfrm>
            <a:off x="3321050" y="1939925"/>
            <a:ext cx="674688" cy="134938"/>
          </a:xfrm>
          <a:custGeom>
            <a:avLst/>
            <a:gdLst>
              <a:gd name="T0" fmla="*/ 876888534 w 390"/>
              <a:gd name="T1" fmla="*/ 233439280 h 78"/>
              <a:gd name="T2" fmla="*/ 1167189480 w 390"/>
              <a:gd name="T3" fmla="*/ 0 h 78"/>
              <a:gd name="T4" fmla="*/ 293293793 w 390"/>
              <a:gd name="T5" fmla="*/ 0 h 78"/>
              <a:gd name="T6" fmla="*/ 0 w 390"/>
              <a:gd name="T7" fmla="*/ 233439280 h 78"/>
              <a:gd name="T8" fmla="*/ 876888534 w 390"/>
              <a:gd name="T9" fmla="*/ 23343928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3" y="78"/>
                </a:moveTo>
                <a:lnTo>
                  <a:pt x="390" y="0"/>
                </a:lnTo>
                <a:lnTo>
                  <a:pt x="98" y="0"/>
                </a:lnTo>
                <a:lnTo>
                  <a:pt x="0" y="78"/>
                </a:lnTo>
                <a:lnTo>
                  <a:pt x="293" y="78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34" name="Freeform 43"/>
          <p:cNvSpPr>
            <a:spLocks/>
          </p:cNvSpPr>
          <p:nvPr/>
        </p:nvSpPr>
        <p:spPr bwMode="auto">
          <a:xfrm>
            <a:off x="3829050" y="1804988"/>
            <a:ext cx="166688" cy="269875"/>
          </a:xfrm>
          <a:custGeom>
            <a:avLst/>
            <a:gdLst>
              <a:gd name="T0" fmla="*/ 0 w 97"/>
              <a:gd name="T1" fmla="*/ 466875100 h 156"/>
              <a:gd name="T2" fmla="*/ 0 w 97"/>
              <a:gd name="T3" fmla="*/ 233438415 h 156"/>
              <a:gd name="T4" fmla="*/ 286442158 w 97"/>
              <a:gd name="T5" fmla="*/ 0 h 156"/>
              <a:gd name="T6" fmla="*/ 286442158 w 97"/>
              <a:gd name="T7" fmla="*/ 233438415 h 156"/>
              <a:gd name="T8" fmla="*/ 0 w 97"/>
              <a:gd name="T9" fmla="*/ 46687510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156">
                <a:moveTo>
                  <a:pt x="0" y="156"/>
                </a:moveTo>
                <a:lnTo>
                  <a:pt x="0" y="78"/>
                </a:lnTo>
                <a:lnTo>
                  <a:pt x="97" y="0"/>
                </a:lnTo>
                <a:lnTo>
                  <a:pt x="97" y="78"/>
                </a:lnTo>
                <a:lnTo>
                  <a:pt x="0" y="156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35" name="Rectangle 44"/>
          <p:cNvSpPr>
            <a:spLocks noChangeArrowheads="1"/>
          </p:cNvSpPr>
          <p:nvPr/>
        </p:nvSpPr>
        <p:spPr bwMode="auto">
          <a:xfrm>
            <a:off x="3321050" y="1939925"/>
            <a:ext cx="508000" cy="134938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36" name="Freeform 45"/>
          <p:cNvSpPr>
            <a:spLocks/>
          </p:cNvSpPr>
          <p:nvPr/>
        </p:nvSpPr>
        <p:spPr bwMode="auto">
          <a:xfrm>
            <a:off x="3321050" y="1804988"/>
            <a:ext cx="674688" cy="134937"/>
          </a:xfrm>
          <a:custGeom>
            <a:avLst/>
            <a:gdLst>
              <a:gd name="T0" fmla="*/ 876888534 w 390"/>
              <a:gd name="T1" fmla="*/ 233435820 h 78"/>
              <a:gd name="T2" fmla="*/ 1167189480 w 390"/>
              <a:gd name="T3" fmla="*/ 0 h 78"/>
              <a:gd name="T4" fmla="*/ 293293793 w 390"/>
              <a:gd name="T5" fmla="*/ 0 h 78"/>
              <a:gd name="T6" fmla="*/ 0 w 390"/>
              <a:gd name="T7" fmla="*/ 233435820 h 78"/>
              <a:gd name="T8" fmla="*/ 876888534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3" y="78"/>
                </a:moveTo>
                <a:lnTo>
                  <a:pt x="390" y="0"/>
                </a:lnTo>
                <a:lnTo>
                  <a:pt x="98" y="0"/>
                </a:lnTo>
                <a:lnTo>
                  <a:pt x="0" y="78"/>
                </a:lnTo>
                <a:lnTo>
                  <a:pt x="293" y="78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37" name="Freeform 46"/>
          <p:cNvSpPr>
            <a:spLocks/>
          </p:cNvSpPr>
          <p:nvPr/>
        </p:nvSpPr>
        <p:spPr bwMode="auto">
          <a:xfrm>
            <a:off x="5091113" y="3862388"/>
            <a:ext cx="169862" cy="1046162"/>
          </a:xfrm>
          <a:custGeom>
            <a:avLst/>
            <a:gdLst>
              <a:gd name="T0" fmla="*/ 0 w 98"/>
              <a:gd name="T1" fmla="*/ 1812011474 h 604"/>
              <a:gd name="T2" fmla="*/ 0 w 98"/>
              <a:gd name="T3" fmla="*/ 234000805 h 604"/>
              <a:gd name="T4" fmla="*/ 294419378 w 98"/>
              <a:gd name="T5" fmla="*/ 0 h 604"/>
              <a:gd name="T6" fmla="*/ 294419378 w 98"/>
              <a:gd name="T7" fmla="*/ 1578010669 h 604"/>
              <a:gd name="T8" fmla="*/ 0 w 98"/>
              <a:gd name="T9" fmla="*/ 1812011474 h 6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604">
                <a:moveTo>
                  <a:pt x="0" y="604"/>
                </a:moveTo>
                <a:lnTo>
                  <a:pt x="0" y="78"/>
                </a:lnTo>
                <a:lnTo>
                  <a:pt x="98" y="0"/>
                </a:lnTo>
                <a:lnTo>
                  <a:pt x="98" y="526"/>
                </a:lnTo>
                <a:lnTo>
                  <a:pt x="0" y="604"/>
                </a:lnTo>
                <a:close/>
              </a:path>
            </a:pathLst>
          </a:custGeom>
          <a:solidFill>
            <a:srgbClr val="804D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38" name="Rectangle 47"/>
          <p:cNvSpPr>
            <a:spLocks noChangeArrowheads="1"/>
          </p:cNvSpPr>
          <p:nvPr/>
        </p:nvSpPr>
        <p:spPr bwMode="auto">
          <a:xfrm>
            <a:off x="4586288" y="3997325"/>
            <a:ext cx="504825" cy="911225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39" name="Freeform 48"/>
          <p:cNvSpPr>
            <a:spLocks/>
          </p:cNvSpPr>
          <p:nvPr/>
        </p:nvSpPr>
        <p:spPr bwMode="auto">
          <a:xfrm>
            <a:off x="4586288" y="3862388"/>
            <a:ext cx="674687" cy="134937"/>
          </a:xfrm>
          <a:custGeom>
            <a:avLst/>
            <a:gdLst>
              <a:gd name="T0" fmla="*/ 873892662 w 390"/>
              <a:gd name="T1" fmla="*/ 233435820 h 78"/>
              <a:gd name="T2" fmla="*/ 1167186020 w 390"/>
              <a:gd name="T3" fmla="*/ 0 h 78"/>
              <a:gd name="T4" fmla="*/ 293293359 w 390"/>
              <a:gd name="T5" fmla="*/ 0 h 78"/>
              <a:gd name="T6" fmla="*/ 0 w 390"/>
              <a:gd name="T7" fmla="*/ 233435820 h 78"/>
              <a:gd name="T8" fmla="*/ 873892662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8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40" name="Freeform 49"/>
          <p:cNvSpPr>
            <a:spLocks/>
          </p:cNvSpPr>
          <p:nvPr/>
        </p:nvSpPr>
        <p:spPr bwMode="auto">
          <a:xfrm>
            <a:off x="4586288" y="3862388"/>
            <a:ext cx="674687" cy="134937"/>
          </a:xfrm>
          <a:custGeom>
            <a:avLst/>
            <a:gdLst>
              <a:gd name="T0" fmla="*/ 873892662 w 390"/>
              <a:gd name="T1" fmla="*/ 233435820 h 78"/>
              <a:gd name="T2" fmla="*/ 1167186020 w 390"/>
              <a:gd name="T3" fmla="*/ 0 h 78"/>
              <a:gd name="T4" fmla="*/ 293293359 w 390"/>
              <a:gd name="T5" fmla="*/ 0 h 78"/>
              <a:gd name="T6" fmla="*/ 0 w 390"/>
              <a:gd name="T7" fmla="*/ 233435820 h 78"/>
              <a:gd name="T8" fmla="*/ 873892662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8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41" name="Freeform 50"/>
          <p:cNvSpPr>
            <a:spLocks/>
          </p:cNvSpPr>
          <p:nvPr/>
        </p:nvSpPr>
        <p:spPr bwMode="auto">
          <a:xfrm>
            <a:off x="5091113" y="2327275"/>
            <a:ext cx="169862" cy="1670050"/>
          </a:xfrm>
          <a:custGeom>
            <a:avLst/>
            <a:gdLst>
              <a:gd name="T0" fmla="*/ 0 w 98"/>
              <a:gd name="T1" fmla="*/ 2147483647 h 965"/>
              <a:gd name="T2" fmla="*/ 0 w 98"/>
              <a:gd name="T3" fmla="*/ 233613170 h 965"/>
              <a:gd name="T4" fmla="*/ 294419378 w 98"/>
              <a:gd name="T5" fmla="*/ 0 h 965"/>
              <a:gd name="T6" fmla="*/ 294419378 w 98"/>
              <a:gd name="T7" fmla="*/ 2147483647 h 965"/>
              <a:gd name="T8" fmla="*/ 0 w 98"/>
              <a:gd name="T9" fmla="*/ 2147483647 h 9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965">
                <a:moveTo>
                  <a:pt x="0" y="965"/>
                </a:moveTo>
                <a:lnTo>
                  <a:pt x="0" y="78"/>
                </a:lnTo>
                <a:lnTo>
                  <a:pt x="98" y="0"/>
                </a:lnTo>
                <a:lnTo>
                  <a:pt x="98" y="887"/>
                </a:lnTo>
                <a:lnTo>
                  <a:pt x="0" y="965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42" name="Rectangle 51"/>
          <p:cNvSpPr>
            <a:spLocks noChangeArrowheads="1"/>
          </p:cNvSpPr>
          <p:nvPr/>
        </p:nvSpPr>
        <p:spPr bwMode="auto">
          <a:xfrm>
            <a:off x="4586288" y="2462213"/>
            <a:ext cx="504825" cy="1535112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43" name="Freeform 52"/>
          <p:cNvSpPr>
            <a:spLocks/>
          </p:cNvSpPr>
          <p:nvPr/>
        </p:nvSpPr>
        <p:spPr bwMode="auto">
          <a:xfrm>
            <a:off x="4586288" y="2327275"/>
            <a:ext cx="674687" cy="134938"/>
          </a:xfrm>
          <a:custGeom>
            <a:avLst/>
            <a:gdLst>
              <a:gd name="T0" fmla="*/ 873892662 w 390"/>
              <a:gd name="T1" fmla="*/ 233439280 h 78"/>
              <a:gd name="T2" fmla="*/ 1167186020 w 390"/>
              <a:gd name="T3" fmla="*/ 0 h 78"/>
              <a:gd name="T4" fmla="*/ 293293359 w 390"/>
              <a:gd name="T5" fmla="*/ 0 h 78"/>
              <a:gd name="T6" fmla="*/ 0 w 390"/>
              <a:gd name="T7" fmla="*/ 233439280 h 78"/>
              <a:gd name="T8" fmla="*/ 873892662 w 390"/>
              <a:gd name="T9" fmla="*/ 23343928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8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44" name="Freeform 53"/>
          <p:cNvSpPr>
            <a:spLocks/>
          </p:cNvSpPr>
          <p:nvPr/>
        </p:nvSpPr>
        <p:spPr bwMode="auto">
          <a:xfrm>
            <a:off x="5091113" y="2092325"/>
            <a:ext cx="169862" cy="369888"/>
          </a:xfrm>
          <a:custGeom>
            <a:avLst/>
            <a:gdLst>
              <a:gd name="T0" fmla="*/ 0 w 98"/>
              <a:gd name="T1" fmla="*/ 639332395 h 214"/>
              <a:gd name="T2" fmla="*/ 0 w 98"/>
              <a:gd name="T3" fmla="*/ 233027712 h 214"/>
              <a:gd name="T4" fmla="*/ 294419378 w 98"/>
              <a:gd name="T5" fmla="*/ 0 h 214"/>
              <a:gd name="T6" fmla="*/ 294419378 w 98"/>
              <a:gd name="T7" fmla="*/ 406304684 h 214"/>
              <a:gd name="T8" fmla="*/ 0 w 98"/>
              <a:gd name="T9" fmla="*/ 639332395 h 2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214">
                <a:moveTo>
                  <a:pt x="0" y="214"/>
                </a:moveTo>
                <a:lnTo>
                  <a:pt x="0" y="78"/>
                </a:lnTo>
                <a:lnTo>
                  <a:pt x="98" y="0"/>
                </a:lnTo>
                <a:lnTo>
                  <a:pt x="98" y="136"/>
                </a:lnTo>
                <a:lnTo>
                  <a:pt x="0" y="214"/>
                </a:lnTo>
                <a:close/>
              </a:path>
            </a:pathLst>
          </a:custGeom>
          <a:solidFill>
            <a:srgbClr val="80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45" name="Rectangle 54"/>
          <p:cNvSpPr>
            <a:spLocks noChangeArrowheads="1"/>
          </p:cNvSpPr>
          <p:nvPr/>
        </p:nvSpPr>
        <p:spPr bwMode="auto">
          <a:xfrm>
            <a:off x="4586288" y="2227263"/>
            <a:ext cx="504825" cy="234950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46" name="Freeform 55"/>
          <p:cNvSpPr>
            <a:spLocks/>
          </p:cNvSpPr>
          <p:nvPr/>
        </p:nvSpPr>
        <p:spPr bwMode="auto">
          <a:xfrm>
            <a:off x="4586288" y="2092325"/>
            <a:ext cx="674687" cy="134938"/>
          </a:xfrm>
          <a:custGeom>
            <a:avLst/>
            <a:gdLst>
              <a:gd name="T0" fmla="*/ 873892662 w 390"/>
              <a:gd name="T1" fmla="*/ 233439280 h 78"/>
              <a:gd name="T2" fmla="*/ 1167186020 w 390"/>
              <a:gd name="T3" fmla="*/ 0 h 78"/>
              <a:gd name="T4" fmla="*/ 293293359 w 390"/>
              <a:gd name="T5" fmla="*/ 0 h 78"/>
              <a:gd name="T6" fmla="*/ 0 w 390"/>
              <a:gd name="T7" fmla="*/ 233439280 h 78"/>
              <a:gd name="T8" fmla="*/ 873892662 w 390"/>
              <a:gd name="T9" fmla="*/ 23343928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8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47" name="Freeform 56"/>
          <p:cNvSpPr>
            <a:spLocks/>
          </p:cNvSpPr>
          <p:nvPr/>
        </p:nvSpPr>
        <p:spPr bwMode="auto">
          <a:xfrm>
            <a:off x="5091113" y="1804988"/>
            <a:ext cx="169862" cy="422275"/>
          </a:xfrm>
          <a:custGeom>
            <a:avLst/>
            <a:gdLst>
              <a:gd name="T0" fmla="*/ 0 w 98"/>
              <a:gd name="T1" fmla="*/ 730803998 h 244"/>
              <a:gd name="T2" fmla="*/ 0 w 98"/>
              <a:gd name="T3" fmla="*/ 233618452 h 244"/>
              <a:gd name="T4" fmla="*/ 294419378 w 98"/>
              <a:gd name="T5" fmla="*/ 0 h 244"/>
              <a:gd name="T6" fmla="*/ 294419378 w 98"/>
              <a:gd name="T7" fmla="*/ 497185547 h 244"/>
              <a:gd name="T8" fmla="*/ 0 w 98"/>
              <a:gd name="T9" fmla="*/ 730803998 h 2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244">
                <a:moveTo>
                  <a:pt x="0" y="244"/>
                </a:moveTo>
                <a:lnTo>
                  <a:pt x="0" y="78"/>
                </a:lnTo>
                <a:lnTo>
                  <a:pt x="98" y="0"/>
                </a:lnTo>
                <a:lnTo>
                  <a:pt x="98" y="166"/>
                </a:lnTo>
                <a:lnTo>
                  <a:pt x="0" y="244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48" name="Rectangle 57"/>
          <p:cNvSpPr>
            <a:spLocks noChangeArrowheads="1"/>
          </p:cNvSpPr>
          <p:nvPr/>
        </p:nvSpPr>
        <p:spPr bwMode="auto">
          <a:xfrm>
            <a:off x="4586288" y="1939925"/>
            <a:ext cx="504825" cy="287338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49" name="Freeform 58"/>
          <p:cNvSpPr>
            <a:spLocks/>
          </p:cNvSpPr>
          <p:nvPr/>
        </p:nvSpPr>
        <p:spPr bwMode="auto">
          <a:xfrm>
            <a:off x="4586288" y="1804988"/>
            <a:ext cx="674687" cy="134937"/>
          </a:xfrm>
          <a:custGeom>
            <a:avLst/>
            <a:gdLst>
              <a:gd name="T0" fmla="*/ 873892662 w 390"/>
              <a:gd name="T1" fmla="*/ 233435820 h 78"/>
              <a:gd name="T2" fmla="*/ 1167186020 w 390"/>
              <a:gd name="T3" fmla="*/ 0 h 78"/>
              <a:gd name="T4" fmla="*/ 293293359 w 390"/>
              <a:gd name="T5" fmla="*/ 0 h 78"/>
              <a:gd name="T6" fmla="*/ 0 w 390"/>
              <a:gd name="T7" fmla="*/ 233435820 h 78"/>
              <a:gd name="T8" fmla="*/ 873892662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8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50" name="Freeform 59"/>
          <p:cNvSpPr>
            <a:spLocks/>
          </p:cNvSpPr>
          <p:nvPr/>
        </p:nvSpPr>
        <p:spPr bwMode="auto">
          <a:xfrm>
            <a:off x="6356350" y="4738688"/>
            <a:ext cx="169863" cy="169862"/>
          </a:xfrm>
          <a:custGeom>
            <a:avLst/>
            <a:gdLst>
              <a:gd name="T0" fmla="*/ 0 w 98"/>
              <a:gd name="T1" fmla="*/ 294419378 h 98"/>
              <a:gd name="T2" fmla="*/ 0 w 98"/>
              <a:gd name="T3" fmla="*/ 234333295 h 98"/>
              <a:gd name="T4" fmla="*/ 294422845 w 98"/>
              <a:gd name="T5" fmla="*/ 0 h 98"/>
              <a:gd name="T6" fmla="*/ 294422845 w 98"/>
              <a:gd name="T7" fmla="*/ 60086083 h 98"/>
              <a:gd name="T8" fmla="*/ 0 w 98"/>
              <a:gd name="T9" fmla="*/ 294419378 h 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98">
                <a:moveTo>
                  <a:pt x="0" y="98"/>
                </a:moveTo>
                <a:lnTo>
                  <a:pt x="0" y="78"/>
                </a:lnTo>
                <a:lnTo>
                  <a:pt x="98" y="0"/>
                </a:lnTo>
                <a:lnTo>
                  <a:pt x="98" y="20"/>
                </a:lnTo>
                <a:lnTo>
                  <a:pt x="0" y="98"/>
                </a:lnTo>
                <a:close/>
              </a:path>
            </a:pathLst>
          </a:custGeom>
          <a:solidFill>
            <a:srgbClr val="804D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51" name="Rectangle 60"/>
          <p:cNvSpPr>
            <a:spLocks noChangeArrowheads="1"/>
          </p:cNvSpPr>
          <p:nvPr/>
        </p:nvSpPr>
        <p:spPr bwMode="auto">
          <a:xfrm>
            <a:off x="5851525" y="4873625"/>
            <a:ext cx="504825" cy="34925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52" name="Freeform 61"/>
          <p:cNvSpPr>
            <a:spLocks/>
          </p:cNvSpPr>
          <p:nvPr/>
        </p:nvSpPr>
        <p:spPr bwMode="auto">
          <a:xfrm>
            <a:off x="5851525" y="4738688"/>
            <a:ext cx="674688" cy="134937"/>
          </a:xfrm>
          <a:custGeom>
            <a:avLst/>
            <a:gdLst>
              <a:gd name="T0" fmla="*/ 873895687 w 390"/>
              <a:gd name="T1" fmla="*/ 233435820 h 78"/>
              <a:gd name="T2" fmla="*/ 1167189480 w 390"/>
              <a:gd name="T3" fmla="*/ 0 h 78"/>
              <a:gd name="T4" fmla="*/ 290300947 w 390"/>
              <a:gd name="T5" fmla="*/ 0 h 78"/>
              <a:gd name="T6" fmla="*/ 0 w 390"/>
              <a:gd name="T7" fmla="*/ 233435820 h 78"/>
              <a:gd name="T8" fmla="*/ 873895687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53" name="Freeform 62"/>
          <p:cNvSpPr>
            <a:spLocks/>
          </p:cNvSpPr>
          <p:nvPr/>
        </p:nvSpPr>
        <p:spPr bwMode="auto">
          <a:xfrm>
            <a:off x="5851525" y="4738688"/>
            <a:ext cx="674688" cy="134937"/>
          </a:xfrm>
          <a:custGeom>
            <a:avLst/>
            <a:gdLst>
              <a:gd name="T0" fmla="*/ 873895687 w 390"/>
              <a:gd name="T1" fmla="*/ 233435820 h 78"/>
              <a:gd name="T2" fmla="*/ 1167189480 w 390"/>
              <a:gd name="T3" fmla="*/ 0 h 78"/>
              <a:gd name="T4" fmla="*/ 290300947 w 390"/>
              <a:gd name="T5" fmla="*/ 0 h 78"/>
              <a:gd name="T6" fmla="*/ 0 w 390"/>
              <a:gd name="T7" fmla="*/ 233435820 h 78"/>
              <a:gd name="T8" fmla="*/ 873895687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54" name="Freeform 63"/>
          <p:cNvSpPr>
            <a:spLocks/>
          </p:cNvSpPr>
          <p:nvPr/>
        </p:nvSpPr>
        <p:spPr bwMode="auto">
          <a:xfrm>
            <a:off x="6356350" y="1804988"/>
            <a:ext cx="169863" cy="3068637"/>
          </a:xfrm>
          <a:custGeom>
            <a:avLst/>
            <a:gdLst>
              <a:gd name="T0" fmla="*/ 0 w 98"/>
              <a:gd name="T1" fmla="*/ 2147483647 h 1773"/>
              <a:gd name="T2" fmla="*/ 0 w 98"/>
              <a:gd name="T3" fmla="*/ 233650833 h 1773"/>
              <a:gd name="T4" fmla="*/ 294422845 w 98"/>
              <a:gd name="T5" fmla="*/ 0 h 1773"/>
              <a:gd name="T6" fmla="*/ 294422845 w 98"/>
              <a:gd name="T7" fmla="*/ 2147483647 h 1773"/>
              <a:gd name="T8" fmla="*/ 0 w 98"/>
              <a:gd name="T9" fmla="*/ 2147483647 h 17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1773">
                <a:moveTo>
                  <a:pt x="0" y="1773"/>
                </a:moveTo>
                <a:lnTo>
                  <a:pt x="0" y="78"/>
                </a:lnTo>
                <a:lnTo>
                  <a:pt x="98" y="0"/>
                </a:lnTo>
                <a:lnTo>
                  <a:pt x="98" y="1695"/>
                </a:lnTo>
                <a:lnTo>
                  <a:pt x="0" y="1773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55" name="Rectangle 64"/>
          <p:cNvSpPr>
            <a:spLocks noChangeArrowheads="1"/>
          </p:cNvSpPr>
          <p:nvPr/>
        </p:nvSpPr>
        <p:spPr bwMode="auto">
          <a:xfrm>
            <a:off x="5851525" y="1939925"/>
            <a:ext cx="504825" cy="2933700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56" name="Freeform 65"/>
          <p:cNvSpPr>
            <a:spLocks/>
          </p:cNvSpPr>
          <p:nvPr/>
        </p:nvSpPr>
        <p:spPr bwMode="auto">
          <a:xfrm>
            <a:off x="5851525" y="1804988"/>
            <a:ext cx="674688" cy="134937"/>
          </a:xfrm>
          <a:custGeom>
            <a:avLst/>
            <a:gdLst>
              <a:gd name="T0" fmla="*/ 873895687 w 390"/>
              <a:gd name="T1" fmla="*/ 233435820 h 78"/>
              <a:gd name="T2" fmla="*/ 1167189480 w 390"/>
              <a:gd name="T3" fmla="*/ 0 h 78"/>
              <a:gd name="T4" fmla="*/ 290300947 w 390"/>
              <a:gd name="T5" fmla="*/ 0 h 78"/>
              <a:gd name="T6" fmla="*/ 0 w 390"/>
              <a:gd name="T7" fmla="*/ 233435820 h 78"/>
              <a:gd name="T8" fmla="*/ 873895687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57" name="Freeform 66"/>
          <p:cNvSpPr>
            <a:spLocks/>
          </p:cNvSpPr>
          <p:nvPr/>
        </p:nvSpPr>
        <p:spPr bwMode="auto">
          <a:xfrm>
            <a:off x="5851525" y="1804988"/>
            <a:ext cx="674688" cy="134937"/>
          </a:xfrm>
          <a:custGeom>
            <a:avLst/>
            <a:gdLst>
              <a:gd name="T0" fmla="*/ 873895687 w 390"/>
              <a:gd name="T1" fmla="*/ 233435820 h 78"/>
              <a:gd name="T2" fmla="*/ 1167189480 w 390"/>
              <a:gd name="T3" fmla="*/ 0 h 78"/>
              <a:gd name="T4" fmla="*/ 290300947 w 390"/>
              <a:gd name="T5" fmla="*/ 0 h 78"/>
              <a:gd name="T6" fmla="*/ 0 w 390"/>
              <a:gd name="T7" fmla="*/ 233435820 h 78"/>
              <a:gd name="T8" fmla="*/ 873895687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58" name="Freeform 67"/>
          <p:cNvSpPr>
            <a:spLocks/>
          </p:cNvSpPr>
          <p:nvPr/>
        </p:nvSpPr>
        <p:spPr bwMode="auto">
          <a:xfrm>
            <a:off x="5851525" y="1804988"/>
            <a:ext cx="674688" cy="134937"/>
          </a:xfrm>
          <a:custGeom>
            <a:avLst/>
            <a:gdLst>
              <a:gd name="T0" fmla="*/ 873895687 w 390"/>
              <a:gd name="T1" fmla="*/ 233435820 h 78"/>
              <a:gd name="T2" fmla="*/ 1167189480 w 390"/>
              <a:gd name="T3" fmla="*/ 0 h 78"/>
              <a:gd name="T4" fmla="*/ 290300947 w 390"/>
              <a:gd name="T5" fmla="*/ 0 h 78"/>
              <a:gd name="T6" fmla="*/ 0 w 390"/>
              <a:gd name="T7" fmla="*/ 233435820 h 78"/>
              <a:gd name="T8" fmla="*/ 873895687 w 390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90" h="78">
                <a:moveTo>
                  <a:pt x="292" y="78"/>
                </a:moveTo>
                <a:lnTo>
                  <a:pt x="390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59" name="Freeform 68"/>
          <p:cNvSpPr>
            <a:spLocks/>
          </p:cNvSpPr>
          <p:nvPr/>
        </p:nvSpPr>
        <p:spPr bwMode="auto">
          <a:xfrm>
            <a:off x="7623175" y="4687888"/>
            <a:ext cx="166688" cy="220662"/>
          </a:xfrm>
          <a:custGeom>
            <a:avLst/>
            <a:gdLst>
              <a:gd name="T0" fmla="*/ 0 w 97"/>
              <a:gd name="T1" fmla="*/ 383399356 h 127"/>
              <a:gd name="T2" fmla="*/ 0 w 97"/>
              <a:gd name="T3" fmla="*/ 235474154 h 127"/>
              <a:gd name="T4" fmla="*/ 286442158 w 97"/>
              <a:gd name="T5" fmla="*/ 0 h 127"/>
              <a:gd name="T6" fmla="*/ 286442158 w 97"/>
              <a:gd name="T7" fmla="*/ 147925202 h 127"/>
              <a:gd name="T8" fmla="*/ 0 w 97"/>
              <a:gd name="T9" fmla="*/ 383399356 h 1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127">
                <a:moveTo>
                  <a:pt x="0" y="127"/>
                </a:moveTo>
                <a:lnTo>
                  <a:pt x="0" y="78"/>
                </a:lnTo>
                <a:lnTo>
                  <a:pt x="97" y="0"/>
                </a:lnTo>
                <a:lnTo>
                  <a:pt x="97" y="49"/>
                </a:lnTo>
                <a:lnTo>
                  <a:pt x="0" y="127"/>
                </a:lnTo>
                <a:close/>
              </a:path>
            </a:pathLst>
          </a:custGeom>
          <a:solidFill>
            <a:srgbClr val="804D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60" name="Rectangle 69"/>
          <p:cNvSpPr>
            <a:spLocks noChangeArrowheads="1"/>
          </p:cNvSpPr>
          <p:nvPr/>
        </p:nvSpPr>
        <p:spPr bwMode="auto">
          <a:xfrm>
            <a:off x="7116763" y="4822825"/>
            <a:ext cx="506412" cy="85725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61" name="Freeform 70"/>
          <p:cNvSpPr>
            <a:spLocks/>
          </p:cNvSpPr>
          <p:nvPr/>
        </p:nvSpPr>
        <p:spPr bwMode="auto">
          <a:xfrm>
            <a:off x="7116763" y="4687888"/>
            <a:ext cx="673100" cy="134937"/>
          </a:xfrm>
          <a:custGeom>
            <a:avLst/>
            <a:gdLst>
              <a:gd name="T0" fmla="*/ 874265192 w 389"/>
              <a:gd name="T1" fmla="*/ 233435820 h 78"/>
              <a:gd name="T2" fmla="*/ 1164687943 w 389"/>
              <a:gd name="T3" fmla="*/ 0 h 78"/>
              <a:gd name="T4" fmla="*/ 290422751 w 389"/>
              <a:gd name="T5" fmla="*/ 0 h 78"/>
              <a:gd name="T6" fmla="*/ 0 w 389"/>
              <a:gd name="T7" fmla="*/ 233435820 h 78"/>
              <a:gd name="T8" fmla="*/ 874265192 w 389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78">
                <a:moveTo>
                  <a:pt x="292" y="78"/>
                </a:moveTo>
                <a:lnTo>
                  <a:pt x="389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62" name="Freeform 71"/>
          <p:cNvSpPr>
            <a:spLocks/>
          </p:cNvSpPr>
          <p:nvPr/>
        </p:nvSpPr>
        <p:spPr bwMode="auto">
          <a:xfrm>
            <a:off x="7116763" y="4687888"/>
            <a:ext cx="673100" cy="134937"/>
          </a:xfrm>
          <a:custGeom>
            <a:avLst/>
            <a:gdLst>
              <a:gd name="T0" fmla="*/ 874265192 w 389"/>
              <a:gd name="T1" fmla="*/ 233435820 h 78"/>
              <a:gd name="T2" fmla="*/ 1164687943 w 389"/>
              <a:gd name="T3" fmla="*/ 0 h 78"/>
              <a:gd name="T4" fmla="*/ 290422751 w 389"/>
              <a:gd name="T5" fmla="*/ 0 h 78"/>
              <a:gd name="T6" fmla="*/ 0 w 389"/>
              <a:gd name="T7" fmla="*/ 233435820 h 78"/>
              <a:gd name="T8" fmla="*/ 874265192 w 389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78">
                <a:moveTo>
                  <a:pt x="292" y="78"/>
                </a:moveTo>
                <a:lnTo>
                  <a:pt x="389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63" name="Freeform 72"/>
          <p:cNvSpPr>
            <a:spLocks/>
          </p:cNvSpPr>
          <p:nvPr/>
        </p:nvSpPr>
        <p:spPr bwMode="auto">
          <a:xfrm>
            <a:off x="7623175" y="2327275"/>
            <a:ext cx="166688" cy="2495550"/>
          </a:xfrm>
          <a:custGeom>
            <a:avLst/>
            <a:gdLst>
              <a:gd name="T0" fmla="*/ 0 w 97"/>
              <a:gd name="T1" fmla="*/ 2147483647 h 1442"/>
              <a:gd name="T2" fmla="*/ 0 w 97"/>
              <a:gd name="T3" fmla="*/ 233612554 h 1442"/>
              <a:gd name="T4" fmla="*/ 286442158 w 97"/>
              <a:gd name="T5" fmla="*/ 0 h 1442"/>
              <a:gd name="T6" fmla="*/ 286442158 w 97"/>
              <a:gd name="T7" fmla="*/ 2147483647 h 1442"/>
              <a:gd name="T8" fmla="*/ 0 w 97"/>
              <a:gd name="T9" fmla="*/ 2147483647 h 14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1442">
                <a:moveTo>
                  <a:pt x="0" y="1442"/>
                </a:moveTo>
                <a:lnTo>
                  <a:pt x="0" y="78"/>
                </a:lnTo>
                <a:lnTo>
                  <a:pt x="97" y="0"/>
                </a:lnTo>
                <a:lnTo>
                  <a:pt x="97" y="1364"/>
                </a:lnTo>
                <a:lnTo>
                  <a:pt x="0" y="1442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64" name="Rectangle 73"/>
          <p:cNvSpPr>
            <a:spLocks noChangeArrowheads="1"/>
          </p:cNvSpPr>
          <p:nvPr/>
        </p:nvSpPr>
        <p:spPr bwMode="auto">
          <a:xfrm>
            <a:off x="7116763" y="2462213"/>
            <a:ext cx="506412" cy="2360612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65" name="Freeform 74"/>
          <p:cNvSpPr>
            <a:spLocks/>
          </p:cNvSpPr>
          <p:nvPr/>
        </p:nvSpPr>
        <p:spPr bwMode="auto">
          <a:xfrm>
            <a:off x="7116763" y="2327275"/>
            <a:ext cx="673100" cy="134938"/>
          </a:xfrm>
          <a:custGeom>
            <a:avLst/>
            <a:gdLst>
              <a:gd name="T0" fmla="*/ 874265192 w 389"/>
              <a:gd name="T1" fmla="*/ 233439280 h 78"/>
              <a:gd name="T2" fmla="*/ 1164687943 w 389"/>
              <a:gd name="T3" fmla="*/ 0 h 78"/>
              <a:gd name="T4" fmla="*/ 290422751 w 389"/>
              <a:gd name="T5" fmla="*/ 0 h 78"/>
              <a:gd name="T6" fmla="*/ 0 w 389"/>
              <a:gd name="T7" fmla="*/ 233439280 h 78"/>
              <a:gd name="T8" fmla="*/ 874265192 w 389"/>
              <a:gd name="T9" fmla="*/ 23343928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78">
                <a:moveTo>
                  <a:pt x="292" y="78"/>
                </a:moveTo>
                <a:lnTo>
                  <a:pt x="389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66" name="Freeform 75"/>
          <p:cNvSpPr>
            <a:spLocks/>
          </p:cNvSpPr>
          <p:nvPr/>
        </p:nvSpPr>
        <p:spPr bwMode="auto">
          <a:xfrm>
            <a:off x="7623175" y="2209800"/>
            <a:ext cx="166688" cy="252413"/>
          </a:xfrm>
          <a:custGeom>
            <a:avLst/>
            <a:gdLst>
              <a:gd name="T0" fmla="*/ 0 w 97"/>
              <a:gd name="T1" fmla="*/ 436385771 h 146"/>
              <a:gd name="T2" fmla="*/ 0 w 97"/>
              <a:gd name="T3" fmla="*/ 233137983 h 146"/>
              <a:gd name="T4" fmla="*/ 286442158 w 97"/>
              <a:gd name="T5" fmla="*/ 0 h 146"/>
              <a:gd name="T6" fmla="*/ 286442158 w 97"/>
              <a:gd name="T7" fmla="*/ 203247788 h 146"/>
              <a:gd name="T8" fmla="*/ 0 w 97"/>
              <a:gd name="T9" fmla="*/ 436385771 h 1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146">
                <a:moveTo>
                  <a:pt x="0" y="146"/>
                </a:moveTo>
                <a:lnTo>
                  <a:pt x="0" y="78"/>
                </a:lnTo>
                <a:lnTo>
                  <a:pt x="97" y="0"/>
                </a:lnTo>
                <a:lnTo>
                  <a:pt x="97" y="68"/>
                </a:lnTo>
                <a:lnTo>
                  <a:pt x="0" y="146"/>
                </a:lnTo>
                <a:close/>
              </a:path>
            </a:pathLst>
          </a:custGeom>
          <a:solidFill>
            <a:srgbClr val="80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67" name="Rectangle 76"/>
          <p:cNvSpPr>
            <a:spLocks noChangeArrowheads="1"/>
          </p:cNvSpPr>
          <p:nvPr/>
        </p:nvSpPr>
        <p:spPr bwMode="auto">
          <a:xfrm>
            <a:off x="7116763" y="2344738"/>
            <a:ext cx="506412" cy="117475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68" name="Freeform 77"/>
          <p:cNvSpPr>
            <a:spLocks/>
          </p:cNvSpPr>
          <p:nvPr/>
        </p:nvSpPr>
        <p:spPr bwMode="auto">
          <a:xfrm>
            <a:off x="7116763" y="2209800"/>
            <a:ext cx="673100" cy="134938"/>
          </a:xfrm>
          <a:custGeom>
            <a:avLst/>
            <a:gdLst>
              <a:gd name="T0" fmla="*/ 874265192 w 389"/>
              <a:gd name="T1" fmla="*/ 233439280 h 78"/>
              <a:gd name="T2" fmla="*/ 1164687943 w 389"/>
              <a:gd name="T3" fmla="*/ 0 h 78"/>
              <a:gd name="T4" fmla="*/ 290422751 w 389"/>
              <a:gd name="T5" fmla="*/ 0 h 78"/>
              <a:gd name="T6" fmla="*/ 0 w 389"/>
              <a:gd name="T7" fmla="*/ 233439280 h 78"/>
              <a:gd name="T8" fmla="*/ 874265192 w 389"/>
              <a:gd name="T9" fmla="*/ 23343928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78">
                <a:moveTo>
                  <a:pt x="292" y="78"/>
                </a:moveTo>
                <a:lnTo>
                  <a:pt x="389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69" name="Freeform 78"/>
          <p:cNvSpPr>
            <a:spLocks/>
          </p:cNvSpPr>
          <p:nvPr/>
        </p:nvSpPr>
        <p:spPr bwMode="auto">
          <a:xfrm>
            <a:off x="7623175" y="1804988"/>
            <a:ext cx="166688" cy="539750"/>
          </a:xfrm>
          <a:custGeom>
            <a:avLst/>
            <a:gdLst>
              <a:gd name="T0" fmla="*/ 0 w 97"/>
              <a:gd name="T1" fmla="*/ 933750200 h 312"/>
              <a:gd name="T2" fmla="*/ 0 w 97"/>
              <a:gd name="T3" fmla="*/ 233438415 h 312"/>
              <a:gd name="T4" fmla="*/ 286442158 w 97"/>
              <a:gd name="T5" fmla="*/ 0 h 312"/>
              <a:gd name="T6" fmla="*/ 286442158 w 97"/>
              <a:gd name="T7" fmla="*/ 700313515 h 312"/>
              <a:gd name="T8" fmla="*/ 0 w 97"/>
              <a:gd name="T9" fmla="*/ 933750200 h 3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312">
                <a:moveTo>
                  <a:pt x="0" y="312"/>
                </a:moveTo>
                <a:lnTo>
                  <a:pt x="0" y="78"/>
                </a:lnTo>
                <a:lnTo>
                  <a:pt x="97" y="0"/>
                </a:lnTo>
                <a:lnTo>
                  <a:pt x="97" y="234"/>
                </a:lnTo>
                <a:lnTo>
                  <a:pt x="0" y="312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70" name="Rectangle 79"/>
          <p:cNvSpPr>
            <a:spLocks noChangeArrowheads="1"/>
          </p:cNvSpPr>
          <p:nvPr/>
        </p:nvSpPr>
        <p:spPr bwMode="auto">
          <a:xfrm>
            <a:off x="7116763" y="1939925"/>
            <a:ext cx="506412" cy="404813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71" name="Freeform 80"/>
          <p:cNvSpPr>
            <a:spLocks/>
          </p:cNvSpPr>
          <p:nvPr/>
        </p:nvSpPr>
        <p:spPr bwMode="auto">
          <a:xfrm>
            <a:off x="7116763" y="1804988"/>
            <a:ext cx="673100" cy="134937"/>
          </a:xfrm>
          <a:custGeom>
            <a:avLst/>
            <a:gdLst>
              <a:gd name="T0" fmla="*/ 874265192 w 389"/>
              <a:gd name="T1" fmla="*/ 233435820 h 78"/>
              <a:gd name="T2" fmla="*/ 1164687943 w 389"/>
              <a:gd name="T3" fmla="*/ 0 h 78"/>
              <a:gd name="T4" fmla="*/ 290422751 w 389"/>
              <a:gd name="T5" fmla="*/ 0 h 78"/>
              <a:gd name="T6" fmla="*/ 0 w 389"/>
              <a:gd name="T7" fmla="*/ 233435820 h 78"/>
              <a:gd name="T8" fmla="*/ 874265192 w 389"/>
              <a:gd name="T9" fmla="*/ 23343582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9" h="78">
                <a:moveTo>
                  <a:pt x="292" y="78"/>
                </a:moveTo>
                <a:lnTo>
                  <a:pt x="389" y="0"/>
                </a:lnTo>
                <a:lnTo>
                  <a:pt x="97" y="0"/>
                </a:lnTo>
                <a:lnTo>
                  <a:pt x="0" y="78"/>
                </a:lnTo>
                <a:lnTo>
                  <a:pt x="292" y="78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72" name="Line 81"/>
          <p:cNvSpPr>
            <a:spLocks noChangeShapeType="1"/>
          </p:cNvSpPr>
          <p:nvPr/>
        </p:nvSpPr>
        <p:spPr bwMode="auto">
          <a:xfrm flipV="1">
            <a:off x="1535113" y="2024063"/>
            <a:ext cx="1587" cy="2984500"/>
          </a:xfrm>
          <a:prstGeom prst="line">
            <a:avLst/>
          </a:prstGeom>
          <a:noFill/>
          <a:ln w="30226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73" name="Line 82"/>
          <p:cNvSpPr>
            <a:spLocks noChangeShapeType="1"/>
          </p:cNvSpPr>
          <p:nvPr/>
        </p:nvSpPr>
        <p:spPr bwMode="auto">
          <a:xfrm flipH="1">
            <a:off x="1482725" y="5008563"/>
            <a:ext cx="52388" cy="15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74" name="Line 83"/>
          <p:cNvSpPr>
            <a:spLocks noChangeShapeType="1"/>
          </p:cNvSpPr>
          <p:nvPr/>
        </p:nvSpPr>
        <p:spPr bwMode="auto">
          <a:xfrm flipH="1">
            <a:off x="1482725" y="4418013"/>
            <a:ext cx="52388" cy="15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75" name="Line 84"/>
          <p:cNvSpPr>
            <a:spLocks noChangeShapeType="1"/>
          </p:cNvSpPr>
          <p:nvPr/>
        </p:nvSpPr>
        <p:spPr bwMode="auto">
          <a:xfrm flipH="1">
            <a:off x="1482725" y="3810000"/>
            <a:ext cx="52388" cy="1588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76" name="Line 85"/>
          <p:cNvSpPr>
            <a:spLocks noChangeShapeType="1"/>
          </p:cNvSpPr>
          <p:nvPr/>
        </p:nvSpPr>
        <p:spPr bwMode="auto">
          <a:xfrm flipH="1">
            <a:off x="1482725" y="3221038"/>
            <a:ext cx="52388" cy="15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77" name="Line 86"/>
          <p:cNvSpPr>
            <a:spLocks noChangeShapeType="1"/>
          </p:cNvSpPr>
          <p:nvPr/>
        </p:nvSpPr>
        <p:spPr bwMode="auto">
          <a:xfrm flipH="1">
            <a:off x="1482725" y="2630488"/>
            <a:ext cx="52388" cy="15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78" name="Line 87"/>
          <p:cNvSpPr>
            <a:spLocks noChangeShapeType="1"/>
          </p:cNvSpPr>
          <p:nvPr/>
        </p:nvSpPr>
        <p:spPr bwMode="auto">
          <a:xfrm flipH="1">
            <a:off x="1482725" y="2024063"/>
            <a:ext cx="52388" cy="15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79" name="Rectangle 88"/>
          <p:cNvSpPr>
            <a:spLocks noChangeArrowheads="1"/>
          </p:cNvSpPr>
          <p:nvPr/>
        </p:nvSpPr>
        <p:spPr bwMode="auto">
          <a:xfrm>
            <a:off x="1152525" y="4873625"/>
            <a:ext cx="3429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Times New Roman" pitchFamily="18" charset="0"/>
              </a:rPr>
              <a:t>0%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880" name="Rectangle 89"/>
          <p:cNvSpPr>
            <a:spLocks noChangeArrowheads="1"/>
          </p:cNvSpPr>
          <p:nvPr/>
        </p:nvSpPr>
        <p:spPr bwMode="auto">
          <a:xfrm>
            <a:off x="1027113" y="4283075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Times New Roman" pitchFamily="18" charset="0"/>
              </a:rPr>
              <a:t>20%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881" name="Rectangle 90"/>
          <p:cNvSpPr>
            <a:spLocks noChangeArrowheads="1"/>
          </p:cNvSpPr>
          <p:nvPr/>
        </p:nvSpPr>
        <p:spPr bwMode="auto">
          <a:xfrm>
            <a:off x="1027113" y="367665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Times New Roman" pitchFamily="18" charset="0"/>
              </a:rPr>
              <a:t>40%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882" name="Rectangle 91"/>
          <p:cNvSpPr>
            <a:spLocks noChangeArrowheads="1"/>
          </p:cNvSpPr>
          <p:nvPr/>
        </p:nvSpPr>
        <p:spPr bwMode="auto">
          <a:xfrm>
            <a:off x="1027113" y="308451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Times New Roman" pitchFamily="18" charset="0"/>
              </a:rPr>
              <a:t>60%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883" name="Rectangle 92"/>
          <p:cNvSpPr>
            <a:spLocks noChangeArrowheads="1"/>
          </p:cNvSpPr>
          <p:nvPr/>
        </p:nvSpPr>
        <p:spPr bwMode="auto">
          <a:xfrm>
            <a:off x="1027113" y="249555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Times New Roman" pitchFamily="18" charset="0"/>
              </a:rPr>
              <a:t>80%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884" name="Rectangle 93"/>
          <p:cNvSpPr>
            <a:spLocks noChangeArrowheads="1"/>
          </p:cNvSpPr>
          <p:nvPr/>
        </p:nvSpPr>
        <p:spPr bwMode="auto">
          <a:xfrm>
            <a:off x="903288" y="1889125"/>
            <a:ext cx="571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Times New Roman" pitchFamily="18" charset="0"/>
              </a:rPr>
              <a:t>100%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3885" name="Line 94"/>
          <p:cNvSpPr>
            <a:spLocks noChangeShapeType="1"/>
          </p:cNvSpPr>
          <p:nvPr/>
        </p:nvSpPr>
        <p:spPr bwMode="auto">
          <a:xfrm>
            <a:off x="1535113" y="5008563"/>
            <a:ext cx="6340475" cy="15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86" name="Line 95"/>
          <p:cNvSpPr>
            <a:spLocks noChangeShapeType="1"/>
          </p:cNvSpPr>
          <p:nvPr/>
        </p:nvSpPr>
        <p:spPr bwMode="auto">
          <a:xfrm>
            <a:off x="1535113" y="5008563"/>
            <a:ext cx="1587" cy="523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87" name="Line 96"/>
          <p:cNvSpPr>
            <a:spLocks noChangeShapeType="1"/>
          </p:cNvSpPr>
          <p:nvPr/>
        </p:nvSpPr>
        <p:spPr bwMode="auto">
          <a:xfrm>
            <a:off x="2798763" y="5008563"/>
            <a:ext cx="1587" cy="523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88" name="Line 97"/>
          <p:cNvSpPr>
            <a:spLocks noChangeShapeType="1"/>
          </p:cNvSpPr>
          <p:nvPr/>
        </p:nvSpPr>
        <p:spPr bwMode="auto">
          <a:xfrm>
            <a:off x="4081463" y="5008563"/>
            <a:ext cx="1587" cy="523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89" name="Line 98"/>
          <p:cNvSpPr>
            <a:spLocks noChangeShapeType="1"/>
          </p:cNvSpPr>
          <p:nvPr/>
        </p:nvSpPr>
        <p:spPr bwMode="auto">
          <a:xfrm>
            <a:off x="5346700" y="5008563"/>
            <a:ext cx="1588" cy="523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90" name="Line 99"/>
          <p:cNvSpPr>
            <a:spLocks noChangeShapeType="1"/>
          </p:cNvSpPr>
          <p:nvPr/>
        </p:nvSpPr>
        <p:spPr bwMode="auto">
          <a:xfrm>
            <a:off x="6610350" y="5008563"/>
            <a:ext cx="1588" cy="523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91" name="Line 100"/>
          <p:cNvSpPr>
            <a:spLocks noChangeShapeType="1"/>
          </p:cNvSpPr>
          <p:nvPr/>
        </p:nvSpPr>
        <p:spPr bwMode="auto">
          <a:xfrm>
            <a:off x="7875588" y="5008563"/>
            <a:ext cx="1587" cy="52387"/>
          </a:xfrm>
          <a:prstGeom prst="line">
            <a:avLst/>
          </a:prstGeom>
          <a:noFill/>
          <a:ln w="30163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892" name="Rectangle 101"/>
          <p:cNvSpPr>
            <a:spLocks noChangeArrowheads="1"/>
          </p:cNvSpPr>
          <p:nvPr/>
        </p:nvSpPr>
        <p:spPr bwMode="auto">
          <a:xfrm>
            <a:off x="554038" y="5903913"/>
            <a:ext cx="150812" cy="149225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93" name="Rectangle 102"/>
          <p:cNvSpPr>
            <a:spLocks noChangeArrowheads="1"/>
          </p:cNvSpPr>
          <p:nvPr/>
        </p:nvSpPr>
        <p:spPr bwMode="auto">
          <a:xfrm>
            <a:off x="2139950" y="5903913"/>
            <a:ext cx="150813" cy="149225"/>
          </a:xfrm>
          <a:prstGeom prst="rect">
            <a:avLst/>
          </a:prstGeom>
          <a:solidFill>
            <a:srgbClr val="FFCC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94" name="Rectangle 103"/>
          <p:cNvSpPr>
            <a:spLocks noChangeArrowheads="1"/>
          </p:cNvSpPr>
          <p:nvPr/>
        </p:nvSpPr>
        <p:spPr bwMode="auto">
          <a:xfrm>
            <a:off x="3978275" y="5903913"/>
            <a:ext cx="149225" cy="149225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95" name="Rectangle 104"/>
          <p:cNvSpPr>
            <a:spLocks noChangeArrowheads="1"/>
          </p:cNvSpPr>
          <p:nvPr/>
        </p:nvSpPr>
        <p:spPr bwMode="auto">
          <a:xfrm>
            <a:off x="5360988" y="5903913"/>
            <a:ext cx="150812" cy="149225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96" name="Rectangle 105"/>
          <p:cNvSpPr>
            <a:spLocks noChangeArrowheads="1"/>
          </p:cNvSpPr>
          <p:nvPr/>
        </p:nvSpPr>
        <p:spPr bwMode="auto">
          <a:xfrm>
            <a:off x="7029450" y="5903913"/>
            <a:ext cx="152400" cy="149225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3897" name="Rectangle 106"/>
          <p:cNvSpPr>
            <a:spLocks noChangeArrowheads="1"/>
          </p:cNvSpPr>
          <p:nvPr/>
        </p:nvSpPr>
        <p:spPr bwMode="auto">
          <a:xfrm>
            <a:off x="2124075" y="5141913"/>
            <a:ext cx="471488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700" b="1">
                <a:solidFill>
                  <a:srgbClr val="003399"/>
                </a:solidFill>
                <a:latin typeface="Bookman Old Style" pitchFamily="18" charset="0"/>
              </a:rPr>
              <a:t>PCG</a:t>
            </a:r>
            <a:endParaRPr lang="es-ES" altLang="es-MX" b="1">
              <a:solidFill>
                <a:srgbClr val="003399"/>
              </a:solidFill>
              <a:latin typeface="Bookman Old Style" pitchFamily="18" charset="0"/>
            </a:endParaRPr>
          </a:p>
        </p:txBody>
      </p:sp>
      <p:sp>
        <p:nvSpPr>
          <p:cNvPr id="33898" name="Rectangle 107"/>
          <p:cNvSpPr>
            <a:spLocks noChangeArrowheads="1"/>
          </p:cNvSpPr>
          <p:nvPr/>
        </p:nvSpPr>
        <p:spPr bwMode="auto">
          <a:xfrm>
            <a:off x="3402013" y="5141913"/>
            <a:ext cx="484187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700" b="1">
                <a:solidFill>
                  <a:srgbClr val="003399"/>
                </a:solidFill>
                <a:latin typeface="Bookman Old Style" pitchFamily="18" charset="0"/>
              </a:rPr>
              <a:t>PDO</a:t>
            </a:r>
          </a:p>
        </p:txBody>
      </p:sp>
      <p:sp>
        <p:nvSpPr>
          <p:cNvPr id="33899" name="Rectangle 108"/>
          <p:cNvSpPr>
            <a:spLocks noChangeArrowheads="1"/>
          </p:cNvSpPr>
          <p:nvPr/>
        </p:nvSpPr>
        <p:spPr bwMode="auto">
          <a:xfrm>
            <a:off x="4778375" y="5141913"/>
            <a:ext cx="29845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700" b="1">
                <a:solidFill>
                  <a:srgbClr val="003399"/>
                </a:solidFill>
                <a:latin typeface="Bookman Old Style" pitchFamily="18" charset="0"/>
              </a:rPr>
              <a:t>PA</a:t>
            </a:r>
          </a:p>
        </p:txBody>
      </p:sp>
      <p:sp>
        <p:nvSpPr>
          <p:cNvPr id="33900" name="Rectangle 109"/>
          <p:cNvSpPr>
            <a:spLocks noChangeArrowheads="1"/>
          </p:cNvSpPr>
          <p:nvPr/>
        </p:nvSpPr>
        <p:spPr bwMode="auto">
          <a:xfrm>
            <a:off x="6002338" y="5141913"/>
            <a:ext cx="29845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700" b="1">
                <a:solidFill>
                  <a:srgbClr val="003399"/>
                </a:solidFill>
                <a:latin typeface="Bookman Old Style" pitchFamily="18" charset="0"/>
              </a:rPr>
              <a:t>PE</a:t>
            </a:r>
          </a:p>
        </p:txBody>
      </p:sp>
      <p:sp>
        <p:nvSpPr>
          <p:cNvPr id="33901" name="Rectangle 110"/>
          <p:cNvSpPr>
            <a:spLocks noChangeArrowheads="1"/>
          </p:cNvSpPr>
          <p:nvPr/>
        </p:nvSpPr>
        <p:spPr bwMode="auto">
          <a:xfrm>
            <a:off x="7280275" y="5141913"/>
            <a:ext cx="315913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700" b="1">
                <a:solidFill>
                  <a:srgbClr val="003399"/>
                </a:solidFill>
                <a:latin typeface="Bookman Old Style" pitchFamily="18" charset="0"/>
              </a:rPr>
              <a:t>CE</a:t>
            </a:r>
          </a:p>
        </p:txBody>
      </p:sp>
      <p:sp>
        <p:nvSpPr>
          <p:cNvPr id="33902" name="Rectangle 111"/>
          <p:cNvSpPr>
            <a:spLocks noChangeArrowheads="1"/>
          </p:cNvSpPr>
          <p:nvPr/>
        </p:nvSpPr>
        <p:spPr bwMode="auto">
          <a:xfrm>
            <a:off x="800100" y="5876925"/>
            <a:ext cx="1217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600" b="1">
                <a:solidFill>
                  <a:srgbClr val="003399"/>
                </a:solidFill>
                <a:latin typeface="Bookman Old Style" pitchFamily="18" charset="0"/>
              </a:rPr>
              <a:t>Cocimiento</a:t>
            </a:r>
          </a:p>
        </p:txBody>
      </p:sp>
      <p:sp>
        <p:nvSpPr>
          <p:cNvPr id="33903" name="Rectangle 112"/>
          <p:cNvSpPr>
            <a:spLocks noChangeArrowheads="1"/>
          </p:cNvSpPr>
          <p:nvPr/>
        </p:nvSpPr>
        <p:spPr bwMode="auto">
          <a:xfrm>
            <a:off x="2344738" y="5862638"/>
            <a:ext cx="1473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600" b="1">
                <a:solidFill>
                  <a:srgbClr val="003399"/>
                </a:solidFill>
                <a:latin typeface="Bookman Old Style" pitchFamily="18" charset="0"/>
              </a:rPr>
              <a:t>Fermentación</a:t>
            </a:r>
          </a:p>
        </p:txBody>
      </p:sp>
      <p:sp>
        <p:nvSpPr>
          <p:cNvPr id="33904" name="Rectangle 113"/>
          <p:cNvSpPr>
            <a:spLocks noChangeArrowheads="1"/>
          </p:cNvSpPr>
          <p:nvPr/>
        </p:nvSpPr>
        <p:spPr bwMode="auto">
          <a:xfrm>
            <a:off x="4222750" y="5876925"/>
            <a:ext cx="10033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600" b="1">
                <a:solidFill>
                  <a:srgbClr val="003399"/>
                </a:solidFill>
                <a:latin typeface="Bookman Old Style" pitchFamily="18" charset="0"/>
              </a:rPr>
              <a:t>Envasado</a:t>
            </a:r>
          </a:p>
        </p:txBody>
      </p:sp>
      <p:sp>
        <p:nvSpPr>
          <p:cNvPr id="33905" name="Rectangle 114"/>
          <p:cNvSpPr>
            <a:spLocks noChangeArrowheads="1"/>
          </p:cNvSpPr>
          <p:nvPr/>
        </p:nvSpPr>
        <p:spPr bwMode="auto">
          <a:xfrm>
            <a:off x="5626100" y="5876925"/>
            <a:ext cx="13096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600" b="1">
                <a:solidFill>
                  <a:srgbClr val="003399"/>
                </a:solidFill>
                <a:latin typeface="Bookman Old Style" pitchFamily="18" charset="0"/>
              </a:rPr>
              <a:t>Distribución</a:t>
            </a:r>
          </a:p>
        </p:txBody>
      </p:sp>
      <p:sp>
        <p:nvSpPr>
          <p:cNvPr id="33906" name="Rectangle 115"/>
          <p:cNvSpPr>
            <a:spLocks noChangeArrowheads="1"/>
          </p:cNvSpPr>
          <p:nvPr/>
        </p:nvSpPr>
        <p:spPr bwMode="auto">
          <a:xfrm>
            <a:off x="7242175" y="5862638"/>
            <a:ext cx="1362075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700" b="1">
                <a:solidFill>
                  <a:srgbClr val="003399"/>
                </a:solidFill>
                <a:latin typeface="Bookman Old Style" pitchFamily="18" charset="0"/>
              </a:rPr>
              <a:t>Electricidad</a:t>
            </a:r>
          </a:p>
        </p:txBody>
      </p:sp>
    </p:spTree>
    <p:extLst>
      <p:ext uri="{BB962C8B-B14F-4D97-AF65-F5344CB8AC3E}">
        <p14:creationId xmlns:p14="http://schemas.microsoft.com/office/powerpoint/2010/main" val="215394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6877050" y="1271588"/>
            <a:ext cx="2322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Normalización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541338" y="5849938"/>
            <a:ext cx="150812" cy="149225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22" name="Rectangle 7"/>
          <p:cNvSpPr>
            <a:spLocks noChangeArrowheads="1"/>
          </p:cNvSpPr>
          <p:nvPr/>
        </p:nvSpPr>
        <p:spPr bwMode="auto">
          <a:xfrm>
            <a:off x="2127250" y="5849938"/>
            <a:ext cx="150813" cy="149225"/>
          </a:xfrm>
          <a:prstGeom prst="rect">
            <a:avLst/>
          </a:prstGeom>
          <a:solidFill>
            <a:srgbClr val="FFCC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23" name="Rectangle 8"/>
          <p:cNvSpPr>
            <a:spLocks noChangeArrowheads="1"/>
          </p:cNvSpPr>
          <p:nvPr/>
        </p:nvSpPr>
        <p:spPr bwMode="auto">
          <a:xfrm>
            <a:off x="3965575" y="5849938"/>
            <a:ext cx="149225" cy="149225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24" name="Rectangle 9"/>
          <p:cNvSpPr>
            <a:spLocks noChangeArrowheads="1"/>
          </p:cNvSpPr>
          <p:nvPr/>
        </p:nvSpPr>
        <p:spPr bwMode="auto">
          <a:xfrm>
            <a:off x="5348288" y="5849938"/>
            <a:ext cx="150812" cy="149225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25" name="Rectangle 10"/>
          <p:cNvSpPr>
            <a:spLocks noChangeArrowheads="1"/>
          </p:cNvSpPr>
          <p:nvPr/>
        </p:nvSpPr>
        <p:spPr bwMode="auto">
          <a:xfrm>
            <a:off x="7016750" y="5849938"/>
            <a:ext cx="152400" cy="149225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26" name="Rectangle 11"/>
          <p:cNvSpPr>
            <a:spLocks noChangeArrowheads="1"/>
          </p:cNvSpPr>
          <p:nvPr/>
        </p:nvSpPr>
        <p:spPr bwMode="auto">
          <a:xfrm>
            <a:off x="787400" y="5778500"/>
            <a:ext cx="12176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600" b="1">
                <a:solidFill>
                  <a:srgbClr val="003399"/>
                </a:solidFill>
                <a:latin typeface="Bookman Old Style" pitchFamily="18" charset="0"/>
              </a:rPr>
              <a:t>Cocimiento</a:t>
            </a:r>
          </a:p>
        </p:txBody>
      </p:sp>
      <p:sp>
        <p:nvSpPr>
          <p:cNvPr id="34827" name="Rectangle 12"/>
          <p:cNvSpPr>
            <a:spLocks noChangeArrowheads="1"/>
          </p:cNvSpPr>
          <p:nvPr/>
        </p:nvSpPr>
        <p:spPr bwMode="auto">
          <a:xfrm>
            <a:off x="2332038" y="5808663"/>
            <a:ext cx="1473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600" b="1">
                <a:solidFill>
                  <a:srgbClr val="003399"/>
                </a:solidFill>
                <a:latin typeface="Bookman Old Style" pitchFamily="18" charset="0"/>
              </a:rPr>
              <a:t>Fermentación</a:t>
            </a:r>
          </a:p>
        </p:txBody>
      </p:sp>
      <p:sp>
        <p:nvSpPr>
          <p:cNvPr id="34828" name="Rectangle 13"/>
          <p:cNvSpPr>
            <a:spLocks noChangeArrowheads="1"/>
          </p:cNvSpPr>
          <p:nvPr/>
        </p:nvSpPr>
        <p:spPr bwMode="auto">
          <a:xfrm>
            <a:off x="4210050" y="5822950"/>
            <a:ext cx="10033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600" b="1">
                <a:solidFill>
                  <a:srgbClr val="003399"/>
                </a:solidFill>
                <a:latin typeface="Bookman Old Style" pitchFamily="18" charset="0"/>
              </a:rPr>
              <a:t>Envasado</a:t>
            </a:r>
          </a:p>
        </p:txBody>
      </p:sp>
      <p:sp>
        <p:nvSpPr>
          <p:cNvPr id="34829" name="Rectangle 14"/>
          <p:cNvSpPr>
            <a:spLocks noChangeArrowheads="1"/>
          </p:cNvSpPr>
          <p:nvPr/>
        </p:nvSpPr>
        <p:spPr bwMode="auto">
          <a:xfrm>
            <a:off x="5613400" y="5822950"/>
            <a:ext cx="13096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600" b="1">
                <a:solidFill>
                  <a:srgbClr val="003399"/>
                </a:solidFill>
                <a:latin typeface="Bookman Old Style" pitchFamily="18" charset="0"/>
              </a:rPr>
              <a:t>Distribución</a:t>
            </a:r>
          </a:p>
        </p:txBody>
      </p:sp>
      <p:sp>
        <p:nvSpPr>
          <p:cNvPr id="34830" name="Rectangle 15"/>
          <p:cNvSpPr>
            <a:spLocks noChangeArrowheads="1"/>
          </p:cNvSpPr>
          <p:nvPr/>
        </p:nvSpPr>
        <p:spPr bwMode="auto">
          <a:xfrm>
            <a:off x="7229475" y="5808663"/>
            <a:ext cx="1362075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700" b="1">
                <a:solidFill>
                  <a:srgbClr val="003399"/>
                </a:solidFill>
                <a:latin typeface="Bookman Old Style" pitchFamily="18" charset="0"/>
              </a:rPr>
              <a:t>Electricidad</a:t>
            </a:r>
          </a:p>
        </p:txBody>
      </p:sp>
      <p:sp>
        <p:nvSpPr>
          <p:cNvPr id="34831" name="Freeform 16"/>
          <p:cNvSpPr>
            <a:spLocks/>
          </p:cNvSpPr>
          <p:nvPr/>
        </p:nvSpPr>
        <p:spPr bwMode="auto">
          <a:xfrm>
            <a:off x="1427163" y="4605338"/>
            <a:ext cx="6597650" cy="311150"/>
          </a:xfrm>
          <a:custGeom>
            <a:avLst/>
            <a:gdLst>
              <a:gd name="T0" fmla="*/ 0 w 4156"/>
              <a:gd name="T1" fmla="*/ 493950625 h 196"/>
              <a:gd name="T2" fmla="*/ 675401875 w 4156"/>
              <a:gd name="T3" fmla="*/ 0 h 196"/>
              <a:gd name="T4" fmla="*/ 2147483647 w 4156"/>
              <a:gd name="T5" fmla="*/ 0 h 196"/>
              <a:gd name="T6" fmla="*/ 2147483647 w 4156"/>
              <a:gd name="T7" fmla="*/ 493950625 h 196"/>
              <a:gd name="T8" fmla="*/ 0 w 4156"/>
              <a:gd name="T9" fmla="*/ 493950625 h 1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56" h="196">
                <a:moveTo>
                  <a:pt x="0" y="196"/>
                </a:moveTo>
                <a:lnTo>
                  <a:pt x="268" y="0"/>
                </a:lnTo>
                <a:lnTo>
                  <a:pt x="4156" y="0"/>
                </a:lnTo>
                <a:lnTo>
                  <a:pt x="3887" y="196"/>
                </a:lnTo>
                <a:lnTo>
                  <a:pt x="0" y="196"/>
                </a:lnTo>
                <a:close/>
              </a:path>
            </a:pathLst>
          </a:custGeom>
          <a:noFill/>
          <a:ln w="952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32" name="Freeform 17"/>
          <p:cNvSpPr>
            <a:spLocks/>
          </p:cNvSpPr>
          <p:nvPr/>
        </p:nvSpPr>
        <p:spPr bwMode="auto">
          <a:xfrm>
            <a:off x="1427163" y="1700213"/>
            <a:ext cx="425450" cy="3216275"/>
          </a:xfrm>
          <a:custGeom>
            <a:avLst/>
            <a:gdLst>
              <a:gd name="T0" fmla="*/ 0 w 268"/>
              <a:gd name="T1" fmla="*/ 2147483647 h 2026"/>
              <a:gd name="T2" fmla="*/ 0 w 268"/>
              <a:gd name="T3" fmla="*/ 493950625 h 2026"/>
              <a:gd name="T4" fmla="*/ 675401875 w 268"/>
              <a:gd name="T5" fmla="*/ 0 h 2026"/>
              <a:gd name="T6" fmla="*/ 675401875 w 268"/>
              <a:gd name="T7" fmla="*/ 2147483647 h 2026"/>
              <a:gd name="T8" fmla="*/ 0 w 268"/>
              <a:gd name="T9" fmla="*/ 2147483647 h 20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8" h="2026">
                <a:moveTo>
                  <a:pt x="0" y="2026"/>
                </a:moveTo>
                <a:lnTo>
                  <a:pt x="0" y="196"/>
                </a:lnTo>
                <a:lnTo>
                  <a:pt x="268" y="0"/>
                </a:lnTo>
                <a:lnTo>
                  <a:pt x="268" y="1830"/>
                </a:lnTo>
                <a:lnTo>
                  <a:pt x="0" y="2026"/>
                </a:lnTo>
                <a:close/>
              </a:path>
            </a:pathLst>
          </a:custGeom>
          <a:noFill/>
          <a:ln w="952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33" name="Rectangle 18"/>
          <p:cNvSpPr>
            <a:spLocks noChangeArrowheads="1"/>
          </p:cNvSpPr>
          <p:nvPr/>
        </p:nvSpPr>
        <p:spPr bwMode="auto">
          <a:xfrm>
            <a:off x="1852613" y="1700213"/>
            <a:ext cx="6172200" cy="290512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34" name="Freeform 19"/>
          <p:cNvSpPr>
            <a:spLocks/>
          </p:cNvSpPr>
          <p:nvPr/>
        </p:nvSpPr>
        <p:spPr bwMode="auto">
          <a:xfrm>
            <a:off x="1427163" y="4605338"/>
            <a:ext cx="6597650" cy="311150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35" name="Freeform 20"/>
          <p:cNvSpPr>
            <a:spLocks/>
          </p:cNvSpPr>
          <p:nvPr/>
        </p:nvSpPr>
        <p:spPr bwMode="auto">
          <a:xfrm>
            <a:off x="1427163" y="4276725"/>
            <a:ext cx="6597650" cy="311150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36" name="Freeform 21"/>
          <p:cNvSpPr>
            <a:spLocks/>
          </p:cNvSpPr>
          <p:nvPr/>
        </p:nvSpPr>
        <p:spPr bwMode="auto">
          <a:xfrm>
            <a:off x="1427163" y="3948113"/>
            <a:ext cx="6597650" cy="328612"/>
          </a:xfrm>
          <a:custGeom>
            <a:avLst/>
            <a:gdLst>
              <a:gd name="T0" fmla="*/ 0 w 402"/>
              <a:gd name="T1" fmla="*/ 2147483647 h 20"/>
              <a:gd name="T2" fmla="*/ 2147483647 w 402"/>
              <a:gd name="T3" fmla="*/ 0 h 20"/>
              <a:gd name="T4" fmla="*/ 2147483647 w 402"/>
              <a:gd name="T5" fmla="*/ 0 h 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20">
                <a:moveTo>
                  <a:pt x="0" y="20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37" name="Freeform 22"/>
          <p:cNvSpPr>
            <a:spLocks/>
          </p:cNvSpPr>
          <p:nvPr/>
        </p:nvSpPr>
        <p:spPr bwMode="auto">
          <a:xfrm>
            <a:off x="1427163" y="3636963"/>
            <a:ext cx="6597650" cy="311150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38" name="Freeform 23"/>
          <p:cNvSpPr>
            <a:spLocks/>
          </p:cNvSpPr>
          <p:nvPr/>
        </p:nvSpPr>
        <p:spPr bwMode="auto">
          <a:xfrm>
            <a:off x="1427163" y="3308350"/>
            <a:ext cx="6597650" cy="328613"/>
          </a:xfrm>
          <a:custGeom>
            <a:avLst/>
            <a:gdLst>
              <a:gd name="T0" fmla="*/ 0 w 402"/>
              <a:gd name="T1" fmla="*/ 2147483647 h 20"/>
              <a:gd name="T2" fmla="*/ 2147483647 w 402"/>
              <a:gd name="T3" fmla="*/ 0 h 20"/>
              <a:gd name="T4" fmla="*/ 2147483647 w 402"/>
              <a:gd name="T5" fmla="*/ 0 h 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20">
                <a:moveTo>
                  <a:pt x="0" y="20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39" name="Freeform 24"/>
          <p:cNvSpPr>
            <a:spLocks/>
          </p:cNvSpPr>
          <p:nvPr/>
        </p:nvSpPr>
        <p:spPr bwMode="auto">
          <a:xfrm>
            <a:off x="1427163" y="2979738"/>
            <a:ext cx="6597650" cy="328612"/>
          </a:xfrm>
          <a:custGeom>
            <a:avLst/>
            <a:gdLst>
              <a:gd name="T0" fmla="*/ 0 w 402"/>
              <a:gd name="T1" fmla="*/ 2147483647 h 20"/>
              <a:gd name="T2" fmla="*/ 2147483647 w 402"/>
              <a:gd name="T3" fmla="*/ 0 h 20"/>
              <a:gd name="T4" fmla="*/ 2147483647 w 402"/>
              <a:gd name="T5" fmla="*/ 0 h 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20">
                <a:moveTo>
                  <a:pt x="0" y="20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40" name="Freeform 25"/>
          <p:cNvSpPr>
            <a:spLocks/>
          </p:cNvSpPr>
          <p:nvPr/>
        </p:nvSpPr>
        <p:spPr bwMode="auto">
          <a:xfrm>
            <a:off x="1427163" y="2668588"/>
            <a:ext cx="6597650" cy="311150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41" name="Freeform 26"/>
          <p:cNvSpPr>
            <a:spLocks/>
          </p:cNvSpPr>
          <p:nvPr/>
        </p:nvSpPr>
        <p:spPr bwMode="auto">
          <a:xfrm>
            <a:off x="1427163" y="2339975"/>
            <a:ext cx="6597650" cy="328613"/>
          </a:xfrm>
          <a:custGeom>
            <a:avLst/>
            <a:gdLst>
              <a:gd name="T0" fmla="*/ 0 w 402"/>
              <a:gd name="T1" fmla="*/ 2147483647 h 20"/>
              <a:gd name="T2" fmla="*/ 2147483647 w 402"/>
              <a:gd name="T3" fmla="*/ 0 h 20"/>
              <a:gd name="T4" fmla="*/ 2147483647 w 402"/>
              <a:gd name="T5" fmla="*/ 0 h 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20">
                <a:moveTo>
                  <a:pt x="0" y="20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42" name="Freeform 27"/>
          <p:cNvSpPr>
            <a:spLocks/>
          </p:cNvSpPr>
          <p:nvPr/>
        </p:nvSpPr>
        <p:spPr bwMode="auto">
          <a:xfrm>
            <a:off x="1427163" y="2028825"/>
            <a:ext cx="6597650" cy="311150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43" name="Freeform 28"/>
          <p:cNvSpPr>
            <a:spLocks/>
          </p:cNvSpPr>
          <p:nvPr/>
        </p:nvSpPr>
        <p:spPr bwMode="auto">
          <a:xfrm>
            <a:off x="1427163" y="1700213"/>
            <a:ext cx="6597650" cy="311150"/>
          </a:xfrm>
          <a:custGeom>
            <a:avLst/>
            <a:gdLst>
              <a:gd name="T0" fmla="*/ 0 w 402"/>
              <a:gd name="T1" fmla="*/ 2147483647 h 19"/>
              <a:gd name="T2" fmla="*/ 2147483647 w 402"/>
              <a:gd name="T3" fmla="*/ 0 h 19"/>
              <a:gd name="T4" fmla="*/ 2147483647 w 402"/>
              <a:gd name="T5" fmla="*/ 0 h 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2" h="19">
                <a:moveTo>
                  <a:pt x="0" y="19"/>
                </a:moveTo>
                <a:lnTo>
                  <a:pt x="26" y="0"/>
                </a:lnTo>
                <a:lnTo>
                  <a:pt x="402" y="0"/>
                </a:lnTo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44" name="Freeform 29"/>
          <p:cNvSpPr>
            <a:spLocks/>
          </p:cNvSpPr>
          <p:nvPr/>
        </p:nvSpPr>
        <p:spPr bwMode="auto">
          <a:xfrm>
            <a:off x="1427163" y="4605338"/>
            <a:ext cx="6597650" cy="311150"/>
          </a:xfrm>
          <a:custGeom>
            <a:avLst/>
            <a:gdLst>
              <a:gd name="T0" fmla="*/ 2147483647 w 4156"/>
              <a:gd name="T1" fmla="*/ 0 h 196"/>
              <a:gd name="T2" fmla="*/ 2147483647 w 4156"/>
              <a:gd name="T3" fmla="*/ 493950625 h 196"/>
              <a:gd name="T4" fmla="*/ 0 w 4156"/>
              <a:gd name="T5" fmla="*/ 493950625 h 196"/>
              <a:gd name="T6" fmla="*/ 675401875 w 4156"/>
              <a:gd name="T7" fmla="*/ 0 h 196"/>
              <a:gd name="T8" fmla="*/ 2147483647 w 4156"/>
              <a:gd name="T9" fmla="*/ 0 h 1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56" h="196">
                <a:moveTo>
                  <a:pt x="4156" y="0"/>
                </a:moveTo>
                <a:lnTo>
                  <a:pt x="3887" y="196"/>
                </a:lnTo>
                <a:lnTo>
                  <a:pt x="0" y="196"/>
                </a:lnTo>
                <a:lnTo>
                  <a:pt x="268" y="0"/>
                </a:lnTo>
                <a:lnTo>
                  <a:pt x="4156" y="0"/>
                </a:lnTo>
                <a:close/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45" name="Freeform 30"/>
          <p:cNvSpPr>
            <a:spLocks/>
          </p:cNvSpPr>
          <p:nvPr/>
        </p:nvSpPr>
        <p:spPr bwMode="auto">
          <a:xfrm>
            <a:off x="1427163" y="1700213"/>
            <a:ext cx="425450" cy="3216275"/>
          </a:xfrm>
          <a:custGeom>
            <a:avLst/>
            <a:gdLst>
              <a:gd name="T0" fmla="*/ 0 w 268"/>
              <a:gd name="T1" fmla="*/ 2147483647 h 2026"/>
              <a:gd name="T2" fmla="*/ 0 w 268"/>
              <a:gd name="T3" fmla="*/ 493950625 h 2026"/>
              <a:gd name="T4" fmla="*/ 675401875 w 268"/>
              <a:gd name="T5" fmla="*/ 0 h 2026"/>
              <a:gd name="T6" fmla="*/ 675401875 w 268"/>
              <a:gd name="T7" fmla="*/ 2147483647 h 2026"/>
              <a:gd name="T8" fmla="*/ 0 w 268"/>
              <a:gd name="T9" fmla="*/ 2147483647 h 20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8" h="2026">
                <a:moveTo>
                  <a:pt x="0" y="2026"/>
                </a:moveTo>
                <a:lnTo>
                  <a:pt x="0" y="196"/>
                </a:lnTo>
                <a:lnTo>
                  <a:pt x="268" y="0"/>
                </a:lnTo>
                <a:lnTo>
                  <a:pt x="268" y="1830"/>
                </a:lnTo>
                <a:lnTo>
                  <a:pt x="0" y="2026"/>
                </a:lnTo>
                <a:close/>
              </a:path>
            </a:pathLst>
          </a:custGeom>
          <a:noFill/>
          <a:ln w="0">
            <a:solidFill>
              <a:srgbClr val="0000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46" name="Rectangle 31"/>
          <p:cNvSpPr>
            <a:spLocks noChangeArrowheads="1"/>
          </p:cNvSpPr>
          <p:nvPr/>
        </p:nvSpPr>
        <p:spPr bwMode="auto">
          <a:xfrm>
            <a:off x="1852613" y="1700213"/>
            <a:ext cx="6172200" cy="2905125"/>
          </a:xfrm>
          <a:prstGeom prst="rect">
            <a:avLst/>
          </a:prstGeom>
          <a:noFill/>
          <a:ln w="0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47" name="Freeform 32"/>
          <p:cNvSpPr>
            <a:spLocks/>
          </p:cNvSpPr>
          <p:nvPr/>
        </p:nvSpPr>
        <p:spPr bwMode="auto">
          <a:xfrm>
            <a:off x="2427288" y="4260850"/>
            <a:ext cx="165100" cy="557213"/>
          </a:xfrm>
          <a:custGeom>
            <a:avLst/>
            <a:gdLst>
              <a:gd name="T0" fmla="*/ 0 w 104"/>
              <a:gd name="T1" fmla="*/ 884576431 h 351"/>
              <a:gd name="T2" fmla="*/ 0 w 104"/>
              <a:gd name="T3" fmla="*/ 206652998 h 351"/>
              <a:gd name="T4" fmla="*/ 262096250 w 104"/>
              <a:gd name="T5" fmla="*/ 0 h 351"/>
              <a:gd name="T6" fmla="*/ 262096250 w 104"/>
              <a:gd name="T7" fmla="*/ 675402481 h 351"/>
              <a:gd name="T8" fmla="*/ 0 w 104"/>
              <a:gd name="T9" fmla="*/ 884576431 h 3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351">
                <a:moveTo>
                  <a:pt x="0" y="351"/>
                </a:moveTo>
                <a:lnTo>
                  <a:pt x="0" y="82"/>
                </a:lnTo>
                <a:lnTo>
                  <a:pt x="104" y="0"/>
                </a:lnTo>
                <a:lnTo>
                  <a:pt x="104" y="268"/>
                </a:lnTo>
                <a:lnTo>
                  <a:pt x="0" y="351"/>
                </a:lnTo>
                <a:close/>
              </a:path>
            </a:pathLst>
          </a:custGeom>
          <a:solidFill>
            <a:srgbClr val="804D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48" name="Rectangle 33"/>
          <p:cNvSpPr>
            <a:spLocks noChangeArrowheads="1"/>
          </p:cNvSpPr>
          <p:nvPr/>
        </p:nvSpPr>
        <p:spPr bwMode="auto">
          <a:xfrm>
            <a:off x="1935163" y="4391025"/>
            <a:ext cx="492125" cy="427038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49" name="Freeform 34"/>
          <p:cNvSpPr>
            <a:spLocks/>
          </p:cNvSpPr>
          <p:nvPr/>
        </p:nvSpPr>
        <p:spPr bwMode="auto">
          <a:xfrm>
            <a:off x="1935163" y="4260850"/>
            <a:ext cx="657225" cy="130175"/>
          </a:xfrm>
          <a:custGeom>
            <a:avLst/>
            <a:gdLst>
              <a:gd name="T0" fmla="*/ 781248438 w 414"/>
              <a:gd name="T1" fmla="*/ 206652813 h 82"/>
              <a:gd name="T2" fmla="*/ 1043344688 w 414"/>
              <a:gd name="T3" fmla="*/ 0 h 82"/>
              <a:gd name="T4" fmla="*/ 259576888 w 414"/>
              <a:gd name="T5" fmla="*/ 0 h 82"/>
              <a:gd name="T6" fmla="*/ 0 w 414"/>
              <a:gd name="T7" fmla="*/ 206652813 h 82"/>
              <a:gd name="T8" fmla="*/ 781248438 w 414"/>
              <a:gd name="T9" fmla="*/ 20665281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82">
                <a:moveTo>
                  <a:pt x="310" y="82"/>
                </a:moveTo>
                <a:lnTo>
                  <a:pt x="414" y="0"/>
                </a:lnTo>
                <a:lnTo>
                  <a:pt x="103" y="0"/>
                </a:lnTo>
                <a:lnTo>
                  <a:pt x="0" y="82"/>
                </a:lnTo>
                <a:lnTo>
                  <a:pt x="310" y="82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50" name="Freeform 35"/>
          <p:cNvSpPr>
            <a:spLocks/>
          </p:cNvSpPr>
          <p:nvPr/>
        </p:nvSpPr>
        <p:spPr bwMode="auto">
          <a:xfrm>
            <a:off x="2427288" y="3670300"/>
            <a:ext cx="165100" cy="720725"/>
          </a:xfrm>
          <a:custGeom>
            <a:avLst/>
            <a:gdLst>
              <a:gd name="T0" fmla="*/ 0 w 104"/>
              <a:gd name="T1" fmla="*/ 1144150938 h 454"/>
              <a:gd name="T2" fmla="*/ 0 w 104"/>
              <a:gd name="T3" fmla="*/ 206652813 h 454"/>
              <a:gd name="T4" fmla="*/ 262096250 w 104"/>
              <a:gd name="T5" fmla="*/ 0 h 454"/>
              <a:gd name="T6" fmla="*/ 262096250 w 104"/>
              <a:gd name="T7" fmla="*/ 937498125 h 454"/>
              <a:gd name="T8" fmla="*/ 0 w 104"/>
              <a:gd name="T9" fmla="*/ 1144150938 h 4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454">
                <a:moveTo>
                  <a:pt x="0" y="454"/>
                </a:moveTo>
                <a:lnTo>
                  <a:pt x="0" y="82"/>
                </a:lnTo>
                <a:lnTo>
                  <a:pt x="104" y="0"/>
                </a:lnTo>
                <a:lnTo>
                  <a:pt x="104" y="372"/>
                </a:lnTo>
                <a:lnTo>
                  <a:pt x="0" y="454"/>
                </a:lnTo>
                <a:close/>
              </a:path>
            </a:pathLst>
          </a:custGeom>
          <a:solidFill>
            <a:srgbClr val="80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51" name="Rectangle 36"/>
          <p:cNvSpPr>
            <a:spLocks noChangeArrowheads="1"/>
          </p:cNvSpPr>
          <p:nvPr/>
        </p:nvSpPr>
        <p:spPr bwMode="auto">
          <a:xfrm>
            <a:off x="1935163" y="3800475"/>
            <a:ext cx="492125" cy="590550"/>
          </a:xfrm>
          <a:prstGeom prst="rect">
            <a:avLst/>
          </a:prstGeom>
          <a:solidFill>
            <a:srgbClr val="FF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52" name="Freeform 37"/>
          <p:cNvSpPr>
            <a:spLocks/>
          </p:cNvSpPr>
          <p:nvPr/>
        </p:nvSpPr>
        <p:spPr bwMode="auto">
          <a:xfrm>
            <a:off x="1935163" y="3670300"/>
            <a:ext cx="657225" cy="130175"/>
          </a:xfrm>
          <a:custGeom>
            <a:avLst/>
            <a:gdLst>
              <a:gd name="T0" fmla="*/ 781248438 w 414"/>
              <a:gd name="T1" fmla="*/ 206652813 h 82"/>
              <a:gd name="T2" fmla="*/ 1043344688 w 414"/>
              <a:gd name="T3" fmla="*/ 0 h 82"/>
              <a:gd name="T4" fmla="*/ 259576888 w 414"/>
              <a:gd name="T5" fmla="*/ 0 h 82"/>
              <a:gd name="T6" fmla="*/ 0 w 414"/>
              <a:gd name="T7" fmla="*/ 206652813 h 82"/>
              <a:gd name="T8" fmla="*/ 781248438 w 414"/>
              <a:gd name="T9" fmla="*/ 20665281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82">
                <a:moveTo>
                  <a:pt x="310" y="82"/>
                </a:moveTo>
                <a:lnTo>
                  <a:pt x="414" y="0"/>
                </a:lnTo>
                <a:lnTo>
                  <a:pt x="103" y="0"/>
                </a:lnTo>
                <a:lnTo>
                  <a:pt x="0" y="82"/>
                </a:lnTo>
                <a:lnTo>
                  <a:pt x="310" y="82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53" name="Freeform 38"/>
          <p:cNvSpPr>
            <a:spLocks/>
          </p:cNvSpPr>
          <p:nvPr/>
        </p:nvSpPr>
        <p:spPr bwMode="auto">
          <a:xfrm>
            <a:off x="2427288" y="2471738"/>
            <a:ext cx="165100" cy="1328737"/>
          </a:xfrm>
          <a:custGeom>
            <a:avLst/>
            <a:gdLst>
              <a:gd name="T0" fmla="*/ 0 w 104"/>
              <a:gd name="T1" fmla="*/ 2109369194 h 837"/>
              <a:gd name="T2" fmla="*/ 0 w 104"/>
              <a:gd name="T3" fmla="*/ 209172096 h 837"/>
              <a:gd name="T4" fmla="*/ 262096250 w 104"/>
              <a:gd name="T5" fmla="*/ 0 h 837"/>
              <a:gd name="T6" fmla="*/ 262096250 w 104"/>
              <a:gd name="T7" fmla="*/ 1902716459 h 837"/>
              <a:gd name="T8" fmla="*/ 0 w 104"/>
              <a:gd name="T9" fmla="*/ 2109369194 h 8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837">
                <a:moveTo>
                  <a:pt x="0" y="837"/>
                </a:moveTo>
                <a:lnTo>
                  <a:pt x="0" y="83"/>
                </a:lnTo>
                <a:lnTo>
                  <a:pt x="104" y="0"/>
                </a:lnTo>
                <a:lnTo>
                  <a:pt x="104" y="755"/>
                </a:lnTo>
                <a:lnTo>
                  <a:pt x="0" y="837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54" name="Rectangle 39"/>
          <p:cNvSpPr>
            <a:spLocks noChangeArrowheads="1"/>
          </p:cNvSpPr>
          <p:nvPr/>
        </p:nvSpPr>
        <p:spPr bwMode="auto">
          <a:xfrm>
            <a:off x="1935163" y="2603500"/>
            <a:ext cx="492125" cy="1196975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55" name="Freeform 40"/>
          <p:cNvSpPr>
            <a:spLocks/>
          </p:cNvSpPr>
          <p:nvPr/>
        </p:nvSpPr>
        <p:spPr bwMode="auto">
          <a:xfrm>
            <a:off x="1935163" y="2471738"/>
            <a:ext cx="657225" cy="131762"/>
          </a:xfrm>
          <a:custGeom>
            <a:avLst/>
            <a:gdLst>
              <a:gd name="T0" fmla="*/ 781248438 w 414"/>
              <a:gd name="T1" fmla="*/ 209171381 h 83"/>
              <a:gd name="T2" fmla="*/ 1043344688 w 414"/>
              <a:gd name="T3" fmla="*/ 0 h 83"/>
              <a:gd name="T4" fmla="*/ 259576888 w 414"/>
              <a:gd name="T5" fmla="*/ 0 h 83"/>
              <a:gd name="T6" fmla="*/ 0 w 414"/>
              <a:gd name="T7" fmla="*/ 209171381 h 83"/>
              <a:gd name="T8" fmla="*/ 781248438 w 414"/>
              <a:gd name="T9" fmla="*/ 209171381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83">
                <a:moveTo>
                  <a:pt x="310" y="83"/>
                </a:moveTo>
                <a:lnTo>
                  <a:pt x="414" y="0"/>
                </a:lnTo>
                <a:lnTo>
                  <a:pt x="103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56" name="Freeform 41"/>
          <p:cNvSpPr>
            <a:spLocks/>
          </p:cNvSpPr>
          <p:nvPr/>
        </p:nvSpPr>
        <p:spPr bwMode="auto">
          <a:xfrm>
            <a:off x="2427288" y="2389188"/>
            <a:ext cx="165100" cy="214312"/>
          </a:xfrm>
          <a:custGeom>
            <a:avLst/>
            <a:gdLst>
              <a:gd name="T0" fmla="*/ 0 w 104"/>
              <a:gd name="T1" fmla="*/ 340219506 h 135"/>
              <a:gd name="T2" fmla="*/ 0 w 104"/>
              <a:gd name="T3" fmla="*/ 183970183 h 135"/>
              <a:gd name="T4" fmla="*/ 262096250 w 104"/>
              <a:gd name="T5" fmla="*/ 0 h 135"/>
              <a:gd name="T6" fmla="*/ 262096250 w 104"/>
              <a:gd name="T7" fmla="*/ 131047819 h 135"/>
              <a:gd name="T8" fmla="*/ 0 w 104"/>
              <a:gd name="T9" fmla="*/ 340219506 h 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35">
                <a:moveTo>
                  <a:pt x="0" y="135"/>
                </a:moveTo>
                <a:lnTo>
                  <a:pt x="0" y="73"/>
                </a:lnTo>
                <a:lnTo>
                  <a:pt x="104" y="0"/>
                </a:lnTo>
                <a:lnTo>
                  <a:pt x="104" y="52"/>
                </a:lnTo>
                <a:lnTo>
                  <a:pt x="0" y="135"/>
                </a:lnTo>
                <a:close/>
              </a:path>
            </a:pathLst>
          </a:custGeom>
          <a:solidFill>
            <a:srgbClr val="80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57" name="Rectangle 42"/>
          <p:cNvSpPr>
            <a:spLocks noChangeArrowheads="1"/>
          </p:cNvSpPr>
          <p:nvPr/>
        </p:nvSpPr>
        <p:spPr bwMode="auto">
          <a:xfrm>
            <a:off x="1935163" y="2505075"/>
            <a:ext cx="492125" cy="98425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58" name="Freeform 43"/>
          <p:cNvSpPr>
            <a:spLocks/>
          </p:cNvSpPr>
          <p:nvPr/>
        </p:nvSpPr>
        <p:spPr bwMode="auto">
          <a:xfrm>
            <a:off x="1935163" y="2389188"/>
            <a:ext cx="657225" cy="115887"/>
          </a:xfrm>
          <a:custGeom>
            <a:avLst/>
            <a:gdLst>
              <a:gd name="T0" fmla="*/ 781248438 w 414"/>
              <a:gd name="T1" fmla="*/ 183969819 h 73"/>
              <a:gd name="T2" fmla="*/ 1043344688 w 414"/>
              <a:gd name="T3" fmla="*/ 0 h 73"/>
              <a:gd name="T4" fmla="*/ 259576888 w 414"/>
              <a:gd name="T5" fmla="*/ 0 h 73"/>
              <a:gd name="T6" fmla="*/ 0 w 414"/>
              <a:gd name="T7" fmla="*/ 183969819 h 73"/>
              <a:gd name="T8" fmla="*/ 781248438 w 414"/>
              <a:gd name="T9" fmla="*/ 183969819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73">
                <a:moveTo>
                  <a:pt x="310" y="73"/>
                </a:moveTo>
                <a:lnTo>
                  <a:pt x="414" y="0"/>
                </a:lnTo>
                <a:lnTo>
                  <a:pt x="103" y="0"/>
                </a:lnTo>
                <a:lnTo>
                  <a:pt x="0" y="73"/>
                </a:lnTo>
                <a:lnTo>
                  <a:pt x="310" y="73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59" name="Freeform 44"/>
          <p:cNvSpPr>
            <a:spLocks/>
          </p:cNvSpPr>
          <p:nvPr/>
        </p:nvSpPr>
        <p:spPr bwMode="auto">
          <a:xfrm>
            <a:off x="2427288" y="2143125"/>
            <a:ext cx="165100" cy="361950"/>
          </a:xfrm>
          <a:custGeom>
            <a:avLst/>
            <a:gdLst>
              <a:gd name="T0" fmla="*/ 0 w 104"/>
              <a:gd name="T1" fmla="*/ 574595625 h 228"/>
              <a:gd name="T2" fmla="*/ 0 w 104"/>
              <a:gd name="T3" fmla="*/ 209173763 h 228"/>
              <a:gd name="T4" fmla="*/ 262096250 w 104"/>
              <a:gd name="T5" fmla="*/ 0 h 228"/>
              <a:gd name="T6" fmla="*/ 262096250 w 104"/>
              <a:gd name="T7" fmla="*/ 390625013 h 228"/>
              <a:gd name="T8" fmla="*/ 0 w 104"/>
              <a:gd name="T9" fmla="*/ 574595625 h 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228">
                <a:moveTo>
                  <a:pt x="0" y="228"/>
                </a:moveTo>
                <a:lnTo>
                  <a:pt x="0" y="83"/>
                </a:lnTo>
                <a:lnTo>
                  <a:pt x="104" y="0"/>
                </a:lnTo>
                <a:lnTo>
                  <a:pt x="104" y="155"/>
                </a:lnTo>
                <a:lnTo>
                  <a:pt x="0" y="228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60" name="Rectangle 45"/>
          <p:cNvSpPr>
            <a:spLocks noChangeArrowheads="1"/>
          </p:cNvSpPr>
          <p:nvPr/>
        </p:nvSpPr>
        <p:spPr bwMode="auto">
          <a:xfrm>
            <a:off x="1935163" y="2274888"/>
            <a:ext cx="492125" cy="230187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61" name="Freeform 46"/>
          <p:cNvSpPr>
            <a:spLocks/>
          </p:cNvSpPr>
          <p:nvPr/>
        </p:nvSpPr>
        <p:spPr bwMode="auto">
          <a:xfrm>
            <a:off x="1935163" y="2143125"/>
            <a:ext cx="657225" cy="131763"/>
          </a:xfrm>
          <a:custGeom>
            <a:avLst/>
            <a:gdLst>
              <a:gd name="T0" fmla="*/ 781248438 w 414"/>
              <a:gd name="T1" fmla="*/ 209174556 h 83"/>
              <a:gd name="T2" fmla="*/ 1043344688 w 414"/>
              <a:gd name="T3" fmla="*/ 0 h 83"/>
              <a:gd name="T4" fmla="*/ 259576888 w 414"/>
              <a:gd name="T5" fmla="*/ 0 h 83"/>
              <a:gd name="T6" fmla="*/ 0 w 414"/>
              <a:gd name="T7" fmla="*/ 209174556 h 83"/>
              <a:gd name="T8" fmla="*/ 781248438 w 414"/>
              <a:gd name="T9" fmla="*/ 20917455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83">
                <a:moveTo>
                  <a:pt x="310" y="83"/>
                </a:moveTo>
                <a:lnTo>
                  <a:pt x="414" y="0"/>
                </a:lnTo>
                <a:lnTo>
                  <a:pt x="103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62" name="Freeform 47"/>
          <p:cNvSpPr>
            <a:spLocks/>
          </p:cNvSpPr>
          <p:nvPr/>
        </p:nvSpPr>
        <p:spPr bwMode="auto">
          <a:xfrm>
            <a:off x="3165475" y="4686300"/>
            <a:ext cx="657225" cy="131763"/>
          </a:xfrm>
          <a:custGeom>
            <a:avLst/>
            <a:gdLst>
              <a:gd name="T0" fmla="*/ 783769388 w 414"/>
              <a:gd name="T1" fmla="*/ 209174556 h 83"/>
              <a:gd name="T2" fmla="*/ 1043344688 w 414"/>
              <a:gd name="T3" fmla="*/ 0 h 83"/>
              <a:gd name="T4" fmla="*/ 262096250 w 414"/>
              <a:gd name="T5" fmla="*/ 0 h 83"/>
              <a:gd name="T6" fmla="*/ 0 w 414"/>
              <a:gd name="T7" fmla="*/ 209174556 h 83"/>
              <a:gd name="T8" fmla="*/ 783769388 w 414"/>
              <a:gd name="T9" fmla="*/ 20917455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83">
                <a:moveTo>
                  <a:pt x="311" y="83"/>
                </a:moveTo>
                <a:lnTo>
                  <a:pt x="414" y="0"/>
                </a:lnTo>
                <a:lnTo>
                  <a:pt x="104" y="0"/>
                </a:lnTo>
                <a:lnTo>
                  <a:pt x="0" y="83"/>
                </a:lnTo>
                <a:lnTo>
                  <a:pt x="311" y="83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63" name="Freeform 48"/>
          <p:cNvSpPr>
            <a:spLocks/>
          </p:cNvSpPr>
          <p:nvPr/>
        </p:nvSpPr>
        <p:spPr bwMode="auto">
          <a:xfrm>
            <a:off x="3165475" y="4686300"/>
            <a:ext cx="657225" cy="131763"/>
          </a:xfrm>
          <a:custGeom>
            <a:avLst/>
            <a:gdLst>
              <a:gd name="T0" fmla="*/ 783769388 w 414"/>
              <a:gd name="T1" fmla="*/ 209174556 h 83"/>
              <a:gd name="T2" fmla="*/ 1043344688 w 414"/>
              <a:gd name="T3" fmla="*/ 0 h 83"/>
              <a:gd name="T4" fmla="*/ 262096250 w 414"/>
              <a:gd name="T5" fmla="*/ 0 h 83"/>
              <a:gd name="T6" fmla="*/ 0 w 414"/>
              <a:gd name="T7" fmla="*/ 209174556 h 83"/>
              <a:gd name="T8" fmla="*/ 783769388 w 414"/>
              <a:gd name="T9" fmla="*/ 20917455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83">
                <a:moveTo>
                  <a:pt x="311" y="83"/>
                </a:moveTo>
                <a:lnTo>
                  <a:pt x="414" y="0"/>
                </a:lnTo>
                <a:lnTo>
                  <a:pt x="104" y="0"/>
                </a:lnTo>
                <a:lnTo>
                  <a:pt x="0" y="83"/>
                </a:lnTo>
                <a:lnTo>
                  <a:pt x="311" y="83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64" name="Freeform 49"/>
          <p:cNvSpPr>
            <a:spLocks/>
          </p:cNvSpPr>
          <p:nvPr/>
        </p:nvSpPr>
        <p:spPr bwMode="auto">
          <a:xfrm>
            <a:off x="3659188" y="4686300"/>
            <a:ext cx="163512" cy="131763"/>
          </a:xfrm>
          <a:custGeom>
            <a:avLst/>
            <a:gdLst>
              <a:gd name="T0" fmla="*/ 0 w 103"/>
              <a:gd name="T1" fmla="*/ 209174556 h 83"/>
              <a:gd name="T2" fmla="*/ 0 w 103"/>
              <a:gd name="T3" fmla="*/ 183972898 h 83"/>
              <a:gd name="T4" fmla="*/ 259574506 w 103"/>
              <a:gd name="T5" fmla="*/ 0 h 83"/>
              <a:gd name="T6" fmla="*/ 259574506 w 103"/>
              <a:gd name="T7" fmla="*/ 0 h 83"/>
              <a:gd name="T8" fmla="*/ 0 w 103"/>
              <a:gd name="T9" fmla="*/ 20917455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83">
                <a:moveTo>
                  <a:pt x="0" y="83"/>
                </a:moveTo>
                <a:lnTo>
                  <a:pt x="0" y="73"/>
                </a:lnTo>
                <a:lnTo>
                  <a:pt x="103" y="0"/>
                </a:lnTo>
                <a:lnTo>
                  <a:pt x="0" y="83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65" name="Rectangle 50"/>
          <p:cNvSpPr>
            <a:spLocks noChangeArrowheads="1"/>
          </p:cNvSpPr>
          <p:nvPr/>
        </p:nvSpPr>
        <p:spPr bwMode="auto">
          <a:xfrm>
            <a:off x="3165475" y="4802188"/>
            <a:ext cx="493713" cy="15875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66" name="Freeform 51"/>
          <p:cNvSpPr>
            <a:spLocks/>
          </p:cNvSpPr>
          <p:nvPr/>
        </p:nvSpPr>
        <p:spPr bwMode="auto">
          <a:xfrm>
            <a:off x="3165475" y="4686300"/>
            <a:ext cx="165100" cy="131763"/>
          </a:xfrm>
          <a:custGeom>
            <a:avLst/>
            <a:gdLst>
              <a:gd name="T0" fmla="*/ 262096250 w 104"/>
              <a:gd name="T1" fmla="*/ 0 h 83"/>
              <a:gd name="T2" fmla="*/ 262096250 w 104"/>
              <a:gd name="T3" fmla="*/ 0 h 83"/>
              <a:gd name="T4" fmla="*/ 0 w 104"/>
              <a:gd name="T5" fmla="*/ 183972898 h 83"/>
              <a:gd name="T6" fmla="*/ 0 w 104"/>
              <a:gd name="T7" fmla="*/ 209174556 h 83"/>
              <a:gd name="T8" fmla="*/ 262096250 w 104"/>
              <a:gd name="T9" fmla="*/ 0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83">
                <a:moveTo>
                  <a:pt x="104" y="0"/>
                </a:moveTo>
                <a:lnTo>
                  <a:pt x="104" y="0"/>
                </a:lnTo>
                <a:lnTo>
                  <a:pt x="0" y="73"/>
                </a:lnTo>
                <a:lnTo>
                  <a:pt x="0" y="83"/>
                </a:lnTo>
                <a:lnTo>
                  <a:pt x="104" y="0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67" name="Rectangle 52"/>
          <p:cNvSpPr>
            <a:spLocks noChangeArrowheads="1"/>
          </p:cNvSpPr>
          <p:nvPr/>
        </p:nvSpPr>
        <p:spPr bwMode="auto">
          <a:xfrm>
            <a:off x="3330575" y="4686300"/>
            <a:ext cx="492125" cy="1588"/>
          </a:xfrm>
          <a:prstGeom prst="rect">
            <a:avLst/>
          </a:prstGeom>
          <a:solidFill>
            <a:srgbClr val="4D66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68" name="Freeform 53"/>
          <p:cNvSpPr>
            <a:spLocks/>
          </p:cNvSpPr>
          <p:nvPr/>
        </p:nvSpPr>
        <p:spPr bwMode="auto">
          <a:xfrm>
            <a:off x="3165475" y="4686300"/>
            <a:ext cx="657225" cy="115888"/>
          </a:xfrm>
          <a:custGeom>
            <a:avLst/>
            <a:gdLst>
              <a:gd name="T0" fmla="*/ 783769388 w 414"/>
              <a:gd name="T1" fmla="*/ 183972994 h 73"/>
              <a:gd name="T2" fmla="*/ 1043344688 w 414"/>
              <a:gd name="T3" fmla="*/ 0 h 73"/>
              <a:gd name="T4" fmla="*/ 262096250 w 414"/>
              <a:gd name="T5" fmla="*/ 0 h 73"/>
              <a:gd name="T6" fmla="*/ 0 w 414"/>
              <a:gd name="T7" fmla="*/ 183972994 h 73"/>
              <a:gd name="T8" fmla="*/ 783769388 w 414"/>
              <a:gd name="T9" fmla="*/ 183972994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73">
                <a:moveTo>
                  <a:pt x="311" y="73"/>
                </a:moveTo>
                <a:lnTo>
                  <a:pt x="414" y="0"/>
                </a:lnTo>
                <a:lnTo>
                  <a:pt x="104" y="0"/>
                </a:lnTo>
                <a:lnTo>
                  <a:pt x="0" y="73"/>
                </a:lnTo>
                <a:lnTo>
                  <a:pt x="311" y="73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69" name="Freeform 54"/>
          <p:cNvSpPr>
            <a:spLocks/>
          </p:cNvSpPr>
          <p:nvPr/>
        </p:nvSpPr>
        <p:spPr bwMode="auto">
          <a:xfrm>
            <a:off x="3165475" y="4686300"/>
            <a:ext cx="657225" cy="115888"/>
          </a:xfrm>
          <a:custGeom>
            <a:avLst/>
            <a:gdLst>
              <a:gd name="T0" fmla="*/ 783769388 w 414"/>
              <a:gd name="T1" fmla="*/ 183972994 h 73"/>
              <a:gd name="T2" fmla="*/ 1043344688 w 414"/>
              <a:gd name="T3" fmla="*/ 0 h 73"/>
              <a:gd name="T4" fmla="*/ 262096250 w 414"/>
              <a:gd name="T5" fmla="*/ 0 h 73"/>
              <a:gd name="T6" fmla="*/ 0 w 414"/>
              <a:gd name="T7" fmla="*/ 183972994 h 73"/>
              <a:gd name="T8" fmla="*/ 783769388 w 414"/>
              <a:gd name="T9" fmla="*/ 183972994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73">
                <a:moveTo>
                  <a:pt x="311" y="73"/>
                </a:moveTo>
                <a:lnTo>
                  <a:pt x="414" y="0"/>
                </a:lnTo>
                <a:lnTo>
                  <a:pt x="104" y="0"/>
                </a:lnTo>
                <a:lnTo>
                  <a:pt x="0" y="73"/>
                </a:lnTo>
                <a:lnTo>
                  <a:pt x="311" y="73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70" name="Freeform 55"/>
          <p:cNvSpPr>
            <a:spLocks/>
          </p:cNvSpPr>
          <p:nvPr/>
        </p:nvSpPr>
        <p:spPr bwMode="auto">
          <a:xfrm>
            <a:off x="3165475" y="4686300"/>
            <a:ext cx="657225" cy="115888"/>
          </a:xfrm>
          <a:custGeom>
            <a:avLst/>
            <a:gdLst>
              <a:gd name="T0" fmla="*/ 783769388 w 414"/>
              <a:gd name="T1" fmla="*/ 183972994 h 73"/>
              <a:gd name="T2" fmla="*/ 1043344688 w 414"/>
              <a:gd name="T3" fmla="*/ 0 h 73"/>
              <a:gd name="T4" fmla="*/ 262096250 w 414"/>
              <a:gd name="T5" fmla="*/ 0 h 73"/>
              <a:gd name="T6" fmla="*/ 0 w 414"/>
              <a:gd name="T7" fmla="*/ 183972994 h 73"/>
              <a:gd name="T8" fmla="*/ 783769388 w 414"/>
              <a:gd name="T9" fmla="*/ 183972994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73">
                <a:moveTo>
                  <a:pt x="311" y="73"/>
                </a:moveTo>
                <a:lnTo>
                  <a:pt x="414" y="0"/>
                </a:lnTo>
                <a:lnTo>
                  <a:pt x="104" y="0"/>
                </a:lnTo>
                <a:lnTo>
                  <a:pt x="0" y="73"/>
                </a:lnTo>
                <a:lnTo>
                  <a:pt x="311" y="73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71" name="Freeform 56"/>
          <p:cNvSpPr>
            <a:spLocks/>
          </p:cNvSpPr>
          <p:nvPr/>
        </p:nvSpPr>
        <p:spPr bwMode="auto">
          <a:xfrm>
            <a:off x="4889500" y="4129088"/>
            <a:ext cx="163513" cy="688975"/>
          </a:xfrm>
          <a:custGeom>
            <a:avLst/>
            <a:gdLst>
              <a:gd name="T0" fmla="*/ 0 w 103"/>
              <a:gd name="T1" fmla="*/ 1093747813 h 434"/>
              <a:gd name="T2" fmla="*/ 0 w 103"/>
              <a:gd name="T3" fmla="*/ 209173763 h 434"/>
              <a:gd name="T4" fmla="*/ 259577681 w 103"/>
              <a:gd name="T5" fmla="*/ 0 h 434"/>
              <a:gd name="T6" fmla="*/ 259577681 w 103"/>
              <a:gd name="T7" fmla="*/ 884575638 h 434"/>
              <a:gd name="T8" fmla="*/ 0 w 103"/>
              <a:gd name="T9" fmla="*/ 1093747813 h 4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434">
                <a:moveTo>
                  <a:pt x="0" y="434"/>
                </a:moveTo>
                <a:lnTo>
                  <a:pt x="0" y="83"/>
                </a:lnTo>
                <a:lnTo>
                  <a:pt x="103" y="0"/>
                </a:lnTo>
                <a:lnTo>
                  <a:pt x="103" y="351"/>
                </a:lnTo>
                <a:lnTo>
                  <a:pt x="0" y="434"/>
                </a:lnTo>
                <a:close/>
              </a:path>
            </a:pathLst>
          </a:custGeom>
          <a:solidFill>
            <a:srgbClr val="804D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72" name="Rectangle 57"/>
          <p:cNvSpPr>
            <a:spLocks noChangeArrowheads="1"/>
          </p:cNvSpPr>
          <p:nvPr/>
        </p:nvSpPr>
        <p:spPr bwMode="auto">
          <a:xfrm>
            <a:off x="4397375" y="4260850"/>
            <a:ext cx="492125" cy="557213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73" name="Freeform 58"/>
          <p:cNvSpPr>
            <a:spLocks/>
          </p:cNvSpPr>
          <p:nvPr/>
        </p:nvSpPr>
        <p:spPr bwMode="auto">
          <a:xfrm>
            <a:off x="4397375" y="4129088"/>
            <a:ext cx="655638" cy="131762"/>
          </a:xfrm>
          <a:custGeom>
            <a:avLst/>
            <a:gdLst>
              <a:gd name="T0" fmla="*/ 781249033 w 413"/>
              <a:gd name="T1" fmla="*/ 209171381 h 83"/>
              <a:gd name="T2" fmla="*/ 1040826119 w 413"/>
              <a:gd name="T3" fmla="*/ 0 h 83"/>
              <a:gd name="T4" fmla="*/ 259577085 w 413"/>
              <a:gd name="T5" fmla="*/ 0 h 83"/>
              <a:gd name="T6" fmla="*/ 0 w 413"/>
              <a:gd name="T7" fmla="*/ 209171381 h 83"/>
              <a:gd name="T8" fmla="*/ 781249033 w 413"/>
              <a:gd name="T9" fmla="*/ 209171381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83">
                <a:moveTo>
                  <a:pt x="310" y="83"/>
                </a:moveTo>
                <a:lnTo>
                  <a:pt x="413" y="0"/>
                </a:lnTo>
                <a:lnTo>
                  <a:pt x="103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74" name="Freeform 59"/>
          <p:cNvSpPr>
            <a:spLocks/>
          </p:cNvSpPr>
          <p:nvPr/>
        </p:nvSpPr>
        <p:spPr bwMode="auto">
          <a:xfrm>
            <a:off x="4397375" y="4129088"/>
            <a:ext cx="655638" cy="131762"/>
          </a:xfrm>
          <a:custGeom>
            <a:avLst/>
            <a:gdLst>
              <a:gd name="T0" fmla="*/ 781249033 w 413"/>
              <a:gd name="T1" fmla="*/ 209171381 h 83"/>
              <a:gd name="T2" fmla="*/ 1040826119 w 413"/>
              <a:gd name="T3" fmla="*/ 0 h 83"/>
              <a:gd name="T4" fmla="*/ 259577085 w 413"/>
              <a:gd name="T5" fmla="*/ 0 h 83"/>
              <a:gd name="T6" fmla="*/ 0 w 413"/>
              <a:gd name="T7" fmla="*/ 209171381 h 83"/>
              <a:gd name="T8" fmla="*/ 781249033 w 413"/>
              <a:gd name="T9" fmla="*/ 209171381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83">
                <a:moveTo>
                  <a:pt x="310" y="83"/>
                </a:moveTo>
                <a:lnTo>
                  <a:pt x="413" y="0"/>
                </a:lnTo>
                <a:lnTo>
                  <a:pt x="103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75" name="Freeform 60"/>
          <p:cNvSpPr>
            <a:spLocks/>
          </p:cNvSpPr>
          <p:nvPr/>
        </p:nvSpPr>
        <p:spPr bwMode="auto">
          <a:xfrm>
            <a:off x="4889500" y="3209925"/>
            <a:ext cx="163513" cy="1050925"/>
          </a:xfrm>
          <a:custGeom>
            <a:avLst/>
            <a:gdLst>
              <a:gd name="T0" fmla="*/ 0 w 103"/>
              <a:gd name="T1" fmla="*/ 1668343438 h 662"/>
              <a:gd name="T2" fmla="*/ 0 w 103"/>
              <a:gd name="T3" fmla="*/ 209173763 h 662"/>
              <a:gd name="T4" fmla="*/ 259577681 w 103"/>
              <a:gd name="T5" fmla="*/ 0 h 662"/>
              <a:gd name="T6" fmla="*/ 259577681 w 103"/>
              <a:gd name="T7" fmla="*/ 1459171263 h 662"/>
              <a:gd name="T8" fmla="*/ 0 w 103"/>
              <a:gd name="T9" fmla="*/ 1668343438 h 6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662">
                <a:moveTo>
                  <a:pt x="0" y="662"/>
                </a:moveTo>
                <a:lnTo>
                  <a:pt x="0" y="83"/>
                </a:lnTo>
                <a:lnTo>
                  <a:pt x="103" y="0"/>
                </a:lnTo>
                <a:lnTo>
                  <a:pt x="103" y="579"/>
                </a:lnTo>
                <a:lnTo>
                  <a:pt x="0" y="662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76" name="Rectangle 61"/>
          <p:cNvSpPr>
            <a:spLocks noChangeArrowheads="1"/>
          </p:cNvSpPr>
          <p:nvPr/>
        </p:nvSpPr>
        <p:spPr bwMode="auto">
          <a:xfrm>
            <a:off x="4397375" y="3341688"/>
            <a:ext cx="492125" cy="919162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77" name="Freeform 62"/>
          <p:cNvSpPr>
            <a:spLocks/>
          </p:cNvSpPr>
          <p:nvPr/>
        </p:nvSpPr>
        <p:spPr bwMode="auto">
          <a:xfrm>
            <a:off x="4397375" y="3209925"/>
            <a:ext cx="655638" cy="131763"/>
          </a:xfrm>
          <a:custGeom>
            <a:avLst/>
            <a:gdLst>
              <a:gd name="T0" fmla="*/ 781249033 w 413"/>
              <a:gd name="T1" fmla="*/ 209174556 h 83"/>
              <a:gd name="T2" fmla="*/ 1040826119 w 413"/>
              <a:gd name="T3" fmla="*/ 0 h 83"/>
              <a:gd name="T4" fmla="*/ 259577085 w 413"/>
              <a:gd name="T5" fmla="*/ 0 h 83"/>
              <a:gd name="T6" fmla="*/ 0 w 413"/>
              <a:gd name="T7" fmla="*/ 209174556 h 83"/>
              <a:gd name="T8" fmla="*/ 781249033 w 413"/>
              <a:gd name="T9" fmla="*/ 20917455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83">
                <a:moveTo>
                  <a:pt x="310" y="83"/>
                </a:moveTo>
                <a:lnTo>
                  <a:pt x="413" y="0"/>
                </a:lnTo>
                <a:lnTo>
                  <a:pt x="103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78" name="Freeform 63"/>
          <p:cNvSpPr>
            <a:spLocks/>
          </p:cNvSpPr>
          <p:nvPr/>
        </p:nvSpPr>
        <p:spPr bwMode="auto">
          <a:xfrm>
            <a:off x="4889500" y="3062288"/>
            <a:ext cx="163513" cy="279400"/>
          </a:xfrm>
          <a:custGeom>
            <a:avLst/>
            <a:gdLst>
              <a:gd name="T0" fmla="*/ 0 w 103"/>
              <a:gd name="T1" fmla="*/ 443547500 h 176"/>
              <a:gd name="T2" fmla="*/ 0 w 103"/>
              <a:gd name="T3" fmla="*/ 209173763 h 176"/>
              <a:gd name="T4" fmla="*/ 259577681 w 103"/>
              <a:gd name="T5" fmla="*/ 0 h 176"/>
              <a:gd name="T6" fmla="*/ 259577681 w 103"/>
              <a:gd name="T7" fmla="*/ 234375325 h 176"/>
              <a:gd name="T8" fmla="*/ 0 w 103"/>
              <a:gd name="T9" fmla="*/ 443547500 h 1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76">
                <a:moveTo>
                  <a:pt x="0" y="176"/>
                </a:moveTo>
                <a:lnTo>
                  <a:pt x="0" y="83"/>
                </a:lnTo>
                <a:lnTo>
                  <a:pt x="103" y="0"/>
                </a:lnTo>
                <a:lnTo>
                  <a:pt x="103" y="93"/>
                </a:lnTo>
                <a:lnTo>
                  <a:pt x="0" y="176"/>
                </a:lnTo>
                <a:close/>
              </a:path>
            </a:pathLst>
          </a:custGeom>
          <a:solidFill>
            <a:srgbClr val="80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79" name="Rectangle 64"/>
          <p:cNvSpPr>
            <a:spLocks noChangeArrowheads="1"/>
          </p:cNvSpPr>
          <p:nvPr/>
        </p:nvSpPr>
        <p:spPr bwMode="auto">
          <a:xfrm>
            <a:off x="4397375" y="3194050"/>
            <a:ext cx="492125" cy="147638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80" name="Freeform 65"/>
          <p:cNvSpPr>
            <a:spLocks/>
          </p:cNvSpPr>
          <p:nvPr/>
        </p:nvSpPr>
        <p:spPr bwMode="auto">
          <a:xfrm>
            <a:off x="4397375" y="3062288"/>
            <a:ext cx="655638" cy="131762"/>
          </a:xfrm>
          <a:custGeom>
            <a:avLst/>
            <a:gdLst>
              <a:gd name="T0" fmla="*/ 781249033 w 413"/>
              <a:gd name="T1" fmla="*/ 209171381 h 83"/>
              <a:gd name="T2" fmla="*/ 1040826119 w 413"/>
              <a:gd name="T3" fmla="*/ 0 h 83"/>
              <a:gd name="T4" fmla="*/ 259577085 w 413"/>
              <a:gd name="T5" fmla="*/ 0 h 83"/>
              <a:gd name="T6" fmla="*/ 0 w 413"/>
              <a:gd name="T7" fmla="*/ 209171381 h 83"/>
              <a:gd name="T8" fmla="*/ 781249033 w 413"/>
              <a:gd name="T9" fmla="*/ 209171381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83">
                <a:moveTo>
                  <a:pt x="310" y="83"/>
                </a:moveTo>
                <a:lnTo>
                  <a:pt x="413" y="0"/>
                </a:lnTo>
                <a:lnTo>
                  <a:pt x="103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81" name="Freeform 66"/>
          <p:cNvSpPr>
            <a:spLocks/>
          </p:cNvSpPr>
          <p:nvPr/>
        </p:nvSpPr>
        <p:spPr bwMode="auto">
          <a:xfrm>
            <a:off x="4889500" y="2881313"/>
            <a:ext cx="163513" cy="312737"/>
          </a:xfrm>
          <a:custGeom>
            <a:avLst/>
            <a:gdLst>
              <a:gd name="T0" fmla="*/ 0 w 103"/>
              <a:gd name="T1" fmla="*/ 496469194 h 197"/>
              <a:gd name="T2" fmla="*/ 0 w 103"/>
              <a:gd name="T3" fmla="*/ 209171841 h 197"/>
              <a:gd name="T4" fmla="*/ 259577681 w 103"/>
              <a:gd name="T5" fmla="*/ 0 h 197"/>
              <a:gd name="T6" fmla="*/ 259577681 w 103"/>
              <a:gd name="T7" fmla="*/ 287297353 h 197"/>
              <a:gd name="T8" fmla="*/ 0 w 103"/>
              <a:gd name="T9" fmla="*/ 496469194 h 1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97">
                <a:moveTo>
                  <a:pt x="0" y="197"/>
                </a:moveTo>
                <a:lnTo>
                  <a:pt x="0" y="83"/>
                </a:lnTo>
                <a:lnTo>
                  <a:pt x="103" y="0"/>
                </a:lnTo>
                <a:lnTo>
                  <a:pt x="103" y="114"/>
                </a:lnTo>
                <a:lnTo>
                  <a:pt x="0" y="197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82" name="Rectangle 67"/>
          <p:cNvSpPr>
            <a:spLocks noChangeArrowheads="1"/>
          </p:cNvSpPr>
          <p:nvPr/>
        </p:nvSpPr>
        <p:spPr bwMode="auto">
          <a:xfrm>
            <a:off x="4397375" y="3013075"/>
            <a:ext cx="492125" cy="180975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83" name="Freeform 68"/>
          <p:cNvSpPr>
            <a:spLocks/>
          </p:cNvSpPr>
          <p:nvPr/>
        </p:nvSpPr>
        <p:spPr bwMode="auto">
          <a:xfrm>
            <a:off x="4397375" y="2881313"/>
            <a:ext cx="655638" cy="131762"/>
          </a:xfrm>
          <a:custGeom>
            <a:avLst/>
            <a:gdLst>
              <a:gd name="T0" fmla="*/ 781249033 w 413"/>
              <a:gd name="T1" fmla="*/ 209171381 h 83"/>
              <a:gd name="T2" fmla="*/ 1040826119 w 413"/>
              <a:gd name="T3" fmla="*/ 0 h 83"/>
              <a:gd name="T4" fmla="*/ 259577085 w 413"/>
              <a:gd name="T5" fmla="*/ 0 h 83"/>
              <a:gd name="T6" fmla="*/ 0 w 413"/>
              <a:gd name="T7" fmla="*/ 209171381 h 83"/>
              <a:gd name="T8" fmla="*/ 781249033 w 413"/>
              <a:gd name="T9" fmla="*/ 209171381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83">
                <a:moveTo>
                  <a:pt x="310" y="83"/>
                </a:moveTo>
                <a:lnTo>
                  <a:pt x="413" y="0"/>
                </a:lnTo>
                <a:lnTo>
                  <a:pt x="103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84" name="Freeform 69"/>
          <p:cNvSpPr>
            <a:spLocks/>
          </p:cNvSpPr>
          <p:nvPr/>
        </p:nvSpPr>
        <p:spPr bwMode="auto">
          <a:xfrm>
            <a:off x="6119813" y="4686300"/>
            <a:ext cx="165100" cy="131763"/>
          </a:xfrm>
          <a:custGeom>
            <a:avLst/>
            <a:gdLst>
              <a:gd name="T0" fmla="*/ 0 w 104"/>
              <a:gd name="T1" fmla="*/ 209174556 h 83"/>
              <a:gd name="T2" fmla="*/ 0 w 104"/>
              <a:gd name="T3" fmla="*/ 183972898 h 83"/>
              <a:gd name="T4" fmla="*/ 262096250 w 104"/>
              <a:gd name="T5" fmla="*/ 0 h 83"/>
              <a:gd name="T6" fmla="*/ 262096250 w 104"/>
              <a:gd name="T7" fmla="*/ 0 h 83"/>
              <a:gd name="T8" fmla="*/ 0 w 104"/>
              <a:gd name="T9" fmla="*/ 20917455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83">
                <a:moveTo>
                  <a:pt x="0" y="83"/>
                </a:moveTo>
                <a:lnTo>
                  <a:pt x="0" y="73"/>
                </a:lnTo>
                <a:lnTo>
                  <a:pt x="104" y="0"/>
                </a:lnTo>
                <a:lnTo>
                  <a:pt x="0" y="83"/>
                </a:lnTo>
                <a:close/>
              </a:path>
            </a:pathLst>
          </a:custGeom>
          <a:solidFill>
            <a:srgbClr val="804D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85" name="Rectangle 70"/>
          <p:cNvSpPr>
            <a:spLocks noChangeArrowheads="1"/>
          </p:cNvSpPr>
          <p:nvPr/>
        </p:nvSpPr>
        <p:spPr bwMode="auto">
          <a:xfrm>
            <a:off x="5627688" y="4802188"/>
            <a:ext cx="492125" cy="15875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86" name="Freeform 71"/>
          <p:cNvSpPr>
            <a:spLocks/>
          </p:cNvSpPr>
          <p:nvPr/>
        </p:nvSpPr>
        <p:spPr bwMode="auto">
          <a:xfrm>
            <a:off x="5627688" y="4686300"/>
            <a:ext cx="165100" cy="131763"/>
          </a:xfrm>
          <a:custGeom>
            <a:avLst/>
            <a:gdLst>
              <a:gd name="T0" fmla="*/ 262096250 w 104"/>
              <a:gd name="T1" fmla="*/ 0 h 83"/>
              <a:gd name="T2" fmla="*/ 262096250 w 104"/>
              <a:gd name="T3" fmla="*/ 0 h 83"/>
              <a:gd name="T4" fmla="*/ 0 w 104"/>
              <a:gd name="T5" fmla="*/ 183972898 h 83"/>
              <a:gd name="T6" fmla="*/ 0 w 104"/>
              <a:gd name="T7" fmla="*/ 209174556 h 83"/>
              <a:gd name="T8" fmla="*/ 262096250 w 104"/>
              <a:gd name="T9" fmla="*/ 0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83">
                <a:moveTo>
                  <a:pt x="104" y="0"/>
                </a:moveTo>
                <a:lnTo>
                  <a:pt x="104" y="0"/>
                </a:lnTo>
                <a:lnTo>
                  <a:pt x="0" y="73"/>
                </a:lnTo>
                <a:lnTo>
                  <a:pt x="0" y="83"/>
                </a:lnTo>
                <a:lnTo>
                  <a:pt x="104" y="0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87" name="Rectangle 72"/>
          <p:cNvSpPr>
            <a:spLocks noChangeArrowheads="1"/>
          </p:cNvSpPr>
          <p:nvPr/>
        </p:nvSpPr>
        <p:spPr bwMode="auto">
          <a:xfrm>
            <a:off x="5792788" y="4686300"/>
            <a:ext cx="492125" cy="1588"/>
          </a:xfrm>
          <a:prstGeom prst="rect">
            <a:avLst/>
          </a:prstGeom>
          <a:solidFill>
            <a:srgbClr val="804D66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88" name="Freeform 73"/>
          <p:cNvSpPr>
            <a:spLocks/>
          </p:cNvSpPr>
          <p:nvPr/>
        </p:nvSpPr>
        <p:spPr bwMode="auto">
          <a:xfrm>
            <a:off x="5627688" y="4686300"/>
            <a:ext cx="657225" cy="115888"/>
          </a:xfrm>
          <a:custGeom>
            <a:avLst/>
            <a:gdLst>
              <a:gd name="T0" fmla="*/ 781248438 w 414"/>
              <a:gd name="T1" fmla="*/ 183972994 h 73"/>
              <a:gd name="T2" fmla="*/ 1043344688 w 414"/>
              <a:gd name="T3" fmla="*/ 0 h 73"/>
              <a:gd name="T4" fmla="*/ 262096250 w 414"/>
              <a:gd name="T5" fmla="*/ 0 h 73"/>
              <a:gd name="T6" fmla="*/ 0 w 414"/>
              <a:gd name="T7" fmla="*/ 183972994 h 73"/>
              <a:gd name="T8" fmla="*/ 781248438 w 414"/>
              <a:gd name="T9" fmla="*/ 183972994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73">
                <a:moveTo>
                  <a:pt x="310" y="73"/>
                </a:moveTo>
                <a:lnTo>
                  <a:pt x="414" y="0"/>
                </a:lnTo>
                <a:lnTo>
                  <a:pt x="104" y="0"/>
                </a:lnTo>
                <a:lnTo>
                  <a:pt x="0" y="73"/>
                </a:lnTo>
                <a:lnTo>
                  <a:pt x="310" y="73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89" name="Freeform 74"/>
          <p:cNvSpPr>
            <a:spLocks/>
          </p:cNvSpPr>
          <p:nvPr/>
        </p:nvSpPr>
        <p:spPr bwMode="auto">
          <a:xfrm>
            <a:off x="5627688" y="4686300"/>
            <a:ext cx="657225" cy="115888"/>
          </a:xfrm>
          <a:custGeom>
            <a:avLst/>
            <a:gdLst>
              <a:gd name="T0" fmla="*/ 781248438 w 414"/>
              <a:gd name="T1" fmla="*/ 183972994 h 73"/>
              <a:gd name="T2" fmla="*/ 1043344688 w 414"/>
              <a:gd name="T3" fmla="*/ 0 h 73"/>
              <a:gd name="T4" fmla="*/ 262096250 w 414"/>
              <a:gd name="T5" fmla="*/ 0 h 73"/>
              <a:gd name="T6" fmla="*/ 0 w 414"/>
              <a:gd name="T7" fmla="*/ 183972994 h 73"/>
              <a:gd name="T8" fmla="*/ 781248438 w 414"/>
              <a:gd name="T9" fmla="*/ 183972994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73">
                <a:moveTo>
                  <a:pt x="310" y="73"/>
                </a:moveTo>
                <a:lnTo>
                  <a:pt x="414" y="0"/>
                </a:lnTo>
                <a:lnTo>
                  <a:pt x="104" y="0"/>
                </a:lnTo>
                <a:lnTo>
                  <a:pt x="0" y="73"/>
                </a:lnTo>
                <a:lnTo>
                  <a:pt x="310" y="73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90" name="Freeform 75"/>
          <p:cNvSpPr>
            <a:spLocks/>
          </p:cNvSpPr>
          <p:nvPr/>
        </p:nvSpPr>
        <p:spPr bwMode="auto">
          <a:xfrm>
            <a:off x="6119813" y="3406775"/>
            <a:ext cx="165100" cy="1395413"/>
          </a:xfrm>
          <a:custGeom>
            <a:avLst/>
            <a:gdLst>
              <a:gd name="T0" fmla="*/ 0 w 104"/>
              <a:gd name="T1" fmla="*/ 2147483647 h 879"/>
              <a:gd name="T2" fmla="*/ 0 w 104"/>
              <a:gd name="T3" fmla="*/ 209173837 h 879"/>
              <a:gd name="T4" fmla="*/ 262096250 w 104"/>
              <a:gd name="T5" fmla="*/ 0 h 879"/>
              <a:gd name="T6" fmla="*/ 262096250 w 104"/>
              <a:gd name="T7" fmla="*/ 2031246665 h 879"/>
              <a:gd name="T8" fmla="*/ 0 w 104"/>
              <a:gd name="T9" fmla="*/ 2147483647 h 8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879">
                <a:moveTo>
                  <a:pt x="0" y="879"/>
                </a:moveTo>
                <a:lnTo>
                  <a:pt x="0" y="83"/>
                </a:lnTo>
                <a:lnTo>
                  <a:pt x="104" y="0"/>
                </a:lnTo>
                <a:lnTo>
                  <a:pt x="104" y="806"/>
                </a:lnTo>
                <a:lnTo>
                  <a:pt x="0" y="879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91" name="Rectangle 76"/>
          <p:cNvSpPr>
            <a:spLocks noChangeArrowheads="1"/>
          </p:cNvSpPr>
          <p:nvPr/>
        </p:nvSpPr>
        <p:spPr bwMode="auto">
          <a:xfrm>
            <a:off x="5627688" y="3538538"/>
            <a:ext cx="492125" cy="1263650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92" name="Freeform 77"/>
          <p:cNvSpPr>
            <a:spLocks/>
          </p:cNvSpPr>
          <p:nvPr/>
        </p:nvSpPr>
        <p:spPr bwMode="auto">
          <a:xfrm>
            <a:off x="5627688" y="3406775"/>
            <a:ext cx="657225" cy="131763"/>
          </a:xfrm>
          <a:custGeom>
            <a:avLst/>
            <a:gdLst>
              <a:gd name="T0" fmla="*/ 781248438 w 414"/>
              <a:gd name="T1" fmla="*/ 209174556 h 83"/>
              <a:gd name="T2" fmla="*/ 1043344688 w 414"/>
              <a:gd name="T3" fmla="*/ 0 h 83"/>
              <a:gd name="T4" fmla="*/ 262096250 w 414"/>
              <a:gd name="T5" fmla="*/ 0 h 83"/>
              <a:gd name="T6" fmla="*/ 0 w 414"/>
              <a:gd name="T7" fmla="*/ 209174556 h 83"/>
              <a:gd name="T8" fmla="*/ 781248438 w 414"/>
              <a:gd name="T9" fmla="*/ 20917455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83">
                <a:moveTo>
                  <a:pt x="310" y="83"/>
                </a:moveTo>
                <a:lnTo>
                  <a:pt x="414" y="0"/>
                </a:lnTo>
                <a:lnTo>
                  <a:pt x="104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93" name="Freeform 78"/>
          <p:cNvSpPr>
            <a:spLocks/>
          </p:cNvSpPr>
          <p:nvPr/>
        </p:nvSpPr>
        <p:spPr bwMode="auto">
          <a:xfrm>
            <a:off x="5627688" y="3406775"/>
            <a:ext cx="657225" cy="131763"/>
          </a:xfrm>
          <a:custGeom>
            <a:avLst/>
            <a:gdLst>
              <a:gd name="T0" fmla="*/ 781248438 w 414"/>
              <a:gd name="T1" fmla="*/ 209174556 h 83"/>
              <a:gd name="T2" fmla="*/ 1043344688 w 414"/>
              <a:gd name="T3" fmla="*/ 0 h 83"/>
              <a:gd name="T4" fmla="*/ 262096250 w 414"/>
              <a:gd name="T5" fmla="*/ 0 h 83"/>
              <a:gd name="T6" fmla="*/ 0 w 414"/>
              <a:gd name="T7" fmla="*/ 209174556 h 83"/>
              <a:gd name="T8" fmla="*/ 781248438 w 414"/>
              <a:gd name="T9" fmla="*/ 20917455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83">
                <a:moveTo>
                  <a:pt x="310" y="83"/>
                </a:moveTo>
                <a:lnTo>
                  <a:pt x="414" y="0"/>
                </a:lnTo>
                <a:lnTo>
                  <a:pt x="104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94" name="Freeform 79"/>
          <p:cNvSpPr>
            <a:spLocks/>
          </p:cNvSpPr>
          <p:nvPr/>
        </p:nvSpPr>
        <p:spPr bwMode="auto">
          <a:xfrm>
            <a:off x="5627688" y="3406775"/>
            <a:ext cx="657225" cy="131763"/>
          </a:xfrm>
          <a:custGeom>
            <a:avLst/>
            <a:gdLst>
              <a:gd name="T0" fmla="*/ 781248438 w 414"/>
              <a:gd name="T1" fmla="*/ 209174556 h 83"/>
              <a:gd name="T2" fmla="*/ 1043344688 w 414"/>
              <a:gd name="T3" fmla="*/ 0 h 83"/>
              <a:gd name="T4" fmla="*/ 262096250 w 414"/>
              <a:gd name="T5" fmla="*/ 0 h 83"/>
              <a:gd name="T6" fmla="*/ 0 w 414"/>
              <a:gd name="T7" fmla="*/ 209174556 h 83"/>
              <a:gd name="T8" fmla="*/ 781248438 w 414"/>
              <a:gd name="T9" fmla="*/ 209174556 h 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" h="83">
                <a:moveTo>
                  <a:pt x="310" y="83"/>
                </a:moveTo>
                <a:lnTo>
                  <a:pt x="414" y="0"/>
                </a:lnTo>
                <a:lnTo>
                  <a:pt x="104" y="0"/>
                </a:lnTo>
                <a:lnTo>
                  <a:pt x="0" y="83"/>
                </a:lnTo>
                <a:lnTo>
                  <a:pt x="310" y="83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95" name="Freeform 80"/>
          <p:cNvSpPr>
            <a:spLocks/>
          </p:cNvSpPr>
          <p:nvPr/>
        </p:nvSpPr>
        <p:spPr bwMode="auto">
          <a:xfrm>
            <a:off x="7351713" y="4621213"/>
            <a:ext cx="163512" cy="196850"/>
          </a:xfrm>
          <a:custGeom>
            <a:avLst/>
            <a:gdLst>
              <a:gd name="T0" fmla="*/ 0 w 103"/>
              <a:gd name="T1" fmla="*/ 312499375 h 124"/>
              <a:gd name="T2" fmla="*/ 0 w 103"/>
              <a:gd name="T3" fmla="*/ 181451250 h 124"/>
              <a:gd name="T4" fmla="*/ 259574506 w 103"/>
              <a:gd name="T5" fmla="*/ 0 h 124"/>
              <a:gd name="T6" fmla="*/ 259574506 w 103"/>
              <a:gd name="T7" fmla="*/ 103327200 h 124"/>
              <a:gd name="T8" fmla="*/ 0 w 103"/>
              <a:gd name="T9" fmla="*/ 312499375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24">
                <a:moveTo>
                  <a:pt x="0" y="124"/>
                </a:moveTo>
                <a:lnTo>
                  <a:pt x="0" y="72"/>
                </a:lnTo>
                <a:lnTo>
                  <a:pt x="103" y="0"/>
                </a:lnTo>
                <a:lnTo>
                  <a:pt x="103" y="41"/>
                </a:lnTo>
                <a:lnTo>
                  <a:pt x="0" y="124"/>
                </a:lnTo>
                <a:close/>
              </a:path>
            </a:pathLst>
          </a:custGeom>
          <a:solidFill>
            <a:srgbClr val="804D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96" name="Rectangle 81"/>
          <p:cNvSpPr>
            <a:spLocks noChangeArrowheads="1"/>
          </p:cNvSpPr>
          <p:nvPr/>
        </p:nvSpPr>
        <p:spPr bwMode="auto">
          <a:xfrm>
            <a:off x="6859588" y="4735513"/>
            <a:ext cx="492125" cy="82550"/>
          </a:xfrm>
          <a:prstGeom prst="rect">
            <a:avLst/>
          </a:prstGeom>
          <a:solidFill>
            <a:srgbClr val="FF99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897" name="Freeform 82"/>
          <p:cNvSpPr>
            <a:spLocks/>
          </p:cNvSpPr>
          <p:nvPr/>
        </p:nvSpPr>
        <p:spPr bwMode="auto">
          <a:xfrm>
            <a:off x="6859588" y="4621213"/>
            <a:ext cx="655637" cy="114300"/>
          </a:xfrm>
          <a:custGeom>
            <a:avLst/>
            <a:gdLst>
              <a:gd name="T0" fmla="*/ 781247842 w 413"/>
              <a:gd name="T1" fmla="*/ 181451250 h 72"/>
              <a:gd name="T2" fmla="*/ 1040822944 w 413"/>
              <a:gd name="T3" fmla="*/ 0 h 72"/>
              <a:gd name="T4" fmla="*/ 259575102 w 413"/>
              <a:gd name="T5" fmla="*/ 0 h 72"/>
              <a:gd name="T6" fmla="*/ 0 w 413"/>
              <a:gd name="T7" fmla="*/ 181451250 h 72"/>
              <a:gd name="T8" fmla="*/ 781247842 w 413"/>
              <a:gd name="T9" fmla="*/ 18145125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72">
                <a:moveTo>
                  <a:pt x="310" y="72"/>
                </a:moveTo>
                <a:lnTo>
                  <a:pt x="413" y="0"/>
                </a:lnTo>
                <a:lnTo>
                  <a:pt x="103" y="0"/>
                </a:lnTo>
                <a:lnTo>
                  <a:pt x="0" y="72"/>
                </a:lnTo>
                <a:lnTo>
                  <a:pt x="310" y="72"/>
                </a:lnTo>
                <a:close/>
              </a:path>
            </a:pathLst>
          </a:custGeom>
          <a:solidFill>
            <a:srgbClr val="BF73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98" name="Freeform 83"/>
          <p:cNvSpPr>
            <a:spLocks/>
          </p:cNvSpPr>
          <p:nvPr/>
        </p:nvSpPr>
        <p:spPr bwMode="auto">
          <a:xfrm>
            <a:off x="6859588" y="4605338"/>
            <a:ext cx="655637" cy="130175"/>
          </a:xfrm>
          <a:custGeom>
            <a:avLst/>
            <a:gdLst>
              <a:gd name="T0" fmla="*/ 781247842 w 413"/>
              <a:gd name="T1" fmla="*/ 206652813 h 82"/>
              <a:gd name="T2" fmla="*/ 1040822944 w 413"/>
              <a:gd name="T3" fmla="*/ 0 h 82"/>
              <a:gd name="T4" fmla="*/ 259575102 w 413"/>
              <a:gd name="T5" fmla="*/ 0 h 82"/>
              <a:gd name="T6" fmla="*/ 0 w 413"/>
              <a:gd name="T7" fmla="*/ 206652813 h 82"/>
              <a:gd name="T8" fmla="*/ 781247842 w 413"/>
              <a:gd name="T9" fmla="*/ 20665281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82">
                <a:moveTo>
                  <a:pt x="310" y="82"/>
                </a:moveTo>
                <a:lnTo>
                  <a:pt x="413" y="0"/>
                </a:lnTo>
                <a:lnTo>
                  <a:pt x="103" y="0"/>
                </a:lnTo>
                <a:lnTo>
                  <a:pt x="0" y="82"/>
                </a:lnTo>
                <a:lnTo>
                  <a:pt x="310" y="82"/>
                </a:lnTo>
                <a:close/>
              </a:path>
            </a:pathLst>
          </a:custGeom>
          <a:solidFill>
            <a:srgbClr val="BF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899" name="Freeform 84"/>
          <p:cNvSpPr>
            <a:spLocks/>
          </p:cNvSpPr>
          <p:nvPr/>
        </p:nvSpPr>
        <p:spPr bwMode="auto">
          <a:xfrm>
            <a:off x="7351713" y="2455863"/>
            <a:ext cx="163512" cy="2279650"/>
          </a:xfrm>
          <a:custGeom>
            <a:avLst/>
            <a:gdLst>
              <a:gd name="T0" fmla="*/ 0 w 103"/>
              <a:gd name="T1" fmla="*/ 2147483647 h 1436"/>
              <a:gd name="T2" fmla="*/ 0 w 103"/>
              <a:gd name="T3" fmla="*/ 206652813 h 1436"/>
              <a:gd name="T4" fmla="*/ 259574506 w 103"/>
              <a:gd name="T5" fmla="*/ 0 h 1436"/>
              <a:gd name="T6" fmla="*/ 259574506 w 103"/>
              <a:gd name="T7" fmla="*/ 2147483647 h 1436"/>
              <a:gd name="T8" fmla="*/ 0 w 103"/>
              <a:gd name="T9" fmla="*/ 2147483647 h 14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436">
                <a:moveTo>
                  <a:pt x="0" y="1436"/>
                </a:moveTo>
                <a:lnTo>
                  <a:pt x="0" y="82"/>
                </a:lnTo>
                <a:lnTo>
                  <a:pt x="103" y="0"/>
                </a:lnTo>
                <a:lnTo>
                  <a:pt x="103" y="1354"/>
                </a:lnTo>
                <a:lnTo>
                  <a:pt x="0" y="1436"/>
                </a:lnTo>
                <a:close/>
              </a:path>
            </a:pathLst>
          </a:custGeom>
          <a:solidFill>
            <a:srgbClr val="4D66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900" name="Rectangle 85"/>
          <p:cNvSpPr>
            <a:spLocks noChangeArrowheads="1"/>
          </p:cNvSpPr>
          <p:nvPr/>
        </p:nvSpPr>
        <p:spPr bwMode="auto">
          <a:xfrm>
            <a:off x="6859588" y="2586038"/>
            <a:ext cx="492125" cy="2149475"/>
          </a:xfrm>
          <a:prstGeom prst="rect">
            <a:avLst/>
          </a:prstGeom>
          <a:solidFill>
            <a:srgbClr val="99CC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901" name="Freeform 86"/>
          <p:cNvSpPr>
            <a:spLocks/>
          </p:cNvSpPr>
          <p:nvPr/>
        </p:nvSpPr>
        <p:spPr bwMode="auto">
          <a:xfrm>
            <a:off x="6859588" y="2455863"/>
            <a:ext cx="655637" cy="130175"/>
          </a:xfrm>
          <a:custGeom>
            <a:avLst/>
            <a:gdLst>
              <a:gd name="T0" fmla="*/ 781247842 w 413"/>
              <a:gd name="T1" fmla="*/ 206652813 h 82"/>
              <a:gd name="T2" fmla="*/ 1040822944 w 413"/>
              <a:gd name="T3" fmla="*/ 0 h 82"/>
              <a:gd name="T4" fmla="*/ 259575102 w 413"/>
              <a:gd name="T5" fmla="*/ 0 h 82"/>
              <a:gd name="T6" fmla="*/ 0 w 413"/>
              <a:gd name="T7" fmla="*/ 206652813 h 82"/>
              <a:gd name="T8" fmla="*/ 781247842 w 413"/>
              <a:gd name="T9" fmla="*/ 20665281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82">
                <a:moveTo>
                  <a:pt x="310" y="82"/>
                </a:moveTo>
                <a:lnTo>
                  <a:pt x="413" y="0"/>
                </a:lnTo>
                <a:lnTo>
                  <a:pt x="103" y="0"/>
                </a:lnTo>
                <a:lnTo>
                  <a:pt x="0" y="82"/>
                </a:lnTo>
                <a:lnTo>
                  <a:pt x="310" y="82"/>
                </a:lnTo>
                <a:close/>
              </a:path>
            </a:pathLst>
          </a:custGeom>
          <a:solidFill>
            <a:srgbClr val="7399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902" name="Freeform 87"/>
          <p:cNvSpPr>
            <a:spLocks/>
          </p:cNvSpPr>
          <p:nvPr/>
        </p:nvSpPr>
        <p:spPr bwMode="auto">
          <a:xfrm>
            <a:off x="7351713" y="2357438"/>
            <a:ext cx="163512" cy="228600"/>
          </a:xfrm>
          <a:custGeom>
            <a:avLst/>
            <a:gdLst>
              <a:gd name="T0" fmla="*/ 0 w 103"/>
              <a:gd name="T1" fmla="*/ 362902500 h 144"/>
              <a:gd name="T2" fmla="*/ 0 w 103"/>
              <a:gd name="T3" fmla="*/ 206652813 h 144"/>
              <a:gd name="T4" fmla="*/ 259574506 w 103"/>
              <a:gd name="T5" fmla="*/ 0 h 144"/>
              <a:gd name="T6" fmla="*/ 259574506 w 103"/>
              <a:gd name="T7" fmla="*/ 156249688 h 144"/>
              <a:gd name="T8" fmla="*/ 0 w 103"/>
              <a:gd name="T9" fmla="*/ 362902500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44">
                <a:moveTo>
                  <a:pt x="0" y="144"/>
                </a:moveTo>
                <a:lnTo>
                  <a:pt x="0" y="82"/>
                </a:lnTo>
                <a:lnTo>
                  <a:pt x="103" y="0"/>
                </a:lnTo>
                <a:lnTo>
                  <a:pt x="103" y="62"/>
                </a:lnTo>
                <a:lnTo>
                  <a:pt x="0" y="144"/>
                </a:lnTo>
                <a:close/>
              </a:path>
            </a:pathLst>
          </a:custGeom>
          <a:solidFill>
            <a:srgbClr val="80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903" name="Rectangle 88"/>
          <p:cNvSpPr>
            <a:spLocks noChangeArrowheads="1"/>
          </p:cNvSpPr>
          <p:nvPr/>
        </p:nvSpPr>
        <p:spPr bwMode="auto">
          <a:xfrm>
            <a:off x="6859588" y="2487613"/>
            <a:ext cx="492125" cy="98425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904" name="Freeform 89"/>
          <p:cNvSpPr>
            <a:spLocks/>
          </p:cNvSpPr>
          <p:nvPr/>
        </p:nvSpPr>
        <p:spPr bwMode="auto">
          <a:xfrm>
            <a:off x="6859588" y="2357438"/>
            <a:ext cx="655637" cy="130175"/>
          </a:xfrm>
          <a:custGeom>
            <a:avLst/>
            <a:gdLst>
              <a:gd name="T0" fmla="*/ 781247842 w 413"/>
              <a:gd name="T1" fmla="*/ 206652813 h 82"/>
              <a:gd name="T2" fmla="*/ 1040822944 w 413"/>
              <a:gd name="T3" fmla="*/ 0 h 82"/>
              <a:gd name="T4" fmla="*/ 259575102 w 413"/>
              <a:gd name="T5" fmla="*/ 0 h 82"/>
              <a:gd name="T6" fmla="*/ 0 w 413"/>
              <a:gd name="T7" fmla="*/ 206652813 h 82"/>
              <a:gd name="T8" fmla="*/ 781247842 w 413"/>
              <a:gd name="T9" fmla="*/ 20665281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82">
                <a:moveTo>
                  <a:pt x="310" y="82"/>
                </a:moveTo>
                <a:lnTo>
                  <a:pt x="413" y="0"/>
                </a:lnTo>
                <a:lnTo>
                  <a:pt x="103" y="0"/>
                </a:lnTo>
                <a:lnTo>
                  <a:pt x="0" y="82"/>
                </a:lnTo>
                <a:lnTo>
                  <a:pt x="310" y="82"/>
                </a:lnTo>
                <a:close/>
              </a:path>
            </a:pathLst>
          </a:custGeom>
          <a:solidFill>
            <a:srgbClr val="BF0000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905" name="Freeform 90"/>
          <p:cNvSpPr>
            <a:spLocks/>
          </p:cNvSpPr>
          <p:nvPr/>
        </p:nvSpPr>
        <p:spPr bwMode="auto">
          <a:xfrm>
            <a:off x="7351713" y="1979613"/>
            <a:ext cx="163512" cy="508000"/>
          </a:xfrm>
          <a:custGeom>
            <a:avLst/>
            <a:gdLst>
              <a:gd name="T0" fmla="*/ 0 w 103"/>
              <a:gd name="T1" fmla="*/ 806450000 h 320"/>
              <a:gd name="T2" fmla="*/ 0 w 103"/>
              <a:gd name="T3" fmla="*/ 206652813 h 320"/>
              <a:gd name="T4" fmla="*/ 259574506 w 103"/>
              <a:gd name="T5" fmla="*/ 0 h 320"/>
              <a:gd name="T6" fmla="*/ 259574506 w 103"/>
              <a:gd name="T7" fmla="*/ 599797188 h 320"/>
              <a:gd name="T8" fmla="*/ 0 w 103"/>
              <a:gd name="T9" fmla="*/ 806450000 h 3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320">
                <a:moveTo>
                  <a:pt x="0" y="320"/>
                </a:moveTo>
                <a:lnTo>
                  <a:pt x="0" y="82"/>
                </a:lnTo>
                <a:lnTo>
                  <a:pt x="103" y="0"/>
                </a:lnTo>
                <a:lnTo>
                  <a:pt x="103" y="238"/>
                </a:lnTo>
                <a:lnTo>
                  <a:pt x="0" y="320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906" name="Rectangle 91"/>
          <p:cNvSpPr>
            <a:spLocks noChangeArrowheads="1"/>
          </p:cNvSpPr>
          <p:nvPr/>
        </p:nvSpPr>
        <p:spPr bwMode="auto">
          <a:xfrm>
            <a:off x="6859588" y="2109788"/>
            <a:ext cx="492125" cy="377825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66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4907" name="Freeform 92"/>
          <p:cNvSpPr>
            <a:spLocks/>
          </p:cNvSpPr>
          <p:nvPr/>
        </p:nvSpPr>
        <p:spPr bwMode="auto">
          <a:xfrm>
            <a:off x="6859588" y="1979613"/>
            <a:ext cx="655637" cy="130175"/>
          </a:xfrm>
          <a:custGeom>
            <a:avLst/>
            <a:gdLst>
              <a:gd name="T0" fmla="*/ 781247842 w 413"/>
              <a:gd name="T1" fmla="*/ 206652813 h 82"/>
              <a:gd name="T2" fmla="*/ 1040822944 w 413"/>
              <a:gd name="T3" fmla="*/ 0 h 82"/>
              <a:gd name="T4" fmla="*/ 259575102 w 413"/>
              <a:gd name="T5" fmla="*/ 0 h 82"/>
              <a:gd name="T6" fmla="*/ 0 w 413"/>
              <a:gd name="T7" fmla="*/ 206652813 h 82"/>
              <a:gd name="T8" fmla="*/ 781247842 w 413"/>
              <a:gd name="T9" fmla="*/ 206652813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3" h="82">
                <a:moveTo>
                  <a:pt x="310" y="82"/>
                </a:moveTo>
                <a:lnTo>
                  <a:pt x="413" y="0"/>
                </a:lnTo>
                <a:lnTo>
                  <a:pt x="103" y="0"/>
                </a:lnTo>
                <a:lnTo>
                  <a:pt x="0" y="82"/>
                </a:lnTo>
                <a:lnTo>
                  <a:pt x="310" y="82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4908" name="Line 93"/>
          <p:cNvSpPr>
            <a:spLocks noChangeShapeType="1"/>
          </p:cNvSpPr>
          <p:nvPr/>
        </p:nvSpPr>
        <p:spPr bwMode="auto">
          <a:xfrm flipV="1">
            <a:off x="1427163" y="2011363"/>
            <a:ext cx="1587" cy="29051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3338">
                <a:solidFill>
                  <a:srgbClr val="000066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09" name="Line 94"/>
          <p:cNvSpPr>
            <a:spLocks noChangeShapeType="1"/>
          </p:cNvSpPr>
          <p:nvPr/>
        </p:nvSpPr>
        <p:spPr bwMode="auto">
          <a:xfrm flipH="1">
            <a:off x="1377950" y="2979738"/>
            <a:ext cx="49213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3338">
                <a:solidFill>
                  <a:srgbClr val="000066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10" name="Rectangle 95"/>
          <p:cNvSpPr>
            <a:spLocks noChangeArrowheads="1"/>
          </p:cNvSpPr>
          <p:nvPr/>
        </p:nvSpPr>
        <p:spPr bwMode="auto">
          <a:xfrm>
            <a:off x="1085850" y="4786313"/>
            <a:ext cx="317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0,0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11" name="Rectangle 96"/>
          <p:cNvSpPr>
            <a:spLocks noChangeArrowheads="1"/>
          </p:cNvSpPr>
          <p:nvPr/>
        </p:nvSpPr>
        <p:spPr bwMode="auto">
          <a:xfrm>
            <a:off x="1085850" y="4457700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0,5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12" name="Rectangle 97"/>
          <p:cNvSpPr>
            <a:spLocks noChangeArrowheads="1"/>
          </p:cNvSpPr>
          <p:nvPr/>
        </p:nvSpPr>
        <p:spPr bwMode="auto">
          <a:xfrm>
            <a:off x="1085850" y="4144963"/>
            <a:ext cx="317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1,0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13" name="Rectangle 98"/>
          <p:cNvSpPr>
            <a:spLocks noChangeArrowheads="1"/>
          </p:cNvSpPr>
          <p:nvPr/>
        </p:nvSpPr>
        <p:spPr bwMode="auto">
          <a:xfrm>
            <a:off x="1085850" y="3817938"/>
            <a:ext cx="317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1,5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14" name="Rectangle 99"/>
          <p:cNvSpPr>
            <a:spLocks noChangeArrowheads="1"/>
          </p:cNvSpPr>
          <p:nvPr/>
        </p:nvSpPr>
        <p:spPr bwMode="auto">
          <a:xfrm>
            <a:off x="1085850" y="3505200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2,0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15" name="Rectangle 100"/>
          <p:cNvSpPr>
            <a:spLocks noChangeArrowheads="1"/>
          </p:cNvSpPr>
          <p:nvPr/>
        </p:nvSpPr>
        <p:spPr bwMode="auto">
          <a:xfrm>
            <a:off x="1085850" y="3176588"/>
            <a:ext cx="317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2,5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16" name="Rectangle 101"/>
          <p:cNvSpPr>
            <a:spLocks noChangeArrowheads="1"/>
          </p:cNvSpPr>
          <p:nvPr/>
        </p:nvSpPr>
        <p:spPr bwMode="auto">
          <a:xfrm>
            <a:off x="1085850" y="2849563"/>
            <a:ext cx="317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3,0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17" name="Rectangle 102"/>
          <p:cNvSpPr>
            <a:spLocks noChangeArrowheads="1"/>
          </p:cNvSpPr>
          <p:nvPr/>
        </p:nvSpPr>
        <p:spPr bwMode="auto">
          <a:xfrm>
            <a:off x="1085850" y="2536825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3,5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18" name="Rectangle 103"/>
          <p:cNvSpPr>
            <a:spLocks noChangeArrowheads="1"/>
          </p:cNvSpPr>
          <p:nvPr/>
        </p:nvSpPr>
        <p:spPr bwMode="auto">
          <a:xfrm>
            <a:off x="1085850" y="2208213"/>
            <a:ext cx="317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4,0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19" name="Rectangle 104"/>
          <p:cNvSpPr>
            <a:spLocks noChangeArrowheads="1"/>
          </p:cNvSpPr>
          <p:nvPr/>
        </p:nvSpPr>
        <p:spPr bwMode="auto">
          <a:xfrm>
            <a:off x="1085850" y="1881188"/>
            <a:ext cx="317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0066"/>
                </a:solidFill>
                <a:latin typeface="Arial" charset="0"/>
              </a:rPr>
              <a:t>4,5</a:t>
            </a:r>
            <a:endParaRPr lang="es-ES" altLang="es-MX" b="1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34920" name="Line 105"/>
          <p:cNvSpPr>
            <a:spLocks noChangeShapeType="1"/>
          </p:cNvSpPr>
          <p:nvPr/>
        </p:nvSpPr>
        <p:spPr bwMode="auto">
          <a:xfrm>
            <a:off x="1427163" y="4916488"/>
            <a:ext cx="6170612" cy="1587"/>
          </a:xfrm>
          <a:prstGeom prst="line">
            <a:avLst/>
          </a:prstGeom>
          <a:noFill/>
          <a:ln w="33338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21" name="Line 106"/>
          <p:cNvSpPr>
            <a:spLocks noChangeShapeType="1"/>
          </p:cNvSpPr>
          <p:nvPr/>
        </p:nvSpPr>
        <p:spPr bwMode="auto">
          <a:xfrm>
            <a:off x="1427163" y="4916488"/>
            <a:ext cx="1587" cy="492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33338">
                <a:solidFill>
                  <a:srgbClr val="000066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22" name="Line 107"/>
          <p:cNvSpPr>
            <a:spLocks noChangeShapeType="1"/>
          </p:cNvSpPr>
          <p:nvPr/>
        </p:nvSpPr>
        <p:spPr bwMode="auto">
          <a:xfrm>
            <a:off x="2657475" y="4916488"/>
            <a:ext cx="1588" cy="49212"/>
          </a:xfrm>
          <a:prstGeom prst="line">
            <a:avLst/>
          </a:prstGeom>
          <a:noFill/>
          <a:ln w="33338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23" name="Line 108"/>
          <p:cNvSpPr>
            <a:spLocks noChangeShapeType="1"/>
          </p:cNvSpPr>
          <p:nvPr/>
        </p:nvSpPr>
        <p:spPr bwMode="auto">
          <a:xfrm>
            <a:off x="3905250" y="4916488"/>
            <a:ext cx="1588" cy="49212"/>
          </a:xfrm>
          <a:prstGeom prst="line">
            <a:avLst/>
          </a:prstGeom>
          <a:noFill/>
          <a:ln w="33338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24" name="Line 109"/>
          <p:cNvSpPr>
            <a:spLocks noChangeShapeType="1"/>
          </p:cNvSpPr>
          <p:nvPr/>
        </p:nvSpPr>
        <p:spPr bwMode="auto">
          <a:xfrm>
            <a:off x="5135563" y="4916488"/>
            <a:ext cx="1587" cy="49212"/>
          </a:xfrm>
          <a:prstGeom prst="line">
            <a:avLst/>
          </a:prstGeom>
          <a:noFill/>
          <a:ln w="33338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25" name="Line 110"/>
          <p:cNvSpPr>
            <a:spLocks noChangeShapeType="1"/>
          </p:cNvSpPr>
          <p:nvPr/>
        </p:nvSpPr>
        <p:spPr bwMode="auto">
          <a:xfrm>
            <a:off x="6365875" y="4916488"/>
            <a:ext cx="1588" cy="49212"/>
          </a:xfrm>
          <a:prstGeom prst="line">
            <a:avLst/>
          </a:prstGeom>
          <a:noFill/>
          <a:ln w="33338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26" name="Line 111"/>
          <p:cNvSpPr>
            <a:spLocks noChangeShapeType="1"/>
          </p:cNvSpPr>
          <p:nvPr/>
        </p:nvSpPr>
        <p:spPr bwMode="auto">
          <a:xfrm>
            <a:off x="7597775" y="4916488"/>
            <a:ext cx="1588" cy="49212"/>
          </a:xfrm>
          <a:prstGeom prst="line">
            <a:avLst/>
          </a:prstGeom>
          <a:noFill/>
          <a:ln w="33338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27" name="Rectangle 112"/>
          <p:cNvSpPr>
            <a:spLocks noChangeArrowheads="1"/>
          </p:cNvSpPr>
          <p:nvPr/>
        </p:nvSpPr>
        <p:spPr bwMode="auto">
          <a:xfrm>
            <a:off x="1884363" y="5032375"/>
            <a:ext cx="495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3399"/>
                </a:solidFill>
                <a:latin typeface="Arial" charset="0"/>
              </a:rPr>
              <a:t>PCG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34928" name="Rectangle 113"/>
          <p:cNvSpPr>
            <a:spLocks noChangeArrowheads="1"/>
          </p:cNvSpPr>
          <p:nvPr/>
        </p:nvSpPr>
        <p:spPr bwMode="auto">
          <a:xfrm>
            <a:off x="3116263" y="5032375"/>
            <a:ext cx="495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3399"/>
                </a:solidFill>
                <a:latin typeface="Arial" charset="0"/>
              </a:rPr>
              <a:t>PDO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34929" name="Rectangle 114"/>
          <p:cNvSpPr>
            <a:spLocks noChangeArrowheads="1"/>
          </p:cNvSpPr>
          <p:nvPr/>
        </p:nvSpPr>
        <p:spPr bwMode="auto">
          <a:xfrm>
            <a:off x="4433888" y="5032375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3399"/>
                </a:solidFill>
                <a:latin typeface="Arial" charset="0"/>
              </a:rPr>
              <a:t>PA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34930" name="Rectangle 115"/>
          <p:cNvSpPr>
            <a:spLocks noChangeArrowheads="1"/>
          </p:cNvSpPr>
          <p:nvPr/>
        </p:nvSpPr>
        <p:spPr bwMode="auto">
          <a:xfrm>
            <a:off x="5418138" y="5032375"/>
            <a:ext cx="9096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3399"/>
                </a:solidFill>
                <a:latin typeface="Arial" charset="0"/>
              </a:rPr>
              <a:t>PE (10</a:t>
            </a:r>
            <a:r>
              <a:rPr lang="es-ES" altLang="es-MX" sz="1800" b="1" baseline="30000">
                <a:solidFill>
                  <a:srgbClr val="003399"/>
                </a:solidFill>
                <a:latin typeface="Arial" charset="0"/>
              </a:rPr>
              <a:t>-2</a:t>
            </a:r>
            <a:r>
              <a:rPr lang="es-ES" altLang="es-MX" sz="1800" b="1">
                <a:solidFill>
                  <a:srgbClr val="003399"/>
                </a:solidFill>
                <a:latin typeface="Arial" charset="0"/>
              </a:rPr>
              <a:t>)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34931" name="Rectangle 116"/>
          <p:cNvSpPr>
            <a:spLocks noChangeArrowheads="1"/>
          </p:cNvSpPr>
          <p:nvPr/>
        </p:nvSpPr>
        <p:spPr bwMode="auto">
          <a:xfrm>
            <a:off x="6896100" y="5032375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800" b="1">
                <a:solidFill>
                  <a:srgbClr val="003399"/>
                </a:solidFill>
                <a:latin typeface="Arial" charset="0"/>
              </a:rPr>
              <a:t>CE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graphicFrame>
        <p:nvGraphicFramePr>
          <p:cNvPr id="35844" name="Object 5"/>
          <p:cNvGraphicFramePr>
            <a:graphicFrameLocks noChangeAspect="1"/>
          </p:cNvGraphicFramePr>
          <p:nvPr/>
        </p:nvGraphicFramePr>
        <p:xfrm>
          <a:off x="106363" y="2744788"/>
          <a:ext cx="4465637" cy="277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04" name="Gráfico" r:id="rId3" imgW="4105275" imgH="2085975" progId="Excel.Chart.8">
                  <p:embed/>
                </p:oleObj>
              </mc:Choice>
              <mc:Fallback>
                <p:oleObj name="Gráfico" r:id="rId3" imgW="4105275" imgH="208597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3" y="2744788"/>
                        <a:ext cx="4465637" cy="277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1ECFF">
                                <a:alpha val="50195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algn="ctr">
                            <a:solidFill>
                              <a:srgbClr val="0033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0000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6"/>
          <p:cNvGraphicFramePr>
            <a:graphicFrameLocks noChangeAspect="1"/>
          </p:cNvGraphicFramePr>
          <p:nvPr/>
        </p:nvGraphicFramePr>
        <p:xfrm>
          <a:off x="4427538" y="2586038"/>
          <a:ext cx="4727575" cy="285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05" name="Gráfico" r:id="rId5" imgW="4048125" imgH="2381250" progId="Excel.Chart.8">
                  <p:embed/>
                </p:oleObj>
              </mc:Choice>
              <mc:Fallback>
                <p:oleObj name="Gráfico" r:id="rId5" imgW="4048125" imgH="238125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2586038"/>
                        <a:ext cx="4727575" cy="285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1ECFF">
                                <a:alpha val="50195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algn="ctr">
                            <a:solidFill>
                              <a:srgbClr val="0033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0000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684213" y="2349500"/>
            <a:ext cx="3167062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b="1">
                <a:solidFill>
                  <a:srgbClr val="003366"/>
                </a:solidFill>
                <a:latin typeface="Times New Roman" pitchFamily="18" charset="0"/>
              </a:rPr>
              <a:t>Opción A</a:t>
            </a: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5221288" y="2349500"/>
            <a:ext cx="3167062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b="1">
                <a:solidFill>
                  <a:srgbClr val="003366"/>
                </a:solidFill>
                <a:latin typeface="Times New Roman" pitchFamily="18" charset="0"/>
              </a:rPr>
              <a:t>Opción B</a:t>
            </a:r>
          </a:p>
        </p:txBody>
      </p:sp>
    </p:spTree>
    <p:extLst>
      <p:ext uri="{BB962C8B-B14F-4D97-AF65-F5344CB8AC3E}">
        <p14:creationId xmlns:p14="http://schemas.microsoft.com/office/powerpoint/2010/main" val="246234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graphicFrame>
        <p:nvGraphicFramePr>
          <p:cNvPr id="74760" name="Object 8"/>
          <p:cNvGraphicFramePr>
            <a:graphicFrameLocks noChangeAspect="1"/>
          </p:cNvGraphicFramePr>
          <p:nvPr/>
        </p:nvGraphicFramePr>
        <p:xfrm>
          <a:off x="1295400" y="836613"/>
          <a:ext cx="6877050" cy="487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19" name="Gráfico" r:id="rId3" imgW="3676650" imgH="2600325" progId="Excel.Chart.8">
                  <p:embed/>
                </p:oleObj>
              </mc:Choice>
              <mc:Fallback>
                <p:oleObj name="Gráfico" r:id="rId3" imgW="3676650" imgH="260032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836613"/>
                        <a:ext cx="6877050" cy="487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813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4760" grpId="0" bld="seriesEl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>
          <a:xfrm>
            <a:off x="1907704" y="29344"/>
            <a:ext cx="5976664" cy="1695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MX" altLang="es-MX" dirty="0" smtClean="0"/>
              <a:t>Contenido</a:t>
            </a:r>
          </a:p>
        </p:txBody>
      </p:sp>
      <p:sp>
        <p:nvSpPr>
          <p:cNvPr id="15363" name="Marcador de contenido 2"/>
          <p:cNvSpPr>
            <a:spLocks noGrp="1"/>
          </p:cNvSpPr>
          <p:nvPr>
            <p:ph idx="1"/>
          </p:nvPr>
        </p:nvSpPr>
        <p:spPr>
          <a:xfrm>
            <a:off x="1403649" y="2512170"/>
            <a:ext cx="6529588" cy="3498198"/>
          </a:xfrm>
        </p:spPr>
        <p:txBody>
          <a:bodyPr>
            <a:normAutofit/>
          </a:bodyPr>
          <a:lstStyle/>
          <a:p>
            <a:pPr marL="365760" indent="-365760" eaLnBrk="1" fontAlgn="auto" hangingPunct="1">
              <a:defRPr/>
            </a:pPr>
            <a:r>
              <a:rPr lang="es-MX" altLang="es-MX" dirty="0" smtClean="0"/>
              <a:t>Metodología de Análisis de ciclo de Vida</a:t>
            </a:r>
          </a:p>
          <a:p>
            <a:pPr marL="765810" lvl="1" indent="-365760">
              <a:defRPr/>
            </a:pPr>
            <a:r>
              <a:rPr lang="es-MX" altLang="es-MX" sz="2000" dirty="0" smtClean="0"/>
              <a:t>Inventario del Ciclo de Vida</a:t>
            </a:r>
          </a:p>
          <a:p>
            <a:pPr marL="765810" lvl="1" indent="-365760">
              <a:defRPr/>
            </a:pPr>
            <a:r>
              <a:rPr lang="es-MX" altLang="es-MX" dirty="0" smtClean="0"/>
              <a:t>Evaluación del Impacto del Ciclo de Vida</a:t>
            </a:r>
          </a:p>
          <a:p>
            <a:pPr marL="765810" lvl="1" indent="-365760">
              <a:defRPr/>
            </a:pPr>
            <a:r>
              <a:rPr lang="es-MX" altLang="es-MX" sz="2000" dirty="0" smtClean="0"/>
              <a:t>Interpretación</a:t>
            </a:r>
          </a:p>
          <a:p>
            <a:pPr marL="765810" lvl="1" indent="-365760">
              <a:defRPr/>
            </a:pPr>
            <a:endParaRPr lang="es-MX" altLang="es-MX" sz="2000" dirty="0" smtClean="0"/>
          </a:p>
          <a:p>
            <a:pPr>
              <a:defRPr/>
            </a:pPr>
            <a:r>
              <a:rPr lang="es-MX" altLang="es-MX" dirty="0"/>
              <a:t>Caso </a:t>
            </a:r>
            <a:r>
              <a:rPr lang="es-MX" altLang="es-MX" dirty="0" smtClean="0"/>
              <a:t>Práctico</a:t>
            </a: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210980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graphicFrame>
        <p:nvGraphicFramePr>
          <p:cNvPr id="37892" name="Object 5"/>
          <p:cNvGraphicFramePr>
            <a:graphicFrameLocks/>
          </p:cNvGraphicFramePr>
          <p:nvPr/>
        </p:nvGraphicFramePr>
        <p:xfrm>
          <a:off x="2627313" y="3862388"/>
          <a:ext cx="906462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43" name="Imagen" r:id="rId3" imgW="5223187" imgH="3583048" progId="Word.Picture.8">
                  <p:embed/>
                </p:oleObj>
              </mc:Choice>
              <mc:Fallback>
                <p:oleObj name="Imagen" r:id="rId3" imgW="5223187" imgH="3583048" progId="Word.Picture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3862388"/>
                        <a:ext cx="906462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3" name="Picture 6" descr="http://www.turar.com/turar/media/fabrica.jpg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2776538"/>
            <a:ext cx="892175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7" descr="1db1wbafl2whpt.gif (37094 bytes)"/>
          <p:cNvPicPr>
            <a:picLocks noChangeAspect="1" noChangeArrowheads="1"/>
          </p:cNvPicPr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38" y="1603375"/>
            <a:ext cx="1081087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8" descr="1db1wbafl2whpt.gif (37094 bytes)"/>
          <p:cNvPicPr>
            <a:picLocks noChangeAspect="1" noChangeArrowheads="1"/>
          </p:cNvPicPr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38" y="4695825"/>
            <a:ext cx="1081087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9" descr="http://www.turar.com/turar/media/fabrica.jpg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3" y="5795963"/>
            <a:ext cx="892175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7" name="Picture 10" descr="http://www.jbmperu.org/arbol.jpg"/>
          <p:cNvPicPr>
            <a:picLocks noChangeAspect="1" noChangeArrowheads="1"/>
          </p:cNvPicPr>
          <p:nvPr/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113" y="2352675"/>
            <a:ext cx="5715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8" name="Picture 11" descr="http://www.jbmperu.org/arbol.jpg"/>
          <p:cNvPicPr>
            <a:picLocks noChangeAspect="1" noChangeArrowheads="1"/>
          </p:cNvPicPr>
          <p:nvPr/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13" y="5805488"/>
            <a:ext cx="5715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Picture 12" descr="http://www.jbmperu.org/arbol.jpg"/>
          <p:cNvPicPr>
            <a:picLocks noChangeAspect="1" noChangeArrowheads="1"/>
          </p:cNvPicPr>
          <p:nvPr/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138" y="6092825"/>
            <a:ext cx="5715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0" name="AutoShape 13"/>
          <p:cNvSpPr>
            <a:spLocks noChangeArrowheads="1"/>
          </p:cNvSpPr>
          <p:nvPr/>
        </p:nvSpPr>
        <p:spPr bwMode="auto">
          <a:xfrm rot="5400000">
            <a:off x="4396581" y="1561307"/>
            <a:ext cx="433387" cy="431800"/>
          </a:xfrm>
          <a:custGeom>
            <a:avLst/>
            <a:gdLst>
              <a:gd name="T0" fmla="*/ 6211298 w 21600"/>
              <a:gd name="T1" fmla="*/ 0 h 21600"/>
              <a:gd name="T2" fmla="*/ 3726607 w 21600"/>
              <a:gd name="T3" fmla="*/ 2877327 h 21600"/>
              <a:gd name="T4" fmla="*/ 0 w 21600"/>
              <a:gd name="T5" fmla="*/ 7193728 h 21600"/>
              <a:gd name="T6" fmla="*/ 3726607 w 21600"/>
              <a:gd name="T7" fmla="*/ 8632002 h 21600"/>
              <a:gd name="T8" fmla="*/ 7453233 w 21600"/>
              <a:gd name="T9" fmla="*/ 5994444 h 21600"/>
              <a:gd name="T10" fmla="*/ 8695569 w 21600"/>
              <a:gd name="T11" fmla="*/ 287732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008000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r"/>
          </a:scene3d>
          <a:sp3d extrusionH="887400" prstMaterial="legacyMatte">
            <a:bevelT w="13500" h="13500" prst="angle"/>
            <a:bevelB w="13500" h="13500" prst="angle"/>
            <a:extrusionClr>
              <a:srgbClr val="F8EBE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flatTx/>
          </a:bodyPr>
          <a:lstStyle/>
          <a:p>
            <a:endParaRPr lang="es-MX"/>
          </a:p>
        </p:txBody>
      </p:sp>
      <p:sp>
        <p:nvSpPr>
          <p:cNvPr id="37901" name="AutoShape 14"/>
          <p:cNvSpPr>
            <a:spLocks noChangeArrowheads="1"/>
          </p:cNvSpPr>
          <p:nvPr/>
        </p:nvSpPr>
        <p:spPr bwMode="auto">
          <a:xfrm rot="-2275587">
            <a:off x="3970338" y="3400425"/>
            <a:ext cx="571500" cy="342900"/>
          </a:xfrm>
          <a:prstGeom prst="rightArrow">
            <a:avLst>
              <a:gd name="adj1" fmla="val 50000"/>
              <a:gd name="adj2" fmla="val 41667"/>
            </a:avLst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02" name="AutoShape 15"/>
          <p:cNvSpPr>
            <a:spLocks noChangeArrowheads="1"/>
          </p:cNvSpPr>
          <p:nvPr/>
        </p:nvSpPr>
        <p:spPr bwMode="auto">
          <a:xfrm rot="2275587" flipV="1">
            <a:off x="4006850" y="4670425"/>
            <a:ext cx="533400" cy="342900"/>
          </a:xfrm>
          <a:prstGeom prst="rightArrow">
            <a:avLst>
              <a:gd name="adj1" fmla="val 50000"/>
              <a:gd name="adj2" fmla="val 38889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03" name="Line 16"/>
          <p:cNvSpPr>
            <a:spLocks noChangeShapeType="1"/>
          </p:cNvSpPr>
          <p:nvPr/>
        </p:nvSpPr>
        <p:spPr bwMode="auto">
          <a:xfrm>
            <a:off x="4470400" y="2784475"/>
            <a:ext cx="576263" cy="431800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endParaRPr lang="es-MX"/>
          </a:p>
        </p:txBody>
      </p:sp>
      <p:sp>
        <p:nvSpPr>
          <p:cNvPr id="37904" name="Line 17"/>
          <p:cNvSpPr>
            <a:spLocks noChangeShapeType="1"/>
          </p:cNvSpPr>
          <p:nvPr/>
        </p:nvSpPr>
        <p:spPr bwMode="auto">
          <a:xfrm>
            <a:off x="4613275" y="6092825"/>
            <a:ext cx="503238" cy="1588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endParaRPr lang="es-MX"/>
          </a:p>
        </p:txBody>
      </p:sp>
      <p:sp>
        <p:nvSpPr>
          <p:cNvPr id="37905" name="AutoShape 18"/>
          <p:cNvSpPr>
            <a:spLocks noChangeArrowheads="1"/>
          </p:cNvSpPr>
          <p:nvPr/>
        </p:nvSpPr>
        <p:spPr bwMode="auto">
          <a:xfrm rot="2275587" flipV="1">
            <a:off x="6586538" y="2928938"/>
            <a:ext cx="571500" cy="342900"/>
          </a:xfrm>
          <a:prstGeom prst="rightArrow">
            <a:avLst>
              <a:gd name="adj1" fmla="val 50000"/>
              <a:gd name="adj2" fmla="val 41667"/>
            </a:avLst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06" name="AutoShape 19"/>
          <p:cNvSpPr>
            <a:spLocks noChangeArrowheads="1"/>
          </p:cNvSpPr>
          <p:nvPr/>
        </p:nvSpPr>
        <p:spPr bwMode="auto">
          <a:xfrm rot="-2275587">
            <a:off x="6659563" y="4727575"/>
            <a:ext cx="533400" cy="342900"/>
          </a:xfrm>
          <a:prstGeom prst="rightArrow">
            <a:avLst>
              <a:gd name="adj1" fmla="val 50000"/>
              <a:gd name="adj2" fmla="val 38889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pic>
        <p:nvPicPr>
          <p:cNvPr id="37907" name="Picture 20" descr="http://www.egger.com/egger/pic/01_Rohspan.jpg"/>
          <p:cNvPicPr>
            <a:picLocks noChangeAspect="1" noChangeArrowheads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575050"/>
            <a:ext cx="79057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Picture 21" descr="energi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4294188"/>
            <a:ext cx="1008063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9" name="Text Box 22"/>
          <p:cNvSpPr txBox="1">
            <a:spLocks noChangeArrowheads="1"/>
          </p:cNvSpPr>
          <p:nvPr/>
        </p:nvSpPr>
        <p:spPr bwMode="auto">
          <a:xfrm>
            <a:off x="7261225" y="3189288"/>
            <a:ext cx="1485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1 m</a:t>
            </a:r>
            <a:r>
              <a:rPr lang="es-ES" altLang="es-MX" sz="1200" b="1" baseline="30000">
                <a:solidFill>
                  <a:srgbClr val="003399"/>
                </a:solidFill>
                <a:latin typeface="Arial" charset="0"/>
                <a:cs typeface="Arial" charset="0"/>
              </a:rPr>
              <a:t>3</a:t>
            </a:r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 de tablero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37910" name="Picture 23" descr="http://www.manufacturasnicolas.com/images/I-1.jpg"/>
          <p:cNvPicPr>
            <a:picLocks noChangeAspect="1" noChangeArrowheads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90885">
            <a:off x="466725" y="37195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1" name="Picture 24" descr="http://www.usse.es/imagenesok/ico03.gif"/>
          <p:cNvPicPr>
            <a:picLocks noChangeAspect="1" noChangeArrowheads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3214688"/>
            <a:ext cx="68580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2" name="Picture 25" descr="http://www.ensenada.net/gilojedap/images/camion1.jpg"/>
          <p:cNvPicPr>
            <a:picLocks noChangeAspect="1" noChangeArrowheads="1"/>
          </p:cNvPicPr>
          <p:nvPr/>
        </p:nvPicPr>
        <p:blipFill>
          <a:blip r:embed="rId18" r:link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68450" y="4079875"/>
            <a:ext cx="91440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913" name="Rectangle 26"/>
          <p:cNvSpPr>
            <a:spLocks noChangeArrowheads="1"/>
          </p:cNvSpPr>
          <p:nvPr/>
        </p:nvSpPr>
        <p:spPr bwMode="auto">
          <a:xfrm>
            <a:off x="322263" y="3287713"/>
            <a:ext cx="865187" cy="1366837"/>
          </a:xfrm>
          <a:prstGeom prst="rect">
            <a:avLst/>
          </a:prstGeom>
          <a:noFill/>
          <a:ln w="19050" cap="rnd" algn="ctr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14" name="Rectangle 27"/>
          <p:cNvSpPr>
            <a:spLocks noChangeArrowheads="1"/>
          </p:cNvSpPr>
          <p:nvPr/>
        </p:nvSpPr>
        <p:spPr bwMode="auto">
          <a:xfrm>
            <a:off x="1546225" y="3070225"/>
            <a:ext cx="1008063" cy="1657350"/>
          </a:xfrm>
          <a:prstGeom prst="rect">
            <a:avLst/>
          </a:prstGeom>
          <a:noFill/>
          <a:ln w="19050" cap="rnd" algn="ctr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15" name="Rectangle 28"/>
          <p:cNvSpPr>
            <a:spLocks noChangeArrowheads="1"/>
          </p:cNvSpPr>
          <p:nvPr/>
        </p:nvSpPr>
        <p:spPr bwMode="auto">
          <a:xfrm>
            <a:off x="5075238" y="2568575"/>
            <a:ext cx="1223962" cy="1366838"/>
          </a:xfrm>
          <a:prstGeom prst="rect">
            <a:avLst/>
          </a:prstGeom>
          <a:noFill/>
          <a:ln w="19050" cap="rnd" algn="ctr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16" name="Rectangle 29"/>
          <p:cNvSpPr>
            <a:spLocks noChangeArrowheads="1"/>
          </p:cNvSpPr>
          <p:nvPr/>
        </p:nvSpPr>
        <p:spPr bwMode="auto">
          <a:xfrm>
            <a:off x="5148263" y="5732463"/>
            <a:ext cx="1223962" cy="1081087"/>
          </a:xfrm>
          <a:prstGeom prst="rect">
            <a:avLst/>
          </a:prstGeom>
          <a:noFill/>
          <a:ln w="19050" cap="rnd" algn="ctr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17" name="Rectangle 30"/>
          <p:cNvSpPr>
            <a:spLocks noChangeArrowheads="1"/>
          </p:cNvSpPr>
          <p:nvPr/>
        </p:nvSpPr>
        <p:spPr bwMode="auto">
          <a:xfrm>
            <a:off x="5148263" y="4583113"/>
            <a:ext cx="1223962" cy="1006475"/>
          </a:xfrm>
          <a:prstGeom prst="rect">
            <a:avLst/>
          </a:prstGeom>
          <a:noFill/>
          <a:ln w="19050" cap="rnd" algn="ctr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18" name="Rectangle 31"/>
          <p:cNvSpPr>
            <a:spLocks noChangeArrowheads="1"/>
          </p:cNvSpPr>
          <p:nvPr/>
        </p:nvSpPr>
        <p:spPr bwMode="auto">
          <a:xfrm>
            <a:off x="3706813" y="2208213"/>
            <a:ext cx="792162" cy="863600"/>
          </a:xfrm>
          <a:prstGeom prst="rect">
            <a:avLst/>
          </a:prstGeom>
          <a:noFill/>
          <a:ln w="19050" cap="rnd" algn="ctr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19" name="Rectangle 32"/>
          <p:cNvSpPr>
            <a:spLocks noChangeArrowheads="1"/>
          </p:cNvSpPr>
          <p:nvPr/>
        </p:nvSpPr>
        <p:spPr bwMode="auto">
          <a:xfrm>
            <a:off x="3275013" y="5518150"/>
            <a:ext cx="1223962" cy="1366838"/>
          </a:xfrm>
          <a:prstGeom prst="rect">
            <a:avLst/>
          </a:prstGeom>
          <a:noFill/>
          <a:ln w="19050" cap="rnd" algn="ctr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20" name="AutoShape 33"/>
          <p:cNvSpPr>
            <a:spLocks noChangeArrowheads="1"/>
          </p:cNvSpPr>
          <p:nvPr/>
        </p:nvSpPr>
        <p:spPr bwMode="auto">
          <a:xfrm>
            <a:off x="1114425" y="3862388"/>
            <a:ext cx="360363" cy="3603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21" name="Line 34"/>
          <p:cNvSpPr>
            <a:spLocks noChangeShapeType="1"/>
          </p:cNvSpPr>
          <p:nvPr/>
        </p:nvSpPr>
        <p:spPr bwMode="auto">
          <a:xfrm>
            <a:off x="7235825" y="1919288"/>
            <a:ext cx="0" cy="4319587"/>
          </a:xfrm>
          <a:prstGeom prst="line">
            <a:avLst/>
          </a:prstGeom>
          <a:noFill/>
          <a:ln w="25400">
            <a:solidFill>
              <a:srgbClr val="99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89123" name="Rectangle 35"/>
          <p:cNvSpPr>
            <a:spLocks noChangeArrowheads="1"/>
          </p:cNvSpPr>
          <p:nvPr/>
        </p:nvSpPr>
        <p:spPr bwMode="auto">
          <a:xfrm>
            <a:off x="106363" y="2998788"/>
            <a:ext cx="3600450" cy="2087562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7923" name="Text Box 36"/>
          <p:cNvSpPr txBox="1">
            <a:spLocks noChangeArrowheads="1"/>
          </p:cNvSpPr>
          <p:nvPr/>
        </p:nvSpPr>
        <p:spPr bwMode="auto">
          <a:xfrm>
            <a:off x="6804025" y="5203825"/>
            <a:ext cx="2736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260 kWh electricidad </a:t>
            </a:r>
          </a:p>
          <a:p>
            <a:pPr algn="ctr" eaLnBrk="1" hangingPunct="1"/>
            <a:r>
              <a:rPr lang="en-U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+ </a:t>
            </a:r>
          </a:p>
          <a:p>
            <a:pPr algn="ctr" eaLnBrk="1" hangingPunct="1"/>
            <a:r>
              <a:rPr lang="en-U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1.570 kWh de calor</a:t>
            </a:r>
            <a:endParaRPr lang="es-ES" altLang="es-MX" sz="1200" b="1">
              <a:solidFill>
                <a:srgbClr val="003399"/>
              </a:solidFill>
              <a:latin typeface="Arial" charset="0"/>
              <a:cs typeface="Arial" charset="0"/>
            </a:endParaRPr>
          </a:p>
        </p:txBody>
      </p:sp>
      <p:sp>
        <p:nvSpPr>
          <p:cNvPr id="37924" name="Line 38"/>
          <p:cNvSpPr>
            <a:spLocks noChangeShapeType="1"/>
          </p:cNvSpPr>
          <p:nvPr/>
        </p:nvSpPr>
        <p:spPr bwMode="auto">
          <a:xfrm>
            <a:off x="4041775" y="4198938"/>
            <a:ext cx="3122613" cy="0"/>
          </a:xfrm>
          <a:prstGeom prst="line">
            <a:avLst/>
          </a:prstGeom>
          <a:noFill/>
          <a:ln w="25400">
            <a:solidFill>
              <a:srgbClr val="99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925" name="Rectangle 39"/>
          <p:cNvSpPr>
            <a:spLocks noChangeArrowheads="1"/>
          </p:cNvSpPr>
          <p:nvPr/>
        </p:nvSpPr>
        <p:spPr bwMode="auto">
          <a:xfrm>
            <a:off x="3924300" y="3860800"/>
            <a:ext cx="13128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400" b="1">
                <a:solidFill>
                  <a:srgbClr val="99CC00"/>
                </a:solidFill>
                <a:latin typeface="Century Gothic" pitchFamily="34" charset="0"/>
                <a:cs typeface="Arial" charset="0"/>
              </a:rPr>
              <a:t>ESCENARIO 1</a:t>
            </a:r>
          </a:p>
        </p:txBody>
      </p:sp>
      <p:sp>
        <p:nvSpPr>
          <p:cNvPr id="37926" name="Rectangle 40"/>
          <p:cNvSpPr>
            <a:spLocks noChangeArrowheads="1"/>
          </p:cNvSpPr>
          <p:nvPr/>
        </p:nvSpPr>
        <p:spPr bwMode="auto">
          <a:xfrm>
            <a:off x="3924300" y="4295775"/>
            <a:ext cx="13128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400" b="1">
                <a:solidFill>
                  <a:srgbClr val="339933"/>
                </a:solidFill>
                <a:latin typeface="Century Gothic" pitchFamily="34" charset="0"/>
                <a:cs typeface="Arial" charset="0"/>
              </a:rPr>
              <a:t>ESCENARIO 2</a:t>
            </a:r>
          </a:p>
        </p:txBody>
      </p:sp>
    </p:spTree>
    <p:extLst>
      <p:ext uri="{BB962C8B-B14F-4D97-AF65-F5344CB8AC3E}">
        <p14:creationId xmlns:p14="http://schemas.microsoft.com/office/powerpoint/2010/main" val="392645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9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2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EVALUACIÓN DE IMPACTOS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1355725" y="6159500"/>
            <a:ext cx="15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3086100" y="6159500"/>
            <a:ext cx="15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4687888" y="6159500"/>
            <a:ext cx="31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38919" name="Rectangle 8"/>
          <p:cNvSpPr>
            <a:spLocks noChangeArrowheads="1"/>
          </p:cNvSpPr>
          <p:nvPr/>
        </p:nvSpPr>
        <p:spPr bwMode="auto">
          <a:xfrm>
            <a:off x="6221413" y="6159500"/>
            <a:ext cx="31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38920" name="Rectangle 9"/>
          <p:cNvSpPr>
            <a:spLocks noChangeArrowheads="1"/>
          </p:cNvSpPr>
          <p:nvPr/>
        </p:nvSpPr>
        <p:spPr bwMode="auto">
          <a:xfrm>
            <a:off x="7875588" y="6159500"/>
            <a:ext cx="15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endParaRPr lang="es-ES_tradnl" altLang="es-MX" b="1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38921" name="Rectangle 10"/>
          <p:cNvSpPr>
            <a:spLocks noChangeArrowheads="1"/>
          </p:cNvSpPr>
          <p:nvPr/>
        </p:nvSpPr>
        <p:spPr bwMode="auto">
          <a:xfrm>
            <a:off x="3635375" y="3924300"/>
            <a:ext cx="144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2844800" y="1836738"/>
            <a:ext cx="1079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Cambio Climático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23" name="Text Box 12"/>
          <p:cNvSpPr txBox="1">
            <a:spLocks noChangeArrowheads="1"/>
          </p:cNvSpPr>
          <p:nvPr/>
        </p:nvSpPr>
        <p:spPr bwMode="auto">
          <a:xfrm>
            <a:off x="4335463" y="2052638"/>
            <a:ext cx="17494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Inorgánicos Respirables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5510213" y="3868738"/>
            <a:ext cx="1366837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Carcinogénicos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25" name="Text Box 14"/>
          <p:cNvSpPr txBox="1">
            <a:spLocks noChangeArrowheads="1"/>
          </p:cNvSpPr>
          <p:nvPr/>
        </p:nvSpPr>
        <p:spPr bwMode="auto">
          <a:xfrm>
            <a:off x="1547813" y="2644775"/>
            <a:ext cx="1042987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Radiación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26" name="Text Box 15"/>
          <p:cNvSpPr txBox="1">
            <a:spLocks noChangeArrowheads="1"/>
          </p:cNvSpPr>
          <p:nvPr/>
        </p:nvSpPr>
        <p:spPr bwMode="auto">
          <a:xfrm>
            <a:off x="657225" y="3492500"/>
            <a:ext cx="13938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Capa de Ozono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27" name="Text Box 16"/>
          <p:cNvSpPr txBox="1">
            <a:spLocks noChangeArrowheads="1"/>
          </p:cNvSpPr>
          <p:nvPr/>
        </p:nvSpPr>
        <p:spPr bwMode="auto">
          <a:xfrm>
            <a:off x="757238" y="4411663"/>
            <a:ext cx="14382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Ecotoxicidad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28" name="Text Box 17"/>
          <p:cNvSpPr txBox="1">
            <a:spLocks noChangeArrowheads="1"/>
          </p:cNvSpPr>
          <p:nvPr/>
        </p:nvSpPr>
        <p:spPr bwMode="auto">
          <a:xfrm>
            <a:off x="539750" y="5310188"/>
            <a:ext cx="22320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Acidificación/Eutrofización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29" name="Text Box 18"/>
          <p:cNvSpPr txBox="1">
            <a:spLocks noChangeArrowheads="1"/>
          </p:cNvSpPr>
          <p:nvPr/>
        </p:nvSpPr>
        <p:spPr bwMode="auto">
          <a:xfrm>
            <a:off x="2855913" y="5780088"/>
            <a:ext cx="923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Uso de la Tierra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30" name="Text Box 19"/>
          <p:cNvSpPr txBox="1">
            <a:spLocks noChangeArrowheads="1"/>
          </p:cNvSpPr>
          <p:nvPr/>
        </p:nvSpPr>
        <p:spPr bwMode="auto">
          <a:xfrm>
            <a:off x="4305300" y="5635625"/>
            <a:ext cx="12747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Minerales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31" name="Text Box 20"/>
          <p:cNvSpPr txBox="1">
            <a:spLocks noChangeArrowheads="1"/>
          </p:cNvSpPr>
          <p:nvPr/>
        </p:nvSpPr>
        <p:spPr bwMode="auto">
          <a:xfrm>
            <a:off x="5195888" y="4832350"/>
            <a:ext cx="1320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Combustibles Fósiles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6372225" y="5111750"/>
            <a:ext cx="2303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s-MX" sz="2000" b="1">
                <a:solidFill>
                  <a:srgbClr val="99CC00"/>
                </a:solidFill>
                <a:latin typeface="Century Gothic" pitchFamily="34" charset="0"/>
                <a:cs typeface="Arial" charset="0"/>
              </a:rPr>
              <a:t>(▲)</a:t>
            </a:r>
            <a:r>
              <a:rPr lang="en-GB" altLang="es-MX" sz="2000" b="1">
                <a:solidFill>
                  <a:srgbClr val="99CC00"/>
                </a:solidFill>
                <a:latin typeface="Tahoma" pitchFamily="34" charset="0"/>
                <a:cs typeface="Arial" charset="0"/>
              </a:rPr>
              <a:t> </a:t>
            </a:r>
            <a:r>
              <a:rPr lang="en-GB" altLang="es-MX" sz="2000" b="1">
                <a:solidFill>
                  <a:srgbClr val="99CC00"/>
                </a:solidFill>
                <a:latin typeface="Century Gothic" pitchFamily="34" charset="0"/>
                <a:cs typeface="Arial" charset="0"/>
              </a:rPr>
              <a:t>Escenario 1</a:t>
            </a:r>
            <a:endParaRPr lang="es-ES" altLang="es-MX" sz="2000" b="1">
              <a:solidFill>
                <a:srgbClr val="99CC00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38933" name="Text Box 22"/>
          <p:cNvSpPr txBox="1">
            <a:spLocks noChangeArrowheads="1"/>
          </p:cNvSpPr>
          <p:nvPr/>
        </p:nvSpPr>
        <p:spPr bwMode="auto">
          <a:xfrm>
            <a:off x="6300788" y="5554663"/>
            <a:ext cx="2376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s-MX" sz="2000" b="1">
                <a:solidFill>
                  <a:srgbClr val="339933"/>
                </a:solidFill>
                <a:latin typeface="Century Gothic" pitchFamily="34" charset="0"/>
                <a:cs typeface="Arial" charset="0"/>
              </a:rPr>
              <a:t>(■)</a:t>
            </a:r>
            <a:r>
              <a:rPr lang="en-GB" altLang="es-MX" sz="2000" b="1">
                <a:solidFill>
                  <a:srgbClr val="339933"/>
                </a:solidFill>
                <a:latin typeface="Tahoma" pitchFamily="34" charset="0"/>
                <a:cs typeface="Arial" charset="0"/>
              </a:rPr>
              <a:t> </a:t>
            </a:r>
            <a:r>
              <a:rPr lang="en-GB" altLang="es-MX" sz="2000" b="1">
                <a:solidFill>
                  <a:srgbClr val="339933"/>
                </a:solidFill>
                <a:latin typeface="Century Gothic" pitchFamily="34" charset="0"/>
                <a:cs typeface="Arial" charset="0"/>
              </a:rPr>
              <a:t>Escenario 2</a:t>
            </a:r>
            <a:endParaRPr lang="es-ES" altLang="es-MX" sz="2000" b="1">
              <a:solidFill>
                <a:srgbClr val="339933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38934" name="Text Box 23"/>
          <p:cNvSpPr txBox="1">
            <a:spLocks noChangeArrowheads="1"/>
          </p:cNvSpPr>
          <p:nvPr/>
        </p:nvSpPr>
        <p:spPr bwMode="auto">
          <a:xfrm>
            <a:off x="5270500" y="2789238"/>
            <a:ext cx="17494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" altLang="es-MX" sz="1200" b="1">
                <a:solidFill>
                  <a:srgbClr val="003399"/>
                </a:solidFill>
                <a:latin typeface="Arial" charset="0"/>
                <a:cs typeface="Arial" charset="0"/>
              </a:rPr>
              <a:t>Orgánicos Respirables</a:t>
            </a:r>
            <a:endParaRPr lang="es-ES" altLang="es-MX" b="1">
              <a:solidFill>
                <a:srgbClr val="003399"/>
              </a:solidFill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38935" name="Object 24"/>
          <p:cNvGraphicFramePr>
            <a:graphicFrameLocks noChangeAspect="1"/>
          </p:cNvGraphicFramePr>
          <p:nvPr/>
        </p:nvGraphicFramePr>
        <p:xfrm>
          <a:off x="1387475" y="2224088"/>
          <a:ext cx="4697413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7" name="Gráfico" r:id="rId3" imgW="4591202" imgH="2943149" progId="Excel.Chart.8">
                  <p:embed/>
                </p:oleObj>
              </mc:Choice>
              <mc:Fallback>
                <p:oleObj name="Gráfico" r:id="rId3" imgW="4591202" imgH="2943149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7475" y="2224088"/>
                        <a:ext cx="4697413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695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8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_tradnl" altLang="es-MX" sz="4000" b="1" i="1" dirty="0" smtClean="0">
                <a:solidFill>
                  <a:schemeClr val="tx1"/>
                </a:solidFill>
              </a:rPr>
              <a:t>Interpretación</a:t>
            </a:r>
            <a:endParaRPr lang="es-ES" altLang="es-MX" sz="4000" b="1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95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INTERPRETACIÓN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295400" y="1981200"/>
            <a:ext cx="7239000" cy="428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Identificación de </a:t>
            </a:r>
            <a:r>
              <a:rPr lang="es-ES_tradnl" altLang="es-MX" sz="2200" b="1" i="1">
                <a:latin typeface="Century Gothic" pitchFamily="34" charset="0"/>
              </a:rPr>
              <a:t>hot-spots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Toma de </a:t>
            </a:r>
            <a:r>
              <a:rPr lang="es-ES_tradnl" altLang="es-MX" sz="2200" b="1" i="1">
                <a:latin typeface="Century Gothic" pitchFamily="34" charset="0"/>
              </a:rPr>
              <a:t>decisiones</a:t>
            </a:r>
            <a:r>
              <a:rPr lang="es-ES_tradnl" altLang="es-MX" sz="2200" i="1">
                <a:latin typeface="Century Gothic" pitchFamily="34" charset="0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	Establecimiento de prioridades</a:t>
            </a:r>
          </a:p>
          <a:p>
            <a:pPr lvl="2"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Localización geográfica</a:t>
            </a:r>
          </a:p>
          <a:p>
            <a:pPr lvl="2"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Compra verde // Concursos públicos</a:t>
            </a:r>
          </a:p>
          <a:p>
            <a:pPr lvl="2"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Comparación de procesos y/o productos</a:t>
            </a:r>
          </a:p>
          <a:p>
            <a:pPr eaLnBrk="1" hangingPunct="1">
              <a:spcBef>
                <a:spcPct val="50000"/>
              </a:spcBef>
            </a:pPr>
            <a:r>
              <a:rPr lang="es-ES_tradnl" altLang="es-MX" sz="2200" i="1">
                <a:latin typeface="Century Gothic" pitchFamily="34" charset="0"/>
              </a:rPr>
              <a:t> Establecimiento de </a:t>
            </a:r>
            <a:r>
              <a:rPr lang="es-ES_tradnl" altLang="es-MX" sz="2200" b="1" i="1">
                <a:latin typeface="Century Gothic" pitchFamily="34" charset="0"/>
              </a:rPr>
              <a:t>estándares</a:t>
            </a:r>
            <a:r>
              <a:rPr lang="es-ES_tradnl" altLang="es-MX" sz="2200" i="1">
                <a:latin typeface="Century Gothic" pitchFamily="34" charset="0"/>
              </a:rPr>
              <a:t>: 				Ecoetiquetado // B.A.T.</a:t>
            </a:r>
          </a:p>
          <a:p>
            <a:pPr eaLnBrk="1" hangingPunct="1">
              <a:spcBef>
                <a:spcPct val="50000"/>
              </a:spcBef>
            </a:pPr>
            <a:endParaRPr lang="es-ES" altLang="es-MX" sz="2200" i="1">
              <a:latin typeface="Century Gothic" pitchFamily="34" charset="0"/>
            </a:endParaRPr>
          </a:p>
        </p:txBody>
      </p:sp>
      <p:pic>
        <p:nvPicPr>
          <p:cNvPr id="40965" name="Picture 5" descr="j019899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557338"/>
            <a:ext cx="6223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03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Caso Práctico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3114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7064375" y="609600"/>
            <a:ext cx="2044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CASO PRÁCTICO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OBJETIVO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41988" name="Line 6"/>
          <p:cNvSpPr>
            <a:spLocks noChangeAspect="1" noChangeShapeType="1"/>
          </p:cNvSpPr>
          <p:nvPr/>
        </p:nvSpPr>
        <p:spPr bwMode="auto">
          <a:xfrm flipV="1">
            <a:off x="4178300" y="5100638"/>
            <a:ext cx="0" cy="406400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89" name="Text Box 7"/>
          <p:cNvSpPr txBox="1">
            <a:spLocks noChangeAspect="1" noChangeArrowheads="1"/>
          </p:cNvSpPr>
          <p:nvPr/>
        </p:nvSpPr>
        <p:spPr bwMode="auto">
          <a:xfrm>
            <a:off x="3846513" y="3286125"/>
            <a:ext cx="687387" cy="3159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200" b="1">
                <a:latin typeface="Times New Roman" pitchFamily="18" charset="0"/>
              </a:rPr>
              <a:t>soaking</a:t>
            </a:r>
          </a:p>
        </p:txBody>
      </p:sp>
      <p:sp>
        <p:nvSpPr>
          <p:cNvPr id="41990" name="Rectangle 8"/>
          <p:cNvSpPr>
            <a:spLocks noChangeAspect="1" noChangeArrowheads="1"/>
          </p:cNvSpPr>
          <p:nvPr/>
        </p:nvSpPr>
        <p:spPr bwMode="auto">
          <a:xfrm>
            <a:off x="3727450" y="2967038"/>
            <a:ext cx="887413" cy="2130425"/>
          </a:xfrm>
          <a:prstGeom prst="rect">
            <a:avLst/>
          </a:prstGeom>
          <a:gradFill rotWithShape="0">
            <a:gsLst>
              <a:gs pos="0">
                <a:srgbClr val="CCCCCC"/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33CCCC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1991" name="Line 9"/>
          <p:cNvSpPr>
            <a:spLocks noChangeAspect="1" noChangeShapeType="1"/>
          </p:cNvSpPr>
          <p:nvPr/>
        </p:nvSpPr>
        <p:spPr bwMode="auto">
          <a:xfrm>
            <a:off x="4168775" y="3602038"/>
            <a:ext cx="0" cy="287337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2" name="Line 10"/>
          <p:cNvSpPr>
            <a:spLocks noChangeAspect="1" noChangeShapeType="1"/>
          </p:cNvSpPr>
          <p:nvPr/>
        </p:nvSpPr>
        <p:spPr bwMode="auto">
          <a:xfrm>
            <a:off x="4176713" y="4248150"/>
            <a:ext cx="0" cy="287338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3" name="Line 11"/>
          <p:cNvSpPr>
            <a:spLocks noChangeAspect="1" noChangeShapeType="1"/>
          </p:cNvSpPr>
          <p:nvPr/>
        </p:nvSpPr>
        <p:spPr bwMode="auto">
          <a:xfrm>
            <a:off x="4176713" y="2695575"/>
            <a:ext cx="0" cy="590550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91148" name="Group 12"/>
          <p:cNvGrpSpPr>
            <a:grpSpLocks/>
          </p:cNvGrpSpPr>
          <p:nvPr/>
        </p:nvGrpSpPr>
        <p:grpSpPr bwMode="auto">
          <a:xfrm>
            <a:off x="3527425" y="3459163"/>
            <a:ext cx="303213" cy="573087"/>
            <a:chOff x="2034" y="1990"/>
            <a:chExt cx="191" cy="361"/>
          </a:xfrm>
        </p:grpSpPr>
        <p:sp>
          <p:nvSpPr>
            <p:cNvPr id="42056" name="Line 13"/>
            <p:cNvSpPr>
              <a:spLocks noChangeAspect="1" noChangeShapeType="1"/>
            </p:cNvSpPr>
            <p:nvPr/>
          </p:nvSpPr>
          <p:spPr bwMode="auto">
            <a:xfrm>
              <a:off x="2049" y="2351"/>
              <a:ext cx="176" cy="0"/>
            </a:xfrm>
            <a:prstGeom prst="line">
              <a:avLst/>
            </a:prstGeom>
            <a:noFill/>
            <a:ln w="15875">
              <a:solidFill>
                <a:srgbClr val="00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057" name="Line 14"/>
            <p:cNvSpPr>
              <a:spLocks noChangeAspect="1" noChangeShapeType="1"/>
            </p:cNvSpPr>
            <p:nvPr/>
          </p:nvSpPr>
          <p:spPr bwMode="auto">
            <a:xfrm>
              <a:off x="2034" y="1990"/>
              <a:ext cx="178" cy="0"/>
            </a:xfrm>
            <a:prstGeom prst="line">
              <a:avLst/>
            </a:prstGeom>
            <a:noFill/>
            <a:ln w="15875">
              <a:solidFill>
                <a:srgbClr val="00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1995" name="Text Box 15"/>
          <p:cNvSpPr txBox="1">
            <a:spLocks noChangeAspect="1" noChangeArrowheads="1"/>
          </p:cNvSpPr>
          <p:nvPr/>
        </p:nvSpPr>
        <p:spPr bwMode="auto">
          <a:xfrm>
            <a:off x="3830638" y="3900488"/>
            <a:ext cx="688975" cy="314325"/>
          </a:xfrm>
          <a:prstGeom prst="rect">
            <a:avLst/>
          </a:prstGeom>
          <a:gradFill rotWithShape="0">
            <a:gsLst>
              <a:gs pos="0">
                <a:srgbClr val="D1D1D1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sp>
        <p:nvSpPr>
          <p:cNvPr id="41996" name="Text Box 16"/>
          <p:cNvSpPr txBox="1">
            <a:spLocks noChangeAspect="1" noChangeArrowheads="1"/>
          </p:cNvSpPr>
          <p:nvPr/>
        </p:nvSpPr>
        <p:spPr bwMode="auto">
          <a:xfrm>
            <a:off x="3810000" y="4557713"/>
            <a:ext cx="687388" cy="314325"/>
          </a:xfrm>
          <a:prstGeom prst="rect">
            <a:avLst/>
          </a:prstGeom>
          <a:gradFill rotWithShape="0">
            <a:gsLst>
              <a:gs pos="0">
                <a:srgbClr val="D1D1D1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grpSp>
        <p:nvGrpSpPr>
          <p:cNvPr id="91153" name="Group 17"/>
          <p:cNvGrpSpPr>
            <a:grpSpLocks/>
          </p:cNvGrpSpPr>
          <p:nvPr/>
        </p:nvGrpSpPr>
        <p:grpSpPr bwMode="auto">
          <a:xfrm>
            <a:off x="4519613" y="3459163"/>
            <a:ext cx="287337" cy="612775"/>
            <a:chOff x="2659" y="1990"/>
            <a:chExt cx="181" cy="386"/>
          </a:xfrm>
        </p:grpSpPr>
        <p:sp>
          <p:nvSpPr>
            <p:cNvPr id="42054" name="Line 18"/>
            <p:cNvSpPr>
              <a:spLocks noChangeAspect="1" noChangeShapeType="1"/>
            </p:cNvSpPr>
            <p:nvPr/>
          </p:nvSpPr>
          <p:spPr bwMode="auto">
            <a:xfrm>
              <a:off x="2668" y="1990"/>
              <a:ext cx="172" cy="0"/>
            </a:xfrm>
            <a:prstGeom prst="line">
              <a:avLst/>
            </a:prstGeom>
            <a:noFill/>
            <a:ln w="15875">
              <a:solidFill>
                <a:srgbClr val="6666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055" name="Line 19"/>
            <p:cNvSpPr>
              <a:spLocks noChangeAspect="1" noChangeShapeType="1"/>
            </p:cNvSpPr>
            <p:nvPr/>
          </p:nvSpPr>
          <p:spPr bwMode="auto">
            <a:xfrm>
              <a:off x="2659" y="2376"/>
              <a:ext cx="181" cy="0"/>
            </a:xfrm>
            <a:prstGeom prst="line">
              <a:avLst/>
            </a:prstGeom>
            <a:noFill/>
            <a:ln w="15875">
              <a:solidFill>
                <a:srgbClr val="6666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91156" name="Line 20"/>
          <p:cNvSpPr>
            <a:spLocks noChangeAspect="1" noChangeShapeType="1"/>
          </p:cNvSpPr>
          <p:nvPr/>
        </p:nvSpPr>
        <p:spPr bwMode="auto">
          <a:xfrm>
            <a:off x="4505325" y="4760913"/>
            <a:ext cx="2921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999" name="Line 21"/>
          <p:cNvSpPr>
            <a:spLocks noChangeAspect="1" noChangeShapeType="1"/>
          </p:cNvSpPr>
          <p:nvPr/>
        </p:nvSpPr>
        <p:spPr bwMode="auto">
          <a:xfrm>
            <a:off x="4168775" y="4967288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0" name="Line 22"/>
          <p:cNvSpPr>
            <a:spLocks noChangeAspect="1" noChangeShapeType="1"/>
          </p:cNvSpPr>
          <p:nvPr/>
        </p:nvSpPr>
        <p:spPr bwMode="auto">
          <a:xfrm flipV="1">
            <a:off x="4176713" y="5507038"/>
            <a:ext cx="858837" cy="111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1" name="Line 23"/>
          <p:cNvSpPr>
            <a:spLocks noChangeAspect="1" noChangeShapeType="1"/>
          </p:cNvSpPr>
          <p:nvPr/>
        </p:nvSpPr>
        <p:spPr bwMode="auto">
          <a:xfrm flipH="1" flipV="1">
            <a:off x="5035550" y="2205038"/>
            <a:ext cx="0" cy="329406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2" name="Line 24"/>
          <p:cNvSpPr>
            <a:spLocks noChangeAspect="1" noChangeShapeType="1"/>
          </p:cNvSpPr>
          <p:nvPr/>
        </p:nvSpPr>
        <p:spPr bwMode="auto">
          <a:xfrm>
            <a:off x="5057775" y="2227263"/>
            <a:ext cx="785813" cy="0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3" name="Line 25"/>
          <p:cNvSpPr>
            <a:spLocks noChangeAspect="1" noChangeShapeType="1"/>
          </p:cNvSpPr>
          <p:nvPr/>
        </p:nvSpPr>
        <p:spPr bwMode="auto">
          <a:xfrm flipV="1">
            <a:off x="5849938" y="5738813"/>
            <a:ext cx="1093787" cy="9525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4" name="Line 26"/>
          <p:cNvSpPr>
            <a:spLocks noChangeAspect="1" noChangeShapeType="1"/>
          </p:cNvSpPr>
          <p:nvPr/>
        </p:nvSpPr>
        <p:spPr bwMode="auto">
          <a:xfrm flipV="1">
            <a:off x="6934200" y="3017838"/>
            <a:ext cx="0" cy="2708275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5" name="Text Box 27"/>
          <p:cNvSpPr txBox="1">
            <a:spLocks noChangeAspect="1" noChangeArrowheads="1"/>
          </p:cNvSpPr>
          <p:nvPr/>
        </p:nvSpPr>
        <p:spPr bwMode="auto">
          <a:xfrm>
            <a:off x="5527675" y="2784475"/>
            <a:ext cx="688975" cy="3175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200" b="1">
                <a:latin typeface="Times New Roman" pitchFamily="18" charset="0"/>
              </a:rPr>
              <a:t>deliming</a:t>
            </a:r>
          </a:p>
        </p:txBody>
      </p:sp>
      <p:sp>
        <p:nvSpPr>
          <p:cNvPr id="42006" name="Rectangle 28"/>
          <p:cNvSpPr>
            <a:spLocks noChangeAspect="1" noChangeArrowheads="1"/>
          </p:cNvSpPr>
          <p:nvPr/>
        </p:nvSpPr>
        <p:spPr bwMode="auto">
          <a:xfrm>
            <a:off x="5268913" y="2435225"/>
            <a:ext cx="1181100" cy="3068638"/>
          </a:xfrm>
          <a:prstGeom prst="rect">
            <a:avLst/>
          </a:prstGeom>
          <a:gradFill rotWithShape="0">
            <a:gsLst>
              <a:gs pos="0">
                <a:srgbClr val="CCCCCC"/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33CCCC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2007" name="Line 29"/>
          <p:cNvSpPr>
            <a:spLocks noChangeAspect="1" noChangeShapeType="1"/>
          </p:cNvSpPr>
          <p:nvPr/>
        </p:nvSpPr>
        <p:spPr bwMode="auto">
          <a:xfrm>
            <a:off x="5864225" y="3101975"/>
            <a:ext cx="0" cy="214313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08" name="Line 30"/>
          <p:cNvSpPr>
            <a:spLocks noChangeAspect="1" noChangeShapeType="1"/>
          </p:cNvSpPr>
          <p:nvPr/>
        </p:nvSpPr>
        <p:spPr bwMode="auto">
          <a:xfrm>
            <a:off x="5872163" y="2227263"/>
            <a:ext cx="0" cy="5572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91167" name="Group 31"/>
          <p:cNvGrpSpPr>
            <a:grpSpLocks/>
          </p:cNvGrpSpPr>
          <p:nvPr/>
        </p:nvGrpSpPr>
        <p:grpSpPr bwMode="auto">
          <a:xfrm>
            <a:off x="5119688" y="2959100"/>
            <a:ext cx="387350" cy="552450"/>
            <a:chOff x="3037" y="1675"/>
            <a:chExt cx="244" cy="348"/>
          </a:xfrm>
        </p:grpSpPr>
        <p:sp>
          <p:nvSpPr>
            <p:cNvPr id="42052" name="Line 32"/>
            <p:cNvSpPr>
              <a:spLocks noChangeAspect="1" noChangeShapeType="1"/>
            </p:cNvSpPr>
            <p:nvPr/>
          </p:nvSpPr>
          <p:spPr bwMode="auto">
            <a:xfrm>
              <a:off x="3055" y="2023"/>
              <a:ext cx="158" cy="0"/>
            </a:xfrm>
            <a:prstGeom prst="line">
              <a:avLst/>
            </a:prstGeom>
            <a:noFill/>
            <a:ln w="15875">
              <a:solidFill>
                <a:srgbClr val="00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053" name="Line 33"/>
            <p:cNvSpPr>
              <a:spLocks noChangeAspect="1" noChangeShapeType="1"/>
            </p:cNvSpPr>
            <p:nvPr/>
          </p:nvSpPr>
          <p:spPr bwMode="auto">
            <a:xfrm>
              <a:off x="3037" y="1675"/>
              <a:ext cx="244" cy="0"/>
            </a:xfrm>
            <a:prstGeom prst="line">
              <a:avLst/>
            </a:prstGeom>
            <a:noFill/>
            <a:ln w="15875">
              <a:solidFill>
                <a:srgbClr val="00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2010" name="Text Box 34"/>
          <p:cNvSpPr txBox="1">
            <a:spLocks noChangeAspect="1" noChangeArrowheads="1"/>
          </p:cNvSpPr>
          <p:nvPr/>
        </p:nvSpPr>
        <p:spPr bwMode="auto">
          <a:xfrm>
            <a:off x="5370513" y="3338513"/>
            <a:ext cx="1011237" cy="315912"/>
          </a:xfrm>
          <a:prstGeom prst="rect">
            <a:avLst/>
          </a:prstGeom>
          <a:gradFill rotWithShape="0">
            <a:gsLst>
              <a:gs pos="0">
                <a:srgbClr val="E6E6E6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sp>
        <p:nvSpPr>
          <p:cNvPr id="42011" name="Line 35"/>
          <p:cNvSpPr>
            <a:spLocks noChangeAspect="1" noChangeShapeType="1"/>
          </p:cNvSpPr>
          <p:nvPr/>
        </p:nvSpPr>
        <p:spPr bwMode="auto">
          <a:xfrm>
            <a:off x="5872163" y="3695700"/>
            <a:ext cx="0" cy="203200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12" name="Text Box 36"/>
          <p:cNvSpPr txBox="1">
            <a:spLocks noChangeAspect="1" noChangeArrowheads="1"/>
          </p:cNvSpPr>
          <p:nvPr/>
        </p:nvSpPr>
        <p:spPr bwMode="auto">
          <a:xfrm>
            <a:off x="5511800" y="3889375"/>
            <a:ext cx="688975" cy="317500"/>
          </a:xfrm>
          <a:prstGeom prst="rect">
            <a:avLst/>
          </a:prstGeom>
          <a:gradFill rotWithShape="0">
            <a:gsLst>
              <a:gs pos="0">
                <a:srgbClr val="E6E6E6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sp>
        <p:nvSpPr>
          <p:cNvPr id="42013" name="Line 37"/>
          <p:cNvSpPr>
            <a:spLocks noChangeAspect="1" noChangeShapeType="1"/>
          </p:cNvSpPr>
          <p:nvPr/>
        </p:nvSpPr>
        <p:spPr bwMode="auto">
          <a:xfrm>
            <a:off x="5864225" y="4465638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14" name="Line 38"/>
          <p:cNvSpPr>
            <a:spLocks noChangeAspect="1" noChangeShapeType="1"/>
          </p:cNvSpPr>
          <p:nvPr/>
        </p:nvSpPr>
        <p:spPr bwMode="auto">
          <a:xfrm>
            <a:off x="5872163" y="4237038"/>
            <a:ext cx="0" cy="204787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15" name="Text Box 39"/>
          <p:cNvSpPr txBox="1">
            <a:spLocks noChangeAspect="1" noChangeArrowheads="1"/>
          </p:cNvSpPr>
          <p:nvPr/>
        </p:nvSpPr>
        <p:spPr bwMode="auto">
          <a:xfrm>
            <a:off x="5511800" y="4430713"/>
            <a:ext cx="688975" cy="317500"/>
          </a:xfrm>
          <a:prstGeom prst="rect">
            <a:avLst/>
          </a:prstGeom>
          <a:gradFill rotWithShape="0">
            <a:gsLst>
              <a:gs pos="0">
                <a:srgbClr val="E6E6E6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sp>
        <p:nvSpPr>
          <p:cNvPr id="42016" name="Line 40"/>
          <p:cNvSpPr>
            <a:spLocks noChangeAspect="1" noChangeShapeType="1"/>
          </p:cNvSpPr>
          <p:nvPr/>
        </p:nvSpPr>
        <p:spPr bwMode="auto">
          <a:xfrm>
            <a:off x="5864225" y="500856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17" name="Line 41"/>
          <p:cNvSpPr>
            <a:spLocks noChangeAspect="1" noChangeShapeType="1"/>
          </p:cNvSpPr>
          <p:nvPr/>
        </p:nvSpPr>
        <p:spPr bwMode="auto">
          <a:xfrm>
            <a:off x="5872163" y="4745038"/>
            <a:ext cx="0" cy="206375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18" name="Text Box 42"/>
          <p:cNvSpPr txBox="1">
            <a:spLocks noChangeAspect="1" noChangeArrowheads="1"/>
          </p:cNvSpPr>
          <p:nvPr/>
        </p:nvSpPr>
        <p:spPr bwMode="auto">
          <a:xfrm>
            <a:off x="5511800" y="4943475"/>
            <a:ext cx="688975" cy="315913"/>
          </a:xfrm>
          <a:prstGeom prst="rect">
            <a:avLst/>
          </a:prstGeom>
          <a:gradFill rotWithShape="0">
            <a:gsLst>
              <a:gs pos="0">
                <a:srgbClr val="E6E6E6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grpSp>
        <p:nvGrpSpPr>
          <p:cNvPr id="91179" name="Group 43"/>
          <p:cNvGrpSpPr>
            <a:grpSpLocks/>
          </p:cNvGrpSpPr>
          <p:nvPr/>
        </p:nvGrpSpPr>
        <p:grpSpPr bwMode="auto">
          <a:xfrm>
            <a:off x="6224588" y="2957513"/>
            <a:ext cx="385762" cy="1095375"/>
            <a:chOff x="3733" y="1674"/>
            <a:chExt cx="243" cy="690"/>
          </a:xfrm>
        </p:grpSpPr>
        <p:sp>
          <p:nvSpPr>
            <p:cNvPr id="42049" name="Line 44"/>
            <p:cNvSpPr>
              <a:spLocks noChangeAspect="1" noChangeShapeType="1"/>
            </p:cNvSpPr>
            <p:nvPr/>
          </p:nvSpPr>
          <p:spPr bwMode="auto">
            <a:xfrm>
              <a:off x="3737" y="1674"/>
              <a:ext cx="239" cy="0"/>
            </a:xfrm>
            <a:prstGeom prst="line">
              <a:avLst/>
            </a:prstGeom>
            <a:noFill/>
            <a:ln w="15875">
              <a:solidFill>
                <a:srgbClr val="6666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050" name="Line 45"/>
            <p:cNvSpPr>
              <a:spLocks noChangeAspect="1" noChangeShapeType="1"/>
            </p:cNvSpPr>
            <p:nvPr/>
          </p:nvSpPr>
          <p:spPr bwMode="auto">
            <a:xfrm>
              <a:off x="3837" y="2022"/>
              <a:ext cx="133" cy="0"/>
            </a:xfrm>
            <a:prstGeom prst="line">
              <a:avLst/>
            </a:prstGeom>
            <a:noFill/>
            <a:ln w="15875">
              <a:solidFill>
                <a:srgbClr val="6666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051" name="Line 46"/>
            <p:cNvSpPr>
              <a:spLocks noChangeAspect="1" noChangeShapeType="1"/>
            </p:cNvSpPr>
            <p:nvPr/>
          </p:nvSpPr>
          <p:spPr bwMode="auto">
            <a:xfrm>
              <a:off x="3733" y="2364"/>
              <a:ext cx="237" cy="0"/>
            </a:xfrm>
            <a:prstGeom prst="line">
              <a:avLst/>
            </a:prstGeom>
            <a:noFill/>
            <a:ln w="15875">
              <a:solidFill>
                <a:srgbClr val="6666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91183" name="Group 47"/>
          <p:cNvGrpSpPr>
            <a:grpSpLocks/>
          </p:cNvGrpSpPr>
          <p:nvPr/>
        </p:nvGrpSpPr>
        <p:grpSpPr bwMode="auto">
          <a:xfrm>
            <a:off x="6208713" y="4624388"/>
            <a:ext cx="392112" cy="479425"/>
            <a:chOff x="3723" y="2724"/>
            <a:chExt cx="247" cy="302"/>
          </a:xfrm>
        </p:grpSpPr>
        <p:sp>
          <p:nvSpPr>
            <p:cNvPr id="42047" name="Line 48"/>
            <p:cNvSpPr>
              <a:spLocks noChangeAspect="1" noChangeShapeType="1"/>
            </p:cNvSpPr>
            <p:nvPr/>
          </p:nvSpPr>
          <p:spPr bwMode="auto">
            <a:xfrm>
              <a:off x="3728" y="2724"/>
              <a:ext cx="238" cy="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048" name="Line 49"/>
            <p:cNvSpPr>
              <a:spLocks noChangeAspect="1" noChangeShapeType="1"/>
            </p:cNvSpPr>
            <p:nvPr/>
          </p:nvSpPr>
          <p:spPr bwMode="auto">
            <a:xfrm>
              <a:off x="3723" y="3026"/>
              <a:ext cx="247" cy="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2021" name="Line 50"/>
          <p:cNvSpPr>
            <a:spLocks noChangeAspect="1" noChangeShapeType="1"/>
          </p:cNvSpPr>
          <p:nvPr/>
        </p:nvSpPr>
        <p:spPr bwMode="auto">
          <a:xfrm>
            <a:off x="5849938" y="5256213"/>
            <a:ext cx="0" cy="492125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22" name="Text Box 51"/>
          <p:cNvSpPr txBox="1">
            <a:spLocks noChangeAspect="1" noChangeArrowheads="1"/>
          </p:cNvSpPr>
          <p:nvPr/>
        </p:nvSpPr>
        <p:spPr bwMode="auto">
          <a:xfrm>
            <a:off x="7464425" y="3587750"/>
            <a:ext cx="688975" cy="3159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s-ES" altLang="es-MX" sz="1200" b="1">
                <a:latin typeface="Times New Roman" pitchFamily="18" charset="0"/>
              </a:rPr>
              <a:t>retanning</a:t>
            </a:r>
            <a:endParaRPr lang="es-ES" altLang="es-MX" sz="800" b="1">
              <a:latin typeface="Arial" charset="0"/>
            </a:endParaRPr>
          </a:p>
        </p:txBody>
      </p:sp>
      <p:sp>
        <p:nvSpPr>
          <p:cNvPr id="42023" name="Rectangle 52"/>
          <p:cNvSpPr>
            <a:spLocks noChangeAspect="1" noChangeArrowheads="1"/>
          </p:cNvSpPr>
          <p:nvPr/>
        </p:nvSpPr>
        <p:spPr bwMode="auto">
          <a:xfrm>
            <a:off x="7315200" y="3330575"/>
            <a:ext cx="938213" cy="1327150"/>
          </a:xfrm>
          <a:prstGeom prst="rect">
            <a:avLst/>
          </a:prstGeom>
          <a:gradFill rotWithShape="0">
            <a:gsLst>
              <a:gs pos="0">
                <a:srgbClr val="CCCCCC"/>
              </a:gs>
              <a:gs pos="100000">
                <a:srgbClr val="80808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33CCCC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2024" name="Line 53"/>
          <p:cNvSpPr>
            <a:spLocks noChangeAspect="1" noChangeShapeType="1"/>
          </p:cNvSpPr>
          <p:nvPr/>
        </p:nvSpPr>
        <p:spPr bwMode="auto">
          <a:xfrm>
            <a:off x="7804150" y="3903663"/>
            <a:ext cx="0" cy="288925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25" name="Line 54"/>
          <p:cNvSpPr>
            <a:spLocks noChangeAspect="1" noChangeShapeType="1"/>
          </p:cNvSpPr>
          <p:nvPr/>
        </p:nvSpPr>
        <p:spPr bwMode="auto">
          <a:xfrm>
            <a:off x="7810500" y="4549775"/>
            <a:ext cx="0" cy="296863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26" name="Line 55"/>
          <p:cNvSpPr>
            <a:spLocks noChangeAspect="1" noChangeShapeType="1"/>
          </p:cNvSpPr>
          <p:nvPr/>
        </p:nvSpPr>
        <p:spPr bwMode="auto">
          <a:xfrm>
            <a:off x="7810500" y="2997200"/>
            <a:ext cx="0" cy="590550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27" name="Text Box 56"/>
          <p:cNvSpPr txBox="1">
            <a:spLocks noChangeAspect="1" noChangeArrowheads="1"/>
          </p:cNvSpPr>
          <p:nvPr/>
        </p:nvSpPr>
        <p:spPr bwMode="auto">
          <a:xfrm>
            <a:off x="7464425" y="4202113"/>
            <a:ext cx="688975" cy="3175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grpSp>
        <p:nvGrpSpPr>
          <p:cNvPr id="91193" name="Group 57"/>
          <p:cNvGrpSpPr>
            <a:grpSpLocks/>
          </p:cNvGrpSpPr>
          <p:nvPr/>
        </p:nvGrpSpPr>
        <p:grpSpPr bwMode="auto">
          <a:xfrm>
            <a:off x="8153400" y="3759200"/>
            <a:ext cx="314325" cy="615950"/>
            <a:chOff x="4948" y="2179"/>
            <a:chExt cx="198" cy="388"/>
          </a:xfrm>
        </p:grpSpPr>
        <p:sp>
          <p:nvSpPr>
            <p:cNvPr id="42045" name="Line 58"/>
            <p:cNvSpPr>
              <a:spLocks noChangeAspect="1" noChangeShapeType="1"/>
            </p:cNvSpPr>
            <p:nvPr/>
          </p:nvSpPr>
          <p:spPr bwMode="auto">
            <a:xfrm>
              <a:off x="4958" y="2179"/>
              <a:ext cx="188" cy="0"/>
            </a:xfrm>
            <a:prstGeom prst="line">
              <a:avLst/>
            </a:prstGeom>
            <a:noFill/>
            <a:ln w="15875">
              <a:solidFill>
                <a:srgbClr val="6666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046" name="Line 59"/>
            <p:cNvSpPr>
              <a:spLocks noChangeAspect="1" noChangeShapeType="1"/>
            </p:cNvSpPr>
            <p:nvPr/>
          </p:nvSpPr>
          <p:spPr bwMode="auto">
            <a:xfrm>
              <a:off x="4948" y="2567"/>
              <a:ext cx="193" cy="0"/>
            </a:xfrm>
            <a:prstGeom prst="line">
              <a:avLst/>
            </a:prstGeom>
            <a:noFill/>
            <a:ln w="15875">
              <a:solidFill>
                <a:srgbClr val="6666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2029" name="Line 60"/>
          <p:cNvSpPr>
            <a:spLocks noChangeAspect="1" noChangeShapeType="1"/>
          </p:cNvSpPr>
          <p:nvPr/>
        </p:nvSpPr>
        <p:spPr bwMode="auto">
          <a:xfrm>
            <a:off x="7804150" y="526891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2030" name="Line 61"/>
          <p:cNvSpPr>
            <a:spLocks noChangeAspect="1" noChangeShapeType="1"/>
          </p:cNvSpPr>
          <p:nvPr/>
        </p:nvSpPr>
        <p:spPr bwMode="auto">
          <a:xfrm>
            <a:off x="6950075" y="3017838"/>
            <a:ext cx="858838" cy="0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91198" name="Group 62"/>
          <p:cNvGrpSpPr>
            <a:grpSpLocks/>
          </p:cNvGrpSpPr>
          <p:nvPr/>
        </p:nvGrpSpPr>
        <p:grpSpPr bwMode="auto">
          <a:xfrm>
            <a:off x="7162800" y="3721100"/>
            <a:ext cx="296863" cy="655638"/>
            <a:chOff x="4324" y="2155"/>
            <a:chExt cx="187" cy="413"/>
          </a:xfrm>
        </p:grpSpPr>
        <p:sp>
          <p:nvSpPr>
            <p:cNvPr id="42043" name="Line 63"/>
            <p:cNvSpPr>
              <a:spLocks noChangeAspect="1" noChangeShapeType="1"/>
            </p:cNvSpPr>
            <p:nvPr/>
          </p:nvSpPr>
          <p:spPr bwMode="auto">
            <a:xfrm>
              <a:off x="4333" y="2568"/>
              <a:ext cx="178" cy="0"/>
            </a:xfrm>
            <a:prstGeom prst="line">
              <a:avLst/>
            </a:prstGeom>
            <a:noFill/>
            <a:ln w="15875">
              <a:solidFill>
                <a:srgbClr val="00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2044" name="Line 64"/>
            <p:cNvSpPr>
              <a:spLocks noChangeAspect="1" noChangeShapeType="1"/>
            </p:cNvSpPr>
            <p:nvPr/>
          </p:nvSpPr>
          <p:spPr bwMode="auto">
            <a:xfrm>
              <a:off x="4324" y="2155"/>
              <a:ext cx="177" cy="0"/>
            </a:xfrm>
            <a:prstGeom prst="line">
              <a:avLst/>
            </a:prstGeom>
            <a:noFill/>
            <a:ln w="15875">
              <a:solidFill>
                <a:srgbClr val="00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2032" name="Text Box 65"/>
          <p:cNvSpPr txBox="1">
            <a:spLocks noChangeAspect="1" noChangeArrowheads="1"/>
          </p:cNvSpPr>
          <p:nvPr/>
        </p:nvSpPr>
        <p:spPr bwMode="auto">
          <a:xfrm>
            <a:off x="3824288" y="3286125"/>
            <a:ext cx="688975" cy="315913"/>
          </a:xfrm>
          <a:prstGeom prst="rect">
            <a:avLst/>
          </a:prstGeom>
          <a:gradFill rotWithShape="0">
            <a:gsLst>
              <a:gs pos="0">
                <a:srgbClr val="D1D1D1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sp>
        <p:nvSpPr>
          <p:cNvPr id="42033" name="Text Box 66"/>
          <p:cNvSpPr txBox="1">
            <a:spLocks noChangeAspect="1" noChangeArrowheads="1"/>
          </p:cNvSpPr>
          <p:nvPr/>
        </p:nvSpPr>
        <p:spPr bwMode="auto">
          <a:xfrm>
            <a:off x="5521325" y="2752725"/>
            <a:ext cx="687388" cy="317500"/>
          </a:xfrm>
          <a:prstGeom prst="rect">
            <a:avLst/>
          </a:prstGeom>
          <a:gradFill rotWithShape="0">
            <a:gsLst>
              <a:gs pos="0">
                <a:srgbClr val="E6E6E6"/>
              </a:gs>
              <a:gs pos="100000">
                <a:srgbClr val="C0C0C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sp>
        <p:nvSpPr>
          <p:cNvPr id="42034" name="Text Box 67"/>
          <p:cNvSpPr txBox="1">
            <a:spLocks noChangeAspect="1" noChangeArrowheads="1"/>
          </p:cNvSpPr>
          <p:nvPr/>
        </p:nvSpPr>
        <p:spPr bwMode="auto">
          <a:xfrm>
            <a:off x="7459663" y="3587750"/>
            <a:ext cx="687387" cy="31591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endParaRPr lang="es-ES_tradnl" altLang="es-MX" sz="800" b="1">
              <a:latin typeface="Times New Roman" pitchFamily="18" charset="0"/>
            </a:endParaRPr>
          </a:p>
        </p:txBody>
      </p:sp>
      <p:sp>
        <p:nvSpPr>
          <p:cNvPr id="42035" name="Line 68"/>
          <p:cNvSpPr>
            <a:spLocks noChangeAspect="1" noChangeShapeType="1"/>
          </p:cNvSpPr>
          <p:nvPr/>
        </p:nvSpPr>
        <p:spPr bwMode="auto">
          <a:xfrm flipV="1">
            <a:off x="3278188" y="2684463"/>
            <a:ext cx="860425" cy="111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42036" name="Picture 69" descr="Ver siguiente fo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24038"/>
            <a:ext cx="2590800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206" name="Text Box 70"/>
          <p:cNvSpPr txBox="1">
            <a:spLocks noChangeArrowheads="1"/>
          </p:cNvSpPr>
          <p:nvPr/>
        </p:nvSpPr>
        <p:spPr bwMode="auto">
          <a:xfrm>
            <a:off x="3575050" y="2433638"/>
            <a:ext cx="1295400" cy="336550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r"/>
          </a:scene3d>
          <a:sp3d extrusionH="887400" prstMaterial="legacyMatte">
            <a:bevelT w="13500" h="13500" prst="angle"/>
            <a:bevelB w="13500" h="13500" prst="angle"/>
            <a:extrusionClr>
              <a:srgbClr val="F8EBE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  <a:flatTx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MX" sz="1600" b="1">
                <a:solidFill>
                  <a:schemeClr val="tx2"/>
                </a:solidFill>
                <a:latin typeface="Times New Roman" pitchFamily="18" charset="0"/>
              </a:rPr>
              <a:t>RIBERA</a:t>
            </a:r>
          </a:p>
        </p:txBody>
      </p:sp>
      <p:sp>
        <p:nvSpPr>
          <p:cNvPr id="91207" name="Text Box 71"/>
          <p:cNvSpPr txBox="1">
            <a:spLocks noChangeArrowheads="1"/>
          </p:cNvSpPr>
          <p:nvPr/>
        </p:nvSpPr>
        <p:spPr bwMode="auto">
          <a:xfrm>
            <a:off x="5175250" y="1976438"/>
            <a:ext cx="1295400" cy="336550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r"/>
          </a:scene3d>
          <a:sp3d extrusionH="887400" prstMaterial="legacyMatte">
            <a:bevelT w="13500" h="13500" prst="angle"/>
            <a:bevelB w="13500" h="13500" prst="angle"/>
            <a:extrusionClr>
              <a:srgbClr val="F8EBE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  <a:flatTx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MX" sz="1600" b="1">
                <a:solidFill>
                  <a:schemeClr val="tx2"/>
                </a:solidFill>
                <a:latin typeface="Times New Roman" pitchFamily="18" charset="0"/>
              </a:rPr>
              <a:t>CURTIDO</a:t>
            </a:r>
          </a:p>
        </p:txBody>
      </p:sp>
      <p:sp>
        <p:nvSpPr>
          <p:cNvPr id="91208" name="Text Box 72"/>
          <p:cNvSpPr txBox="1">
            <a:spLocks noChangeArrowheads="1"/>
          </p:cNvSpPr>
          <p:nvPr/>
        </p:nvSpPr>
        <p:spPr bwMode="auto">
          <a:xfrm>
            <a:off x="7080250" y="2814638"/>
            <a:ext cx="1524000" cy="336550"/>
          </a:xfrm>
          <a:prstGeom prst="rect">
            <a:avLst/>
          </a:prstGeom>
          <a:solidFill>
            <a:srgbClr val="FFFFFF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r"/>
          </a:scene3d>
          <a:sp3d extrusionH="887400" prstMaterial="legacyMatte">
            <a:bevelT w="13500" h="13500" prst="angle"/>
            <a:bevelB w="13500" h="13500" prst="angle"/>
            <a:extrusionClr>
              <a:srgbClr val="F8EBE8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  <a:flatTx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MX" sz="1600" b="1">
                <a:solidFill>
                  <a:schemeClr val="tx2"/>
                </a:solidFill>
                <a:latin typeface="Times New Roman" pitchFamily="18" charset="0"/>
              </a:rPr>
              <a:t>RECURTIDO</a:t>
            </a:r>
          </a:p>
        </p:txBody>
      </p:sp>
      <p:pic>
        <p:nvPicPr>
          <p:cNvPr id="91209" name="Picture 73" descr="furia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5176838"/>
            <a:ext cx="1143000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210" name="Picture 7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3800475"/>
            <a:ext cx="35814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211" name="Picture 7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3800475"/>
            <a:ext cx="3276600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017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9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1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91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1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1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1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1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1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912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912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56" grpId="0" animBg="1"/>
      <p:bldP spid="91206" grpId="0" animBg="1" autoUpdateAnimBg="0"/>
      <p:bldP spid="91207" grpId="0" animBg="1" autoUpdateAnimBg="0"/>
      <p:bldP spid="91208" grpId="0" animBg="1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7064375" y="609600"/>
            <a:ext cx="2044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CASO PRÁCTICO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ESTADO DE LA CUESTIÓN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43012" name="Text Box 74"/>
          <p:cNvSpPr txBox="1">
            <a:spLocks noChangeArrowheads="1"/>
          </p:cNvSpPr>
          <p:nvPr/>
        </p:nvSpPr>
        <p:spPr bwMode="auto">
          <a:xfrm>
            <a:off x="5329238" y="1741488"/>
            <a:ext cx="3635375" cy="189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rgbClr val="003366"/>
                </a:solidFill>
                <a:latin typeface="Century Gothic" pitchFamily="34" charset="0"/>
              </a:rPr>
              <a:t>Sustitución de productos químicos</a:t>
            </a:r>
          </a:p>
          <a:p>
            <a:pPr eaLnBrk="1" hangingPunct="1"/>
            <a:endParaRPr lang="es-ES_tradnl" altLang="es-MX" sz="1800" b="1">
              <a:solidFill>
                <a:srgbClr val="003366"/>
              </a:solidFill>
              <a:latin typeface="Century Gothic" pitchFamily="34" charset="0"/>
            </a:endParaRP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Sulfato de dimetilamina en pelambre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CO</a:t>
            </a:r>
            <a:r>
              <a:rPr lang="es-ES_tradnl" altLang="es-MX" sz="1600" baseline="-25000">
                <a:solidFill>
                  <a:srgbClr val="003366"/>
                </a:solidFill>
                <a:latin typeface="Century Gothic" pitchFamily="34" charset="0"/>
              </a:rPr>
              <a:t>2</a:t>
            </a:r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 en desencalado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Sales de cromo autobasificantes</a:t>
            </a:r>
          </a:p>
        </p:txBody>
      </p:sp>
      <p:sp>
        <p:nvSpPr>
          <p:cNvPr id="43013" name="Text Box 75"/>
          <p:cNvSpPr txBox="1">
            <a:spLocks noChangeArrowheads="1"/>
          </p:cNvSpPr>
          <p:nvPr/>
        </p:nvSpPr>
        <p:spPr bwMode="auto">
          <a:xfrm>
            <a:off x="5340350" y="4292600"/>
            <a:ext cx="34798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rgbClr val="003366"/>
                </a:solidFill>
                <a:latin typeface="Century Gothic" pitchFamily="34" charset="0"/>
              </a:rPr>
              <a:t>Altos agotamientos:  Cromo</a:t>
            </a:r>
          </a:p>
          <a:p>
            <a:pPr eaLnBrk="1" hangingPunct="1"/>
            <a:endParaRPr lang="es-ES_tradnl" altLang="es-MX" sz="1800" b="1">
              <a:solidFill>
                <a:srgbClr val="003366"/>
              </a:solidFill>
              <a:latin typeface="Century Gothic" pitchFamily="34" charset="0"/>
            </a:endParaRP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Temperatura final superior a 40ºC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Tiempo superior a 10 horas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Valores de pH &gt;4</a:t>
            </a:r>
          </a:p>
          <a:p>
            <a:pPr eaLnBrk="1" hangingPunct="1"/>
            <a:endParaRPr lang="es-ES_tradnl" altLang="es-MX" sz="1600" b="1">
              <a:solidFill>
                <a:srgbClr val="003399"/>
              </a:solidFill>
              <a:latin typeface="Century Gothic" pitchFamily="34" charset="0"/>
            </a:endParaRPr>
          </a:p>
        </p:txBody>
      </p:sp>
      <p:sp>
        <p:nvSpPr>
          <p:cNvPr id="43014" name="AutoShape 7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767263" y="1811338"/>
            <a:ext cx="381000" cy="304800"/>
          </a:xfrm>
          <a:prstGeom prst="actionButtonForwardNext">
            <a:avLst/>
          </a:prstGeom>
          <a:solidFill>
            <a:srgbClr val="E1ECFF">
              <a:alpha val="50195"/>
            </a:srgbClr>
          </a:solidFill>
          <a:ln w="12700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3015" name="AutoShape 7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787900" y="4276725"/>
            <a:ext cx="381000" cy="304800"/>
          </a:xfrm>
          <a:prstGeom prst="actionButtonForwardNext">
            <a:avLst/>
          </a:prstGeom>
          <a:solidFill>
            <a:srgbClr val="E1ECFF">
              <a:alpha val="50195"/>
            </a:srgbClr>
          </a:solidFill>
          <a:ln w="12700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3016" name="Text Box 78"/>
          <p:cNvSpPr txBox="1">
            <a:spLocks noChangeArrowheads="1"/>
          </p:cNvSpPr>
          <p:nvPr/>
        </p:nvSpPr>
        <p:spPr bwMode="auto">
          <a:xfrm>
            <a:off x="682625" y="1700213"/>
            <a:ext cx="43942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s-ES_tradnl" altLang="es-MX" sz="1800" b="1">
                <a:solidFill>
                  <a:srgbClr val="003366"/>
                </a:solidFill>
                <a:latin typeface="Century Gothic" pitchFamily="34" charset="0"/>
              </a:rPr>
              <a:t>Reducción del consumo de agua</a:t>
            </a:r>
          </a:p>
          <a:p>
            <a:pPr eaLnBrk="1" hangingPunct="1">
              <a:lnSpc>
                <a:spcPct val="140000"/>
              </a:lnSpc>
            </a:pPr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• Baños cortos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• Rasurado de pelo en seco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• Curtido en seco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• Optimización de lavados: ahorro 62,5%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• Evitar calentamiento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• Reciclado de baños</a:t>
            </a:r>
          </a:p>
        </p:txBody>
      </p:sp>
      <p:sp>
        <p:nvSpPr>
          <p:cNvPr id="43017" name="AutoShape 7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1819275"/>
            <a:ext cx="381000" cy="304800"/>
          </a:xfrm>
          <a:prstGeom prst="actionButtonForwardNext">
            <a:avLst/>
          </a:prstGeom>
          <a:solidFill>
            <a:srgbClr val="E1ECFF">
              <a:alpha val="50195"/>
            </a:srgbClr>
          </a:solidFill>
          <a:ln w="12700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3018" name="Text Box 80"/>
          <p:cNvSpPr txBox="1">
            <a:spLocks noChangeArrowheads="1"/>
          </p:cNvSpPr>
          <p:nvPr/>
        </p:nvSpPr>
        <p:spPr bwMode="auto">
          <a:xfrm>
            <a:off x="760413" y="4138613"/>
            <a:ext cx="3956050" cy="195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Aft>
                <a:spcPct val="10000"/>
              </a:spcAft>
            </a:pPr>
            <a:r>
              <a:rPr lang="es-ES_tradnl" altLang="es-MX" sz="1800" b="1">
                <a:solidFill>
                  <a:srgbClr val="003366"/>
                </a:solidFill>
                <a:latin typeface="Century Gothic" pitchFamily="34" charset="0"/>
              </a:rPr>
              <a:t>Alternativas de conservación de las pieles crudas (Origen del  60%  de la sal en el agua residual)</a:t>
            </a:r>
          </a:p>
          <a:p>
            <a:pPr eaLnBrk="1" hangingPunct="1">
              <a:spcAft>
                <a:spcPct val="10000"/>
              </a:spcAft>
            </a:pPr>
            <a:endParaRPr lang="es-ES_tradnl" altLang="es-MX" sz="1800" b="1">
              <a:solidFill>
                <a:srgbClr val="003366"/>
              </a:solidFill>
              <a:latin typeface="Century Gothic" pitchFamily="34" charset="0"/>
            </a:endParaRPr>
          </a:p>
          <a:p>
            <a:pPr eaLnBrk="1" hangingPunct="1">
              <a:lnSpc>
                <a:spcPct val="65000"/>
              </a:lnSpc>
              <a:spcBef>
                <a:spcPct val="25000"/>
              </a:spcBef>
            </a:pPr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• Conservación por secado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• Conservación por refrigeración</a:t>
            </a:r>
          </a:p>
          <a:p>
            <a:pPr eaLnBrk="1" hangingPunct="1"/>
            <a:r>
              <a:rPr lang="es-ES_tradnl" altLang="es-MX" sz="1600">
                <a:solidFill>
                  <a:srgbClr val="003366"/>
                </a:solidFill>
                <a:latin typeface="Century Gothic" pitchFamily="34" charset="0"/>
              </a:rPr>
              <a:t>• Conservación de corta duración</a:t>
            </a:r>
          </a:p>
        </p:txBody>
      </p:sp>
      <p:sp>
        <p:nvSpPr>
          <p:cNvPr id="43019" name="AutoShape 8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4276725"/>
            <a:ext cx="381000" cy="304800"/>
          </a:xfrm>
          <a:prstGeom prst="actionButtonForwardNext">
            <a:avLst/>
          </a:prstGeom>
          <a:solidFill>
            <a:srgbClr val="E1ECFF">
              <a:alpha val="50195"/>
            </a:srgbClr>
          </a:solidFill>
          <a:ln w="12700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8756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7064375" y="609600"/>
            <a:ext cx="2044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CASO PRÁCTICO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ANÁLISIS DE CONTAMINANTES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96330" name="Rectangle 74"/>
          <p:cNvSpPr>
            <a:spLocks noChangeArrowheads="1"/>
          </p:cNvSpPr>
          <p:nvPr/>
        </p:nvSpPr>
        <p:spPr bwMode="auto">
          <a:xfrm>
            <a:off x="1476375" y="3327400"/>
            <a:ext cx="6096000" cy="457200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96331" name="Rectangle 75"/>
          <p:cNvSpPr>
            <a:spLocks noChangeArrowheads="1"/>
          </p:cNvSpPr>
          <p:nvPr/>
        </p:nvSpPr>
        <p:spPr bwMode="auto">
          <a:xfrm>
            <a:off x="1476375" y="3743325"/>
            <a:ext cx="6096000" cy="304800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96332" name="Rectangle 76"/>
          <p:cNvSpPr>
            <a:spLocks noChangeArrowheads="1"/>
          </p:cNvSpPr>
          <p:nvPr/>
        </p:nvSpPr>
        <p:spPr bwMode="auto">
          <a:xfrm>
            <a:off x="1547813" y="2103438"/>
            <a:ext cx="5976937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rgbClr val="003399"/>
                  </a:outerShdw>
                </a:effectLst>
              </a14:hiddenEffects>
            </a:ext>
          </a:extLst>
        </p:spPr>
        <p:txBody>
          <a:bodyPr tIns="72000" anchor="ctr"/>
          <a:lstStyle>
            <a:lvl1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12954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17526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22098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26670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s-ES_tradnl" altLang="es-MX" sz="1800" b="1">
                <a:solidFill>
                  <a:srgbClr val="003366"/>
                </a:solidFill>
                <a:latin typeface="Century Gothic" pitchFamily="34" charset="0"/>
              </a:rPr>
              <a:t>PARÁMETROS CRÍTICOS</a:t>
            </a:r>
            <a:endParaRPr lang="es-ES" altLang="es-MX" sz="1800" b="1">
              <a:solidFill>
                <a:srgbClr val="003366"/>
              </a:solidFill>
              <a:latin typeface="Century Gothic" pitchFamily="34" charset="0"/>
            </a:endParaRPr>
          </a:p>
        </p:txBody>
      </p:sp>
      <p:graphicFrame>
        <p:nvGraphicFramePr>
          <p:cNvPr id="44039" name="Object 77"/>
          <p:cNvGraphicFramePr>
            <a:graphicFrameLocks noChangeAspect="1"/>
          </p:cNvGraphicFramePr>
          <p:nvPr/>
        </p:nvGraphicFramePr>
        <p:xfrm>
          <a:off x="319088" y="3117850"/>
          <a:ext cx="8534400" cy="297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2" name="Documento" r:id="rId3" imgW="6991469" imgH="2419415" progId="Word.Document.8">
                  <p:embed/>
                </p:oleObj>
              </mc:Choice>
              <mc:Fallback>
                <p:oleObj name="Documento" r:id="rId3" imgW="6991469" imgH="241941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8" y="3117850"/>
                        <a:ext cx="8534400" cy="297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1ECFF">
                                <a:alpha val="50195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33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0000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78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6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6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6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330" grpId="0" animBg="1"/>
      <p:bldP spid="96331" grpId="0" animBg="1"/>
      <p:bldP spid="96332" grpId="0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7064375" y="609600"/>
            <a:ext cx="2044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CASO PRÁCTICO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SISTEMA DE TRATAMIENTO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graphicFrame>
        <p:nvGraphicFramePr>
          <p:cNvPr id="45060" name="Object 74"/>
          <p:cNvGraphicFramePr>
            <a:graphicFrameLocks noChangeAspect="1"/>
          </p:cNvGraphicFramePr>
          <p:nvPr/>
        </p:nvGraphicFramePr>
        <p:xfrm>
          <a:off x="179388" y="1747838"/>
          <a:ext cx="8686800" cy="4849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26" name="Imagen" r:id="rId3" imgW="5486278" imgH="2676391" progId="Word.Picture.8">
                  <p:embed/>
                </p:oleObj>
              </mc:Choice>
              <mc:Fallback>
                <p:oleObj name="Imagen" r:id="rId3" imgW="5486278" imgH="2676391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contrast="4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747838"/>
                        <a:ext cx="8686800" cy="4849812"/>
                      </a:xfrm>
                      <a:prstGeom prst="rect">
                        <a:avLst/>
                      </a:prstGeom>
                      <a:solidFill>
                        <a:srgbClr val="E1ECFF"/>
                      </a:solidFill>
                      <a:ln w="9525">
                        <a:solidFill>
                          <a:srgbClr val="003366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1" name="Rectangle 75"/>
          <p:cNvSpPr>
            <a:spLocks noChangeArrowheads="1"/>
          </p:cNvSpPr>
          <p:nvPr/>
        </p:nvSpPr>
        <p:spPr bwMode="auto">
          <a:xfrm>
            <a:off x="179388" y="1719263"/>
            <a:ext cx="8686800" cy="487680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97356" name="Rectangle 76"/>
          <p:cNvSpPr>
            <a:spLocks noChangeArrowheads="1"/>
          </p:cNvSpPr>
          <p:nvPr/>
        </p:nvSpPr>
        <p:spPr bwMode="auto">
          <a:xfrm>
            <a:off x="331788" y="1871663"/>
            <a:ext cx="4114800" cy="3886200"/>
          </a:xfrm>
          <a:prstGeom prst="rect">
            <a:avLst/>
          </a:prstGeom>
          <a:noFill/>
          <a:ln w="28575">
            <a:solidFill>
              <a:srgbClr val="003399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5063" name="Rectangle 77"/>
          <p:cNvSpPr>
            <a:spLocks noChangeArrowheads="1"/>
          </p:cNvSpPr>
          <p:nvPr/>
        </p:nvSpPr>
        <p:spPr bwMode="auto">
          <a:xfrm>
            <a:off x="2389188" y="3014663"/>
            <a:ext cx="609600" cy="381000"/>
          </a:xfrm>
          <a:prstGeom prst="rect">
            <a:avLst/>
          </a:prstGeom>
          <a:solidFill>
            <a:srgbClr val="E1ECFF">
              <a:alpha val="50195"/>
            </a:srgbClr>
          </a:solidFill>
          <a:ln w="12700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5064" name="Rectangle 78"/>
          <p:cNvSpPr>
            <a:spLocks noChangeArrowheads="1"/>
          </p:cNvSpPr>
          <p:nvPr/>
        </p:nvSpPr>
        <p:spPr bwMode="auto">
          <a:xfrm>
            <a:off x="2160588" y="4310063"/>
            <a:ext cx="914400" cy="381000"/>
          </a:xfrm>
          <a:prstGeom prst="rect">
            <a:avLst/>
          </a:prstGeom>
          <a:solidFill>
            <a:srgbClr val="E1ECFF">
              <a:alpha val="50195"/>
            </a:srgbClr>
          </a:solidFill>
          <a:ln w="12700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45065" name="Rectangle 79"/>
          <p:cNvSpPr>
            <a:spLocks noChangeArrowheads="1"/>
          </p:cNvSpPr>
          <p:nvPr/>
        </p:nvSpPr>
        <p:spPr bwMode="auto">
          <a:xfrm>
            <a:off x="4675188" y="3395663"/>
            <a:ext cx="838200" cy="381000"/>
          </a:xfrm>
          <a:prstGeom prst="rect">
            <a:avLst/>
          </a:prstGeom>
          <a:solidFill>
            <a:srgbClr val="E1ECFF">
              <a:alpha val="50195"/>
            </a:srgbClr>
          </a:solidFill>
          <a:ln w="12700">
            <a:solidFill>
              <a:srgbClr val="00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97360" name="Text Box 80"/>
          <p:cNvSpPr txBox="1">
            <a:spLocks noChangeArrowheads="1"/>
          </p:cNvSpPr>
          <p:nvPr/>
        </p:nvSpPr>
        <p:spPr bwMode="auto">
          <a:xfrm>
            <a:off x="2008188" y="5300663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ES" altLang="es-MX" b="1">
                <a:solidFill>
                  <a:srgbClr val="003399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97361" name="Text Box 81"/>
          <p:cNvSpPr txBox="1">
            <a:spLocks noChangeArrowheads="1"/>
          </p:cNvSpPr>
          <p:nvPr/>
        </p:nvSpPr>
        <p:spPr bwMode="auto">
          <a:xfrm>
            <a:off x="6275388" y="6062663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ES" altLang="es-MX" b="1">
                <a:solidFill>
                  <a:srgbClr val="003399"/>
                </a:solidFill>
                <a:latin typeface="Times New Roman" pitchFamily="18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27164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56" grpId="0" animBg="1"/>
      <p:bldP spid="97360" grpId="0" autoUpdateAnimBg="0"/>
      <p:bldP spid="97361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7064375" y="609600"/>
            <a:ext cx="2044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CASO PRÁCTICO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ECONOMÍA VS. MEDIO AMBIENTE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46084" name="Text Box 8"/>
          <p:cNvSpPr txBox="1">
            <a:spLocks noChangeArrowheads="1"/>
          </p:cNvSpPr>
          <p:nvPr/>
        </p:nvSpPr>
        <p:spPr bwMode="auto">
          <a:xfrm>
            <a:off x="684213" y="2690813"/>
            <a:ext cx="3259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2000" b="1">
                <a:solidFill>
                  <a:srgbClr val="003366"/>
                </a:solidFill>
                <a:latin typeface="Century Gothic" pitchFamily="34" charset="0"/>
              </a:rPr>
              <a:t>Análisis de Ciclo de Vida</a:t>
            </a:r>
          </a:p>
        </p:txBody>
      </p:sp>
      <p:sp>
        <p:nvSpPr>
          <p:cNvPr id="46085" name="Text Box 9"/>
          <p:cNvSpPr txBox="1">
            <a:spLocks noChangeArrowheads="1"/>
          </p:cNvSpPr>
          <p:nvPr/>
        </p:nvSpPr>
        <p:spPr bwMode="auto">
          <a:xfrm>
            <a:off x="5435600" y="2690813"/>
            <a:ext cx="2389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1E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2000" b="1">
                <a:solidFill>
                  <a:srgbClr val="003366"/>
                </a:solidFill>
                <a:latin typeface="Century Gothic" pitchFamily="34" charset="0"/>
              </a:rPr>
              <a:t>Análisis de Costes</a:t>
            </a:r>
          </a:p>
        </p:txBody>
      </p:sp>
      <p:sp>
        <p:nvSpPr>
          <p:cNvPr id="46086" name="Rectangle 10"/>
          <p:cNvSpPr>
            <a:spLocks noChangeArrowheads="1"/>
          </p:cNvSpPr>
          <p:nvPr/>
        </p:nvSpPr>
        <p:spPr bwMode="auto">
          <a:xfrm>
            <a:off x="762000" y="1822450"/>
            <a:ext cx="29718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rgbClr val="003399"/>
                  </a:outerShdw>
                </a:effectLst>
              </a14:hiddenEffects>
            </a:ext>
          </a:extLst>
        </p:spPr>
        <p:txBody>
          <a:bodyPr tIns="72000" anchor="ctr"/>
          <a:lstStyle>
            <a:lvl1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12954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17526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22098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26670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s-ES_tradnl" altLang="es-MX" sz="1800" b="1">
                <a:solidFill>
                  <a:srgbClr val="003366"/>
                </a:solidFill>
                <a:latin typeface="Century Gothic" pitchFamily="34" charset="0"/>
              </a:rPr>
              <a:t>CRITERIO AMBIENTAL</a:t>
            </a:r>
            <a:endParaRPr lang="es-ES" altLang="es-MX" sz="1800" b="1">
              <a:solidFill>
                <a:srgbClr val="003366"/>
              </a:solidFill>
              <a:latin typeface="Century Gothic" pitchFamily="34" charset="0"/>
            </a:endParaRPr>
          </a:p>
        </p:txBody>
      </p:sp>
      <p:sp>
        <p:nvSpPr>
          <p:cNvPr id="46087" name="Rectangle 11"/>
          <p:cNvSpPr>
            <a:spLocks noChangeArrowheads="1"/>
          </p:cNvSpPr>
          <p:nvPr/>
        </p:nvSpPr>
        <p:spPr bwMode="auto">
          <a:xfrm>
            <a:off x="5219700" y="1822450"/>
            <a:ext cx="3024188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rgbClr val="003399"/>
                  </a:outerShdw>
                </a:effectLst>
              </a14:hiddenEffects>
            </a:ext>
          </a:extLst>
        </p:spPr>
        <p:txBody>
          <a:bodyPr tIns="72000" anchor="ctr"/>
          <a:lstStyle>
            <a:lvl1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838200" indent="-8382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12954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17526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22098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2667000" indent="-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60000"/>
              </a:lnSpc>
            </a:pPr>
            <a:r>
              <a:rPr lang="es-ES_tradnl" altLang="es-MX" sz="1800" b="1">
                <a:solidFill>
                  <a:srgbClr val="003366"/>
                </a:solidFill>
                <a:latin typeface="Century Gothic" pitchFamily="34" charset="0"/>
              </a:rPr>
              <a:t>CRITERIO ECONÓMICO</a:t>
            </a:r>
            <a:endParaRPr lang="es-ES" altLang="es-MX" sz="1800" b="1">
              <a:solidFill>
                <a:srgbClr val="003366"/>
              </a:solidFill>
              <a:latin typeface="Century Gothic" pitchFamily="34" charset="0"/>
            </a:endParaRPr>
          </a:p>
        </p:txBody>
      </p:sp>
      <p:grpSp>
        <p:nvGrpSpPr>
          <p:cNvPr id="98316" name="Group 12"/>
          <p:cNvGrpSpPr>
            <a:grpSpLocks/>
          </p:cNvGrpSpPr>
          <p:nvPr/>
        </p:nvGrpSpPr>
        <p:grpSpPr bwMode="auto">
          <a:xfrm>
            <a:off x="1447800" y="3346450"/>
            <a:ext cx="1219200" cy="2819400"/>
            <a:chOff x="912" y="1872"/>
            <a:chExt cx="768" cy="1776"/>
          </a:xfrm>
        </p:grpSpPr>
        <p:sp>
          <p:nvSpPr>
            <p:cNvPr id="46090" name="Line 13"/>
            <p:cNvSpPr>
              <a:spLocks noChangeShapeType="1"/>
            </p:cNvSpPr>
            <p:nvPr/>
          </p:nvSpPr>
          <p:spPr bwMode="auto">
            <a:xfrm flipH="1" flipV="1">
              <a:off x="1675" y="1872"/>
              <a:ext cx="0" cy="1776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091" name="Line 14"/>
            <p:cNvSpPr>
              <a:spLocks noChangeShapeType="1"/>
            </p:cNvSpPr>
            <p:nvPr/>
          </p:nvSpPr>
          <p:spPr bwMode="auto">
            <a:xfrm flipH="1">
              <a:off x="1311" y="3400"/>
              <a:ext cx="359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092" name="Line 15"/>
            <p:cNvSpPr>
              <a:spLocks noChangeShapeType="1"/>
            </p:cNvSpPr>
            <p:nvPr/>
          </p:nvSpPr>
          <p:spPr bwMode="auto">
            <a:xfrm flipH="1">
              <a:off x="1301" y="3146"/>
              <a:ext cx="369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093" name="Line 16"/>
            <p:cNvSpPr>
              <a:spLocks noChangeShapeType="1"/>
            </p:cNvSpPr>
            <p:nvPr/>
          </p:nvSpPr>
          <p:spPr bwMode="auto">
            <a:xfrm flipH="1">
              <a:off x="1311" y="2897"/>
              <a:ext cx="369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094" name="Line 17"/>
            <p:cNvSpPr>
              <a:spLocks noChangeShapeType="1"/>
            </p:cNvSpPr>
            <p:nvPr/>
          </p:nvSpPr>
          <p:spPr bwMode="auto">
            <a:xfrm flipH="1">
              <a:off x="1291" y="2638"/>
              <a:ext cx="379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095" name="Line 18"/>
            <p:cNvSpPr>
              <a:spLocks noChangeShapeType="1"/>
            </p:cNvSpPr>
            <p:nvPr/>
          </p:nvSpPr>
          <p:spPr bwMode="auto">
            <a:xfrm flipH="1">
              <a:off x="1306" y="2389"/>
              <a:ext cx="359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096" name="Line 19"/>
            <p:cNvSpPr>
              <a:spLocks noChangeShapeType="1"/>
            </p:cNvSpPr>
            <p:nvPr/>
          </p:nvSpPr>
          <p:spPr bwMode="auto">
            <a:xfrm flipH="1">
              <a:off x="1301" y="2136"/>
              <a:ext cx="379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097" name="Line 20"/>
            <p:cNvSpPr>
              <a:spLocks noChangeShapeType="1"/>
            </p:cNvSpPr>
            <p:nvPr/>
          </p:nvSpPr>
          <p:spPr bwMode="auto">
            <a:xfrm flipH="1">
              <a:off x="1301" y="1887"/>
              <a:ext cx="374" cy="0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6098" name="Text Box 21"/>
            <p:cNvSpPr txBox="1">
              <a:spLocks noChangeArrowheads="1"/>
            </p:cNvSpPr>
            <p:nvPr/>
          </p:nvSpPr>
          <p:spPr bwMode="auto">
            <a:xfrm>
              <a:off x="912" y="3386"/>
              <a:ext cx="758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es-ES_tradnl" altLang="es-MX" sz="1400" b="1">
                  <a:solidFill>
                    <a:srgbClr val="003366"/>
                  </a:solidFill>
                  <a:latin typeface="Century Gothic" pitchFamily="34" charset="0"/>
                </a:rPr>
                <a:t>Sin Acción</a:t>
              </a:r>
              <a:endParaRPr lang="es-ES" altLang="es-MX" sz="1400" b="1">
                <a:solidFill>
                  <a:srgbClr val="003366"/>
                </a:solidFill>
                <a:latin typeface="Century Gothic" pitchFamily="34" charset="0"/>
              </a:endParaRPr>
            </a:p>
          </p:txBody>
        </p:sp>
        <p:sp>
          <p:nvSpPr>
            <p:cNvPr id="46099" name="Text Box 22"/>
            <p:cNvSpPr txBox="1">
              <a:spLocks noChangeArrowheads="1"/>
            </p:cNvSpPr>
            <p:nvPr/>
          </p:nvSpPr>
          <p:spPr bwMode="auto">
            <a:xfrm>
              <a:off x="912" y="3146"/>
              <a:ext cx="75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s-ES" altLang="es-MX" sz="1200" b="1">
                  <a:solidFill>
                    <a:srgbClr val="003366"/>
                  </a:solidFill>
                  <a:latin typeface="Century Gothic" pitchFamily="34" charset="0"/>
                </a:rPr>
                <a:t>               </a:t>
              </a:r>
              <a:r>
                <a:rPr lang="es-ES" altLang="es-MX" sz="1400" b="1">
                  <a:solidFill>
                    <a:srgbClr val="003366"/>
                  </a:solidFill>
                  <a:latin typeface="Century Gothic" pitchFamily="34" charset="0"/>
                </a:rPr>
                <a:t>A1</a:t>
              </a:r>
            </a:p>
          </p:txBody>
        </p:sp>
        <p:sp>
          <p:nvSpPr>
            <p:cNvPr id="46100" name="Text Box 23"/>
            <p:cNvSpPr txBox="1">
              <a:spLocks noChangeArrowheads="1"/>
            </p:cNvSpPr>
            <p:nvPr/>
          </p:nvSpPr>
          <p:spPr bwMode="auto">
            <a:xfrm>
              <a:off x="922" y="2892"/>
              <a:ext cx="75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s-ES" altLang="es-MX" sz="1200" b="1">
                  <a:solidFill>
                    <a:srgbClr val="003366"/>
                  </a:solidFill>
                  <a:latin typeface="Century Gothic" pitchFamily="34" charset="0"/>
                </a:rPr>
                <a:t>               </a:t>
              </a:r>
              <a:r>
                <a:rPr lang="es-ES" altLang="es-MX" sz="1400" b="1">
                  <a:solidFill>
                    <a:srgbClr val="003366"/>
                  </a:solidFill>
                  <a:latin typeface="Century Gothic" pitchFamily="34" charset="0"/>
                </a:rPr>
                <a:t>A2</a:t>
              </a:r>
            </a:p>
          </p:txBody>
        </p:sp>
        <p:sp>
          <p:nvSpPr>
            <p:cNvPr id="46101" name="Text Box 24"/>
            <p:cNvSpPr txBox="1">
              <a:spLocks noChangeArrowheads="1"/>
            </p:cNvSpPr>
            <p:nvPr/>
          </p:nvSpPr>
          <p:spPr bwMode="auto">
            <a:xfrm>
              <a:off x="912" y="2643"/>
              <a:ext cx="758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s-ES" altLang="es-MX" sz="1200" b="1">
                  <a:solidFill>
                    <a:srgbClr val="003366"/>
                  </a:solidFill>
                  <a:latin typeface="Century Gothic" pitchFamily="34" charset="0"/>
                </a:rPr>
                <a:t>                </a:t>
              </a:r>
              <a:r>
                <a:rPr lang="es-ES" altLang="es-MX" sz="1400" b="1">
                  <a:solidFill>
                    <a:srgbClr val="003366"/>
                  </a:solidFill>
                  <a:latin typeface="Century Gothic" pitchFamily="34" charset="0"/>
                </a:rPr>
                <a:t>B1</a:t>
              </a:r>
            </a:p>
          </p:txBody>
        </p:sp>
        <p:sp>
          <p:nvSpPr>
            <p:cNvPr id="46102" name="Text Box 25"/>
            <p:cNvSpPr txBox="1">
              <a:spLocks noChangeArrowheads="1"/>
            </p:cNvSpPr>
            <p:nvPr/>
          </p:nvSpPr>
          <p:spPr bwMode="auto">
            <a:xfrm>
              <a:off x="917" y="2384"/>
              <a:ext cx="75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s-ES" altLang="es-MX" sz="1200" b="1">
                  <a:solidFill>
                    <a:srgbClr val="003366"/>
                  </a:solidFill>
                  <a:latin typeface="Century Gothic" pitchFamily="34" charset="0"/>
                </a:rPr>
                <a:t>                </a:t>
              </a:r>
              <a:r>
                <a:rPr lang="es-ES" altLang="es-MX" sz="1400" b="1">
                  <a:solidFill>
                    <a:srgbClr val="003366"/>
                  </a:solidFill>
                  <a:latin typeface="Century Gothic" pitchFamily="34" charset="0"/>
                </a:rPr>
                <a:t>B2</a:t>
              </a:r>
            </a:p>
          </p:txBody>
        </p:sp>
        <p:sp>
          <p:nvSpPr>
            <p:cNvPr id="46103" name="Text Box 26"/>
            <p:cNvSpPr txBox="1">
              <a:spLocks noChangeArrowheads="1"/>
            </p:cNvSpPr>
            <p:nvPr/>
          </p:nvSpPr>
          <p:spPr bwMode="auto">
            <a:xfrm>
              <a:off x="917" y="2136"/>
              <a:ext cx="758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s-ES" altLang="es-MX" sz="1200" b="1">
                  <a:solidFill>
                    <a:srgbClr val="003366"/>
                  </a:solidFill>
                  <a:latin typeface="Century Gothic" pitchFamily="34" charset="0"/>
                </a:rPr>
                <a:t>                 </a:t>
              </a:r>
              <a:r>
                <a:rPr lang="es-ES" altLang="es-MX" sz="1400" b="1">
                  <a:solidFill>
                    <a:srgbClr val="003366"/>
                  </a:solidFill>
                  <a:latin typeface="Century Gothic" pitchFamily="34" charset="0"/>
                </a:rPr>
                <a:t>C</a:t>
              </a:r>
            </a:p>
          </p:txBody>
        </p:sp>
        <p:sp>
          <p:nvSpPr>
            <p:cNvPr id="46104" name="Text Box 27"/>
            <p:cNvSpPr txBox="1">
              <a:spLocks noChangeArrowheads="1"/>
            </p:cNvSpPr>
            <p:nvPr/>
          </p:nvSpPr>
          <p:spPr bwMode="auto">
            <a:xfrm>
              <a:off x="917" y="1882"/>
              <a:ext cx="758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s-ES" altLang="es-MX" sz="1200" b="1">
                  <a:solidFill>
                    <a:srgbClr val="003366"/>
                  </a:solidFill>
                  <a:latin typeface="Century Gothic" pitchFamily="34" charset="0"/>
                </a:rPr>
                <a:t>                 </a:t>
              </a:r>
              <a:r>
                <a:rPr lang="es-ES" altLang="es-MX" sz="1400" b="1">
                  <a:solidFill>
                    <a:srgbClr val="003366"/>
                  </a:solidFill>
                  <a:latin typeface="Century Gothic" pitchFamily="34" charset="0"/>
                </a:rPr>
                <a:t>D</a:t>
              </a:r>
            </a:p>
          </p:txBody>
        </p:sp>
      </p:grpSp>
      <p:graphicFrame>
        <p:nvGraphicFramePr>
          <p:cNvPr id="98332" name="Object 28"/>
          <p:cNvGraphicFramePr>
            <a:graphicFrameLocks noChangeAspect="1"/>
          </p:cNvGraphicFramePr>
          <p:nvPr/>
        </p:nvGraphicFramePr>
        <p:xfrm>
          <a:off x="1835150" y="3125788"/>
          <a:ext cx="6934200" cy="368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0" name="Gráfico" r:id="rId3" imgW="5258274" imgH="2286450" progId="Excel.Chart.8">
                  <p:embed/>
                </p:oleObj>
              </mc:Choice>
              <mc:Fallback>
                <p:oleObj name="Gráfico" r:id="rId3" imgW="5258274" imgH="228645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125788"/>
                        <a:ext cx="6934200" cy="3687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1ECFF">
                                <a:alpha val="50195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0033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00000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282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8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8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8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98332" grpId="0" bld="series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s-ES_tradnl" altLang="es-MX" sz="4000" b="1" i="1" dirty="0" smtClean="0">
                <a:solidFill>
                  <a:schemeClr val="tx1"/>
                </a:solidFill>
              </a:rPr>
              <a:t>Inventario de Ciclo de Vida</a:t>
            </a:r>
            <a:endParaRPr lang="es-ES" altLang="es-MX" sz="4000" b="1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7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1916832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Romero B . </a:t>
            </a:r>
            <a:r>
              <a:rPr lang="es-MX" sz="2000" i="1" dirty="0"/>
              <a:t>“Análisis de ciclo de vida y </a:t>
            </a:r>
            <a:r>
              <a:rPr lang="es-MX" sz="2000" i="1" dirty="0" smtClean="0"/>
              <a:t>la gestión </a:t>
            </a:r>
            <a:r>
              <a:rPr lang="es-MX" sz="2000" i="1" dirty="0"/>
              <a:t>ambiental”. </a:t>
            </a:r>
            <a:r>
              <a:rPr lang="es-MX" sz="2000" dirty="0"/>
              <a:t>Sociedad de Química y Toxicología </a:t>
            </a:r>
            <a:r>
              <a:rPr lang="es-MX" sz="2000" dirty="0" smtClean="0"/>
              <a:t>Ambientales (</a:t>
            </a:r>
            <a:r>
              <a:rPr lang="es-MX" sz="2000" dirty="0"/>
              <a:t>SETAC) http://www.setac.org/- Programa de Medio Ambiente de </a:t>
            </a:r>
            <a:r>
              <a:rPr lang="es-MX" sz="2000" dirty="0" smtClean="0"/>
              <a:t>las Naciones </a:t>
            </a:r>
            <a:r>
              <a:rPr lang="es-MX" sz="2000" dirty="0"/>
              <a:t>Unidades (UNEP), Análisis del Ciclo de Vida, Iniciativa </a:t>
            </a:r>
            <a:r>
              <a:rPr lang="es-MX" sz="2000" dirty="0" smtClean="0"/>
              <a:t>del Ciclo </a:t>
            </a:r>
            <a:r>
              <a:rPr lang="es-MX" sz="2000" dirty="0"/>
              <a:t>de Vida http://www.uneptie.org/pc/sustain/lcinitiative/</a:t>
            </a:r>
            <a:endParaRPr lang="en-US" sz="2000" dirty="0" smtClean="0"/>
          </a:p>
          <a:p>
            <a:r>
              <a:rPr lang="en-US" sz="2000" dirty="0" err="1" smtClean="0"/>
              <a:t>Corbitt</a:t>
            </a:r>
            <a:r>
              <a:rPr lang="en-US" sz="2000" dirty="0"/>
              <a:t>, R.A. 1990.Standard Handbook of Environmental Engineering. </a:t>
            </a:r>
            <a:r>
              <a:rPr lang="es-MX" sz="2000" dirty="0"/>
              <a:t>Mc Graw Hill.</a:t>
            </a:r>
          </a:p>
          <a:p>
            <a:r>
              <a:rPr lang="es-MX" sz="2000" dirty="0"/>
              <a:t>Don Sagre.1996. Dentro de ISO14000, la ventaja competitiva de la gestión ambiental. Ed. Castillo</a:t>
            </a:r>
          </a:p>
          <a:p>
            <a:r>
              <a:rPr lang="es-MX" sz="2000" dirty="0"/>
              <a:t>Ferrer – Veliz Edilberto.1998. Enfoque Sistémico y Complejos Ambientales. Universidad de </a:t>
            </a:r>
            <a:r>
              <a:rPr lang="es-MX" sz="2000" dirty="0" err="1"/>
              <a:t>Yacambú</a:t>
            </a:r>
            <a:r>
              <a:rPr lang="es-MX" sz="2000" dirty="0"/>
              <a:t>.</a:t>
            </a:r>
          </a:p>
          <a:p>
            <a:r>
              <a:rPr lang="es-MX" sz="2000" dirty="0" err="1"/>
              <a:t>Fiksel</a:t>
            </a:r>
            <a:r>
              <a:rPr lang="es-MX" sz="2000" dirty="0"/>
              <a:t>, J. 1986. Ingeniería de Diseño Medio Ambiental. DFE. Desarrollo Integral de Productos y </a:t>
            </a:r>
            <a:r>
              <a:rPr lang="es-MX" sz="2000" dirty="0" smtClean="0"/>
              <a:t>procesos </a:t>
            </a:r>
            <a:r>
              <a:rPr lang="es-MX" sz="2000" dirty="0" err="1"/>
              <a:t>Ecoeficientes</a:t>
            </a:r>
            <a:r>
              <a:rPr lang="es-MX" sz="2000" dirty="0"/>
              <a:t>. </a:t>
            </a:r>
            <a:r>
              <a:rPr lang="en-US" sz="2000" dirty="0"/>
              <a:t>Mc </a:t>
            </a:r>
            <a:r>
              <a:rPr lang="en-US" sz="2000" dirty="0" err="1"/>
              <a:t>Graw</a:t>
            </a:r>
            <a:r>
              <a:rPr lang="en-US" sz="2000" dirty="0"/>
              <a:t> Hill</a:t>
            </a:r>
            <a:r>
              <a:rPr lang="en-US" sz="2000" dirty="0" smtClean="0"/>
              <a:t>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7913705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1916832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Gregory </a:t>
            </a:r>
            <a:r>
              <a:rPr lang="en-US" sz="2000" dirty="0"/>
              <a:t>A. </a:t>
            </a:r>
            <a:r>
              <a:rPr lang="en-US" sz="2000" dirty="0" err="1"/>
              <a:t>Keoleian</a:t>
            </a:r>
            <a:r>
              <a:rPr lang="en-US" sz="2000" dirty="0"/>
              <a:t> et al.1994.Product Life Cycle Assessment to reduce </a:t>
            </a:r>
            <a:r>
              <a:rPr lang="en-US" sz="2000" dirty="0" err="1"/>
              <a:t>Helth</a:t>
            </a:r>
            <a:r>
              <a:rPr lang="en-US" sz="2000" dirty="0"/>
              <a:t> Risks and environmental impacts. Noyes Publications.</a:t>
            </a:r>
            <a:endParaRPr lang="es-MX" sz="2000" dirty="0"/>
          </a:p>
          <a:p>
            <a:r>
              <a:rPr lang="en-US" sz="2000" dirty="0"/>
              <a:t>Howard T. </a:t>
            </a:r>
            <a:r>
              <a:rPr lang="en-US" sz="2000" dirty="0" err="1"/>
              <a:t>Odum</a:t>
            </a:r>
            <a:r>
              <a:rPr lang="en-US" sz="2000" dirty="0"/>
              <a:t>. 1983. Systems Ecology an Introduction. Wiley </a:t>
            </a:r>
            <a:r>
              <a:rPr lang="en-US" sz="2000" dirty="0" err="1"/>
              <a:t>Interscience</a:t>
            </a:r>
            <a:r>
              <a:rPr lang="en-US" sz="2000" dirty="0"/>
              <a:t> Publications.</a:t>
            </a:r>
            <a:endParaRPr lang="es-MX" sz="2000" dirty="0"/>
          </a:p>
          <a:p>
            <a:r>
              <a:rPr lang="es-MX" sz="2000" dirty="0" err="1"/>
              <a:t>Kiely</a:t>
            </a:r>
            <a:r>
              <a:rPr lang="es-MX" sz="2000" dirty="0"/>
              <a:t> G. 1987. Ingeniería Ambiental. Fundamentos, entornos, tecnologías y sistemas de gestión. Mc Graw Hill</a:t>
            </a:r>
          </a:p>
          <a:p>
            <a:r>
              <a:rPr lang="es-MX" sz="2000" dirty="0"/>
              <a:t>Masera Omar, </a:t>
            </a:r>
            <a:r>
              <a:rPr lang="es-MX" sz="2000" dirty="0" err="1"/>
              <a:t>Astier</a:t>
            </a:r>
            <a:r>
              <a:rPr lang="es-MX" sz="2000" dirty="0"/>
              <a:t> Marta, Santiago López-Ridaura.2000. Sustentabilidad y Manejo de Recursos Naturales, el marco de Evaluación MESMIS. </a:t>
            </a:r>
            <a:r>
              <a:rPr lang="es-MX" sz="2000" dirty="0" err="1"/>
              <a:t>Mundi</a:t>
            </a:r>
            <a:r>
              <a:rPr lang="es-MX" sz="2000" dirty="0"/>
              <a:t> Prensa.</a:t>
            </a:r>
          </a:p>
          <a:p>
            <a:r>
              <a:rPr lang="pt-BR" sz="2000" dirty="0"/>
              <a:t>Normas ISO 14001:1996; ISO14004: 1996; ISSO 14050:2002; ISO 14004: 1996; ISO 14010:1996; ISO 19011; ISO 14015:1996; ISO 14031:1999; ISO 14032: 1999; ISO 14020: 2000; ISO 14040 1999</a:t>
            </a:r>
            <a:endParaRPr lang="es-MX" sz="2000" dirty="0"/>
          </a:p>
          <a:p>
            <a:r>
              <a:rPr lang="en-US" sz="2000" dirty="0"/>
              <a:t>Walter E. </a:t>
            </a:r>
            <a:r>
              <a:rPr lang="en-US" sz="2000" dirty="0" err="1"/>
              <a:t>Westeman</a:t>
            </a:r>
            <a:r>
              <a:rPr lang="en-US" sz="2000" dirty="0"/>
              <a:t>. 1985. Ecology Impact Assessment and Environmental Planning. </a:t>
            </a:r>
            <a:r>
              <a:rPr lang="pt-BR" sz="2000" dirty="0" err="1"/>
              <a:t>Wiley</a:t>
            </a:r>
            <a:r>
              <a:rPr lang="pt-BR" sz="2000" dirty="0"/>
              <a:t> </a:t>
            </a:r>
            <a:r>
              <a:rPr lang="pt-BR" sz="2000" dirty="0" err="1"/>
              <a:t>Interscience</a:t>
            </a:r>
            <a:r>
              <a:rPr lang="pt-BR" sz="2000" dirty="0"/>
              <a:t> </a:t>
            </a:r>
            <a:r>
              <a:rPr lang="pt-BR" sz="2000" dirty="0" err="1"/>
              <a:t>Publications</a:t>
            </a:r>
            <a:r>
              <a:rPr lang="pt-BR" sz="2000" dirty="0"/>
              <a:t>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1017936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1916832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i="1" dirty="0"/>
              <a:t>“Consideraciones sobre el impacto ambiental en el ciclo de vida </a:t>
            </a:r>
            <a:r>
              <a:rPr lang="es-MX" sz="2000" i="1" dirty="0" smtClean="0"/>
              <a:t>de envases </a:t>
            </a:r>
            <a:r>
              <a:rPr lang="es-MX" sz="2000" i="1" dirty="0"/>
              <a:t>y embalajes”. Centro de comercio internacional</a:t>
            </a:r>
          </a:p>
          <a:p>
            <a:r>
              <a:rPr lang="es-MX" sz="2000" i="1" dirty="0"/>
              <a:t>UNCTAD/OMC</a:t>
            </a:r>
            <a:r>
              <a:rPr lang="es-MX" sz="2000" i="1" dirty="0" smtClean="0"/>
              <a:t>.</a:t>
            </a:r>
          </a:p>
          <a:p>
            <a:r>
              <a:rPr lang="es-MX" sz="2000" dirty="0" err="1" smtClean="0"/>
              <a:t>Niembro</a:t>
            </a:r>
            <a:r>
              <a:rPr lang="es-MX" sz="2000" dirty="0" smtClean="0"/>
              <a:t>, </a:t>
            </a:r>
            <a:r>
              <a:rPr lang="es-MX" sz="2000" dirty="0"/>
              <a:t>J</a:t>
            </a:r>
            <a:r>
              <a:rPr lang="es-MX" sz="2000" dirty="0" smtClean="0"/>
              <a:t>., ; González, </a:t>
            </a:r>
            <a:r>
              <a:rPr lang="es-MX" sz="2000" dirty="0"/>
              <a:t>M</a:t>
            </a:r>
            <a:r>
              <a:rPr lang="es-MX" sz="2000" dirty="0" smtClean="0"/>
              <a:t>. (2005) </a:t>
            </a:r>
            <a:r>
              <a:rPr lang="es-MX" sz="2000" b="1" i="1" dirty="0"/>
              <a:t>“Análisis del ciclo de vida”. </a:t>
            </a:r>
            <a:r>
              <a:rPr lang="es-MX" sz="2000" dirty="0" smtClean="0"/>
              <a:t>LIFE 04 </a:t>
            </a:r>
            <a:r>
              <a:rPr lang="es-MX" sz="2000" dirty="0"/>
              <a:t>ENV/GR/110.- ECOIL</a:t>
            </a:r>
            <a:r>
              <a:rPr lang="es-MX" sz="2000" dirty="0" smtClean="0"/>
              <a:t>.</a:t>
            </a:r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251649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779838" y="609600"/>
            <a:ext cx="5326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s-ES_tradnl" altLang="es-MX" sz="1800" b="1">
                <a:solidFill>
                  <a:schemeClr val="bg1"/>
                </a:solidFill>
                <a:latin typeface="Century Gothic" pitchFamily="34" charset="0"/>
              </a:rPr>
              <a:t>METODOLOGÍA DE ANÁLISIS DE CICLO DE VIDA</a:t>
            </a:r>
            <a:endParaRPr lang="es-ES" altLang="es-MX" sz="18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219200" y="1066800"/>
            <a:ext cx="594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b="1" i="1">
                <a:solidFill>
                  <a:srgbClr val="A90139"/>
                </a:solidFill>
                <a:latin typeface="Century Gothic" pitchFamily="34" charset="0"/>
              </a:rPr>
              <a:t>INVENTARIO DEL CICLO DE VIDA</a:t>
            </a:r>
            <a:endParaRPr lang="es-ES" altLang="es-MX" b="1" i="1">
              <a:solidFill>
                <a:srgbClr val="A90139"/>
              </a:solidFill>
              <a:latin typeface="Century Gothic" pitchFamily="34" charset="0"/>
            </a:endParaRP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533400" y="1892300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D4245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DEFINICIÓN DE OBJETIVOS Y ALCANCE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20485" name="AutoShape 6"/>
          <p:cNvSpPr>
            <a:spLocks noChangeArrowheads="1"/>
          </p:cNvSpPr>
          <p:nvPr/>
        </p:nvSpPr>
        <p:spPr bwMode="auto">
          <a:xfrm rot="5397761">
            <a:off x="1180307" y="3375818"/>
            <a:ext cx="876300" cy="11033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533400" y="5029200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ANÁLISIS DE INVENTARIO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20487" name="AutoShape 8"/>
          <p:cNvSpPr>
            <a:spLocks noChangeArrowheads="1"/>
          </p:cNvSpPr>
          <p:nvPr/>
        </p:nvSpPr>
        <p:spPr bwMode="auto">
          <a:xfrm>
            <a:off x="3924300" y="4953000"/>
            <a:ext cx="1295400" cy="1065213"/>
          </a:xfrm>
          <a:prstGeom prst="rightArrow">
            <a:avLst>
              <a:gd name="adj1" fmla="val 50000"/>
              <a:gd name="adj2" fmla="val 30402"/>
            </a:avLst>
          </a:prstGeom>
          <a:solidFill>
            <a:srgbClr val="FFFFFF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6172200" y="4953000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EVALUACIÓN DE IMPACTOS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20489" name="Text Box 10"/>
          <p:cNvSpPr txBox="1">
            <a:spLocks noChangeArrowheads="1"/>
          </p:cNvSpPr>
          <p:nvPr/>
        </p:nvSpPr>
        <p:spPr bwMode="auto">
          <a:xfrm>
            <a:off x="6096000" y="1916113"/>
            <a:ext cx="2286000" cy="9906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dist="107763" dir="8100000" algn="ctr" rotWithShape="0">
              <a:srgbClr val="003399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tIns="190800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 altLang="es-MX" sz="1400" b="1" i="1">
                <a:latin typeface="Century Gothic" pitchFamily="34" charset="0"/>
              </a:rPr>
              <a:t>EVALUACIÓN DE MEJORAS</a:t>
            </a:r>
            <a:endParaRPr lang="es-ES" altLang="es-MX" sz="1400" b="1" i="1">
              <a:latin typeface="Century Gothic" pitchFamily="34" charset="0"/>
            </a:endParaRPr>
          </a:p>
        </p:txBody>
      </p:sp>
      <p:sp>
        <p:nvSpPr>
          <p:cNvPr id="20490" name="AutoShape 11"/>
          <p:cNvSpPr>
            <a:spLocks noChangeArrowheads="1"/>
          </p:cNvSpPr>
          <p:nvPr/>
        </p:nvSpPr>
        <p:spPr bwMode="auto">
          <a:xfrm rot="16202239" flipV="1">
            <a:off x="6819107" y="3302793"/>
            <a:ext cx="876300" cy="110331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  <p:sp>
        <p:nvSpPr>
          <p:cNvPr id="20491" name="AutoShape 12"/>
          <p:cNvSpPr>
            <a:spLocks noChangeArrowheads="1"/>
          </p:cNvSpPr>
          <p:nvPr/>
        </p:nvSpPr>
        <p:spPr bwMode="auto">
          <a:xfrm flipH="1">
            <a:off x="3924300" y="1931988"/>
            <a:ext cx="1295400" cy="1065212"/>
          </a:xfrm>
          <a:prstGeom prst="rightArrow">
            <a:avLst>
              <a:gd name="adj1" fmla="val 50000"/>
              <a:gd name="adj2" fmla="val 30402"/>
            </a:avLst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4935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36613"/>
            <a:ext cx="8229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smtClean="0">
                <a:solidFill>
                  <a:schemeClr val="bg1"/>
                </a:solidFill>
              </a:rPr>
              <a:t>Motivo                    objetivo  </a:t>
            </a:r>
          </a:p>
        </p:txBody>
      </p:sp>
      <p:sp>
        <p:nvSpPr>
          <p:cNvPr id="35842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7D803AB-FB7E-4656-8ECF-6A8A94095894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s-MX" sz="1400"/>
          </a:p>
        </p:txBody>
      </p:sp>
      <p:pic>
        <p:nvPicPr>
          <p:cNvPr id="35843" name="Picture 5" descr="motivo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3"/>
          <p:cNvSpPr>
            <a:spLocks noChangeArrowheads="1"/>
          </p:cNvSpPr>
          <p:nvPr/>
        </p:nvSpPr>
        <p:spPr bwMode="auto">
          <a:xfrm>
            <a:off x="1447800" y="2287588"/>
            <a:ext cx="6781800" cy="378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6263" indent="-576263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s-ES" altLang="es-MX" sz="2400" dirty="0"/>
              <a:t>Comparar productos o comparar con un estándar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 dirty="0"/>
          </a:p>
          <a:p>
            <a:pPr algn="just">
              <a:spcBef>
                <a:spcPct val="0"/>
              </a:spcBef>
            </a:pPr>
            <a:r>
              <a:rPr lang="es-ES" altLang="es-MX" sz="2400" dirty="0"/>
              <a:t>Mejorar un producto existente o diseñar nuevo producto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 dirty="0"/>
          </a:p>
          <a:p>
            <a:pPr algn="just">
              <a:spcBef>
                <a:spcPct val="0"/>
              </a:spcBef>
            </a:pPr>
            <a:r>
              <a:rPr lang="es-ES" altLang="es-MX" sz="2400" dirty="0"/>
              <a:t>Información para establecer estrategias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 dirty="0"/>
          </a:p>
          <a:p>
            <a:pPr algn="just">
              <a:spcBef>
                <a:spcPct val="0"/>
              </a:spcBef>
            </a:pPr>
            <a:r>
              <a:rPr lang="es-ES" altLang="es-MX" sz="2400" dirty="0"/>
              <a:t>Información sobre el producto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 dirty="0"/>
          </a:p>
        </p:txBody>
      </p:sp>
      <p:sp>
        <p:nvSpPr>
          <p:cNvPr id="35847" name="Line 4"/>
          <p:cNvSpPr>
            <a:spLocks noChangeShapeType="1"/>
          </p:cNvSpPr>
          <p:nvPr/>
        </p:nvSpPr>
        <p:spPr bwMode="auto">
          <a:xfrm>
            <a:off x="3810000" y="1447800"/>
            <a:ext cx="1371600" cy="0"/>
          </a:xfrm>
          <a:prstGeom prst="line">
            <a:avLst/>
          </a:prstGeom>
          <a:noFill/>
          <a:ln w="127000">
            <a:solidFill>
              <a:schemeClr val="bg1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393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5338763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Destino de los resultados  </a:t>
            </a:r>
          </a:p>
        </p:txBody>
      </p:sp>
      <p:sp>
        <p:nvSpPr>
          <p:cNvPr id="36866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055FED-9168-4695-87F3-93395893D8FC}" type="slidenum">
              <a:rPr lang="en-US" altLang="es-MX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s-MX" sz="1400"/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179388" y="2287588"/>
            <a:ext cx="67818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6263" indent="-576263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1047750" indent="-280988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s-ES" altLang="es-MX" sz="2400" b="1" i="1"/>
              <a:t>Uso interno</a:t>
            </a:r>
          </a:p>
          <a:p>
            <a:pPr lvl="1" algn="just">
              <a:spcBef>
                <a:spcPct val="0"/>
              </a:spcBef>
              <a:buFontTx/>
              <a:buChar char="•"/>
            </a:pPr>
            <a:r>
              <a:rPr lang="es-ES" altLang="es-MX" sz="2400"/>
              <a:t>estudio preliminar</a:t>
            </a:r>
          </a:p>
          <a:p>
            <a:pPr lvl="1" algn="just">
              <a:spcBef>
                <a:spcPct val="0"/>
              </a:spcBef>
              <a:buFontTx/>
              <a:buChar char="•"/>
            </a:pPr>
            <a:r>
              <a:rPr lang="es-ES" altLang="es-MX" sz="2400"/>
              <a:t>administración de los datos</a:t>
            </a:r>
          </a:p>
          <a:p>
            <a:pPr lvl="1" algn="just">
              <a:spcBef>
                <a:spcPct val="0"/>
              </a:spcBef>
              <a:buFontTx/>
              <a:buChar char="•"/>
            </a:pPr>
            <a:r>
              <a:rPr lang="es-ES" altLang="es-MX" sz="2400"/>
              <a:t>aprendizaje</a:t>
            </a:r>
          </a:p>
          <a:p>
            <a:pPr algn="just">
              <a:spcBef>
                <a:spcPct val="0"/>
              </a:spcBef>
            </a:pPr>
            <a:endParaRPr lang="es-ES" altLang="es-MX" sz="2400" b="1" i="1"/>
          </a:p>
          <a:p>
            <a:pPr algn="just">
              <a:spcBef>
                <a:spcPct val="0"/>
              </a:spcBef>
            </a:pPr>
            <a:r>
              <a:rPr lang="es-ES" altLang="es-MX" sz="2400" b="1" i="1"/>
              <a:t>Uso externo</a:t>
            </a:r>
          </a:p>
          <a:p>
            <a:pPr lvl="1" algn="just">
              <a:spcBef>
                <a:spcPct val="0"/>
              </a:spcBef>
              <a:buFontTx/>
              <a:buChar char="•"/>
            </a:pPr>
            <a:r>
              <a:rPr lang="es-ES" altLang="es-MX" sz="2400"/>
              <a:t>gobierno</a:t>
            </a:r>
          </a:p>
          <a:p>
            <a:pPr lvl="1" algn="just">
              <a:spcBef>
                <a:spcPct val="0"/>
              </a:spcBef>
              <a:buFontTx/>
              <a:buChar char="•"/>
            </a:pPr>
            <a:r>
              <a:rPr lang="es-ES" altLang="es-MX" sz="2400"/>
              <a:t>organizaciones de consumidores</a:t>
            </a:r>
          </a:p>
          <a:p>
            <a:pPr lvl="1" algn="just">
              <a:spcBef>
                <a:spcPct val="0"/>
              </a:spcBef>
              <a:buFontTx/>
              <a:buChar char="•"/>
            </a:pPr>
            <a:r>
              <a:rPr lang="es-ES" altLang="es-MX" sz="2400"/>
              <a:t>mercadeo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/>
          </a:p>
        </p:txBody>
      </p:sp>
      <p:pic>
        <p:nvPicPr>
          <p:cNvPr id="36869" name="Picture 4" descr="resulta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5" y="0"/>
            <a:ext cx="3209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017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476672"/>
            <a:ext cx="8229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s-ES" altLang="es-MX" sz="4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Unidad funcional  </a:t>
            </a:r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3492500" y="2133600"/>
            <a:ext cx="67818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576263" indent="-576263" defTabSz="7620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1047750" indent="-280988" defTabSz="7620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s-ES" altLang="es-MX" sz="2400"/>
              <a:t>Unidad para calcular</a:t>
            </a:r>
          </a:p>
          <a:p>
            <a:pPr lvl="1" algn="just">
              <a:spcBef>
                <a:spcPct val="0"/>
              </a:spcBef>
            </a:pPr>
            <a:r>
              <a:rPr lang="es-ES" altLang="es-MX" sz="2400"/>
              <a:t>una base de calculo</a:t>
            </a:r>
          </a:p>
          <a:p>
            <a:pPr lvl="1" algn="just">
              <a:spcBef>
                <a:spcPct val="0"/>
              </a:spcBef>
            </a:pPr>
            <a:r>
              <a:rPr lang="es-ES" altLang="es-MX" sz="2400"/>
              <a:t>simplificar cálculos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/>
          </a:p>
          <a:p>
            <a:pPr algn="just">
              <a:spcBef>
                <a:spcPct val="0"/>
              </a:spcBef>
            </a:pPr>
            <a:r>
              <a:rPr lang="es-ES" altLang="es-MX" sz="2400"/>
              <a:t>Base de comparación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/>
          </a:p>
          <a:p>
            <a:pPr algn="just">
              <a:spcBef>
                <a:spcPct val="0"/>
              </a:spcBef>
            </a:pPr>
            <a:r>
              <a:rPr lang="es-ES" altLang="es-MX" sz="2400"/>
              <a:t>Depende del objetivo del LCA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/>
          </a:p>
          <a:p>
            <a:pPr algn="just">
              <a:spcBef>
                <a:spcPct val="0"/>
              </a:spcBef>
            </a:pPr>
            <a:r>
              <a:rPr lang="es-ES" altLang="es-MX" sz="2400"/>
              <a:t>Frontera importante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s-MX" sz="2400"/>
          </a:p>
        </p:txBody>
      </p:sp>
      <p:pic>
        <p:nvPicPr>
          <p:cNvPr id="37893" name="Picture 4" descr="uni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657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TM01790490[[fn=Decatur]]</Template>
  <TotalTime>3865</TotalTime>
  <Words>1977</Words>
  <Application>Microsoft Office PowerPoint</Application>
  <PresentationFormat>Presentación en pantalla (4:3)</PresentationFormat>
  <Paragraphs>592</Paragraphs>
  <Slides>52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6</vt:i4>
      </vt:variant>
      <vt:variant>
        <vt:lpstr>Títulos de diapositiva</vt:lpstr>
      </vt:variant>
      <vt:variant>
        <vt:i4>52</vt:i4>
      </vt:variant>
    </vt:vector>
  </HeadingPairs>
  <TitlesOfParts>
    <vt:vector size="59" baseType="lpstr">
      <vt:lpstr>Decatur</vt:lpstr>
      <vt:lpstr>Diapositiva</vt:lpstr>
      <vt:lpstr>ClipArt</vt:lpstr>
      <vt:lpstr>Diapositiva de Microsoft PowerPoint 97-2003</vt:lpstr>
      <vt:lpstr>Documento</vt:lpstr>
      <vt:lpstr>Gráfico</vt:lpstr>
      <vt:lpstr>Imagen</vt:lpstr>
      <vt:lpstr>     Universidad Autónoma del Estado de México Facultad de Química  Maestría en Calidad Ambiental</vt:lpstr>
      <vt:lpstr>Presentación de PowerPoint</vt:lpstr>
      <vt:lpstr>Guía para la utilización del material</vt:lpstr>
      <vt:lpstr>Contenido</vt:lpstr>
      <vt:lpstr>Inventario de Ciclo de Vida</vt:lpstr>
      <vt:lpstr>Presentación de PowerPoint</vt:lpstr>
      <vt:lpstr>Motivo                    objetivo  </vt:lpstr>
      <vt:lpstr>Destino de los resultados  </vt:lpstr>
      <vt:lpstr>Unidad funcional  </vt:lpstr>
      <vt:lpstr>Proceso de Definición de la Unidad funcional  </vt:lpstr>
      <vt:lpstr>Los Datos utilizados en el ICV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Inventario de los datos (LCI) </vt:lpstr>
      <vt:lpstr>Cálculo de impactos (LCA)</vt:lpstr>
      <vt:lpstr>Estructura de la metodología ACV  </vt:lpstr>
      <vt:lpstr>Estructura de ecobalance</vt:lpstr>
      <vt:lpstr>Categorías principales de información </vt:lpstr>
      <vt:lpstr>Fuentes de información</vt:lpstr>
      <vt:lpstr>Los proveedores y clientes como fuentes de la información</vt:lpstr>
      <vt:lpstr>Competidores y literatura como fuentes de la información</vt:lpstr>
      <vt:lpstr>Instituciones y estudios anteriores como fuentes de la información</vt:lpstr>
      <vt:lpstr>Calidad de la información</vt:lpstr>
      <vt:lpstr>Enfoque de daños</vt:lpstr>
      <vt:lpstr>Evaluación del impacto del Ciclo de vida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Interpretación</vt:lpstr>
      <vt:lpstr>Presentación de PowerPoint</vt:lpstr>
      <vt:lpstr>Caso Práctico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Referencias bibliográficas</vt:lpstr>
      <vt:lpstr>Referencias bibliográficas</vt:lpstr>
      <vt:lpstr>Referencias bibliográficas</vt:lpstr>
    </vt:vector>
  </TitlesOfParts>
  <Company>Privado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Bart van Hoof</dc:creator>
  <cp:lastModifiedBy>Jose Arturo Ramirez Baron</cp:lastModifiedBy>
  <cp:revision>174</cp:revision>
  <dcterms:created xsi:type="dcterms:W3CDTF">2002-06-10T21:27:35Z</dcterms:created>
  <dcterms:modified xsi:type="dcterms:W3CDTF">2015-09-12T11:07:42Z</dcterms:modified>
</cp:coreProperties>
</file>