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33"/>
  </p:notesMasterIdLst>
  <p:sldIdLst>
    <p:sldId id="359" r:id="rId2"/>
    <p:sldId id="360" r:id="rId3"/>
    <p:sldId id="361" r:id="rId4"/>
    <p:sldId id="385" r:id="rId5"/>
    <p:sldId id="362" r:id="rId6"/>
    <p:sldId id="363" r:id="rId7"/>
    <p:sldId id="386" r:id="rId8"/>
    <p:sldId id="365" r:id="rId9"/>
    <p:sldId id="368" r:id="rId10"/>
    <p:sldId id="369" r:id="rId11"/>
    <p:sldId id="373" r:id="rId12"/>
    <p:sldId id="374" r:id="rId13"/>
    <p:sldId id="376" r:id="rId14"/>
    <p:sldId id="377" r:id="rId15"/>
    <p:sldId id="387" r:id="rId16"/>
    <p:sldId id="378" r:id="rId17"/>
    <p:sldId id="382" r:id="rId18"/>
    <p:sldId id="384" r:id="rId19"/>
    <p:sldId id="389" r:id="rId20"/>
    <p:sldId id="390" r:id="rId21"/>
    <p:sldId id="381" r:id="rId22"/>
    <p:sldId id="366" r:id="rId23"/>
    <p:sldId id="291" r:id="rId24"/>
    <p:sldId id="292" r:id="rId25"/>
    <p:sldId id="295" r:id="rId26"/>
    <p:sldId id="256" r:id="rId27"/>
    <p:sldId id="257" r:id="rId28"/>
    <p:sldId id="258" r:id="rId29"/>
    <p:sldId id="259" r:id="rId30"/>
    <p:sldId id="260" r:id="rId31"/>
    <p:sldId id="388"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8F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7C2224-E684-4CA2-935E-2081FA8131A6}" type="datetimeFigureOut">
              <a:rPr lang="es-MX" smtClean="0"/>
              <a:t>29/09/2015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3EBF05-551B-42CB-8017-66A9E204D4C1}" type="slidenum">
              <a:rPr lang="es-MX" smtClean="0"/>
              <a:t>‹Nº›</a:t>
            </a:fld>
            <a:endParaRPr lang="es-MX"/>
          </a:p>
        </p:txBody>
      </p:sp>
    </p:spTree>
    <p:extLst>
      <p:ext uri="{BB962C8B-B14F-4D97-AF65-F5344CB8AC3E}">
        <p14:creationId xmlns:p14="http://schemas.microsoft.com/office/powerpoint/2010/main" val="3625978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3957113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26681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D1C0E07-2693-4317-9B60-F639F3663C08}"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53860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3626877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D1C0E07-2693-4317-9B60-F639F3663C08}"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75673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433739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221660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187580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303485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297E7F-B0BF-42DE-8F9D-102FFAC48270}"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2161924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207997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9297E7F-B0BF-42DE-8F9D-102FFAC48270}" type="datetimeFigureOut">
              <a:rPr lang="es-MX" smtClean="0"/>
              <a:t>29/09/2015</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25519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9297E7F-B0BF-42DE-8F9D-102FFAC48270}" type="datetimeFigureOut">
              <a:rPr lang="es-MX" smtClean="0"/>
              <a:t>29/09/2015</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2617339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297E7F-B0BF-42DE-8F9D-102FFAC48270}" type="datetimeFigureOut">
              <a:rPr lang="es-MX" smtClean="0"/>
              <a:t>29/09/2015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1775535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297874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9297E7F-B0BF-42DE-8F9D-102FFAC48270}"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D1C0E07-2693-4317-9B60-F639F3663C08}" type="slidenum">
              <a:rPr lang="es-MX" smtClean="0"/>
              <a:t>‹Nº›</a:t>
            </a:fld>
            <a:endParaRPr lang="es-MX"/>
          </a:p>
        </p:txBody>
      </p:sp>
    </p:spTree>
    <p:extLst>
      <p:ext uri="{BB962C8B-B14F-4D97-AF65-F5344CB8AC3E}">
        <p14:creationId xmlns:p14="http://schemas.microsoft.com/office/powerpoint/2010/main" val="37112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6000">
              <a:schemeClr val="bg1"/>
            </a:gs>
            <a:gs pos="100000">
              <a:schemeClr val="accent6">
                <a:lumMod val="100000"/>
              </a:schemeClr>
            </a:gs>
          </a:gsLst>
          <a:path path="rect">
            <a:fillToRect l="50000" t="50000" r="50000" b="5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D9297E7F-B0BF-42DE-8F9D-102FFAC48270}" type="datetimeFigureOut">
              <a:rPr lang="es-MX" smtClean="0"/>
              <a:t>29/09/2015</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D1C0E07-2693-4317-9B60-F639F3663C08}" type="slidenum">
              <a:rPr lang="es-MX" smtClean="0"/>
              <a:t>‹Nº›</a:t>
            </a:fld>
            <a:endParaRPr lang="es-MX"/>
          </a:p>
        </p:txBody>
      </p:sp>
    </p:spTree>
    <p:extLst>
      <p:ext uri="{BB962C8B-B14F-4D97-AF65-F5344CB8AC3E}">
        <p14:creationId xmlns:p14="http://schemas.microsoft.com/office/powerpoint/2010/main" val="2931716088"/>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mx/imgres?imgurl=http://www.unam.mx/enlinea/funsalud/Image5.gif&amp;imgrefurl=http://www.unam.mx/enlinea/funsalud/semnal.html&amp;h=559&amp;w=467&amp;sz=8&amp;hl=es&amp;start=1&amp;tbnid=cilxhBREQWlVgM:&amp;tbnh=133&amp;tbnw=111&amp;prev=/images?q=EDUCACION+PARA+LA+SALUD&amp;svnum=10&amp;hl=es"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mx/imgres?imgurl=http://www.juntadeandalucia.es/averroes/menendezypelayo/actividadestic/webtematica/educacion_valores/images/hablar.gif&amp;imgrefurl=http://www.juntadeandalucia.es/averroes/menendezypelayo/actividadestic/webtematica/educacion_valores/pages/enlaces.htm&amp;h=728&amp;w=1021&amp;sz=16&amp;hl=es&amp;start=11&amp;tbnid=gOqpdLzkYYj38M:&amp;tbnh=107&amp;tbnw=150&amp;prev=/images?q=HABLAR&amp;gbv=2&amp;svnum=10&amp;hl=e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987425" y="476250"/>
            <a:ext cx="7497763" cy="5617046"/>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lnSpc>
                <a:spcPct val="120000"/>
              </a:lnSpc>
              <a:buFont typeface="Georgia" pitchFamily="18" charset="0"/>
              <a:buNone/>
              <a:defRPr/>
            </a:pPr>
            <a:r>
              <a:rPr lang="es-MX" b="1" dirty="0" smtClean="0">
                <a:solidFill>
                  <a:srgbClr val="002060"/>
                </a:solidFill>
                <a:latin typeface="Century Gothic" pitchFamily="34" charset="0"/>
              </a:rPr>
              <a:t>UNIVERSIDAD AUTÓNOMA DEL ESTADO DE MÉXICO</a:t>
            </a:r>
            <a:endParaRPr lang="es-MX" dirty="0" smtClean="0">
              <a:solidFill>
                <a:srgbClr val="002060"/>
              </a:solidFill>
              <a:latin typeface="Century Gothic" pitchFamily="34" charset="0"/>
            </a:endParaRPr>
          </a:p>
          <a:p>
            <a:pPr algn="ctr">
              <a:lnSpc>
                <a:spcPct val="120000"/>
              </a:lnSpc>
              <a:buFont typeface="Georgia" pitchFamily="18" charset="0"/>
              <a:buNone/>
              <a:defRPr/>
            </a:pPr>
            <a:r>
              <a:rPr lang="es-MX" b="1" dirty="0" smtClean="0">
                <a:solidFill>
                  <a:srgbClr val="002060"/>
                </a:solidFill>
                <a:latin typeface="Century Gothic" pitchFamily="34" charset="0"/>
              </a:rPr>
              <a:t>FACULTAD DE ENFERMERÍA Y OBSTETRICIA</a:t>
            </a:r>
            <a:endParaRPr lang="es-MX" dirty="0" smtClean="0">
              <a:solidFill>
                <a:srgbClr val="002060"/>
              </a:solidFill>
              <a:latin typeface="Century Gothic" pitchFamily="34" charset="0"/>
            </a:endParaRPr>
          </a:p>
          <a:p>
            <a:pPr algn="ctr">
              <a:lnSpc>
                <a:spcPct val="120000"/>
              </a:lnSpc>
              <a:buFont typeface="Georgia" pitchFamily="18" charset="0"/>
              <a:buNone/>
              <a:defRPr/>
            </a:pPr>
            <a:r>
              <a:rPr lang="es-MX" sz="1600" b="1" dirty="0" smtClean="0">
                <a:solidFill>
                  <a:srgbClr val="002060"/>
                </a:solidFill>
                <a:latin typeface="Century Gothic" pitchFamily="34" charset="0"/>
              </a:rPr>
              <a:t>LICENCIATURA EN ENFERMERÍA</a:t>
            </a:r>
          </a:p>
          <a:p>
            <a:pPr algn="ctr">
              <a:lnSpc>
                <a:spcPct val="120000"/>
              </a:lnSpc>
              <a:buFont typeface="Georgia" pitchFamily="18" charset="0"/>
              <a:buNone/>
              <a:defRPr/>
            </a:pPr>
            <a:endParaRPr lang="es-MX" sz="1400" b="1" dirty="0" smtClean="0">
              <a:solidFill>
                <a:srgbClr val="002060"/>
              </a:solidFill>
              <a:latin typeface="Century Gothic" pitchFamily="34" charset="0"/>
            </a:endParaRPr>
          </a:p>
          <a:p>
            <a:pPr algn="ctr">
              <a:lnSpc>
                <a:spcPct val="120000"/>
              </a:lnSpc>
              <a:buFont typeface="Georgia" pitchFamily="18" charset="0"/>
              <a:buNone/>
              <a:defRPr/>
            </a:pPr>
            <a:endParaRPr lang="es-MX" sz="1200" dirty="0" smtClean="0">
              <a:solidFill>
                <a:srgbClr val="002060"/>
              </a:solidFill>
              <a:latin typeface="Century Gothic" pitchFamily="34" charset="0"/>
            </a:endParaRPr>
          </a:p>
          <a:p>
            <a:pPr algn="ctr">
              <a:lnSpc>
                <a:spcPct val="120000"/>
              </a:lnSpc>
              <a:buFont typeface="Georgia" pitchFamily="18" charset="0"/>
              <a:buNone/>
              <a:defRPr/>
            </a:pPr>
            <a:r>
              <a:rPr lang="es-MX" sz="2800" b="1" dirty="0" smtClean="0">
                <a:solidFill>
                  <a:srgbClr val="0070C0"/>
                </a:solidFill>
                <a:latin typeface="Century Gothic" pitchFamily="34" charset="0"/>
              </a:rPr>
              <a:t> </a:t>
            </a:r>
            <a:r>
              <a:rPr lang="es-MX"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entury Gothic" pitchFamily="34" charset="0"/>
              </a:rPr>
              <a:t>EDUCACIÓN PARA LA SALUD</a:t>
            </a:r>
          </a:p>
          <a:p>
            <a:pPr algn="ctr">
              <a:lnSpc>
                <a:spcPct val="120000"/>
              </a:lnSpc>
              <a:buFont typeface="Georgia" pitchFamily="18" charset="0"/>
              <a:buNone/>
              <a:defRPr/>
            </a:pPr>
            <a:r>
              <a:rPr lang="es-MX" sz="1600" b="1" dirty="0" smtClean="0">
                <a:latin typeface="Century Gothic" pitchFamily="34" charset="0"/>
              </a:rPr>
              <a:t>UNIDAD I</a:t>
            </a:r>
          </a:p>
          <a:p>
            <a:pPr algn="ctr">
              <a:lnSpc>
                <a:spcPct val="120000"/>
              </a:lnSpc>
              <a:buFont typeface="Georgia" pitchFamily="18" charset="0"/>
              <a:buNone/>
              <a:defRPr/>
            </a:pPr>
            <a:r>
              <a:rPr lang="es-MX" sz="1600" b="1" dirty="0" smtClean="0">
                <a:latin typeface="Century Gothic" pitchFamily="34" charset="0"/>
              </a:rPr>
              <a:t>Marco </a:t>
            </a:r>
            <a:r>
              <a:rPr lang="es-MX" sz="1600" b="1" dirty="0">
                <a:latin typeface="Century Gothic" pitchFamily="34" charset="0"/>
              </a:rPr>
              <a:t>Conceptual de Educación para la Salud</a:t>
            </a:r>
          </a:p>
          <a:p>
            <a:pPr algn="ctr">
              <a:lnSpc>
                <a:spcPct val="120000"/>
              </a:lnSpc>
              <a:buFont typeface="Georgia" pitchFamily="18" charset="0"/>
              <a:buNone/>
              <a:defRPr/>
            </a:pPr>
            <a:endParaRPr lang="es-MX" sz="1400" dirty="0" smtClean="0">
              <a:latin typeface="Century Gothic" pitchFamily="34" charset="0"/>
            </a:endParaRPr>
          </a:p>
          <a:p>
            <a:pPr algn="r">
              <a:lnSpc>
                <a:spcPct val="120000"/>
              </a:lnSpc>
              <a:buFont typeface="Georgia" pitchFamily="18" charset="0"/>
              <a:buNone/>
              <a:defRPr/>
            </a:pPr>
            <a:r>
              <a:rPr lang="es-MX" sz="2000" b="1" dirty="0" smtClean="0">
                <a:solidFill>
                  <a:srgbClr val="002060"/>
                </a:solidFill>
              </a:rPr>
              <a:t>M.S.P. Patricia Becerril Amero</a:t>
            </a:r>
          </a:p>
          <a:p>
            <a:pPr algn="r">
              <a:lnSpc>
                <a:spcPct val="120000"/>
              </a:lnSpc>
              <a:buFont typeface="Georgia" pitchFamily="18" charset="0"/>
              <a:buNone/>
              <a:defRPr/>
            </a:pPr>
            <a:r>
              <a:rPr lang="es-MX" b="1" dirty="0" smtClean="0">
                <a:solidFill>
                  <a:srgbClr val="002060"/>
                </a:solidFill>
              </a:rPr>
              <a:t>GRUPO: 47</a:t>
            </a:r>
          </a:p>
          <a:p>
            <a:pPr algn="r">
              <a:lnSpc>
                <a:spcPct val="120000"/>
              </a:lnSpc>
              <a:buFont typeface="Georgia" pitchFamily="18" charset="0"/>
              <a:buNone/>
              <a:defRPr/>
            </a:pPr>
            <a:r>
              <a:rPr lang="es-MX" b="1" dirty="0" smtClean="0">
                <a:solidFill>
                  <a:srgbClr val="002060"/>
                </a:solidFill>
              </a:rPr>
              <a:t>PERIODO 2015-A </a:t>
            </a:r>
          </a:p>
          <a:p>
            <a:pPr>
              <a:lnSpc>
                <a:spcPct val="120000"/>
              </a:lnSpc>
              <a:buFont typeface="Georgia" pitchFamily="18" charset="0"/>
              <a:buNone/>
              <a:defRPr/>
            </a:pPr>
            <a:endParaRPr lang="es-MX" sz="2400" b="1" dirty="0" smtClean="0">
              <a:solidFill>
                <a:srgbClr val="002060"/>
              </a:solidFill>
            </a:endParaRPr>
          </a:p>
          <a:p>
            <a:pPr algn="r">
              <a:lnSpc>
                <a:spcPct val="120000"/>
              </a:lnSpc>
              <a:buFont typeface="Georgia" pitchFamily="18" charset="0"/>
              <a:buNone/>
              <a:defRPr/>
            </a:pPr>
            <a:endParaRPr lang="es-MX" sz="2400" b="1" dirty="0" smtClean="0">
              <a:solidFill>
                <a:srgbClr val="002060"/>
              </a:solidFill>
            </a:endParaRPr>
          </a:p>
        </p:txBody>
      </p:sp>
      <p:pic>
        <p:nvPicPr>
          <p:cNvPr id="5" name="3 Imagen" descr="objetivos_clip_image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9863" y="276225"/>
            <a:ext cx="105886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descr="nlauda1.jpg"/>
          <p:cNvPicPr>
            <a:picLocks noChangeAspect="1" noChangeArrowheads="1"/>
          </p:cNvPicPr>
          <p:nvPr/>
        </p:nvPicPr>
        <p:blipFill>
          <a:blip r:embed="rId3">
            <a:extLst>
              <a:ext uri="{28A0092B-C50C-407E-A947-70E740481C1C}">
                <a14:useLocalDpi xmlns:a14="http://schemas.microsoft.com/office/drawing/2010/main" val="0"/>
              </a:ext>
            </a:extLst>
          </a:blip>
          <a:srcRect l="43298" t="20689" r="43176" b="32242"/>
          <a:stretch>
            <a:fillRect/>
          </a:stretch>
        </p:blipFill>
        <p:spPr bwMode="auto">
          <a:xfrm>
            <a:off x="487363" y="260350"/>
            <a:ext cx="93503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362" y="4365104"/>
            <a:ext cx="3580582" cy="237626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864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51720" y="836712"/>
            <a:ext cx="6591985" cy="3777622"/>
          </a:xfrm>
        </p:spPr>
        <p:txBody>
          <a:bodyPr/>
          <a:lstStyle/>
          <a:p>
            <a:pPr marL="0" indent="0" algn="just">
              <a:buNone/>
            </a:pPr>
            <a:r>
              <a:rPr lang="es-MX" dirty="0" smtClean="0"/>
              <a:t>«La salud es el resultado de los cuidados que uno se dispensa a si mismo y a los demás, de la capacidad de tomar decisiones y controlar la propia vida y de asegurar que la sociedad en que uno vive ofrezca a todos sus miembros la posibilidad de gozar de un buen estado de salud»  Carta de Ottawa, Canadá 1986</a:t>
            </a:r>
          </a:p>
        </p:txBody>
      </p:sp>
      <p:pic>
        <p:nvPicPr>
          <p:cNvPr id="21506" name="Picture 2" descr="Resultado de imagen para sal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284984"/>
            <a:ext cx="3791440"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497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body" idx="1"/>
          </p:nvPr>
        </p:nvSpPr>
        <p:spPr>
          <a:xfrm>
            <a:off x="2339975" y="1844675"/>
            <a:ext cx="5627688" cy="4116388"/>
          </a:xfrm>
        </p:spPr>
        <p:txBody>
          <a:bodyPr/>
          <a:lstStyle/>
          <a:p>
            <a:pPr algn="ctr">
              <a:buFont typeface="Wingdings" pitchFamily="2" charset="2"/>
              <a:buNone/>
            </a:pPr>
            <a:r>
              <a:rPr lang="es-ES" b="1" dirty="0">
                <a:solidFill>
                  <a:schemeClr val="accent2"/>
                </a:solidFill>
                <a:latin typeface="Arial" charset="0"/>
              </a:rPr>
              <a:t>	</a:t>
            </a:r>
            <a:r>
              <a:rPr lang="es-ES" b="1" dirty="0">
                <a:latin typeface="Arial" charset="0"/>
              </a:rPr>
              <a:t>Es un proceso que promueve cambios de conceptos, comportamiento y actitudes </a:t>
            </a:r>
            <a:r>
              <a:rPr lang="es-ES" b="1" dirty="0" smtClean="0">
                <a:latin typeface="Arial" charset="0"/>
              </a:rPr>
              <a:t>frente a </a:t>
            </a:r>
            <a:r>
              <a:rPr lang="es-ES" b="1" dirty="0">
                <a:latin typeface="Arial" charset="0"/>
              </a:rPr>
              <a:t>la salud, la enfermedad y al uso de servicios y refuerza conductas positivas.(OPS)</a:t>
            </a:r>
          </a:p>
          <a:p>
            <a:pPr algn="ctr">
              <a:buFont typeface="Wingdings" pitchFamily="2" charset="2"/>
              <a:buNone/>
            </a:pPr>
            <a:endParaRPr lang="es-ES" b="1" dirty="0">
              <a:latin typeface="Arial" charset="0"/>
            </a:endParaRPr>
          </a:p>
        </p:txBody>
      </p:sp>
      <p:sp>
        <p:nvSpPr>
          <p:cNvPr id="281603" name="WordArt 3"/>
          <p:cNvSpPr>
            <a:spLocks noChangeArrowheads="1" noChangeShapeType="1" noTextEdit="1"/>
          </p:cNvSpPr>
          <p:nvPr/>
        </p:nvSpPr>
        <p:spPr bwMode="auto">
          <a:xfrm>
            <a:off x="1478756" y="549275"/>
            <a:ext cx="7268369" cy="50323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cs typeface="Times New Roman"/>
              </a:rPr>
              <a:t> </a:t>
            </a:r>
            <a:r>
              <a:rPr lang="es-MX" sz="3600" b="1" kern="1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cs typeface="Times New Roman"/>
              </a:rPr>
              <a:t>EDUCACIÓN </a:t>
            </a:r>
            <a:r>
              <a:rPr lang="es-MX" sz="36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cs typeface="Times New Roman"/>
              </a:rPr>
              <a:t>PARA LA SALUD</a:t>
            </a:r>
          </a:p>
        </p:txBody>
      </p:sp>
      <p:pic>
        <p:nvPicPr>
          <p:cNvPr id="281604" name="Picture 4" descr="MCj033165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4797152"/>
            <a:ext cx="1473200" cy="1779587"/>
          </a:xfrm>
          <a:prstGeom prst="rect">
            <a:avLst/>
          </a:prstGeom>
          <a:noFill/>
          <a:extLst>
            <a:ext uri="{909E8E84-426E-40DD-AFC4-6F175D3DCCD1}">
              <a14:hiddenFill xmlns:a14="http://schemas.microsoft.com/office/drawing/2010/main">
                <a:solidFill>
                  <a:srgbClr val="FFFFFF"/>
                </a:solidFill>
              </a14:hiddenFill>
            </a:ext>
          </a:extLst>
        </p:spPr>
      </p:pic>
      <p:pic>
        <p:nvPicPr>
          <p:cNvPr id="281605" name="Picture 5" descr="MCj0280512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3350418"/>
            <a:ext cx="2455863" cy="2617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8215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7" name="Rectangle 3"/>
          <p:cNvSpPr>
            <a:spLocks noChangeArrowheads="1"/>
          </p:cNvSpPr>
          <p:nvPr/>
        </p:nvSpPr>
        <p:spPr bwMode="auto">
          <a:xfrm>
            <a:off x="539750" y="3716338"/>
            <a:ext cx="8218488" cy="395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algn="ctr" eaLnBrk="1" hangingPunct="1">
              <a:spcBef>
                <a:spcPct val="20000"/>
              </a:spcBef>
              <a:buClr>
                <a:schemeClr val="accent2"/>
              </a:buClr>
              <a:buFont typeface="Wingdings" pitchFamily="2" charset="2"/>
              <a:buNone/>
            </a:pPr>
            <a:r>
              <a:rPr lang="es-ES" sz="2400" dirty="0">
                <a:latin typeface="Verdana" pitchFamily="34" charset="0"/>
              </a:rPr>
              <a:t>Es un proceso </a:t>
            </a:r>
            <a:r>
              <a:rPr lang="es-ES" sz="2400" dirty="0" smtClean="0">
                <a:latin typeface="Verdana" pitchFamily="34" charset="0"/>
              </a:rPr>
              <a:t>multidimensional </a:t>
            </a:r>
            <a:r>
              <a:rPr lang="es-ES" sz="2400" dirty="0">
                <a:latin typeface="Verdana" pitchFamily="34" charset="0"/>
              </a:rPr>
              <a:t>(de comunicación y de intervención social y educativa) que tienen por finalidad la capacitación y responsabilización de las personas en la toma de decisiones relacionadas con la salud.</a:t>
            </a:r>
          </a:p>
        </p:txBody>
      </p:sp>
      <p:pic>
        <p:nvPicPr>
          <p:cNvPr id="369668" name="Picture 4" descr="Image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692696"/>
            <a:ext cx="3311822" cy="279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075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ChangeArrowheads="1"/>
          </p:cNvSpPr>
          <p:nvPr/>
        </p:nvSpPr>
        <p:spPr bwMode="auto">
          <a:xfrm>
            <a:off x="-1" y="2204864"/>
            <a:ext cx="9063049"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algn="ctr" eaLnBrk="1" hangingPunct="1">
              <a:lnSpc>
                <a:spcPct val="90000"/>
              </a:lnSpc>
              <a:spcBef>
                <a:spcPct val="20000"/>
              </a:spcBef>
              <a:buClr>
                <a:schemeClr val="accent2"/>
              </a:buClr>
              <a:buFont typeface="Wingdings" pitchFamily="2" charset="2"/>
              <a:buNone/>
            </a:pPr>
            <a:r>
              <a:rPr lang="es-ES" sz="2600" dirty="0"/>
              <a:t>	L</a:t>
            </a:r>
            <a:r>
              <a:rPr lang="es-ES" sz="2600" dirty="0" smtClean="0"/>
              <a:t>a Educación para la Salud </a:t>
            </a:r>
            <a:r>
              <a:rPr lang="es-ES" sz="2600" dirty="0"/>
              <a:t>requiere objetivos pedagógicos explícitos adecuados a las características de las personas a las que dirige, así como la utilización de recursos didácticos que promuevan la participación de éstas en el proceso de aprendizaje.</a:t>
            </a:r>
          </a:p>
        </p:txBody>
      </p:sp>
      <p:pic>
        <p:nvPicPr>
          <p:cNvPr id="3717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26201">
            <a:off x="6375986" y="4619097"/>
            <a:ext cx="2363155" cy="1780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1716" name="Picture 4" descr="MCj023176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260349"/>
            <a:ext cx="2822575" cy="1706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849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ChangeArrowheads="1"/>
          </p:cNvSpPr>
          <p:nvPr/>
        </p:nvSpPr>
        <p:spPr bwMode="auto">
          <a:xfrm>
            <a:off x="971600" y="2420938"/>
            <a:ext cx="7416824" cy="288027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algn="just" eaLnBrk="1" hangingPunct="1">
              <a:spcBef>
                <a:spcPct val="20000"/>
              </a:spcBef>
              <a:buClr>
                <a:schemeClr val="accent2"/>
              </a:buClr>
              <a:buFont typeface="Wingdings" pitchFamily="2" charset="2"/>
              <a:buNone/>
            </a:pPr>
            <a:r>
              <a:rPr lang="es-ES" sz="2600" dirty="0" smtClean="0"/>
              <a:t>     Por ello, para realizar </a:t>
            </a:r>
            <a:r>
              <a:rPr lang="es-ES" sz="2600" dirty="0"/>
              <a:t>este tipo de actividades </a:t>
            </a:r>
            <a:r>
              <a:rPr lang="es-ES" sz="2600" dirty="0" smtClean="0"/>
              <a:t>es </a:t>
            </a:r>
            <a:r>
              <a:rPr lang="es-ES" sz="2600" dirty="0"/>
              <a:t>necesarios; una planificación de actividades (basada en un diagnóstico de las necesidades de salud, </a:t>
            </a:r>
            <a:r>
              <a:rPr lang="es-ES" sz="2600" dirty="0" smtClean="0"/>
              <a:t>intervenciones educativas </a:t>
            </a:r>
            <a:r>
              <a:rPr lang="es-ES" sz="2600" dirty="0"/>
              <a:t>y sociales) y una evaluación de los resultados conseguidos.</a:t>
            </a:r>
          </a:p>
        </p:txBody>
      </p:sp>
      <p:pic>
        <p:nvPicPr>
          <p:cNvPr id="372739" name="Picture 3" descr="MCj038974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43772">
            <a:off x="6913838" y="109150"/>
            <a:ext cx="1049338" cy="1839912"/>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051720" y="692696"/>
            <a:ext cx="4176464" cy="120032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Etapas para los programas de educación para la salud</a:t>
            </a:r>
          </a:p>
        </p:txBody>
      </p:sp>
    </p:spTree>
    <p:extLst>
      <p:ext uri="{BB962C8B-B14F-4D97-AF65-F5344CB8AC3E}">
        <p14:creationId xmlns:p14="http://schemas.microsoft.com/office/powerpoint/2010/main" val="1244511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3112" y="624110"/>
            <a:ext cx="7193343" cy="1280890"/>
          </a:xfrm>
          <a:solidFill>
            <a:schemeClr val="accent2">
              <a:lumMod val="60000"/>
              <a:lumOff val="40000"/>
            </a:schemeClr>
          </a:solidFill>
        </p:spPr>
        <p:txBody>
          <a:bodyPr/>
          <a:lstStyle/>
          <a:p>
            <a:pPr algn="ctr"/>
            <a:r>
              <a:rPr lang="es-MX" b="1" dirty="0" smtClean="0">
                <a:ln w="10541" cmpd="sng">
                  <a:solidFill>
                    <a:schemeClr val="accent1">
                      <a:shade val="88000"/>
                      <a:satMod val="110000"/>
                    </a:schemeClr>
                  </a:solidFill>
                  <a:prstDash val="solid"/>
                </a:ln>
                <a:solidFill>
                  <a:schemeClr val="tx1"/>
                </a:solidFill>
              </a:rPr>
              <a:t>EDUCACIÓN PARA LA SALUD</a:t>
            </a:r>
            <a:endParaRPr lang="es-MX" b="1" dirty="0">
              <a:ln w="10541" cmpd="sng">
                <a:solidFill>
                  <a:schemeClr val="accent1">
                    <a:shade val="88000"/>
                    <a:satMod val="110000"/>
                  </a:schemeClr>
                </a:solidFill>
                <a:prstDash val="solid"/>
              </a:ln>
              <a:solidFill>
                <a:schemeClr val="tx1"/>
              </a:solidFill>
            </a:endParaRPr>
          </a:p>
        </p:txBody>
      </p:sp>
      <p:sp>
        <p:nvSpPr>
          <p:cNvPr id="3" name="2 Marcador de contenido"/>
          <p:cNvSpPr>
            <a:spLocks noGrp="1"/>
          </p:cNvSpPr>
          <p:nvPr>
            <p:ph idx="1"/>
          </p:nvPr>
        </p:nvSpPr>
        <p:spPr>
          <a:xfrm>
            <a:off x="1475657" y="2133600"/>
            <a:ext cx="7058744" cy="3777622"/>
          </a:xfrm>
        </p:spPr>
        <p:txBody>
          <a:bodyPr/>
          <a:lstStyle/>
          <a:p>
            <a:endParaRPr lang="es-MX"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182" t="29108" r="41307" b="25011"/>
          <a:stretch/>
        </p:blipFill>
        <p:spPr bwMode="auto">
          <a:xfrm>
            <a:off x="1483112" y="1988840"/>
            <a:ext cx="7049329" cy="44258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Elipse"/>
          <p:cNvSpPr/>
          <p:nvPr/>
        </p:nvSpPr>
        <p:spPr>
          <a:xfrm>
            <a:off x="6516216" y="4941168"/>
            <a:ext cx="2304256" cy="122413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1200" dirty="0">
                <a:solidFill>
                  <a:schemeClr val="tx1"/>
                </a:solidFill>
              </a:rPr>
              <a:t>C</a:t>
            </a:r>
            <a:r>
              <a:rPr lang="es-MX" sz="1200" dirty="0" smtClean="0">
                <a:solidFill>
                  <a:schemeClr val="tx1"/>
                </a:solidFill>
              </a:rPr>
              <a:t>omportamientos</a:t>
            </a:r>
            <a:endParaRPr lang="es-MX" sz="1200" dirty="0">
              <a:solidFill>
                <a:schemeClr val="tx1"/>
              </a:solidFill>
            </a:endParaRPr>
          </a:p>
        </p:txBody>
      </p:sp>
      <p:sp>
        <p:nvSpPr>
          <p:cNvPr id="6" name="5 Flecha abajo"/>
          <p:cNvSpPr/>
          <p:nvPr/>
        </p:nvSpPr>
        <p:spPr>
          <a:xfrm>
            <a:off x="5007776" y="1260578"/>
            <a:ext cx="484632" cy="72826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96466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45" name="AutoShape 21"/>
          <p:cNvSpPr>
            <a:spLocks noChangeArrowheads="1"/>
          </p:cNvSpPr>
          <p:nvPr/>
        </p:nvSpPr>
        <p:spPr bwMode="auto">
          <a:xfrm>
            <a:off x="1116013" y="836613"/>
            <a:ext cx="6911975" cy="4751387"/>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6647" name="Rectangle 23"/>
          <p:cNvSpPr>
            <a:spLocks noGrp="1" noChangeArrowheads="1"/>
          </p:cNvSpPr>
          <p:nvPr>
            <p:ph type="body" idx="1"/>
          </p:nvPr>
        </p:nvSpPr>
        <p:spPr>
          <a:xfrm>
            <a:off x="2843213" y="2274888"/>
            <a:ext cx="3457575" cy="1943100"/>
          </a:xfrm>
          <a:solidFill>
            <a:schemeClr val="accent1">
              <a:lumMod val="60000"/>
              <a:lumOff val="40000"/>
            </a:schemeClr>
          </a:solidFill>
          <a:ln>
            <a:solidFill>
              <a:schemeClr val="tx1"/>
            </a:solidFill>
            <a:miter lim="800000"/>
            <a:headEnd/>
            <a:tailEnd/>
          </a:ln>
        </p:spPr>
        <p:txBody>
          <a:bodyPr>
            <a:normAutofit lnSpcReduction="10000"/>
          </a:bodyPr>
          <a:lstStyle/>
          <a:p>
            <a:pPr algn="ctr">
              <a:lnSpc>
                <a:spcPct val="90000"/>
              </a:lnSpc>
              <a:buFont typeface="Wingdings" pitchFamily="2" charset="2"/>
              <a:buNone/>
            </a:pPr>
            <a:r>
              <a:rPr lang="es-ES" sz="2100" b="1" dirty="0">
                <a:solidFill>
                  <a:schemeClr val="bg1"/>
                </a:solidFill>
                <a:latin typeface="Arial" charset="0"/>
              </a:rPr>
              <a:t>LA </a:t>
            </a:r>
            <a:r>
              <a:rPr lang="es-ES" sz="2100" b="1" dirty="0" smtClean="0">
                <a:solidFill>
                  <a:schemeClr val="bg1"/>
                </a:solidFill>
                <a:latin typeface="Arial" charset="0"/>
              </a:rPr>
              <a:t>EDUCACIÓN </a:t>
            </a:r>
            <a:r>
              <a:rPr lang="es-ES" sz="2100" b="1" dirty="0">
                <a:solidFill>
                  <a:schemeClr val="bg1"/>
                </a:solidFill>
                <a:latin typeface="Arial" charset="0"/>
              </a:rPr>
              <a:t>PARA LA SALUD	</a:t>
            </a:r>
          </a:p>
          <a:p>
            <a:pPr algn="ctr">
              <a:lnSpc>
                <a:spcPct val="90000"/>
              </a:lnSpc>
              <a:buFont typeface="Wingdings" pitchFamily="2" charset="2"/>
              <a:buNone/>
            </a:pPr>
            <a:r>
              <a:rPr lang="es-ES" sz="2100" b="1" dirty="0">
                <a:solidFill>
                  <a:schemeClr val="bg1"/>
                </a:solidFill>
                <a:latin typeface="Arial" charset="0"/>
              </a:rPr>
              <a:t>ES UN PROCESO</a:t>
            </a:r>
          </a:p>
          <a:p>
            <a:pPr algn="ctr">
              <a:lnSpc>
                <a:spcPct val="90000"/>
              </a:lnSpc>
              <a:buFont typeface="Wingdings" pitchFamily="2" charset="2"/>
              <a:buNone/>
            </a:pPr>
            <a:r>
              <a:rPr lang="es-ES" sz="2100" b="1" dirty="0">
                <a:solidFill>
                  <a:schemeClr val="bg1"/>
                </a:solidFill>
                <a:latin typeface="Arial" charset="0"/>
              </a:rPr>
              <a:t> BIDIRECCIONAL MEDIANTE EL CUAL SE TRANSMITEN</a:t>
            </a:r>
          </a:p>
          <a:p>
            <a:pPr>
              <a:lnSpc>
                <a:spcPct val="90000"/>
              </a:lnSpc>
            </a:pPr>
            <a:endParaRPr lang="es-ES" sz="2100" b="1" dirty="0">
              <a:solidFill>
                <a:schemeClr val="bg1"/>
              </a:solidFill>
              <a:latin typeface="Arial" charset="0"/>
            </a:endParaRPr>
          </a:p>
          <a:p>
            <a:pPr>
              <a:lnSpc>
                <a:spcPct val="90000"/>
              </a:lnSpc>
            </a:pPr>
            <a:endParaRPr lang="es-ES" sz="2100" b="1" dirty="0">
              <a:solidFill>
                <a:schemeClr val="bg1"/>
              </a:solidFill>
              <a:latin typeface="Arial" charset="0"/>
            </a:endParaRPr>
          </a:p>
          <a:p>
            <a:pPr algn="ctr">
              <a:lnSpc>
                <a:spcPct val="90000"/>
              </a:lnSpc>
              <a:buFont typeface="Wingdings" pitchFamily="2" charset="2"/>
              <a:buNone/>
            </a:pPr>
            <a:endParaRPr lang="es-ES" sz="2600" b="1" dirty="0">
              <a:solidFill>
                <a:schemeClr val="bg1"/>
              </a:solidFill>
              <a:latin typeface="Arial" charset="0"/>
            </a:endParaRPr>
          </a:p>
        </p:txBody>
      </p:sp>
      <p:sp>
        <p:nvSpPr>
          <p:cNvPr id="26648" name="Text Box 24"/>
          <p:cNvSpPr txBox="1">
            <a:spLocks noChangeArrowheads="1"/>
          </p:cNvSpPr>
          <p:nvPr/>
        </p:nvSpPr>
        <p:spPr bwMode="auto">
          <a:xfrm>
            <a:off x="3276600" y="404813"/>
            <a:ext cx="2592388" cy="406400"/>
          </a:xfrm>
          <a:prstGeom prst="rect">
            <a:avLst/>
          </a:prstGeom>
          <a:solidFill>
            <a:srgbClr val="D6009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s-ES" sz="2000" b="1">
                <a:solidFill>
                  <a:schemeClr val="bg1"/>
                </a:solidFill>
                <a:effectLst>
                  <a:outerShdw blurRad="38100" dist="38100" dir="2700000" algn="tl">
                    <a:srgbClr val="000000"/>
                  </a:outerShdw>
                </a:effectLst>
              </a:rPr>
              <a:t>CONOCIMIENTOS</a:t>
            </a:r>
          </a:p>
        </p:txBody>
      </p:sp>
      <p:sp>
        <p:nvSpPr>
          <p:cNvPr id="26649" name="Text Box 25"/>
          <p:cNvSpPr txBox="1">
            <a:spLocks noChangeArrowheads="1"/>
          </p:cNvSpPr>
          <p:nvPr/>
        </p:nvSpPr>
        <p:spPr bwMode="auto">
          <a:xfrm>
            <a:off x="395288" y="1844675"/>
            <a:ext cx="504825" cy="3149600"/>
          </a:xfrm>
          <a:prstGeom prst="rect">
            <a:avLst/>
          </a:prstGeom>
          <a:solidFill>
            <a:srgbClr val="D6009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V</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A</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L</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O</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R</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E</a:t>
            </a:r>
          </a:p>
          <a:p>
            <a:pPr algn="ctr" eaLnBrk="1" hangingPunct="1">
              <a:spcBef>
                <a:spcPct val="50000"/>
              </a:spcBef>
            </a:pPr>
            <a:r>
              <a:rPr lang="es-ES" sz="2000" b="1">
                <a:solidFill>
                  <a:schemeClr val="bg1"/>
                </a:solidFill>
                <a:effectLst>
                  <a:outerShdw blurRad="38100" dist="38100" dir="2700000" algn="tl">
                    <a:srgbClr val="000000"/>
                  </a:outerShdw>
                </a:effectLst>
                <a:latin typeface="Tahoma" pitchFamily="34" charset="0"/>
              </a:rPr>
              <a:t>S</a:t>
            </a:r>
          </a:p>
        </p:txBody>
      </p:sp>
      <p:sp>
        <p:nvSpPr>
          <p:cNvPr id="26650" name="Text Box 26"/>
          <p:cNvSpPr txBox="1">
            <a:spLocks noChangeArrowheads="1"/>
          </p:cNvSpPr>
          <p:nvPr/>
        </p:nvSpPr>
        <p:spPr bwMode="auto">
          <a:xfrm>
            <a:off x="2411413" y="5949950"/>
            <a:ext cx="4465637" cy="406400"/>
          </a:xfrm>
          <a:prstGeom prst="rect">
            <a:avLst/>
          </a:prstGeom>
          <a:solidFill>
            <a:srgbClr val="D6009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s-ES" sz="2000" b="1">
                <a:solidFill>
                  <a:schemeClr val="bg1"/>
                </a:solidFill>
                <a:effectLst>
                  <a:outerShdw blurRad="38100" dist="38100" dir="2700000" algn="tl">
                    <a:srgbClr val="000000"/>
                  </a:outerShdw>
                </a:effectLst>
              </a:rPr>
              <a:t>NORMAS DE CONDUCTA</a:t>
            </a:r>
          </a:p>
        </p:txBody>
      </p:sp>
      <p:sp>
        <p:nvSpPr>
          <p:cNvPr id="26651" name="Text Box 27"/>
          <p:cNvSpPr txBox="1">
            <a:spLocks noChangeArrowheads="1"/>
          </p:cNvSpPr>
          <p:nvPr/>
        </p:nvSpPr>
        <p:spPr bwMode="auto">
          <a:xfrm>
            <a:off x="8101013" y="1196975"/>
            <a:ext cx="503237" cy="4916488"/>
          </a:xfrm>
          <a:prstGeom prst="rect">
            <a:avLst/>
          </a:prstGeom>
          <a:solidFill>
            <a:srgbClr val="D6009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s-ES" b="1" dirty="0">
                <a:solidFill>
                  <a:schemeClr val="bg1"/>
                </a:solidFill>
                <a:effectLst>
                  <a:outerShdw blurRad="38100" dist="38100" dir="2700000" algn="tl">
                    <a:srgbClr val="000000"/>
                  </a:outerShdw>
                </a:effectLst>
              </a:rPr>
              <a:t>C</a:t>
            </a:r>
          </a:p>
          <a:p>
            <a:pPr algn="ctr" eaLnBrk="1" hangingPunct="1">
              <a:spcBef>
                <a:spcPct val="50000"/>
              </a:spcBef>
            </a:pPr>
            <a:r>
              <a:rPr lang="es-ES" b="1" dirty="0">
                <a:solidFill>
                  <a:schemeClr val="bg1"/>
                </a:solidFill>
                <a:effectLst>
                  <a:outerShdw blurRad="38100" dist="38100" dir="2700000" algn="tl">
                    <a:srgbClr val="000000"/>
                  </a:outerShdw>
                </a:effectLst>
              </a:rPr>
              <a:t>O</a:t>
            </a:r>
          </a:p>
          <a:p>
            <a:pPr algn="ctr" eaLnBrk="1" hangingPunct="1">
              <a:spcBef>
                <a:spcPct val="50000"/>
              </a:spcBef>
            </a:pPr>
            <a:r>
              <a:rPr lang="es-ES" b="1" dirty="0">
                <a:solidFill>
                  <a:schemeClr val="bg1"/>
                </a:solidFill>
                <a:effectLst>
                  <a:outerShdw blurRad="38100" dist="38100" dir="2700000" algn="tl">
                    <a:srgbClr val="000000"/>
                  </a:outerShdw>
                </a:effectLst>
              </a:rPr>
              <a:t>S</a:t>
            </a:r>
          </a:p>
          <a:p>
            <a:pPr algn="ctr" eaLnBrk="1" hangingPunct="1">
              <a:spcBef>
                <a:spcPct val="50000"/>
              </a:spcBef>
            </a:pPr>
            <a:r>
              <a:rPr lang="es-ES" b="1" dirty="0">
                <a:solidFill>
                  <a:schemeClr val="bg1"/>
                </a:solidFill>
                <a:effectLst>
                  <a:outerShdw blurRad="38100" dist="38100" dir="2700000" algn="tl">
                    <a:srgbClr val="000000"/>
                  </a:outerShdw>
                </a:effectLst>
              </a:rPr>
              <a:t>M</a:t>
            </a:r>
          </a:p>
          <a:p>
            <a:pPr algn="ctr" eaLnBrk="1" hangingPunct="1">
              <a:spcBef>
                <a:spcPct val="50000"/>
              </a:spcBef>
            </a:pPr>
            <a:r>
              <a:rPr lang="es-ES" b="1" dirty="0">
                <a:solidFill>
                  <a:schemeClr val="bg1"/>
                </a:solidFill>
                <a:effectLst>
                  <a:outerShdw blurRad="38100" dist="38100" dir="2700000" algn="tl">
                    <a:srgbClr val="000000"/>
                  </a:outerShdw>
                </a:effectLst>
              </a:rPr>
              <a:t>O</a:t>
            </a:r>
          </a:p>
          <a:p>
            <a:pPr algn="ctr" eaLnBrk="1" hangingPunct="1">
              <a:spcBef>
                <a:spcPct val="50000"/>
              </a:spcBef>
            </a:pPr>
            <a:r>
              <a:rPr lang="es-ES" b="1" dirty="0">
                <a:solidFill>
                  <a:schemeClr val="bg1"/>
                </a:solidFill>
                <a:effectLst>
                  <a:outerShdw blurRad="38100" dist="38100" dir="2700000" algn="tl">
                    <a:srgbClr val="000000"/>
                  </a:outerShdw>
                </a:effectLst>
              </a:rPr>
              <a:t>V</a:t>
            </a:r>
          </a:p>
          <a:p>
            <a:pPr algn="ctr" eaLnBrk="1" hangingPunct="1">
              <a:spcBef>
                <a:spcPct val="50000"/>
              </a:spcBef>
            </a:pPr>
            <a:r>
              <a:rPr lang="es-ES" b="1" dirty="0">
                <a:solidFill>
                  <a:schemeClr val="bg1"/>
                </a:solidFill>
                <a:effectLst>
                  <a:outerShdw blurRad="38100" dist="38100" dir="2700000" algn="tl">
                    <a:srgbClr val="000000"/>
                  </a:outerShdw>
                </a:effectLst>
              </a:rPr>
              <a:t>I</a:t>
            </a:r>
          </a:p>
          <a:p>
            <a:pPr algn="ctr" eaLnBrk="1" hangingPunct="1">
              <a:spcBef>
                <a:spcPct val="50000"/>
              </a:spcBef>
            </a:pPr>
            <a:r>
              <a:rPr lang="es-ES" b="1" dirty="0">
                <a:solidFill>
                  <a:schemeClr val="bg1"/>
                </a:solidFill>
                <a:effectLst>
                  <a:outerShdw blurRad="38100" dist="38100" dir="2700000" algn="tl">
                    <a:srgbClr val="000000"/>
                  </a:outerShdw>
                </a:effectLst>
              </a:rPr>
              <a:t>S</a:t>
            </a:r>
          </a:p>
          <a:p>
            <a:pPr algn="ctr" eaLnBrk="1" hangingPunct="1">
              <a:spcBef>
                <a:spcPct val="50000"/>
              </a:spcBef>
            </a:pPr>
            <a:r>
              <a:rPr lang="es-ES" b="1" dirty="0">
                <a:solidFill>
                  <a:schemeClr val="bg1"/>
                </a:solidFill>
                <a:effectLst>
                  <a:outerShdw blurRad="38100" dist="38100" dir="2700000" algn="tl">
                    <a:srgbClr val="000000"/>
                  </a:outerShdw>
                </a:effectLst>
              </a:rPr>
              <a:t>I</a:t>
            </a:r>
          </a:p>
          <a:p>
            <a:pPr algn="ctr" eaLnBrk="1" hangingPunct="1">
              <a:spcBef>
                <a:spcPct val="50000"/>
              </a:spcBef>
            </a:pPr>
            <a:r>
              <a:rPr lang="es-ES" b="1" dirty="0" smtClean="0">
                <a:solidFill>
                  <a:schemeClr val="bg1"/>
                </a:solidFill>
                <a:effectLst>
                  <a:outerShdw blurRad="38100" dist="38100" dir="2700000" algn="tl">
                    <a:srgbClr val="000000"/>
                  </a:outerShdw>
                </a:effectLst>
              </a:rPr>
              <a:t>Ó</a:t>
            </a:r>
            <a:endParaRPr lang="es-ES" b="1" dirty="0">
              <a:solidFill>
                <a:schemeClr val="bg1"/>
              </a:solidFill>
              <a:effectLst>
                <a:outerShdw blurRad="38100" dist="38100" dir="2700000" algn="tl">
                  <a:srgbClr val="000000"/>
                </a:outerShdw>
              </a:effectLst>
            </a:endParaRPr>
          </a:p>
          <a:p>
            <a:pPr algn="ctr" eaLnBrk="1" hangingPunct="1">
              <a:spcBef>
                <a:spcPct val="50000"/>
              </a:spcBef>
            </a:pPr>
            <a:r>
              <a:rPr lang="es-ES" b="1" dirty="0">
                <a:solidFill>
                  <a:schemeClr val="bg1"/>
                </a:solidFill>
                <a:effectLst>
                  <a:outerShdw blurRad="38100" dist="38100" dir="2700000" algn="tl">
                    <a:srgbClr val="000000"/>
                  </a:outerShdw>
                </a:effectLst>
              </a:rPr>
              <a:t>N</a:t>
            </a:r>
          </a:p>
          <a:p>
            <a:pPr algn="ctr" eaLnBrk="1" hangingPunct="1">
              <a:spcBef>
                <a:spcPct val="50000"/>
              </a:spcBef>
            </a:pPr>
            <a:endParaRPr lang="es-ES" b="1" dirty="0">
              <a:solidFill>
                <a:schemeClr val="bg1"/>
              </a:solidFill>
              <a:effectLst>
                <a:outerShdw blurRad="38100" dist="38100" dir="2700000" algn="tl">
                  <a:srgbClr val="000000"/>
                </a:outerShdw>
              </a:effectLst>
            </a:endParaRPr>
          </a:p>
        </p:txBody>
      </p:sp>
    </p:spTree>
    <p:extLst>
      <p:ext uri="{BB962C8B-B14F-4D97-AF65-F5344CB8AC3E}">
        <p14:creationId xmlns:p14="http://schemas.microsoft.com/office/powerpoint/2010/main" val="105191857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Rectangle 7"/>
          <p:cNvSpPr>
            <a:spLocks noGrp="1" noChangeArrowheads="1"/>
          </p:cNvSpPr>
          <p:nvPr>
            <p:ph type="body" idx="1"/>
          </p:nvPr>
        </p:nvSpPr>
        <p:spPr>
          <a:xfrm>
            <a:off x="6130925" y="1798638"/>
            <a:ext cx="2371725" cy="1939925"/>
          </a:xfrm>
          <a:noFill/>
          <a:ln/>
          <a:extLst>
            <a:ext uri="{909E8E84-426E-40DD-AFC4-6F175D3DCCD1}">
              <a14:hiddenFill xmlns:a14="http://schemas.microsoft.com/office/drawing/2010/main">
                <a:solidFill>
                  <a:schemeClr val="bg2"/>
                </a:solidFill>
              </a14:hiddenFill>
            </a:ext>
          </a:extLst>
        </p:spPr>
        <p:txBody>
          <a:bodyPr>
            <a:normAutofit lnSpcReduction="10000"/>
          </a:bodyPr>
          <a:lstStyle/>
          <a:p>
            <a:pPr algn="ctr">
              <a:lnSpc>
                <a:spcPct val="90000"/>
              </a:lnSpc>
              <a:buFont typeface="Wingdings" pitchFamily="2" charset="2"/>
              <a:buNone/>
            </a:pPr>
            <a:endParaRPr lang="es-ES" sz="2800" b="1">
              <a:solidFill>
                <a:srgbClr val="0066FF"/>
              </a:solidFill>
              <a:latin typeface="Arial" charset="0"/>
            </a:endParaRPr>
          </a:p>
          <a:p>
            <a:pPr algn="ctr">
              <a:lnSpc>
                <a:spcPct val="90000"/>
              </a:lnSpc>
              <a:buFont typeface="Wingdings" pitchFamily="2" charset="2"/>
              <a:buNone/>
            </a:pPr>
            <a:r>
              <a:rPr lang="es-ES" sz="2800" b="1">
                <a:solidFill>
                  <a:srgbClr val="0066FF"/>
                </a:solidFill>
                <a:latin typeface="Arial" charset="0"/>
              </a:rPr>
              <a:t>FÍSICAS, </a:t>
            </a:r>
          </a:p>
          <a:p>
            <a:pPr algn="ctr">
              <a:lnSpc>
                <a:spcPct val="90000"/>
              </a:lnSpc>
              <a:buFont typeface="Wingdings" pitchFamily="2" charset="2"/>
              <a:buNone/>
            </a:pPr>
            <a:r>
              <a:rPr lang="es-ES" sz="2800" b="1">
                <a:solidFill>
                  <a:srgbClr val="0066FF"/>
                </a:solidFill>
                <a:latin typeface="Arial" charset="0"/>
              </a:rPr>
              <a:t>PSÍQUICAS </a:t>
            </a:r>
          </a:p>
          <a:p>
            <a:pPr algn="ctr">
              <a:lnSpc>
                <a:spcPct val="90000"/>
              </a:lnSpc>
              <a:buFont typeface="Wingdings" pitchFamily="2" charset="2"/>
              <a:buNone/>
            </a:pPr>
            <a:r>
              <a:rPr lang="es-ES" sz="2800" b="1">
                <a:solidFill>
                  <a:srgbClr val="0066FF"/>
                </a:solidFill>
                <a:latin typeface="Arial" charset="0"/>
              </a:rPr>
              <a:t>SOCIALES </a:t>
            </a:r>
          </a:p>
        </p:txBody>
      </p:sp>
      <p:sp>
        <p:nvSpPr>
          <p:cNvPr id="3082" name="Text Box 10"/>
          <p:cNvSpPr txBox="1">
            <a:spLocks noChangeArrowheads="1"/>
          </p:cNvSpPr>
          <p:nvPr/>
        </p:nvSpPr>
        <p:spPr bwMode="auto">
          <a:xfrm>
            <a:off x="0" y="2420938"/>
            <a:ext cx="3419475"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s-ES" sz="2800" b="1">
                <a:solidFill>
                  <a:srgbClr val="0066FF"/>
                </a:solidFill>
                <a:effectLst>
                  <a:outerShdw blurRad="38100" dist="38100" dir="2700000" algn="tl">
                    <a:srgbClr val="C0C0C0"/>
                  </a:outerShdw>
                </a:effectLst>
              </a:rPr>
              <a:t>PREVENIR Y ATENDER LAS DESIGUALDADES</a:t>
            </a:r>
          </a:p>
        </p:txBody>
      </p:sp>
      <p:sp>
        <p:nvSpPr>
          <p:cNvPr id="3083" name="Text Box 11"/>
          <p:cNvSpPr txBox="1">
            <a:spLocks noChangeArrowheads="1"/>
          </p:cNvSpPr>
          <p:nvPr/>
        </p:nvSpPr>
        <p:spPr bwMode="auto">
          <a:xfrm>
            <a:off x="2268538" y="4724400"/>
            <a:ext cx="4681537" cy="1406525"/>
          </a:xfrm>
          <a:prstGeom prst="rect">
            <a:avLst/>
          </a:prstGeom>
          <a:noFill/>
          <a:ln>
            <a:noFill/>
          </a:ln>
          <a:effectLst/>
          <a:extLst>
            <a:ext uri="{909E8E84-426E-40DD-AFC4-6F175D3DCCD1}">
              <a14:hiddenFill xmlns:a14="http://schemas.microsoft.com/office/drawing/2010/main">
                <a:solidFill>
                  <a:srgbClr val="0101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90000"/>
              </a:lnSpc>
              <a:spcBef>
                <a:spcPct val="20000"/>
              </a:spcBef>
              <a:buClr>
                <a:schemeClr val="hlink"/>
              </a:buClr>
              <a:buSzPct val="120000"/>
            </a:pPr>
            <a:r>
              <a:rPr lang="es-ES" sz="2400" b="1"/>
              <a:t>Originadas por las diferencias de orden biológico, nutricional, familiar y ambiental</a:t>
            </a:r>
          </a:p>
        </p:txBody>
      </p:sp>
      <p:pic>
        <p:nvPicPr>
          <p:cNvPr id="308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2060575"/>
            <a:ext cx="2879725" cy="237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85" name="Line 13"/>
          <p:cNvSpPr>
            <a:spLocks noChangeShapeType="1"/>
          </p:cNvSpPr>
          <p:nvPr/>
        </p:nvSpPr>
        <p:spPr bwMode="auto">
          <a:xfrm>
            <a:off x="3348038" y="2060575"/>
            <a:ext cx="2952750" cy="2447925"/>
          </a:xfrm>
          <a:prstGeom prst="line">
            <a:avLst/>
          </a:prstGeom>
          <a:noFill/>
          <a:ln w="254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086" name="Line 14"/>
          <p:cNvSpPr>
            <a:spLocks noChangeShapeType="1"/>
          </p:cNvSpPr>
          <p:nvPr/>
        </p:nvSpPr>
        <p:spPr bwMode="auto">
          <a:xfrm flipH="1">
            <a:off x="3203575" y="2060575"/>
            <a:ext cx="2879725" cy="2303463"/>
          </a:xfrm>
          <a:prstGeom prst="line">
            <a:avLst/>
          </a:prstGeom>
          <a:noFill/>
          <a:ln w="254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087" name="AutoShape 15"/>
          <p:cNvSpPr>
            <a:spLocks noChangeArrowheads="1"/>
          </p:cNvSpPr>
          <p:nvPr/>
        </p:nvSpPr>
        <p:spPr bwMode="auto">
          <a:xfrm rot="-1597876">
            <a:off x="900113" y="4149725"/>
            <a:ext cx="1366837" cy="2303463"/>
          </a:xfrm>
          <a:prstGeom prst="curvedRightArrow">
            <a:avLst>
              <a:gd name="adj1" fmla="val 33705"/>
              <a:gd name="adj2" fmla="val 67410"/>
              <a:gd name="adj3" fmla="val 33333"/>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88" name="AutoShape 16"/>
          <p:cNvSpPr>
            <a:spLocks noChangeArrowheads="1"/>
          </p:cNvSpPr>
          <p:nvPr/>
        </p:nvSpPr>
        <p:spPr bwMode="auto">
          <a:xfrm rot="1575822">
            <a:off x="7019925" y="4221163"/>
            <a:ext cx="1152525" cy="2159000"/>
          </a:xfrm>
          <a:prstGeom prst="curvedLeftArrow">
            <a:avLst>
              <a:gd name="adj1" fmla="val 37466"/>
              <a:gd name="adj2" fmla="val 74931"/>
              <a:gd name="adj3" fmla="val 33333"/>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089" name="WordArt 17"/>
          <p:cNvSpPr>
            <a:spLocks noChangeArrowheads="1" noChangeShapeType="1" noTextEdit="1"/>
          </p:cNvSpPr>
          <p:nvPr/>
        </p:nvSpPr>
        <p:spPr bwMode="auto">
          <a:xfrm>
            <a:off x="1583531" y="549275"/>
            <a:ext cx="6920707" cy="6477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kern="1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OBJETIVOS DE LA EDUCACIÓN PARA LA SALUD</a:t>
            </a:r>
            <a:endParaRPr lang="es-MX" sz="36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1440082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3" name="Rectangle 7"/>
          <p:cNvSpPr>
            <a:spLocks noGrp="1" noChangeArrowheads="1"/>
          </p:cNvSpPr>
          <p:nvPr>
            <p:ph type="body" idx="1"/>
          </p:nvPr>
        </p:nvSpPr>
        <p:spPr>
          <a:xfrm>
            <a:off x="323850" y="2132855"/>
            <a:ext cx="8496300" cy="3466257"/>
          </a:xfrm>
          <a:noFill/>
          <a:ln/>
          <a:extLst>
            <a:ext uri="{909E8E84-426E-40DD-AFC4-6F175D3DCCD1}">
              <a14:hiddenFill xmlns:a14="http://schemas.microsoft.com/office/drawing/2010/main">
                <a:solidFill>
                  <a:schemeClr val="bg2"/>
                </a:solidFill>
              </a14:hiddenFill>
            </a:ext>
          </a:extLst>
        </p:spPr>
        <p:txBody>
          <a:bodyPr>
            <a:normAutofit fontScale="92500" lnSpcReduction="10000"/>
          </a:bodyPr>
          <a:lstStyle/>
          <a:p>
            <a:pPr marL="0" indent="0" algn="just">
              <a:buNone/>
            </a:pPr>
            <a:endParaRPr lang="es-ES" sz="2800" dirty="0">
              <a:latin typeface="Arial" charset="0"/>
            </a:endParaRPr>
          </a:p>
          <a:p>
            <a:pPr lvl="1" algn="just">
              <a:buFont typeface="Wingdings" pitchFamily="2" charset="2"/>
              <a:buChar char="Ø"/>
            </a:pPr>
            <a:r>
              <a:rPr lang="es-MX" sz="2400" dirty="0" smtClean="0">
                <a:latin typeface="Arial" charset="0"/>
              </a:rPr>
              <a:t>Orientar </a:t>
            </a:r>
            <a:r>
              <a:rPr lang="es-MX" sz="2400" dirty="0">
                <a:latin typeface="Arial" charset="0"/>
              </a:rPr>
              <a:t>a conseguir la capacitación y la responsabilización de las personas en la toma de decisiones en relación con la salud propia y la colectiva. Para ello es necesario informar, estimular, persuadir y fomentar el juicio independiente.</a:t>
            </a:r>
          </a:p>
          <a:p>
            <a:pPr lvl="1" algn="just">
              <a:buFont typeface="Wingdings" pitchFamily="2" charset="2"/>
              <a:buChar char="Ø"/>
            </a:pPr>
            <a:endParaRPr lang="es-ES" sz="2400" dirty="0" smtClean="0">
              <a:latin typeface="Arial" charset="0"/>
            </a:endParaRPr>
          </a:p>
          <a:p>
            <a:pPr lvl="1" algn="just">
              <a:buFont typeface="Wingdings" pitchFamily="2" charset="2"/>
              <a:buChar char="Ø"/>
            </a:pPr>
            <a:r>
              <a:rPr lang="es-ES" sz="2400" dirty="0" smtClean="0">
                <a:latin typeface="Arial" charset="0"/>
              </a:rPr>
              <a:t>Estimular </a:t>
            </a:r>
            <a:r>
              <a:rPr lang="es-ES" sz="2400" dirty="0">
                <a:latin typeface="Arial" charset="0"/>
              </a:rPr>
              <a:t>hábitos de integración social, de convivencia grupal, de solidaridad y cooperación y de conservación del medio ambiente.</a:t>
            </a:r>
          </a:p>
          <a:p>
            <a:pPr algn="just">
              <a:lnSpc>
                <a:spcPct val="90000"/>
              </a:lnSpc>
            </a:pPr>
            <a:endParaRPr lang="es-ES" sz="2800" dirty="0">
              <a:latin typeface="Arial" charset="0"/>
            </a:endParaRPr>
          </a:p>
        </p:txBody>
      </p:sp>
      <p:pic>
        <p:nvPicPr>
          <p:cNvPr id="60432" name="Picture 16" descr="habla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836712"/>
            <a:ext cx="3096344" cy="1368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11072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404664"/>
            <a:ext cx="6842720" cy="128089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EDUCACIÓN PARA </a:t>
            </a:r>
            <a:r>
              <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SALUD:</a:t>
            </a:r>
            <a:br>
              <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Niveles de Acción </a:t>
            </a:r>
            <a:endPar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1187625" y="1700808"/>
            <a:ext cx="7346776" cy="4210414"/>
          </a:xfrm>
        </p:spPr>
        <p:txBody>
          <a:bodyPr/>
          <a:lstStyle/>
          <a:p>
            <a:r>
              <a:rPr lang="es-MX" b="1" dirty="0"/>
              <a:t>El nivel </a:t>
            </a:r>
            <a:r>
              <a:rPr lang="es-MX" b="1" dirty="0" smtClean="0"/>
              <a:t>masivo: </a:t>
            </a:r>
            <a:r>
              <a:rPr lang="es-MX" dirty="0"/>
              <a:t>intervención utilizada cuando es necesario cambiar conductas o actitudes muy arraigadas de la población en general</a:t>
            </a:r>
            <a:r>
              <a:rPr lang="es-MX" dirty="0" smtClean="0"/>
              <a:t>.</a:t>
            </a:r>
          </a:p>
          <a:p>
            <a:r>
              <a:rPr lang="es-MX" b="1" dirty="0"/>
              <a:t>El nivel </a:t>
            </a:r>
            <a:r>
              <a:rPr lang="es-MX" b="1" dirty="0" smtClean="0"/>
              <a:t>grupal: </a:t>
            </a:r>
            <a:r>
              <a:rPr lang="es-MX" dirty="0"/>
              <a:t>intervención dirigida a grupos homogéneos de personas para abordar determinados problemas o aspectos de su salud</a:t>
            </a:r>
            <a:r>
              <a:rPr lang="es-MX" dirty="0" smtClean="0"/>
              <a:t>.</a:t>
            </a:r>
          </a:p>
          <a:p>
            <a:r>
              <a:rPr lang="es-MX" b="1" dirty="0" smtClean="0"/>
              <a:t>El nivel individual: </a:t>
            </a:r>
            <a:r>
              <a:rPr lang="es-MX" dirty="0"/>
              <a:t>donde la intervención es dirigida sólo a una persona para abordar un problema o aspecto determinado de su salud.</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653136"/>
            <a:ext cx="296862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5521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716658"/>
          </a:xfrm>
        </p:spPr>
        <p:txBody>
          <a:bodyPr/>
          <a:lstStyle/>
          <a:p>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SECUENCIA DIDÁCTICA</a:t>
            </a:r>
            <a:endPar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4" name="3 Nube"/>
          <p:cNvSpPr/>
          <p:nvPr/>
        </p:nvSpPr>
        <p:spPr>
          <a:xfrm>
            <a:off x="1453006" y="3861048"/>
            <a:ext cx="3456384" cy="1080120"/>
          </a:xfrm>
          <a:prstGeom prst="clou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smtClean="0"/>
              <a:t>EDUCACIÓN PARA LA SALUD</a:t>
            </a:r>
            <a:endParaRPr lang="es-MX" b="1" dirty="0"/>
          </a:p>
        </p:txBody>
      </p:sp>
      <p:sp>
        <p:nvSpPr>
          <p:cNvPr id="5" name="4 Rectángulo"/>
          <p:cNvSpPr/>
          <p:nvPr/>
        </p:nvSpPr>
        <p:spPr>
          <a:xfrm>
            <a:off x="1763688" y="2060848"/>
            <a:ext cx="1872208" cy="1224136"/>
          </a:xfrm>
          <a:prstGeom prst="rect">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a:t>
            </a:r>
          </a:p>
          <a:p>
            <a:pPr algn="ctr"/>
            <a:r>
              <a:rPr lang="es-MX" sz="1400" b="1" dirty="0" smtClean="0"/>
              <a:t>Marco conceptual de Educación para la Salud</a:t>
            </a:r>
            <a:endParaRPr lang="es-MX" sz="1400" b="1" dirty="0"/>
          </a:p>
        </p:txBody>
      </p:sp>
      <p:sp>
        <p:nvSpPr>
          <p:cNvPr id="6" name="5 Rectángulo"/>
          <p:cNvSpPr/>
          <p:nvPr/>
        </p:nvSpPr>
        <p:spPr>
          <a:xfrm>
            <a:off x="6084168" y="3501008"/>
            <a:ext cx="2304256" cy="1357300"/>
          </a:xfrm>
          <a:prstGeom prst="rect">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II </a:t>
            </a:r>
          </a:p>
          <a:p>
            <a:pPr algn="ctr"/>
            <a:r>
              <a:rPr lang="es-MX" sz="1400" dirty="0" smtClean="0"/>
              <a:t>Elaboración y aplicación de programas Educación para la Salud</a:t>
            </a:r>
            <a:endParaRPr lang="es-MX" sz="1400" dirty="0"/>
          </a:p>
        </p:txBody>
      </p:sp>
      <p:cxnSp>
        <p:nvCxnSpPr>
          <p:cNvPr id="8" name="7 Conector recto de flecha"/>
          <p:cNvCxnSpPr/>
          <p:nvPr/>
        </p:nvCxnSpPr>
        <p:spPr>
          <a:xfrm>
            <a:off x="4906510" y="4293096"/>
            <a:ext cx="117765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11 Conector recto de flecha"/>
          <p:cNvCxnSpPr/>
          <p:nvPr/>
        </p:nvCxnSpPr>
        <p:spPr>
          <a:xfrm flipV="1">
            <a:off x="2843808" y="3284984"/>
            <a:ext cx="0"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14 Conector recto de flecha"/>
          <p:cNvCxnSpPr/>
          <p:nvPr/>
        </p:nvCxnSpPr>
        <p:spPr>
          <a:xfrm>
            <a:off x="3635896" y="2672916"/>
            <a:ext cx="2448272" cy="82809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6076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CAMPOS DE ACCIÓN</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Marcador de contenido"/>
          <p:cNvSpPr>
            <a:spLocks noGrp="1"/>
          </p:cNvSpPr>
          <p:nvPr>
            <p:ph idx="1"/>
          </p:nvPr>
        </p:nvSpPr>
        <p:spPr>
          <a:xfrm>
            <a:off x="1043608" y="1556792"/>
            <a:ext cx="7490792" cy="3777622"/>
          </a:xfrm>
        </p:spPr>
        <p:txBody>
          <a:bodyPr/>
          <a:lstStyle/>
          <a:p>
            <a:r>
              <a:rPr lang="es-MX" dirty="0"/>
              <a:t>C</a:t>
            </a:r>
            <a:r>
              <a:rPr lang="es-MX" dirty="0" smtClean="0"/>
              <a:t>uenta </a:t>
            </a:r>
            <a:r>
              <a:rPr lang="es-MX" dirty="0"/>
              <a:t>con seis campos de acción: la familia, la escuela, la comunidad, el trabajo, el consultorio y las universidades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388" y="2348880"/>
            <a:ext cx="6877852" cy="40324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940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Rot="1" noChangeArrowheads="1"/>
          </p:cNvSpPr>
          <p:nvPr/>
        </p:nvSpPr>
        <p:spPr bwMode="auto">
          <a:xfrm>
            <a:off x="1403648" y="274638"/>
            <a:ext cx="728315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r>
              <a:rPr lang="es-ES" sz="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erdana" pitchFamily="34" charset="0"/>
              </a:rPr>
              <a:t>La </a:t>
            </a:r>
            <a:r>
              <a:rPr lang="es-ES" sz="3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erdana" pitchFamily="34" charset="0"/>
              </a:rPr>
              <a:t>comunicación en la educación </a:t>
            </a:r>
            <a:r>
              <a:rPr lang="es-ES" sz="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erdana" pitchFamily="34" charset="0"/>
              </a:rPr>
              <a:t>para la </a:t>
            </a:r>
            <a:r>
              <a:rPr lang="es-ES" sz="3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erdana" pitchFamily="34" charset="0"/>
              </a:rPr>
              <a:t>salud</a:t>
            </a:r>
            <a:endParaRPr lang="es-ES" sz="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erdana" pitchFamily="34" charset="0"/>
            </a:endParaRPr>
          </a:p>
        </p:txBody>
      </p:sp>
      <p:sp>
        <p:nvSpPr>
          <p:cNvPr id="377859" name="Rectangle 3"/>
          <p:cNvSpPr>
            <a:spLocks noChangeArrowheads="1"/>
          </p:cNvSpPr>
          <p:nvPr/>
        </p:nvSpPr>
        <p:spPr bwMode="auto">
          <a:xfrm>
            <a:off x="468313" y="3141663"/>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algn="ctr" eaLnBrk="1" hangingPunct="1">
              <a:spcBef>
                <a:spcPct val="20000"/>
              </a:spcBef>
              <a:buClr>
                <a:schemeClr val="accent2"/>
              </a:buClr>
              <a:buFont typeface="Wingdings" pitchFamily="2" charset="2"/>
              <a:buNone/>
            </a:pPr>
            <a:r>
              <a:rPr lang="es-ES" sz="2600" dirty="0">
                <a:latin typeface="Verdana" pitchFamily="34" charset="0"/>
              </a:rPr>
              <a:t>I</a:t>
            </a:r>
            <a:r>
              <a:rPr lang="es-ES" sz="2600" dirty="0" smtClean="0">
                <a:latin typeface="Verdana" pitchFamily="34" charset="0"/>
              </a:rPr>
              <a:t>mplica </a:t>
            </a:r>
            <a:r>
              <a:rPr lang="es-ES" sz="2600" dirty="0">
                <a:latin typeface="Verdana" pitchFamily="34" charset="0"/>
              </a:rPr>
              <a:t>la transmisión de un mensaje de un emisor o un receptor. Los elementos clave de este proceso de comunicación son el educador, el mensaje y las personas o grupos a los que se dirige.</a:t>
            </a:r>
          </a:p>
        </p:txBody>
      </p:sp>
      <p:pic>
        <p:nvPicPr>
          <p:cNvPr id="377860" name="Picture 4" descr="MCj0343527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063" y="1341438"/>
            <a:ext cx="2027237" cy="1808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7570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63688" y="332656"/>
            <a:ext cx="6591985" cy="3777622"/>
          </a:xfrm>
        </p:spPr>
        <p:txBody>
          <a:bodyPr>
            <a:normAutofit/>
          </a:bodyPr>
          <a:lstStyle/>
          <a:p>
            <a:pPr algn="just"/>
            <a:r>
              <a:rPr lang="es-MX" b="1" dirty="0" smtClean="0"/>
              <a:t>COMUNICACIÓN</a:t>
            </a:r>
            <a:r>
              <a:rPr lang="es-MX" b="1" dirty="0"/>
              <a:t>: </a:t>
            </a:r>
            <a:r>
              <a:rPr lang="es-MX" dirty="0"/>
              <a:t>La palabra deriva del latín </a:t>
            </a:r>
            <a:r>
              <a:rPr lang="es-MX" dirty="0" err="1"/>
              <a:t>communicare</a:t>
            </a:r>
            <a:r>
              <a:rPr lang="es-MX" dirty="0"/>
              <a:t>, que significa “compartir algo, poner en común”. Por lo tanto, la comunicación es un fenómeno inherente a la relación que los seres vivos mantienen cuando se encuentran en grupo. A través de la comunicación, las personas o animales obtienen información respecto a su entorno y pueden compartirla con el resto.</a:t>
            </a:r>
          </a:p>
          <a:p>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3429000"/>
            <a:ext cx="5328592" cy="3116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154593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DIAGNÓSTICO SITUACIONAL</a:t>
            </a:r>
            <a:endPar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 name="Marcador de contenido 2"/>
          <p:cNvSpPr>
            <a:spLocks noGrp="1"/>
          </p:cNvSpPr>
          <p:nvPr>
            <p:ph idx="1"/>
          </p:nvPr>
        </p:nvSpPr>
        <p:spPr>
          <a:xfrm>
            <a:off x="1619672" y="1988840"/>
            <a:ext cx="6591985" cy="3777622"/>
          </a:xfrm>
        </p:spPr>
        <p:txBody>
          <a:bodyPr>
            <a:normAutofit/>
          </a:bodyPr>
          <a:lstStyle/>
          <a:p>
            <a:pPr marL="0" indent="0" algn="just">
              <a:buNone/>
            </a:pPr>
            <a:r>
              <a:rPr lang="es-MX" sz="2000" dirty="0"/>
              <a:t>Es la identificación, descripción y análisis evaluativo de la situación actual de la organización o del proceso en función de los resultados que se esperan y que fueron planteados en la misión. Es a la vez una mirada sistémica y contextual, retrospectiva y prospectiva, descriptiva y evaluativa. </a:t>
            </a:r>
          </a:p>
        </p:txBody>
      </p:sp>
      <p:pic>
        <p:nvPicPr>
          <p:cNvPr id="5122" name="Picture 2" descr="Resultado de imagen para diagnostico situacional de enfermer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437112"/>
            <a:ext cx="2266950" cy="201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4278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1680" y="1772816"/>
            <a:ext cx="6591985" cy="3777622"/>
          </a:xfrm>
        </p:spPr>
        <p:txBody>
          <a:bodyPr/>
          <a:lstStyle/>
          <a:p>
            <a:pPr marL="0" indent="0" algn="just">
              <a:buNone/>
            </a:pPr>
            <a:r>
              <a:rPr lang="es-MX" sz="2000" dirty="0"/>
              <a:t>El diagnóstico situacional </a:t>
            </a:r>
            <a:r>
              <a:rPr lang="es-MX" sz="2000" dirty="0" smtClean="0"/>
              <a:t>se realiza </a:t>
            </a:r>
            <a:r>
              <a:rPr lang="es-MX" sz="2000" dirty="0"/>
              <a:t>con el propósito de identificar las oportunidades de mejoramiento y las necesidades de fortalecimiento para facilitar el desarrollo de la estrategia </a:t>
            </a:r>
            <a:r>
              <a:rPr lang="es-MX" sz="2000" dirty="0" smtClean="0"/>
              <a:t>general: </a:t>
            </a:r>
            <a:r>
              <a:rPr lang="es-MX" sz="2000" dirty="0"/>
              <a:t>su organización </a:t>
            </a:r>
            <a:r>
              <a:rPr lang="es-MX" sz="2000" dirty="0" smtClean="0"/>
              <a:t>funcio</a:t>
            </a:r>
            <a:r>
              <a:rPr lang="es-MX" dirty="0" smtClean="0"/>
              <a:t>nal.</a:t>
            </a:r>
            <a:endParaRPr lang="es-MX" dirty="0"/>
          </a:p>
        </p:txBody>
      </p:sp>
      <p:pic>
        <p:nvPicPr>
          <p:cNvPr id="6146" name="Picture 2" descr="Resultado de imagen para diagnostico situacional de enfermer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3" y="4005064"/>
            <a:ext cx="3295563" cy="1916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4428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algn="ctr">
              <a:spcBef>
                <a:spcPts val="1000"/>
              </a:spcBef>
            </a:pPr>
            <a:r>
              <a:rPr lang="es-MX" sz="2400" b="1" dirty="0">
                <a:ln w="10541" cmpd="sng">
                  <a:solidFill>
                    <a:schemeClr val="accent1">
                      <a:shade val="88000"/>
                      <a:satMod val="110000"/>
                    </a:schemeClr>
                  </a:solidFill>
                  <a:prstDash val="solid"/>
                </a:ln>
                <a:solidFill>
                  <a:schemeClr val="accent1">
                    <a:lumMod val="60000"/>
                    <a:lumOff val="40000"/>
                  </a:schemeClr>
                </a:solidFill>
              </a:rPr>
              <a:t>Guía para elaborar un </a:t>
            </a:r>
            <a:r>
              <a:rPr lang="es-MX" sz="2400" b="1" dirty="0" smtClean="0">
                <a:ln w="10541" cmpd="sng">
                  <a:solidFill>
                    <a:schemeClr val="accent1">
                      <a:shade val="88000"/>
                      <a:satMod val="110000"/>
                    </a:schemeClr>
                  </a:solidFill>
                  <a:prstDash val="solid"/>
                </a:ln>
                <a:solidFill>
                  <a:schemeClr val="accent1">
                    <a:lumMod val="60000"/>
                    <a:lumOff val="40000"/>
                  </a:schemeClr>
                </a:solidFill>
              </a:rPr>
              <a:t>diagnóstico </a:t>
            </a:r>
            <a:r>
              <a:rPr lang="es-MX" sz="2400" b="1" dirty="0">
                <a:ln w="10541" cmpd="sng">
                  <a:solidFill>
                    <a:schemeClr val="accent1">
                      <a:shade val="88000"/>
                      <a:satMod val="110000"/>
                    </a:schemeClr>
                  </a:solidFill>
                  <a:prstDash val="solid"/>
                </a:ln>
                <a:solidFill>
                  <a:schemeClr val="accent1">
                    <a:lumMod val="60000"/>
                    <a:lumOff val="40000"/>
                  </a:schemeClr>
                </a:solidFill>
              </a:rPr>
              <a:t>situacional</a:t>
            </a:r>
            <a:r>
              <a:rPr lang="es-MX" sz="1800" b="1" dirty="0">
                <a:solidFill>
                  <a:prstClr val="black">
                    <a:lumMod val="75000"/>
                    <a:lumOff val="25000"/>
                  </a:prstClr>
                </a:solidFill>
              </a:rPr>
              <a:t/>
            </a:r>
            <a:br>
              <a:rPr lang="es-MX" sz="1800" b="1" dirty="0">
                <a:solidFill>
                  <a:prstClr val="black">
                    <a:lumMod val="75000"/>
                    <a:lumOff val="25000"/>
                  </a:prstClr>
                </a:solidFill>
              </a:rPr>
            </a:br>
            <a:endParaRPr lang="es-MX" dirty="0"/>
          </a:p>
        </p:txBody>
      </p:sp>
      <p:sp>
        <p:nvSpPr>
          <p:cNvPr id="3" name="Marcador de contenido 2"/>
          <p:cNvSpPr>
            <a:spLocks noGrp="1"/>
          </p:cNvSpPr>
          <p:nvPr>
            <p:ph idx="1"/>
          </p:nvPr>
        </p:nvSpPr>
        <p:spPr>
          <a:xfrm>
            <a:off x="1835696" y="1772816"/>
            <a:ext cx="6591985" cy="3777622"/>
          </a:xfrm>
        </p:spPr>
        <p:txBody>
          <a:bodyPr/>
          <a:lstStyle/>
          <a:p>
            <a:pPr marL="0" indent="0">
              <a:buNone/>
            </a:pPr>
            <a:r>
              <a:rPr lang="es-MX" dirty="0" smtClean="0"/>
              <a:t>a</a:t>
            </a:r>
            <a:r>
              <a:rPr lang="es-MX" dirty="0"/>
              <a:t>) Análisis de las fuerzas competitivas</a:t>
            </a:r>
            <a:r>
              <a:rPr lang="es-MX" u="sng" dirty="0"/>
              <a:t/>
            </a:r>
            <a:br>
              <a:rPr lang="es-MX" u="sng" dirty="0"/>
            </a:br>
            <a:r>
              <a:rPr lang="es-MX" u="sng" dirty="0"/>
              <a:t/>
            </a:r>
            <a:br>
              <a:rPr lang="es-MX" u="sng" dirty="0"/>
            </a:br>
            <a:r>
              <a:rPr lang="es-MX" dirty="0"/>
              <a:t>b) Análisis </a:t>
            </a:r>
            <a:r>
              <a:rPr lang="es-MX" dirty="0" smtClean="0"/>
              <a:t>FODA</a:t>
            </a:r>
            <a:r>
              <a:rPr lang="es-MX" u="sng" dirty="0"/>
              <a:t/>
            </a:r>
            <a:br>
              <a:rPr lang="es-MX" u="sng" dirty="0"/>
            </a:br>
            <a:r>
              <a:rPr lang="es-MX" u="sng" dirty="0"/>
              <a:t/>
            </a:r>
            <a:br>
              <a:rPr lang="es-MX" u="sng" dirty="0"/>
            </a:br>
            <a:r>
              <a:rPr lang="es-MX" dirty="0"/>
              <a:t>c) Factores críticos de éxito</a:t>
            </a:r>
            <a:r>
              <a:rPr lang="es-MX" u="sng" dirty="0"/>
              <a:t/>
            </a:r>
            <a:br>
              <a:rPr lang="es-MX" u="sng" dirty="0"/>
            </a:br>
            <a:r>
              <a:rPr lang="es-MX" u="sng" dirty="0"/>
              <a:t/>
            </a:r>
            <a:br>
              <a:rPr lang="es-MX" u="sng" dirty="0"/>
            </a:br>
            <a:r>
              <a:rPr lang="es-MX" dirty="0"/>
              <a:t>d) Identificación de problemas</a:t>
            </a:r>
          </a:p>
          <a:p>
            <a:endParaRPr lang="es-MX" dirty="0"/>
          </a:p>
        </p:txBody>
      </p:sp>
      <p:sp>
        <p:nvSpPr>
          <p:cNvPr id="4" name="AutoShape 2" descr="Resultado de imagen para fo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149080"/>
            <a:ext cx="5274833"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9788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71400"/>
            <a:ext cx="7772400" cy="1152127"/>
          </a:xfrm>
        </p:spPr>
        <p:txBody>
          <a:bodyPr>
            <a:noAutofit/>
          </a:bodyPr>
          <a:lstStyle/>
          <a:p>
            <a:pPr algn="ctr"/>
            <a:r>
              <a:rPr lang="es-MX" sz="3200"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Arial"/>
              </a:rPr>
              <a:t>Diagnóstico de Salud</a:t>
            </a:r>
            <a:endParaRPr lang="es-MX" sz="2800" b="1" dirty="0"/>
          </a:p>
        </p:txBody>
      </p:sp>
      <p:sp>
        <p:nvSpPr>
          <p:cNvPr id="3" name="2 Subtítulo"/>
          <p:cNvSpPr>
            <a:spLocks noGrp="1"/>
          </p:cNvSpPr>
          <p:nvPr>
            <p:ph type="subTitle" idx="1"/>
          </p:nvPr>
        </p:nvSpPr>
        <p:spPr>
          <a:xfrm>
            <a:off x="1979712" y="1484784"/>
            <a:ext cx="6552728" cy="2592288"/>
          </a:xfrm>
          <a:ln>
            <a:solidFill>
              <a:schemeClr val="tx1">
                <a:lumMod val="95000"/>
                <a:lumOff val="5000"/>
              </a:schemeClr>
            </a:solidFill>
          </a:ln>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lgn="just"/>
            <a:r>
              <a:rPr lang="es-MX" sz="2800" dirty="0" smtClean="0">
                <a:solidFill>
                  <a:schemeClr val="tx1"/>
                </a:solidFill>
                <a:effectLst/>
              </a:rPr>
              <a:t>Concepto :</a:t>
            </a:r>
          </a:p>
          <a:p>
            <a:pPr algn="just"/>
            <a:endParaRPr lang="es-MX" sz="2800" dirty="0" smtClean="0">
              <a:solidFill>
                <a:schemeClr val="tx1"/>
              </a:solidFill>
              <a:effectLst/>
            </a:endParaRPr>
          </a:p>
          <a:p>
            <a:pPr algn="just"/>
            <a:r>
              <a:rPr lang="es-MX" sz="2800" dirty="0" smtClean="0">
                <a:solidFill>
                  <a:schemeClr val="tx1"/>
                </a:solidFill>
                <a:effectLst/>
              </a:rPr>
              <a:t>Juicio de valor en torno al proceso salud- enfermedad  en relación a las necesidades sentidas, expresadas y normativas. </a:t>
            </a:r>
          </a:p>
        </p:txBody>
      </p:sp>
      <p:pic>
        <p:nvPicPr>
          <p:cNvPr id="14338" name="Picture 2" descr="Resultado de imagen para diagnostico de salud en la comun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365104"/>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9646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330" y="1412775"/>
            <a:ext cx="7772870" cy="4378425"/>
          </a:xfrm>
        </p:spPr>
        <p:txBody>
          <a:bodyPr>
            <a:normAutofit/>
          </a:bodyPr>
          <a:lstStyle/>
          <a:p>
            <a:pPr marL="0" indent="0" algn="just">
              <a:lnSpc>
                <a:spcPct val="150000"/>
              </a:lnSpc>
              <a:spcAft>
                <a:spcPts val="0"/>
              </a:spcAft>
              <a:buNone/>
            </a:pPr>
            <a:r>
              <a:rPr lang="es-ES_tradnl" dirty="0" smtClean="0">
                <a:effectLst/>
                <a:latin typeface="Arial"/>
                <a:ea typeface="Times New Roman"/>
              </a:rPr>
              <a:t>Un diagnóstico de situación de salud es el conocimiento aproximado de las diversas problemáticas de una población objetivo, a partir de la  identificación e interpretación de los factores y actores que determinan su situación, un análisis de sus perspectivas y una evaluación de la misma.</a:t>
            </a:r>
            <a:endParaRPr lang="es-MX" sz="2000" dirty="0" smtClean="0">
              <a:effectLst/>
              <a:latin typeface="Times New Roman"/>
              <a:ea typeface="Times New Roman"/>
            </a:endParaRPr>
          </a:p>
          <a:p>
            <a:endParaRPr lang="es-MX" dirty="0"/>
          </a:p>
        </p:txBody>
      </p:sp>
      <p:pic>
        <p:nvPicPr>
          <p:cNvPr id="15362" name="Picture 2" descr="Resultado de imagen para diagnostico de salud en la comun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356992"/>
            <a:ext cx="2808312" cy="2794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616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228600" lvl="0" indent="-228600">
              <a:lnSpc>
                <a:spcPct val="150000"/>
              </a:lnSpc>
              <a:spcBef>
                <a:spcPts val="1000"/>
              </a:spcBef>
            </a:pPr>
            <a:r>
              <a:rPr lang="es-ES_tradnl" sz="2000" b="1" dirty="0">
                <a:solidFill>
                  <a:prstClr val="black"/>
                </a:solidFill>
                <a:latin typeface="Arial"/>
                <a:ea typeface="Times New Roman"/>
              </a:rPr>
              <a:t>Su propósito es identificar los problemas detectados en términos de su:</a:t>
            </a:r>
            <a:r>
              <a:rPr lang="es-MX" sz="2000" b="1" dirty="0">
                <a:solidFill>
                  <a:prstClr val="black"/>
                </a:solidFill>
                <a:latin typeface="Times New Roman"/>
                <a:ea typeface="Times New Roman"/>
              </a:rPr>
              <a:t/>
            </a:r>
            <a:br>
              <a:rPr lang="es-MX" sz="2000" b="1" dirty="0">
                <a:solidFill>
                  <a:prstClr val="black"/>
                </a:solidFill>
                <a:latin typeface="Times New Roman"/>
                <a:ea typeface="Times New Roman"/>
              </a:rPr>
            </a:br>
            <a:endParaRPr lang="es-MX" sz="2000" b="1" dirty="0"/>
          </a:p>
        </p:txBody>
      </p:sp>
      <p:sp>
        <p:nvSpPr>
          <p:cNvPr id="3" name="2 Marcador de contenido"/>
          <p:cNvSpPr>
            <a:spLocks noGrp="1"/>
          </p:cNvSpPr>
          <p:nvPr>
            <p:ph idx="1"/>
          </p:nvPr>
        </p:nvSpPr>
        <p:spPr/>
        <p:txBody>
          <a:bodyPr>
            <a:normAutofit/>
          </a:bodyPr>
          <a:lstStyle/>
          <a:p>
            <a:pPr algn="just">
              <a:lnSpc>
                <a:spcPct val="150000"/>
              </a:lnSpc>
              <a:spcAft>
                <a:spcPts val="0"/>
              </a:spcAft>
            </a:pPr>
            <a:r>
              <a:rPr lang="es-ES_tradnl" b="1" dirty="0" smtClean="0">
                <a:effectLst/>
                <a:latin typeface="Arial"/>
                <a:ea typeface="Times New Roman"/>
              </a:rPr>
              <a:t>Naturaleza:</a:t>
            </a:r>
            <a:r>
              <a:rPr lang="es-ES_tradnl" dirty="0" smtClean="0">
                <a:effectLst/>
                <a:latin typeface="Arial"/>
                <a:ea typeface="Times New Roman"/>
              </a:rPr>
              <a:t> enfermedades o problemas de diversa índole (bacteriano, viral, parasitario, </a:t>
            </a:r>
            <a:r>
              <a:rPr lang="es-ES_tradnl" dirty="0">
                <a:latin typeface="Arial"/>
                <a:ea typeface="Times New Roman"/>
              </a:rPr>
              <a:t>m</a:t>
            </a:r>
            <a:r>
              <a:rPr lang="es-ES_tradnl" dirty="0" smtClean="0">
                <a:effectLst/>
                <a:latin typeface="Arial"/>
                <a:ea typeface="Times New Roman"/>
              </a:rPr>
              <a:t>icótica, etc.).</a:t>
            </a:r>
            <a:endParaRPr lang="es-MX" sz="2000" dirty="0" smtClean="0">
              <a:effectLst/>
              <a:latin typeface="Times New Roman"/>
              <a:ea typeface="Times New Roman"/>
            </a:endParaRPr>
          </a:p>
          <a:p>
            <a:pPr algn="just">
              <a:lnSpc>
                <a:spcPct val="150000"/>
              </a:lnSpc>
              <a:spcAft>
                <a:spcPts val="0"/>
              </a:spcAft>
            </a:pPr>
            <a:r>
              <a:rPr lang="es-ES_tradnl" b="1" dirty="0" smtClean="0">
                <a:effectLst/>
                <a:latin typeface="Arial"/>
                <a:ea typeface="Times New Roman"/>
              </a:rPr>
              <a:t>Magnitud:</a:t>
            </a:r>
            <a:r>
              <a:rPr lang="es-ES_tradnl" dirty="0" smtClean="0">
                <a:effectLst/>
                <a:latin typeface="Arial"/>
                <a:ea typeface="Times New Roman"/>
              </a:rPr>
              <a:t> prevalencia, incidencia, mortalidad, letalidad o porcentajes según variables de población, espacio y tiempo.</a:t>
            </a:r>
            <a:endParaRPr lang="es-MX" sz="2000" dirty="0" smtClean="0">
              <a:effectLst/>
              <a:latin typeface="Times New Roman"/>
              <a:ea typeface="Times New Roman"/>
            </a:endParaRPr>
          </a:p>
          <a:p>
            <a:endParaRPr lang="es-MX" dirty="0"/>
          </a:p>
        </p:txBody>
      </p:sp>
      <p:pic>
        <p:nvPicPr>
          <p:cNvPr id="16386" name="Picture 2" descr="Resultado de imagen para diagnostico de salud en la comun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293096"/>
            <a:ext cx="27432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0649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51720" y="980728"/>
            <a:ext cx="6591985" cy="3777622"/>
          </a:xfrm>
        </p:spPr>
        <p:txBody>
          <a:bodyPr>
            <a:normAutofit fontScale="92500"/>
          </a:bodyPr>
          <a:lstStyle/>
          <a:p>
            <a:pPr lvl="0" algn="just">
              <a:lnSpc>
                <a:spcPct val="150000"/>
              </a:lnSpc>
            </a:pPr>
            <a:r>
              <a:rPr lang="es-ES_tradnl" sz="2400" b="1" dirty="0">
                <a:solidFill>
                  <a:prstClr val="black"/>
                </a:solidFill>
                <a:latin typeface="Arial"/>
                <a:ea typeface="Times New Roman"/>
              </a:rPr>
              <a:t>Trascendencia:</a:t>
            </a:r>
            <a:r>
              <a:rPr lang="es-ES_tradnl" sz="2400" dirty="0">
                <a:solidFill>
                  <a:prstClr val="black"/>
                </a:solidFill>
                <a:latin typeface="Arial"/>
                <a:ea typeface="Times New Roman"/>
              </a:rPr>
              <a:t> impacto social o económico. Pérdidas por enfermedad, incapacidad o muerte, disminución en la producción y/o productividad.</a:t>
            </a:r>
            <a:endParaRPr lang="es-MX" sz="2400" dirty="0">
              <a:solidFill>
                <a:prstClr val="black"/>
              </a:solidFill>
              <a:latin typeface="Times New Roman"/>
              <a:ea typeface="Times New Roman"/>
            </a:endParaRPr>
          </a:p>
          <a:p>
            <a:pPr algn="just">
              <a:lnSpc>
                <a:spcPct val="150000"/>
              </a:lnSpc>
              <a:spcAft>
                <a:spcPts val="0"/>
              </a:spcAft>
            </a:pPr>
            <a:r>
              <a:rPr lang="es-ES_tradnl" sz="2400" b="1" dirty="0" smtClean="0">
                <a:effectLst/>
                <a:latin typeface="Arial"/>
                <a:ea typeface="Times New Roman"/>
              </a:rPr>
              <a:t>Vulnerabilidad: </a:t>
            </a:r>
            <a:r>
              <a:rPr lang="es-ES_tradnl" sz="2400" dirty="0" smtClean="0">
                <a:effectLst/>
                <a:latin typeface="Arial"/>
                <a:ea typeface="Times New Roman"/>
              </a:rPr>
              <a:t>recursos disponibles para prevenir, controlar o erradicar el problema: inmunización, tratamiento, diagnóstico, etc.</a:t>
            </a:r>
            <a:endParaRPr lang="es-MX" sz="2400" dirty="0" smtClean="0">
              <a:effectLst/>
              <a:latin typeface="Times New Roman"/>
              <a:ea typeface="Times New Roman"/>
            </a:endParaRPr>
          </a:p>
          <a:p>
            <a:pPr algn="just">
              <a:lnSpc>
                <a:spcPct val="150000"/>
              </a:lnSpc>
              <a:spcAft>
                <a:spcPts val="0"/>
              </a:spcAft>
            </a:pPr>
            <a:endParaRPr lang="es-MX" sz="2400" dirty="0">
              <a:effectLst/>
              <a:latin typeface="Times New Roman"/>
              <a:ea typeface="Times New Roman"/>
            </a:endParaRPr>
          </a:p>
        </p:txBody>
      </p:sp>
      <p:pic>
        <p:nvPicPr>
          <p:cNvPr id="17410" name="Picture 2" descr="Resultado de imagen para diagnostico de salud en la comun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365104"/>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136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332656"/>
            <a:ext cx="6589199" cy="864096"/>
          </a:xfrm>
        </p:spPr>
        <p:txBody>
          <a:bodyPr>
            <a:noAutofit/>
          </a:bodyPr>
          <a:lstStyle/>
          <a:p>
            <a:pPr algn="ctr"/>
            <a:r>
              <a:rPr lang="es-MX" sz="2800"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OBJETIVO DE LA UNIDAD DE APRENDIZAJE</a:t>
            </a:r>
            <a:endParaRPr lang="es-MX" sz="2800"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1619672" y="1522842"/>
            <a:ext cx="6591985" cy="4498446"/>
          </a:xfrm>
        </p:spPr>
        <p:txBody>
          <a:bodyPr/>
          <a:lstStyle/>
          <a:p>
            <a:r>
              <a:rPr lang="es-MX" dirty="0" smtClean="0"/>
              <a:t>Contará con bases en la elaboración de programas de educación para la salud, dirigidos al individuo, familia y comunidad, tomando en cuenta sus necesidades detectadas y de acuerdo al nivel de atención donde se encuentre.</a:t>
            </a:r>
          </a:p>
          <a:p>
            <a:r>
              <a:rPr lang="es-MX" dirty="0" smtClean="0"/>
              <a:t>Elaborará programas de educación para la salud con base en un diagnóstico para dar respuesta a la problemática detectada.</a:t>
            </a:r>
            <a:endParaRPr lang="es-MX" dirty="0"/>
          </a:p>
        </p:txBody>
      </p:sp>
    </p:spTree>
    <p:extLst>
      <p:ext uri="{BB962C8B-B14F-4D97-AF65-F5344CB8AC3E}">
        <p14:creationId xmlns:p14="http://schemas.microsoft.com/office/powerpoint/2010/main" val="12878220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60648"/>
            <a:ext cx="7221488" cy="1143000"/>
          </a:xfrm>
        </p:spPr>
        <p:txBody>
          <a:bodyPr>
            <a:normAutofit fontScale="90000"/>
          </a:bodyPr>
          <a:lstStyle/>
          <a:p>
            <a:pPr algn="ctr"/>
            <a:r>
              <a:rPr lang="es-ES_tradnl" sz="3100"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Arial"/>
                <a:ea typeface="Times New Roman"/>
              </a:rPr>
              <a:t>Algunas de sus aplicaciones más importantes:</a:t>
            </a:r>
            <a:r>
              <a:rPr lang="es-MX" sz="3200" b="1" dirty="0" smtClean="0">
                <a:effectLst/>
                <a:latin typeface="Times New Roman"/>
                <a:ea typeface="Times New Roman"/>
              </a:rPr>
              <a:t/>
            </a:r>
            <a:br>
              <a:rPr lang="es-MX" sz="3200" b="1" dirty="0" smtClean="0">
                <a:effectLst/>
                <a:latin typeface="Times New Roman"/>
                <a:ea typeface="Times New Roman"/>
              </a:rPr>
            </a:br>
            <a:endParaRPr lang="es-MX" b="1" dirty="0"/>
          </a:p>
        </p:txBody>
      </p:sp>
      <p:sp>
        <p:nvSpPr>
          <p:cNvPr id="3" name="2 Marcador de contenido"/>
          <p:cNvSpPr>
            <a:spLocks noGrp="1"/>
          </p:cNvSpPr>
          <p:nvPr>
            <p:ph idx="1"/>
          </p:nvPr>
        </p:nvSpPr>
        <p:spPr>
          <a:xfrm>
            <a:off x="1942415" y="1700808"/>
            <a:ext cx="6591985" cy="4680520"/>
          </a:xfrm>
        </p:spPr>
        <p:txBody>
          <a:bodyPr>
            <a:normAutofit fontScale="92500"/>
          </a:bodyPr>
          <a:lstStyle/>
          <a:p>
            <a:pPr lvl="0" algn="just">
              <a:lnSpc>
                <a:spcPct val="150000"/>
              </a:lnSpc>
              <a:buBlip>
                <a:blip r:embed="rId2"/>
              </a:buBlip>
              <a:tabLst>
                <a:tab pos="457200" algn="l"/>
              </a:tabLst>
            </a:pPr>
            <a:r>
              <a:rPr lang="es-ES_tradnl" dirty="0" smtClean="0">
                <a:effectLst/>
                <a:latin typeface="Arial"/>
                <a:ea typeface="Times New Roman"/>
              </a:rPr>
              <a:t>Ofrece información sobre distintas problemáticas, factores de riesgo, necesidades sentidas o no sentidas de una población.</a:t>
            </a:r>
            <a:endParaRPr lang="es-MX" sz="2000" dirty="0" smtClean="0">
              <a:effectLst/>
              <a:latin typeface="Times New Roman"/>
              <a:ea typeface="Times New Roman"/>
            </a:endParaRPr>
          </a:p>
          <a:p>
            <a:pPr lvl="0" algn="just">
              <a:lnSpc>
                <a:spcPct val="150000"/>
              </a:lnSpc>
              <a:buBlip>
                <a:blip r:embed="rId2"/>
              </a:buBlip>
              <a:tabLst>
                <a:tab pos="457200" algn="l"/>
              </a:tabLst>
            </a:pPr>
            <a:r>
              <a:rPr lang="es-ES_tradnl" dirty="0" smtClean="0">
                <a:effectLst/>
                <a:latin typeface="Arial"/>
                <a:ea typeface="Times New Roman"/>
              </a:rPr>
              <a:t>Permite definir y diseñar programas de prevención, control o erradicación de enfermedades y de promoción o recuperación de la salud.</a:t>
            </a:r>
            <a:endParaRPr lang="es-MX" sz="2000" dirty="0" smtClean="0">
              <a:effectLst/>
              <a:latin typeface="Times New Roman"/>
              <a:ea typeface="Times New Roman"/>
            </a:endParaRPr>
          </a:p>
          <a:p>
            <a:pPr lvl="0" algn="just">
              <a:lnSpc>
                <a:spcPct val="150000"/>
              </a:lnSpc>
              <a:buBlip>
                <a:blip r:embed="rId2"/>
              </a:buBlip>
              <a:tabLst>
                <a:tab pos="457200" algn="l"/>
              </a:tabLst>
            </a:pPr>
            <a:r>
              <a:rPr lang="es-ES_tradnl" dirty="0" smtClean="0">
                <a:effectLst/>
                <a:latin typeface="Arial"/>
                <a:ea typeface="Times New Roman"/>
              </a:rPr>
              <a:t>Permite identificar asociaciones causales como base para hipótesis de estudios epidemiológicos.</a:t>
            </a:r>
            <a:endParaRPr lang="es-MX" sz="2000" dirty="0" smtClean="0">
              <a:effectLst/>
              <a:latin typeface="Times New Roman"/>
              <a:ea typeface="Times New Roman"/>
            </a:endParaRPr>
          </a:p>
          <a:p>
            <a:pPr lvl="0" algn="just">
              <a:lnSpc>
                <a:spcPct val="150000"/>
              </a:lnSpc>
              <a:buBlip>
                <a:blip r:embed="rId2"/>
              </a:buBlip>
              <a:tabLst>
                <a:tab pos="457200" algn="l"/>
              </a:tabLst>
            </a:pPr>
            <a:r>
              <a:rPr lang="es-ES_tradnl" dirty="0" smtClean="0">
                <a:effectLst/>
                <a:latin typeface="Arial"/>
                <a:ea typeface="Times New Roman"/>
              </a:rPr>
              <a:t>Facilita la prestación de servicios de salud.</a:t>
            </a:r>
            <a:endParaRPr lang="es-MX" sz="2000" dirty="0">
              <a:latin typeface="Times New Roman"/>
              <a:ea typeface="Times New Roman"/>
            </a:endParaRPr>
          </a:p>
          <a:p>
            <a:pPr lvl="0" algn="just">
              <a:lnSpc>
                <a:spcPct val="150000"/>
              </a:lnSpc>
              <a:buBlip>
                <a:blip r:embed="rId2"/>
              </a:buBlip>
              <a:tabLst>
                <a:tab pos="457200" algn="l"/>
              </a:tabLst>
            </a:pPr>
            <a:r>
              <a:rPr lang="es-ES_tradnl" dirty="0" smtClean="0">
                <a:effectLst/>
                <a:latin typeface="Arial"/>
                <a:ea typeface="Times New Roman"/>
              </a:rPr>
              <a:t>Proporciona información indispensable para la evaluación para los programas de salud</a:t>
            </a:r>
            <a:endParaRPr lang="es-MX" dirty="0"/>
          </a:p>
        </p:txBody>
      </p:sp>
    </p:spTree>
    <p:extLst>
      <p:ext uri="{BB962C8B-B14F-4D97-AF65-F5344CB8AC3E}">
        <p14:creationId xmlns:p14="http://schemas.microsoft.com/office/powerpoint/2010/main" val="1624184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BIBLIOGRAFÍA</a:t>
            </a:r>
            <a:endPar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1259633" y="1556792"/>
            <a:ext cx="7274768" cy="4896544"/>
          </a:xfrm>
        </p:spPr>
        <p:txBody>
          <a:bodyPr>
            <a:normAutofit fontScale="62500" lnSpcReduction="20000"/>
          </a:bodyPr>
          <a:lstStyle/>
          <a:p>
            <a:r>
              <a:rPr lang="es-MX" dirty="0"/>
              <a:t>Actualización en Enfermería. Metodología PAE.[</a:t>
            </a:r>
            <a:r>
              <a:rPr lang="es-MX" dirty="0" err="1"/>
              <a:t>n.d</a:t>
            </a:r>
            <a:r>
              <a:rPr lang="es-MX" dirty="0"/>
              <a:t>.]. [En línea] Disponible en: http://enfermeriaactual.com/metodologia-pae/ [Recuperado el 16 de febrero de 2015]</a:t>
            </a:r>
          </a:p>
          <a:p>
            <a:r>
              <a:rPr lang="es-MX" dirty="0"/>
              <a:t>Intuit and </a:t>
            </a:r>
            <a:r>
              <a:rPr lang="es-MX" dirty="0" err="1"/>
              <a:t>Docstoc</a:t>
            </a:r>
            <a:r>
              <a:rPr lang="es-MX" dirty="0"/>
              <a:t> (2014) Determinantes para la Salud [en línea], disponible en: http://www.docstoc.com/docs/1764572/Determinantes-para-la-salud [recuperado el 13 de febrero de 2015].</a:t>
            </a:r>
          </a:p>
          <a:p>
            <a:r>
              <a:rPr lang="es-MX" dirty="0"/>
              <a:t>López, M. M. A. (2014). Proceso de Atención de Enfermería a una lactante con neumonía basado en patrones funcionales de </a:t>
            </a:r>
            <a:r>
              <a:rPr lang="es-MX" dirty="0" err="1"/>
              <a:t>Marjory</a:t>
            </a:r>
            <a:r>
              <a:rPr lang="es-MX" dirty="0"/>
              <a:t> Gordon. [En línea] </a:t>
            </a:r>
            <a:r>
              <a:rPr lang="es-MX" dirty="0" err="1"/>
              <a:t>Enferm</a:t>
            </a:r>
            <a:r>
              <a:rPr lang="es-MX" dirty="0"/>
              <a:t>. </a:t>
            </a:r>
            <a:r>
              <a:rPr lang="es-MX" dirty="0" err="1"/>
              <a:t>univ</a:t>
            </a:r>
            <a:r>
              <a:rPr lang="es-MX" dirty="0"/>
              <a:t> vol.11 no.1 México ene./mar. 2014 Disponible en: http://www.scielo.org.mx/scielo.php?pid=S1665-70632014000100006&amp;script=sci_arttext  [Recuperado el 16 </a:t>
            </a:r>
            <a:r>
              <a:rPr lang="es-MX" dirty="0" err="1"/>
              <a:t>cde</a:t>
            </a:r>
            <a:r>
              <a:rPr lang="es-MX" dirty="0"/>
              <a:t> febrero de 2015].</a:t>
            </a:r>
          </a:p>
          <a:p>
            <a:r>
              <a:rPr lang="es-MX" dirty="0"/>
              <a:t>Ministerio de salud Presidencia de la Nación  Determinantes de la Salud y APS, [en línea], disponible en: http://www.google.com.mx/url?sa=t&amp;rct=j&amp;q=&amp;esrc=s&amp;source=web&amp;cd=1&amp;ved=0CBwQFjAA&amp;url=http%3A%2F%2Fwww.saludinvestiga.org.ar%2Fpdf%2Fseminario-periodistas%2FAcuna.ppt&amp;ei=aBLiVOqYG4GNyASQlYGYCg&amp;usg=AFQjCNEThJI3hFVQ-l7JCsv1IvZ5ANuXDQ [recuperado el 13 de febrero de 2015].</a:t>
            </a:r>
          </a:p>
          <a:p>
            <a:r>
              <a:rPr lang="es-MX" dirty="0"/>
              <a:t>Proceso de atención de enfermería (2013). [En línea] Disponible en: http://procesodeatenciondeenfermeriaporrocio.blogspot.mx/2013_01_01_archive.htmlChoque, L. R, (2005) Comunicación y educación para la promoción de la Salud. [EN línea]. Lima, Perú. Disponible en: http://www.razonypalabra.org.mx/libros/libros/comyedusalud.pdf  [Recuperado el 6 de agosto de 2014]. </a:t>
            </a:r>
          </a:p>
          <a:p>
            <a:r>
              <a:rPr lang="es-MX" dirty="0"/>
              <a:t>Secretaría de Salud (2014) “Programa Sectorial de Salud 2013-2018” México, D.F. [en línea], Diario Oficial de la Federación, disponible en: http://www.salud.gob.mx/indicadores1318/pdf/programa.pdf [recuperado el 16 de Febrero de 2015] </a:t>
            </a:r>
          </a:p>
          <a:p>
            <a:endParaRPr lang="es-MX" dirty="0"/>
          </a:p>
        </p:txBody>
      </p:sp>
    </p:spTree>
    <p:extLst>
      <p:ext uri="{BB962C8B-B14F-4D97-AF65-F5344CB8AC3E}">
        <p14:creationId xmlns:p14="http://schemas.microsoft.com/office/powerpoint/2010/main" val="2842593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CONCEPTOS:</a:t>
            </a:r>
            <a:endPar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1580415" y="1595594"/>
            <a:ext cx="6591985" cy="3777622"/>
          </a:xfrm>
        </p:spPr>
        <p:txBody>
          <a:bodyPr/>
          <a:lstStyle/>
          <a:p>
            <a:r>
              <a:rPr lang="es-MX" b="1" dirty="0"/>
              <a:t>INDIVIDUO: </a:t>
            </a:r>
            <a:r>
              <a:rPr lang="es-MX" dirty="0"/>
              <a:t>Es una persona independiente respecto de los demás, un ser autónomo que se define por su capacidad racional y su fuerza de </a:t>
            </a:r>
            <a:r>
              <a:rPr lang="es-MX" dirty="0" smtClean="0"/>
              <a:t>voluntad.</a:t>
            </a:r>
            <a:endParaRPr lang="es-MX" dirty="0"/>
          </a:p>
          <a:p>
            <a:endParaRPr lang="es-MX" dirty="0"/>
          </a:p>
          <a:p>
            <a:r>
              <a:rPr lang="es-MX" b="1" dirty="0"/>
              <a:t>FAMILIA: </a:t>
            </a:r>
            <a:r>
              <a:rPr lang="es-MX" dirty="0"/>
              <a:t>La familia es un grupo de personas unidas por vínculos de parentesco, ya sea consanguíneo, por matrimonio o adopción que viven juntos por un período indefinido de tiempo. Constituye la unidad básica de la </a:t>
            </a:r>
            <a:r>
              <a:rPr lang="es-MX" dirty="0" smtClean="0"/>
              <a:t>sociedad.</a:t>
            </a:r>
            <a:endParaRPr lang="es-MX"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186237"/>
            <a:ext cx="2816932" cy="23391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565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CONCEPTOS:</a:t>
            </a:r>
            <a:endPar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1259632" y="1484784"/>
            <a:ext cx="7344816" cy="3777622"/>
          </a:xfrm>
        </p:spPr>
        <p:txBody>
          <a:bodyPr>
            <a:normAutofit/>
          </a:bodyPr>
          <a:lstStyle/>
          <a:p>
            <a:pPr algn="just"/>
            <a:r>
              <a:rPr lang="es-MX" b="1" dirty="0" smtClean="0"/>
              <a:t>INDIVIDUO: </a:t>
            </a:r>
            <a:r>
              <a:rPr lang="es-MX" dirty="0" smtClean="0"/>
              <a:t>Es </a:t>
            </a:r>
            <a:r>
              <a:rPr lang="es-MX" dirty="0"/>
              <a:t>un término con origen en el latín </a:t>
            </a:r>
            <a:r>
              <a:rPr lang="es-MX" dirty="0" err="1"/>
              <a:t>individuus</a:t>
            </a:r>
            <a:r>
              <a:rPr lang="es-MX" dirty="0"/>
              <a:t> y que refiere a lo que no puede ser dividido. Se trata, por lo tanto, de una unidad independiente (frente a otras unidades) o de una unidad elemental (respecto a un sistema mayor</a:t>
            </a:r>
            <a:r>
              <a:rPr lang="es-MX" dirty="0" smtClean="0"/>
              <a:t>).</a:t>
            </a:r>
          </a:p>
          <a:p>
            <a:pPr algn="just"/>
            <a:r>
              <a:rPr lang="es-MX" b="1" dirty="0" smtClean="0"/>
              <a:t>INDIVIDUO: </a:t>
            </a:r>
            <a:r>
              <a:rPr lang="es-MX" dirty="0" smtClean="0"/>
              <a:t>Ser que no puede dividirse sin perder el carácter </a:t>
            </a:r>
            <a:r>
              <a:rPr lang="es-MX" dirty="0"/>
              <a:t>propio. </a:t>
            </a:r>
            <a:endParaRPr lang="es-MX" dirty="0" smtClean="0"/>
          </a:p>
          <a:p>
            <a:pPr marL="0" indent="0" algn="just">
              <a:buNone/>
            </a:pP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9182" y="3789040"/>
            <a:ext cx="2530400" cy="250316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1531186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5201" y="624110"/>
            <a:ext cx="6589199" cy="500634"/>
          </a:xfrm>
        </p:spPr>
        <p:txBody>
          <a:bodyPr>
            <a:normAutofit fontScale="90000"/>
          </a:bodyPr>
          <a:lstStyle/>
          <a:p>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COMUNIDAD</a:t>
            </a:r>
            <a:endPar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1691680" y="1340768"/>
            <a:ext cx="6840760" cy="3888432"/>
          </a:xfrm>
        </p:spPr>
        <p:txBody>
          <a:bodyPr>
            <a:normAutofit/>
          </a:bodyPr>
          <a:lstStyle/>
          <a:p>
            <a:pPr marL="0" indent="0" algn="just">
              <a:buNone/>
            </a:pPr>
            <a:r>
              <a:rPr lang="es-MX" dirty="0" smtClean="0">
                <a:latin typeface="Century Schoolbook" pitchFamily="18" charset="0"/>
              </a:rPr>
              <a:t>Agrupación</a:t>
            </a:r>
            <a:r>
              <a:rPr lang="es-MX" dirty="0">
                <a:latin typeface="Century Schoolbook" pitchFamily="18" charset="0"/>
              </a:rPr>
              <a:t>, en donde los individuos conservan su autonomía, pero interactúan en forma dinámica y compleja, conforme a patrones socioculturales y psicosociales </a:t>
            </a:r>
            <a:r>
              <a:rPr lang="es-MX" dirty="0" smtClean="0">
                <a:latin typeface="Century Schoolbook" pitchFamily="18" charset="0"/>
              </a:rPr>
              <a:t>definidos. </a:t>
            </a:r>
          </a:p>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77503">
            <a:off x="3135206" y="2775281"/>
            <a:ext cx="4320480" cy="34696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p:spPr>
      </p:pic>
    </p:spTree>
    <p:extLst>
      <p:ext uri="{BB962C8B-B14F-4D97-AF65-F5344CB8AC3E}">
        <p14:creationId xmlns:p14="http://schemas.microsoft.com/office/powerpoint/2010/main" val="3738621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764704"/>
            <a:ext cx="7056784" cy="5040560"/>
          </a:xfrm>
        </p:spPr>
        <p:txBody>
          <a:bodyPr>
            <a:normAutofit/>
          </a:bodyPr>
          <a:lstStyle/>
          <a:p>
            <a:pPr marL="0" indent="0">
              <a:buNone/>
            </a:pPr>
            <a:r>
              <a:rPr lang="es-MX" sz="1900" dirty="0"/>
              <a:t>Los aspectos distintivos de la comunidad lo siguiente:</a:t>
            </a:r>
          </a:p>
          <a:p>
            <a:pPr marL="0" indent="0">
              <a:buNone/>
            </a:pPr>
            <a:r>
              <a:rPr lang="es-MX" sz="1900" dirty="0" smtClean="0"/>
              <a:t>	a</a:t>
            </a:r>
            <a:r>
              <a:rPr lang="es-MX" sz="1900" dirty="0"/>
              <a:t>. Disponer de un área geográfica definida</a:t>
            </a:r>
          </a:p>
          <a:p>
            <a:pPr marL="0" indent="0">
              <a:buNone/>
            </a:pPr>
            <a:r>
              <a:rPr lang="es-MX" sz="1900" dirty="0" smtClean="0"/>
              <a:t>	b</a:t>
            </a:r>
            <a:r>
              <a:rPr lang="es-MX" sz="1900" dirty="0"/>
              <a:t>. Tener intereses comunes</a:t>
            </a:r>
          </a:p>
          <a:p>
            <a:pPr marL="0" indent="0">
              <a:buNone/>
            </a:pPr>
            <a:r>
              <a:rPr lang="es-MX" sz="1900" dirty="0" smtClean="0"/>
              <a:t>	c</a:t>
            </a:r>
            <a:r>
              <a:rPr lang="es-MX" sz="1900" dirty="0"/>
              <a:t>. Tener antecedentes comunes; participar de una misma tradición histórica</a:t>
            </a:r>
          </a:p>
          <a:p>
            <a:pPr marL="0" indent="0">
              <a:buNone/>
            </a:pPr>
            <a:r>
              <a:rPr lang="es-MX" sz="1900" dirty="0" smtClean="0"/>
              <a:t>	d</a:t>
            </a:r>
            <a:r>
              <a:rPr lang="es-MX" sz="1900" dirty="0"/>
              <a:t>. Estar identificado por los problemas confrontados </a:t>
            </a:r>
            <a:r>
              <a:rPr lang="es-MX" sz="1900" dirty="0" smtClean="0"/>
              <a:t>por un </a:t>
            </a:r>
            <a:r>
              <a:rPr lang="es-MX" sz="1900" dirty="0"/>
              <a:t>número grande de miembros de la comunidad, lo que favorece un sentimiento de pertenencia al grupo y cohesión social</a:t>
            </a:r>
          </a:p>
          <a:p>
            <a:pPr marL="0" indent="0">
              <a:buNone/>
            </a:pPr>
            <a:r>
              <a:rPr lang="es-MX" sz="1900" dirty="0" smtClean="0"/>
              <a:t>	e</a:t>
            </a:r>
            <a:r>
              <a:rPr lang="es-MX" sz="1900" dirty="0"/>
              <a:t>. Ser tributario de un cuerpo de instituciones y servicios, dentro de un ámbito político y administrativo.</a:t>
            </a:r>
          </a:p>
          <a:p>
            <a:pPr marL="0" indent="0">
              <a:buNone/>
            </a:pPr>
            <a:r>
              <a:rPr lang="es-MX" sz="1900" dirty="0" smtClean="0"/>
              <a:t>	f</a:t>
            </a:r>
            <a:r>
              <a:rPr lang="es-MX" sz="1900" dirty="0"/>
              <a:t>. Poder satisfacer dentro de casi totalmente el cúmulo de necesidades biológicas, sociales, culturales y económicas,  (Barquín, 2002: 231)</a:t>
            </a:r>
          </a:p>
          <a:p>
            <a:endParaRPr lang="es-MX" dirty="0"/>
          </a:p>
          <a:p>
            <a:endParaRPr lang="es-MX" dirty="0"/>
          </a:p>
        </p:txBody>
      </p:sp>
    </p:spTree>
    <p:extLst>
      <p:ext uri="{BB962C8B-B14F-4D97-AF65-F5344CB8AC3E}">
        <p14:creationId xmlns:p14="http://schemas.microsoft.com/office/powerpoint/2010/main" val="2954736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WordArt 2"/>
          <p:cNvSpPr>
            <a:spLocks noChangeArrowheads="1" noChangeShapeType="1" noTextEdit="1"/>
          </p:cNvSpPr>
          <p:nvPr/>
        </p:nvSpPr>
        <p:spPr bwMode="auto">
          <a:xfrm>
            <a:off x="1763688" y="548680"/>
            <a:ext cx="6984131" cy="1008063"/>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33333"/>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36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cs typeface="Times New Roman"/>
              </a:rPr>
              <a:t>Concepto  de educación  </a:t>
            </a:r>
          </a:p>
        </p:txBody>
      </p:sp>
      <p:sp>
        <p:nvSpPr>
          <p:cNvPr id="271363" name="Rectangle 3"/>
          <p:cNvSpPr>
            <a:spLocks noGrp="1" noChangeArrowheads="1"/>
          </p:cNvSpPr>
          <p:nvPr>
            <p:ph type="body" idx="1"/>
          </p:nvPr>
        </p:nvSpPr>
        <p:spPr>
          <a:xfrm>
            <a:off x="395288" y="2132856"/>
            <a:ext cx="8229600" cy="1943100"/>
          </a:xfrm>
          <a:noFill/>
          <a:ln/>
          <a:extLst>
            <a:ext uri="{909E8E84-426E-40DD-AFC4-6F175D3DCCD1}">
              <a14:hiddenFill xmlns:a14="http://schemas.microsoft.com/office/drawing/2010/main">
                <a:solidFill>
                  <a:srgbClr val="0066FF"/>
                </a:solidFill>
              </a14:hiddenFill>
            </a:ext>
            <a:ext uri="{91240B29-F687-4F45-9708-019B960494DF}">
              <a14:hiddenLine xmlns:a14="http://schemas.microsoft.com/office/drawing/2010/main" w="9525">
                <a:solidFill>
                  <a:srgbClr val="FF0066"/>
                </a:solidFill>
                <a:miter lim="800000"/>
                <a:headEnd/>
                <a:tailEnd/>
              </a14:hiddenLine>
            </a:ext>
          </a:extLst>
        </p:spPr>
        <p:txBody>
          <a:bodyPr/>
          <a:lstStyle/>
          <a:p>
            <a:pPr marL="342900" indent="-342900" algn="ctr">
              <a:buFont typeface="Wingdings" pitchFamily="2" charset="2"/>
              <a:buNone/>
            </a:pPr>
            <a:r>
              <a:rPr lang="es-ES" sz="2600" b="1" dirty="0">
                <a:latin typeface="Arial" charset="0"/>
              </a:rPr>
              <a:t>	Proceso evolutivo y constante que va modificando la conducta del individuo a través de conocimientos y experiencia que se adquieren de diversas formas y </a:t>
            </a:r>
            <a:r>
              <a:rPr lang="es-ES" sz="2600" b="1" dirty="0" smtClean="0">
                <a:latin typeface="Arial" charset="0"/>
              </a:rPr>
              <a:t>medios.</a:t>
            </a:r>
            <a:endParaRPr lang="es-ES" sz="2600" b="1" dirty="0">
              <a:latin typeface="Arial" charset="0"/>
            </a:endParaRPr>
          </a:p>
        </p:txBody>
      </p:sp>
      <p:sp>
        <p:nvSpPr>
          <p:cNvPr id="271364" name="Text Box 4"/>
          <p:cNvSpPr txBox="1">
            <a:spLocks noChangeArrowheads="1"/>
          </p:cNvSpPr>
          <p:nvPr/>
        </p:nvSpPr>
        <p:spPr bwMode="auto">
          <a:xfrm>
            <a:off x="1462790" y="3933056"/>
            <a:ext cx="626586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Puede ser:</a:t>
            </a:r>
          </a:p>
          <a:p>
            <a:pPr algn="ctr" eaLnBrk="1" hangingPunct="1"/>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Formal e informal</a:t>
            </a:r>
          </a:p>
          <a:p>
            <a:pPr algn="ctr" eaLnBrk="1" hangingPunct="1"/>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Consciente e inconscientemente</a:t>
            </a:r>
            <a:r>
              <a:rPr lang="es-ES" sz="2800" b="1" dirty="0">
                <a:solidFill>
                  <a:srgbClr val="FF0066"/>
                </a:solidFill>
              </a:rPr>
              <a:t> </a:t>
            </a:r>
          </a:p>
          <a:p>
            <a:pPr algn="ctr" eaLnBrk="1" hangingPunct="1"/>
            <a:endParaRPr lang="es-ES" sz="2800" b="1" dirty="0">
              <a:solidFill>
                <a:srgbClr val="FF0066"/>
              </a:solidFill>
            </a:endParaRPr>
          </a:p>
        </p:txBody>
      </p:sp>
    </p:spTree>
    <p:extLst>
      <p:ext uri="{BB962C8B-B14F-4D97-AF65-F5344CB8AC3E}">
        <p14:creationId xmlns:p14="http://schemas.microsoft.com/office/powerpoint/2010/main" val="168027520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9673" y="624110"/>
            <a:ext cx="6914728" cy="128089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CONCEPTO DE SALUD</a:t>
            </a:r>
            <a:endParaRPr lang="es-MX"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1331640" y="1484784"/>
            <a:ext cx="7168049" cy="3777622"/>
          </a:xfrm>
        </p:spPr>
        <p:txBody>
          <a:bodyPr>
            <a:normAutofit/>
          </a:bodyPr>
          <a:lstStyle/>
          <a:p>
            <a:pPr marL="0" indent="0" algn="just">
              <a:buNone/>
            </a:pPr>
            <a:r>
              <a:rPr lang="es-MX" dirty="0"/>
              <a:t>La salud es un estado de completo bienestar físico, mental y social y no solamente en la ausencia de enfermedad. La posesión del mejor estado de salud que se es capaz de conseguir constituye uno de los derechos fundamentales de todo ser humano, cualquiera que sea su religión, raza, </a:t>
            </a:r>
            <a:r>
              <a:rPr lang="es-MX" dirty="0" smtClean="0"/>
              <a:t>ideología, política </a:t>
            </a:r>
            <a:r>
              <a:rPr lang="es-MX" dirty="0"/>
              <a:t>y </a:t>
            </a:r>
            <a:r>
              <a:rPr lang="es-MX" dirty="0" smtClean="0"/>
              <a:t>condición económica </a:t>
            </a:r>
            <a:r>
              <a:rPr lang="es-MX" dirty="0"/>
              <a:t>social. La salud de todos lo pueblos es una </a:t>
            </a:r>
            <a:r>
              <a:rPr lang="es-MX" dirty="0" smtClean="0"/>
              <a:t>condición </a:t>
            </a:r>
            <a:r>
              <a:rPr lang="es-MX" dirty="0"/>
              <a:t>fundamental de la paz mundial y de la seguridad, depende de la cooperación mas estrecha posible entre los estados  y los individuos</a:t>
            </a:r>
            <a:r>
              <a:rPr lang="es-MX" dirty="0" smtClean="0"/>
              <a:t>.(Organización </a:t>
            </a:r>
            <a:r>
              <a:rPr lang="es-MX" dirty="0"/>
              <a:t>Mundial de la </a:t>
            </a:r>
            <a:r>
              <a:rPr lang="es-MX" dirty="0" smtClean="0"/>
              <a:t>Salud,1946) </a:t>
            </a:r>
            <a:endParaRPr lang="es-MX" dirty="0"/>
          </a:p>
          <a:p>
            <a:endParaRPr lang="es-MX" dirty="0"/>
          </a:p>
        </p:txBody>
      </p:sp>
      <p:sp>
        <p:nvSpPr>
          <p:cNvPr id="5" name="AutoShape 2" descr="Resultado de imagen para salu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3729">
            <a:off x="3436105" y="4569984"/>
            <a:ext cx="2443733" cy="19922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319536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1562</TotalTime>
  <Words>1319</Words>
  <Application>Microsoft Office PowerPoint</Application>
  <PresentationFormat>Presentación en pantalla (4:3)</PresentationFormat>
  <Paragraphs>125</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Espiral</vt:lpstr>
      <vt:lpstr>Presentación de PowerPoint</vt:lpstr>
      <vt:lpstr>SECUENCIA DIDÁCTICA</vt:lpstr>
      <vt:lpstr>OBJETIVO DE LA UNIDAD DE APRENDIZAJE</vt:lpstr>
      <vt:lpstr>CONCEPTOS:</vt:lpstr>
      <vt:lpstr>CONCEPTOS:</vt:lpstr>
      <vt:lpstr>COMUNIDAD</vt:lpstr>
      <vt:lpstr>Presentación de PowerPoint</vt:lpstr>
      <vt:lpstr>Presentación de PowerPoint</vt:lpstr>
      <vt:lpstr>CONCEPTO DE SALUD</vt:lpstr>
      <vt:lpstr>Presentación de PowerPoint</vt:lpstr>
      <vt:lpstr>Presentación de PowerPoint</vt:lpstr>
      <vt:lpstr>Presentación de PowerPoint</vt:lpstr>
      <vt:lpstr>Presentación de PowerPoint</vt:lpstr>
      <vt:lpstr>Presentación de PowerPoint</vt:lpstr>
      <vt:lpstr>EDUCACIÓN PARA LA SALUD</vt:lpstr>
      <vt:lpstr>Presentación de PowerPoint</vt:lpstr>
      <vt:lpstr>Presentación de PowerPoint</vt:lpstr>
      <vt:lpstr>Presentación de PowerPoint</vt:lpstr>
      <vt:lpstr>EDUCACIÓN PARA LA SALUD: Niveles de Acción </vt:lpstr>
      <vt:lpstr>CAMPOS DE ACCIÓN</vt:lpstr>
      <vt:lpstr>Presentación de PowerPoint</vt:lpstr>
      <vt:lpstr>Presentación de PowerPoint</vt:lpstr>
      <vt:lpstr>DIAGNÓSTICO SITUACIONAL</vt:lpstr>
      <vt:lpstr>Presentación de PowerPoint</vt:lpstr>
      <vt:lpstr>Guía para elaborar un diagnóstico situacional </vt:lpstr>
      <vt:lpstr>Diagnóstico de Salud</vt:lpstr>
      <vt:lpstr>Presentación de PowerPoint</vt:lpstr>
      <vt:lpstr>Su propósito es identificar los problemas detectados en términos de su: </vt:lpstr>
      <vt:lpstr>Presentación de PowerPoint</vt:lpstr>
      <vt:lpstr>Algunas de sus aplicaciones más importantes: </vt:lpstr>
      <vt:lpstr>BIBLIOGRAFÍA</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Diagnóstico de  Salud</dc:title>
  <dc:creator>USUARIO</dc:creator>
  <cp:lastModifiedBy>EContinua</cp:lastModifiedBy>
  <cp:revision>90</cp:revision>
  <dcterms:created xsi:type="dcterms:W3CDTF">2015-02-15T20:01:48Z</dcterms:created>
  <dcterms:modified xsi:type="dcterms:W3CDTF">2015-09-29T21:56:05Z</dcterms:modified>
</cp:coreProperties>
</file>