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86" r:id="rId2"/>
    <p:sldId id="287" r:id="rId3"/>
    <p:sldId id="288" r:id="rId4"/>
    <p:sldId id="317" r:id="rId5"/>
    <p:sldId id="318" r:id="rId6"/>
    <p:sldId id="319" r:id="rId7"/>
    <p:sldId id="320" r:id="rId8"/>
    <p:sldId id="321" r:id="rId9"/>
    <p:sldId id="322" r:id="rId10"/>
    <p:sldId id="323" r:id="rId11"/>
    <p:sldId id="324" r:id="rId12"/>
    <p:sldId id="325" r:id="rId13"/>
    <p:sldId id="326" r:id="rId14"/>
    <p:sldId id="327"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5" r:id="rId37"/>
    <p:sldId id="310" r:id="rId38"/>
    <p:sldId id="328"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E9EBA4-DC16-418D-9A91-8E48724FC447}" type="datetimeFigureOut">
              <a:rPr lang="es-MX" smtClean="0"/>
              <a:t>30/09/2015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2598BE-10D3-4EA1-AF47-0167D4C64A9D}" type="slidenum">
              <a:rPr lang="es-MX" smtClean="0"/>
              <a:t>‹Nº›</a:t>
            </a:fld>
            <a:endParaRPr lang="es-MX"/>
          </a:p>
        </p:txBody>
      </p:sp>
    </p:spTree>
    <p:extLst>
      <p:ext uri="{BB962C8B-B14F-4D97-AF65-F5344CB8AC3E}">
        <p14:creationId xmlns:p14="http://schemas.microsoft.com/office/powerpoint/2010/main" val="2493359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751AE6F1-6643-4661-9989-8ECAABA97D39}" type="slidenum">
              <a:rPr lang="es-MX">
                <a:solidFill>
                  <a:prstClr val="black"/>
                </a:solidFill>
              </a:rPr>
              <a:pPr/>
              <a:t>6</a:t>
            </a:fld>
            <a:endParaRPr lang="es-MX" dirty="0">
              <a:solidFill>
                <a:prstClr val="black"/>
              </a:solidFill>
            </a:endParaRPr>
          </a:p>
        </p:txBody>
      </p:sp>
    </p:spTree>
    <p:extLst>
      <p:ext uri="{BB962C8B-B14F-4D97-AF65-F5344CB8AC3E}">
        <p14:creationId xmlns:p14="http://schemas.microsoft.com/office/powerpoint/2010/main" val="2993512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0C3EBF05-551B-42CB-8017-66A9E204D4C1}" type="slidenum">
              <a:rPr lang="es-MX">
                <a:solidFill>
                  <a:prstClr val="black"/>
                </a:solidFill>
              </a:rPr>
              <a:pPr/>
              <a:t>10</a:t>
            </a:fld>
            <a:endParaRPr lang="es-MX">
              <a:solidFill>
                <a:prstClr val="black"/>
              </a:solidFill>
            </a:endParaRPr>
          </a:p>
        </p:txBody>
      </p:sp>
    </p:spTree>
    <p:extLst>
      <p:ext uri="{BB962C8B-B14F-4D97-AF65-F5344CB8AC3E}">
        <p14:creationId xmlns:p14="http://schemas.microsoft.com/office/powerpoint/2010/main" val="4173319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0C3EBF05-551B-42CB-8017-66A9E204D4C1}" type="slidenum">
              <a:rPr lang="es-MX">
                <a:solidFill>
                  <a:prstClr val="black"/>
                </a:solidFill>
              </a:rPr>
              <a:pPr/>
              <a:t>14</a:t>
            </a:fld>
            <a:endParaRPr lang="es-MX">
              <a:solidFill>
                <a:prstClr val="black"/>
              </a:solidFill>
            </a:endParaRPr>
          </a:p>
        </p:txBody>
      </p:sp>
    </p:spTree>
    <p:extLst>
      <p:ext uri="{BB962C8B-B14F-4D97-AF65-F5344CB8AC3E}">
        <p14:creationId xmlns:p14="http://schemas.microsoft.com/office/powerpoint/2010/main" val="4070191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A53A5DD-A1C1-4452-9D21-6473B24C4C39}"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3957113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A53A5DD-A1C1-4452-9D21-6473B24C4C39}"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26681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A53A5DD-A1C1-4452-9D21-6473B24C4C39}"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E42BF49B-044E-41B9-B229-2501888455B1}" type="slidenum">
              <a:rPr lang="es-MX" smtClean="0"/>
              <a:t>‹Nº›</a:t>
            </a:fld>
            <a:endParaRPr 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53860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A53A5DD-A1C1-4452-9D21-6473B24C4C39}" type="datetimeFigureOut">
              <a:rPr lang="es-MX" smtClean="0"/>
              <a:t>30/09/2015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3626877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A53A5DD-A1C1-4452-9D21-6473B24C4C39}" type="datetimeFigureOut">
              <a:rPr lang="es-MX" smtClean="0"/>
              <a:t>30/09/2015</a:t>
            </a:fld>
            <a:endParaRPr lang="es-MX"/>
          </a:p>
        </p:txBody>
      </p:sp>
      <p:sp>
        <p:nvSpPr>
          <p:cNvPr id="6" name="Footer Placeholder 5"/>
          <p:cNvSpPr>
            <a:spLocks noGrp="1"/>
          </p:cNvSpPr>
          <p:nvPr>
            <p:ph type="ftr" sz="quarter" idx="11"/>
          </p:nvPr>
        </p:nvSpPr>
        <p:spPr/>
        <p:txBody>
          <a:bodyPr/>
          <a:lstStyle/>
          <a:p>
            <a:endParaRPr lang="es-MX"/>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42BF49B-044E-41B9-B229-2501888455B1}" type="slidenum">
              <a:rPr lang="es-MX" smtClean="0"/>
              <a:t>‹Nº›</a:t>
            </a:fld>
            <a:endParaRPr 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75673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A53A5DD-A1C1-4452-9D21-6473B24C4C39}" type="datetimeFigureOut">
              <a:rPr lang="es-MX" smtClean="0"/>
              <a:t>30/09/2015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1433739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A53A5DD-A1C1-4452-9D21-6473B24C4C39}"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221660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A53A5DD-A1C1-4452-9D21-6473B24C4C39}"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1187580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A53A5DD-A1C1-4452-9D21-6473B24C4C39}"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1303485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A53A5DD-A1C1-4452-9D21-6473B24C4C39}" type="datetimeFigureOut">
              <a:rPr lang="es-MX" smtClean="0"/>
              <a:t>30/09/2015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2161924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A53A5DD-A1C1-4452-9D21-6473B24C4C39}" type="datetimeFigureOut">
              <a:rPr lang="es-MX" smtClean="0"/>
              <a:t>30/09/2015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1207997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A53A5DD-A1C1-4452-9D21-6473B24C4C39}" type="datetimeFigureOut">
              <a:rPr lang="es-MX" smtClean="0"/>
              <a:t>30/09/2015</a:t>
            </a:fld>
            <a:endParaRPr lang="es-MX"/>
          </a:p>
        </p:txBody>
      </p:sp>
      <p:sp>
        <p:nvSpPr>
          <p:cNvPr id="8" name="Footer Placeholder 7"/>
          <p:cNvSpPr>
            <a:spLocks noGrp="1"/>
          </p:cNvSpPr>
          <p:nvPr>
            <p:ph type="ftr" sz="quarter" idx="11"/>
          </p:nvPr>
        </p:nvSpPr>
        <p:spPr/>
        <p:txBody>
          <a:bodyPr/>
          <a:lstStyle/>
          <a:p>
            <a:endParaRPr lang="es-MX"/>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125519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A53A5DD-A1C1-4452-9D21-6473B24C4C39}" type="datetimeFigureOut">
              <a:rPr lang="es-MX" smtClean="0"/>
              <a:t>30/09/2015</a:t>
            </a:fld>
            <a:endParaRPr lang="es-MX"/>
          </a:p>
        </p:txBody>
      </p:sp>
      <p:sp>
        <p:nvSpPr>
          <p:cNvPr id="4" name="Footer Placeholder 3"/>
          <p:cNvSpPr>
            <a:spLocks noGrp="1"/>
          </p:cNvSpPr>
          <p:nvPr>
            <p:ph type="ftr" sz="quarter" idx="11"/>
          </p:nvPr>
        </p:nvSpPr>
        <p:spPr/>
        <p:txBody>
          <a:bodyPr/>
          <a:lstStyle/>
          <a:p>
            <a:endParaRPr lang="es-MX"/>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2617339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3A5DD-A1C1-4452-9D21-6473B24C4C39}" type="datetimeFigureOut">
              <a:rPr lang="es-MX" smtClean="0"/>
              <a:t>30/09/2015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1775535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A53A5DD-A1C1-4452-9D21-6473B24C4C39}" type="datetimeFigureOut">
              <a:rPr lang="es-MX" smtClean="0"/>
              <a:t>30/09/2015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297874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A53A5DD-A1C1-4452-9D21-6473B24C4C39}" type="datetimeFigureOut">
              <a:rPr lang="es-MX" smtClean="0"/>
              <a:t>30/09/2015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42BF49B-044E-41B9-B229-2501888455B1}" type="slidenum">
              <a:rPr lang="es-MX" smtClean="0"/>
              <a:t>‹Nº›</a:t>
            </a:fld>
            <a:endParaRPr lang="es-MX"/>
          </a:p>
        </p:txBody>
      </p:sp>
    </p:spTree>
    <p:extLst>
      <p:ext uri="{BB962C8B-B14F-4D97-AF65-F5344CB8AC3E}">
        <p14:creationId xmlns:p14="http://schemas.microsoft.com/office/powerpoint/2010/main" val="371122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6000">
              <a:schemeClr val="bg1"/>
            </a:gs>
            <a:gs pos="100000">
              <a:schemeClr val="accent6">
                <a:lumMod val="100000"/>
              </a:schemeClr>
            </a:gs>
          </a:gsLst>
          <a:path path="rect">
            <a:fillToRect l="50000" t="50000" r="50000" b="50000"/>
          </a:path>
          <a:tileRect/>
        </a:grad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A53A5DD-A1C1-4452-9D21-6473B24C4C39}" type="datetimeFigureOut">
              <a:rPr lang="es-MX" smtClean="0"/>
              <a:t>30/09/2015</a:t>
            </a:fld>
            <a:endParaRPr lang="es-MX"/>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E42BF49B-044E-41B9-B229-2501888455B1}" type="slidenum">
              <a:rPr lang="es-MX" smtClean="0"/>
              <a:t>‹Nº›</a:t>
            </a:fld>
            <a:endParaRPr lang="es-MX"/>
          </a:p>
        </p:txBody>
      </p:sp>
    </p:spTree>
    <p:extLst>
      <p:ext uri="{BB962C8B-B14F-4D97-AF65-F5344CB8AC3E}">
        <p14:creationId xmlns:p14="http://schemas.microsoft.com/office/powerpoint/2010/main" val="29317160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0.emf"/><Relationship Id="rId4" Type="http://schemas.openxmlformats.org/officeDocument/2006/relationships/package" Target="../embeddings/Documento_de_Microsoft_Word1.docx"/></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987425" y="476250"/>
            <a:ext cx="7497763" cy="5843588"/>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a:lnSpc>
                <a:spcPct val="120000"/>
              </a:lnSpc>
              <a:buFont typeface="Georgia" pitchFamily="18" charset="0"/>
              <a:buNone/>
              <a:defRPr/>
            </a:pPr>
            <a:r>
              <a:rPr lang="es-MX" b="1" dirty="0" smtClean="0">
                <a:solidFill>
                  <a:srgbClr val="002060"/>
                </a:solidFill>
                <a:latin typeface="Century Gothic" pitchFamily="34" charset="0"/>
              </a:rPr>
              <a:t>UNIVERSIDAD AUTÓNOMA DEL ESTADO DE MÉXICO</a:t>
            </a:r>
            <a:endParaRPr lang="es-MX" dirty="0" smtClean="0">
              <a:solidFill>
                <a:srgbClr val="002060"/>
              </a:solidFill>
              <a:latin typeface="Century Gothic" pitchFamily="34" charset="0"/>
            </a:endParaRPr>
          </a:p>
          <a:p>
            <a:pPr algn="ctr">
              <a:lnSpc>
                <a:spcPct val="120000"/>
              </a:lnSpc>
              <a:buFont typeface="Georgia" pitchFamily="18" charset="0"/>
              <a:buNone/>
              <a:defRPr/>
            </a:pPr>
            <a:r>
              <a:rPr lang="es-MX" b="1" dirty="0" smtClean="0">
                <a:solidFill>
                  <a:srgbClr val="002060"/>
                </a:solidFill>
                <a:latin typeface="Century Gothic" pitchFamily="34" charset="0"/>
              </a:rPr>
              <a:t>FACULTAD DE ENFERMERÍA Y OBSTETRICIA</a:t>
            </a:r>
            <a:endParaRPr lang="es-MX" dirty="0" smtClean="0">
              <a:solidFill>
                <a:srgbClr val="002060"/>
              </a:solidFill>
              <a:latin typeface="Century Gothic" pitchFamily="34" charset="0"/>
            </a:endParaRPr>
          </a:p>
          <a:p>
            <a:pPr algn="ctr">
              <a:lnSpc>
                <a:spcPct val="120000"/>
              </a:lnSpc>
              <a:buFont typeface="Georgia" pitchFamily="18" charset="0"/>
              <a:buNone/>
              <a:defRPr/>
            </a:pPr>
            <a:r>
              <a:rPr lang="es-MX" sz="1600" b="1" dirty="0" smtClean="0">
                <a:solidFill>
                  <a:srgbClr val="002060"/>
                </a:solidFill>
                <a:latin typeface="Century Gothic" pitchFamily="34" charset="0"/>
              </a:rPr>
              <a:t>LICENCIATURA EN ENFERMERÍA</a:t>
            </a:r>
          </a:p>
          <a:p>
            <a:pPr algn="ctr">
              <a:lnSpc>
                <a:spcPct val="120000"/>
              </a:lnSpc>
              <a:buFont typeface="Georgia" pitchFamily="18" charset="0"/>
              <a:buNone/>
              <a:defRPr/>
            </a:pPr>
            <a:endParaRPr lang="es-MX" sz="1400" b="1" dirty="0" smtClean="0">
              <a:solidFill>
                <a:srgbClr val="002060"/>
              </a:solidFill>
              <a:latin typeface="Century Gothic" pitchFamily="34" charset="0"/>
            </a:endParaRPr>
          </a:p>
          <a:p>
            <a:pPr algn="ctr">
              <a:lnSpc>
                <a:spcPct val="120000"/>
              </a:lnSpc>
              <a:buFont typeface="Georgia" pitchFamily="18" charset="0"/>
              <a:buNone/>
              <a:defRPr/>
            </a:pPr>
            <a:endParaRPr lang="es-MX" sz="1200" dirty="0" smtClean="0">
              <a:solidFill>
                <a:srgbClr val="002060"/>
              </a:solidFill>
              <a:latin typeface="Century Gothic" pitchFamily="34" charset="0"/>
            </a:endParaRPr>
          </a:p>
          <a:p>
            <a:pPr algn="ctr">
              <a:lnSpc>
                <a:spcPct val="120000"/>
              </a:lnSpc>
              <a:buFont typeface="Georgia" pitchFamily="18" charset="0"/>
              <a:buNone/>
              <a:defRPr/>
            </a:pPr>
            <a:r>
              <a:rPr lang="es-MX" sz="2800" b="1" dirty="0" smtClean="0">
                <a:solidFill>
                  <a:srgbClr val="0070C0"/>
                </a:solidFill>
                <a:latin typeface="Century Gothic" pitchFamily="34" charset="0"/>
              </a:rPr>
              <a:t> EDUCACIÓN PARA LA SALUD</a:t>
            </a:r>
          </a:p>
          <a:p>
            <a:pPr algn="ctr">
              <a:lnSpc>
                <a:spcPct val="120000"/>
              </a:lnSpc>
              <a:buFont typeface="Georgia" pitchFamily="18" charset="0"/>
              <a:buNone/>
              <a:defRPr/>
            </a:pPr>
            <a:endParaRPr lang="es-MX" sz="1400" dirty="0">
              <a:latin typeface="Century Gothic" pitchFamily="34" charset="0"/>
            </a:endParaRPr>
          </a:p>
          <a:p>
            <a:pPr algn="ctr">
              <a:lnSpc>
                <a:spcPct val="120000"/>
              </a:lnSpc>
              <a:buFont typeface="Georgia" pitchFamily="18" charset="0"/>
              <a:buNone/>
              <a:defRPr/>
            </a:pPr>
            <a:r>
              <a:rPr lang="es-MX" sz="1600" b="1" dirty="0">
                <a:latin typeface="Century Gothic" pitchFamily="34" charset="0"/>
              </a:rPr>
              <a:t>UNIDAD </a:t>
            </a:r>
            <a:r>
              <a:rPr lang="es-MX" sz="1600" b="1" dirty="0" smtClean="0">
                <a:latin typeface="Century Gothic" pitchFamily="34" charset="0"/>
              </a:rPr>
              <a:t>II </a:t>
            </a:r>
            <a:endParaRPr lang="es-MX" sz="1600" b="1" dirty="0">
              <a:latin typeface="Century Gothic" pitchFamily="34" charset="0"/>
            </a:endParaRPr>
          </a:p>
          <a:p>
            <a:pPr algn="ctr">
              <a:lnSpc>
                <a:spcPct val="120000"/>
              </a:lnSpc>
              <a:buFont typeface="Georgia" pitchFamily="18" charset="0"/>
              <a:buNone/>
              <a:defRPr/>
            </a:pPr>
            <a:r>
              <a:rPr lang="es-MX" sz="1600" b="1" dirty="0">
                <a:solidFill>
                  <a:srgbClr val="FF0000"/>
                </a:solidFill>
                <a:latin typeface="Century Gothic" pitchFamily="34" charset="0"/>
              </a:rPr>
              <a:t>Elaboración de un programa de educación para la salud </a:t>
            </a:r>
            <a:endParaRPr lang="es-MX" sz="1400" dirty="0">
              <a:latin typeface="Century Gothic" pitchFamily="34" charset="0"/>
            </a:endParaRPr>
          </a:p>
          <a:p>
            <a:pPr algn="r">
              <a:lnSpc>
                <a:spcPct val="120000"/>
              </a:lnSpc>
              <a:buFont typeface="Georgia" pitchFamily="18" charset="0"/>
              <a:buNone/>
              <a:defRPr/>
            </a:pPr>
            <a:r>
              <a:rPr lang="es-MX" sz="1400" b="1" dirty="0" smtClean="0">
                <a:latin typeface="Century Gothic" pitchFamily="34" charset="0"/>
              </a:rPr>
              <a:t>GRUPO: 47</a:t>
            </a:r>
          </a:p>
          <a:p>
            <a:pPr algn="r">
              <a:lnSpc>
                <a:spcPct val="120000"/>
              </a:lnSpc>
              <a:buFont typeface="Georgia" pitchFamily="18" charset="0"/>
              <a:buNone/>
              <a:defRPr/>
            </a:pPr>
            <a:r>
              <a:rPr lang="es-MX" sz="1400" b="1" dirty="0" smtClean="0">
                <a:latin typeface="Century Gothic" pitchFamily="34" charset="0"/>
              </a:rPr>
              <a:t>PERIODO 2015-A</a:t>
            </a:r>
          </a:p>
          <a:p>
            <a:pPr algn="ctr">
              <a:lnSpc>
                <a:spcPct val="120000"/>
              </a:lnSpc>
              <a:buFont typeface="Georgia" pitchFamily="18" charset="0"/>
              <a:buNone/>
              <a:defRPr/>
            </a:pPr>
            <a:endParaRPr lang="es-MX" sz="1400" dirty="0" smtClean="0">
              <a:latin typeface="Century Gothic" pitchFamily="34" charset="0"/>
            </a:endParaRPr>
          </a:p>
          <a:p>
            <a:pPr algn="r">
              <a:lnSpc>
                <a:spcPct val="120000"/>
              </a:lnSpc>
              <a:buFont typeface="Georgia" pitchFamily="18" charset="0"/>
              <a:buNone/>
              <a:defRPr/>
            </a:pPr>
            <a:r>
              <a:rPr lang="es-MX" sz="2000" b="1" dirty="0" smtClean="0">
                <a:solidFill>
                  <a:srgbClr val="002060"/>
                </a:solidFill>
              </a:rPr>
              <a:t>M.S.P. Patricia Becerril Amero </a:t>
            </a:r>
          </a:p>
          <a:p>
            <a:pPr>
              <a:lnSpc>
                <a:spcPct val="120000"/>
              </a:lnSpc>
              <a:buFont typeface="Georgia" pitchFamily="18" charset="0"/>
              <a:buNone/>
              <a:defRPr/>
            </a:pPr>
            <a:endParaRPr lang="es-MX" sz="2400" b="1" dirty="0" smtClean="0">
              <a:solidFill>
                <a:srgbClr val="002060"/>
              </a:solidFill>
            </a:endParaRPr>
          </a:p>
          <a:p>
            <a:pPr algn="r">
              <a:lnSpc>
                <a:spcPct val="120000"/>
              </a:lnSpc>
              <a:buFont typeface="Georgia" pitchFamily="18" charset="0"/>
              <a:buNone/>
              <a:defRPr/>
            </a:pPr>
            <a:endParaRPr lang="es-MX" sz="2400" b="1" dirty="0" smtClean="0">
              <a:solidFill>
                <a:srgbClr val="002060"/>
              </a:solidFill>
            </a:endParaRPr>
          </a:p>
        </p:txBody>
      </p:sp>
      <p:pic>
        <p:nvPicPr>
          <p:cNvPr id="5" name="3 Imagen" descr="objetivos_clip_image0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9863" y="276225"/>
            <a:ext cx="1058862"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4 Imagen" descr="nlauda1.jpg"/>
          <p:cNvPicPr>
            <a:picLocks noChangeAspect="1" noChangeArrowheads="1"/>
          </p:cNvPicPr>
          <p:nvPr/>
        </p:nvPicPr>
        <p:blipFill>
          <a:blip r:embed="rId3">
            <a:extLst>
              <a:ext uri="{28A0092B-C50C-407E-A947-70E740481C1C}">
                <a14:useLocalDpi xmlns:a14="http://schemas.microsoft.com/office/drawing/2010/main" val="0"/>
              </a:ext>
            </a:extLst>
          </a:blip>
          <a:srcRect l="43298" t="20689" r="43176" b="32242"/>
          <a:stretch>
            <a:fillRect/>
          </a:stretch>
        </p:blipFill>
        <p:spPr bwMode="auto">
          <a:xfrm>
            <a:off x="487363" y="260350"/>
            <a:ext cx="935037"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362" y="4365104"/>
            <a:ext cx="3580582" cy="2232247"/>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18247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MX"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PROCESO DE ATENCIÓN ENFERMERO</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Marcador de contenido"/>
          <p:cNvSpPr>
            <a:spLocks noGrp="1"/>
          </p:cNvSpPr>
          <p:nvPr>
            <p:ph idx="1"/>
          </p:nvPr>
        </p:nvSpPr>
        <p:spPr/>
        <p:txBody>
          <a:bodyPr>
            <a:normAutofit/>
          </a:bodyPr>
          <a:lstStyle/>
          <a:p>
            <a:pPr algn="just"/>
            <a:r>
              <a:rPr lang="es-MX" dirty="0">
                <a:latin typeface="verdana"/>
              </a:rPr>
              <a:t>El Proceso de Atención de Enfermería (PAE) es la aplicación del método científico en la práctica asistencial que </a:t>
            </a:r>
            <a:r>
              <a:rPr lang="es-MX" dirty="0" smtClean="0">
                <a:latin typeface="verdana"/>
              </a:rPr>
              <a:t>permite </a:t>
            </a:r>
            <a:r>
              <a:rPr lang="es-MX" dirty="0">
                <a:latin typeface="verdana"/>
              </a:rPr>
              <a:t>a los profesionales prestar los cuidados que </a:t>
            </a:r>
            <a:r>
              <a:rPr lang="es-MX" dirty="0" smtClean="0">
                <a:latin typeface="verdana"/>
              </a:rPr>
              <a:t>demanda </a:t>
            </a:r>
            <a:r>
              <a:rPr lang="es-MX" dirty="0">
                <a:latin typeface="verdana"/>
              </a:rPr>
              <a:t>el paciente, la familia y la comunidad de una forma estructurada, homogénea, lógica y sistemática</a:t>
            </a:r>
            <a:r>
              <a:rPr lang="es-MX" dirty="0" smtClean="0">
                <a:latin typeface="verdana"/>
              </a:rPr>
              <a:t>.</a:t>
            </a:r>
          </a:p>
          <a:p>
            <a:pPr lvl="0" algn="just">
              <a:buClr>
                <a:srgbClr val="A53010"/>
              </a:buClr>
            </a:pPr>
            <a:endParaRPr lang="es-MX" sz="1700" dirty="0" smtClean="0">
              <a:solidFill>
                <a:prstClr val="black">
                  <a:lumMod val="75000"/>
                  <a:lumOff val="25000"/>
                </a:prstClr>
              </a:solidFill>
              <a:latin typeface="verdana"/>
            </a:endParaRPr>
          </a:p>
          <a:p>
            <a:pPr lvl="0" algn="just">
              <a:buClr>
                <a:srgbClr val="A53010"/>
              </a:buClr>
            </a:pPr>
            <a:r>
              <a:rPr lang="es-MX" sz="1700" dirty="0" smtClean="0">
                <a:solidFill>
                  <a:prstClr val="black">
                    <a:lumMod val="75000"/>
                    <a:lumOff val="25000"/>
                  </a:prstClr>
                </a:solidFill>
                <a:latin typeface="verdana"/>
              </a:rPr>
              <a:t>Es </a:t>
            </a:r>
            <a:r>
              <a:rPr lang="es-MX" sz="1700" dirty="0">
                <a:solidFill>
                  <a:prstClr val="black">
                    <a:lumMod val="75000"/>
                    <a:lumOff val="25000"/>
                  </a:prstClr>
                </a:solidFill>
                <a:latin typeface="verdana"/>
              </a:rPr>
              <a:t>un término que se aplica a un sistema de intervenciones propias de enfermería para el mejoramiento de la salud de los individuos, familias o comunidad, está integrado por 5 etapas: valoración, diagnóstico, planeación, ejecución y </a:t>
            </a:r>
            <a:r>
              <a:rPr lang="es-MX" sz="1700" dirty="0" smtClean="0">
                <a:solidFill>
                  <a:prstClr val="black">
                    <a:lumMod val="75000"/>
                    <a:lumOff val="25000"/>
                  </a:prstClr>
                </a:solidFill>
                <a:latin typeface="verdana"/>
              </a:rPr>
              <a:t>evaluación.</a:t>
            </a:r>
            <a:endParaRPr lang="es-MX" sz="1700" dirty="0">
              <a:solidFill>
                <a:prstClr val="black">
                  <a:lumMod val="75000"/>
                  <a:lumOff val="25000"/>
                </a:prstClr>
              </a:solidFill>
            </a:endParaRPr>
          </a:p>
          <a:p>
            <a:pPr lvl="0">
              <a:buClr>
                <a:srgbClr val="A53010"/>
              </a:buClr>
            </a:pPr>
            <a:endParaRPr lang="es-MX" dirty="0">
              <a:solidFill>
                <a:prstClr val="black">
                  <a:lumMod val="75000"/>
                  <a:lumOff val="25000"/>
                </a:prstClr>
              </a:solidFill>
            </a:endParaRPr>
          </a:p>
          <a:p>
            <a:pPr algn="just"/>
            <a:endParaRPr lang="es-MX" dirty="0">
              <a:latin typeface="verdana"/>
            </a:endParaRPr>
          </a:p>
          <a:p>
            <a:pPr algn="just"/>
            <a:endParaRPr lang="es-MX" dirty="0" smtClean="0">
              <a:latin typeface="verdana"/>
            </a:endParaRPr>
          </a:p>
          <a:p>
            <a:pPr algn="just"/>
            <a:endParaRPr lang="es-MX" dirty="0">
              <a:latin typeface="verdana"/>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0" y="1412777"/>
            <a:ext cx="1812439"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60009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624110"/>
            <a:ext cx="6914728" cy="1280890"/>
          </a:xfrm>
        </p:spPr>
        <p:txBody>
          <a:bodyPr/>
          <a:lstStyle/>
          <a:p>
            <a:pPr algn="ctr"/>
            <a:r>
              <a:rPr lang="es-MX"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OBJETIVOS</a:t>
            </a:r>
            <a:endParaRPr lang="es-MX"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2 Marcador de contenido"/>
          <p:cNvSpPr>
            <a:spLocks noGrp="1"/>
          </p:cNvSpPr>
          <p:nvPr>
            <p:ph idx="1"/>
          </p:nvPr>
        </p:nvSpPr>
        <p:spPr>
          <a:xfrm>
            <a:off x="1187624" y="1556792"/>
            <a:ext cx="7272808" cy="4353686"/>
          </a:xfrm>
        </p:spPr>
        <p:txBody>
          <a:bodyPr>
            <a:normAutofit/>
          </a:bodyPr>
          <a:lstStyle/>
          <a:p>
            <a:pPr marL="0" indent="0" algn="just">
              <a:buNone/>
            </a:pPr>
            <a:r>
              <a:rPr lang="es-MX" dirty="0" smtClean="0"/>
              <a:t>Constituir </a:t>
            </a:r>
            <a:r>
              <a:rPr lang="es-MX" dirty="0"/>
              <a:t>una estructura que pueda </a:t>
            </a:r>
            <a:r>
              <a:rPr lang="es-MX" dirty="0" smtClean="0"/>
              <a:t>cubrir, individualizando las </a:t>
            </a:r>
            <a:r>
              <a:rPr lang="es-MX" dirty="0"/>
              <a:t>necesidades del paciente, la familia y la comunidad.  </a:t>
            </a:r>
            <a:r>
              <a:rPr lang="es-MX" dirty="0" smtClean="0"/>
              <a:t>Además:</a:t>
            </a:r>
          </a:p>
          <a:p>
            <a:r>
              <a:rPr lang="es-MX" dirty="0" smtClean="0"/>
              <a:t>Identificar </a:t>
            </a:r>
            <a:r>
              <a:rPr lang="es-MX" dirty="0"/>
              <a:t>las necesidades reales y potenciales del </a:t>
            </a:r>
            <a:r>
              <a:rPr lang="es-MX" dirty="0" smtClean="0"/>
              <a:t>paciente, </a:t>
            </a:r>
            <a:r>
              <a:rPr lang="es-MX" dirty="0"/>
              <a:t>familia y </a:t>
            </a:r>
            <a:r>
              <a:rPr lang="es-MX" dirty="0" smtClean="0"/>
              <a:t>comunidad.   </a:t>
            </a:r>
            <a:endParaRPr lang="es-MX" dirty="0"/>
          </a:p>
          <a:p>
            <a:r>
              <a:rPr lang="es-MX" dirty="0" smtClean="0"/>
              <a:t>Establecer </a:t>
            </a:r>
            <a:r>
              <a:rPr lang="es-MX" dirty="0"/>
              <a:t>planes de cuidados </a:t>
            </a:r>
            <a:r>
              <a:rPr lang="es-MX" dirty="0" smtClean="0"/>
              <a:t>individuales, </a:t>
            </a:r>
            <a:r>
              <a:rPr lang="es-MX" dirty="0"/>
              <a:t>familiares o </a:t>
            </a:r>
            <a:r>
              <a:rPr lang="es-MX" dirty="0" smtClean="0"/>
              <a:t>comunitarios.   </a:t>
            </a:r>
            <a:endParaRPr lang="es-MX" dirty="0"/>
          </a:p>
          <a:p>
            <a:r>
              <a:rPr lang="es-MX" dirty="0" smtClean="0"/>
              <a:t>Actuar </a:t>
            </a:r>
            <a:r>
              <a:rPr lang="es-MX" dirty="0"/>
              <a:t>para cubrir y resolver los </a:t>
            </a:r>
            <a:r>
              <a:rPr lang="es-MX" dirty="0" smtClean="0"/>
              <a:t>problemas, prevenir </a:t>
            </a:r>
            <a:r>
              <a:rPr lang="es-MX" dirty="0"/>
              <a:t>o curar la </a:t>
            </a:r>
            <a:r>
              <a:rPr lang="es-MX" dirty="0" smtClean="0"/>
              <a:t>enfermedad. </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4358368"/>
            <a:ext cx="2376264"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4172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3" y="624110"/>
            <a:ext cx="6914728" cy="1280890"/>
          </a:xfrm>
        </p:spPr>
        <p:txBody>
          <a:bodyPr>
            <a:normAutofit/>
          </a:bodyPr>
          <a:lstStyle/>
          <a:p>
            <a:pPr algn="ctr"/>
            <a:r>
              <a:rPr lang="es-MX"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ETAPAS DEL PROCESO ENFERMERO</a:t>
            </a:r>
            <a:endParaRPr lang="es-MX" sz="2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2 Marcador de contenido"/>
          <p:cNvSpPr>
            <a:spLocks noGrp="1"/>
          </p:cNvSpPr>
          <p:nvPr>
            <p:ph idx="1"/>
          </p:nvPr>
        </p:nvSpPr>
        <p:spPr>
          <a:xfrm>
            <a:off x="1942415" y="1340768"/>
            <a:ext cx="6591985" cy="4680520"/>
          </a:xfrm>
        </p:spPr>
        <p:txBody>
          <a:bodyPr>
            <a:normAutofit/>
          </a:bodyPr>
          <a:lstStyle/>
          <a:p>
            <a:pPr marL="0" indent="0" algn="just">
              <a:buNone/>
            </a:pPr>
            <a:r>
              <a:rPr lang="es-MX" b="1" dirty="0"/>
              <a:t>Es un sistema de planificación en la ejecución de los cuidados de enfermería, compuesto de cinco pasos</a:t>
            </a:r>
            <a:r>
              <a:rPr lang="es-MX" b="1" dirty="0" smtClean="0"/>
              <a:t>:</a:t>
            </a:r>
          </a:p>
          <a:p>
            <a:pPr marL="0" indent="0" algn="just">
              <a:buNone/>
            </a:pPr>
            <a:endParaRPr lang="es-MX" b="1" dirty="0" smtClean="0"/>
          </a:p>
          <a:p>
            <a:pPr algn="just"/>
            <a:r>
              <a:rPr lang="es-MX" b="1" dirty="0"/>
              <a:t>Valoración: </a:t>
            </a:r>
            <a:r>
              <a:rPr lang="es-MX" dirty="0"/>
              <a:t>E</a:t>
            </a:r>
            <a:r>
              <a:rPr lang="es-MX" dirty="0" smtClean="0"/>
              <a:t>s </a:t>
            </a:r>
            <a:r>
              <a:rPr lang="es-MX" dirty="0"/>
              <a:t>la primera fase del proceso de Enfermería que consiste en la recogida y organización de los datos que conciernen a la persona, familia y </a:t>
            </a:r>
            <a:r>
              <a:rPr lang="es-MX" dirty="0" smtClean="0"/>
              <a:t>entorno. Son </a:t>
            </a:r>
            <a:r>
              <a:rPr lang="es-MX" dirty="0"/>
              <a:t>la base para las decisiones y actuaciones </a:t>
            </a:r>
            <a:r>
              <a:rPr lang="es-MX" dirty="0" smtClean="0"/>
              <a:t>posteriores. </a:t>
            </a:r>
          </a:p>
          <a:p>
            <a:pPr algn="just"/>
            <a:r>
              <a:rPr lang="es-MX" b="1" dirty="0"/>
              <a:t>Diagnóstico de </a:t>
            </a:r>
            <a:r>
              <a:rPr lang="es-MX" b="1" dirty="0" smtClean="0"/>
              <a:t>Enfermería: </a:t>
            </a:r>
            <a:r>
              <a:rPr lang="es-MX" dirty="0"/>
              <a:t>Es el juicio o conclusión que se produce como resultado de la valoración de Enfermería. </a:t>
            </a:r>
            <a:endParaRPr lang="es-MX" dirty="0" smtClean="0"/>
          </a:p>
          <a:p>
            <a:pPr algn="just"/>
            <a:r>
              <a:rPr lang="es-MX" b="1" dirty="0" smtClean="0"/>
              <a:t>Planificación: </a:t>
            </a:r>
            <a:r>
              <a:rPr lang="es-MX" dirty="0"/>
              <a:t>Se desarrollan estrategias para prevenir, minimizar o corregir los problemas, así como para promocionar la Salud. </a:t>
            </a:r>
            <a:endParaRPr lang="es-MX" dirty="0" smtClean="0"/>
          </a:p>
        </p:txBody>
      </p:sp>
    </p:spTree>
    <p:extLst>
      <p:ext uri="{BB962C8B-B14F-4D97-AF65-F5344CB8AC3E}">
        <p14:creationId xmlns:p14="http://schemas.microsoft.com/office/powerpoint/2010/main" val="3120385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2415" y="1124744"/>
            <a:ext cx="6591985" cy="4786478"/>
          </a:xfrm>
        </p:spPr>
        <p:txBody>
          <a:bodyPr>
            <a:normAutofit/>
          </a:bodyPr>
          <a:lstStyle/>
          <a:p>
            <a:pPr algn="just"/>
            <a:r>
              <a:rPr lang="es-MX" b="1" dirty="0" smtClean="0"/>
              <a:t>Ejecución: </a:t>
            </a:r>
            <a:r>
              <a:rPr lang="es-MX" dirty="0"/>
              <a:t>Es la realización o puesta en práctica de los cuidados programados.  </a:t>
            </a:r>
          </a:p>
          <a:p>
            <a:pPr algn="just"/>
            <a:endParaRPr lang="es-MX" dirty="0" smtClean="0"/>
          </a:p>
          <a:p>
            <a:pPr algn="just"/>
            <a:r>
              <a:rPr lang="es-MX" b="1" dirty="0" smtClean="0"/>
              <a:t>Evaluación: </a:t>
            </a:r>
            <a:r>
              <a:rPr lang="es-MX" dirty="0"/>
              <a:t>Comparar las repuestas de la persona, determinar si se han conseguido los objetivos establecidos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140968"/>
            <a:ext cx="5184576" cy="3279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7201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8852"/>
          <a:stretch/>
        </p:blipFill>
        <p:spPr bwMode="auto">
          <a:xfrm>
            <a:off x="1547664" y="548680"/>
            <a:ext cx="7056784"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1463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PATRONES FUNCIONALES DE MARJORY GORDON</a:t>
            </a:r>
            <a:endParaRPr lang="es-MX"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idx="1"/>
          </p:nvPr>
        </p:nvSpPr>
        <p:spPr>
          <a:xfrm>
            <a:off x="1043608" y="2132856"/>
            <a:ext cx="7312065" cy="3777622"/>
          </a:xfrm>
        </p:spPr>
        <p:txBody>
          <a:bodyPr/>
          <a:lstStyle/>
          <a:p>
            <a:pPr marL="0" lvl="0" indent="0" algn="just">
              <a:buClr>
                <a:srgbClr val="A53010"/>
              </a:buClr>
              <a:buNone/>
            </a:pPr>
            <a:r>
              <a:rPr lang="es-MX" sz="2000" dirty="0">
                <a:solidFill>
                  <a:prstClr val="black">
                    <a:lumMod val="75000"/>
                    <a:lumOff val="25000"/>
                  </a:prstClr>
                </a:solidFill>
              </a:rPr>
              <a:t>El sistema de valoración diseñado por </a:t>
            </a:r>
            <a:r>
              <a:rPr lang="es-MX" sz="2000" dirty="0" err="1">
                <a:solidFill>
                  <a:prstClr val="black">
                    <a:lumMod val="75000"/>
                    <a:lumOff val="25000"/>
                  </a:prstClr>
                </a:solidFill>
              </a:rPr>
              <a:t>Marjory</a:t>
            </a:r>
            <a:r>
              <a:rPr lang="es-MX" sz="2000" dirty="0">
                <a:solidFill>
                  <a:prstClr val="black">
                    <a:lumMod val="75000"/>
                    <a:lumOff val="25000"/>
                  </a:prstClr>
                </a:solidFill>
              </a:rPr>
              <a:t> Gordon en los años 70 cumple todos los requisitos necesarios para la realización de una valoración enfermera eficaz, por lo que constituye una herramienta útil para la valoración con cualquier modelo disciplinar enfermero.</a:t>
            </a:r>
          </a:p>
          <a:p>
            <a:pPr lvl="0">
              <a:buClr>
                <a:srgbClr val="A53010"/>
              </a:buClr>
            </a:pPr>
            <a:endParaRPr lang="es-MX" dirty="0">
              <a:solidFill>
                <a:prstClr val="black">
                  <a:lumMod val="75000"/>
                  <a:lumOff val="25000"/>
                </a:prstClr>
              </a:solidFill>
            </a:endParaRPr>
          </a:p>
          <a:p>
            <a:endParaRPr lang="es-MX"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3" y="3931870"/>
            <a:ext cx="2592288" cy="2591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58661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2415" y="548680"/>
            <a:ext cx="6591985" cy="2232248"/>
          </a:xfrm>
        </p:spPr>
        <p:txBody>
          <a:bodyPr>
            <a:normAutofit lnSpcReduction="10000"/>
          </a:bodyPr>
          <a:lstStyle/>
          <a:p>
            <a:pPr algn="just"/>
            <a:r>
              <a:rPr lang="es-MX" dirty="0"/>
              <a:t>Define 11 patrones </a:t>
            </a:r>
            <a:r>
              <a:rPr lang="es-MX" dirty="0" smtClean="0"/>
              <a:t>de </a:t>
            </a:r>
            <a:r>
              <a:rPr lang="es-MX" dirty="0"/>
              <a:t>actuación relevantes para la salud de las </a:t>
            </a:r>
            <a:r>
              <a:rPr lang="es-MX" dirty="0" smtClean="0"/>
              <a:t>personas</a:t>
            </a:r>
            <a:r>
              <a:rPr lang="es-MX" dirty="0"/>
              <a:t>, las familias y las comunidades</a:t>
            </a:r>
            <a:r>
              <a:rPr lang="es-MX" dirty="0" smtClean="0"/>
              <a:t>.</a:t>
            </a:r>
          </a:p>
          <a:p>
            <a:pPr algn="just"/>
            <a:endParaRPr lang="es-MX" dirty="0" smtClean="0"/>
          </a:p>
          <a:p>
            <a:pPr algn="just"/>
            <a:r>
              <a:rPr lang="es-MX" dirty="0" smtClean="0"/>
              <a:t>Se </a:t>
            </a:r>
            <a:r>
              <a:rPr lang="es-MX" dirty="0"/>
              <a:t>trata de configuraciones de comportamientos, más o menos comunes a todas las personas, que contribuyen a su salud, calidad de vida y al logro de su potencial humano.</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996952"/>
            <a:ext cx="4896544"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07073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a:p>
        </p:txBody>
      </p:sp>
      <p:pic>
        <p:nvPicPr>
          <p:cNvPr id="18434"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l="9617" t="12726" r="10245" b="2462"/>
          <a:stretch/>
        </p:blipFill>
        <p:spPr bwMode="auto">
          <a:xfrm>
            <a:off x="1691680" y="1268760"/>
            <a:ext cx="6341221" cy="5249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031182" y="548680"/>
            <a:ext cx="5873724" cy="584775"/>
          </a:xfrm>
          <a:prstGeom prst="rect">
            <a:avLst/>
          </a:prstGeom>
        </p:spPr>
        <p:txBody>
          <a:bodyPr wrap="none">
            <a:spAutoFit/>
          </a:bodyPr>
          <a:lstStyle/>
          <a:p>
            <a:r>
              <a:rPr lang="es-MX"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ÁMBITO APLICATIVO DEL PAE</a:t>
            </a:r>
            <a:endParaRPr lang="es-MX" sz="3200" dirty="0"/>
          </a:p>
        </p:txBody>
      </p:sp>
    </p:spTree>
    <p:extLst>
      <p:ext uri="{BB962C8B-B14F-4D97-AF65-F5344CB8AC3E}">
        <p14:creationId xmlns:p14="http://schemas.microsoft.com/office/powerpoint/2010/main" val="2098190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TIPOLOGÍA DE LOS PATRONES FUNCIONALES DE MARJORY GORDON</a:t>
            </a:r>
            <a:endParaRPr lang="es-MX"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2 Marcador de contenido"/>
          <p:cNvSpPr>
            <a:spLocks noGrp="1"/>
          </p:cNvSpPr>
          <p:nvPr>
            <p:ph idx="1"/>
          </p:nvPr>
        </p:nvSpPr>
        <p:spPr>
          <a:xfrm>
            <a:off x="1043608" y="1844824"/>
            <a:ext cx="7418784" cy="3777622"/>
          </a:xfrm>
        </p:spPr>
        <p:txBody>
          <a:bodyPr/>
          <a:lstStyle/>
          <a:p>
            <a:pPr marL="0" indent="0">
              <a:buNone/>
            </a:pPr>
            <a:r>
              <a:rPr lang="es-MX"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1: Percepción de la Salud</a:t>
            </a:r>
          </a:p>
          <a:p>
            <a:endParaRPr lang="es-MX"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MX" sz="2000" b="1" dirty="0" smtClean="0"/>
              <a:t>Pretende</a:t>
            </a:r>
            <a:r>
              <a:rPr lang="es-MX" sz="2000" dirty="0" smtClean="0"/>
              <a:t> conocer la propia percepción de la persona sobre su situación salud y bienestar.</a:t>
            </a:r>
            <a:br>
              <a:rPr lang="es-MX" sz="2000" dirty="0" smtClean="0"/>
            </a:br>
            <a:endParaRPr lang="es-MX" sz="2000" dirty="0" smtClean="0"/>
          </a:p>
          <a:p>
            <a:r>
              <a:rPr lang="es-MX" sz="2000" b="1" dirty="0" smtClean="0"/>
              <a:t>Incluye</a:t>
            </a:r>
            <a:r>
              <a:rPr lang="es-MX" sz="2000" dirty="0" smtClean="0"/>
              <a:t>:   </a:t>
            </a:r>
            <a:endParaRPr lang="es-MX" sz="2000" dirty="0"/>
          </a:p>
          <a:p>
            <a:pPr>
              <a:buFont typeface="+mj-lt"/>
              <a:buAutoNum type="alphaLcPeriod"/>
            </a:pPr>
            <a:r>
              <a:rPr lang="es-MX" sz="2000" dirty="0" smtClean="0"/>
              <a:t>Estilos de vida, prácticas de promoción de salud y de prevención de riesgos.</a:t>
            </a:r>
            <a:endParaRPr lang="es-MX" sz="2000" dirty="0"/>
          </a:p>
          <a:p>
            <a:pPr>
              <a:buFont typeface="+mj-lt"/>
              <a:buAutoNum type="alphaLcPeriod"/>
            </a:pPr>
            <a:r>
              <a:rPr lang="es-MX" sz="2000" dirty="0" smtClean="0"/>
              <a:t>Prescripciones médicas y de enfermería.</a:t>
            </a:r>
            <a:r>
              <a:rPr lang="es-MX" dirty="0" smtClean="0"/>
              <a:t/>
            </a:r>
            <a:br>
              <a:rPr lang="es-MX" dirty="0" smtClean="0"/>
            </a:br>
            <a:endParaRPr lang="es-MX" dirty="0"/>
          </a:p>
        </p:txBody>
      </p:sp>
      <p:pic>
        <p:nvPicPr>
          <p:cNvPr id="512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2200" y="5013176"/>
            <a:ext cx="2562994" cy="153620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87656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404664"/>
            <a:ext cx="7130753" cy="3816423"/>
          </a:xfrm>
        </p:spPr>
        <p:txBody>
          <a:bodyPr>
            <a:normAutofit fontScale="32500" lnSpcReduction="20000"/>
          </a:bodyPr>
          <a:lstStyle/>
          <a:p>
            <a:pPr marL="0" indent="0">
              <a:buNone/>
            </a:pPr>
            <a:r>
              <a:rPr lang="es-MX" sz="5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2: N</a:t>
            </a:r>
            <a:r>
              <a:rPr lang="es-MX" sz="5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utricional – </a:t>
            </a:r>
            <a:r>
              <a:rPr lang="es-MX" sz="5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a:t>
            </a:r>
            <a:r>
              <a:rPr lang="es-MX" sz="5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etabólico</a:t>
            </a:r>
          </a:p>
          <a:p>
            <a:endParaRPr lang="es-MX" sz="5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MX" sz="5000" b="1" dirty="0"/>
              <a:t>Pretende</a:t>
            </a:r>
            <a:r>
              <a:rPr lang="es-MX" sz="5000" dirty="0"/>
              <a:t> conocer el consumo de alimentos y líquidos de la persona en relación con sus necesidades metabólicas.</a:t>
            </a:r>
            <a:br>
              <a:rPr lang="es-MX" sz="5000" dirty="0"/>
            </a:br>
            <a:endParaRPr lang="es-MX" sz="5000" dirty="0" smtClean="0"/>
          </a:p>
          <a:p>
            <a:r>
              <a:rPr lang="es-MX" sz="5000" b="1" dirty="0" smtClean="0"/>
              <a:t>Incluye</a:t>
            </a:r>
            <a:r>
              <a:rPr lang="es-MX" sz="5000" dirty="0" smtClean="0"/>
              <a:t>:</a:t>
            </a:r>
            <a:endParaRPr lang="es-MX" sz="5000" dirty="0"/>
          </a:p>
          <a:p>
            <a:pPr>
              <a:buFont typeface="+mj-lt"/>
              <a:buAutoNum type="alphaLcPeriod"/>
            </a:pPr>
            <a:r>
              <a:rPr lang="es-MX" sz="5000" dirty="0" smtClean="0"/>
              <a:t>Patrón </a:t>
            </a:r>
            <a:r>
              <a:rPr lang="es-MX" sz="5000" dirty="0"/>
              <a:t>individual de consumo de alimentos y líquidos (hábitos </a:t>
            </a:r>
            <a:r>
              <a:rPr lang="es-MX" sz="5000" dirty="0" smtClean="0"/>
              <a:t>alimenticios).</a:t>
            </a:r>
            <a:endParaRPr lang="es-MX" sz="5000" dirty="0"/>
          </a:p>
          <a:p>
            <a:pPr>
              <a:buFont typeface="+mj-lt"/>
              <a:buAutoNum type="alphaLcPeriod"/>
            </a:pPr>
            <a:r>
              <a:rPr lang="es-MX" sz="5000" dirty="0" smtClean="0"/>
              <a:t>Medidas antropométricas.</a:t>
            </a:r>
            <a:endParaRPr lang="es-MX" sz="5000" dirty="0"/>
          </a:p>
          <a:p>
            <a:pPr>
              <a:buFont typeface="+mj-lt"/>
              <a:buAutoNum type="alphaLcPeriod"/>
            </a:pPr>
            <a:r>
              <a:rPr lang="es-MX" sz="5000" dirty="0" smtClean="0"/>
              <a:t>Aspectos </a:t>
            </a:r>
            <a:r>
              <a:rPr lang="es-MX" sz="5000" dirty="0"/>
              <a:t>psicológicos de la </a:t>
            </a:r>
            <a:r>
              <a:rPr lang="es-MX" sz="5000" dirty="0" smtClean="0"/>
              <a:t>alimentación.</a:t>
            </a:r>
            <a:endParaRPr lang="es-MX" sz="5000" dirty="0"/>
          </a:p>
          <a:p>
            <a:pPr>
              <a:buFont typeface="+mj-lt"/>
              <a:buAutoNum type="alphaLcPeriod"/>
            </a:pPr>
            <a:r>
              <a:rPr lang="es-MX" sz="5000" dirty="0" smtClean="0"/>
              <a:t>Patrón </a:t>
            </a:r>
            <a:r>
              <a:rPr lang="es-MX" sz="5000" dirty="0"/>
              <a:t>de alimentación del lactante</a:t>
            </a:r>
            <a:r>
              <a:rPr lang="es-MX" sz="5000" dirty="0" smtClean="0"/>
              <a:t>.</a:t>
            </a:r>
          </a:p>
          <a:p>
            <a:pPr>
              <a:buFont typeface="+mj-lt"/>
              <a:buAutoNum type="alphaLcPeriod"/>
            </a:pPr>
            <a:r>
              <a:rPr lang="es-MX" sz="5000" dirty="0" smtClean="0"/>
              <a:t>Lesiones </a:t>
            </a:r>
            <a:r>
              <a:rPr lang="es-MX" sz="5000" dirty="0"/>
              <a:t>cutáneas. Estado de la piel, membranas </a:t>
            </a:r>
            <a:r>
              <a:rPr lang="es-MX" sz="5000" dirty="0" smtClean="0"/>
              <a:t>      mucosas </a:t>
            </a:r>
            <a:r>
              <a:rPr lang="es-MX" sz="5000" dirty="0"/>
              <a:t>y dientes.</a:t>
            </a:r>
            <a:r>
              <a:rPr lang="es-MX" dirty="0"/>
              <a:t/>
            </a:r>
            <a:br>
              <a:rPr lang="es-MX" dirty="0"/>
            </a:br>
            <a:endParaRPr lang="es-MX"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16472">
            <a:off x="6006947" y="4442285"/>
            <a:ext cx="2145299" cy="2016223"/>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77373">
            <a:off x="1599725" y="4281463"/>
            <a:ext cx="2454679" cy="2174563"/>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27700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945201" y="624110"/>
            <a:ext cx="6589199" cy="71665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SECUENCIA</a:t>
            </a:r>
            <a:r>
              <a:rPr lang="es-MX" dirty="0" smtClean="0"/>
              <a:t> </a:t>
            </a:r>
            <a:r>
              <a:rPr lang="es-MX"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DIDÁCTICA</a:t>
            </a:r>
            <a:endParaRPr lang="es-MX" dirty="0">
              <a:solidFill>
                <a:schemeClr val="bg1"/>
              </a:solidFill>
            </a:endParaRPr>
          </a:p>
        </p:txBody>
      </p:sp>
      <p:sp>
        <p:nvSpPr>
          <p:cNvPr id="5" name="4 Nube"/>
          <p:cNvSpPr/>
          <p:nvPr/>
        </p:nvSpPr>
        <p:spPr>
          <a:xfrm>
            <a:off x="1453006" y="3861048"/>
            <a:ext cx="3456384" cy="1080120"/>
          </a:xfrm>
          <a:prstGeom prst="cloud">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EDUCACIÓN PARA LA SALUD</a:t>
            </a:r>
            <a:endParaRPr lang="es-MX" dirty="0"/>
          </a:p>
        </p:txBody>
      </p:sp>
      <p:sp>
        <p:nvSpPr>
          <p:cNvPr id="6" name="5 Rectángulo"/>
          <p:cNvSpPr/>
          <p:nvPr/>
        </p:nvSpPr>
        <p:spPr>
          <a:xfrm>
            <a:off x="1763688" y="2060848"/>
            <a:ext cx="1872208" cy="1224136"/>
          </a:xfrm>
          <a:prstGeom prst="rect">
            <a:avLst/>
          </a:prstGeom>
          <a:ln w="381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I</a:t>
            </a:r>
          </a:p>
          <a:p>
            <a:pPr algn="ctr"/>
            <a:r>
              <a:rPr lang="es-MX" sz="1400" dirty="0" smtClean="0"/>
              <a:t>Marco conceptual de Educación para la Salud</a:t>
            </a:r>
            <a:endParaRPr lang="es-MX" sz="1400" dirty="0"/>
          </a:p>
        </p:txBody>
      </p:sp>
      <p:sp>
        <p:nvSpPr>
          <p:cNvPr id="7" name="6 Rectángulo"/>
          <p:cNvSpPr/>
          <p:nvPr/>
        </p:nvSpPr>
        <p:spPr>
          <a:xfrm>
            <a:off x="6084168" y="3501008"/>
            <a:ext cx="2304256" cy="1357300"/>
          </a:xfrm>
          <a:prstGeom prst="rect">
            <a:avLst/>
          </a:prstGeom>
          <a:ln w="3810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b="1" dirty="0" smtClean="0">
                <a:solidFill>
                  <a:srgbClr val="FF0000"/>
                </a:solidFill>
              </a:rPr>
              <a:t>II </a:t>
            </a:r>
          </a:p>
          <a:p>
            <a:pPr algn="ctr"/>
            <a:r>
              <a:rPr lang="es-MX" sz="1400" b="1" dirty="0" smtClean="0">
                <a:solidFill>
                  <a:srgbClr val="FF0000"/>
                </a:solidFill>
              </a:rPr>
              <a:t>Elaboración y aplicación de programas Educación para la Salud</a:t>
            </a:r>
            <a:endParaRPr lang="es-MX" sz="1400" b="1" dirty="0">
              <a:solidFill>
                <a:srgbClr val="FF0000"/>
              </a:solidFill>
            </a:endParaRPr>
          </a:p>
        </p:txBody>
      </p:sp>
      <p:cxnSp>
        <p:nvCxnSpPr>
          <p:cNvPr id="8" name="7 Conector recto de flecha"/>
          <p:cNvCxnSpPr/>
          <p:nvPr/>
        </p:nvCxnSpPr>
        <p:spPr>
          <a:xfrm>
            <a:off x="4906510" y="4293096"/>
            <a:ext cx="117765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8 Conector recto de flecha"/>
          <p:cNvCxnSpPr/>
          <p:nvPr/>
        </p:nvCxnSpPr>
        <p:spPr>
          <a:xfrm flipV="1">
            <a:off x="2843808" y="3284984"/>
            <a:ext cx="0" cy="57606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9 Conector recto de flecha"/>
          <p:cNvCxnSpPr/>
          <p:nvPr/>
        </p:nvCxnSpPr>
        <p:spPr>
          <a:xfrm>
            <a:off x="3635896" y="2672916"/>
            <a:ext cx="2448272" cy="82809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474339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2415" y="764704"/>
            <a:ext cx="6591985" cy="5146518"/>
          </a:xfrm>
        </p:spPr>
        <p:txBody>
          <a:bodyPr/>
          <a:lstStyle/>
          <a:p>
            <a:pPr marL="0" indent="0">
              <a:buNone/>
            </a:pPr>
            <a:r>
              <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3: </a:t>
            </a:r>
            <a:r>
              <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Eliminación</a:t>
            </a:r>
          </a:p>
          <a:p>
            <a:endPar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MX" b="1" dirty="0" smtClean="0"/>
              <a:t>Pretende</a:t>
            </a:r>
            <a:r>
              <a:rPr lang="es-MX" dirty="0" smtClean="0"/>
              <a:t> </a:t>
            </a:r>
            <a:r>
              <a:rPr lang="es-MX" dirty="0"/>
              <a:t>conocer los patrones de la función excretora de la persona.</a:t>
            </a:r>
            <a:br>
              <a:rPr lang="es-MX" dirty="0"/>
            </a:br>
            <a:endParaRPr lang="es-MX" dirty="0" smtClean="0"/>
          </a:p>
          <a:p>
            <a:r>
              <a:rPr lang="es-MX" b="1" dirty="0" smtClean="0"/>
              <a:t>Incluye</a:t>
            </a:r>
            <a:r>
              <a:rPr lang="es-MX" dirty="0" smtClean="0"/>
              <a:t>:</a:t>
            </a:r>
            <a:br>
              <a:rPr lang="es-MX" dirty="0" smtClean="0"/>
            </a:br>
            <a:r>
              <a:rPr lang="es-MX" dirty="0" smtClean="0"/>
              <a:t>   </a:t>
            </a:r>
          </a:p>
          <a:p>
            <a:pPr>
              <a:buFont typeface="+mj-lt"/>
              <a:buAutoNum type="alphaLcPeriod"/>
            </a:pPr>
            <a:r>
              <a:rPr lang="es-MX" dirty="0" smtClean="0"/>
              <a:t>Patrón </a:t>
            </a:r>
            <a:r>
              <a:rPr lang="es-MX" dirty="0"/>
              <a:t>de eliminación </a:t>
            </a:r>
            <a:r>
              <a:rPr lang="es-MX" dirty="0" smtClean="0"/>
              <a:t>intestinal.</a:t>
            </a:r>
            <a:endParaRPr lang="es-MX" dirty="0"/>
          </a:p>
          <a:p>
            <a:pPr>
              <a:buFont typeface="+mj-lt"/>
              <a:buAutoNum type="alphaLcPeriod"/>
            </a:pPr>
            <a:r>
              <a:rPr lang="es-MX" dirty="0" smtClean="0"/>
              <a:t>Patrón </a:t>
            </a:r>
            <a:r>
              <a:rPr lang="es-MX" dirty="0"/>
              <a:t>de eliminación vesical</a:t>
            </a:r>
            <a:r>
              <a:rPr lang="es-MX" dirty="0" smtClean="0"/>
              <a:t>.</a:t>
            </a:r>
            <a:endParaRPr lang="es-MX" dirty="0"/>
          </a:p>
          <a:p>
            <a:pPr>
              <a:buFont typeface="+mj-lt"/>
              <a:buAutoNum type="alphaLcPeriod"/>
            </a:pPr>
            <a:r>
              <a:rPr lang="es-MX" dirty="0" smtClean="0"/>
              <a:t>Patrón </a:t>
            </a:r>
            <a:r>
              <a:rPr lang="es-MX" dirty="0"/>
              <a:t>de eliminación a través de la piel</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1787" y="3356992"/>
            <a:ext cx="2232248" cy="304800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4509120"/>
            <a:ext cx="2700300" cy="21602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4688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19673" y="692696"/>
            <a:ext cx="6914728" cy="3240360"/>
          </a:xfrm>
        </p:spPr>
        <p:txBody>
          <a:bodyPr>
            <a:normAutofit fontScale="85000" lnSpcReduction="20000"/>
          </a:bodyPr>
          <a:lstStyle/>
          <a:p>
            <a:pPr marL="0" indent="0">
              <a:buNone/>
            </a:pPr>
            <a:r>
              <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4: </a:t>
            </a:r>
            <a:r>
              <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Actividad – Ejercicio</a:t>
            </a:r>
          </a:p>
          <a:p>
            <a:endPar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MX" b="1" dirty="0" smtClean="0"/>
              <a:t>Describe</a:t>
            </a:r>
            <a:r>
              <a:rPr lang="es-MX" dirty="0"/>
              <a:t> los patrones de actividad, ejercicio, ocio y </a:t>
            </a:r>
            <a:r>
              <a:rPr lang="es-MX" dirty="0" smtClean="0"/>
              <a:t>entretenimiento.</a:t>
            </a:r>
          </a:p>
          <a:p>
            <a:r>
              <a:rPr lang="es-MX" b="1" dirty="0" smtClean="0"/>
              <a:t>Incluye</a:t>
            </a:r>
            <a:r>
              <a:rPr lang="es-MX" dirty="0"/>
              <a:t>:   </a:t>
            </a:r>
            <a:br>
              <a:rPr lang="es-MX" dirty="0"/>
            </a:br>
            <a:r>
              <a:rPr lang="es-MX" dirty="0"/>
              <a:t>   </a:t>
            </a:r>
            <a:endParaRPr lang="es-MX" dirty="0" smtClean="0"/>
          </a:p>
          <a:p>
            <a:pPr>
              <a:buFont typeface="+mj-lt"/>
              <a:buAutoNum type="alphaLcPeriod"/>
            </a:pPr>
            <a:r>
              <a:rPr lang="es-MX" dirty="0" smtClean="0"/>
              <a:t>Actividades </a:t>
            </a:r>
            <a:r>
              <a:rPr lang="es-MX" dirty="0"/>
              <a:t>de la vida </a:t>
            </a:r>
            <a:r>
              <a:rPr lang="es-MX" dirty="0" smtClean="0"/>
              <a:t>diaria.</a:t>
            </a:r>
          </a:p>
          <a:p>
            <a:pPr>
              <a:buFont typeface="+mj-lt"/>
              <a:buAutoNum type="alphaLcPeriod"/>
            </a:pPr>
            <a:r>
              <a:rPr lang="es-MX" dirty="0" smtClean="0"/>
              <a:t>Cantidad </a:t>
            </a:r>
            <a:r>
              <a:rPr lang="es-MX" dirty="0"/>
              <a:t>y tipo de ejercicio y </a:t>
            </a:r>
            <a:r>
              <a:rPr lang="es-MX" dirty="0" smtClean="0"/>
              <a:t>deporte.</a:t>
            </a:r>
            <a:endParaRPr lang="es-MX" dirty="0"/>
          </a:p>
          <a:p>
            <a:pPr>
              <a:buFont typeface="+mj-lt"/>
              <a:buAutoNum type="alphaLcPeriod"/>
            </a:pPr>
            <a:r>
              <a:rPr lang="es-MX" dirty="0" smtClean="0"/>
              <a:t>Actividades recreativas.</a:t>
            </a:r>
          </a:p>
          <a:p>
            <a:pPr>
              <a:buFont typeface="+mj-lt"/>
              <a:buAutoNum type="alphaLcPeriod"/>
            </a:pPr>
            <a:r>
              <a:rPr lang="es-MX" dirty="0" smtClean="0"/>
              <a:t>Factores </a:t>
            </a:r>
            <a:r>
              <a:rPr lang="es-MX" dirty="0"/>
              <a:t>que interfieren en la realización de las actividades deseadas.</a:t>
            </a:r>
            <a:br>
              <a:rPr lang="es-MX" dirty="0"/>
            </a:br>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4409111"/>
            <a:ext cx="3048000" cy="243840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4005064"/>
            <a:ext cx="2590800" cy="24384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0198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3818" y="116632"/>
            <a:ext cx="2030182" cy="144016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1763689" y="764704"/>
            <a:ext cx="6770712" cy="3456384"/>
          </a:xfrm>
        </p:spPr>
        <p:txBody>
          <a:bodyPr>
            <a:normAutofit/>
          </a:bodyPr>
          <a:lstStyle/>
          <a:p>
            <a:pPr marL="0" indent="0">
              <a:buNone/>
            </a:pPr>
            <a:r>
              <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5: </a:t>
            </a:r>
            <a:r>
              <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Sueño – Descanso</a:t>
            </a:r>
          </a:p>
          <a:p>
            <a:endParaRPr lang="es-MX" b="1" dirty="0" smtClean="0"/>
          </a:p>
          <a:p>
            <a:r>
              <a:rPr lang="es-MX" b="1" dirty="0" smtClean="0"/>
              <a:t>Describe</a:t>
            </a:r>
            <a:r>
              <a:rPr lang="es-MX" dirty="0"/>
              <a:t> los patrones de sueño, reposo y relajación.</a:t>
            </a:r>
            <a:br>
              <a:rPr lang="es-MX" dirty="0"/>
            </a:br>
            <a:endParaRPr lang="es-MX" dirty="0" smtClean="0"/>
          </a:p>
          <a:p>
            <a:r>
              <a:rPr lang="es-MX" b="1" dirty="0" smtClean="0"/>
              <a:t>Incluye</a:t>
            </a:r>
            <a:r>
              <a:rPr lang="es-MX" dirty="0"/>
              <a:t>:   </a:t>
            </a:r>
            <a:endParaRPr lang="es-MX" dirty="0" smtClean="0"/>
          </a:p>
          <a:p>
            <a:endParaRPr lang="es-MX" dirty="0"/>
          </a:p>
          <a:p>
            <a:pPr>
              <a:buFont typeface="+mj-lt"/>
              <a:buAutoNum type="alphaLcPeriod"/>
            </a:pPr>
            <a:r>
              <a:rPr lang="es-MX" dirty="0" smtClean="0"/>
              <a:t>Cantidad </a:t>
            </a:r>
            <a:r>
              <a:rPr lang="es-MX" dirty="0"/>
              <a:t>y calidad percibida de sueño y </a:t>
            </a:r>
            <a:r>
              <a:rPr lang="es-MX" dirty="0" smtClean="0"/>
              <a:t>reposo.</a:t>
            </a:r>
            <a:endParaRPr lang="es-MX" dirty="0"/>
          </a:p>
          <a:p>
            <a:pPr>
              <a:buFont typeface="+mj-lt"/>
              <a:buAutoNum type="alphaLcPeriod"/>
            </a:pPr>
            <a:r>
              <a:rPr lang="es-MX" dirty="0" smtClean="0"/>
              <a:t>Ayudas </a:t>
            </a:r>
            <a:r>
              <a:rPr lang="es-MX" dirty="0"/>
              <a:t>para el sueño y el descanso.</a:t>
            </a:r>
            <a:br>
              <a:rPr lang="es-MX" dirty="0"/>
            </a:br>
            <a:endParaRPr lang="es-MX"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3933056"/>
            <a:ext cx="4010025" cy="265747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17441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79712" y="587482"/>
            <a:ext cx="6808009" cy="3777622"/>
          </a:xfrm>
        </p:spPr>
        <p:txBody>
          <a:bodyPr/>
          <a:lstStyle/>
          <a:p>
            <a:pPr marL="0" indent="0">
              <a:buNone/>
            </a:pPr>
            <a:r>
              <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6: </a:t>
            </a:r>
            <a:r>
              <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Cognitivo – Perceptivo</a:t>
            </a:r>
          </a:p>
          <a:p>
            <a:endParaRPr lang="es-MX" b="1" dirty="0" smtClean="0"/>
          </a:p>
          <a:p>
            <a:r>
              <a:rPr lang="es-MX" b="1" dirty="0" smtClean="0"/>
              <a:t>Describe</a:t>
            </a:r>
            <a:r>
              <a:rPr lang="es-MX" dirty="0"/>
              <a:t> los patrones sensitivos, perceptuales y cognitivos de la </a:t>
            </a:r>
            <a:r>
              <a:rPr lang="es-MX" dirty="0" smtClean="0"/>
              <a:t>persona.</a:t>
            </a:r>
          </a:p>
          <a:p>
            <a:endParaRPr lang="es-MX" dirty="0" smtClean="0"/>
          </a:p>
          <a:p>
            <a:r>
              <a:rPr lang="es-MX" b="1" dirty="0" smtClean="0"/>
              <a:t>Incluye</a:t>
            </a:r>
            <a:r>
              <a:rPr lang="es-MX" dirty="0"/>
              <a:t>:  </a:t>
            </a:r>
          </a:p>
          <a:p>
            <a:pPr>
              <a:buFont typeface="+mj-lt"/>
              <a:buAutoNum type="alphaLcPeriod"/>
            </a:pPr>
            <a:r>
              <a:rPr lang="es-MX" dirty="0" smtClean="0"/>
              <a:t>Situación </a:t>
            </a:r>
            <a:r>
              <a:rPr lang="es-MX" dirty="0"/>
              <a:t>de los sentidos </a:t>
            </a:r>
            <a:r>
              <a:rPr lang="es-MX" dirty="0" smtClean="0"/>
              <a:t>sensoriales.</a:t>
            </a:r>
            <a:endParaRPr lang="es-MX" dirty="0"/>
          </a:p>
          <a:p>
            <a:pPr>
              <a:buFont typeface="+mj-lt"/>
              <a:buAutoNum type="alphaLcPeriod"/>
            </a:pPr>
            <a:r>
              <a:rPr lang="es-MX" dirty="0" smtClean="0"/>
              <a:t>Utilización </a:t>
            </a:r>
            <a:r>
              <a:rPr lang="es-MX" dirty="0"/>
              <a:t>de sistemas de compensación o prótesis.</a:t>
            </a:r>
            <a:br>
              <a:rPr lang="es-MX" dirty="0"/>
            </a:br>
            <a:endParaRPr lang="es-MX"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149080"/>
            <a:ext cx="3048000" cy="24384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53621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07704" y="548680"/>
            <a:ext cx="6591985" cy="3672408"/>
          </a:xfrm>
        </p:spPr>
        <p:txBody>
          <a:bodyPr>
            <a:normAutofit fontScale="92500" lnSpcReduction="20000"/>
          </a:bodyPr>
          <a:lstStyle/>
          <a:p>
            <a:pPr marL="0" indent="0">
              <a:buNone/>
            </a:pPr>
            <a:r>
              <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7: </a:t>
            </a:r>
            <a:r>
              <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Autopercepción – Autoconcepto</a:t>
            </a:r>
          </a:p>
          <a:p>
            <a:endPar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MX" b="1" dirty="0" smtClean="0"/>
              <a:t>Describe</a:t>
            </a:r>
            <a:r>
              <a:rPr lang="es-MX" dirty="0"/>
              <a:t> los patrones de autoconcepto y percepción del estado de ánimo</a:t>
            </a:r>
            <a:r>
              <a:rPr lang="es-MX" dirty="0" smtClean="0"/>
              <a:t>.</a:t>
            </a:r>
          </a:p>
          <a:p>
            <a:r>
              <a:rPr lang="es-MX" b="1" dirty="0" smtClean="0"/>
              <a:t>Incluye</a:t>
            </a:r>
            <a:r>
              <a:rPr lang="es-MX" dirty="0"/>
              <a:t>:   </a:t>
            </a:r>
            <a:br>
              <a:rPr lang="es-MX" dirty="0"/>
            </a:br>
            <a:r>
              <a:rPr lang="es-MX" dirty="0"/>
              <a:t> </a:t>
            </a:r>
          </a:p>
          <a:p>
            <a:pPr>
              <a:buFont typeface="+mj-lt"/>
              <a:buAutoNum type="alphaLcPeriod"/>
            </a:pPr>
            <a:r>
              <a:rPr lang="es-MX" dirty="0" smtClean="0"/>
              <a:t>Actitud </a:t>
            </a:r>
            <a:r>
              <a:rPr lang="es-MX" dirty="0"/>
              <a:t>de la persona hacia sí misma y hacia su </a:t>
            </a:r>
            <a:r>
              <a:rPr lang="es-MX" dirty="0" smtClean="0"/>
              <a:t>valía.</a:t>
            </a:r>
            <a:endParaRPr lang="es-MX" dirty="0"/>
          </a:p>
          <a:p>
            <a:pPr>
              <a:buFont typeface="+mj-lt"/>
              <a:buAutoNum type="alphaLcPeriod"/>
            </a:pPr>
            <a:r>
              <a:rPr lang="es-MX" dirty="0" smtClean="0"/>
              <a:t>Imagen </a:t>
            </a:r>
            <a:r>
              <a:rPr lang="es-MX" dirty="0"/>
              <a:t>corporal y patrón emocional</a:t>
            </a:r>
            <a:r>
              <a:rPr lang="es-MX" dirty="0" smtClean="0"/>
              <a:t>..</a:t>
            </a:r>
            <a:endParaRPr lang="es-MX" dirty="0"/>
          </a:p>
          <a:p>
            <a:pPr>
              <a:buFont typeface="+mj-lt"/>
              <a:buAutoNum type="alphaLcPeriod"/>
            </a:pPr>
            <a:r>
              <a:rPr lang="es-MX" dirty="0" smtClean="0"/>
              <a:t>Patrón</a:t>
            </a:r>
            <a:r>
              <a:rPr lang="es-MX" dirty="0"/>
              <a:t> de comunicación no verbal: postura y movimiento corporal, contacto </a:t>
            </a:r>
            <a:r>
              <a:rPr lang="es-MX" dirty="0" smtClean="0"/>
              <a:t>ocular.</a:t>
            </a:r>
            <a:endParaRPr lang="es-MX" dirty="0"/>
          </a:p>
          <a:p>
            <a:pPr>
              <a:buFont typeface="+mj-lt"/>
              <a:buAutoNum type="alphaLcPeriod"/>
            </a:pPr>
            <a:r>
              <a:rPr lang="es-MX" dirty="0" smtClean="0"/>
              <a:t>Patrón </a:t>
            </a:r>
            <a:r>
              <a:rPr lang="es-MX" dirty="0"/>
              <a:t>de comunicación verbal: voz y patrón del habla.</a:t>
            </a:r>
            <a:br>
              <a:rPr lang="es-MX" dirty="0"/>
            </a:br>
            <a:endParaRPr lang="es-MX"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1" y="4277009"/>
            <a:ext cx="2232248" cy="20621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40977423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2415" y="908720"/>
            <a:ext cx="6591985" cy="3168352"/>
          </a:xfrm>
        </p:spPr>
        <p:txBody>
          <a:bodyPr>
            <a:normAutofit fontScale="92500" lnSpcReduction="10000"/>
          </a:bodyPr>
          <a:lstStyle/>
          <a:p>
            <a:pPr marL="0" indent="0">
              <a:buNone/>
            </a:pPr>
            <a:r>
              <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8: </a:t>
            </a:r>
            <a:r>
              <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Rol – Relaciones</a:t>
            </a:r>
          </a:p>
          <a:p>
            <a:endPar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MX" b="1" dirty="0" smtClean="0"/>
              <a:t>Describe</a:t>
            </a:r>
            <a:r>
              <a:rPr lang="es-MX" dirty="0"/>
              <a:t> los patrones de compromiso con el rol y las relaciones</a:t>
            </a:r>
            <a:r>
              <a:rPr lang="es-MX" dirty="0" smtClean="0"/>
              <a:t>.</a:t>
            </a:r>
          </a:p>
          <a:p>
            <a:endParaRPr lang="es-MX" dirty="0" smtClean="0"/>
          </a:p>
          <a:p>
            <a:r>
              <a:rPr lang="es-MX" b="1" dirty="0" smtClean="0"/>
              <a:t>Incluye</a:t>
            </a:r>
            <a:r>
              <a:rPr lang="es-MX" dirty="0"/>
              <a:t>:   </a:t>
            </a:r>
          </a:p>
          <a:p>
            <a:pPr>
              <a:buFont typeface="+mj-lt"/>
              <a:buAutoNum type="alphaLcPeriod"/>
            </a:pPr>
            <a:r>
              <a:rPr lang="es-MX" dirty="0" smtClean="0"/>
              <a:t>Percepción </a:t>
            </a:r>
            <a:r>
              <a:rPr lang="es-MX" dirty="0"/>
              <a:t>de las responsabilidades de su </a:t>
            </a:r>
            <a:r>
              <a:rPr lang="es-MX" dirty="0" smtClean="0"/>
              <a:t>rol.</a:t>
            </a:r>
            <a:endParaRPr lang="es-MX" dirty="0"/>
          </a:p>
          <a:p>
            <a:pPr>
              <a:buFont typeface="+mj-lt"/>
              <a:buAutoNum type="alphaLcPeriod"/>
            </a:pPr>
            <a:r>
              <a:rPr lang="es-MX" dirty="0" smtClean="0"/>
              <a:t>Satisfacción </a:t>
            </a:r>
            <a:r>
              <a:rPr lang="es-MX" dirty="0"/>
              <a:t>con la familia, el trabajo y las relaciones sociales</a:t>
            </a:r>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965422"/>
            <a:ext cx="3312368" cy="2556123"/>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45738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051720" y="836712"/>
            <a:ext cx="6591985" cy="3777622"/>
          </a:xfrm>
        </p:spPr>
        <p:txBody>
          <a:bodyPr>
            <a:normAutofit fontScale="92500" lnSpcReduction="10000"/>
          </a:bodyPr>
          <a:lstStyle/>
          <a:p>
            <a:pPr marL="0" indent="0">
              <a:buNone/>
            </a:pPr>
            <a:r>
              <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9: </a:t>
            </a:r>
            <a:r>
              <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Sexualidad – Reproducción</a:t>
            </a:r>
          </a:p>
          <a:p>
            <a:endParaRPr lang="es-MX" b="1" dirty="0" smtClean="0"/>
          </a:p>
          <a:p>
            <a:r>
              <a:rPr lang="es-MX" b="1" dirty="0" smtClean="0"/>
              <a:t>Describe</a:t>
            </a:r>
            <a:r>
              <a:rPr lang="es-MX" dirty="0"/>
              <a:t> los patrones sexuales y reproductivos de la </a:t>
            </a:r>
            <a:r>
              <a:rPr lang="es-MX" dirty="0" smtClean="0"/>
              <a:t>persona.</a:t>
            </a:r>
          </a:p>
          <a:p>
            <a:r>
              <a:rPr lang="es-MX" b="1" dirty="0" smtClean="0"/>
              <a:t>Incluye</a:t>
            </a:r>
            <a:r>
              <a:rPr lang="es-MX" dirty="0"/>
              <a:t>:   </a:t>
            </a:r>
            <a:br>
              <a:rPr lang="es-MX" dirty="0"/>
            </a:br>
            <a:r>
              <a:rPr lang="es-MX" dirty="0"/>
              <a:t>   </a:t>
            </a:r>
            <a:endParaRPr lang="es-MX" dirty="0" smtClean="0"/>
          </a:p>
          <a:p>
            <a:pPr>
              <a:buFont typeface="+mj-lt"/>
              <a:buAutoNum type="alphaLcPeriod"/>
            </a:pPr>
            <a:r>
              <a:rPr lang="es-MX" dirty="0" smtClean="0"/>
              <a:t>Satisfacción </a:t>
            </a:r>
            <a:r>
              <a:rPr lang="es-MX" dirty="0"/>
              <a:t>con la </a:t>
            </a:r>
            <a:r>
              <a:rPr lang="es-MX" dirty="0" smtClean="0"/>
              <a:t>sexualidad.</a:t>
            </a:r>
            <a:endParaRPr lang="es-MX" dirty="0"/>
          </a:p>
          <a:p>
            <a:pPr>
              <a:buFont typeface="+mj-lt"/>
              <a:buAutoNum type="alphaLcPeriod"/>
            </a:pPr>
            <a:r>
              <a:rPr lang="es-MX" dirty="0" smtClean="0"/>
              <a:t>Trastornos </a:t>
            </a:r>
            <a:r>
              <a:rPr lang="es-MX" dirty="0"/>
              <a:t>de la </a:t>
            </a:r>
            <a:r>
              <a:rPr lang="es-MX" dirty="0" smtClean="0"/>
              <a:t>sexualidad.</a:t>
            </a:r>
            <a:endParaRPr lang="es-MX" dirty="0"/>
          </a:p>
          <a:p>
            <a:pPr>
              <a:buFont typeface="+mj-lt"/>
              <a:buAutoNum type="alphaLcPeriod"/>
            </a:pPr>
            <a:r>
              <a:rPr lang="es-MX" dirty="0" smtClean="0"/>
              <a:t>Problemas </a:t>
            </a:r>
            <a:r>
              <a:rPr lang="es-MX" dirty="0"/>
              <a:t>en etapa reproductiva de la </a:t>
            </a:r>
            <a:r>
              <a:rPr lang="es-MX" dirty="0" smtClean="0"/>
              <a:t>mujer.</a:t>
            </a:r>
            <a:endParaRPr lang="es-MX" dirty="0"/>
          </a:p>
          <a:p>
            <a:pPr>
              <a:buFont typeface="+mj-lt"/>
              <a:buAutoNum type="alphaLcPeriod"/>
            </a:pPr>
            <a:r>
              <a:rPr lang="es-MX" dirty="0" smtClean="0"/>
              <a:t>Problemas </a:t>
            </a:r>
            <a:r>
              <a:rPr lang="es-MX" dirty="0"/>
              <a:t>en la menopausia</a:t>
            </a:r>
            <a:r>
              <a:rPr lang="es-MX" dirty="0" smtClean="0"/>
              <a:t>.</a:t>
            </a:r>
            <a:r>
              <a:rPr lang="es-MX" dirty="0"/>
              <a:t/>
            </a:r>
            <a:br>
              <a:rPr lang="es-MX" dirty="0"/>
            </a:br>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6946" y="4077073"/>
            <a:ext cx="3288319" cy="2551378"/>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5115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47664" y="2492896"/>
            <a:ext cx="6880017" cy="4104456"/>
          </a:xfrm>
        </p:spPr>
        <p:txBody>
          <a:bodyPr>
            <a:normAutofit fontScale="92500" lnSpcReduction="20000"/>
          </a:bodyPr>
          <a:lstStyle/>
          <a:p>
            <a:pPr marL="0" indent="0">
              <a:buNone/>
            </a:pPr>
            <a:r>
              <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10: </a:t>
            </a:r>
            <a:r>
              <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Tolerancia al Estrés</a:t>
            </a:r>
          </a:p>
          <a:p>
            <a:endPar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MX" b="1" dirty="0" smtClean="0"/>
              <a:t>Describe</a:t>
            </a:r>
            <a:r>
              <a:rPr lang="es-MX" dirty="0"/>
              <a:t> el patrón de adaptación y afrontamiento de la persona a los procesos vitales, y su efectividad, manifestada en términos de tolerancia al </a:t>
            </a:r>
            <a:r>
              <a:rPr lang="es-MX" dirty="0" smtClean="0"/>
              <a:t>estrés.</a:t>
            </a:r>
          </a:p>
          <a:p>
            <a:r>
              <a:rPr lang="es-MX" b="1" dirty="0" smtClean="0"/>
              <a:t>Incluye</a:t>
            </a:r>
            <a:r>
              <a:rPr lang="es-MX" dirty="0"/>
              <a:t>:   </a:t>
            </a:r>
          </a:p>
          <a:p>
            <a:endParaRPr lang="es-MX" dirty="0"/>
          </a:p>
          <a:p>
            <a:pPr>
              <a:buFont typeface="+mj-lt"/>
              <a:buAutoNum type="alphaLcPeriod"/>
            </a:pPr>
            <a:r>
              <a:rPr lang="es-MX" dirty="0" smtClean="0"/>
              <a:t>Capacidad </a:t>
            </a:r>
            <a:r>
              <a:rPr lang="es-MX" dirty="0"/>
              <a:t>de resistencia de la persona a los ataques de la </a:t>
            </a:r>
            <a:r>
              <a:rPr lang="es-MX" dirty="0" smtClean="0"/>
              <a:t>integridad.</a:t>
            </a:r>
            <a:endParaRPr lang="es-MX" dirty="0"/>
          </a:p>
          <a:p>
            <a:pPr>
              <a:buFont typeface="+mj-lt"/>
              <a:buAutoNum type="alphaLcPeriod"/>
            </a:pPr>
            <a:r>
              <a:rPr lang="es-MX" dirty="0" smtClean="0"/>
              <a:t>Manejo </a:t>
            </a:r>
            <a:r>
              <a:rPr lang="es-MX" dirty="0"/>
              <a:t>del </a:t>
            </a:r>
            <a:r>
              <a:rPr lang="es-MX" dirty="0" smtClean="0"/>
              <a:t>estrés.</a:t>
            </a:r>
            <a:endParaRPr lang="es-MX" dirty="0"/>
          </a:p>
          <a:p>
            <a:pPr>
              <a:buFont typeface="+mj-lt"/>
              <a:buAutoNum type="alphaLcPeriod"/>
            </a:pPr>
            <a:r>
              <a:rPr lang="es-MX" dirty="0" smtClean="0"/>
              <a:t>Sistemas </a:t>
            </a:r>
            <a:r>
              <a:rPr lang="es-MX" dirty="0"/>
              <a:t>de soporte y </a:t>
            </a:r>
            <a:r>
              <a:rPr lang="es-MX" dirty="0" smtClean="0"/>
              <a:t>ayuda.</a:t>
            </a:r>
            <a:endParaRPr lang="es-MX" dirty="0"/>
          </a:p>
          <a:p>
            <a:pPr>
              <a:buFont typeface="+mj-lt"/>
              <a:buAutoNum type="alphaLcPeriod"/>
            </a:pPr>
            <a:r>
              <a:rPr lang="es-MX" dirty="0" smtClean="0"/>
              <a:t>Capacidad </a:t>
            </a:r>
            <a:r>
              <a:rPr lang="es-MX" dirty="0"/>
              <a:t>percibida de manejar situaciones estresantes.</a:t>
            </a:r>
            <a:br>
              <a:rPr lang="es-MX" dirty="0"/>
            </a:br>
            <a:endParaRPr lang="es-MX"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850233">
            <a:off x="5292080" y="478129"/>
            <a:ext cx="2733863" cy="252028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08979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23728" y="764704"/>
            <a:ext cx="6552728" cy="3777622"/>
          </a:xfrm>
        </p:spPr>
        <p:txBody>
          <a:bodyPr>
            <a:normAutofit lnSpcReduction="10000"/>
          </a:bodyPr>
          <a:lstStyle/>
          <a:p>
            <a:pPr marL="0" indent="0">
              <a:buNone/>
            </a:pPr>
            <a:r>
              <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Patrón 11: </a:t>
            </a:r>
            <a:r>
              <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Valores – Creencias</a:t>
            </a:r>
          </a:p>
          <a:p>
            <a:endParaRPr lang="es-MX"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just"/>
            <a:r>
              <a:rPr lang="es-MX" b="1" dirty="0" smtClean="0"/>
              <a:t>Describe</a:t>
            </a:r>
            <a:r>
              <a:rPr lang="es-MX" dirty="0"/>
              <a:t> el patrón de los valores y las </a:t>
            </a:r>
            <a:r>
              <a:rPr lang="es-MX" dirty="0" smtClean="0"/>
              <a:t>creencias espirituales </a:t>
            </a:r>
            <a:r>
              <a:rPr lang="es-MX" dirty="0"/>
              <a:t>y/o religiosas que influyen en la adopción de decisiones</a:t>
            </a:r>
            <a:r>
              <a:rPr lang="es-MX" dirty="0" smtClean="0"/>
              <a:t>.</a:t>
            </a:r>
          </a:p>
          <a:p>
            <a:r>
              <a:rPr lang="es-MX" b="1" dirty="0" smtClean="0"/>
              <a:t>Incluye</a:t>
            </a:r>
            <a:r>
              <a:rPr lang="es-MX" dirty="0"/>
              <a:t>:   </a:t>
            </a:r>
          </a:p>
          <a:p>
            <a:pPr>
              <a:buFont typeface="+mj-lt"/>
              <a:buAutoNum type="alphaLcPeriod"/>
            </a:pPr>
            <a:r>
              <a:rPr lang="es-MX" dirty="0" smtClean="0"/>
              <a:t>Cosas</a:t>
            </a:r>
            <a:r>
              <a:rPr lang="es-MX" dirty="0"/>
              <a:t> percibidas como importantes en la </a:t>
            </a:r>
            <a:r>
              <a:rPr lang="es-MX" dirty="0" smtClean="0"/>
              <a:t>vida.</a:t>
            </a:r>
            <a:endParaRPr lang="es-MX" dirty="0"/>
          </a:p>
          <a:p>
            <a:pPr>
              <a:buFont typeface="+mj-lt"/>
              <a:buAutoNum type="alphaLcPeriod"/>
            </a:pPr>
            <a:r>
              <a:rPr lang="es-MX" dirty="0" smtClean="0"/>
              <a:t>La </a:t>
            </a:r>
            <a:r>
              <a:rPr lang="es-MX" dirty="0"/>
              <a:t>percepción de la calidad de </a:t>
            </a:r>
            <a:r>
              <a:rPr lang="es-MX" dirty="0" smtClean="0"/>
              <a:t>vida.</a:t>
            </a:r>
            <a:endParaRPr lang="es-MX" dirty="0"/>
          </a:p>
          <a:p>
            <a:pPr>
              <a:buFont typeface="+mj-lt"/>
              <a:buAutoNum type="alphaLcPeriod"/>
            </a:pPr>
            <a:r>
              <a:rPr lang="es-MX" dirty="0" smtClean="0"/>
              <a:t>Conflicto </a:t>
            </a:r>
            <a:r>
              <a:rPr lang="es-MX" dirty="0"/>
              <a:t>con los valores o creencias </a:t>
            </a:r>
            <a:r>
              <a:rPr lang="es-MX" dirty="0" smtClean="0"/>
              <a:t>importantes.</a:t>
            </a:r>
            <a:endParaRPr lang="es-MX" dirty="0"/>
          </a:p>
          <a:p>
            <a:pPr>
              <a:buFont typeface="+mj-lt"/>
              <a:buAutoNum type="alphaLcPeriod"/>
            </a:pPr>
            <a:r>
              <a:rPr lang="es-MX" dirty="0" smtClean="0"/>
              <a:t>Las </a:t>
            </a:r>
            <a:r>
              <a:rPr lang="es-MX" dirty="0"/>
              <a:t>expectativas relacionadas con la salud.</a:t>
            </a:r>
            <a:br>
              <a:rPr lang="es-MX" dirty="0"/>
            </a:b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4581128"/>
            <a:ext cx="3048000" cy="20002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6642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260648"/>
            <a:ext cx="7416823" cy="1152128"/>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MX"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METODOLOGÍA DE EDUCACIÓN PARA LA SALUD</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Marcador de contenido"/>
          <p:cNvSpPr>
            <a:spLocks noGrp="1"/>
          </p:cNvSpPr>
          <p:nvPr>
            <p:ph idx="1"/>
          </p:nvPr>
        </p:nvSpPr>
        <p:spPr>
          <a:xfrm>
            <a:off x="827584" y="1628800"/>
            <a:ext cx="7848871" cy="4282422"/>
          </a:xfrm>
        </p:spPr>
        <p:txBody>
          <a:bodyPr>
            <a:normAutofit fontScale="92500"/>
          </a:bodyPr>
          <a:lstStyle/>
          <a:p>
            <a:pPr marL="0" indent="0" algn="just">
              <a:buNone/>
            </a:pPr>
            <a:r>
              <a:rPr lang="es-MX" dirty="0">
                <a:latin typeface="Arial"/>
              </a:rPr>
              <a:t>Para </a:t>
            </a:r>
            <a:r>
              <a:rPr lang="es-MX" dirty="0" smtClean="0">
                <a:latin typeface="Arial"/>
              </a:rPr>
              <a:t>“diseñar </a:t>
            </a:r>
            <a:r>
              <a:rPr lang="es-MX" dirty="0">
                <a:latin typeface="Arial"/>
              </a:rPr>
              <a:t>y </a:t>
            </a:r>
            <a:r>
              <a:rPr lang="es-MX" dirty="0" smtClean="0">
                <a:latin typeface="Arial"/>
              </a:rPr>
              <a:t>poner </a:t>
            </a:r>
            <a:r>
              <a:rPr lang="es-MX" dirty="0">
                <a:latin typeface="Arial"/>
              </a:rPr>
              <a:t>en práctica </a:t>
            </a:r>
            <a:r>
              <a:rPr lang="es-MX" dirty="0" smtClean="0">
                <a:latin typeface="Arial"/>
              </a:rPr>
              <a:t>un programa (s) efectivo (s) </a:t>
            </a:r>
            <a:r>
              <a:rPr lang="es-MX" dirty="0">
                <a:latin typeface="Arial"/>
              </a:rPr>
              <a:t>de </a:t>
            </a:r>
            <a:r>
              <a:rPr lang="es-MX" dirty="0" smtClean="0">
                <a:latin typeface="Arial"/>
              </a:rPr>
              <a:t>comunicación para </a:t>
            </a:r>
            <a:r>
              <a:rPr lang="es-MX" dirty="0">
                <a:latin typeface="Arial"/>
              </a:rPr>
              <a:t>la salud, que </a:t>
            </a:r>
            <a:r>
              <a:rPr lang="es-MX" dirty="0" smtClean="0">
                <a:latin typeface="Arial"/>
              </a:rPr>
              <a:t>den </a:t>
            </a:r>
            <a:r>
              <a:rPr lang="es-MX" dirty="0">
                <a:latin typeface="Arial"/>
              </a:rPr>
              <a:t>lugar a un cambio de </a:t>
            </a:r>
            <a:r>
              <a:rPr lang="es-MX" dirty="0" smtClean="0">
                <a:latin typeface="Arial"/>
              </a:rPr>
              <a:t>conductas positivo es necesario disponer </a:t>
            </a:r>
            <a:r>
              <a:rPr lang="es-MX" dirty="0">
                <a:latin typeface="Arial"/>
              </a:rPr>
              <a:t>de una </a:t>
            </a:r>
            <a:r>
              <a:rPr lang="es-MX" dirty="0" smtClean="0">
                <a:latin typeface="Arial"/>
              </a:rPr>
              <a:t>metodología </a:t>
            </a:r>
            <a:r>
              <a:rPr lang="es-MX" dirty="0">
                <a:latin typeface="Arial"/>
              </a:rPr>
              <a:t>que sirva de </a:t>
            </a:r>
            <a:r>
              <a:rPr lang="es-MX" dirty="0" smtClean="0">
                <a:latin typeface="Arial"/>
              </a:rPr>
              <a:t>orientación </a:t>
            </a:r>
            <a:r>
              <a:rPr lang="es-MX" dirty="0">
                <a:latin typeface="Arial"/>
              </a:rPr>
              <a:t>en la </a:t>
            </a:r>
            <a:r>
              <a:rPr lang="es-MX" dirty="0" smtClean="0">
                <a:latin typeface="Arial"/>
              </a:rPr>
              <a:t>creación y ejecución dichos programas. </a:t>
            </a:r>
          </a:p>
          <a:p>
            <a:endParaRPr lang="es-MX" dirty="0">
              <a:latin typeface="Arial"/>
            </a:endParaRPr>
          </a:p>
          <a:p>
            <a:pPr marL="0" indent="0">
              <a:buNone/>
            </a:pPr>
            <a:r>
              <a:rPr lang="es-MX" dirty="0" smtClean="0">
                <a:latin typeface="Arial"/>
              </a:rPr>
              <a:t>	Para ello, se </a:t>
            </a:r>
            <a:r>
              <a:rPr lang="es-MX" dirty="0">
                <a:latin typeface="Arial"/>
              </a:rPr>
              <a:t>propone </a:t>
            </a:r>
            <a:r>
              <a:rPr lang="es-MX" dirty="0" smtClean="0">
                <a:latin typeface="Arial"/>
              </a:rPr>
              <a:t>un ordenamiento </a:t>
            </a:r>
            <a:r>
              <a:rPr lang="es-MX" dirty="0">
                <a:latin typeface="Arial"/>
              </a:rPr>
              <a:t>lógico de una </a:t>
            </a:r>
            <a:r>
              <a:rPr lang="es-MX" dirty="0" smtClean="0">
                <a:latin typeface="Arial"/>
              </a:rPr>
              <a:t>secuencia </a:t>
            </a:r>
            <a:r>
              <a:rPr lang="es-MX" dirty="0">
                <a:latin typeface="Arial"/>
              </a:rPr>
              <a:t>de </a:t>
            </a:r>
            <a:r>
              <a:rPr lang="es-MX" dirty="0" smtClean="0">
                <a:latin typeface="Arial"/>
              </a:rPr>
              <a:t>pasos:</a:t>
            </a:r>
          </a:p>
          <a:p>
            <a:pPr marL="0" indent="0">
              <a:buNone/>
            </a:pPr>
            <a:endParaRPr lang="es-MX" dirty="0">
              <a:latin typeface="Arial"/>
            </a:endParaRPr>
          </a:p>
          <a:p>
            <a:r>
              <a:rPr lang="es-MX" dirty="0" smtClean="0">
                <a:latin typeface="Arial"/>
              </a:rPr>
              <a:t>Diagnóstico</a:t>
            </a:r>
          </a:p>
          <a:p>
            <a:r>
              <a:rPr lang="es-MX" dirty="0" smtClean="0">
                <a:latin typeface="Arial"/>
              </a:rPr>
              <a:t> Estrategia</a:t>
            </a:r>
          </a:p>
          <a:p>
            <a:r>
              <a:rPr lang="es-MX" dirty="0" smtClean="0">
                <a:latin typeface="Arial"/>
              </a:rPr>
              <a:t> </a:t>
            </a:r>
            <a:r>
              <a:rPr lang="es-MX" dirty="0">
                <a:latin typeface="Arial"/>
              </a:rPr>
              <a:t>Intervención</a:t>
            </a:r>
          </a:p>
          <a:p>
            <a:r>
              <a:rPr lang="es-MX" dirty="0" smtClean="0">
                <a:latin typeface="Arial" pitchFamily="34" charset="0"/>
                <a:cs typeface="Arial" pitchFamily="34" charset="0"/>
              </a:rPr>
              <a:t>Monitoreo </a:t>
            </a:r>
            <a:endParaRPr lang="es-MX" dirty="0">
              <a:latin typeface="Arial" pitchFamily="34" charset="0"/>
              <a:cs typeface="Arial" pitchFamily="34" charset="0"/>
            </a:endParaRPr>
          </a:p>
          <a:p>
            <a:r>
              <a:rPr lang="es-MX" dirty="0" smtClean="0">
                <a:latin typeface="Arial" pitchFamily="34" charset="0"/>
                <a:cs typeface="Arial" pitchFamily="34" charset="0"/>
              </a:rPr>
              <a:t>Evaluación</a:t>
            </a:r>
            <a:endParaRPr lang="es-MX" dirty="0">
              <a:latin typeface="Arial" pitchFamily="34" charset="0"/>
              <a:cs typeface="Arial" pitchFamily="34" charset="0"/>
            </a:endParaRPr>
          </a:p>
          <a:p>
            <a:endParaRPr lang="es-MX" dirty="0"/>
          </a:p>
          <a:p>
            <a:endParaRPr lang="es-MX" dirty="0">
              <a:latin typeface="Arial"/>
            </a:endParaRPr>
          </a:p>
          <a:p>
            <a:endParaRPr lang="es-MX" dirty="0">
              <a:latin typeface="Arial"/>
            </a:endParaRPr>
          </a:p>
          <a:p>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789040"/>
            <a:ext cx="3419872" cy="256490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373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OBJETIVO DE LA UNIDAD DE APRENDIZAJE</a:t>
            </a:r>
          </a:p>
        </p:txBody>
      </p:sp>
      <p:sp>
        <p:nvSpPr>
          <p:cNvPr id="3" name="2 Marcador de contenido"/>
          <p:cNvSpPr>
            <a:spLocks noGrp="1"/>
          </p:cNvSpPr>
          <p:nvPr>
            <p:ph idx="1"/>
          </p:nvPr>
        </p:nvSpPr>
        <p:spPr/>
        <p:txBody>
          <a:bodyPr/>
          <a:lstStyle/>
          <a:p>
            <a:r>
              <a:rPr lang="es-MX" dirty="0"/>
              <a:t>Contará con bases en la elaboración de programas de educación para la salud, dirigidos al individuo, familia y comunidad, tomando en cuenta sus necesidades detectadas y de acuerdo al nivel de atención donde se encuentre.</a:t>
            </a:r>
          </a:p>
          <a:p>
            <a:r>
              <a:rPr lang="es-MX" dirty="0"/>
              <a:t>Elaborará programas de educación para la salud con base en un diagnóstico para dar respuesta a la problemática detectada.</a:t>
            </a:r>
          </a:p>
          <a:p>
            <a:endParaRPr lang="es-MX" dirty="0"/>
          </a:p>
        </p:txBody>
      </p:sp>
    </p:spTree>
    <p:extLst>
      <p:ext uri="{BB962C8B-B14F-4D97-AF65-F5344CB8AC3E}">
        <p14:creationId xmlns:p14="http://schemas.microsoft.com/office/powerpoint/2010/main" val="24257763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Diagnóstico</a:t>
            </a:r>
            <a:endParaRPr lang="es-MX"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2 Marcador de contenido"/>
          <p:cNvSpPr>
            <a:spLocks noGrp="1"/>
          </p:cNvSpPr>
          <p:nvPr>
            <p:ph idx="1"/>
          </p:nvPr>
        </p:nvSpPr>
        <p:spPr/>
        <p:txBody>
          <a:bodyPr/>
          <a:lstStyle/>
          <a:p>
            <a:pPr marL="0" indent="0" algn="just">
              <a:buNone/>
            </a:pPr>
            <a:r>
              <a:rPr lang="es-MX" dirty="0"/>
              <a:t>El </a:t>
            </a:r>
            <a:r>
              <a:rPr lang="es-MX" dirty="0" smtClean="0"/>
              <a:t>diagnóstico permite </a:t>
            </a:r>
            <a:r>
              <a:rPr lang="es-MX" dirty="0"/>
              <a:t>identificar claramente el problema de salud, realizar el análisis situacional a partir del conocimiento del contexto en el cual </a:t>
            </a:r>
            <a:r>
              <a:rPr lang="es-MX" dirty="0" smtClean="0"/>
              <a:t>se ejecuta la </a:t>
            </a:r>
            <a:r>
              <a:rPr lang="es-MX" dirty="0"/>
              <a:t>intervención comunicacional y caracterizar el público al </a:t>
            </a:r>
            <a:r>
              <a:rPr lang="es-MX" dirty="0" smtClean="0"/>
              <a:t>quien se dirige </a:t>
            </a:r>
            <a:r>
              <a:rPr lang="es-MX" dirty="0"/>
              <a:t>la intervención de comunicación. </a:t>
            </a:r>
          </a:p>
        </p:txBody>
      </p:sp>
      <p:pic>
        <p:nvPicPr>
          <p:cNvPr id="5123"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5827" b="17867"/>
          <a:stretch/>
        </p:blipFill>
        <p:spPr bwMode="auto">
          <a:xfrm>
            <a:off x="4139952" y="4077072"/>
            <a:ext cx="1675823" cy="177325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0305187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23728" y="332656"/>
            <a:ext cx="6589199" cy="1280890"/>
          </a:xfrm>
        </p:spPr>
        <p:txBody>
          <a:bodyPr/>
          <a:lstStyle/>
          <a:p>
            <a:pPr algn="ctr"/>
            <a:r>
              <a:rPr lang="es-MX"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Estrategias</a:t>
            </a:r>
            <a:endParaRPr lang="es-MX"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2 Marcador de contenido"/>
          <p:cNvSpPr>
            <a:spLocks noGrp="1"/>
          </p:cNvSpPr>
          <p:nvPr>
            <p:ph idx="1"/>
          </p:nvPr>
        </p:nvSpPr>
        <p:spPr>
          <a:xfrm>
            <a:off x="1826079" y="1108141"/>
            <a:ext cx="6591985" cy="3777622"/>
          </a:xfrm>
        </p:spPr>
        <p:txBody>
          <a:bodyPr/>
          <a:lstStyle/>
          <a:p>
            <a:pPr marL="0" indent="0" algn="just">
              <a:buNone/>
            </a:pPr>
            <a:r>
              <a:rPr lang="es-MX" dirty="0"/>
              <a:t>En función a los resultados del diagnóstico </a:t>
            </a:r>
            <a:r>
              <a:rPr lang="es-MX" dirty="0" smtClean="0"/>
              <a:t> </a:t>
            </a:r>
            <a:r>
              <a:rPr lang="es-MX" dirty="0"/>
              <a:t>permite: Segmentar la audiencia objetivo, priorizar los comportamientos, formular los objetivos de comunicación, elaborar los mensajes, seleccionar los medios y determinar el plan de trabajo: organigrama, cronograma y presupuesto. </a:t>
            </a:r>
          </a:p>
        </p:txBody>
      </p:sp>
      <p:pic>
        <p:nvPicPr>
          <p:cNvPr id="614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6651" t="21782" r="21046" b="7147"/>
          <a:stretch/>
        </p:blipFill>
        <p:spPr bwMode="auto">
          <a:xfrm>
            <a:off x="1763688" y="2996952"/>
            <a:ext cx="6716769"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70983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Intervención</a:t>
            </a:r>
            <a:r>
              <a:rPr lang="es-MX" dirty="0"/>
              <a:t/>
            </a:r>
            <a:br>
              <a:rPr lang="es-MX" dirty="0"/>
            </a:br>
            <a:endParaRPr lang="es-MX" dirty="0"/>
          </a:p>
        </p:txBody>
      </p:sp>
      <p:sp>
        <p:nvSpPr>
          <p:cNvPr id="3" name="2 Marcador de contenido"/>
          <p:cNvSpPr>
            <a:spLocks noGrp="1"/>
          </p:cNvSpPr>
          <p:nvPr>
            <p:ph idx="1"/>
          </p:nvPr>
        </p:nvSpPr>
        <p:spPr>
          <a:xfrm>
            <a:off x="1835696" y="1700808"/>
            <a:ext cx="6591985" cy="3777622"/>
          </a:xfrm>
        </p:spPr>
        <p:txBody>
          <a:bodyPr/>
          <a:lstStyle/>
          <a:p>
            <a:pPr marL="0" indent="0" algn="just">
              <a:buNone/>
            </a:pPr>
            <a:r>
              <a:rPr lang="es-MX" dirty="0" smtClean="0"/>
              <a:t>Es </a:t>
            </a:r>
            <a:r>
              <a:rPr lang="es-MX" dirty="0"/>
              <a:t>la puesta en marcha de la estrategia. </a:t>
            </a:r>
            <a:endParaRPr lang="es-MX" dirty="0" smtClean="0"/>
          </a:p>
          <a:p>
            <a:pPr marL="0" indent="0" algn="just">
              <a:buNone/>
            </a:pPr>
            <a:endParaRPr lang="es-MX" sz="100" dirty="0" smtClean="0"/>
          </a:p>
          <a:p>
            <a:pPr marL="0" indent="0" algn="just">
              <a:buNone/>
            </a:pPr>
            <a:r>
              <a:rPr lang="es-MX" dirty="0" smtClean="0"/>
              <a:t>En </a:t>
            </a:r>
            <a:r>
              <a:rPr lang="es-MX" dirty="0"/>
              <a:t>esta etapa se revisan los criterios básicos que debemos tomar en cuenta para la producción de los diferentes materiales, en función a los componentes de eficacia que intervienen en la misma: atracción, comprensión, identificación, aceptación e inducción a la acción.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4077072"/>
            <a:ext cx="3137281" cy="230425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7299220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Monitoreo</a:t>
            </a:r>
            <a:endParaRPr lang="es-MX"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2 Marcador de contenido"/>
          <p:cNvSpPr>
            <a:spLocks noGrp="1"/>
          </p:cNvSpPr>
          <p:nvPr>
            <p:ph idx="1"/>
          </p:nvPr>
        </p:nvSpPr>
        <p:spPr/>
        <p:txBody>
          <a:bodyPr/>
          <a:lstStyle/>
          <a:p>
            <a:pPr marL="0" indent="0">
              <a:buNone/>
            </a:pPr>
            <a:r>
              <a:rPr lang="es-MX" dirty="0" smtClean="0"/>
              <a:t>El </a:t>
            </a:r>
            <a:r>
              <a:rPr lang="es-MX" dirty="0"/>
              <a:t>monitoreo suministra la información necesaria sobre la marcha del proceso y de las actividades. </a:t>
            </a:r>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3356992"/>
            <a:ext cx="2590800" cy="25971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808279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620688"/>
            <a:ext cx="6842720" cy="1280890"/>
          </a:xfrm>
        </p:spPr>
        <p:txBody>
          <a:bodyPr/>
          <a:lstStyle/>
          <a:p>
            <a:pPr algn="ctr"/>
            <a:r>
              <a:rPr lang="es-MX"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Evaluación</a:t>
            </a:r>
            <a:endParaRPr lang="es-MX"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2 Marcador de contenido"/>
          <p:cNvSpPr>
            <a:spLocks noGrp="1"/>
          </p:cNvSpPr>
          <p:nvPr>
            <p:ph idx="1"/>
          </p:nvPr>
        </p:nvSpPr>
        <p:spPr/>
        <p:txBody>
          <a:bodyPr/>
          <a:lstStyle/>
          <a:p>
            <a:pPr marL="0" indent="0" algn="just">
              <a:buNone/>
            </a:pPr>
            <a:r>
              <a:rPr lang="es-MX" dirty="0"/>
              <a:t>La evaluación permite medir los resultados que se van produciendo en relación con los objetivos planteados, para de acuerdo a ello, tomar decisiones a fin de realizar las correcciones necesarias. </a:t>
            </a:r>
          </a:p>
          <a:p>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33996">
            <a:off x="3635896" y="3573016"/>
            <a:ext cx="2741290" cy="27412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7300437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19672" y="1196752"/>
            <a:ext cx="6591985" cy="4498446"/>
          </a:xfrm>
        </p:spPr>
        <p:txBody>
          <a:bodyPr/>
          <a:lstStyle/>
          <a:p>
            <a:pPr marL="0" indent="0" algn="just">
              <a:buNone/>
            </a:pPr>
            <a:r>
              <a:rPr lang="es-MX" dirty="0"/>
              <a:t>Para implementar eficientemente las </a:t>
            </a:r>
            <a:r>
              <a:rPr lang="es-MX" dirty="0" smtClean="0"/>
              <a:t>acciones </a:t>
            </a:r>
            <a:r>
              <a:rPr lang="es-MX" dirty="0"/>
              <a:t>de comunicación en salud, </a:t>
            </a:r>
            <a:r>
              <a:rPr lang="es-MX" dirty="0" smtClean="0"/>
              <a:t>hay que tener pleno </a:t>
            </a:r>
            <a:r>
              <a:rPr lang="es-MX" dirty="0"/>
              <a:t>conocimiento de que los “programas </a:t>
            </a:r>
            <a:r>
              <a:rPr lang="es-MX" dirty="0" smtClean="0"/>
              <a:t>de </a:t>
            </a:r>
            <a:r>
              <a:rPr lang="es-MX" dirty="0"/>
              <a:t>comunicación </a:t>
            </a:r>
            <a:r>
              <a:rPr lang="es-MX" dirty="0" smtClean="0"/>
              <a:t>en </a:t>
            </a:r>
            <a:r>
              <a:rPr lang="es-MX" dirty="0"/>
              <a:t>salud </a:t>
            </a:r>
            <a:r>
              <a:rPr lang="es-MX" dirty="0" smtClean="0"/>
              <a:t>pueden informar, convencer</a:t>
            </a:r>
            <a:r>
              <a:rPr lang="es-MX" dirty="0"/>
              <a:t>, fortalecer y </a:t>
            </a:r>
            <a:r>
              <a:rPr lang="es-MX" dirty="0" smtClean="0"/>
              <a:t>educar”.</a:t>
            </a:r>
            <a:endParaRPr lang="es-MX" dirty="0"/>
          </a:p>
          <a:p>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780928"/>
            <a:ext cx="5544617" cy="363172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37032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idx="1"/>
          </p:nvPr>
        </p:nvSpPr>
        <p:spPr>
          <a:xfrm>
            <a:off x="1763688" y="2133600"/>
            <a:ext cx="6934224" cy="4114800"/>
          </a:xfrm>
        </p:spPr>
        <p:txBody>
          <a:bodyPr>
            <a:normAutofit/>
          </a:bodyPr>
          <a:lstStyle/>
          <a:p>
            <a:pPr algn="just">
              <a:buFont typeface="Wingdings" pitchFamily="2" charset="2"/>
              <a:buNone/>
            </a:pPr>
            <a:r>
              <a:rPr lang="es-ES" sz="2400" dirty="0" smtClean="0"/>
              <a:t>    Es la organización y coordinación del conjunto de actividades necesarias para conseguir objetivos precisos en una determinada política y con recursos concretos.</a:t>
            </a:r>
            <a:endParaRPr lang="es-ES" sz="2400" dirty="0"/>
          </a:p>
        </p:txBody>
      </p:sp>
      <p:sp>
        <p:nvSpPr>
          <p:cNvPr id="355331" name="WordArt 3"/>
          <p:cNvSpPr>
            <a:spLocks noChangeArrowheads="1" noChangeShapeType="1" noTextEdit="1"/>
          </p:cNvSpPr>
          <p:nvPr/>
        </p:nvSpPr>
        <p:spPr bwMode="auto">
          <a:xfrm>
            <a:off x="1547664" y="620688"/>
            <a:ext cx="7362825" cy="10080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s-MX" sz="1000" b="1" kern="10"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latin typeface="Times New Roman"/>
                <a:cs typeface="Times New Roman"/>
              </a:rPr>
              <a:t>Programa de salud  </a:t>
            </a:r>
            <a:endParaRPr lang="es-MX" sz="1000" b="1" kern="10"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latin typeface="Times New Roman"/>
              <a:cs typeface="Times New Roman"/>
            </a:endParaRPr>
          </a:p>
        </p:txBody>
      </p:sp>
      <p:pic>
        <p:nvPicPr>
          <p:cNvPr id="355332" name="Picture 4" descr="MCj0290702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363" y="4292600"/>
            <a:ext cx="3609588" cy="2088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2892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5" y="624110"/>
            <a:ext cx="6986736" cy="128089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MX" b="1" cap="all" dirty="0" smtClean="0">
                <a:ln/>
                <a:solidFill>
                  <a:schemeClr val="accent1">
                    <a:lumMod val="60000"/>
                    <a:lumOff val="4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PROGRAMA</a:t>
            </a:r>
            <a:endParaRPr lang="es-MX" b="1" cap="all" dirty="0">
              <a:ln/>
              <a:solidFill>
                <a:schemeClr val="accent1">
                  <a:lumMod val="60000"/>
                  <a:lumOff val="4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Marcador de contenido"/>
          <p:cNvSpPr>
            <a:spLocks noGrp="1"/>
          </p:cNvSpPr>
          <p:nvPr>
            <p:ph idx="1"/>
          </p:nvPr>
        </p:nvSpPr>
        <p:spPr>
          <a:xfrm>
            <a:off x="1151113" y="1556792"/>
            <a:ext cx="7992887" cy="4426438"/>
          </a:xfrm>
        </p:spPr>
        <p:txBody>
          <a:bodyPr/>
          <a:lstStyle/>
          <a:p>
            <a:r>
              <a:rPr lang="es-MX" b="1" dirty="0" smtClean="0"/>
              <a:t>CÁRATULA</a:t>
            </a:r>
          </a:p>
          <a:p>
            <a:r>
              <a:rPr lang="es-MX" b="1" dirty="0" smtClean="0"/>
              <a:t>INTRODUCCIÓN</a:t>
            </a:r>
          </a:p>
          <a:p>
            <a:r>
              <a:rPr lang="es-MX" b="1" dirty="0" smtClean="0"/>
              <a:t>OBJETIVOS</a:t>
            </a:r>
          </a:p>
          <a:p>
            <a:endParaRPr lang="es-MX" dirty="0"/>
          </a:p>
        </p:txBody>
      </p:sp>
      <p:graphicFrame>
        <p:nvGraphicFramePr>
          <p:cNvPr id="4" name="3 Objeto"/>
          <p:cNvGraphicFramePr>
            <a:graphicFrameLocks noChangeAspect="1"/>
          </p:cNvGraphicFramePr>
          <p:nvPr>
            <p:extLst>
              <p:ext uri="{D42A27DB-BD31-4B8C-83A1-F6EECF244321}">
                <p14:modId xmlns:p14="http://schemas.microsoft.com/office/powerpoint/2010/main" val="4281113745"/>
              </p:ext>
            </p:extLst>
          </p:nvPr>
        </p:nvGraphicFramePr>
        <p:xfrm>
          <a:off x="1905000" y="2924175"/>
          <a:ext cx="6195392" cy="3241129"/>
        </p:xfrm>
        <a:graphic>
          <a:graphicData uri="http://schemas.openxmlformats.org/presentationml/2006/ole">
            <mc:AlternateContent xmlns:mc="http://schemas.openxmlformats.org/markup-compatibility/2006">
              <mc:Choice xmlns:v="urn:schemas-microsoft-com:vml" Requires="v">
                <p:oleObj spid="_x0000_s1040" name="Documento" r:id="rId4" imgW="5300416" imgH="2624483" progId="Word.Document.12">
                  <p:embed/>
                </p:oleObj>
              </mc:Choice>
              <mc:Fallback>
                <p:oleObj name="Documento" r:id="rId4" imgW="5300416" imgH="2624483" progId="Word.Document.12">
                  <p:embed/>
                  <p:pic>
                    <p:nvPicPr>
                      <p:cNvPr id="0" name=""/>
                      <p:cNvPicPr/>
                      <p:nvPr/>
                    </p:nvPicPr>
                    <p:blipFill>
                      <a:blip r:embed="rId5"/>
                      <a:stretch>
                        <a:fillRect/>
                      </a:stretch>
                    </p:blipFill>
                    <p:spPr>
                      <a:xfrm>
                        <a:off x="1905000" y="2924175"/>
                        <a:ext cx="6195392" cy="3241129"/>
                      </a:xfrm>
                      <a:prstGeom prst="rect">
                        <a:avLst/>
                      </a:prstGeom>
                    </p:spPr>
                  </p:pic>
                </p:oleObj>
              </mc:Fallback>
            </mc:AlternateContent>
          </a:graphicData>
        </a:graphic>
      </p:graphicFrame>
    </p:spTree>
    <p:extLst>
      <p:ext uri="{BB962C8B-B14F-4D97-AF65-F5344CB8AC3E}">
        <p14:creationId xmlns:p14="http://schemas.microsoft.com/office/powerpoint/2010/main" val="2872128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MX"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Bibliografía </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Marcador de contenido"/>
          <p:cNvSpPr>
            <a:spLocks noGrp="1"/>
          </p:cNvSpPr>
          <p:nvPr>
            <p:ph idx="1"/>
          </p:nvPr>
        </p:nvSpPr>
        <p:spPr>
          <a:xfrm>
            <a:off x="1547665" y="1700808"/>
            <a:ext cx="6986736" cy="4210414"/>
          </a:xfrm>
        </p:spPr>
        <p:txBody>
          <a:bodyPr>
            <a:normAutofit fontScale="62500" lnSpcReduction="20000"/>
          </a:bodyPr>
          <a:lstStyle/>
          <a:p>
            <a:pPr algn="just"/>
            <a:r>
              <a:rPr lang="es-MX" sz="1600" dirty="0"/>
              <a:t>Actualización en Enfermería. Metodología PAE.[</a:t>
            </a:r>
            <a:r>
              <a:rPr lang="es-MX" sz="1600" dirty="0" err="1"/>
              <a:t>n.d</a:t>
            </a:r>
            <a:r>
              <a:rPr lang="es-MX" sz="1600" dirty="0"/>
              <a:t>.]. [En línea] Disponible en: http://enfermeriaactual.com/metodologia-pae/ [Recuperado el 16 de febrero de 2015</a:t>
            </a:r>
            <a:r>
              <a:rPr lang="es-MX" sz="1600" dirty="0" smtClean="0"/>
              <a:t>]</a:t>
            </a:r>
            <a:endParaRPr lang="en-US" sz="1600" dirty="0" smtClean="0"/>
          </a:p>
          <a:p>
            <a:pPr algn="just"/>
            <a:r>
              <a:rPr lang="en-US" sz="1600" dirty="0" smtClean="0"/>
              <a:t>Intuit </a:t>
            </a:r>
            <a:r>
              <a:rPr lang="en-US" sz="1600" dirty="0"/>
              <a:t>and </a:t>
            </a:r>
            <a:r>
              <a:rPr lang="en-US" sz="1600" dirty="0" err="1" smtClean="0"/>
              <a:t>Docstoc</a:t>
            </a:r>
            <a:r>
              <a:rPr lang="en-US" sz="1600" dirty="0" smtClean="0"/>
              <a:t> (2014) </a:t>
            </a:r>
            <a:r>
              <a:rPr lang="en-US" sz="1600" i="1" dirty="0" err="1" smtClean="0"/>
              <a:t>Determinantes</a:t>
            </a:r>
            <a:r>
              <a:rPr lang="en-US" sz="1600" i="1" dirty="0" smtClean="0"/>
              <a:t> </a:t>
            </a:r>
            <a:r>
              <a:rPr lang="en-US" sz="1600" i="1" dirty="0" err="1" smtClean="0"/>
              <a:t>para</a:t>
            </a:r>
            <a:r>
              <a:rPr lang="en-US" sz="1600" i="1" dirty="0" smtClean="0"/>
              <a:t> la </a:t>
            </a:r>
            <a:r>
              <a:rPr lang="en-US" sz="1600" i="1" dirty="0" err="1" smtClean="0"/>
              <a:t>Salud</a:t>
            </a:r>
            <a:r>
              <a:rPr lang="en-US" sz="1600" i="1" dirty="0" smtClean="0"/>
              <a:t> </a:t>
            </a:r>
            <a:r>
              <a:rPr lang="en-US" sz="1600" dirty="0" smtClean="0"/>
              <a:t>[en </a:t>
            </a:r>
            <a:r>
              <a:rPr lang="en-US" sz="1600" dirty="0" err="1" smtClean="0"/>
              <a:t>línea</a:t>
            </a:r>
            <a:r>
              <a:rPr lang="en-US" sz="1600" dirty="0" smtClean="0"/>
              <a:t>], </a:t>
            </a:r>
            <a:r>
              <a:rPr lang="en-US" sz="1600" dirty="0" err="1" smtClean="0"/>
              <a:t>disponible</a:t>
            </a:r>
            <a:r>
              <a:rPr lang="en-US" sz="1600" dirty="0" smtClean="0"/>
              <a:t> en: http</a:t>
            </a:r>
            <a:r>
              <a:rPr lang="en-US" sz="1600" dirty="0"/>
              <a:t>://</a:t>
            </a:r>
            <a:r>
              <a:rPr lang="en-US" sz="1600" dirty="0" smtClean="0"/>
              <a:t>www.docstoc.com/docs/1764572/Determinantes-para-la-salud [</a:t>
            </a:r>
            <a:r>
              <a:rPr lang="en-US" sz="1600" dirty="0" err="1" smtClean="0"/>
              <a:t>recuperado</a:t>
            </a:r>
            <a:r>
              <a:rPr lang="en-US" sz="1600" dirty="0"/>
              <a:t> </a:t>
            </a:r>
            <a:r>
              <a:rPr lang="en-US" sz="1600" dirty="0" smtClean="0"/>
              <a:t>el 13 de </a:t>
            </a:r>
            <a:r>
              <a:rPr lang="en-US" sz="1600" dirty="0" err="1" smtClean="0"/>
              <a:t>febrero</a:t>
            </a:r>
            <a:r>
              <a:rPr lang="en-US" sz="1600" dirty="0" smtClean="0"/>
              <a:t> de 2015].</a:t>
            </a:r>
          </a:p>
          <a:p>
            <a:pPr algn="just"/>
            <a:r>
              <a:rPr lang="es-MX" sz="1600" dirty="0"/>
              <a:t>López, M. M. A. (2014). Proceso de Atención de Enfermería a una lactante con neumonía basado en patrones funcionales de </a:t>
            </a:r>
            <a:r>
              <a:rPr lang="es-MX" sz="1600" dirty="0" err="1"/>
              <a:t>Marjory</a:t>
            </a:r>
            <a:r>
              <a:rPr lang="es-MX" sz="1600" dirty="0"/>
              <a:t> Gordon. [En línea] </a:t>
            </a:r>
            <a:r>
              <a:rPr lang="es-MX" sz="1600" dirty="0" err="1"/>
              <a:t>Enferm</a:t>
            </a:r>
            <a:r>
              <a:rPr lang="es-MX" sz="1600" dirty="0"/>
              <a:t>. </a:t>
            </a:r>
            <a:r>
              <a:rPr lang="es-MX" sz="1600" dirty="0" err="1"/>
              <a:t>univ</a:t>
            </a:r>
            <a:r>
              <a:rPr lang="es-MX" sz="1600" dirty="0"/>
              <a:t> vol.11 no.1 México ene./mar. 2014 Disponible en: http://www.scielo.org.mx/scielo.php?pid=S1665-70632014000100006&amp;script=sci_arttext  [Recuperado el 16 </a:t>
            </a:r>
            <a:r>
              <a:rPr lang="es-MX" sz="1600" dirty="0" err="1"/>
              <a:t>cde</a:t>
            </a:r>
            <a:r>
              <a:rPr lang="es-MX" sz="1600" dirty="0"/>
              <a:t> febrero de 2015</a:t>
            </a:r>
            <a:r>
              <a:rPr lang="es-MX" sz="1600" dirty="0" smtClean="0"/>
              <a:t>].</a:t>
            </a:r>
            <a:endParaRPr lang="en-US" sz="1600" dirty="0" smtClean="0"/>
          </a:p>
          <a:p>
            <a:pPr algn="just"/>
            <a:r>
              <a:rPr lang="en-US" sz="1600" dirty="0" err="1" smtClean="0"/>
              <a:t>Ministerio</a:t>
            </a:r>
            <a:r>
              <a:rPr lang="en-US" sz="1600" dirty="0" smtClean="0"/>
              <a:t> de </a:t>
            </a:r>
            <a:r>
              <a:rPr lang="en-US" sz="1600" dirty="0" err="1" smtClean="0"/>
              <a:t>salud</a:t>
            </a:r>
            <a:r>
              <a:rPr lang="en-US" sz="1600" dirty="0" smtClean="0"/>
              <a:t> </a:t>
            </a:r>
            <a:r>
              <a:rPr lang="en-US" sz="1600" dirty="0" err="1" smtClean="0"/>
              <a:t>Presidencia</a:t>
            </a:r>
            <a:r>
              <a:rPr lang="en-US" sz="1600" dirty="0" smtClean="0"/>
              <a:t> de la </a:t>
            </a:r>
            <a:r>
              <a:rPr lang="en-US" sz="1600" dirty="0" err="1" smtClean="0"/>
              <a:t>Nación</a:t>
            </a:r>
            <a:r>
              <a:rPr lang="en-US" sz="1600" dirty="0" smtClean="0"/>
              <a:t>  </a:t>
            </a:r>
            <a:r>
              <a:rPr lang="en-US" sz="1600" i="1" dirty="0" err="1" smtClean="0"/>
              <a:t>Determinantes</a:t>
            </a:r>
            <a:r>
              <a:rPr lang="en-US" sz="1600" i="1" dirty="0" smtClean="0"/>
              <a:t> de la </a:t>
            </a:r>
            <a:r>
              <a:rPr lang="en-US" sz="1600" i="1" dirty="0" err="1" smtClean="0"/>
              <a:t>Salud</a:t>
            </a:r>
            <a:r>
              <a:rPr lang="en-US" sz="1600" i="1" dirty="0" smtClean="0"/>
              <a:t> y APS</a:t>
            </a:r>
            <a:r>
              <a:rPr lang="en-US" sz="1600" dirty="0" smtClean="0"/>
              <a:t>, [en </a:t>
            </a:r>
            <a:r>
              <a:rPr lang="en-US" sz="1600" dirty="0" err="1" smtClean="0"/>
              <a:t>línea</a:t>
            </a:r>
            <a:r>
              <a:rPr lang="en-US" sz="1600" dirty="0" smtClean="0"/>
              <a:t>], </a:t>
            </a:r>
            <a:r>
              <a:rPr lang="en-US" sz="1600" dirty="0" err="1" smtClean="0"/>
              <a:t>disponible</a:t>
            </a:r>
            <a:r>
              <a:rPr lang="en-US" sz="1600" dirty="0" smtClean="0"/>
              <a:t> en</a:t>
            </a:r>
            <a:r>
              <a:rPr lang="en-US" sz="1600" dirty="0"/>
              <a:t>: http://www.google.com.mx/url?sa=t&amp;rct=j&amp;q=&amp;esrc=s&amp;source=web&amp;cd=1&amp;ved=0CBwQFjAA&amp;url=http%3A%2F%2Fwww.saludinvestiga.org.ar%2Fpdf%2Fseminario-periodistas%2FAcuna.ppt&amp;ei=aBLiVOqYG4GNyASQlYGYCg&amp;usg=AFQjCNEThJI3hFVQ-l7JCsv1IvZ5ANuXDQ [</a:t>
            </a:r>
            <a:r>
              <a:rPr lang="en-US" sz="1600" dirty="0" err="1"/>
              <a:t>recuperado</a:t>
            </a:r>
            <a:r>
              <a:rPr lang="en-US" sz="1600" dirty="0"/>
              <a:t> el 13 de </a:t>
            </a:r>
            <a:r>
              <a:rPr lang="en-US" sz="1600" dirty="0" err="1"/>
              <a:t>febrero</a:t>
            </a:r>
            <a:r>
              <a:rPr lang="en-US" sz="1600" dirty="0"/>
              <a:t> de 2015].</a:t>
            </a:r>
          </a:p>
          <a:p>
            <a:r>
              <a:rPr lang="es-MX" dirty="0"/>
              <a:t>Proceso de atención de </a:t>
            </a:r>
            <a:r>
              <a:rPr lang="es-MX" dirty="0" smtClean="0"/>
              <a:t>enfermería </a:t>
            </a:r>
            <a:r>
              <a:rPr lang="es-MX" dirty="0"/>
              <a:t>(2013). [En línea] Disponible en: http://procesodeatenciondeenfermeriaporrocio.blogspot.mx/2013_01_01_archive.htmlChoque, L. R, (2005) Comunicación y educación para la promoción de la Salud. [EN línea]. Lima, Perú. Disponible en: http://www.razonypalabra.org.mx/libros/libros/comyedusalud.pdf  [Recuperado el 6 de agosto de 2014</a:t>
            </a:r>
            <a:r>
              <a:rPr lang="es-MX" dirty="0" smtClean="0"/>
              <a:t>]. </a:t>
            </a:r>
          </a:p>
          <a:p>
            <a:r>
              <a:rPr lang="es-MX" dirty="0" smtClean="0">
                <a:solidFill>
                  <a:prstClr val="black"/>
                </a:solidFill>
              </a:rPr>
              <a:t>Secretaría </a:t>
            </a:r>
            <a:r>
              <a:rPr lang="es-MX" dirty="0">
                <a:solidFill>
                  <a:prstClr val="black"/>
                </a:solidFill>
              </a:rPr>
              <a:t>de Salud (2014) </a:t>
            </a:r>
            <a:r>
              <a:rPr lang="es-MX" i="1" dirty="0">
                <a:solidFill>
                  <a:prstClr val="black"/>
                </a:solidFill>
              </a:rPr>
              <a:t>“Programa Sectorial de Salud 2013-2018” </a:t>
            </a:r>
            <a:r>
              <a:rPr lang="es-MX" dirty="0">
                <a:solidFill>
                  <a:prstClr val="black"/>
                </a:solidFill>
              </a:rPr>
              <a:t>México, D.F. [en línea], Diario Oficial de la Federación, disponible en: http://www.salud.gob.mx/indicadores1318/pdf/programa.pdf [recuperado el 16 de Febrero de 2015] </a:t>
            </a:r>
          </a:p>
          <a:p>
            <a:endParaRPr lang="es-MX" dirty="0"/>
          </a:p>
          <a:p>
            <a:endParaRPr lang="es-MX" dirty="0"/>
          </a:p>
        </p:txBody>
      </p:sp>
    </p:spTree>
    <p:extLst>
      <p:ext uri="{BB962C8B-B14F-4D97-AF65-F5344CB8AC3E}">
        <p14:creationId xmlns:p14="http://schemas.microsoft.com/office/powerpoint/2010/main" val="1275878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555776" y="4725144"/>
            <a:ext cx="6400800" cy="1752600"/>
          </a:xfrm>
        </p:spPr>
        <p:txBody>
          <a:bodyPr/>
          <a:lstStyle/>
          <a:p>
            <a:pPr algn="ctr"/>
            <a:r>
              <a:rPr lang="es-MX" b="1" dirty="0" smtClean="0">
                <a:solidFill>
                  <a:schemeClr val="accent1"/>
                </a:solidFill>
              </a:rPr>
              <a:t>Programa Sectorial de Salud</a:t>
            </a:r>
            <a:endParaRPr lang="es-MX" b="1" dirty="0">
              <a:solidFill>
                <a:schemeClr val="accent1"/>
              </a:solidFill>
            </a:endParaRPr>
          </a:p>
        </p:txBody>
      </p:sp>
      <p:sp>
        <p:nvSpPr>
          <p:cNvPr id="5" name="AutoShape 2" descr="Resultado de imagen para plan nacional de desarrollo 2013 al 2018 salud"/>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solidFill>
                <a:prstClr val="black"/>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16934">
            <a:off x="1295040" y="1200735"/>
            <a:ext cx="6191250" cy="28670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62055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rPr>
              <a:t>Marco Normativo</a:t>
            </a:r>
            <a:endParaRPr lang="es-MX"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3" name="2 Marcador de contenido"/>
          <p:cNvSpPr>
            <a:spLocks noGrp="1"/>
          </p:cNvSpPr>
          <p:nvPr>
            <p:ph idx="1"/>
          </p:nvPr>
        </p:nvSpPr>
        <p:spPr>
          <a:xfrm>
            <a:off x="827584" y="1756213"/>
            <a:ext cx="7706816" cy="3777622"/>
          </a:xfrm>
        </p:spPr>
        <p:txBody>
          <a:bodyPr>
            <a:normAutofit/>
          </a:bodyPr>
          <a:lstStyle/>
          <a:p>
            <a:pPr marL="0" indent="0" algn="just">
              <a:buNone/>
            </a:pPr>
            <a:r>
              <a:rPr lang="es-MX" sz="2400" dirty="0" smtClean="0"/>
              <a:t>La </a:t>
            </a:r>
            <a:r>
              <a:rPr lang="es-MX" sz="2400" i="1" dirty="0" smtClean="0"/>
              <a:t>Constitución Política de los Estados Unidos Mexicanos </a:t>
            </a:r>
            <a:r>
              <a:rPr lang="es-MX" sz="2400" dirty="0" smtClean="0"/>
              <a:t>establece en su artículo 26, apartado A, que el Estado organizará un sistema de planeación democrática del desarrollo nacional que imprima solidez, dinamismo, competitividad, permanencia y equidad al crecimiento de la economía para la independencia y la democratización.</a:t>
            </a:r>
            <a:endParaRPr lang="es-MX" sz="2400"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8936" b="9863"/>
          <a:stretch/>
        </p:blipFill>
        <p:spPr bwMode="auto">
          <a:xfrm>
            <a:off x="5071972" y="4725144"/>
            <a:ext cx="1444244" cy="1802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7477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3968" y="620688"/>
            <a:ext cx="4341168" cy="4525963"/>
          </a:xfrm>
        </p:spPr>
        <p:txBody>
          <a:bodyPr>
            <a:normAutofit/>
          </a:bodyPr>
          <a:lstStyle/>
          <a:p>
            <a:pPr marL="0" indent="0" algn="just">
              <a:buNone/>
            </a:pPr>
            <a:r>
              <a:rPr lang="es-MX" sz="1800" dirty="0"/>
              <a:t>La </a:t>
            </a:r>
            <a:r>
              <a:rPr lang="es-MX" sz="1800" dirty="0" smtClean="0"/>
              <a:t>Constitución establece </a:t>
            </a:r>
            <a:r>
              <a:rPr lang="es-MX" sz="1800" dirty="0"/>
              <a:t>asimismo específicamente que habrá </a:t>
            </a:r>
            <a:r>
              <a:rPr lang="es-MX" sz="1800" dirty="0" smtClean="0"/>
              <a:t>un </a:t>
            </a:r>
            <a:r>
              <a:rPr lang="es-MX" sz="1800" i="1" dirty="0" smtClean="0"/>
              <a:t>Plan </a:t>
            </a:r>
            <a:r>
              <a:rPr lang="es-MX" sz="1800" i="1" dirty="0"/>
              <a:t>Nacional de Desarrollo, </a:t>
            </a:r>
            <a:r>
              <a:rPr lang="es-MX" sz="1800" dirty="0"/>
              <a:t>al que se </a:t>
            </a:r>
            <a:r>
              <a:rPr lang="es-MX" sz="1800" dirty="0" smtClean="0"/>
              <a:t>sujetarán, obligatoriamente </a:t>
            </a:r>
            <a:r>
              <a:rPr lang="es-MX" sz="1800" dirty="0"/>
              <a:t>los programas de la </a:t>
            </a:r>
            <a:r>
              <a:rPr lang="es-MX" sz="1800" dirty="0" smtClean="0"/>
              <a:t>Administración Pública </a:t>
            </a:r>
            <a:r>
              <a:rPr lang="es-MX" sz="1800" dirty="0"/>
              <a:t>Federal. El </a:t>
            </a:r>
            <a:r>
              <a:rPr lang="es-MX" sz="1800" i="1" dirty="0"/>
              <a:t>Plan Nacional de Desarrollo </a:t>
            </a:r>
            <a:r>
              <a:rPr lang="es-MX" sz="1800" i="1" dirty="0" smtClean="0"/>
              <a:t>2013-2018 </a:t>
            </a:r>
            <a:r>
              <a:rPr lang="es-MX" sz="1800" dirty="0" smtClean="0"/>
              <a:t> aprobado </a:t>
            </a:r>
            <a:r>
              <a:rPr lang="es-MX" sz="1800" dirty="0"/>
              <a:t>por Decreto publicado el 20 </a:t>
            </a:r>
            <a:r>
              <a:rPr lang="es-MX" sz="1800" dirty="0" smtClean="0"/>
              <a:t>de mayo </a:t>
            </a:r>
            <a:r>
              <a:rPr lang="es-MX" sz="1800" dirty="0"/>
              <a:t>de 2013 en el Diario Oficial de la </a:t>
            </a:r>
            <a:r>
              <a:rPr lang="es-MX" sz="1800" dirty="0" smtClean="0"/>
              <a:t>Federación es </a:t>
            </a:r>
            <a:r>
              <a:rPr lang="es-MX" sz="1800" dirty="0"/>
              <a:t>el principal instrumento de planeación de </a:t>
            </a:r>
            <a:r>
              <a:rPr lang="es-MX" sz="1800" dirty="0" smtClean="0"/>
              <a:t>esta administración</a:t>
            </a:r>
            <a:r>
              <a:rPr lang="es-MX" sz="1800" dirty="0"/>
              <a:t>; define las prioridades </a:t>
            </a:r>
            <a:r>
              <a:rPr lang="es-MX" sz="1800" dirty="0" smtClean="0"/>
              <a:t>nacionales que </a:t>
            </a:r>
            <a:r>
              <a:rPr lang="es-MX" sz="1800" dirty="0"/>
              <a:t>busca alcanzar el gobierno mediante </a:t>
            </a:r>
            <a:r>
              <a:rPr lang="es-MX" sz="1800" dirty="0" smtClean="0"/>
              <a:t>objetivos, estrategias </a:t>
            </a:r>
            <a:r>
              <a:rPr lang="es-MX" sz="1800" dirty="0"/>
              <a:t>y líneas de acción.</a:t>
            </a:r>
          </a:p>
        </p:txBody>
      </p:sp>
      <p:sp>
        <p:nvSpPr>
          <p:cNvPr id="4" name="AutoShape 5" descr="Resultado de imagen para Diario Oficial de la Federación"/>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solidFill>
                <a:prstClr val="black"/>
              </a:solidFill>
            </a:endParaRPr>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836712"/>
            <a:ext cx="3456384"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50781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12879"/>
            <a:ext cx="82296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MX"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s-MX"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s-MX"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s-MX"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Alineación a las Metas Nacionales</a:t>
            </a:r>
            <a:endParaRPr lang="es-MX"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393" t="16213" r="36656" b="4777"/>
          <a:stretch/>
        </p:blipFill>
        <p:spPr bwMode="auto">
          <a:xfrm rot="5400000">
            <a:off x="2159732" y="-63387"/>
            <a:ext cx="5328593" cy="7992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8361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MX"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Determinantes de la salud </a:t>
            </a:r>
            <a:endParaRPr lang="es-MX"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Marcador de contenido"/>
          <p:cNvSpPr>
            <a:spLocks noGrp="1"/>
          </p:cNvSpPr>
          <p:nvPr>
            <p:ph idx="1"/>
          </p:nvPr>
        </p:nvSpPr>
        <p:spPr>
          <a:xfrm>
            <a:off x="899592" y="1412776"/>
            <a:ext cx="7588703" cy="3777622"/>
          </a:xfrm>
        </p:spPr>
        <p:txBody>
          <a:bodyPr/>
          <a:lstStyle/>
          <a:p>
            <a:pPr marL="0" indent="0" algn="just">
              <a:buNone/>
            </a:pPr>
            <a:endParaRPr lang="es-ES_tradnl" sz="2000" dirty="0" smtClean="0"/>
          </a:p>
          <a:p>
            <a:pPr marL="0" indent="0" algn="just">
              <a:buNone/>
            </a:pPr>
            <a:r>
              <a:rPr lang="es-ES_tradnl" sz="2000" dirty="0" smtClean="0"/>
              <a:t>Conjunto </a:t>
            </a:r>
            <a:r>
              <a:rPr lang="es-ES_tradnl" sz="2000" dirty="0"/>
              <a:t>de factores personales, sociales, económicos y ambientales que determinan el estado de salud de los individuos o poblaciones.</a:t>
            </a:r>
            <a:endParaRPr lang="es-ES" sz="2000" dirty="0"/>
          </a:p>
          <a:p>
            <a:endParaRPr lang="es-MX" dirty="0"/>
          </a:p>
        </p:txBody>
      </p:sp>
      <p:pic>
        <p:nvPicPr>
          <p:cNvPr id="22530" name="Picture 2" descr="http://www.scielo.org.mx/img/revistas/facmed/v56n4/a4f1.jpg"/>
          <p:cNvPicPr>
            <a:picLocks noChangeAspect="1" noChangeArrowheads="1"/>
          </p:cNvPicPr>
          <p:nvPr/>
        </p:nvPicPr>
        <p:blipFill rotWithShape="1">
          <a:blip r:embed="rId2">
            <a:extLst>
              <a:ext uri="{28A0092B-C50C-407E-A947-70E740481C1C}">
                <a14:useLocalDpi xmlns:a14="http://schemas.microsoft.com/office/drawing/2010/main" val="0"/>
              </a:ext>
            </a:extLst>
          </a:blip>
          <a:srcRect b="20134"/>
          <a:stretch/>
        </p:blipFill>
        <p:spPr bwMode="auto">
          <a:xfrm rot="21265380">
            <a:off x="2542928" y="3132286"/>
            <a:ext cx="4408959" cy="2914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449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Marcador de contenido 3" descr="http://d34s6f1vnlnqxq.cloudfront.net/196646/2486873b-3991-4212-a31b-e1d4c7b4f3aa/norm/1764572_10.png"/>
          <p:cNvPicPr>
            <a:picLocks noGrp="1"/>
          </p:cNvPicPr>
          <p:nvPr>
            <p:ph idx="1"/>
          </p:nvPr>
        </p:nvPicPr>
        <p:blipFill rotWithShape="1">
          <a:blip r:embed="rId2">
            <a:extLst>
              <a:ext uri="{28A0092B-C50C-407E-A947-70E740481C1C}">
                <a14:useLocalDpi xmlns:a14="http://schemas.microsoft.com/office/drawing/2010/main" val="0"/>
              </a:ext>
            </a:extLst>
          </a:blip>
          <a:srcRect l="17581" t="22812" r="17550" b="10175"/>
          <a:stretch/>
        </p:blipFill>
        <p:spPr bwMode="auto">
          <a:xfrm>
            <a:off x="5292080" y="90241"/>
            <a:ext cx="3744416" cy="2474663"/>
          </a:xfrm>
          <a:prstGeom prst="rect">
            <a:avLst/>
          </a:prstGeom>
          <a:noFill/>
          <a:ln>
            <a:noFill/>
          </a:ln>
        </p:spPr>
      </p:pic>
      <p:sp>
        <p:nvSpPr>
          <p:cNvPr id="5" name="Text Box 2"/>
          <p:cNvSpPr txBox="1">
            <a:spLocks noChangeArrowheads="1"/>
          </p:cNvSpPr>
          <p:nvPr/>
        </p:nvSpPr>
        <p:spPr bwMode="auto">
          <a:xfrm>
            <a:off x="-344769" y="1268760"/>
            <a:ext cx="496212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algn="ctr" eaLnBrk="0" fontAlgn="base" hangingPunct="0">
              <a:spcBef>
                <a:spcPct val="20000"/>
              </a:spcBef>
              <a:spcAft>
                <a:spcPct val="0"/>
              </a:spcAft>
              <a:defRPr sz="3200">
                <a:solidFill>
                  <a:schemeClr val="tx1"/>
                </a:solidFill>
                <a:latin typeface="Arial" charset="0"/>
              </a:defRPr>
            </a:lvl6pPr>
            <a:lvl7pPr marL="2971800" indent="-228600" algn="ctr" eaLnBrk="0" fontAlgn="base" hangingPunct="0">
              <a:spcBef>
                <a:spcPct val="20000"/>
              </a:spcBef>
              <a:spcAft>
                <a:spcPct val="0"/>
              </a:spcAft>
              <a:defRPr sz="3200">
                <a:solidFill>
                  <a:schemeClr val="tx1"/>
                </a:solidFill>
                <a:latin typeface="Arial" charset="0"/>
              </a:defRPr>
            </a:lvl7pPr>
            <a:lvl8pPr marL="3429000" indent="-228600" algn="ctr" eaLnBrk="0" fontAlgn="base" hangingPunct="0">
              <a:spcBef>
                <a:spcPct val="20000"/>
              </a:spcBef>
              <a:spcAft>
                <a:spcPct val="0"/>
              </a:spcAft>
              <a:defRPr sz="3200">
                <a:solidFill>
                  <a:schemeClr val="tx1"/>
                </a:solidFill>
                <a:latin typeface="Arial" charset="0"/>
              </a:defRPr>
            </a:lvl8pPr>
            <a:lvl9pPr marL="3886200" indent="-228600" algn="ctr" eaLnBrk="0" fontAlgn="base" hangingPunct="0">
              <a:spcBef>
                <a:spcPct val="20000"/>
              </a:spcBef>
              <a:spcAft>
                <a:spcPct val="0"/>
              </a:spcAft>
              <a:defRPr sz="3200">
                <a:solidFill>
                  <a:schemeClr val="tx1"/>
                </a:solidFill>
                <a:latin typeface="Arial" charset="0"/>
              </a:defRPr>
            </a:lvl9pPr>
          </a:lstStyle>
          <a:p>
            <a:pPr algn="ctr" eaLnBrk="1" hangingPunct="1">
              <a:spcBef>
                <a:spcPct val="0"/>
              </a:spcBef>
            </a:pPr>
            <a:r>
              <a:rPr lang="es-ES_tradnl" sz="2000" dirty="0">
                <a:solidFill>
                  <a:prstClr val="black"/>
                </a:solidFill>
                <a:latin typeface="Times New Roman" pitchFamily="18" charset="0"/>
              </a:rPr>
              <a:t>	  </a:t>
            </a:r>
            <a:r>
              <a:rPr lang="es-ES_tradnl" sz="2800" b="1" dirty="0" smtClean="0">
                <a:solidFill>
                  <a:prstClr val="black"/>
                </a:solidFill>
              </a:rPr>
              <a:t>DETERMINANTES </a:t>
            </a:r>
            <a:r>
              <a:rPr lang="es-ES_tradnl" sz="2800" b="1" dirty="0">
                <a:solidFill>
                  <a:prstClr val="black"/>
                </a:solidFill>
              </a:rPr>
              <a:t>DE LA SALUD</a:t>
            </a:r>
            <a:endParaRPr lang="es-ES" sz="2000" dirty="0">
              <a:solidFill>
                <a:prstClr val="black"/>
              </a:solidFill>
              <a:latin typeface="Times New Roman" pitchFamily="18" charset="0"/>
            </a:endParaRPr>
          </a:p>
        </p:txBody>
      </p:sp>
      <p:grpSp>
        <p:nvGrpSpPr>
          <p:cNvPr id="6" name="Group 3"/>
          <p:cNvGrpSpPr>
            <a:grpSpLocks/>
          </p:cNvGrpSpPr>
          <p:nvPr/>
        </p:nvGrpSpPr>
        <p:grpSpPr bwMode="auto">
          <a:xfrm>
            <a:off x="928215" y="2642983"/>
            <a:ext cx="6889643" cy="2514600"/>
            <a:chOff x="528" y="1152"/>
            <a:chExt cx="5184" cy="1584"/>
          </a:xfrm>
        </p:grpSpPr>
        <p:sp>
          <p:nvSpPr>
            <p:cNvPr id="12" name="Rectangle 9"/>
            <p:cNvSpPr>
              <a:spLocks noChangeArrowheads="1"/>
            </p:cNvSpPr>
            <p:nvPr/>
          </p:nvSpPr>
          <p:spPr bwMode="auto">
            <a:xfrm>
              <a:off x="528" y="2160"/>
              <a:ext cx="909" cy="528"/>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spcBef>
                  <a:spcPct val="0"/>
                </a:spcBef>
              </a:pPr>
              <a:r>
                <a:rPr lang="es-ES_tradnl" sz="1600" b="1">
                  <a:solidFill>
                    <a:prstClr val="black"/>
                  </a:solidFill>
                </a:rPr>
                <a:t>MEDIO </a:t>
              </a:r>
            </a:p>
            <a:p>
              <a:pPr>
                <a:spcBef>
                  <a:spcPct val="0"/>
                </a:spcBef>
              </a:pPr>
              <a:r>
                <a:rPr lang="es-ES_tradnl" sz="1600" b="1">
                  <a:solidFill>
                    <a:prstClr val="black"/>
                  </a:solidFill>
                </a:rPr>
                <a:t>AMBIENTE</a:t>
              </a:r>
              <a:endParaRPr lang="es-ES" sz="1600" b="1">
                <a:solidFill>
                  <a:prstClr val="black"/>
                </a:solidFill>
              </a:endParaRPr>
            </a:p>
          </p:txBody>
        </p:sp>
        <p:sp>
          <p:nvSpPr>
            <p:cNvPr id="13" name="Rectangle 10"/>
            <p:cNvSpPr>
              <a:spLocks noChangeArrowheads="1"/>
            </p:cNvSpPr>
            <p:nvPr/>
          </p:nvSpPr>
          <p:spPr bwMode="auto">
            <a:xfrm>
              <a:off x="2073" y="2160"/>
              <a:ext cx="864" cy="528"/>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spcBef>
                  <a:spcPct val="0"/>
                </a:spcBef>
              </a:pPr>
              <a:r>
                <a:rPr lang="es-ES_tradnl" sz="1600" b="1">
                  <a:solidFill>
                    <a:prstClr val="black"/>
                  </a:solidFill>
                </a:rPr>
                <a:t>ESTILOS </a:t>
              </a:r>
            </a:p>
            <a:p>
              <a:pPr>
                <a:spcBef>
                  <a:spcPct val="0"/>
                </a:spcBef>
              </a:pPr>
              <a:r>
                <a:rPr lang="es-ES_tradnl" sz="1600" b="1">
                  <a:solidFill>
                    <a:prstClr val="black"/>
                  </a:solidFill>
                </a:rPr>
                <a:t>DE VIDA</a:t>
              </a:r>
              <a:endParaRPr lang="es-ES" sz="1600" b="1">
                <a:solidFill>
                  <a:prstClr val="black"/>
                </a:solidFill>
              </a:endParaRPr>
            </a:p>
          </p:txBody>
        </p:sp>
        <p:sp>
          <p:nvSpPr>
            <p:cNvPr id="14" name="Rectangle 11"/>
            <p:cNvSpPr>
              <a:spLocks noChangeArrowheads="1"/>
            </p:cNvSpPr>
            <p:nvPr/>
          </p:nvSpPr>
          <p:spPr bwMode="auto">
            <a:xfrm>
              <a:off x="3528" y="2112"/>
              <a:ext cx="863" cy="624"/>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spcBef>
                  <a:spcPct val="0"/>
                </a:spcBef>
              </a:pPr>
              <a:r>
                <a:rPr lang="es-ES_tradnl" sz="1600" b="1">
                  <a:solidFill>
                    <a:prstClr val="black"/>
                  </a:solidFill>
                </a:rPr>
                <a:t>BIOLOGÍA</a:t>
              </a:r>
            </a:p>
            <a:p>
              <a:pPr>
                <a:spcBef>
                  <a:spcPct val="0"/>
                </a:spcBef>
              </a:pPr>
              <a:r>
                <a:rPr lang="es-ES_tradnl" sz="1600" b="1">
                  <a:solidFill>
                    <a:prstClr val="black"/>
                  </a:solidFill>
                </a:rPr>
                <a:t>HUMANA</a:t>
              </a:r>
              <a:endParaRPr lang="es-ES" sz="1600" b="1">
                <a:solidFill>
                  <a:prstClr val="black"/>
                </a:solidFill>
              </a:endParaRPr>
            </a:p>
          </p:txBody>
        </p:sp>
        <p:sp>
          <p:nvSpPr>
            <p:cNvPr id="16" name="Text Box 13"/>
            <p:cNvSpPr txBox="1">
              <a:spLocks noChangeArrowheads="1"/>
            </p:cNvSpPr>
            <p:nvPr/>
          </p:nvSpPr>
          <p:spPr bwMode="auto">
            <a:xfrm>
              <a:off x="4683" y="2160"/>
              <a:ext cx="1029" cy="366"/>
            </a:xfrm>
            <a:prstGeom prst="rect">
              <a:avLst/>
            </a:prstGeom>
            <a:ln/>
          </p:spPr>
          <p:style>
            <a:lnRef idx="1">
              <a:schemeClr val="accent2"/>
            </a:lnRef>
            <a:fillRef idx="2">
              <a:schemeClr val="accent2"/>
            </a:fillRef>
            <a:effectRef idx="1">
              <a:schemeClr val="accent2"/>
            </a:effectRef>
            <a:fontRef idx="minor">
              <a:schemeClr val="dk1"/>
            </a:fontRef>
          </p:style>
          <p:txBody>
            <a:bodyPr wrap="squar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algn="ctr" eaLnBrk="0" fontAlgn="base" hangingPunct="0">
                <a:spcBef>
                  <a:spcPct val="20000"/>
                </a:spcBef>
                <a:spcAft>
                  <a:spcPct val="0"/>
                </a:spcAft>
                <a:defRPr sz="3200">
                  <a:solidFill>
                    <a:schemeClr val="tx1"/>
                  </a:solidFill>
                  <a:latin typeface="Arial" charset="0"/>
                </a:defRPr>
              </a:lvl6pPr>
              <a:lvl7pPr marL="2971800" indent="-228600" algn="ctr" eaLnBrk="0" fontAlgn="base" hangingPunct="0">
                <a:spcBef>
                  <a:spcPct val="20000"/>
                </a:spcBef>
                <a:spcAft>
                  <a:spcPct val="0"/>
                </a:spcAft>
                <a:defRPr sz="3200">
                  <a:solidFill>
                    <a:schemeClr val="tx1"/>
                  </a:solidFill>
                  <a:latin typeface="Arial" charset="0"/>
                </a:defRPr>
              </a:lvl7pPr>
              <a:lvl8pPr marL="3429000" indent="-228600" algn="ctr" eaLnBrk="0" fontAlgn="base" hangingPunct="0">
                <a:spcBef>
                  <a:spcPct val="20000"/>
                </a:spcBef>
                <a:spcAft>
                  <a:spcPct val="0"/>
                </a:spcAft>
                <a:defRPr sz="3200">
                  <a:solidFill>
                    <a:schemeClr val="tx1"/>
                  </a:solidFill>
                  <a:latin typeface="Arial" charset="0"/>
                </a:defRPr>
              </a:lvl8pPr>
              <a:lvl9pPr marL="3886200" indent="-228600" algn="ctr" eaLnBrk="0" fontAlgn="base" hangingPunct="0">
                <a:spcBef>
                  <a:spcPct val="20000"/>
                </a:spcBef>
                <a:spcAft>
                  <a:spcPct val="0"/>
                </a:spcAft>
                <a:defRPr sz="3200">
                  <a:solidFill>
                    <a:schemeClr val="tx1"/>
                  </a:solidFill>
                  <a:latin typeface="Arial" charset="0"/>
                </a:defRPr>
              </a:lvl9pPr>
            </a:lstStyle>
            <a:p>
              <a:pPr eaLnBrk="1" hangingPunct="1">
                <a:spcBef>
                  <a:spcPct val="0"/>
                </a:spcBef>
              </a:pPr>
              <a:r>
                <a:rPr lang="es-ES_tradnl" sz="1600" b="1">
                  <a:solidFill>
                    <a:prstClr val="black"/>
                  </a:solidFill>
                </a:rPr>
                <a:t>SERVICIOS DE SALUD</a:t>
              </a:r>
              <a:endParaRPr lang="es-ES" sz="1600" b="1">
                <a:solidFill>
                  <a:prstClr val="black"/>
                </a:solidFill>
              </a:endParaRPr>
            </a:p>
          </p:txBody>
        </p:sp>
        <p:sp>
          <p:nvSpPr>
            <p:cNvPr id="17" name="Rectangle 14"/>
            <p:cNvSpPr>
              <a:spLocks noChangeArrowheads="1"/>
            </p:cNvSpPr>
            <p:nvPr/>
          </p:nvSpPr>
          <p:spPr bwMode="auto">
            <a:xfrm>
              <a:off x="2846" y="1152"/>
              <a:ext cx="773" cy="24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spcBef>
                  <a:spcPct val="0"/>
                </a:spcBef>
              </a:pPr>
              <a:r>
                <a:rPr lang="es-ES_tradnl" sz="1600" b="1" dirty="0">
                  <a:solidFill>
                    <a:prstClr val="black"/>
                  </a:solidFill>
                </a:rPr>
                <a:t>SALUD</a:t>
              </a:r>
              <a:endParaRPr lang="es-ES" sz="1600" b="1" dirty="0">
                <a:solidFill>
                  <a:prstClr val="black"/>
                </a:solidFill>
              </a:endParaRPr>
            </a:p>
          </p:txBody>
        </p:sp>
        <p:sp>
          <p:nvSpPr>
            <p:cNvPr id="18" name="Line 15"/>
            <p:cNvSpPr>
              <a:spLocks noChangeShapeType="1"/>
            </p:cNvSpPr>
            <p:nvPr/>
          </p:nvSpPr>
          <p:spPr bwMode="auto">
            <a:xfrm>
              <a:off x="3198" y="1392"/>
              <a:ext cx="0" cy="192"/>
            </a:xfrm>
            <a:prstGeom prst="line">
              <a:avLst/>
            </a:prstGeom>
            <a:ln>
              <a:headEnd/>
              <a:tailEnd/>
            </a:ln>
          </p:spPr>
          <p:style>
            <a:lnRef idx="1">
              <a:schemeClr val="accent2"/>
            </a:lnRef>
            <a:fillRef idx="2">
              <a:schemeClr val="accent2"/>
            </a:fillRef>
            <a:effectRef idx="1">
              <a:schemeClr val="accent2"/>
            </a:effectRef>
            <a:fontRef idx="minor">
              <a:schemeClr val="dk1"/>
            </a:fontRef>
          </p:style>
          <p:txBody>
            <a:bodyPr/>
            <a:lstStyle/>
            <a:p>
              <a:endParaRPr lang="es-MX">
                <a:solidFill>
                  <a:prstClr val="black"/>
                </a:solidFill>
              </a:endParaRPr>
            </a:p>
          </p:txBody>
        </p:sp>
      </p:grpSp>
      <p:sp>
        <p:nvSpPr>
          <p:cNvPr id="19" name="Text Box 16"/>
          <p:cNvSpPr txBox="1">
            <a:spLocks noChangeArrowheads="1"/>
          </p:cNvSpPr>
          <p:nvPr/>
        </p:nvSpPr>
        <p:spPr bwMode="auto">
          <a:xfrm>
            <a:off x="2724150" y="6237312"/>
            <a:ext cx="61690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algn="ctr" eaLnBrk="0" fontAlgn="base" hangingPunct="0">
              <a:spcBef>
                <a:spcPct val="20000"/>
              </a:spcBef>
              <a:spcAft>
                <a:spcPct val="0"/>
              </a:spcAft>
              <a:defRPr sz="3200">
                <a:solidFill>
                  <a:schemeClr val="tx1"/>
                </a:solidFill>
                <a:latin typeface="Arial" charset="0"/>
              </a:defRPr>
            </a:lvl6pPr>
            <a:lvl7pPr marL="2971800" indent="-228600" algn="ctr" eaLnBrk="0" fontAlgn="base" hangingPunct="0">
              <a:spcBef>
                <a:spcPct val="20000"/>
              </a:spcBef>
              <a:spcAft>
                <a:spcPct val="0"/>
              </a:spcAft>
              <a:defRPr sz="3200">
                <a:solidFill>
                  <a:schemeClr val="tx1"/>
                </a:solidFill>
                <a:latin typeface="Arial" charset="0"/>
              </a:defRPr>
            </a:lvl7pPr>
            <a:lvl8pPr marL="3429000" indent="-228600" algn="ctr" eaLnBrk="0" fontAlgn="base" hangingPunct="0">
              <a:spcBef>
                <a:spcPct val="20000"/>
              </a:spcBef>
              <a:spcAft>
                <a:spcPct val="0"/>
              </a:spcAft>
              <a:defRPr sz="3200">
                <a:solidFill>
                  <a:schemeClr val="tx1"/>
                </a:solidFill>
                <a:latin typeface="Arial" charset="0"/>
              </a:defRPr>
            </a:lvl8pPr>
            <a:lvl9pPr marL="3886200" indent="-228600" algn="ctr" eaLnBrk="0" fontAlgn="base" hangingPunct="0">
              <a:spcBef>
                <a:spcPct val="20000"/>
              </a:spcBef>
              <a:spcAft>
                <a:spcPct val="0"/>
              </a:spcAft>
              <a:defRPr sz="3200">
                <a:solidFill>
                  <a:schemeClr val="tx1"/>
                </a:solidFill>
                <a:latin typeface="Arial" charset="0"/>
              </a:defRPr>
            </a:lvl9pPr>
          </a:lstStyle>
          <a:p>
            <a:pPr eaLnBrk="1" hangingPunct="1">
              <a:spcBef>
                <a:spcPct val="0"/>
              </a:spcBef>
            </a:pPr>
            <a:r>
              <a:rPr lang="es-ES_tradnl" sz="1600" dirty="0">
                <a:solidFill>
                  <a:prstClr val="black"/>
                </a:solidFill>
              </a:rPr>
              <a:t>Fuente: Lalonde M. A new </a:t>
            </a:r>
            <a:r>
              <a:rPr lang="es-ES_tradnl" sz="1600" dirty="0" err="1">
                <a:solidFill>
                  <a:prstClr val="black"/>
                </a:solidFill>
              </a:rPr>
              <a:t>perspective</a:t>
            </a:r>
            <a:r>
              <a:rPr lang="es-ES_tradnl" sz="1600" dirty="0">
                <a:solidFill>
                  <a:prstClr val="black"/>
                </a:solidFill>
              </a:rPr>
              <a:t> </a:t>
            </a:r>
            <a:r>
              <a:rPr lang="es-ES_tradnl" sz="1600" dirty="0" err="1">
                <a:solidFill>
                  <a:prstClr val="black"/>
                </a:solidFill>
              </a:rPr>
              <a:t>on</a:t>
            </a:r>
            <a:r>
              <a:rPr lang="es-ES_tradnl" sz="1600" dirty="0">
                <a:solidFill>
                  <a:prstClr val="black"/>
                </a:solidFill>
              </a:rPr>
              <a:t> </a:t>
            </a:r>
            <a:r>
              <a:rPr lang="es-ES_tradnl" sz="1600" dirty="0" err="1">
                <a:solidFill>
                  <a:prstClr val="black"/>
                </a:solidFill>
              </a:rPr>
              <a:t>the</a:t>
            </a:r>
            <a:r>
              <a:rPr lang="es-ES_tradnl" sz="1600" dirty="0">
                <a:solidFill>
                  <a:prstClr val="black"/>
                </a:solidFill>
              </a:rPr>
              <a:t> </a:t>
            </a:r>
            <a:r>
              <a:rPr lang="es-ES_tradnl" sz="1600" dirty="0" err="1">
                <a:solidFill>
                  <a:prstClr val="black"/>
                </a:solidFill>
              </a:rPr>
              <a:t>Health</a:t>
            </a:r>
            <a:r>
              <a:rPr lang="es-ES_tradnl" sz="1600" dirty="0">
                <a:solidFill>
                  <a:prstClr val="black"/>
                </a:solidFill>
              </a:rPr>
              <a:t> of </a:t>
            </a:r>
            <a:r>
              <a:rPr lang="es-ES_tradnl" sz="1600" dirty="0" err="1">
                <a:solidFill>
                  <a:prstClr val="black"/>
                </a:solidFill>
              </a:rPr>
              <a:t>Canadians</a:t>
            </a:r>
            <a:endParaRPr lang="es-ES_tradnl" sz="1600" dirty="0">
              <a:solidFill>
                <a:prstClr val="black"/>
              </a:solidFill>
            </a:endParaRPr>
          </a:p>
        </p:txBody>
      </p:sp>
      <p:sp>
        <p:nvSpPr>
          <p:cNvPr id="20" name="Line 17"/>
          <p:cNvSpPr>
            <a:spLocks noChangeShapeType="1"/>
          </p:cNvSpPr>
          <p:nvPr/>
        </p:nvSpPr>
        <p:spPr bwMode="auto">
          <a:xfrm>
            <a:off x="4476700" y="3045390"/>
            <a:ext cx="0" cy="576262"/>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lstStyle/>
          <a:p>
            <a:endParaRPr lang="es-MX">
              <a:solidFill>
                <a:prstClr val="black"/>
              </a:solidFill>
            </a:endParaRPr>
          </a:p>
        </p:txBody>
      </p:sp>
      <p:sp>
        <p:nvSpPr>
          <p:cNvPr id="21" name="Line 18"/>
          <p:cNvSpPr>
            <a:spLocks noChangeShapeType="1"/>
          </p:cNvSpPr>
          <p:nvPr/>
        </p:nvSpPr>
        <p:spPr bwMode="auto">
          <a:xfrm>
            <a:off x="1532255" y="3621652"/>
            <a:ext cx="5546003"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lstStyle/>
          <a:p>
            <a:endParaRPr lang="es-MX">
              <a:solidFill>
                <a:prstClr val="black"/>
              </a:solidFill>
            </a:endParaRPr>
          </a:p>
        </p:txBody>
      </p:sp>
      <p:sp>
        <p:nvSpPr>
          <p:cNvPr id="22" name="Line 19"/>
          <p:cNvSpPr>
            <a:spLocks noChangeShapeType="1"/>
          </p:cNvSpPr>
          <p:nvPr/>
        </p:nvSpPr>
        <p:spPr bwMode="auto">
          <a:xfrm>
            <a:off x="1544048" y="3621652"/>
            <a:ext cx="0" cy="64770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lstStyle/>
          <a:p>
            <a:endParaRPr lang="es-MX">
              <a:solidFill>
                <a:prstClr val="black"/>
              </a:solidFill>
            </a:endParaRPr>
          </a:p>
        </p:txBody>
      </p:sp>
      <p:sp>
        <p:nvSpPr>
          <p:cNvPr id="23" name="Line 20"/>
          <p:cNvSpPr>
            <a:spLocks noChangeShapeType="1"/>
          </p:cNvSpPr>
          <p:nvPr/>
        </p:nvSpPr>
        <p:spPr bwMode="auto">
          <a:xfrm>
            <a:off x="7078258" y="3646145"/>
            <a:ext cx="0" cy="64770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lstStyle/>
          <a:p>
            <a:endParaRPr lang="es-MX">
              <a:solidFill>
                <a:prstClr val="black"/>
              </a:solidFill>
            </a:endParaRPr>
          </a:p>
        </p:txBody>
      </p:sp>
      <p:sp>
        <p:nvSpPr>
          <p:cNvPr id="24" name="Line 21"/>
          <p:cNvSpPr>
            <a:spLocks noChangeShapeType="1"/>
          </p:cNvSpPr>
          <p:nvPr/>
        </p:nvSpPr>
        <p:spPr bwMode="auto">
          <a:xfrm>
            <a:off x="3555689" y="3621652"/>
            <a:ext cx="0" cy="64770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lstStyle/>
          <a:p>
            <a:endParaRPr lang="es-MX">
              <a:solidFill>
                <a:prstClr val="black"/>
              </a:solidFill>
            </a:endParaRPr>
          </a:p>
        </p:txBody>
      </p:sp>
      <p:sp>
        <p:nvSpPr>
          <p:cNvPr id="25" name="Line 22"/>
          <p:cNvSpPr>
            <a:spLocks noChangeShapeType="1"/>
          </p:cNvSpPr>
          <p:nvPr/>
        </p:nvSpPr>
        <p:spPr bwMode="auto">
          <a:xfrm>
            <a:off x="5488749" y="3592308"/>
            <a:ext cx="0" cy="574675"/>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lstStyle/>
          <a:p>
            <a:endParaRPr lang="es-MX">
              <a:solidFill>
                <a:prstClr val="black"/>
              </a:solidFill>
            </a:endParaRPr>
          </a:p>
        </p:txBody>
      </p:sp>
    </p:spTree>
    <p:extLst>
      <p:ext uri="{BB962C8B-B14F-4D97-AF65-F5344CB8AC3E}">
        <p14:creationId xmlns:p14="http://schemas.microsoft.com/office/powerpoint/2010/main" val="256340990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1">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305</TotalTime>
  <Words>1135</Words>
  <Application>Microsoft Office PowerPoint</Application>
  <PresentationFormat>Presentación en pantalla (4:3)</PresentationFormat>
  <Paragraphs>192</Paragraphs>
  <Slides>38</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38</vt:i4>
      </vt:variant>
    </vt:vector>
  </HeadingPairs>
  <TitlesOfParts>
    <vt:vector size="40" baseType="lpstr">
      <vt:lpstr>Tema1</vt:lpstr>
      <vt:lpstr>Documento</vt:lpstr>
      <vt:lpstr>Presentación de PowerPoint</vt:lpstr>
      <vt:lpstr>Presentación de PowerPoint</vt:lpstr>
      <vt:lpstr>OBJETIVO DE LA UNIDAD DE APRENDIZAJE</vt:lpstr>
      <vt:lpstr>Presentación de PowerPoint</vt:lpstr>
      <vt:lpstr>Marco Normativo</vt:lpstr>
      <vt:lpstr>Presentación de PowerPoint</vt:lpstr>
      <vt:lpstr>  Alineación a las Metas Nacionales</vt:lpstr>
      <vt:lpstr>Determinantes de la salud </vt:lpstr>
      <vt:lpstr>Presentación de PowerPoint</vt:lpstr>
      <vt:lpstr>PROCESO DE ATENCIÓN ENFERMERO</vt:lpstr>
      <vt:lpstr>OBJETIVOS</vt:lpstr>
      <vt:lpstr>ETAPAS DEL PROCESO ENFERMERO</vt:lpstr>
      <vt:lpstr>Presentación de PowerPoint</vt:lpstr>
      <vt:lpstr>Presentación de PowerPoint</vt:lpstr>
      <vt:lpstr>PATRONES FUNCIONALES DE MARJORY GORDON</vt:lpstr>
      <vt:lpstr>Presentación de PowerPoint</vt:lpstr>
      <vt:lpstr>Presentación de PowerPoint</vt:lpstr>
      <vt:lpstr>TIPOLOGÍA DE LOS PATRONES FUNCIONALES DE MARJORY GORDON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METODOLOGÍA DE EDUCACIÓN PARA LA SALUD</vt:lpstr>
      <vt:lpstr>Diagnóstico</vt:lpstr>
      <vt:lpstr>Estrategias</vt:lpstr>
      <vt:lpstr>Intervención </vt:lpstr>
      <vt:lpstr>Monitoreo</vt:lpstr>
      <vt:lpstr>Evaluación</vt:lpstr>
      <vt:lpstr>Presentación de PowerPoint</vt:lpstr>
      <vt:lpstr>Presentación de PowerPoint</vt:lpstr>
      <vt:lpstr>PROGRAMA</vt:lpstr>
      <vt:lpstr>Bibliografía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Pasantes</dc:creator>
  <cp:lastModifiedBy>Usuario</cp:lastModifiedBy>
  <cp:revision>14</cp:revision>
  <dcterms:created xsi:type="dcterms:W3CDTF">2015-09-23T15:49:35Z</dcterms:created>
  <dcterms:modified xsi:type="dcterms:W3CDTF">2015-09-30T18:33:13Z</dcterms:modified>
</cp:coreProperties>
</file>